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16" r:id="rId2"/>
    <p:sldMasterId id="2147483829" r:id="rId3"/>
    <p:sldMasterId id="2147483842" r:id="rId4"/>
  </p:sldMasterIdLst>
  <p:notesMasterIdLst>
    <p:notesMasterId r:id="rId50"/>
  </p:notesMasterIdLst>
  <p:sldIdLst>
    <p:sldId id="315" r:id="rId5"/>
    <p:sldId id="476" r:id="rId6"/>
    <p:sldId id="478" r:id="rId7"/>
    <p:sldId id="489" r:id="rId8"/>
    <p:sldId id="492" r:id="rId9"/>
    <p:sldId id="488" r:id="rId10"/>
    <p:sldId id="494" r:id="rId11"/>
    <p:sldId id="493" r:id="rId12"/>
    <p:sldId id="480" r:id="rId13"/>
    <p:sldId id="527" r:id="rId14"/>
    <p:sldId id="528" r:id="rId15"/>
    <p:sldId id="499" r:id="rId16"/>
    <p:sldId id="481" r:id="rId17"/>
    <p:sldId id="482" r:id="rId18"/>
    <p:sldId id="483" r:id="rId19"/>
    <p:sldId id="498" r:id="rId20"/>
    <p:sldId id="484" r:id="rId21"/>
    <p:sldId id="501" r:id="rId22"/>
    <p:sldId id="502" r:id="rId23"/>
    <p:sldId id="503" r:id="rId24"/>
    <p:sldId id="485" r:id="rId25"/>
    <p:sldId id="486" r:id="rId26"/>
    <p:sldId id="411" r:id="rId27"/>
    <p:sldId id="412" r:id="rId28"/>
    <p:sldId id="446" r:id="rId29"/>
    <p:sldId id="447" r:id="rId30"/>
    <p:sldId id="506" r:id="rId31"/>
    <p:sldId id="508" r:id="rId32"/>
    <p:sldId id="509" r:id="rId33"/>
    <p:sldId id="510" r:id="rId34"/>
    <p:sldId id="511" r:id="rId35"/>
    <p:sldId id="512" r:id="rId36"/>
    <p:sldId id="513" r:id="rId37"/>
    <p:sldId id="514" r:id="rId38"/>
    <p:sldId id="515" r:id="rId39"/>
    <p:sldId id="516" r:id="rId40"/>
    <p:sldId id="523" r:id="rId41"/>
    <p:sldId id="525" r:id="rId42"/>
    <p:sldId id="517" r:id="rId43"/>
    <p:sldId id="518" r:id="rId44"/>
    <p:sldId id="519" r:id="rId45"/>
    <p:sldId id="520" r:id="rId46"/>
    <p:sldId id="522" r:id="rId47"/>
    <p:sldId id="526" r:id="rId48"/>
    <p:sldId id="521" r:id="rId4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FB1"/>
    <a:srgbClr val="6699FF"/>
    <a:srgbClr val="CCFF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44" autoAdjust="0"/>
    <p:restoredTop sz="99755" autoAdjust="0"/>
  </p:normalViewPr>
  <p:slideViewPr>
    <p:cSldViewPr>
      <p:cViewPr varScale="1">
        <p:scale>
          <a:sx n="83" d="100"/>
          <a:sy n="83" d="100"/>
        </p:scale>
        <p:origin x="92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4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C48A975-6B84-4B4E-B40A-7CA7474B1C3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EF8BE5B-C0C5-4342-AE5D-67CA1E63EACE}" type="slidenum">
              <a:rPr lang="en-US" smtClean="0">
                <a:solidFill>
                  <a:srgbClr val="000000"/>
                </a:solidFill>
              </a:rPr>
              <a:pPr/>
              <a:t>2</a:t>
            </a:fld>
            <a:endParaRPr lang="en-US">
              <a:solidFill>
                <a:srgbClr val="0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6591E-7BF9-70FF-324F-95DD212582B2}"/>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937B995A-F669-23A0-C849-6BEE7C6A5589}"/>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CECBA7BC-D619-F44C-5D85-19C846606B19}"/>
              </a:ext>
            </a:extLst>
          </p:cNvPr>
          <p:cNvSpPr>
            <a:spLocks noGrp="1"/>
          </p:cNvSpPr>
          <p:nvPr>
            <p:ph type="body" idx="1"/>
          </p:nvPr>
        </p:nvSpPr>
        <p:spPr/>
        <p:txBody>
          <a:bodyPr>
            <a:normAutofit/>
          </a:bodyPr>
          <a:lstStyle/>
          <a:p>
            <a:endParaRPr lang="en-GB" dirty="0"/>
          </a:p>
        </p:txBody>
      </p:sp>
      <p:sp>
        <p:nvSpPr>
          <p:cNvPr id="4" name="3 - Θέση αριθμού διαφάνειας">
            <a:extLst>
              <a:ext uri="{FF2B5EF4-FFF2-40B4-BE49-F238E27FC236}">
                <a16:creationId xmlns:a16="http://schemas.microsoft.com/office/drawing/2014/main" id="{BC6DD6DF-D3A9-EA4D-56E9-157B6AD8C1D0}"/>
              </a:ext>
            </a:extLst>
          </p:cNvPr>
          <p:cNvSpPr>
            <a:spLocks noGrp="1"/>
          </p:cNvSpPr>
          <p:nvPr>
            <p:ph type="sldNum" sz="quarter" idx="10"/>
          </p:nvPr>
        </p:nvSpPr>
        <p:spPr/>
        <p:txBody>
          <a:bodyPr/>
          <a:lstStyle/>
          <a:p>
            <a:fld id="{59B149E0-4532-4C24-800B-40A16D382263}" type="slidenum">
              <a:rPr lang="en-GB" smtClean="0"/>
              <a:pPr/>
              <a:t>11</a:t>
            </a:fld>
            <a:endParaRPr lang="en-GB"/>
          </a:p>
        </p:txBody>
      </p:sp>
    </p:spTree>
    <p:extLst>
      <p:ext uri="{BB962C8B-B14F-4D97-AF65-F5344CB8AC3E}">
        <p14:creationId xmlns:p14="http://schemas.microsoft.com/office/powerpoint/2010/main" val="4158968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A1A18-CDCD-43B8-AC52-21FE729EAED8}" type="slidenum">
              <a:rPr lang="en-US"/>
              <a:pPr/>
              <a:t>12</a:t>
            </a:fld>
            <a:endParaRPr lang="en-US"/>
          </a:p>
        </p:txBody>
      </p:sp>
      <p:sp>
        <p:nvSpPr>
          <p:cNvPr id="508930" name="Rectangle 2"/>
          <p:cNvSpPr>
            <a:spLocks noGrp="1" noRot="1" noChangeAspect="1" noChangeArrowheads="1" noTextEdit="1"/>
          </p:cNvSpPr>
          <p:nvPr>
            <p:ph type="sldImg"/>
          </p:nvPr>
        </p:nvSpPr>
        <p:spPr>
          <a:xfrm>
            <a:off x="1143000" y="685800"/>
            <a:ext cx="4572000" cy="3429000"/>
          </a:xfrm>
          <a:ln/>
        </p:spPr>
      </p:sp>
      <p:sp>
        <p:nvSpPr>
          <p:cNvPr id="50893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1CEFA6-6D43-4FDA-9D4E-F681824838EA}" type="slidenum">
              <a:rPr lang="en-US"/>
              <a:pPr/>
              <a:t>15</a:t>
            </a:fld>
            <a:endParaRPr lang="en-US"/>
          </a:p>
        </p:txBody>
      </p:sp>
      <p:sp>
        <p:nvSpPr>
          <p:cNvPr id="509954" name="Rectangle 2"/>
          <p:cNvSpPr>
            <a:spLocks noGrp="1" noRot="1" noChangeAspect="1" noChangeArrowheads="1" noTextEdit="1"/>
          </p:cNvSpPr>
          <p:nvPr>
            <p:ph type="sldImg"/>
          </p:nvPr>
        </p:nvSpPr>
        <p:spPr>
          <a:xfrm>
            <a:off x="1143000" y="685800"/>
            <a:ext cx="4572000" cy="3429000"/>
          </a:xfrm>
          <a:ln/>
        </p:spPr>
      </p:sp>
      <p:sp>
        <p:nvSpPr>
          <p:cNvPr id="50995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21</a:t>
            </a:fld>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22</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A13D22-BA11-4CCB-BAEB-03ECACB292D9}" type="slidenum">
              <a:rPr lang="en-US"/>
              <a:pPr/>
              <a:t>25</a:t>
            </a:fld>
            <a:endParaRPr lang="en-US"/>
          </a:p>
        </p:txBody>
      </p:sp>
      <p:sp>
        <p:nvSpPr>
          <p:cNvPr id="520194" name="Rectangle 2"/>
          <p:cNvSpPr>
            <a:spLocks noGrp="1" noRot="1" noChangeAspect="1" noChangeArrowheads="1" noTextEdit="1"/>
          </p:cNvSpPr>
          <p:nvPr>
            <p:ph type="sldImg"/>
          </p:nvPr>
        </p:nvSpPr>
        <p:spPr>
          <a:xfrm>
            <a:off x="1143000" y="685800"/>
            <a:ext cx="4572000" cy="3429000"/>
          </a:xfrm>
          <a:ln/>
        </p:spPr>
      </p:sp>
      <p:sp>
        <p:nvSpPr>
          <p:cNvPr id="52019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62A197-7902-47A1-95DD-382FF9A71F14}" type="slidenum">
              <a:rPr lang="en-US"/>
              <a:pPr/>
              <a:t>26</a:t>
            </a:fld>
            <a:endParaRPr lang="en-US"/>
          </a:p>
        </p:txBody>
      </p:sp>
      <p:sp>
        <p:nvSpPr>
          <p:cNvPr id="521218" name="Rectangle 2"/>
          <p:cNvSpPr>
            <a:spLocks noGrp="1" noRot="1" noChangeAspect="1" noChangeArrowheads="1" noTextEdit="1"/>
          </p:cNvSpPr>
          <p:nvPr>
            <p:ph type="sldImg"/>
          </p:nvPr>
        </p:nvSpPr>
        <p:spPr>
          <a:xfrm>
            <a:off x="1143000" y="685800"/>
            <a:ext cx="4572000" cy="3429000"/>
          </a:xfrm>
          <a:ln/>
        </p:spPr>
      </p:sp>
      <p:sp>
        <p:nvSpPr>
          <p:cNvPr id="52121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27</a:t>
            </a:fld>
            <a:endParaRPr lang="en-GB">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28</a:t>
            </a:fld>
            <a:endParaRPr lang="en-GB">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29</a:t>
            </a:fld>
            <a:endParaRPr lang="en-GB">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30</a:t>
            </a:fld>
            <a:endParaRPr lang="en-GB">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31</a:t>
            </a:fld>
            <a:endParaRPr lang="en-GB">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32</a:t>
            </a:fld>
            <a:endParaRPr lang="en-GB">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33</a:t>
            </a:fld>
            <a:endParaRPr lang="en-GB">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34</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4</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35</a:t>
            </a:fld>
            <a:endParaRPr lang="en-GB">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36</a:t>
            </a:fld>
            <a:endParaRPr lang="en-GB">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3157156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438CA-7BFE-09C3-ED58-98D60A05B302}"/>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BAFA3690-3A44-34D9-8D11-FCAF0833922C}"/>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735E0842-9E73-E159-A0F9-6789A2EDED43}"/>
              </a:ext>
            </a:extLst>
          </p:cNvPr>
          <p:cNvSpPr>
            <a:spLocks noGrp="1"/>
          </p:cNvSpPr>
          <p:nvPr>
            <p:ph type="body" idx="1"/>
          </p:nvPr>
        </p:nvSpPr>
        <p:spPr/>
        <p:txBody>
          <a:bodyPr>
            <a:normAutofit/>
          </a:bodyPr>
          <a:lstStyle/>
          <a:p>
            <a:endParaRPr lang="en-GB" dirty="0"/>
          </a:p>
        </p:txBody>
      </p:sp>
      <p:sp>
        <p:nvSpPr>
          <p:cNvPr id="4" name="3 - Θέση αριθμού διαφάνειας">
            <a:extLst>
              <a:ext uri="{FF2B5EF4-FFF2-40B4-BE49-F238E27FC236}">
                <a16:creationId xmlns:a16="http://schemas.microsoft.com/office/drawing/2014/main" id="{A40251E0-D87E-C8DB-E64B-5DB78DF18BA4}"/>
              </a:ext>
            </a:extLst>
          </p:cNvPr>
          <p:cNvSpPr>
            <a:spLocks noGrp="1"/>
          </p:cNvSpPr>
          <p:nvPr>
            <p:ph type="sldNum" sz="quarter" idx="10"/>
          </p:nvPr>
        </p:nvSpPr>
        <p:spPr/>
        <p:txBody>
          <a:bodyPr/>
          <a:lstStyle/>
          <a:p>
            <a:fld id="{59B149E0-4532-4C24-800B-40A16D382263}"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21278852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39</a:t>
            </a:fld>
            <a:endParaRPr lang="en-GB">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40</a:t>
            </a:fld>
            <a:endParaRPr lang="en-GB">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41</a:t>
            </a:fld>
            <a:endParaRPr lang="en-GB">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42</a:t>
            </a:fld>
            <a:endParaRPr lang="en-GB">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43</a:t>
            </a:fld>
            <a:endParaRPr lang="en-GB">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90F5C-2E6E-2814-EF61-38B3D0ADABB3}"/>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13D0DDA4-A0CB-D0B2-7ED6-314A4A169FD5}"/>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F1E15D11-5E4A-06FE-17A9-FA59EAF56884}"/>
              </a:ext>
            </a:extLst>
          </p:cNvPr>
          <p:cNvSpPr>
            <a:spLocks noGrp="1"/>
          </p:cNvSpPr>
          <p:nvPr>
            <p:ph type="body" idx="1"/>
          </p:nvPr>
        </p:nvSpPr>
        <p:spPr/>
        <p:txBody>
          <a:bodyPr>
            <a:normAutofit/>
          </a:bodyPr>
          <a:lstStyle/>
          <a:p>
            <a:endParaRPr lang="en-GB" dirty="0"/>
          </a:p>
        </p:txBody>
      </p:sp>
      <p:sp>
        <p:nvSpPr>
          <p:cNvPr id="4" name="3 - Θέση αριθμού διαφάνειας">
            <a:extLst>
              <a:ext uri="{FF2B5EF4-FFF2-40B4-BE49-F238E27FC236}">
                <a16:creationId xmlns:a16="http://schemas.microsoft.com/office/drawing/2014/main" id="{5CD236B5-1B96-D9E2-AA36-B3D28D7D7C76}"/>
              </a:ext>
            </a:extLst>
          </p:cNvPr>
          <p:cNvSpPr>
            <a:spLocks noGrp="1"/>
          </p:cNvSpPr>
          <p:nvPr>
            <p:ph type="sldNum" sz="quarter" idx="10"/>
          </p:nvPr>
        </p:nvSpPr>
        <p:spPr/>
        <p:txBody>
          <a:bodyPr/>
          <a:lstStyle/>
          <a:p>
            <a:fld id="{59B149E0-4532-4C24-800B-40A16D382263}"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38252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5</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45</a:t>
            </a:fld>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6E0FD162-654B-4C58-BF7A-4D057B96497A}" type="datetimeFigureOut">
              <a:rPr lang="el-GR"/>
              <a:pPr>
                <a:defRPr/>
              </a:pPr>
              <a:t>17/3/2026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2B2C4C54-690E-40BE-B07F-60FA2E3E1DB3}"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869EB978-1C90-4D59-8E13-A85125AE4FCF}" type="datetimeFigureOut">
              <a:rPr lang="el-GR"/>
              <a:pPr>
                <a:defRPr/>
              </a:pPr>
              <a:t>17/3/2026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7BE71E5C-7CD4-4F39-AFD1-6D867A90543C}"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E8BA87D6-F0EB-4576-8824-500182F57F80}" type="datetimeFigureOut">
              <a:rPr lang="el-GR"/>
              <a:pPr>
                <a:defRPr/>
              </a:pPr>
              <a:t>17/3/2026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60502A93-59F6-4EC1-8183-9E1A474DC26C}"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A218832B-5B31-4593-9AAF-4FDC1176A122}" type="datetimeFigureOut">
              <a:rPr lang="el-GR"/>
              <a:pPr>
                <a:defRPr/>
              </a:pPr>
              <a:t>17/3/2026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CBBE54AE-7670-4CD7-ACF5-1B3E1312FF0D}" type="slidenum">
              <a:rPr lang="el-GR"/>
              <a:pPr>
                <a:defRP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38925" y="260350"/>
            <a:ext cx="2058988" cy="5865813"/>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60350"/>
            <a:ext cx="6029325" cy="586581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60350"/>
            <a:ext cx="8240713" cy="586581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3" name="2 - Θέση υποσέλιδου"/>
          <p:cNvSpPr>
            <a:spLocks noGrp="1"/>
          </p:cNvSpPr>
          <p:nvPr>
            <p:ph type="ftr" sz="quarter" idx="10"/>
          </p:nvPr>
        </p:nvSpPr>
        <p:spPr>
          <a:xfrm>
            <a:off x="468313" y="6545263"/>
            <a:ext cx="4248150" cy="412750"/>
          </a:xfrm>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251FDFA7-C99C-4601-80DF-380910956C8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88063894-2C4A-4373-8290-22301023311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060D603C-E017-49AD-B5F4-F7B06D79EFE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02768489-2B3B-493C-845C-09BC25058C9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8" name="7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9" name="8 - Θέση αριθμού διαφάνειας"/>
          <p:cNvSpPr>
            <a:spLocks noGrp="1"/>
          </p:cNvSpPr>
          <p:nvPr>
            <p:ph type="sldNum" sz="quarter" idx="12"/>
          </p:nvPr>
        </p:nvSpPr>
        <p:spPr/>
        <p:txBody>
          <a:bodyPr/>
          <a:lstStyle>
            <a:lvl1pPr>
              <a:defRPr/>
            </a:lvl1pPr>
          </a:lstStyle>
          <a:p>
            <a:fld id="{BD9484FD-91E0-499C-A8D3-E52C59FA272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4" name="3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5" name="4 - Θέση αριθμού διαφάνειας"/>
          <p:cNvSpPr>
            <a:spLocks noGrp="1"/>
          </p:cNvSpPr>
          <p:nvPr>
            <p:ph type="sldNum" sz="quarter" idx="12"/>
          </p:nvPr>
        </p:nvSpPr>
        <p:spPr/>
        <p:txBody>
          <a:bodyPr/>
          <a:lstStyle>
            <a:lvl1pPr>
              <a:defRPr/>
            </a:lvl1pPr>
          </a:lstStyle>
          <a:p>
            <a:fld id="{54A684B7-3541-407E-9563-C6B302F3452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B53AF86-3FA9-4CB9-8716-D78C7B62B1EE}" type="datetimeFigureOut">
              <a:rPr lang="el-GR"/>
              <a:pPr>
                <a:defRPr/>
              </a:pPr>
              <a:t>17/3/2026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6B59908-0810-4902-915E-5CD81D5C00D7}" type="slidenum">
              <a:rPr lang="el-GR"/>
              <a:pPr>
                <a:defRPr/>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3" name="2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4" name="3 - Θέση αριθμού διαφάνειας"/>
          <p:cNvSpPr>
            <a:spLocks noGrp="1"/>
          </p:cNvSpPr>
          <p:nvPr>
            <p:ph type="sldNum" sz="quarter" idx="12"/>
          </p:nvPr>
        </p:nvSpPr>
        <p:spPr/>
        <p:txBody>
          <a:bodyPr/>
          <a:lstStyle>
            <a:lvl1pPr>
              <a:defRPr/>
            </a:lvl1pPr>
          </a:lstStyle>
          <a:p>
            <a:fld id="{272A3F53-5714-4510-9BE1-96F2238518D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D6780052-A8D4-4495-8169-E99BC2EAB4A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28CEB48A-5D51-49E2-A1D7-3B741095E85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9FFE31EA-D72D-4AC4-907D-5F06640768B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632669C2-AED2-4E3B-86BE-5737FED7BDD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6E0FD162-654B-4C58-BF7A-4D057B96497A}" type="datetimeFigureOut">
              <a:rPr lang="el-GR"/>
              <a:pPr>
                <a:defRPr/>
              </a:pPr>
              <a:t>17/3/2026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2B2C4C54-690E-40BE-B07F-60FA2E3E1DB3}" type="slidenum">
              <a:rPr lang="el-GR"/>
              <a:pPr>
                <a:defRPr/>
              </a:pPr>
              <a:t>‹#›</a:t>
            </a:fld>
            <a:endParaRPr lang="el-G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A218832B-5B31-4593-9AAF-4FDC1176A122}" type="datetimeFigureOut">
              <a:rPr lang="el-GR"/>
              <a:pPr>
                <a:defRPr/>
              </a:pPr>
              <a:t>17/3/2026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CBBE54AE-7670-4CD7-ACF5-1B3E1312FF0D}" type="slidenum">
              <a:rPr lang="el-GR"/>
              <a:pPr>
                <a:defRPr/>
              </a:pPr>
              <a:t>‹#›</a:t>
            </a:fld>
            <a:endParaRPr lang="el-G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B53AF86-3FA9-4CB9-8716-D78C7B62B1EE}" type="datetimeFigureOut">
              <a:rPr lang="el-GR"/>
              <a:pPr>
                <a:defRPr/>
              </a:pPr>
              <a:t>17/3/2026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6B59908-0810-4902-915E-5CD81D5C00D7}" type="slidenum">
              <a:rPr lang="el-GR"/>
              <a:pPr>
                <a:defRPr/>
              </a:pPr>
              <a:t>‹#›</a:t>
            </a:fld>
            <a:endParaRPr lang="el-G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B9E96A18-6A03-4005-95F0-A35E81D5B798}" type="datetimeFigureOut">
              <a:rPr lang="el-GR"/>
              <a:pPr>
                <a:defRPr/>
              </a:pPr>
              <a:t>17/3/2026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104EC5EA-8BFD-4654-A1CB-DC199DFF7B51}" type="slidenum">
              <a:rPr lang="el-GR"/>
              <a:pPr>
                <a:defRPr/>
              </a:pPr>
              <a:t>‹#›</a:t>
            </a:fld>
            <a:endParaRPr lang="el-G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721CEBD-CC65-4462-9A05-6E82C79576C8}" type="datetimeFigureOut">
              <a:rPr lang="el-GR"/>
              <a:pPr>
                <a:defRPr/>
              </a:pPr>
              <a:t>17/3/2026</a:t>
            </a:fld>
            <a:endParaRPr lang="el-GR"/>
          </a:p>
        </p:txBody>
      </p:sp>
      <p:sp>
        <p:nvSpPr>
          <p:cNvPr id="8" name="7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9" name="8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183048B-9261-4925-9C44-9CF1803A7BEF}"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B9E96A18-6A03-4005-95F0-A35E81D5B798}" type="datetimeFigureOut">
              <a:rPr lang="el-GR"/>
              <a:pPr>
                <a:defRPr/>
              </a:pPr>
              <a:t>17/3/2026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104EC5EA-8BFD-4654-A1CB-DC199DFF7B51}" type="slidenum">
              <a:rPr lang="el-GR"/>
              <a:pPr>
                <a:defRPr/>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F8C20299-42FD-462C-A8D9-F8382889D416}" type="datetimeFigureOut">
              <a:rPr lang="el-GR"/>
              <a:pPr>
                <a:defRPr/>
              </a:pPr>
              <a:t>17/3/2026</a:t>
            </a:fld>
            <a:endParaRPr lang="el-GR"/>
          </a:p>
        </p:txBody>
      </p:sp>
      <p:sp>
        <p:nvSpPr>
          <p:cNvPr id="4" name="3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5" name="4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936A4F9-FF3D-4696-AF5D-DD8603EFD013}" type="slidenum">
              <a:rPr lang="el-GR"/>
              <a:pPr>
                <a:defRPr/>
              </a:pPr>
              <a:t>‹#›</a:t>
            </a:fld>
            <a:endParaRPr lang="el-G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66200AD-191B-422C-8787-209A7E497072}" type="datetimeFigureOut">
              <a:rPr lang="el-GR"/>
              <a:pPr>
                <a:defRPr/>
              </a:pPr>
              <a:t>17/3/2026</a:t>
            </a:fld>
            <a:endParaRPr lang="el-GR"/>
          </a:p>
        </p:txBody>
      </p:sp>
      <p:sp>
        <p:nvSpPr>
          <p:cNvPr id="3" name="2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4" name="3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E021839-BFFD-4425-9EF0-E52B7FF0595F}" type="slidenum">
              <a:rPr lang="el-GR"/>
              <a:pPr>
                <a:defRPr/>
              </a:pPr>
              <a:t>‹#›</a:t>
            </a:fld>
            <a:endParaRPr lang="el-G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3A63C18E-E194-47E1-8194-5689220C9EE7}" type="datetimeFigureOut">
              <a:rPr lang="el-GR"/>
              <a:pPr>
                <a:defRPr/>
              </a:pPr>
              <a:t>17/3/2026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FF91D4A-CD38-4018-AE85-7370CB88D8FC}" type="slidenum">
              <a:rPr lang="el-GR"/>
              <a:pPr>
                <a:defRPr/>
              </a:pPr>
              <a:t>‹#›</a:t>
            </a:fld>
            <a:endParaRPr lang="el-G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9278111-178A-4155-972A-0862A4EA15A8}" type="datetimeFigureOut">
              <a:rPr lang="el-GR"/>
              <a:pPr>
                <a:defRPr/>
              </a:pPr>
              <a:t>17/3/2026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F3CE175-B1C1-4997-858D-E036D160E456}" type="slidenum">
              <a:rPr lang="el-GR"/>
              <a:pPr>
                <a:defRPr/>
              </a:pPr>
              <a:t>‹#›</a:t>
            </a:fld>
            <a:endParaRPr lang="el-G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869EB978-1C90-4D59-8E13-A85125AE4FCF}" type="datetimeFigureOut">
              <a:rPr lang="el-GR"/>
              <a:pPr>
                <a:defRPr/>
              </a:pPr>
              <a:t>17/3/2026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7BE71E5C-7CD4-4F39-AFD1-6D867A90543C}" type="slidenum">
              <a:rPr lang="el-GR"/>
              <a:pPr>
                <a:defRPr/>
              </a:pPr>
              <a:t>‹#›</a:t>
            </a:fld>
            <a:endParaRPr lang="el-G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E8BA87D6-F0EB-4576-8824-500182F57F80}" type="datetimeFigureOut">
              <a:rPr lang="el-GR"/>
              <a:pPr>
                <a:defRPr/>
              </a:pPr>
              <a:t>17/3/2026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60502A93-59F6-4EC1-8183-9E1A474DC26C}"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721CEBD-CC65-4462-9A05-6E82C79576C8}" type="datetimeFigureOut">
              <a:rPr lang="el-GR"/>
              <a:pPr>
                <a:defRPr/>
              </a:pPr>
              <a:t>17/3/2026</a:t>
            </a:fld>
            <a:endParaRPr lang="el-GR"/>
          </a:p>
        </p:txBody>
      </p:sp>
      <p:sp>
        <p:nvSpPr>
          <p:cNvPr id="8" name="7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9" name="8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183048B-9261-4925-9C44-9CF1803A7BEF}"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F8C20299-42FD-462C-A8D9-F8382889D416}" type="datetimeFigureOut">
              <a:rPr lang="el-GR"/>
              <a:pPr>
                <a:defRPr/>
              </a:pPr>
              <a:t>17/3/2026</a:t>
            </a:fld>
            <a:endParaRPr lang="el-GR"/>
          </a:p>
        </p:txBody>
      </p:sp>
      <p:sp>
        <p:nvSpPr>
          <p:cNvPr id="4" name="3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5" name="4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936A4F9-FF3D-4696-AF5D-DD8603EFD013}"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66200AD-191B-422C-8787-209A7E497072}" type="datetimeFigureOut">
              <a:rPr lang="el-GR"/>
              <a:pPr>
                <a:defRPr/>
              </a:pPr>
              <a:t>17/3/2026</a:t>
            </a:fld>
            <a:endParaRPr lang="el-GR"/>
          </a:p>
        </p:txBody>
      </p:sp>
      <p:sp>
        <p:nvSpPr>
          <p:cNvPr id="3" name="2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4" name="3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E021839-BFFD-4425-9EF0-E52B7FF0595F}"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3A63C18E-E194-47E1-8194-5689220C9EE7}" type="datetimeFigureOut">
              <a:rPr lang="el-GR"/>
              <a:pPr>
                <a:defRPr/>
              </a:pPr>
              <a:t>17/3/2026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FF91D4A-CD38-4018-AE85-7370CB88D8FC}"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9278111-178A-4155-972A-0862A4EA15A8}" type="datetimeFigureOut">
              <a:rPr lang="el-GR"/>
              <a:pPr>
                <a:defRPr/>
              </a:pPr>
              <a:t>17/3/2026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F3CE175-B1C1-4997-858D-E036D160E456}"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Kλικ για επεξεργασία του τίτλου</a:t>
            </a:r>
          </a:p>
        </p:txBody>
      </p:sp>
      <p:sp>
        <p:nvSpPr>
          <p:cNvPr id="4099"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5B26C186-3581-4F41-B5EA-13F46FA3609D}" type="datetimeFigureOut">
              <a:rPr lang="el-GR"/>
              <a:pPr>
                <a:defRPr/>
              </a:pPr>
              <a:t>17/3/2026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2C8C684D-A09A-4769-A5B8-FB34AF3AA5C1}"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1"/>
            </a:gs>
            <a:gs pos="100000">
              <a:srgbClr val="0066FF"/>
            </a:gs>
          </a:gsLst>
          <a:path path="rect">
            <a:fillToRect l="100000" b="100000"/>
          </a:path>
        </a:gra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t>Click to edit Master title style</a:t>
            </a:r>
          </a:p>
        </p:txBody>
      </p:sp>
      <p:sp>
        <p:nvSpPr>
          <p:cNvPr id="696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p>
        </p:txBody>
      </p:sp>
      <p:sp>
        <p:nvSpPr>
          <p:cNvPr id="69636" name="Rectangle 4"/>
          <p:cNvSpPr>
            <a:spLocks noGrp="1" noChangeArrowheads="1"/>
          </p:cNvSpPr>
          <p:nvPr>
            <p:ph type="ftr" sz="quarter" idx="3"/>
          </p:nvPr>
        </p:nvSpPr>
        <p:spPr bwMode="auto">
          <a:xfrm>
            <a:off x="468313" y="6545263"/>
            <a:ext cx="4248150"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FF9900"/>
                </a:solidFill>
                <a:effectLst>
                  <a:outerShdw blurRad="38100" dist="38100" dir="2700000" algn="tl">
                    <a:srgbClr val="000000"/>
                  </a:outerShdw>
                </a:effectLst>
              </a:defRPr>
            </a:lvl1pPr>
          </a:lstStyle>
          <a:p>
            <a:r>
              <a:rPr lang="el-GR">
                <a:latin typeface="Arial" charset="0"/>
              </a:rPr>
              <a:t>ΕΙΣΑΓΩΓΙΚΑ ΣΤΟΙΧΕΙΑ ΚΥΜΑΤΟΜΗΧΑΝΙΚΗΣ</a:t>
            </a:r>
          </a:p>
        </p:txBody>
      </p:sp>
      <p:sp>
        <p:nvSpPr>
          <p:cNvPr id="69637" name="Rectangle 5"/>
          <p:cNvSpPr>
            <a:spLocks noChangeArrowheads="1"/>
          </p:cNvSpPr>
          <p:nvPr/>
        </p:nvSpPr>
        <p:spPr bwMode="auto">
          <a:xfrm>
            <a:off x="4140200" y="6545263"/>
            <a:ext cx="4895850" cy="412750"/>
          </a:xfrm>
          <a:prstGeom prst="rect">
            <a:avLst/>
          </a:prstGeom>
          <a:noFill/>
          <a:ln w="9525">
            <a:noFill/>
            <a:miter lim="800000"/>
            <a:headEnd/>
            <a:tailEnd/>
          </a:ln>
          <a:effectLst/>
        </p:spPr>
        <p:txBody>
          <a:bodyPr/>
          <a:lstStyle/>
          <a:p>
            <a:pPr algn="r"/>
            <a:r>
              <a:rPr lang="el-GR" sz="1400" b="1">
                <a:solidFill>
                  <a:srgbClr val="FF9900"/>
                </a:solidFill>
                <a:effectLst>
                  <a:outerShdw blurRad="38100" dist="38100" dir="2700000" algn="tl">
                    <a:srgbClr val="000000"/>
                  </a:outerShdw>
                </a:effectLst>
                <a:latin typeface="Arial" charset="0"/>
              </a:rPr>
              <a:t>ΑΚΤΟΜΗΧΑΝΙΚΗ ΚΑΙ ΛΙΜΕΝΙΚΑ ΕΡΓΑ</a:t>
            </a:r>
          </a:p>
        </p:txBody>
      </p:sp>
      <p:sp>
        <p:nvSpPr>
          <p:cNvPr id="69638" name="Rectangle 6"/>
          <p:cNvSpPr>
            <a:spLocks noChangeArrowheads="1"/>
          </p:cNvSpPr>
          <p:nvPr/>
        </p:nvSpPr>
        <p:spPr bwMode="auto">
          <a:xfrm>
            <a:off x="3924300" y="6545263"/>
            <a:ext cx="1655763" cy="412750"/>
          </a:xfrm>
          <a:prstGeom prst="rect">
            <a:avLst/>
          </a:prstGeom>
          <a:noFill/>
          <a:ln w="9525">
            <a:noFill/>
            <a:miter lim="800000"/>
            <a:headEnd/>
            <a:tailEnd/>
          </a:ln>
          <a:effectLst/>
        </p:spPr>
        <p:txBody>
          <a:bodyPr/>
          <a:lstStyle/>
          <a:p>
            <a:pPr algn="ctr"/>
            <a:r>
              <a:rPr lang="el-GR" sz="1400" b="1">
                <a:solidFill>
                  <a:srgbClr val="FF9900"/>
                </a:solidFill>
                <a:effectLst>
                  <a:outerShdw blurRad="38100" dist="38100" dir="2700000" algn="tl">
                    <a:srgbClr val="000000"/>
                  </a:outerShdw>
                </a:effectLst>
                <a:latin typeface="Arial" charset="0"/>
              </a:rPr>
              <a:t>-</a:t>
            </a:r>
            <a:fld id="{92B851BD-1086-4C55-A4C1-B08A37C2C5FD}" type="slidenum">
              <a:rPr lang="el-GR" sz="1400" b="1">
                <a:solidFill>
                  <a:srgbClr val="FF9900"/>
                </a:solidFill>
                <a:effectLst>
                  <a:outerShdw blurRad="38100" dist="38100" dir="2700000" algn="tl">
                    <a:srgbClr val="000000"/>
                  </a:outerShdw>
                </a:effectLst>
                <a:latin typeface="Arial" charset="0"/>
              </a:rPr>
              <a:pPr algn="ctr"/>
              <a:t>‹#›</a:t>
            </a:fld>
            <a:r>
              <a:rPr lang="el-GR" sz="1400" b="1">
                <a:solidFill>
                  <a:srgbClr val="FF9900"/>
                </a:solidFill>
                <a:effectLst>
                  <a:outerShdw blurRad="38100" dist="38100" dir="2700000" algn="tl">
                    <a:srgbClr val="000000"/>
                  </a:outerShdw>
                </a:effectLst>
                <a:latin typeface="Arial" charset="0"/>
              </a:rPr>
              <a:t>-</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18B97EC-ABFF-41E9-9E41-EE3E40CAB9CA}" type="slidenum">
              <a:rPr lang="en-US" smtClean="0">
                <a:solidFill>
                  <a:srgbClr val="000000"/>
                </a:solidFill>
                <a:latin typeface="Arial" charset="0"/>
              </a:rPr>
              <a:pPr/>
              <a:t>‹#›</a:t>
            </a:fld>
            <a:endParaRPr 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Kλικ για επεξεργασία του τίτλου</a:t>
            </a:r>
          </a:p>
        </p:txBody>
      </p:sp>
      <p:sp>
        <p:nvSpPr>
          <p:cNvPr id="4099"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5B26C186-3581-4F41-B5EA-13F46FA3609D}" type="datetimeFigureOut">
              <a:rPr lang="el-GR"/>
              <a:pPr>
                <a:defRPr/>
              </a:pPr>
              <a:t>17/3/2026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2C8C684D-A09A-4769-A5B8-FB34AF3AA5C1}"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5.xml"/><Relationship Id="rId5" Type="http://schemas.openxmlformats.org/officeDocument/2006/relationships/image" Target="../media/image18.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5.xml"/><Relationship Id="rId5" Type="http://schemas.openxmlformats.org/officeDocument/2006/relationships/image" Target="../media/image18.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1.xml"/><Relationship Id="rId5" Type="http://schemas.openxmlformats.org/officeDocument/2006/relationships/image" Target="../media/image2.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8.bin"/><Relationship Id="rId7"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image" Target="../media/image1.png"/><Relationship Id="rId5" Type="http://schemas.openxmlformats.org/officeDocument/2006/relationships/image" Target="../media/image20.jpeg"/><Relationship Id="rId4" Type="http://schemas.openxmlformats.org/officeDocument/2006/relationships/image" Target="../media/image15.wmf"/><Relationship Id="rId9"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1.xml"/><Relationship Id="rId5" Type="http://schemas.openxmlformats.org/officeDocument/2006/relationships/image" Target="../media/image2.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oleObject" Target="../embeddings/oleObject11.bin"/><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image" Target="../media/image2.jpeg"/><Relationship Id="rId5" Type="http://schemas.openxmlformats.org/officeDocument/2006/relationships/image" Target="../media/image1.png"/><Relationship Id="rId10" Type="http://schemas.openxmlformats.org/officeDocument/2006/relationships/image" Target="../media/image27.png"/><Relationship Id="rId4" Type="http://schemas.openxmlformats.org/officeDocument/2006/relationships/image" Target="../media/image15.wmf"/><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wmf"/><Relationship Id="rId7" Type="http://schemas.openxmlformats.org/officeDocument/2006/relationships/image" Target="../media/image2.jpeg"/><Relationship Id="rId2" Type="http://schemas.openxmlformats.org/officeDocument/2006/relationships/oleObject" Target="../embeddings/oleObject13.bin"/><Relationship Id="rId1" Type="http://schemas.openxmlformats.org/officeDocument/2006/relationships/slideLayout" Target="../slideLayouts/slideLayout41.xml"/><Relationship Id="rId6" Type="http://schemas.openxmlformats.org/officeDocument/2006/relationships/image" Target="../media/image1.png"/><Relationship Id="rId5" Type="http://schemas.openxmlformats.org/officeDocument/2006/relationships/image" Target="../media/image29.wmf"/><Relationship Id="rId10" Type="http://schemas.openxmlformats.org/officeDocument/2006/relationships/image" Target="../media/image31.wmf"/><Relationship Id="rId4" Type="http://schemas.openxmlformats.org/officeDocument/2006/relationships/oleObject" Target="../embeddings/oleObject14.bin"/><Relationship Id="rId9"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2.jpeg"/><Relationship Id="rId7" Type="http://schemas.openxmlformats.org/officeDocument/2006/relationships/image" Target="../media/image35.emf"/><Relationship Id="rId2"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8.xml"/><Relationship Id="rId1" Type="http://schemas.openxmlformats.org/officeDocument/2006/relationships/slideLayout" Target="../slideLayouts/slideLayout35.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5.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0.xml"/><Relationship Id="rId5" Type="http://schemas.openxmlformats.org/officeDocument/2006/relationships/image" Target="../media/image2.jpe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30.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2.wmf"/><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oleObject" Target="../embeddings/oleObject18.bin"/><Relationship Id="rId5" Type="http://schemas.openxmlformats.org/officeDocument/2006/relationships/image" Target="../media/image2.jpe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30.xml"/><Relationship Id="rId6" Type="http://schemas.openxmlformats.org/officeDocument/2006/relationships/image" Target="../media/image45.wmf"/><Relationship Id="rId5" Type="http://schemas.openxmlformats.org/officeDocument/2006/relationships/oleObject" Target="../embeddings/oleObject19.bin"/><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3.png"/><Relationship Id="rId7" Type="http://schemas.openxmlformats.org/officeDocument/2006/relationships/oleObject" Target="../embeddings/oleObject20.bin"/><Relationship Id="rId2" Type="http://schemas.openxmlformats.org/officeDocument/2006/relationships/notesSlide" Target="../notesSlides/notesSlide31.xml"/><Relationship Id="rId1" Type="http://schemas.openxmlformats.org/officeDocument/2006/relationships/slideLayout" Target="../slideLayouts/slideLayout24.xml"/><Relationship Id="rId6" Type="http://schemas.openxmlformats.org/officeDocument/2006/relationships/slide" Target="slide37.xml"/><Relationship Id="rId5" Type="http://schemas.openxmlformats.org/officeDocument/2006/relationships/image" Target="../media/image65.png"/><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image" Target="../media/image67.png"/><Relationship Id="rId7" Type="http://schemas.openxmlformats.org/officeDocument/2006/relationships/image" Target="../media/image69.wmf"/><Relationship Id="rId2" Type="http://schemas.openxmlformats.org/officeDocument/2006/relationships/notesSlide" Target="../notesSlides/notesSlide32.xml"/><Relationship Id="rId1" Type="http://schemas.openxmlformats.org/officeDocument/2006/relationships/slideLayout" Target="../slideLayouts/slideLayout24.xml"/><Relationship Id="rId6" Type="http://schemas.openxmlformats.org/officeDocument/2006/relationships/oleObject" Target="../embeddings/oleObject22.bin"/><Relationship Id="rId5" Type="http://schemas.openxmlformats.org/officeDocument/2006/relationships/image" Target="../media/image68.wmf"/><Relationship Id="rId4" Type="http://schemas.openxmlformats.org/officeDocument/2006/relationships/oleObject" Target="../embeddings/oleObject21.bin"/></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24.xml"/><Relationship Id="rId6" Type="http://schemas.openxmlformats.org/officeDocument/2006/relationships/slide" Target="slide39.xml"/><Relationship Id="rId5" Type="http://schemas.openxmlformats.org/officeDocument/2006/relationships/image" Target="../media/image71.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4.xml"/><Relationship Id="rId1" Type="http://schemas.openxmlformats.org/officeDocument/2006/relationships/slideLayout" Target="../slideLayouts/slideLayout24.xml"/><Relationship Id="rId5" Type="http://schemas.openxmlformats.org/officeDocument/2006/relationships/slide" Target="slide38.xml"/><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35.xml"/><Relationship Id="rId1" Type="http://schemas.openxmlformats.org/officeDocument/2006/relationships/slideLayout" Target="../slideLayouts/slideLayout24.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wmf"/></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8" Type="http://schemas.openxmlformats.org/officeDocument/2006/relationships/image" Target="../media/image79.emf"/><Relationship Id="rId3" Type="http://schemas.openxmlformats.org/officeDocument/2006/relationships/image" Target="../media/image77.png"/><Relationship Id="rId7" Type="http://schemas.openxmlformats.org/officeDocument/2006/relationships/image" Target="../media/image42.wmf"/><Relationship Id="rId2" Type="http://schemas.openxmlformats.org/officeDocument/2006/relationships/notesSlide" Target="../notesSlides/notesSlide37.xml"/><Relationship Id="rId1" Type="http://schemas.openxmlformats.org/officeDocument/2006/relationships/slideLayout" Target="../slideLayouts/slideLayout24.xml"/><Relationship Id="rId6" Type="http://schemas.openxmlformats.org/officeDocument/2006/relationships/oleObject" Target="../embeddings/oleObject18.bin"/><Relationship Id="rId11" Type="http://schemas.openxmlformats.org/officeDocument/2006/relationships/image" Target="../media/image81.png"/><Relationship Id="rId5" Type="http://schemas.openxmlformats.org/officeDocument/2006/relationships/image" Target="../media/image78.png"/><Relationship Id="rId10" Type="http://schemas.openxmlformats.org/officeDocument/2006/relationships/slide" Target="slide44.xml"/><Relationship Id="rId4" Type="http://schemas.openxmlformats.org/officeDocument/2006/relationships/image" Target="../media/image58.png"/><Relationship Id="rId9" Type="http://schemas.openxmlformats.org/officeDocument/2006/relationships/image" Target="../media/image80.emf"/></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9.xml"/><Relationship Id="rId1" Type="http://schemas.openxmlformats.org/officeDocument/2006/relationships/slideLayout" Target="../slideLayouts/slideLayout24.xml"/><Relationship Id="rId4" Type="http://schemas.openxmlformats.org/officeDocument/2006/relationships/slide" Target="slide42.xml"/></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png"/><Relationship Id="rId7"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5.wmf"/><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2.jpeg"/><Relationship Id="rId9"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png"/><Relationship Id="rId7" Type="http://schemas.openxmlformats.org/officeDocument/2006/relationships/image" Target="../media/image15.wmf"/><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oleObject" Target="../embeddings/oleObject5.bin"/><Relationship Id="rId11" Type="http://schemas.openxmlformats.org/officeDocument/2006/relationships/image" Target="../media/image11.png"/><Relationship Id="rId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2.jpeg"/><Relationship Id="rId9" Type="http://schemas.openxmlformats.org/officeDocument/2006/relationships/image" Target="../media/image16.wm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5.xml"/><Relationship Id="rId5" Type="http://schemas.openxmlformats.org/officeDocument/2006/relationships/image" Target="../media/image17.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ChangeArrowheads="1"/>
          </p:cNvSpPr>
          <p:nvPr/>
        </p:nvSpPr>
        <p:spPr bwMode="auto">
          <a:xfrm>
            <a:off x="214313" y="214313"/>
            <a:ext cx="8750300" cy="6500812"/>
          </a:xfrm>
          <a:prstGeom prst="rect">
            <a:avLst/>
          </a:prstGeom>
          <a:noFill/>
          <a:ln w="73025" cmpd="thickThin">
            <a:solidFill>
              <a:srgbClr val="176FB1"/>
            </a:solidFill>
            <a:miter lim="800000"/>
            <a:headEnd/>
            <a:tailEnd/>
          </a:ln>
        </p:spPr>
        <p:txBody>
          <a:bodyPr/>
          <a:lstStyle/>
          <a:p>
            <a:pPr marL="342900" indent="-342900">
              <a:lnSpc>
                <a:spcPct val="105000"/>
              </a:lnSpc>
              <a:spcBef>
                <a:spcPct val="20000"/>
              </a:spcBef>
              <a:buClr>
                <a:srgbClr val="FFFF66"/>
              </a:buClr>
            </a:pPr>
            <a:endParaRPr lang="el-GR">
              <a:solidFill>
                <a:srgbClr val="003366"/>
              </a:solidFill>
              <a:latin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331912" y="339452"/>
            <a:ext cx="1046683" cy="1052736"/>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7413" name="TextBox 6"/>
          <p:cNvSpPr txBox="1">
            <a:spLocks noChangeArrowheads="1"/>
          </p:cNvSpPr>
          <p:nvPr/>
        </p:nvSpPr>
        <p:spPr bwMode="auto">
          <a:xfrm>
            <a:off x="2214563" y="214313"/>
            <a:ext cx="4681537" cy="1200329"/>
          </a:xfrm>
          <a:prstGeom prst="rect">
            <a:avLst/>
          </a:prstGeom>
          <a:noFill/>
          <a:ln w="9525">
            <a:noFill/>
            <a:miter lim="800000"/>
            <a:headEnd/>
            <a:tailEnd/>
          </a:ln>
        </p:spPr>
        <p:txBody>
          <a:bodyPr>
            <a:spAutoFit/>
          </a:bodyPr>
          <a:lstStyle/>
          <a:p>
            <a:pPr algn="ctr">
              <a:lnSpc>
                <a:spcPct val="120000"/>
              </a:lnSpc>
            </a:pPr>
            <a:r>
              <a:rPr lang="el-GR" sz="2000" dirty="0">
                <a:solidFill>
                  <a:srgbClr val="000000"/>
                </a:solidFill>
                <a:latin typeface="Calibri" pitchFamily="34" charset="0"/>
              </a:rPr>
              <a:t>ΠΑΝΕΠΙΣΤΗΜΙΟ ΑΙΓΑΙΟΥ</a:t>
            </a:r>
          </a:p>
          <a:p>
            <a:pPr algn="ctr">
              <a:lnSpc>
                <a:spcPct val="120000"/>
              </a:lnSpc>
            </a:pPr>
            <a:r>
              <a:rPr lang="el-GR" sz="2000">
                <a:solidFill>
                  <a:srgbClr val="000000"/>
                </a:solidFill>
                <a:latin typeface="Calibri" pitchFamily="34" charset="0"/>
              </a:rPr>
              <a:t>ΤΜΗΜΑ ΩΚΕΑΝΟΓΡΑΦΙΑΣ ΚΑΙ ΘΑΛΑΣΣΙΩΝ ΒΙΟΕΠΙΣΤΗΜΩΝ</a:t>
            </a:r>
            <a:endParaRPr lang="en-US" sz="2000" dirty="0">
              <a:solidFill>
                <a:srgbClr val="000000"/>
              </a:solidFill>
              <a:latin typeface="Calibri" pitchFamily="34" charset="0"/>
            </a:endParaRPr>
          </a:p>
        </p:txBody>
      </p:sp>
      <p:sp>
        <p:nvSpPr>
          <p:cNvPr id="7" name="Rectangle 2"/>
          <p:cNvSpPr txBox="1">
            <a:spLocks noChangeArrowheads="1"/>
          </p:cNvSpPr>
          <p:nvPr/>
        </p:nvSpPr>
        <p:spPr bwMode="auto">
          <a:xfrm>
            <a:off x="1259632" y="2780928"/>
            <a:ext cx="6848351" cy="1224136"/>
          </a:xfrm>
          <a:prstGeom prst="rect">
            <a:avLst/>
          </a:prstGeom>
          <a:solidFill>
            <a:schemeClr val="accent5">
              <a:lumMod val="60000"/>
              <a:lumOff val="40000"/>
            </a:schemeClr>
          </a:solidFill>
          <a:ln w="9525">
            <a:noFill/>
            <a:miter lim="800000"/>
            <a:headEnd/>
            <a:tailEnd/>
          </a:ln>
          <a:effectLst>
            <a:glow rad="63500">
              <a:schemeClr val="accent5">
                <a:satMod val="175000"/>
                <a:alpha val="40000"/>
              </a:schemeClr>
            </a:glow>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algn="ctr">
              <a:defRPr/>
            </a:pPr>
            <a:r>
              <a:rPr kumimoji="1" lang="el-GR" altLang="ja-JP" sz="3200" b="1" kern="0" dirty="0">
                <a:latin typeface="+mj-lt"/>
                <a:ea typeface="+mj-ea"/>
                <a:cs typeface="+mj-cs"/>
              </a:rPr>
              <a:t>ΠΑΡΑΚΤΙΑ ΜΟΡΦΟΔΥΝΑΜΙΚΗ ΚΑΙ ΜΗΧΑΝΙΚΗ</a:t>
            </a:r>
            <a:endParaRPr kumimoji="1" lang="en-US" altLang="ja-JP" sz="3200" b="1" i="0" u="none" strike="noStrike" kern="0" cap="none" spc="0" normalizeH="0" baseline="0" noProof="0" dirty="0">
              <a:ln>
                <a:noFill/>
              </a:ln>
              <a:effectLst/>
              <a:uLnTx/>
              <a:uFillTx/>
              <a:latin typeface="+mj-lt"/>
              <a:ea typeface="+mj-ea"/>
              <a:cs typeface="+mj-cs"/>
            </a:endParaRPr>
          </a:p>
        </p:txBody>
      </p:sp>
      <p:sp>
        <p:nvSpPr>
          <p:cNvPr id="2" name="2 - Υπότιτλος">
            <a:extLst>
              <a:ext uri="{FF2B5EF4-FFF2-40B4-BE49-F238E27FC236}">
                <a16:creationId xmlns:a16="http://schemas.microsoft.com/office/drawing/2014/main" id="{BBD6781C-8990-6808-2D3B-1D98F3FA32DC}"/>
              </a:ext>
            </a:extLst>
          </p:cNvPr>
          <p:cNvSpPr txBox="1">
            <a:spLocks/>
          </p:cNvSpPr>
          <p:nvPr/>
        </p:nvSpPr>
        <p:spPr bwMode="auto">
          <a:xfrm>
            <a:off x="1371600" y="5000626"/>
            <a:ext cx="6400800" cy="5016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buFont typeface="Arial" pitchFamily="34" charset="0"/>
              <a:buNone/>
              <a:defRPr/>
            </a:pPr>
            <a:r>
              <a:rPr lang="en-US" sz="2400" i="1">
                <a:solidFill>
                  <a:schemeClr val="tx1"/>
                </a:solidFill>
              </a:rPr>
              <a:t>A. </a:t>
            </a:r>
            <a:r>
              <a:rPr lang="el-GR" sz="2400" i="1">
                <a:solidFill>
                  <a:schemeClr val="tx1"/>
                </a:solidFill>
              </a:rPr>
              <a:t>Βελεγράκης, Θ. Χασιώτης, Ι. Μονιούδη</a:t>
            </a:r>
            <a:endParaRPr lang="el-GR" sz="24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7"/>
          <p:cNvSpPr>
            <a:spLocks noChangeArrowheads="1"/>
          </p:cNvSpPr>
          <p:nvPr/>
        </p:nvSpPr>
        <p:spPr bwMode="auto">
          <a:xfrm>
            <a:off x="2123728" y="5949280"/>
            <a:ext cx="4896544" cy="646331"/>
          </a:xfrm>
          <a:prstGeom prst="rect">
            <a:avLst/>
          </a:prstGeom>
          <a:noFill/>
          <a:ln w="9525">
            <a:noFill/>
            <a:miter lim="800000"/>
            <a:headEnd/>
            <a:tailEnd/>
          </a:ln>
          <a:effectLst/>
        </p:spPr>
        <p:txBody>
          <a:bodyPr wrap="square" anchor="ctr">
            <a:spAutoFit/>
          </a:bodyPr>
          <a:lstStyle/>
          <a:p>
            <a:pPr algn="justLow" fontAlgn="auto">
              <a:lnSpc>
                <a:spcPct val="120000"/>
              </a:lnSpc>
              <a:spcBef>
                <a:spcPts val="0"/>
              </a:spcBef>
              <a:spcAft>
                <a:spcPts val="0"/>
              </a:spcAft>
              <a:defRPr/>
            </a:pPr>
            <a:endParaRPr lang="el-GR" sz="1800" kern="0" baseline="-25000" dirty="0">
              <a:latin typeface="+mn-lt"/>
            </a:endParaRPr>
          </a:p>
          <a:p>
            <a:pPr fontAlgn="auto">
              <a:lnSpc>
                <a:spcPct val="120000"/>
              </a:lnSpc>
              <a:spcBef>
                <a:spcPts val="0"/>
              </a:spcBef>
              <a:spcAft>
                <a:spcPts val="0"/>
              </a:spcAft>
              <a:defRPr/>
            </a:pPr>
            <a:r>
              <a:rPr lang="el-GR" sz="1800" kern="0" dirty="0">
                <a:solidFill>
                  <a:prstClr val="black"/>
                </a:solidFill>
                <a:latin typeface="Calibri"/>
              </a:rPr>
              <a:t>Εκτίμηση συντελεστή </a:t>
            </a:r>
            <a:r>
              <a:rPr lang="el-GR" sz="1800" kern="0" dirty="0" err="1">
                <a:solidFill>
                  <a:prstClr val="black"/>
                </a:solidFill>
                <a:latin typeface="Calibri"/>
              </a:rPr>
              <a:t>ρήχωσης</a:t>
            </a:r>
            <a:r>
              <a:rPr lang="el-GR" sz="1800" kern="0" dirty="0">
                <a:solidFill>
                  <a:prstClr val="black"/>
                </a:solidFill>
                <a:latin typeface="Calibri"/>
              </a:rPr>
              <a:t> (κατά </a:t>
            </a:r>
            <a:r>
              <a:rPr lang="en-US" sz="1800" kern="0" dirty="0" err="1">
                <a:solidFill>
                  <a:prstClr val="black"/>
                </a:solidFill>
                <a:latin typeface="Calibri"/>
              </a:rPr>
              <a:t>Goda</a:t>
            </a:r>
            <a:r>
              <a:rPr lang="en-US" sz="1800" kern="0" dirty="0">
                <a:solidFill>
                  <a:prstClr val="black"/>
                </a:solidFill>
                <a:latin typeface="Calibri"/>
              </a:rPr>
              <a:t>, </a:t>
            </a:r>
            <a:r>
              <a:rPr lang="el-GR" sz="1800" kern="0" dirty="0">
                <a:solidFill>
                  <a:prstClr val="black"/>
                </a:solidFill>
                <a:latin typeface="Calibri"/>
              </a:rPr>
              <a:t>1985) </a:t>
            </a:r>
            <a:endParaRPr kumimoji="0" lang="el-GR" sz="1800" b="0" i="0" strike="noStrike" kern="0" cap="none" spc="0" normalizeH="0" baseline="0" noProof="0" dirty="0">
              <a:ln>
                <a:noFill/>
              </a:ln>
              <a:effectLst/>
              <a:uLnTx/>
              <a:uFillTx/>
              <a:latin typeface="+mn-lt"/>
            </a:endParaRPr>
          </a:p>
        </p:txBody>
      </p:sp>
      <p:pic>
        <p:nvPicPr>
          <p:cNvPr id="16"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481282" name="Picture 2" descr="C:\Users\ISAVELA\Desktop\deskk\ΠΑΡΑΚΤΙΑ ΜΗΧΑΝΙΚΗ\2019\Διάλεξη 3\Untitled1.png"/>
          <p:cNvPicPr>
            <a:picLocks noChangeAspect="1" noChangeArrowheads="1"/>
          </p:cNvPicPr>
          <p:nvPr/>
        </p:nvPicPr>
        <p:blipFill>
          <a:blip r:embed="rId5" cstate="print"/>
          <a:srcRect t="1578"/>
          <a:stretch>
            <a:fillRect/>
          </a:stretch>
        </p:blipFill>
        <p:spPr bwMode="auto">
          <a:xfrm>
            <a:off x="1043608" y="1484784"/>
            <a:ext cx="7128792" cy="4490874"/>
          </a:xfrm>
          <a:prstGeom prst="rect">
            <a:avLst/>
          </a:prstGeom>
          <a:noFill/>
        </p:spPr>
      </p:pic>
      <p:sp>
        <p:nvSpPr>
          <p:cNvPr id="20" name="19 - Ελεύθερη σχεδίαση"/>
          <p:cNvSpPr/>
          <p:nvPr/>
        </p:nvSpPr>
        <p:spPr>
          <a:xfrm>
            <a:off x="941294" y="1622612"/>
            <a:ext cx="7037294" cy="4491317"/>
          </a:xfrm>
          <a:custGeom>
            <a:avLst/>
            <a:gdLst>
              <a:gd name="connsiteX0" fmla="*/ 35859 w 7037294"/>
              <a:gd name="connsiteY0" fmla="*/ 8964 h 4491317"/>
              <a:gd name="connsiteX1" fmla="*/ 0 w 7037294"/>
              <a:gd name="connsiteY1" fmla="*/ 4491317 h 4491317"/>
              <a:gd name="connsiteX2" fmla="*/ 7037294 w 7037294"/>
              <a:gd name="connsiteY2" fmla="*/ 4491317 h 4491317"/>
              <a:gd name="connsiteX3" fmla="*/ 7019365 w 7037294"/>
              <a:gd name="connsiteY3" fmla="*/ 869576 h 4491317"/>
              <a:gd name="connsiteX4" fmla="*/ 2124635 w 7037294"/>
              <a:gd name="connsiteY4" fmla="*/ 869576 h 4491317"/>
              <a:gd name="connsiteX5" fmla="*/ 2124635 w 7037294"/>
              <a:gd name="connsiteY5" fmla="*/ 0 h 4491317"/>
              <a:gd name="connsiteX6" fmla="*/ 35859 w 7037294"/>
              <a:gd name="connsiteY6" fmla="*/ 8964 h 449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7294" h="4491317">
                <a:moveTo>
                  <a:pt x="35859" y="8964"/>
                </a:moveTo>
                <a:lnTo>
                  <a:pt x="0" y="4491317"/>
                </a:lnTo>
                <a:lnTo>
                  <a:pt x="7037294" y="4491317"/>
                </a:lnTo>
                <a:cubicBezTo>
                  <a:pt x="7031318" y="3284070"/>
                  <a:pt x="7025341" y="2076823"/>
                  <a:pt x="7019365" y="869576"/>
                </a:cubicBezTo>
                <a:lnTo>
                  <a:pt x="2124635" y="869576"/>
                </a:lnTo>
                <a:lnTo>
                  <a:pt x="2124635" y="0"/>
                </a:lnTo>
                <a:lnTo>
                  <a:pt x="35859" y="8964"/>
                </a:lnTo>
                <a:close/>
              </a:path>
            </a:pathLst>
          </a:custGeom>
          <a:solidFill>
            <a:srgbClr val="6699F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7 - Ορθογώνιο">
            <a:extLst>
              <a:ext uri="{FF2B5EF4-FFF2-40B4-BE49-F238E27FC236}">
                <a16:creationId xmlns:a16="http://schemas.microsoft.com/office/drawing/2014/main" id="{6ACE24BF-8C2F-F212-0207-A7EA598DAFE6}"/>
              </a:ext>
            </a:extLst>
          </p:cNvPr>
          <p:cNvSpPr/>
          <p:nvPr/>
        </p:nvSpPr>
        <p:spPr>
          <a:xfrm>
            <a:off x="1043608" y="950013"/>
            <a:ext cx="6518047" cy="430887"/>
          </a:xfrm>
          <a:prstGeom prst="rect">
            <a:avLst/>
          </a:prstGeom>
          <a:ln>
            <a:solidFill>
              <a:srgbClr val="176FB1"/>
            </a:solidFill>
          </a:ln>
        </p:spPr>
        <p:txBody>
          <a:bodyPr wrap="square">
            <a:spAutoFit/>
          </a:bodyPr>
          <a:lstStyle/>
          <a:p>
            <a:r>
              <a:rPr lang="el-GR" sz="2200" dirty="0">
                <a:solidFill>
                  <a:srgbClr val="176FB1"/>
                </a:solidFill>
                <a:latin typeface="+mj-lt"/>
              </a:rPr>
              <a:t>Διαμόρφωση του κύματος στην παράκτια ζώνη</a:t>
            </a:r>
            <a:r>
              <a:rPr lang="en-US" sz="2200" dirty="0">
                <a:solidFill>
                  <a:srgbClr val="176FB1"/>
                </a:solidFill>
                <a:latin typeface="+mj-lt"/>
              </a:rPr>
              <a:t> VIII</a:t>
            </a:r>
            <a:endParaRPr lang="en-GB" sz="2200" dirty="0">
              <a:solidFill>
                <a:srgbClr val="176FB1"/>
              </a:solidFill>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B556F-7E27-0B9A-A65A-818A81702D65}"/>
            </a:ext>
          </a:extLst>
        </p:cNvPr>
        <p:cNvGrpSpPr/>
        <p:nvPr/>
      </p:nvGrpSpPr>
      <p:grpSpPr>
        <a:xfrm>
          <a:off x="0" y="0"/>
          <a:ext cx="0" cy="0"/>
          <a:chOff x="0" y="0"/>
          <a:chExt cx="0" cy="0"/>
        </a:xfrm>
      </p:grpSpPr>
      <p:sp>
        <p:nvSpPr>
          <p:cNvPr id="2" name="1 - Τίτλος">
            <a:extLst>
              <a:ext uri="{FF2B5EF4-FFF2-40B4-BE49-F238E27FC236}">
                <a16:creationId xmlns:a16="http://schemas.microsoft.com/office/drawing/2014/main" id="{875E12E8-9EF6-1E63-B78E-E9EEA868C01F}"/>
              </a:ext>
            </a:extLst>
          </p:cNvPr>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a:extLst>
              <a:ext uri="{FF2B5EF4-FFF2-40B4-BE49-F238E27FC236}">
                <a16:creationId xmlns:a16="http://schemas.microsoft.com/office/drawing/2014/main" id="{6B945BF8-EB91-5BFC-C967-9556DD9954A0}"/>
              </a:ext>
            </a:extLst>
          </p:cNvPr>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a:extLst>
              <a:ext uri="{FF2B5EF4-FFF2-40B4-BE49-F238E27FC236}">
                <a16:creationId xmlns:a16="http://schemas.microsoft.com/office/drawing/2014/main" id="{D426FBF4-53FD-EE40-2354-8769D52FE444}"/>
              </a:ext>
            </a:extLst>
          </p:cNvPr>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a:extLst>
              <a:ext uri="{FF2B5EF4-FFF2-40B4-BE49-F238E27FC236}">
                <a16:creationId xmlns:a16="http://schemas.microsoft.com/office/drawing/2014/main" id="{08642294-A606-6201-1CFD-6967945DF2AC}"/>
              </a:ext>
            </a:extLst>
          </p:cNvPr>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7">
            <a:extLst>
              <a:ext uri="{FF2B5EF4-FFF2-40B4-BE49-F238E27FC236}">
                <a16:creationId xmlns:a16="http://schemas.microsoft.com/office/drawing/2014/main" id="{3038157E-D5A0-80DE-054A-B722B679E511}"/>
              </a:ext>
            </a:extLst>
          </p:cNvPr>
          <p:cNvSpPr>
            <a:spLocks noChangeArrowheads="1"/>
          </p:cNvSpPr>
          <p:nvPr/>
        </p:nvSpPr>
        <p:spPr bwMode="auto">
          <a:xfrm>
            <a:off x="2123728" y="5949280"/>
            <a:ext cx="4896544" cy="646331"/>
          </a:xfrm>
          <a:prstGeom prst="rect">
            <a:avLst/>
          </a:prstGeom>
          <a:noFill/>
          <a:ln w="9525">
            <a:noFill/>
            <a:miter lim="800000"/>
            <a:headEnd/>
            <a:tailEnd/>
          </a:ln>
          <a:effectLst/>
        </p:spPr>
        <p:txBody>
          <a:bodyPr wrap="square" anchor="ctr">
            <a:spAutoFit/>
          </a:bodyPr>
          <a:lstStyle/>
          <a:p>
            <a:pPr algn="justLow" fontAlgn="auto">
              <a:lnSpc>
                <a:spcPct val="120000"/>
              </a:lnSpc>
              <a:spcBef>
                <a:spcPts val="0"/>
              </a:spcBef>
              <a:spcAft>
                <a:spcPts val="0"/>
              </a:spcAft>
              <a:defRPr/>
            </a:pPr>
            <a:endParaRPr lang="el-GR" sz="1800" kern="0" baseline="-25000" dirty="0">
              <a:latin typeface="+mn-lt"/>
            </a:endParaRPr>
          </a:p>
          <a:p>
            <a:pPr fontAlgn="auto">
              <a:lnSpc>
                <a:spcPct val="120000"/>
              </a:lnSpc>
              <a:spcBef>
                <a:spcPts val="0"/>
              </a:spcBef>
              <a:spcAft>
                <a:spcPts val="0"/>
              </a:spcAft>
              <a:defRPr/>
            </a:pPr>
            <a:r>
              <a:rPr lang="el-GR" sz="1800" kern="0" dirty="0">
                <a:solidFill>
                  <a:prstClr val="black"/>
                </a:solidFill>
                <a:latin typeface="Calibri"/>
              </a:rPr>
              <a:t>Εκτίμηση συντελεστή </a:t>
            </a:r>
            <a:r>
              <a:rPr lang="el-GR" sz="1800" kern="0" dirty="0" err="1">
                <a:solidFill>
                  <a:prstClr val="black"/>
                </a:solidFill>
                <a:latin typeface="Calibri"/>
              </a:rPr>
              <a:t>ρήχωσης</a:t>
            </a:r>
            <a:r>
              <a:rPr lang="el-GR" sz="1800" kern="0" dirty="0">
                <a:solidFill>
                  <a:prstClr val="black"/>
                </a:solidFill>
                <a:latin typeface="Calibri"/>
              </a:rPr>
              <a:t> (κατά </a:t>
            </a:r>
            <a:r>
              <a:rPr lang="en-US" sz="1800" kern="0" dirty="0" err="1">
                <a:solidFill>
                  <a:prstClr val="black"/>
                </a:solidFill>
                <a:latin typeface="Calibri"/>
              </a:rPr>
              <a:t>Goda</a:t>
            </a:r>
            <a:r>
              <a:rPr lang="en-US" sz="1800" kern="0" dirty="0">
                <a:solidFill>
                  <a:prstClr val="black"/>
                </a:solidFill>
                <a:latin typeface="Calibri"/>
              </a:rPr>
              <a:t>, </a:t>
            </a:r>
            <a:r>
              <a:rPr lang="el-GR" sz="1800" kern="0" dirty="0">
                <a:solidFill>
                  <a:prstClr val="black"/>
                </a:solidFill>
                <a:latin typeface="Calibri"/>
              </a:rPr>
              <a:t>1985) </a:t>
            </a:r>
            <a:endParaRPr kumimoji="0" lang="el-GR" sz="1800" b="0" i="0" strike="noStrike" kern="0" cap="none" spc="0" normalizeH="0" baseline="0" noProof="0" dirty="0">
              <a:ln>
                <a:noFill/>
              </a:ln>
              <a:effectLst/>
              <a:uLnTx/>
              <a:uFillTx/>
              <a:latin typeface="+mn-lt"/>
            </a:endParaRPr>
          </a:p>
        </p:txBody>
      </p:sp>
      <p:pic>
        <p:nvPicPr>
          <p:cNvPr id="16" name="Picture 2">
            <a:extLst>
              <a:ext uri="{FF2B5EF4-FFF2-40B4-BE49-F238E27FC236}">
                <a16:creationId xmlns:a16="http://schemas.microsoft.com/office/drawing/2014/main" id="{1A2E9B13-0CE3-38EB-A392-BEFE15B55BA7}"/>
              </a:ext>
            </a:extLst>
          </p:cNvPr>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481282" name="Picture 2" descr="C:\Users\ISAVELA\Desktop\deskk\ΠΑΡΑΚΤΙΑ ΜΗΧΑΝΙΚΗ\2019\Διάλεξη 3\Untitled1.png">
            <a:extLst>
              <a:ext uri="{FF2B5EF4-FFF2-40B4-BE49-F238E27FC236}">
                <a16:creationId xmlns:a16="http://schemas.microsoft.com/office/drawing/2014/main" id="{19836CAB-3E36-0E69-4491-FF95CC6EAE18}"/>
              </a:ext>
            </a:extLst>
          </p:cNvPr>
          <p:cNvPicPr>
            <a:picLocks noChangeAspect="1" noChangeArrowheads="1"/>
          </p:cNvPicPr>
          <p:nvPr/>
        </p:nvPicPr>
        <p:blipFill>
          <a:blip r:embed="rId5" cstate="print"/>
          <a:srcRect t="1578"/>
          <a:stretch>
            <a:fillRect/>
          </a:stretch>
        </p:blipFill>
        <p:spPr bwMode="auto">
          <a:xfrm>
            <a:off x="1043608" y="1484784"/>
            <a:ext cx="7128792" cy="4490874"/>
          </a:xfrm>
          <a:prstGeom prst="rect">
            <a:avLst/>
          </a:prstGeom>
          <a:noFill/>
        </p:spPr>
      </p:pic>
      <p:sp>
        <p:nvSpPr>
          <p:cNvPr id="3" name="7 - Ορθογώνιο">
            <a:extLst>
              <a:ext uri="{FF2B5EF4-FFF2-40B4-BE49-F238E27FC236}">
                <a16:creationId xmlns:a16="http://schemas.microsoft.com/office/drawing/2014/main" id="{8DD4942B-B834-D048-33D7-996C0B96093D}"/>
              </a:ext>
            </a:extLst>
          </p:cNvPr>
          <p:cNvSpPr/>
          <p:nvPr/>
        </p:nvSpPr>
        <p:spPr>
          <a:xfrm>
            <a:off x="1043608" y="950013"/>
            <a:ext cx="6518047" cy="430887"/>
          </a:xfrm>
          <a:prstGeom prst="rect">
            <a:avLst/>
          </a:prstGeom>
          <a:ln>
            <a:solidFill>
              <a:srgbClr val="176FB1"/>
            </a:solidFill>
          </a:ln>
        </p:spPr>
        <p:txBody>
          <a:bodyPr wrap="square">
            <a:spAutoFit/>
          </a:bodyPr>
          <a:lstStyle/>
          <a:p>
            <a:r>
              <a:rPr lang="el-GR" sz="2200" dirty="0">
                <a:solidFill>
                  <a:srgbClr val="176FB1"/>
                </a:solidFill>
                <a:latin typeface="+mj-lt"/>
              </a:rPr>
              <a:t>Διαμόρφωση του κύματος στην παράκτια ζώνη</a:t>
            </a:r>
            <a:r>
              <a:rPr lang="en-US" sz="2200" dirty="0">
                <a:solidFill>
                  <a:srgbClr val="176FB1"/>
                </a:solidFill>
                <a:latin typeface="+mj-lt"/>
              </a:rPr>
              <a:t> VIII</a:t>
            </a:r>
            <a:endParaRPr lang="en-GB" sz="2200" dirty="0">
              <a:solidFill>
                <a:srgbClr val="176FB1"/>
              </a:solidFill>
              <a:latin typeface="+mj-lt"/>
            </a:endParaRPr>
          </a:p>
        </p:txBody>
      </p:sp>
    </p:spTree>
    <p:extLst>
      <p:ext uri="{BB962C8B-B14F-4D97-AF65-F5344CB8AC3E}">
        <p14:creationId xmlns:p14="http://schemas.microsoft.com/office/powerpoint/2010/main" val="2996783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7" name="Picture 7"/>
          <p:cNvPicPr>
            <a:picLocks noChangeAspect="1" noChangeArrowheads="1"/>
          </p:cNvPicPr>
          <p:nvPr/>
        </p:nvPicPr>
        <p:blipFill>
          <a:blip r:embed="rId3" cstate="print"/>
          <a:srcRect/>
          <a:stretch>
            <a:fillRect/>
          </a:stretch>
        </p:blipFill>
        <p:spPr bwMode="auto">
          <a:xfrm>
            <a:off x="35497" y="2780928"/>
            <a:ext cx="5278364" cy="3240357"/>
          </a:xfrm>
          <a:prstGeom prst="rect">
            <a:avLst/>
          </a:prstGeom>
          <a:noFill/>
          <a:ln w="25400" algn="ctr">
            <a:solidFill>
              <a:srgbClr val="FF6600"/>
            </a:solidFill>
            <a:miter lim="800000"/>
            <a:headEnd/>
            <a:tailEnd/>
          </a:ln>
          <a:effectLst/>
        </p:spPr>
      </p:pic>
      <p:sp>
        <p:nvSpPr>
          <p:cNvPr id="5" name="1 - Τίτλος"/>
          <p:cNvSpPr txBox="1">
            <a:spLocks/>
          </p:cNvSpPr>
          <p:nvPr/>
        </p:nvSpPr>
        <p:spPr>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dirty="0">
                <a:ln>
                  <a:noFill/>
                </a:ln>
                <a:solidFill>
                  <a:schemeClr val="dk1"/>
                </a:solidFill>
                <a:effectLst/>
                <a:uLnTx/>
                <a:uFillTx/>
                <a:latin typeface="+mn-lt"/>
                <a:ea typeface="+mn-ea"/>
                <a:cs typeface="+mn-cs"/>
              </a:rPr>
              <a:t>Κυματομηχανική</a:t>
            </a:r>
            <a:endParaRPr kumimoji="0" lang="el-GR" sz="2800" b="1"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1" name="Rectangle 5"/>
          <p:cNvSpPr>
            <a:spLocks noChangeArrowheads="1"/>
          </p:cNvSpPr>
          <p:nvPr/>
        </p:nvSpPr>
        <p:spPr bwMode="auto">
          <a:xfrm>
            <a:off x="323528" y="1484784"/>
            <a:ext cx="8641655" cy="923330"/>
          </a:xfrm>
          <a:prstGeom prst="rect">
            <a:avLst/>
          </a:prstGeom>
          <a:noFill/>
          <a:ln w="9525">
            <a:noFill/>
            <a:miter lim="800000"/>
            <a:headEnd/>
            <a:tailEnd/>
          </a:ln>
          <a:effectLst/>
        </p:spPr>
        <p:txBody>
          <a:bodyPr wrap="square" anchor="ctr">
            <a:spAutoFit/>
          </a:bodyPr>
          <a:lstStyle/>
          <a:p>
            <a:pPr algn="justLow">
              <a:spcBef>
                <a:spcPct val="0"/>
              </a:spcBef>
            </a:pPr>
            <a:r>
              <a:rPr lang="el-GR" sz="1800" dirty="0">
                <a:latin typeface="+mn-lt"/>
              </a:rPr>
              <a:t>Κατά τη διάδοση των κυματισμών διακρίνονται τα χαρακτηριστικά των κυματισμών:</a:t>
            </a:r>
          </a:p>
          <a:p>
            <a:pPr marL="285750" indent="-285750" algn="justLow">
              <a:spcBef>
                <a:spcPct val="0"/>
              </a:spcBef>
              <a:buFont typeface="Arial" panose="020B0604020202020204" pitchFamily="34" charset="0"/>
              <a:buChar char="•"/>
            </a:pPr>
            <a:r>
              <a:rPr lang="el-GR" sz="1800" dirty="0">
                <a:latin typeface="+mn-lt"/>
              </a:rPr>
              <a:t> </a:t>
            </a:r>
            <a:r>
              <a:rPr lang="el-GR" sz="1800" dirty="0" err="1">
                <a:latin typeface="+mn-lt"/>
              </a:rPr>
              <a:t>Κυματοκορυφές</a:t>
            </a:r>
            <a:endParaRPr lang="el-GR" sz="1800" dirty="0">
              <a:latin typeface="+mn-lt"/>
            </a:endParaRPr>
          </a:p>
          <a:p>
            <a:pPr marL="285750" indent="-285750" algn="justLow">
              <a:spcBef>
                <a:spcPct val="0"/>
              </a:spcBef>
              <a:buFont typeface="Arial" panose="020B0604020202020204" pitchFamily="34" charset="0"/>
              <a:buChar char="•"/>
            </a:pPr>
            <a:r>
              <a:rPr lang="el-GR" sz="1800" dirty="0">
                <a:latin typeface="+mn-lt"/>
              </a:rPr>
              <a:t> Ορθογώνιες (κάθετες στις </a:t>
            </a:r>
            <a:r>
              <a:rPr lang="el-GR" sz="1800" dirty="0" err="1">
                <a:latin typeface="+mn-lt"/>
              </a:rPr>
              <a:t>κυματοκορυφές</a:t>
            </a:r>
            <a:r>
              <a:rPr lang="el-GR" sz="1800" dirty="0">
                <a:latin typeface="+mn-lt"/>
              </a:rPr>
              <a:t>)</a:t>
            </a:r>
          </a:p>
        </p:txBody>
      </p:sp>
      <p:sp>
        <p:nvSpPr>
          <p:cNvPr id="13" name="Rectangle 5"/>
          <p:cNvSpPr>
            <a:spLocks noChangeArrowheads="1"/>
          </p:cNvSpPr>
          <p:nvPr/>
        </p:nvSpPr>
        <p:spPr bwMode="auto">
          <a:xfrm>
            <a:off x="5436096" y="2481862"/>
            <a:ext cx="3707904" cy="3970318"/>
          </a:xfrm>
          <a:prstGeom prst="rect">
            <a:avLst/>
          </a:prstGeom>
          <a:noFill/>
          <a:ln w="9525">
            <a:noFill/>
            <a:miter lim="800000"/>
            <a:headEnd/>
            <a:tailEnd/>
          </a:ln>
          <a:effectLst/>
        </p:spPr>
        <p:txBody>
          <a:bodyPr wrap="square" anchor="ctr">
            <a:spAutoFit/>
          </a:bodyPr>
          <a:lstStyle/>
          <a:p>
            <a:pPr marL="285750" indent="-285750">
              <a:buFont typeface="Arial" panose="020B0604020202020204" pitchFamily="34" charset="0"/>
              <a:buChar char="•"/>
            </a:pPr>
            <a:r>
              <a:rPr lang="el-GR" sz="1800" dirty="0" err="1">
                <a:latin typeface="+mn-lt"/>
              </a:rPr>
              <a:t>Απλοποιητική</a:t>
            </a:r>
            <a:r>
              <a:rPr lang="el-GR" sz="1800" dirty="0">
                <a:latin typeface="+mn-lt"/>
              </a:rPr>
              <a:t> θεώρηση ότι οι </a:t>
            </a:r>
            <a:r>
              <a:rPr lang="el-GR" sz="1800" dirty="0" err="1">
                <a:latin typeface="+mn-lt"/>
              </a:rPr>
              <a:t>κυματοκορυφές</a:t>
            </a:r>
            <a:r>
              <a:rPr lang="el-GR" sz="1800" dirty="0">
                <a:latin typeface="+mn-lt"/>
              </a:rPr>
              <a:t> και οι ορθογώνιες είναι ευθύγραμμες και παράλληλες</a:t>
            </a:r>
          </a:p>
          <a:p>
            <a:pPr marL="285750" indent="-285750">
              <a:buFont typeface="Arial" panose="020B0604020202020204" pitchFamily="34" charset="0"/>
              <a:buChar char="•"/>
            </a:pPr>
            <a:endParaRPr lang="el-GR" sz="1800" dirty="0">
              <a:latin typeface="+mn-lt"/>
            </a:endParaRPr>
          </a:p>
          <a:p>
            <a:pPr marL="285750" indent="-285750">
              <a:buFont typeface="Arial" panose="020B0604020202020204" pitchFamily="34" charset="0"/>
              <a:buChar char="•"/>
            </a:pPr>
            <a:r>
              <a:rPr lang="el-GR" sz="1800" dirty="0">
                <a:latin typeface="+mn-lt"/>
              </a:rPr>
              <a:t>δεν ισχύει στον παράκτιο χώρο. Η πολυπλοκότητα τα </a:t>
            </a:r>
            <a:r>
              <a:rPr lang="el-GR" sz="1800" dirty="0" err="1">
                <a:latin typeface="+mn-lt"/>
              </a:rPr>
              <a:t>βυθομετρίας</a:t>
            </a:r>
            <a:r>
              <a:rPr lang="el-GR" sz="1800" dirty="0">
                <a:latin typeface="+mn-lt"/>
              </a:rPr>
              <a:t> και η παρουσία τεχνικών έργων μεταβάλλουν το ύψος και τη διεύθυνση διάδοσης των κυματισμών</a:t>
            </a:r>
          </a:p>
          <a:p>
            <a:pPr marL="285750" indent="-285750">
              <a:buFont typeface="Arial" panose="020B0604020202020204" pitchFamily="34" charset="0"/>
              <a:buChar char="•"/>
            </a:pPr>
            <a:endParaRPr lang="el-GR" sz="1800" dirty="0">
              <a:latin typeface="+mn-lt"/>
            </a:endParaRPr>
          </a:p>
          <a:p>
            <a:pPr marL="285750" indent="-285750">
              <a:buFont typeface="Arial" panose="020B0604020202020204" pitchFamily="34" charset="0"/>
              <a:buChar char="•"/>
            </a:pPr>
            <a:r>
              <a:rPr lang="el-GR" sz="1800" dirty="0">
                <a:latin typeface="+mn-lt"/>
              </a:rPr>
              <a:t>Οι κυματισμοί γίνονται τρισδιάστατοι</a:t>
            </a:r>
          </a:p>
        </p:txBody>
      </p:sp>
      <p:sp>
        <p:nvSpPr>
          <p:cNvPr id="12" name="7 - Ορθογώνιο">
            <a:extLst>
              <a:ext uri="{FF2B5EF4-FFF2-40B4-BE49-F238E27FC236}">
                <a16:creationId xmlns:a16="http://schemas.microsoft.com/office/drawing/2014/main" id="{279B333B-08F0-431E-B0E8-65BCE2F88B7D}"/>
              </a:ext>
            </a:extLst>
          </p:cNvPr>
          <p:cNvSpPr/>
          <p:nvPr/>
        </p:nvSpPr>
        <p:spPr>
          <a:xfrm>
            <a:off x="390388" y="994082"/>
            <a:ext cx="6230015" cy="430887"/>
          </a:xfrm>
          <a:prstGeom prst="rect">
            <a:avLst/>
          </a:prstGeom>
          <a:ln>
            <a:solidFill>
              <a:srgbClr val="176FB1"/>
            </a:solidFill>
          </a:ln>
        </p:spPr>
        <p:txBody>
          <a:bodyPr wrap="square">
            <a:spAutoFit/>
          </a:bodyPr>
          <a:lstStyle/>
          <a:p>
            <a:r>
              <a:rPr lang="el-GR" sz="2200" dirty="0">
                <a:solidFill>
                  <a:srgbClr val="176FB1"/>
                </a:solidFill>
                <a:latin typeface="+mj-lt"/>
              </a:rPr>
              <a:t>Διαμόρφωση του κύματος στην παράκτια ζώνη</a:t>
            </a:r>
            <a:r>
              <a:rPr lang="en-US" sz="2200" dirty="0">
                <a:solidFill>
                  <a:srgbClr val="176FB1"/>
                </a:solidFill>
                <a:latin typeface="+mj-lt"/>
              </a:rPr>
              <a:t> IX</a:t>
            </a:r>
            <a:endParaRPr lang="en-GB" sz="2200" dirty="0">
              <a:solidFill>
                <a:srgbClr val="176FB1"/>
              </a:solidFill>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Object 8"/>
          <p:cNvGraphicFramePr>
            <a:graphicFrameLocks noChangeAspect="1"/>
          </p:cNvGraphicFramePr>
          <p:nvPr/>
        </p:nvGraphicFramePr>
        <p:xfrm>
          <a:off x="3131840" y="3140968"/>
          <a:ext cx="2665412" cy="425450"/>
        </p:xfrm>
        <a:graphic>
          <a:graphicData uri="http://schemas.openxmlformats.org/presentationml/2006/ole">
            <mc:AlternateContent xmlns:mc="http://schemas.openxmlformats.org/markup-compatibility/2006">
              <mc:Choice xmlns:v="urn:schemas-microsoft-com:vml" Requires="v">
                <p:oleObj name="Equation" r:id="rId3" imgW="1422400" imgH="228600" progId="">
                  <p:embed/>
                </p:oleObj>
              </mc:Choice>
              <mc:Fallback>
                <p:oleObj name="Equation" r:id="rId3" imgW="1422400" imgH="228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140968"/>
                        <a:ext cx="2665412"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Box 12"/>
          <p:cNvSpPr txBox="1">
            <a:spLocks noChangeArrowheads="1"/>
          </p:cNvSpPr>
          <p:nvPr/>
        </p:nvSpPr>
        <p:spPr bwMode="auto">
          <a:xfrm>
            <a:off x="397284" y="2161888"/>
            <a:ext cx="8352928"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spcBef>
                <a:spcPts val="0"/>
              </a:spcBef>
              <a:spcAft>
                <a:spcPts val="0"/>
              </a:spcAft>
              <a:defRPr/>
            </a:pPr>
            <a:r>
              <a:rPr lang="el-GR" sz="2000" kern="0" dirty="0">
                <a:latin typeface="+mn-lt"/>
              </a:rPr>
              <a:t>Ο κυματισμός επιβραδύνεται όταν φτάνει σε αβαθή ύδατα.</a:t>
            </a:r>
          </a:p>
          <a:p>
            <a:pPr fontAlgn="auto">
              <a:spcBef>
                <a:spcPts val="0"/>
              </a:spcBef>
              <a:spcAft>
                <a:spcPts val="0"/>
              </a:spcAft>
              <a:defRPr/>
            </a:pPr>
            <a:endParaRPr lang="el-GR" sz="2000" kern="0" dirty="0">
              <a:latin typeface="+mn-lt"/>
            </a:endParaRPr>
          </a:p>
          <a:p>
            <a:pPr fontAlgn="auto">
              <a:spcBef>
                <a:spcPts val="0"/>
              </a:spcBef>
              <a:spcAft>
                <a:spcPts val="0"/>
              </a:spcAft>
              <a:defRPr/>
            </a:pPr>
            <a:r>
              <a:rPr lang="el-GR" sz="2000" kern="0" dirty="0">
                <a:latin typeface="+mn-lt"/>
              </a:rPr>
              <a:t>Η ταχύτητα προώθησης C ενός κυματισμού </a:t>
            </a:r>
            <a:r>
              <a:rPr lang="el-GR" sz="2000" kern="0" dirty="0">
                <a:solidFill>
                  <a:prstClr val="black"/>
                </a:solidFill>
                <a:latin typeface="Calibri"/>
              </a:rPr>
              <a:t>διαφοροποιείται χωρικά </a:t>
            </a:r>
            <a:r>
              <a:rPr lang="el-GR" sz="2000" kern="0" dirty="0">
                <a:latin typeface="+mn-lt"/>
              </a:rPr>
              <a:t>λόγω της επίδρασης του βάθους.</a:t>
            </a: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dirty="0">
              <a:ln>
                <a:noFill/>
              </a:ln>
              <a:effectLst/>
              <a:uLnTx/>
              <a:uFillTx/>
              <a:latin typeface="+mn-lt"/>
            </a:endParaRPr>
          </a:p>
          <a:p>
            <a:pPr marL="0" marR="0" lvl="0" indent="0" defTabSz="914400" eaLnBrk="1" fontAlgn="auto" latinLnBrk="0" hangingPunct="1">
              <a:lnSpc>
                <a:spcPct val="120000"/>
              </a:lnSpc>
              <a:spcBef>
                <a:spcPts val="0"/>
              </a:spcBef>
              <a:spcAft>
                <a:spcPts val="0"/>
              </a:spcAft>
              <a:buClrTx/>
              <a:buSzTx/>
              <a:buFontTx/>
              <a:buNone/>
              <a:tabLst/>
              <a:defRPr/>
            </a:pPr>
            <a:r>
              <a:rPr lang="el-GR" sz="2000" dirty="0">
                <a:latin typeface="Calibri" pitchFamily="34" charset="0"/>
                <a:cs typeface="Calibri" pitchFamily="34" charset="0"/>
              </a:rPr>
              <a:t>Για κυματισμούς που κινούνται διαγωνίως των ισοβαθών, το κομμάτι του κυματισμού που βρίσκεται στα βαθύτερα ύδατα κινείται ταχύτερα από το κομμάτι του κυματισμού που βρίσκεται στα ρηχότερα ύδατα. Αυτή η διαφορά αναγκάζει τον κυματισμό να στρέφεται παράλληλα προς τις ισοβαθείς. </a:t>
            </a:r>
          </a:p>
          <a:p>
            <a:pPr marL="0" marR="0" lvl="0" indent="0" defTabSz="914400" eaLnBrk="1" fontAlgn="auto" latinLnBrk="0" hangingPunct="1">
              <a:lnSpc>
                <a:spcPct val="120000"/>
              </a:lnSpc>
              <a:spcBef>
                <a:spcPts val="0"/>
              </a:spcBef>
              <a:spcAft>
                <a:spcPts val="0"/>
              </a:spcAft>
              <a:buClrTx/>
              <a:buSzTx/>
              <a:buFontTx/>
              <a:buNone/>
              <a:tabLst/>
              <a:defRPr/>
            </a:pPr>
            <a:endParaRPr lang="el-GR" sz="2000" dirty="0">
              <a:latin typeface="Calibri" pitchFamily="34" charset="0"/>
              <a:cs typeface="Calibri" pitchFamily="34" charset="0"/>
            </a:endParaRPr>
          </a:p>
          <a:p>
            <a:pPr marL="0" marR="0" lvl="0" indent="0" defTabSz="914400" eaLnBrk="1" fontAlgn="auto" latinLnBrk="0" hangingPunct="1">
              <a:lnSpc>
                <a:spcPct val="120000"/>
              </a:lnSpc>
              <a:spcBef>
                <a:spcPts val="0"/>
              </a:spcBef>
              <a:spcAft>
                <a:spcPts val="0"/>
              </a:spcAft>
              <a:buClrTx/>
              <a:buSzTx/>
              <a:buFontTx/>
              <a:buNone/>
              <a:tabLst/>
              <a:defRPr/>
            </a:pPr>
            <a:r>
              <a:rPr lang="el-GR" sz="2000" dirty="0">
                <a:latin typeface="Calibri" pitchFamily="34" charset="0"/>
                <a:cs typeface="Calibri" pitchFamily="34" charset="0"/>
              </a:rPr>
              <a:t>Η στροφή αυτή ορίζεται ως </a:t>
            </a:r>
            <a:r>
              <a:rPr lang="el-GR" sz="2000" b="1" u="sng" dirty="0">
                <a:solidFill>
                  <a:srgbClr val="176FB1"/>
                </a:solidFill>
                <a:latin typeface="Calibri" pitchFamily="34" charset="0"/>
                <a:cs typeface="Calibri" pitchFamily="34" charset="0"/>
              </a:rPr>
              <a:t>διάθλαση</a:t>
            </a:r>
            <a:r>
              <a:rPr lang="el-GR" sz="2000" dirty="0">
                <a:solidFill>
                  <a:srgbClr val="176FB1"/>
                </a:solidFill>
                <a:latin typeface="Calibri" pitchFamily="34" charset="0"/>
                <a:cs typeface="Calibri" pitchFamily="34" charset="0"/>
              </a:rPr>
              <a:t>.</a:t>
            </a:r>
            <a:endParaRPr kumimoji="0" lang="en-US" sz="2000" b="0" i="0" u="none" strike="noStrike" kern="0" cap="none" spc="0" normalizeH="0" baseline="0" noProof="0" dirty="0">
              <a:ln>
                <a:noFill/>
              </a:ln>
              <a:solidFill>
                <a:srgbClr val="176FB1"/>
              </a:solidFill>
              <a:effectLst/>
              <a:uLnTx/>
              <a:uFillTx/>
            </a:endParaRPr>
          </a:p>
        </p:txBody>
      </p:sp>
      <p:pic>
        <p:nvPicPr>
          <p:cNvPr id="11" name="Picture 2"/>
          <p:cNvPicPr>
            <a:picLocks noChangeAspect="1" noChangeArrowheads="1"/>
          </p:cNvPicPr>
          <p:nvPr/>
        </p:nvPicPr>
        <p:blipFill>
          <a:blip r:embed="rId5" cstate="print"/>
          <a:srcRect/>
          <a:stretch>
            <a:fillRect/>
          </a:stretch>
        </p:blipFill>
        <p:spPr bwMode="auto">
          <a:xfrm>
            <a:off x="0" y="0"/>
            <a:ext cx="780777" cy="785292"/>
          </a:xfrm>
          <a:prstGeom prst="rect">
            <a:avLst/>
          </a:prstGeom>
          <a:blipFill>
            <a:blip r:embed="rId6"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2" name="7 - Ορθογώνιο">
            <a:extLst>
              <a:ext uri="{FF2B5EF4-FFF2-40B4-BE49-F238E27FC236}">
                <a16:creationId xmlns:a16="http://schemas.microsoft.com/office/drawing/2014/main" id="{D1D37F89-2B8A-471B-A383-9D80086C5AFE}"/>
              </a:ext>
            </a:extLst>
          </p:cNvPr>
          <p:cNvSpPr/>
          <p:nvPr/>
        </p:nvSpPr>
        <p:spPr>
          <a:xfrm>
            <a:off x="467544" y="1358187"/>
            <a:ext cx="6230015" cy="430887"/>
          </a:xfrm>
          <a:prstGeom prst="rect">
            <a:avLst/>
          </a:prstGeom>
          <a:ln>
            <a:solidFill>
              <a:srgbClr val="176FB1"/>
            </a:solidFill>
          </a:ln>
        </p:spPr>
        <p:txBody>
          <a:bodyPr wrap="square">
            <a:spAutoFit/>
          </a:bodyPr>
          <a:lstStyle/>
          <a:p>
            <a:r>
              <a:rPr lang="el-GR" sz="2200" dirty="0">
                <a:solidFill>
                  <a:srgbClr val="176FB1"/>
                </a:solidFill>
                <a:latin typeface="+mj-lt"/>
              </a:rPr>
              <a:t>Διαμόρφωση του κύματος στην παράκτια ζώνη</a:t>
            </a:r>
            <a:r>
              <a:rPr lang="en-US" sz="2200" dirty="0">
                <a:solidFill>
                  <a:srgbClr val="176FB1"/>
                </a:solidFill>
                <a:latin typeface="+mj-lt"/>
              </a:rPr>
              <a:t> X</a:t>
            </a:r>
            <a:endParaRPr lang="en-GB" sz="2200" dirty="0">
              <a:solidFill>
                <a:srgbClr val="176FB1"/>
              </a:solidFill>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Object 8"/>
          <p:cNvGraphicFramePr>
            <a:graphicFrameLocks noChangeAspect="1"/>
          </p:cNvGraphicFramePr>
          <p:nvPr/>
        </p:nvGraphicFramePr>
        <p:xfrm>
          <a:off x="3131840" y="3140968"/>
          <a:ext cx="2665412" cy="425450"/>
        </p:xfrm>
        <a:graphic>
          <a:graphicData uri="http://schemas.openxmlformats.org/presentationml/2006/ole">
            <mc:AlternateContent xmlns:mc="http://schemas.openxmlformats.org/markup-compatibility/2006">
              <mc:Choice xmlns:v="urn:schemas-microsoft-com:vml" Requires="v">
                <p:oleObj name="Equation" r:id="rId3" imgW="1422400" imgH="228600" progId="">
                  <p:embed/>
                </p:oleObj>
              </mc:Choice>
              <mc:Fallback>
                <p:oleObj name="Equation" r:id="rId3" imgW="1422400" imgH="228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140968"/>
                        <a:ext cx="2665412"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9"/>
          <p:cNvSpPr>
            <a:spLocks noChangeArrowheads="1"/>
          </p:cNvSpPr>
          <p:nvPr/>
        </p:nvSpPr>
        <p:spPr bwMode="auto">
          <a:xfrm>
            <a:off x="179513" y="5877272"/>
            <a:ext cx="5617740" cy="646331"/>
          </a:xfrm>
          <a:prstGeom prst="rect">
            <a:avLst/>
          </a:prstGeom>
          <a:noFill/>
          <a:ln w="9525" algn="ctr">
            <a:noFill/>
            <a:miter lim="800000"/>
            <a:headEnd/>
            <a:tailEnd/>
          </a:ln>
          <a:effectLst/>
        </p:spPr>
        <p:txBody>
          <a:bodyPr wrap="square" anchor="ctr">
            <a:spAutoFit/>
          </a:bodyPr>
          <a:lstStyle/>
          <a:p>
            <a:pPr marL="0" marR="0" lvl="0" indent="0" algn="justLow" defTabSz="914400" eaLnBrk="1" fontAlgn="auto" latinLnBrk="0" hangingPunct="1">
              <a:spcBef>
                <a:spcPts val="0"/>
              </a:spcBef>
              <a:spcAft>
                <a:spcPts val="0"/>
              </a:spcAft>
              <a:buClrTx/>
              <a:buSzTx/>
              <a:buFontTx/>
              <a:buNone/>
              <a:tabLst/>
              <a:defRPr/>
            </a:pPr>
            <a:r>
              <a:rPr kumimoji="0" lang="el-GR" sz="1800" b="0" i="1" u="none" strike="noStrike" kern="0" cap="none" spc="0" normalizeH="0" baseline="0" noProof="0" dirty="0">
                <a:ln>
                  <a:noFill/>
                </a:ln>
                <a:solidFill>
                  <a:srgbClr val="176FB1"/>
                </a:solidFill>
                <a:effectLst/>
                <a:uLnTx/>
                <a:uFillTx/>
                <a:latin typeface="+mn-lt"/>
              </a:rPr>
              <a:t>Καμπύλωση των αρχικά ευθύγραμμων κορυφογραμμών με τάση να γίνουν παράλληλες προς τις ισοβαθείς</a:t>
            </a:r>
          </a:p>
        </p:txBody>
      </p:sp>
      <p:grpSp>
        <p:nvGrpSpPr>
          <p:cNvPr id="3" name="Group 15"/>
          <p:cNvGrpSpPr>
            <a:grpSpLocks/>
          </p:cNvGrpSpPr>
          <p:nvPr/>
        </p:nvGrpSpPr>
        <p:grpSpPr bwMode="auto">
          <a:xfrm>
            <a:off x="323529" y="1844824"/>
            <a:ext cx="5328592" cy="3771801"/>
            <a:chOff x="204" y="1344"/>
            <a:chExt cx="3583" cy="2467"/>
          </a:xfrm>
        </p:grpSpPr>
        <p:pic>
          <p:nvPicPr>
            <p:cNvPr id="25" name="Picture 6" descr="untitled"/>
            <p:cNvPicPr>
              <a:picLocks noChangeAspect="1" noChangeArrowheads="1"/>
            </p:cNvPicPr>
            <p:nvPr/>
          </p:nvPicPr>
          <p:blipFill>
            <a:blip r:embed="rId5" cstate="print"/>
            <a:srcRect/>
            <a:stretch>
              <a:fillRect/>
            </a:stretch>
          </p:blipFill>
          <p:spPr bwMode="auto">
            <a:xfrm>
              <a:off x="204" y="1344"/>
              <a:ext cx="3583" cy="2467"/>
            </a:xfrm>
            <a:prstGeom prst="rect">
              <a:avLst/>
            </a:prstGeom>
            <a:noFill/>
            <a:ln w="25400" algn="ctr">
              <a:solidFill>
                <a:srgbClr val="FF6600"/>
              </a:solidFill>
              <a:miter lim="800000"/>
              <a:headEnd/>
              <a:tailEnd/>
            </a:ln>
            <a:effectLst/>
          </p:spPr>
        </p:pic>
        <p:sp>
          <p:nvSpPr>
            <p:cNvPr id="26" name="Text Box 7"/>
            <p:cNvSpPr txBox="1">
              <a:spLocks noChangeArrowheads="1"/>
            </p:cNvSpPr>
            <p:nvPr/>
          </p:nvSpPr>
          <p:spPr bwMode="auto">
            <a:xfrm rot="-933428">
              <a:off x="1020" y="2614"/>
              <a:ext cx="1027" cy="212"/>
            </a:xfrm>
            <a:prstGeom prst="rect">
              <a:avLst/>
            </a:prstGeom>
            <a:noFill/>
            <a:ln w="9525" algn="ctr">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l-GR" sz="1600" b="1" i="0" u="none" strike="noStrike" kern="0" cap="none" spc="0" normalizeH="0" baseline="0" noProof="0">
                  <a:ln>
                    <a:noFill/>
                  </a:ln>
                  <a:solidFill>
                    <a:srgbClr val="3333FF"/>
                  </a:solidFill>
                  <a:effectLst/>
                  <a:uLnTx/>
                  <a:uFillTx/>
                </a:rPr>
                <a:t>κυματοκορυφή</a:t>
              </a:r>
            </a:p>
          </p:txBody>
        </p:sp>
        <p:sp>
          <p:nvSpPr>
            <p:cNvPr id="27" name="Text Box 8"/>
            <p:cNvSpPr txBox="1">
              <a:spLocks noChangeArrowheads="1"/>
            </p:cNvSpPr>
            <p:nvPr/>
          </p:nvSpPr>
          <p:spPr bwMode="auto">
            <a:xfrm>
              <a:off x="1746" y="1570"/>
              <a:ext cx="516" cy="231"/>
            </a:xfrm>
            <a:prstGeom prst="rect">
              <a:avLst/>
            </a:prstGeom>
            <a:noFill/>
            <a:ln w="9525" algn="ctr">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1" i="0" u="none" strike="noStrike" kern="0" cap="none" spc="0" normalizeH="0" baseline="0" noProof="0">
                  <a:ln>
                    <a:noFill/>
                  </a:ln>
                  <a:solidFill>
                    <a:srgbClr val="3333FF"/>
                  </a:solidFill>
                  <a:effectLst/>
                  <a:uLnTx/>
                  <a:uFillTx/>
                </a:rPr>
                <a:t>ΑΚΤΗ</a:t>
              </a:r>
            </a:p>
          </p:txBody>
        </p:sp>
      </p:grpSp>
      <p:sp>
        <p:nvSpPr>
          <p:cNvPr id="30" name="Rectangle 12"/>
          <p:cNvSpPr>
            <a:spLocks noChangeArrowheads="1"/>
          </p:cNvSpPr>
          <p:nvPr/>
        </p:nvSpPr>
        <p:spPr bwMode="auto">
          <a:xfrm>
            <a:off x="5845255" y="1988840"/>
            <a:ext cx="3132857" cy="4431983"/>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srgbClr val="176FB1"/>
                </a:solidFill>
                <a:effectLst/>
                <a:uLnTx/>
                <a:uFillTx/>
                <a:latin typeface="+mn-lt"/>
              </a:rPr>
              <a:t>Διάθλαση</a:t>
            </a:r>
            <a:r>
              <a:rPr kumimoji="0" lang="el-GR" sz="1800" b="0" i="0" u="none" strike="noStrike" kern="0" cap="none" spc="0" normalizeH="0" baseline="0" noProof="0" dirty="0">
                <a:ln>
                  <a:noFill/>
                </a:ln>
                <a:effectLst/>
                <a:uLnTx/>
                <a:uFillTx/>
                <a:latin typeface="+mn-lt"/>
              </a:rPr>
              <a:t> μόνο σε </a:t>
            </a:r>
            <a:endParaRPr kumimoji="0" lang="en-US" sz="1800" b="0" i="0" u="none" strike="noStrike" kern="0" cap="none" spc="0" normalizeH="0" baseline="0" noProof="0" dirty="0">
              <a:ln>
                <a:noFill/>
              </a:ln>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effectLst/>
                <a:uLnTx/>
                <a:uFillTx/>
                <a:latin typeface="+mn-lt"/>
              </a:rPr>
              <a:t>ενδιάμεσα και</a:t>
            </a:r>
            <a:r>
              <a:rPr kumimoji="0" lang="en-US" sz="1800" b="0" i="0" u="none" strike="noStrike" kern="0" cap="none" spc="0" normalizeH="0" baseline="0" noProof="0" dirty="0">
                <a:ln>
                  <a:noFill/>
                </a:ln>
                <a:effectLst/>
                <a:uLnTx/>
                <a:uFillTx/>
                <a:latin typeface="+mn-lt"/>
              </a:rPr>
              <a:t> </a:t>
            </a:r>
            <a:r>
              <a:rPr kumimoji="0" lang="el-GR" sz="1800" b="0" i="0" u="none" strike="noStrike" kern="0" cap="none" spc="0" normalizeH="0" baseline="0" noProof="0" dirty="0">
                <a:ln>
                  <a:noFill/>
                </a:ln>
                <a:effectLst/>
                <a:uLnTx/>
                <a:uFillTx/>
                <a:latin typeface="+mn-lt"/>
              </a:rPr>
              <a:t>ρηχά νερά.</a:t>
            </a: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a:ln>
                <a:noFill/>
              </a:ln>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effectLst/>
                <a:uLnTx/>
                <a:uFillTx/>
                <a:latin typeface="+mn-lt"/>
              </a:rPr>
              <a:t>Στα βαθιά νερά,</a:t>
            </a:r>
            <a:endParaRPr kumimoji="0" lang="en-US" sz="1800" b="0" i="0" u="none" strike="noStrike" kern="0" cap="none" spc="0" normalizeH="0" baseline="0" noProof="0" dirty="0">
              <a:ln>
                <a:noFill/>
              </a:ln>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effectLst/>
                <a:uLnTx/>
                <a:uFillTx/>
                <a:latin typeface="+mn-lt"/>
              </a:rPr>
              <a:t>η </a:t>
            </a:r>
            <a:r>
              <a:rPr kumimoji="0" lang="en-US" sz="1800" b="0" i="0" u="none" strike="noStrike" kern="0" cap="none" spc="0" normalizeH="0" baseline="0" noProof="0" dirty="0">
                <a:ln>
                  <a:noFill/>
                </a:ln>
                <a:effectLst/>
                <a:uLnTx/>
                <a:uFillTx/>
                <a:latin typeface="+mn-lt"/>
              </a:rPr>
              <a:t>C </a:t>
            </a:r>
            <a:r>
              <a:rPr kumimoji="0" lang="el-GR" sz="1800" b="0" i="0" u="none" strike="noStrike" kern="0" cap="none" spc="0" normalizeH="0" baseline="0" noProof="0" dirty="0">
                <a:ln>
                  <a:noFill/>
                </a:ln>
                <a:effectLst/>
                <a:uLnTx/>
                <a:uFillTx/>
                <a:latin typeface="+mn-lt"/>
              </a:rPr>
              <a:t>είναι ανεξάρτητη του </a:t>
            </a:r>
            <a:r>
              <a:rPr lang="en-US" sz="1800" kern="0" dirty="0">
                <a:latin typeface="+mn-lt"/>
              </a:rPr>
              <a:t>d</a:t>
            </a:r>
            <a:r>
              <a:rPr kumimoji="0" lang="el-GR" sz="1800" b="0" i="0" u="none" strike="noStrike" kern="0" cap="none" spc="0" normalizeH="0" baseline="0" noProof="0" dirty="0">
                <a:ln>
                  <a:noFill/>
                </a:ln>
                <a:effectLst/>
                <a:uLnTx/>
                <a:uFillTx/>
                <a:latin typeface="+mn-lt"/>
              </a:rPr>
              <a:t> </a:t>
            </a:r>
            <a:endParaRPr kumimoji="0" lang="en-US" sz="1800" b="0" i="0" u="none" strike="noStrike" kern="0" cap="none" spc="0" normalizeH="0" baseline="0" noProof="0" dirty="0">
              <a:ln>
                <a:noFill/>
              </a:ln>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kern="0" dirty="0">
              <a:latin typeface="+mn-l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effectLst/>
                <a:uLnTx/>
                <a:uFillTx/>
                <a:latin typeface="+mn-lt"/>
              </a:rPr>
              <a:t>Αναγκαία συνθήκη για την εμφάνισή της είναι </a:t>
            </a:r>
            <a:r>
              <a:rPr kumimoji="0" lang="el-GR" sz="1800" b="0" i="0" strike="noStrike" kern="0" cap="none" spc="0" normalizeH="0" baseline="0" noProof="0" dirty="0">
                <a:ln>
                  <a:noFill/>
                </a:ln>
                <a:solidFill>
                  <a:srgbClr val="176FB1"/>
                </a:solidFill>
                <a:effectLst/>
                <a:uLnTx/>
                <a:uFillTx/>
                <a:latin typeface="+mn-lt"/>
              </a:rPr>
              <a:t>η λοξότητα</a:t>
            </a:r>
            <a:r>
              <a:rPr kumimoji="0" lang="en-US" sz="1800" b="0" i="0" strike="noStrike" kern="0" cap="none" spc="0" normalizeH="0" baseline="0" noProof="0" dirty="0">
                <a:ln>
                  <a:noFill/>
                </a:ln>
                <a:solidFill>
                  <a:srgbClr val="176FB1"/>
                </a:solidFill>
                <a:effectLst/>
                <a:uLnTx/>
                <a:uFillTx/>
                <a:latin typeface="+mn-lt"/>
              </a:rPr>
              <a:t> </a:t>
            </a:r>
            <a:r>
              <a:rPr kumimoji="0" lang="el-GR" sz="1800" b="0" i="0" strike="noStrike" kern="0" cap="none" spc="0" normalizeH="0" baseline="0" noProof="0" dirty="0">
                <a:ln>
                  <a:noFill/>
                </a:ln>
                <a:solidFill>
                  <a:srgbClr val="176FB1"/>
                </a:solidFill>
                <a:effectLst/>
                <a:uLnTx/>
                <a:uFillTx/>
                <a:latin typeface="+mn-lt"/>
              </a:rPr>
              <a:t>της διάδοσης των κυμάτων σε σχέση με τις </a:t>
            </a:r>
            <a:r>
              <a:rPr lang="el-GR" sz="1800" kern="0" dirty="0">
                <a:solidFill>
                  <a:srgbClr val="176FB1"/>
                </a:solidFill>
                <a:latin typeface="+mn-lt"/>
              </a:rPr>
              <a:t>ι</a:t>
            </a:r>
            <a:r>
              <a:rPr kumimoji="0" lang="el-GR" sz="1800" b="0" i="0" strike="noStrike" kern="0" cap="none" spc="0" normalizeH="0" baseline="0" noProof="0" dirty="0" err="1">
                <a:ln>
                  <a:noFill/>
                </a:ln>
                <a:solidFill>
                  <a:srgbClr val="176FB1"/>
                </a:solidFill>
                <a:effectLst/>
                <a:uLnTx/>
                <a:uFillTx/>
                <a:latin typeface="+mn-lt"/>
              </a:rPr>
              <a:t>σοβαθείς</a:t>
            </a:r>
            <a:endParaRPr kumimoji="0" lang="el-GR" sz="1800" b="0" i="0" strike="noStrike" kern="0" cap="none" spc="0" normalizeH="0" baseline="0" noProof="0" dirty="0">
              <a:ln>
                <a:noFill/>
              </a:ln>
              <a:solidFill>
                <a:srgbClr val="176FB1"/>
              </a:solidFill>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1600" b="0" i="0" u="none" strike="noStrike" kern="0" cap="none" spc="0" normalizeH="0" baseline="0" noProof="0" dirty="0">
              <a:ln>
                <a:noFill/>
              </a:ln>
              <a:solidFill>
                <a:srgbClr val="3333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1600" b="0" i="0" u="none" strike="noStrike" kern="0" cap="none" spc="0" normalizeH="0" baseline="0" noProof="0" dirty="0">
              <a:ln>
                <a:noFill/>
              </a:ln>
              <a:solidFill>
                <a:srgbClr val="3333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1600" b="0" i="0" u="none" strike="noStrike" kern="0" cap="none" spc="0" normalizeH="0" baseline="0" noProof="0" dirty="0">
              <a:ln>
                <a:noFill/>
              </a:ln>
              <a:solidFill>
                <a:srgbClr val="3333FF"/>
              </a:solidFill>
              <a:effectLst/>
              <a:uLnTx/>
              <a:uFillTx/>
            </a:endParaRPr>
          </a:p>
        </p:txBody>
      </p:sp>
      <p:pic>
        <p:nvPicPr>
          <p:cNvPr id="17" name="Picture 2"/>
          <p:cNvPicPr>
            <a:picLocks noChangeAspect="1" noChangeArrowheads="1"/>
          </p:cNvPicPr>
          <p:nvPr/>
        </p:nvPicPr>
        <p:blipFill>
          <a:blip r:embed="rId6" cstate="print"/>
          <a:srcRect/>
          <a:stretch>
            <a:fillRect/>
          </a:stretch>
        </p:blipFill>
        <p:spPr bwMode="auto">
          <a:xfrm>
            <a:off x="0" y="0"/>
            <a:ext cx="780777" cy="785292"/>
          </a:xfrm>
          <a:prstGeom prst="rect">
            <a:avLst/>
          </a:prstGeom>
          <a:blipFill>
            <a:blip r:embed="rId7"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graphicFrame>
        <p:nvGraphicFramePr>
          <p:cNvPr id="433155" name="Object 3"/>
          <p:cNvGraphicFramePr>
            <a:graphicFrameLocks noChangeAspect="1"/>
          </p:cNvGraphicFramePr>
          <p:nvPr>
            <p:extLst>
              <p:ext uri="{D42A27DB-BD31-4B8C-83A1-F6EECF244321}">
                <p14:modId xmlns:p14="http://schemas.microsoft.com/office/powerpoint/2010/main" val="872202110"/>
              </p:ext>
            </p:extLst>
          </p:nvPr>
        </p:nvGraphicFramePr>
        <p:xfrm>
          <a:off x="7025846" y="3645024"/>
          <a:ext cx="890576" cy="648072"/>
        </p:xfrm>
        <a:graphic>
          <a:graphicData uri="http://schemas.openxmlformats.org/presentationml/2006/ole">
            <mc:AlternateContent xmlns:mc="http://schemas.openxmlformats.org/markup-compatibility/2006">
              <mc:Choice xmlns:v="urn:schemas-microsoft-com:vml" Requires="v">
                <p:oleObj name="Εξίσωση" r:id="rId8" imgW="507960" imgH="393480" progId="Equation.3">
                  <p:embed/>
                </p:oleObj>
              </mc:Choice>
              <mc:Fallback>
                <p:oleObj name="Εξίσωση" r:id="rId8" imgW="507960" imgH="39348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25846" y="3645024"/>
                        <a:ext cx="890576" cy="648072"/>
                      </a:xfrm>
                      <a:prstGeom prst="rect">
                        <a:avLst/>
                      </a:prstGeom>
                      <a:noFill/>
                      <a:ln>
                        <a:noFill/>
                      </a:ln>
                    </p:spPr>
                  </p:pic>
                </p:oleObj>
              </mc:Fallback>
            </mc:AlternateContent>
          </a:graphicData>
        </a:graphic>
      </p:graphicFrame>
      <p:sp>
        <p:nvSpPr>
          <p:cNvPr id="16" name="7 - Ορθογώνιο">
            <a:extLst>
              <a:ext uri="{FF2B5EF4-FFF2-40B4-BE49-F238E27FC236}">
                <a16:creationId xmlns:a16="http://schemas.microsoft.com/office/drawing/2014/main" id="{FEC971CF-D5B8-4E81-8B2C-FFE141E31768}"/>
              </a:ext>
            </a:extLst>
          </p:cNvPr>
          <p:cNvSpPr/>
          <p:nvPr/>
        </p:nvSpPr>
        <p:spPr>
          <a:xfrm>
            <a:off x="323528" y="1161619"/>
            <a:ext cx="6230015" cy="430887"/>
          </a:xfrm>
          <a:prstGeom prst="rect">
            <a:avLst/>
          </a:prstGeom>
          <a:ln>
            <a:solidFill>
              <a:srgbClr val="176FB1"/>
            </a:solidFill>
          </a:ln>
        </p:spPr>
        <p:txBody>
          <a:bodyPr wrap="square">
            <a:spAutoFit/>
          </a:bodyPr>
          <a:lstStyle/>
          <a:p>
            <a:r>
              <a:rPr lang="el-GR" sz="2200" dirty="0">
                <a:solidFill>
                  <a:srgbClr val="176FB1"/>
                </a:solidFill>
                <a:latin typeface="+mj-lt"/>
              </a:rPr>
              <a:t>Διαμόρφωση του κύματος στην παράκτια ζώνη</a:t>
            </a:r>
            <a:r>
              <a:rPr lang="en-US" sz="2200" dirty="0">
                <a:solidFill>
                  <a:srgbClr val="176FB1"/>
                </a:solidFill>
                <a:latin typeface="+mj-lt"/>
              </a:rPr>
              <a:t> XI</a:t>
            </a:r>
            <a:endParaRPr lang="en-GB" sz="2200" dirty="0">
              <a:solidFill>
                <a:srgbClr val="176FB1"/>
              </a:solidFill>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1" name="Text Box 3"/>
          <p:cNvSpPr txBox="1">
            <a:spLocks noChangeArrowheads="1"/>
          </p:cNvSpPr>
          <p:nvPr/>
        </p:nvSpPr>
        <p:spPr bwMode="auto">
          <a:xfrm>
            <a:off x="1835696" y="5846404"/>
            <a:ext cx="6480720" cy="701675"/>
          </a:xfrm>
          <a:prstGeom prst="rect">
            <a:avLst/>
          </a:prstGeom>
          <a:noFill/>
          <a:ln w="9525" algn="ctr">
            <a:noFill/>
            <a:miter lim="800000"/>
            <a:headEnd/>
            <a:tailEnd/>
          </a:ln>
          <a:effectLst/>
        </p:spPr>
        <p:txBody>
          <a:bodyPr wrap="square">
            <a:spAutoFit/>
          </a:bodyPr>
          <a:lstStyle/>
          <a:p>
            <a:r>
              <a:rPr lang="el-GR" sz="2000" dirty="0">
                <a:solidFill>
                  <a:srgbClr val="176FB1"/>
                </a:solidFill>
                <a:latin typeface="Calibri" panose="020F0502020204030204" pitchFamily="34" charset="0"/>
                <a:cs typeface="Calibri" panose="020F0502020204030204" pitchFamily="34" charset="0"/>
              </a:rPr>
              <a:t>Πύκνωση ορθογωνίων  </a:t>
            </a:r>
            <a:r>
              <a:rPr lang="el-GR" sz="2000" dirty="0">
                <a:solidFill>
                  <a:srgbClr val="176FB1"/>
                </a:solidFill>
                <a:latin typeface="Calibri" panose="020F0502020204030204" pitchFamily="34" charset="0"/>
                <a:cs typeface="Calibri" panose="020F0502020204030204" pitchFamily="34" charset="0"/>
                <a:sym typeface="Wingdings" pitchFamily="2" charset="2"/>
              </a:rPr>
              <a:t></a:t>
            </a:r>
            <a:r>
              <a:rPr lang="el-GR" sz="2000" dirty="0">
                <a:solidFill>
                  <a:srgbClr val="176FB1"/>
                </a:solidFill>
                <a:latin typeface="Calibri" panose="020F0502020204030204" pitchFamily="34" charset="0"/>
                <a:cs typeface="Calibri" panose="020F0502020204030204" pitchFamily="34" charset="0"/>
              </a:rPr>
              <a:t> αύξηση της ενεργειακής πυκνότητας </a:t>
            </a:r>
            <a:r>
              <a:rPr lang="el-GR" sz="2000" dirty="0">
                <a:solidFill>
                  <a:srgbClr val="176FB1"/>
                </a:solidFill>
                <a:latin typeface="Calibri" panose="020F0502020204030204" pitchFamily="34" charset="0"/>
                <a:cs typeface="Calibri" panose="020F0502020204030204" pitchFamily="34" charset="0"/>
                <a:sym typeface="Wingdings" pitchFamily="2" charset="2"/>
              </a:rPr>
              <a:t></a:t>
            </a:r>
            <a:r>
              <a:rPr lang="el-GR" sz="2000" dirty="0">
                <a:solidFill>
                  <a:srgbClr val="176FB1"/>
                </a:solidFill>
                <a:latin typeface="Calibri" panose="020F0502020204030204" pitchFamily="34" charset="0"/>
                <a:cs typeface="Calibri" panose="020F0502020204030204" pitchFamily="34" charset="0"/>
              </a:rPr>
              <a:t> αύξηση του ύψους του κύματος </a:t>
            </a:r>
          </a:p>
        </p:txBody>
      </p:sp>
      <p:pic>
        <p:nvPicPr>
          <p:cNvPr id="246787" name="Picture 3"/>
          <p:cNvPicPr>
            <a:picLocks noChangeAspect="1" noChangeArrowheads="1"/>
          </p:cNvPicPr>
          <p:nvPr/>
        </p:nvPicPr>
        <p:blipFill>
          <a:blip r:embed="rId3" cstate="print">
            <a:lum bright="10000"/>
          </a:blip>
          <a:srcRect/>
          <a:stretch>
            <a:fillRect/>
          </a:stretch>
        </p:blipFill>
        <p:spPr bwMode="auto">
          <a:xfrm>
            <a:off x="2195736" y="836712"/>
            <a:ext cx="4596376" cy="4905523"/>
          </a:xfrm>
          <a:prstGeom prst="rect">
            <a:avLst/>
          </a:prstGeom>
          <a:noFill/>
          <a:ln w="9525">
            <a:noFill/>
            <a:miter lim="800000"/>
            <a:headEnd/>
            <a:tailEnd/>
          </a:ln>
        </p:spPr>
      </p:pic>
      <p:sp>
        <p:nvSpPr>
          <p:cNvPr id="11" name="Line 5"/>
          <p:cNvSpPr>
            <a:spLocks noChangeShapeType="1"/>
          </p:cNvSpPr>
          <p:nvPr/>
        </p:nvSpPr>
        <p:spPr bwMode="auto">
          <a:xfrm flipV="1">
            <a:off x="2483769" y="4869160"/>
            <a:ext cx="1944216" cy="575692"/>
          </a:xfrm>
          <a:prstGeom prst="line">
            <a:avLst/>
          </a:prstGeom>
          <a:noFill/>
          <a:ln w="38100">
            <a:solidFill>
              <a:srgbClr val="FF6600"/>
            </a:solidFill>
            <a:round/>
            <a:headEnd/>
            <a:tailEnd type="stealth" w="med" len="med"/>
          </a:ln>
          <a:effectLst/>
        </p:spPr>
        <p:txBody>
          <a:bodyPr wrap="square">
            <a:spAutoFit/>
          </a:bodyPr>
          <a:lstStyle/>
          <a:p>
            <a:endParaRPr lang="en-GB"/>
          </a:p>
        </p:txBody>
      </p:sp>
      <p:sp>
        <p:nvSpPr>
          <p:cNvPr id="12" name="Rectangle 6"/>
          <p:cNvSpPr>
            <a:spLocks noChangeArrowheads="1"/>
          </p:cNvSpPr>
          <p:nvPr/>
        </p:nvSpPr>
        <p:spPr bwMode="auto">
          <a:xfrm>
            <a:off x="224759" y="4949564"/>
            <a:ext cx="2355132" cy="646331"/>
          </a:xfrm>
          <a:prstGeom prst="rect">
            <a:avLst/>
          </a:prstGeom>
          <a:noFill/>
          <a:ln w="9525">
            <a:noFill/>
            <a:miter lim="800000"/>
            <a:headEnd/>
            <a:tailEnd/>
          </a:ln>
          <a:effectLst/>
        </p:spPr>
        <p:txBody>
          <a:bodyPr wrap="none">
            <a:spAutoFit/>
          </a:bodyPr>
          <a:lstStyle/>
          <a:p>
            <a:pPr>
              <a:spcBef>
                <a:spcPct val="0"/>
              </a:spcBef>
            </a:pPr>
            <a:r>
              <a:rPr lang="el-GR" sz="1800" dirty="0">
                <a:solidFill>
                  <a:srgbClr val="176FB1"/>
                </a:solidFill>
              </a:rPr>
              <a:t>αύξηση ύψους κύματος</a:t>
            </a:r>
          </a:p>
          <a:p>
            <a:pPr>
              <a:spcBef>
                <a:spcPct val="0"/>
              </a:spcBef>
            </a:pPr>
            <a:r>
              <a:rPr lang="el-GR" sz="1800" dirty="0">
                <a:solidFill>
                  <a:srgbClr val="176FB1"/>
                </a:solidFill>
              </a:rPr>
              <a:t>σε ακρωτήρι</a:t>
            </a:r>
          </a:p>
        </p:txBody>
      </p:sp>
      <p:sp>
        <p:nvSpPr>
          <p:cNvPr id="13" name="Line 8"/>
          <p:cNvSpPr>
            <a:spLocks noChangeShapeType="1"/>
          </p:cNvSpPr>
          <p:nvPr/>
        </p:nvSpPr>
        <p:spPr bwMode="auto">
          <a:xfrm flipH="1" flipV="1">
            <a:off x="5220072" y="4509120"/>
            <a:ext cx="1835844" cy="503808"/>
          </a:xfrm>
          <a:prstGeom prst="line">
            <a:avLst/>
          </a:prstGeom>
          <a:noFill/>
          <a:ln w="38100">
            <a:solidFill>
              <a:srgbClr val="FF6600"/>
            </a:solidFill>
            <a:round/>
            <a:headEnd/>
            <a:tailEnd type="stealth" w="med" len="med"/>
          </a:ln>
          <a:effectLst/>
        </p:spPr>
        <p:txBody>
          <a:bodyPr wrap="square">
            <a:spAutoFit/>
          </a:bodyPr>
          <a:lstStyle/>
          <a:p>
            <a:endParaRPr lang="en-GB"/>
          </a:p>
        </p:txBody>
      </p:sp>
      <p:sp>
        <p:nvSpPr>
          <p:cNvPr id="14" name="Rectangle 9"/>
          <p:cNvSpPr>
            <a:spLocks noChangeArrowheads="1"/>
          </p:cNvSpPr>
          <p:nvPr/>
        </p:nvSpPr>
        <p:spPr bwMode="auto">
          <a:xfrm>
            <a:off x="6156176" y="5013176"/>
            <a:ext cx="2332690" cy="646331"/>
          </a:xfrm>
          <a:prstGeom prst="rect">
            <a:avLst/>
          </a:prstGeom>
          <a:noFill/>
          <a:ln w="9525">
            <a:noFill/>
            <a:miter lim="800000"/>
            <a:headEnd/>
            <a:tailEnd/>
          </a:ln>
          <a:effectLst/>
        </p:spPr>
        <p:txBody>
          <a:bodyPr wrap="none">
            <a:spAutoFit/>
          </a:bodyPr>
          <a:lstStyle/>
          <a:p>
            <a:pPr>
              <a:spcBef>
                <a:spcPct val="0"/>
              </a:spcBef>
            </a:pPr>
            <a:r>
              <a:rPr lang="el-GR" sz="1800" dirty="0">
                <a:solidFill>
                  <a:srgbClr val="176FB1"/>
                </a:solidFill>
              </a:rPr>
              <a:t>μείωση ύψους κύματος</a:t>
            </a:r>
          </a:p>
          <a:p>
            <a:pPr>
              <a:spcBef>
                <a:spcPct val="0"/>
              </a:spcBef>
            </a:pPr>
            <a:r>
              <a:rPr lang="el-GR" sz="1800" dirty="0">
                <a:solidFill>
                  <a:srgbClr val="176FB1"/>
                </a:solidFill>
              </a:rPr>
              <a:t>σε κόλπο</a:t>
            </a:r>
          </a:p>
        </p:txBody>
      </p:sp>
      <p:sp>
        <p:nvSpPr>
          <p:cNvPr id="15" name="Text Box 10"/>
          <p:cNvSpPr txBox="1">
            <a:spLocks noChangeArrowheads="1"/>
          </p:cNvSpPr>
          <p:nvPr/>
        </p:nvSpPr>
        <p:spPr bwMode="auto">
          <a:xfrm>
            <a:off x="575048" y="836712"/>
            <a:ext cx="8568952" cy="400110"/>
          </a:xfrm>
          <a:prstGeom prst="rect">
            <a:avLst/>
          </a:prstGeom>
          <a:solidFill>
            <a:schemeClr val="bg1"/>
          </a:solidFill>
          <a:ln w="9525" algn="ctr">
            <a:noFill/>
            <a:miter lim="800000"/>
            <a:headEnd/>
            <a:tailEnd/>
          </a:ln>
          <a:effectLst/>
        </p:spPr>
        <p:txBody>
          <a:bodyPr wrap="square">
            <a:spAutoFit/>
          </a:bodyPr>
          <a:lstStyle/>
          <a:p>
            <a:r>
              <a:rPr lang="el-GR" sz="2000" b="1" dirty="0">
                <a:solidFill>
                  <a:srgbClr val="176FB1"/>
                </a:solidFill>
                <a:latin typeface="Calibri" pitchFamily="34" charset="0"/>
                <a:cs typeface="Calibri" pitchFamily="34" charset="0"/>
              </a:rPr>
              <a:t>Παραδείγματα Διάθλασης για διαφορετικές </a:t>
            </a:r>
            <a:r>
              <a:rPr lang="el-GR" sz="2000" b="1" dirty="0" err="1">
                <a:solidFill>
                  <a:srgbClr val="176FB1"/>
                </a:solidFill>
                <a:latin typeface="Calibri" pitchFamily="34" charset="0"/>
                <a:cs typeface="Calibri" pitchFamily="34" charset="0"/>
              </a:rPr>
              <a:t>βυθομετρίες</a:t>
            </a:r>
            <a:r>
              <a:rPr lang="el-GR" sz="2000" b="1" dirty="0">
                <a:solidFill>
                  <a:srgbClr val="176FB1"/>
                </a:solidFill>
                <a:latin typeface="Calibri" pitchFamily="34" charset="0"/>
                <a:cs typeface="Calibri" pitchFamily="34" charset="0"/>
              </a:rPr>
              <a:t> και ακτογραμμές </a:t>
            </a:r>
            <a:endParaRPr lang="en-GB" sz="2000" b="1" dirty="0">
              <a:solidFill>
                <a:srgbClr val="176FB1"/>
              </a:solidFill>
              <a:latin typeface="Calibri" pitchFamily="34" charset="0"/>
              <a:cs typeface="Calibri" pitchFamily="34" charset="0"/>
            </a:endParaRPr>
          </a:p>
        </p:txBody>
      </p:sp>
      <p:sp>
        <p:nvSpPr>
          <p:cNvPr id="20" name="1 - Τίτλος"/>
          <p:cNvSpPr txBox="1">
            <a:spLocks/>
          </p:cNvSpPr>
          <p:nvPr/>
        </p:nvSpPr>
        <p:spPr>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dirty="0">
                <a:ln>
                  <a:noFill/>
                </a:ln>
                <a:solidFill>
                  <a:schemeClr val="dk1"/>
                </a:solidFill>
                <a:effectLst/>
                <a:uLnTx/>
                <a:uFillTx/>
                <a:ea typeface="+mn-ea"/>
                <a:cs typeface="+mn-cs"/>
              </a:rPr>
              <a:t>Κυματομηχανική</a:t>
            </a:r>
            <a:endParaRPr kumimoji="0" lang="el-GR" sz="2800" b="1" i="0" u="none" strike="noStrike" kern="1200" cap="none" spc="0" normalizeH="0" baseline="0" noProof="0" dirty="0">
              <a:ln>
                <a:noFill/>
              </a:ln>
              <a:solidFill>
                <a:schemeClr val="tx1"/>
              </a:solidFill>
              <a:effectLst/>
              <a:uLnTx/>
              <a:uFillTx/>
              <a:ea typeface="+mn-ea"/>
              <a:cs typeface="+mn-cs"/>
            </a:endParaRPr>
          </a:p>
        </p:txBody>
      </p:sp>
      <p:cxnSp>
        <p:nvCxnSpPr>
          <p:cNvPr id="21" name="20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2"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23" name="22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Object 8"/>
          <p:cNvGraphicFramePr>
            <a:graphicFrameLocks noChangeAspect="1"/>
          </p:cNvGraphicFramePr>
          <p:nvPr/>
        </p:nvGraphicFramePr>
        <p:xfrm>
          <a:off x="3131840" y="3140968"/>
          <a:ext cx="2665412" cy="425450"/>
        </p:xfrm>
        <a:graphic>
          <a:graphicData uri="http://schemas.openxmlformats.org/presentationml/2006/ole">
            <mc:AlternateContent xmlns:mc="http://schemas.openxmlformats.org/markup-compatibility/2006">
              <mc:Choice xmlns:v="urn:schemas-microsoft-com:vml" Requires="v">
                <p:oleObj name="Equation" r:id="rId3" imgW="1422400" imgH="228600" progId="">
                  <p:embed/>
                </p:oleObj>
              </mc:Choice>
              <mc:Fallback>
                <p:oleObj name="Equation" r:id="rId3" imgW="1422400" imgH="228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140968"/>
                        <a:ext cx="2665412"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2"/>
          <p:cNvPicPr>
            <a:picLocks noChangeAspect="1" noChangeArrowheads="1"/>
          </p:cNvPicPr>
          <p:nvPr/>
        </p:nvPicPr>
        <p:blipFill>
          <a:blip r:embed="rId5" cstate="print"/>
          <a:srcRect/>
          <a:stretch>
            <a:fillRect/>
          </a:stretch>
        </p:blipFill>
        <p:spPr bwMode="auto">
          <a:xfrm>
            <a:off x="0" y="0"/>
            <a:ext cx="780777" cy="785292"/>
          </a:xfrm>
          <a:prstGeom prst="rect">
            <a:avLst/>
          </a:prstGeom>
          <a:blipFill>
            <a:blip r:embed="rId6"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600067" name="Picture 3"/>
          <p:cNvPicPr>
            <a:picLocks noChangeAspect="1" noChangeArrowheads="1"/>
          </p:cNvPicPr>
          <p:nvPr/>
        </p:nvPicPr>
        <p:blipFill>
          <a:blip r:embed="rId7" cstate="print">
            <a:lum bright="-10000" contrast="20000"/>
          </a:blip>
          <a:srcRect l="14458" r="13252" b="4762"/>
          <a:stretch>
            <a:fillRect/>
          </a:stretch>
        </p:blipFill>
        <p:spPr bwMode="auto">
          <a:xfrm>
            <a:off x="1259632" y="1582338"/>
            <a:ext cx="6264696" cy="5011757"/>
          </a:xfrm>
          <a:prstGeom prst="rect">
            <a:avLst/>
          </a:prstGeom>
          <a:noFill/>
          <a:ln w="9525">
            <a:noFill/>
            <a:miter lim="800000"/>
            <a:headEnd/>
            <a:tailEnd/>
          </a:ln>
        </p:spPr>
      </p:pic>
      <p:sp>
        <p:nvSpPr>
          <p:cNvPr id="12" name="7 - Ορθογώνιο">
            <a:extLst>
              <a:ext uri="{FF2B5EF4-FFF2-40B4-BE49-F238E27FC236}">
                <a16:creationId xmlns:a16="http://schemas.microsoft.com/office/drawing/2014/main" id="{AABDF32B-49DF-49F2-8DD8-348638F3B2F9}"/>
              </a:ext>
            </a:extLst>
          </p:cNvPr>
          <p:cNvSpPr/>
          <p:nvPr/>
        </p:nvSpPr>
        <p:spPr>
          <a:xfrm>
            <a:off x="390388" y="994082"/>
            <a:ext cx="6230015" cy="430887"/>
          </a:xfrm>
          <a:prstGeom prst="rect">
            <a:avLst/>
          </a:prstGeom>
          <a:ln>
            <a:solidFill>
              <a:srgbClr val="176FB1"/>
            </a:solidFill>
          </a:ln>
        </p:spPr>
        <p:txBody>
          <a:bodyPr wrap="square">
            <a:spAutoFit/>
          </a:bodyPr>
          <a:lstStyle/>
          <a:p>
            <a:r>
              <a:rPr lang="el-GR" sz="2200" dirty="0">
                <a:solidFill>
                  <a:srgbClr val="176FB1"/>
                </a:solidFill>
                <a:latin typeface="+mj-lt"/>
              </a:rPr>
              <a:t>Διαμόρφωση του κύματος στην παράκτια ζώνη</a:t>
            </a:r>
            <a:r>
              <a:rPr lang="en-US" sz="2200" dirty="0">
                <a:solidFill>
                  <a:srgbClr val="176FB1"/>
                </a:solidFill>
                <a:latin typeface="+mj-lt"/>
              </a:rPr>
              <a:t> XII</a:t>
            </a:r>
            <a:endParaRPr lang="en-GB" sz="2200" dirty="0">
              <a:solidFill>
                <a:srgbClr val="176FB1"/>
              </a:solidFill>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Object 8"/>
          <p:cNvGraphicFramePr>
            <a:graphicFrameLocks noChangeAspect="1"/>
          </p:cNvGraphicFramePr>
          <p:nvPr/>
        </p:nvGraphicFramePr>
        <p:xfrm>
          <a:off x="3131840" y="3140968"/>
          <a:ext cx="2665412" cy="425450"/>
        </p:xfrm>
        <a:graphic>
          <a:graphicData uri="http://schemas.openxmlformats.org/presentationml/2006/ole">
            <mc:AlternateContent xmlns:mc="http://schemas.openxmlformats.org/markup-compatibility/2006">
              <mc:Choice xmlns:v="urn:schemas-microsoft-com:vml" Requires="v">
                <p:oleObj name="Equation" r:id="rId3" imgW="1422400" imgH="228600" progId="">
                  <p:embed/>
                </p:oleObj>
              </mc:Choice>
              <mc:Fallback>
                <p:oleObj name="Equation" r:id="rId3" imgW="1422400" imgH="228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140968"/>
                        <a:ext cx="2665412"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2"/>
          <p:cNvPicPr>
            <a:picLocks noChangeAspect="1" noChangeArrowheads="1"/>
          </p:cNvPicPr>
          <p:nvPr/>
        </p:nvPicPr>
        <p:blipFill>
          <a:blip r:embed="rId5" cstate="print"/>
          <a:srcRect/>
          <a:stretch>
            <a:fillRect/>
          </a:stretch>
        </p:blipFill>
        <p:spPr bwMode="auto">
          <a:xfrm>
            <a:off x="0" y="0"/>
            <a:ext cx="780777" cy="785292"/>
          </a:xfrm>
          <a:prstGeom prst="rect">
            <a:avLst/>
          </a:prstGeom>
          <a:blipFill>
            <a:blip r:embed="rId6"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12" name="Picture 4" descr="IMG0340"/>
          <p:cNvPicPr>
            <a:picLocks noChangeAspect="1" noChangeArrowheads="1"/>
          </p:cNvPicPr>
          <p:nvPr/>
        </p:nvPicPr>
        <p:blipFill>
          <a:blip r:embed="rId7" cstate="print"/>
          <a:srcRect l="3542" t="5467" r="4323" b="2422"/>
          <a:stretch>
            <a:fillRect/>
          </a:stretch>
        </p:blipFill>
        <p:spPr bwMode="auto">
          <a:xfrm>
            <a:off x="4644008" y="4077072"/>
            <a:ext cx="3564396" cy="2376264"/>
          </a:xfrm>
          <a:prstGeom prst="rect">
            <a:avLst/>
          </a:prstGeom>
          <a:noFill/>
          <a:ln w="9525">
            <a:noFill/>
            <a:miter lim="800000"/>
            <a:headEnd/>
            <a:tailEnd/>
          </a:ln>
        </p:spPr>
      </p:pic>
      <p:pic>
        <p:nvPicPr>
          <p:cNvPr id="15" name="Picture 2" descr="http://1.bp.blogspot.com/_R_INEoJtSyY/TNxeKyGDGDI/AAAAAAAABWY/40DK2Q4qqmQ/s1600/Swell_-_RINCON.jpg"/>
          <p:cNvPicPr>
            <a:picLocks noChangeAspect="1" noChangeArrowheads="1"/>
          </p:cNvPicPr>
          <p:nvPr/>
        </p:nvPicPr>
        <p:blipFill>
          <a:blip r:embed="rId8" cstate="print"/>
          <a:srcRect l="5333" t="11200" r="6667" b="16800"/>
          <a:stretch>
            <a:fillRect/>
          </a:stretch>
        </p:blipFill>
        <p:spPr bwMode="auto">
          <a:xfrm>
            <a:off x="683568" y="1484784"/>
            <a:ext cx="3744913" cy="2554288"/>
          </a:xfrm>
          <a:prstGeom prst="rect">
            <a:avLst/>
          </a:prstGeom>
          <a:noFill/>
          <a:ln w="9525">
            <a:noFill/>
            <a:miter lim="800000"/>
            <a:headEnd/>
            <a:tailEnd/>
          </a:ln>
        </p:spPr>
      </p:pic>
      <p:pic>
        <p:nvPicPr>
          <p:cNvPr id="16" name="Picture 12"/>
          <p:cNvPicPr>
            <a:picLocks noChangeAspect="1" noChangeArrowheads="1"/>
          </p:cNvPicPr>
          <p:nvPr/>
        </p:nvPicPr>
        <p:blipFill>
          <a:blip r:embed="rId9" cstate="print"/>
          <a:srcRect b="5486"/>
          <a:stretch>
            <a:fillRect/>
          </a:stretch>
        </p:blipFill>
        <p:spPr bwMode="auto">
          <a:xfrm>
            <a:off x="4572000" y="1484784"/>
            <a:ext cx="3671887" cy="2379662"/>
          </a:xfrm>
          <a:prstGeom prst="rect">
            <a:avLst/>
          </a:prstGeom>
          <a:noFill/>
          <a:ln w="25400" algn="ctr">
            <a:solidFill>
              <a:srgbClr val="FFFFFF"/>
            </a:solidFill>
            <a:miter lim="800000"/>
            <a:headEnd/>
            <a:tailEnd/>
          </a:ln>
        </p:spPr>
      </p:pic>
      <p:pic>
        <p:nvPicPr>
          <p:cNvPr id="434179" name="Picture 3"/>
          <p:cNvPicPr>
            <a:picLocks noChangeAspect="1" noChangeArrowheads="1"/>
          </p:cNvPicPr>
          <p:nvPr/>
        </p:nvPicPr>
        <p:blipFill>
          <a:blip r:embed="rId10" cstate="print"/>
          <a:srcRect/>
          <a:stretch>
            <a:fillRect/>
          </a:stretch>
        </p:blipFill>
        <p:spPr bwMode="auto">
          <a:xfrm>
            <a:off x="755576" y="4005064"/>
            <a:ext cx="3652464" cy="2495648"/>
          </a:xfrm>
          <a:prstGeom prst="rect">
            <a:avLst/>
          </a:prstGeom>
          <a:ln>
            <a:noFill/>
          </a:ln>
          <a:effectLst>
            <a:softEdge rad="112500"/>
          </a:effectLst>
        </p:spPr>
      </p:pic>
      <p:sp>
        <p:nvSpPr>
          <p:cNvPr id="14" name="7 - Ορθογώνιο">
            <a:extLst>
              <a:ext uri="{FF2B5EF4-FFF2-40B4-BE49-F238E27FC236}">
                <a16:creationId xmlns:a16="http://schemas.microsoft.com/office/drawing/2014/main" id="{746BBC35-EA65-4F38-8C6B-EEE32B089F10}"/>
              </a:ext>
            </a:extLst>
          </p:cNvPr>
          <p:cNvSpPr/>
          <p:nvPr/>
        </p:nvSpPr>
        <p:spPr>
          <a:xfrm>
            <a:off x="390388" y="994082"/>
            <a:ext cx="6230015" cy="430887"/>
          </a:xfrm>
          <a:prstGeom prst="rect">
            <a:avLst/>
          </a:prstGeom>
          <a:ln>
            <a:solidFill>
              <a:srgbClr val="176FB1"/>
            </a:solidFill>
          </a:ln>
        </p:spPr>
        <p:txBody>
          <a:bodyPr wrap="square">
            <a:spAutoFit/>
          </a:bodyPr>
          <a:lstStyle/>
          <a:p>
            <a:r>
              <a:rPr lang="el-GR" sz="2200" dirty="0">
                <a:solidFill>
                  <a:srgbClr val="176FB1"/>
                </a:solidFill>
                <a:latin typeface="+mj-lt"/>
              </a:rPr>
              <a:t>Διαμόρφωση του κύματος στην παράκτια ζώνη</a:t>
            </a:r>
            <a:r>
              <a:rPr lang="en-US" sz="2200" dirty="0">
                <a:solidFill>
                  <a:srgbClr val="176FB1"/>
                </a:solidFill>
                <a:latin typeface="+mj-lt"/>
              </a:rPr>
              <a:t> XIII</a:t>
            </a:r>
            <a:endParaRPr lang="en-GB" sz="2200" dirty="0">
              <a:solidFill>
                <a:srgbClr val="176FB1"/>
              </a:solidFill>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Object 8"/>
          <p:cNvGraphicFramePr>
            <a:graphicFrameLocks noChangeAspect="1"/>
          </p:cNvGraphicFramePr>
          <p:nvPr/>
        </p:nvGraphicFramePr>
        <p:xfrm>
          <a:off x="3131840" y="3140968"/>
          <a:ext cx="2665412" cy="425450"/>
        </p:xfrm>
        <a:graphic>
          <a:graphicData uri="http://schemas.openxmlformats.org/presentationml/2006/ole">
            <mc:AlternateContent xmlns:mc="http://schemas.openxmlformats.org/markup-compatibility/2006">
              <mc:Choice xmlns:v="urn:schemas-microsoft-com:vml" Requires="v">
                <p:oleObj name="Equation" r:id="rId3" imgW="1422400" imgH="228600" progId="">
                  <p:embed/>
                </p:oleObj>
              </mc:Choice>
              <mc:Fallback>
                <p:oleObj name="Equation" r:id="rId3" imgW="1422400" imgH="228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140968"/>
                        <a:ext cx="2665412"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Box 12"/>
          <p:cNvSpPr txBox="1">
            <a:spLocks noChangeArrowheads="1"/>
          </p:cNvSpPr>
          <p:nvPr/>
        </p:nvSpPr>
        <p:spPr bwMode="auto">
          <a:xfrm>
            <a:off x="395536" y="1487299"/>
            <a:ext cx="835292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sz="2000" dirty="0">
                <a:solidFill>
                  <a:srgbClr val="176FB1"/>
                </a:solidFill>
                <a:latin typeface="Calibri"/>
              </a:rPr>
              <a:t>Πρακτική Σημασία </a:t>
            </a:r>
          </a:p>
          <a:p>
            <a:pPr marL="268288" indent="-268288"/>
            <a:r>
              <a:rPr lang="el-GR" sz="1900" dirty="0">
                <a:latin typeface="Calibri"/>
              </a:rPr>
              <a:t>1.</a:t>
            </a:r>
            <a:r>
              <a:rPr lang="en-US" sz="1900" dirty="0">
                <a:latin typeface="Calibri"/>
              </a:rPr>
              <a:t>	</a:t>
            </a:r>
            <a:r>
              <a:rPr lang="el-GR" sz="2000" dirty="0">
                <a:latin typeface="Calibri"/>
              </a:rPr>
              <a:t>Η διάθλαση σε συνδυασμό με τη </a:t>
            </a:r>
            <a:r>
              <a:rPr lang="el-GR" sz="2000" dirty="0" err="1">
                <a:latin typeface="Calibri"/>
              </a:rPr>
              <a:t>ρήχωση</a:t>
            </a:r>
            <a:r>
              <a:rPr lang="el-GR" sz="2000" dirty="0">
                <a:latin typeface="Calibri"/>
              </a:rPr>
              <a:t>, καθορίζει </a:t>
            </a:r>
            <a:r>
              <a:rPr lang="el-GR" sz="2000" dirty="0">
                <a:solidFill>
                  <a:srgbClr val="176FB1"/>
                </a:solidFill>
                <a:latin typeface="Calibri"/>
              </a:rPr>
              <a:t>το ύψος του </a:t>
            </a:r>
            <a:r>
              <a:rPr lang="el-GR" sz="2000" dirty="0">
                <a:latin typeface="Calibri"/>
              </a:rPr>
              <a:t>κυματισμού σε κάθε καθορισμένο βάθος πυθμένα για δεδομένο προσπίπτων κυματισμό στα βαθειά (ύψος κύματος στα βαθειά, περίοδος και διεύθυνση κυματισμού). Η διάθλαση λοιπόν έχει σημαντική επίδραση στο ύψος του κυματισμού και στην κατανομή της ενέργειας στην ακτογραμμή. </a:t>
            </a:r>
          </a:p>
          <a:p>
            <a:pPr marL="268288" indent="-268288"/>
            <a:r>
              <a:rPr lang="el-GR" sz="1900" dirty="0">
                <a:latin typeface="Calibri"/>
              </a:rPr>
              <a:t>2.</a:t>
            </a:r>
            <a:r>
              <a:rPr lang="en-US" sz="1900" dirty="0">
                <a:latin typeface="Calibri"/>
              </a:rPr>
              <a:t>	</a:t>
            </a:r>
            <a:r>
              <a:rPr lang="el-GR" sz="2000" dirty="0">
                <a:latin typeface="Calibri"/>
              </a:rPr>
              <a:t>Η </a:t>
            </a:r>
            <a:r>
              <a:rPr lang="el-GR" sz="2000" dirty="0">
                <a:solidFill>
                  <a:srgbClr val="176FB1"/>
                </a:solidFill>
                <a:latin typeface="Calibri"/>
              </a:rPr>
              <a:t>μεταβολή στη διεύθυνση </a:t>
            </a:r>
            <a:r>
              <a:rPr lang="el-GR" sz="2000" dirty="0">
                <a:latin typeface="Calibri"/>
              </a:rPr>
              <a:t>στα διάφορα τμήματα του κυματισμού έχει σαν αποτέλεσμα την συγκέντρωση ή την απομάκρυνση της κυματικής ενέργειας και πρακτικά επηρεάζει τις δυνάμεις που ασκούνται στα διάφορα μέρη των κατασκευών. </a:t>
            </a:r>
          </a:p>
          <a:p>
            <a:pPr marL="268288" indent="-268288"/>
            <a:r>
              <a:rPr lang="el-GR" sz="1900" dirty="0">
                <a:latin typeface="Calibri"/>
              </a:rPr>
              <a:t>3.</a:t>
            </a:r>
            <a:r>
              <a:rPr lang="en-US" sz="1900" dirty="0">
                <a:latin typeface="Calibri"/>
              </a:rPr>
              <a:t>	</a:t>
            </a:r>
            <a:r>
              <a:rPr lang="el-GR" sz="2000" dirty="0">
                <a:latin typeface="Calibri"/>
              </a:rPr>
              <a:t>Η διάθλαση συνεισφέρει στην </a:t>
            </a:r>
            <a:r>
              <a:rPr lang="el-GR" sz="2000" dirty="0">
                <a:solidFill>
                  <a:srgbClr val="176FB1"/>
                </a:solidFill>
                <a:latin typeface="Calibri"/>
              </a:rPr>
              <a:t>αλλαγή της τοπογραφίας του πυθμένα</a:t>
            </a:r>
            <a:r>
              <a:rPr lang="el-GR" sz="2000" b="1" dirty="0">
                <a:latin typeface="Calibri"/>
              </a:rPr>
              <a:t> </a:t>
            </a:r>
            <a:r>
              <a:rPr lang="el-GR" sz="2000" dirty="0">
                <a:latin typeface="Calibri"/>
              </a:rPr>
              <a:t>με την επίδραση της στην διάβρωση και εναπόθεση φερτών. </a:t>
            </a:r>
          </a:p>
          <a:p>
            <a:pPr marL="268288" indent="-268288"/>
            <a:r>
              <a:rPr lang="el-GR" sz="1900" dirty="0">
                <a:latin typeface="Calibri"/>
              </a:rPr>
              <a:t>4.</a:t>
            </a:r>
            <a:r>
              <a:rPr lang="en-US" sz="1900" dirty="0">
                <a:latin typeface="Calibri"/>
              </a:rPr>
              <a:t>	</a:t>
            </a:r>
            <a:r>
              <a:rPr lang="el-GR" sz="2000" dirty="0">
                <a:latin typeface="Calibri"/>
              </a:rPr>
              <a:t>Μία γενική περιγραφή της τοπογραφίας πυθμένα μπορεί να εξαχθεί από αεροφωτογραφίες</a:t>
            </a:r>
            <a:r>
              <a:rPr lang="el-GR" sz="2000" b="1" dirty="0">
                <a:latin typeface="Calibri"/>
              </a:rPr>
              <a:t> </a:t>
            </a:r>
            <a:r>
              <a:rPr lang="el-GR" sz="2000" dirty="0">
                <a:latin typeface="Calibri"/>
              </a:rPr>
              <a:t>που περιέχουν διαθλώμενους κυματισμούς. </a:t>
            </a:r>
          </a:p>
        </p:txBody>
      </p:sp>
      <p:pic>
        <p:nvPicPr>
          <p:cNvPr id="11" name="Picture 2"/>
          <p:cNvPicPr>
            <a:picLocks noChangeAspect="1" noChangeArrowheads="1"/>
          </p:cNvPicPr>
          <p:nvPr/>
        </p:nvPicPr>
        <p:blipFill>
          <a:blip r:embed="rId5" cstate="print"/>
          <a:srcRect/>
          <a:stretch>
            <a:fillRect/>
          </a:stretch>
        </p:blipFill>
        <p:spPr bwMode="auto">
          <a:xfrm>
            <a:off x="0" y="0"/>
            <a:ext cx="780777" cy="785292"/>
          </a:xfrm>
          <a:prstGeom prst="rect">
            <a:avLst/>
          </a:prstGeom>
          <a:blipFill>
            <a:blip r:embed="rId6"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2" name="7 - Ορθογώνιο">
            <a:extLst>
              <a:ext uri="{FF2B5EF4-FFF2-40B4-BE49-F238E27FC236}">
                <a16:creationId xmlns:a16="http://schemas.microsoft.com/office/drawing/2014/main" id="{47EFDF65-C1EB-4057-BD4A-6221A74DAB42}"/>
              </a:ext>
            </a:extLst>
          </p:cNvPr>
          <p:cNvSpPr/>
          <p:nvPr/>
        </p:nvSpPr>
        <p:spPr>
          <a:xfrm>
            <a:off x="390388" y="1001698"/>
            <a:ext cx="6230015" cy="430887"/>
          </a:xfrm>
          <a:prstGeom prst="rect">
            <a:avLst/>
          </a:prstGeom>
          <a:ln>
            <a:solidFill>
              <a:srgbClr val="176FB1"/>
            </a:solidFill>
          </a:ln>
        </p:spPr>
        <p:txBody>
          <a:bodyPr wrap="square">
            <a:spAutoFit/>
          </a:bodyPr>
          <a:lstStyle/>
          <a:p>
            <a:r>
              <a:rPr lang="el-GR" sz="2200" dirty="0">
                <a:solidFill>
                  <a:srgbClr val="176FB1"/>
                </a:solidFill>
                <a:latin typeface="+mj-lt"/>
              </a:rPr>
              <a:t>Διαμόρφωση του κύματος στην παράκτια ζώνη</a:t>
            </a:r>
            <a:r>
              <a:rPr lang="en-US" sz="2200" dirty="0">
                <a:solidFill>
                  <a:srgbClr val="176FB1"/>
                </a:solidFill>
                <a:latin typeface="+mj-lt"/>
              </a:rPr>
              <a:t> XIV</a:t>
            </a:r>
            <a:endParaRPr lang="en-GB" sz="2200" dirty="0">
              <a:solidFill>
                <a:srgbClr val="176FB1"/>
              </a:solidFill>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5" name="Text Box 5"/>
          <p:cNvSpPr txBox="1">
            <a:spLocks noChangeArrowheads="1"/>
          </p:cNvSpPr>
          <p:nvPr/>
        </p:nvSpPr>
        <p:spPr bwMode="auto">
          <a:xfrm>
            <a:off x="5652120" y="1557338"/>
            <a:ext cx="3491880" cy="3392487"/>
          </a:xfrm>
          <a:prstGeom prst="rect">
            <a:avLst/>
          </a:prstGeom>
          <a:noFill/>
          <a:ln w="9525">
            <a:noFill/>
            <a:miter lim="800000"/>
            <a:headEnd/>
            <a:tailEnd/>
          </a:ln>
          <a:effectLst/>
        </p:spPr>
        <p:txBody>
          <a:bodyPr wrap="square">
            <a:spAutoFit/>
          </a:bodyPr>
          <a:lstStyle/>
          <a:p>
            <a:r>
              <a:rPr lang="el-GR" sz="1600" dirty="0">
                <a:latin typeface="Arial" charset="0"/>
              </a:rPr>
              <a:t>φ1 : γωνία που σχηματίζει η </a:t>
            </a:r>
            <a:r>
              <a:rPr lang="el-GR" sz="1600" dirty="0" err="1">
                <a:latin typeface="Arial" charset="0"/>
              </a:rPr>
              <a:t>κυματοκορυφή</a:t>
            </a:r>
            <a:r>
              <a:rPr lang="el-GR" sz="1600" dirty="0">
                <a:latin typeface="Arial" charset="0"/>
              </a:rPr>
              <a:t> με ισοβαθή.</a:t>
            </a:r>
          </a:p>
          <a:p>
            <a:endParaRPr lang="el-GR" sz="1600" dirty="0">
              <a:latin typeface="Arial" charset="0"/>
            </a:endParaRPr>
          </a:p>
          <a:p>
            <a:r>
              <a:rPr lang="el-GR" sz="1600" dirty="0">
                <a:latin typeface="Arial" charset="0"/>
              </a:rPr>
              <a:t>Β1: απόσταση μεταξύ των ορθογωνίων</a:t>
            </a:r>
          </a:p>
          <a:p>
            <a:endParaRPr lang="el-GR" sz="1600" dirty="0">
              <a:latin typeface="Arial" charset="0"/>
            </a:endParaRPr>
          </a:p>
          <a:p>
            <a:r>
              <a:rPr lang="el-GR" sz="1600" dirty="0">
                <a:latin typeface="Arial" charset="0"/>
              </a:rPr>
              <a:t>φ2 : γωνία που σχηματίζει η </a:t>
            </a:r>
            <a:r>
              <a:rPr lang="el-GR" sz="1600" dirty="0" err="1">
                <a:latin typeface="Arial" charset="0"/>
              </a:rPr>
              <a:t>κυματοκορυφή</a:t>
            </a:r>
            <a:r>
              <a:rPr lang="el-GR" sz="1600" dirty="0">
                <a:latin typeface="Arial" charset="0"/>
              </a:rPr>
              <a:t> με ισοβαθή μετά τη διάθλαση</a:t>
            </a:r>
          </a:p>
          <a:p>
            <a:endParaRPr lang="el-GR" sz="1600" dirty="0">
              <a:latin typeface="Arial" charset="0"/>
            </a:endParaRPr>
          </a:p>
          <a:p>
            <a:r>
              <a:rPr lang="el-GR" sz="1600" dirty="0">
                <a:latin typeface="Arial" charset="0"/>
              </a:rPr>
              <a:t>Β2: απόσταση μεταξύ των ορθογωνίων μετά τη διάθλαση</a:t>
            </a:r>
          </a:p>
          <a:p>
            <a:pPr>
              <a:spcBef>
                <a:spcPct val="50000"/>
              </a:spcBef>
            </a:pPr>
            <a:endParaRPr lang="en-US" sz="1600" dirty="0">
              <a:solidFill>
                <a:srgbClr val="3333FF"/>
              </a:solidFill>
              <a:latin typeface="Arial" charset="0"/>
            </a:endParaRPr>
          </a:p>
        </p:txBody>
      </p:sp>
      <p:grpSp>
        <p:nvGrpSpPr>
          <p:cNvPr id="2" name="Group 15"/>
          <p:cNvGrpSpPr>
            <a:grpSpLocks/>
          </p:cNvGrpSpPr>
          <p:nvPr/>
        </p:nvGrpSpPr>
        <p:grpSpPr bwMode="auto">
          <a:xfrm>
            <a:off x="107504" y="5228927"/>
            <a:ext cx="8964612" cy="1368425"/>
            <a:chOff x="0" y="3158"/>
            <a:chExt cx="5760" cy="971"/>
          </a:xfrm>
        </p:grpSpPr>
        <p:sp>
          <p:nvSpPr>
            <p:cNvPr id="225290" name="Rectangle 10"/>
            <p:cNvSpPr>
              <a:spLocks noChangeArrowheads="1"/>
            </p:cNvSpPr>
            <p:nvPr/>
          </p:nvSpPr>
          <p:spPr bwMode="auto">
            <a:xfrm>
              <a:off x="0" y="3158"/>
              <a:ext cx="984" cy="956"/>
            </a:xfrm>
            <a:prstGeom prst="rect">
              <a:avLst/>
            </a:prstGeom>
            <a:solidFill>
              <a:srgbClr val="3333FF"/>
            </a:solidFill>
            <a:ln w="9525">
              <a:solidFill>
                <a:schemeClr val="tx1"/>
              </a:solidFill>
              <a:miter lim="800000"/>
              <a:headEnd/>
              <a:tailEnd/>
            </a:ln>
            <a:effectLst/>
          </p:spPr>
          <p:txBody>
            <a:bodyPr wrap="none" anchor="ctr"/>
            <a:lstStyle/>
            <a:p>
              <a:pPr algn="ctr"/>
              <a:endParaRPr lang="en-US" sz="1800">
                <a:solidFill>
                  <a:srgbClr val="3333FF"/>
                </a:solidFill>
                <a:latin typeface="Arial" charset="0"/>
              </a:endParaRPr>
            </a:p>
          </p:txBody>
        </p:sp>
        <p:graphicFrame>
          <p:nvGraphicFramePr>
            <p:cNvPr id="225291" name="Object 11"/>
            <p:cNvGraphicFramePr>
              <a:graphicFrameLocks noChangeAspect="1"/>
            </p:cNvGraphicFramePr>
            <p:nvPr/>
          </p:nvGraphicFramePr>
          <p:xfrm>
            <a:off x="0" y="3194"/>
            <a:ext cx="794" cy="935"/>
          </p:xfrm>
          <a:graphic>
            <a:graphicData uri="http://schemas.openxmlformats.org/presentationml/2006/ole">
              <mc:AlternateContent xmlns:mc="http://schemas.openxmlformats.org/markup-compatibility/2006">
                <mc:Choice xmlns:v="urn:schemas-microsoft-com:vml" Requires="v">
                  <p:oleObj name="Equation" r:id="rId2" imgW="749300" imgH="876300" progId="">
                    <p:embed/>
                  </p:oleObj>
                </mc:Choice>
                <mc:Fallback>
                  <p:oleObj name="Equation" r:id="rId2" imgW="749300" imgH="876300" progId="">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94"/>
                          <a:ext cx="794" cy="935"/>
                        </a:xfrm>
                        <a:prstGeom prst="rect">
                          <a:avLst/>
                        </a:prstGeom>
                        <a:solidFill>
                          <a:srgbClr val="3333FF"/>
                        </a:solidFill>
                      </p:spPr>
                    </p:pic>
                  </p:oleObj>
                </mc:Fallback>
              </mc:AlternateContent>
            </a:graphicData>
          </a:graphic>
        </p:graphicFrame>
        <p:sp>
          <p:nvSpPr>
            <p:cNvPr id="225292" name="AutoShape 9"/>
            <p:cNvSpPr>
              <a:spLocks/>
            </p:cNvSpPr>
            <p:nvPr/>
          </p:nvSpPr>
          <p:spPr bwMode="auto">
            <a:xfrm>
              <a:off x="827" y="3660"/>
              <a:ext cx="135" cy="185"/>
            </a:xfrm>
            <a:prstGeom prst="rightBrace">
              <a:avLst>
                <a:gd name="adj1" fmla="val 11420"/>
                <a:gd name="adj2" fmla="val 50000"/>
              </a:avLst>
            </a:prstGeom>
            <a:noFill/>
            <a:ln w="25400">
              <a:solidFill>
                <a:schemeClr val="bg1"/>
              </a:solidFill>
              <a:round/>
              <a:headEnd/>
              <a:tailEnd/>
            </a:ln>
          </p:spPr>
          <p:txBody>
            <a:bodyPr wrap="none" anchor="ctr">
              <a:spAutoFit/>
            </a:bodyPr>
            <a:lstStyle/>
            <a:p>
              <a:pPr eaLnBrk="0" hangingPunct="0"/>
              <a:endParaRPr lang="en-US" sz="900" b="1">
                <a:solidFill>
                  <a:srgbClr val="000000"/>
                </a:solidFill>
                <a:latin typeface="Arial" charset="0"/>
                <a:ea typeface="MS PGothic" pitchFamily="34" charset="-128"/>
              </a:endParaRPr>
            </a:p>
          </p:txBody>
        </p:sp>
        <p:graphicFrame>
          <p:nvGraphicFramePr>
            <p:cNvPr id="225293" name="Object 13"/>
            <p:cNvGraphicFramePr>
              <a:graphicFrameLocks noChangeAspect="1"/>
            </p:cNvGraphicFramePr>
            <p:nvPr/>
          </p:nvGraphicFramePr>
          <p:xfrm>
            <a:off x="1057" y="3429"/>
            <a:ext cx="4703" cy="616"/>
          </p:xfrm>
          <a:graphic>
            <a:graphicData uri="http://schemas.openxmlformats.org/presentationml/2006/ole">
              <mc:AlternateContent xmlns:mc="http://schemas.openxmlformats.org/markup-compatibility/2006">
                <mc:Choice xmlns:v="urn:schemas-microsoft-com:vml" Requires="v">
                  <p:oleObj name="Equation" r:id="rId4" imgW="3708400" imgH="482600" progId="">
                    <p:embed/>
                  </p:oleObj>
                </mc:Choice>
                <mc:Fallback>
                  <p:oleObj name="Equation" r:id="rId4" imgW="3708400" imgH="4826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 y="3429"/>
                          <a:ext cx="4703" cy="616"/>
                        </a:xfrm>
                        <a:prstGeom prst="rect">
                          <a:avLst/>
                        </a:prstGeom>
                        <a:solidFill>
                          <a:srgbClr val="3333FF"/>
                        </a:solidFill>
                      </p:spPr>
                    </p:pic>
                  </p:oleObj>
                </mc:Fallback>
              </mc:AlternateContent>
            </a:graphicData>
          </a:graphic>
        </p:graphicFrame>
      </p:grpSp>
      <p:sp>
        <p:nvSpPr>
          <p:cNvPr id="225301" name="Text Box 21"/>
          <p:cNvSpPr txBox="1">
            <a:spLocks noChangeArrowheads="1"/>
          </p:cNvSpPr>
          <p:nvPr/>
        </p:nvSpPr>
        <p:spPr bwMode="auto">
          <a:xfrm>
            <a:off x="179512" y="1196752"/>
            <a:ext cx="3240087" cy="366713"/>
          </a:xfrm>
          <a:prstGeom prst="rect">
            <a:avLst/>
          </a:prstGeom>
          <a:noFill/>
          <a:ln w="9525">
            <a:noFill/>
            <a:miter lim="800000"/>
            <a:headEnd/>
            <a:tailEnd/>
          </a:ln>
          <a:effectLst/>
        </p:spPr>
        <p:txBody>
          <a:bodyPr>
            <a:spAutoFit/>
          </a:bodyPr>
          <a:lstStyle/>
          <a:p>
            <a:pPr>
              <a:spcBef>
                <a:spcPct val="50000"/>
              </a:spcBef>
            </a:pPr>
            <a:r>
              <a:rPr lang="en-US" sz="1800" b="1" dirty="0">
                <a:solidFill>
                  <a:srgbClr val="176FB1"/>
                </a:solidFill>
                <a:latin typeface="Arial" charset="0"/>
              </a:rPr>
              <a:t>Ν</a:t>
            </a:r>
            <a:r>
              <a:rPr lang="el-GR" sz="1800" b="1" dirty="0" err="1">
                <a:solidFill>
                  <a:srgbClr val="176FB1"/>
                </a:solidFill>
                <a:latin typeface="Arial" charset="0"/>
              </a:rPr>
              <a:t>όμος</a:t>
            </a:r>
            <a:r>
              <a:rPr lang="el-GR" sz="1800" b="1" dirty="0">
                <a:solidFill>
                  <a:srgbClr val="176FB1"/>
                </a:solidFill>
                <a:latin typeface="Arial" charset="0"/>
              </a:rPr>
              <a:t> του </a:t>
            </a:r>
            <a:r>
              <a:rPr lang="en-US" sz="1800" b="1" dirty="0">
                <a:solidFill>
                  <a:srgbClr val="176FB1"/>
                </a:solidFill>
                <a:latin typeface="Arial" charset="0"/>
              </a:rPr>
              <a:t>SNELL</a:t>
            </a:r>
            <a:r>
              <a:rPr lang="en-US" sz="1800" dirty="0">
                <a:solidFill>
                  <a:srgbClr val="176FB1"/>
                </a:solidFill>
                <a:latin typeface="Arial" charset="0"/>
              </a:rPr>
              <a:t> </a:t>
            </a:r>
          </a:p>
        </p:txBody>
      </p:sp>
      <p:sp>
        <p:nvSpPr>
          <p:cNvPr id="14" name="1 - Τίτλος"/>
          <p:cNvSpPr txBox="1">
            <a:spLocks/>
          </p:cNvSpPr>
          <p:nvPr/>
        </p:nvSpPr>
        <p:spPr>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a:ln>
                  <a:noFill/>
                </a:ln>
                <a:solidFill>
                  <a:schemeClr val="dk1"/>
                </a:solidFill>
                <a:effectLst/>
                <a:uLnTx/>
                <a:uFillTx/>
                <a:latin typeface="+mn-lt"/>
                <a:ea typeface="+mn-ea"/>
                <a:cs typeface="+mn-cs"/>
              </a:rPr>
              <a:t>Κυματομηχανική</a:t>
            </a:r>
            <a:endParaRPr kumimoji="0" lang="el-GR" sz="2800" b="1"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5" name="14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6"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7" name="16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6" cstate="print"/>
          <a:srcRect/>
          <a:stretch>
            <a:fillRect/>
          </a:stretch>
        </p:blipFill>
        <p:spPr bwMode="auto">
          <a:xfrm>
            <a:off x="0" y="0"/>
            <a:ext cx="780777" cy="785292"/>
          </a:xfrm>
          <a:prstGeom prst="rect">
            <a:avLst/>
          </a:prstGeom>
          <a:blipFill>
            <a:blip r:embed="rId7"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20" name="19 - Ορθογώνιο"/>
          <p:cNvSpPr/>
          <p:nvPr/>
        </p:nvSpPr>
        <p:spPr>
          <a:xfrm>
            <a:off x="6300192" y="5661248"/>
            <a:ext cx="2736304" cy="792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18"/>
          <p:cNvGrpSpPr>
            <a:grpSpLocks/>
          </p:cNvGrpSpPr>
          <p:nvPr/>
        </p:nvGrpSpPr>
        <p:grpSpPr bwMode="auto">
          <a:xfrm>
            <a:off x="251520" y="1628800"/>
            <a:ext cx="4968750" cy="3527719"/>
            <a:chOff x="181" y="527"/>
            <a:chExt cx="2852" cy="2310"/>
          </a:xfrm>
        </p:grpSpPr>
        <p:pic>
          <p:nvPicPr>
            <p:cNvPr id="23" name="Picture 2"/>
            <p:cNvPicPr>
              <a:picLocks noChangeAspect="1" noChangeArrowheads="1"/>
            </p:cNvPicPr>
            <p:nvPr/>
          </p:nvPicPr>
          <p:blipFill>
            <a:blip r:embed="rId8" cstate="print"/>
            <a:srcRect t="3774" r="5473" b="3772"/>
            <a:stretch>
              <a:fillRect/>
            </a:stretch>
          </p:blipFill>
          <p:spPr bwMode="auto">
            <a:xfrm>
              <a:off x="181" y="527"/>
              <a:ext cx="2852" cy="2310"/>
            </a:xfrm>
            <a:prstGeom prst="rect">
              <a:avLst/>
            </a:prstGeom>
            <a:noFill/>
            <a:ln w="25400" algn="ctr">
              <a:solidFill>
                <a:srgbClr val="FFFFFF"/>
              </a:solidFill>
              <a:miter lim="800000"/>
              <a:headEnd/>
              <a:tailEnd/>
            </a:ln>
          </p:spPr>
        </p:pic>
        <p:graphicFrame>
          <p:nvGraphicFramePr>
            <p:cNvPr id="24" name="Object 17"/>
            <p:cNvGraphicFramePr>
              <a:graphicFrameLocks noChangeAspect="1"/>
            </p:cNvGraphicFramePr>
            <p:nvPr/>
          </p:nvGraphicFramePr>
          <p:xfrm>
            <a:off x="204" y="1616"/>
            <a:ext cx="593" cy="869"/>
          </p:xfrm>
          <a:graphic>
            <a:graphicData uri="http://schemas.openxmlformats.org/presentationml/2006/ole">
              <mc:AlternateContent xmlns:mc="http://schemas.openxmlformats.org/markup-compatibility/2006">
                <mc:Choice xmlns:v="urn:schemas-microsoft-com:vml" Requires="v">
                  <p:oleObj name="Equation" r:id="rId9" imgW="583947" imgH="850531" progId="">
                    <p:embed/>
                  </p:oleObj>
                </mc:Choice>
                <mc:Fallback>
                  <p:oleObj name="Equation" r:id="rId9" imgW="583947" imgH="850531" progId="">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 y="1616"/>
                          <a:ext cx="593" cy="8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4" name="Straight Arrow Connector 3">
            <a:extLst>
              <a:ext uri="{FF2B5EF4-FFF2-40B4-BE49-F238E27FC236}">
                <a16:creationId xmlns:a16="http://schemas.microsoft.com/office/drawing/2014/main" id="{3AAB0DD2-79F0-44D6-9E91-8A850434D6AD}"/>
              </a:ext>
            </a:extLst>
          </p:cNvPr>
          <p:cNvCxnSpPr>
            <a:cxnSpLocks/>
          </p:cNvCxnSpPr>
          <p:nvPr/>
        </p:nvCxnSpPr>
        <p:spPr>
          <a:xfrm flipH="1">
            <a:off x="3756252" y="1521316"/>
            <a:ext cx="527965" cy="36033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60CCFF27-3C2A-4397-A2F7-D92801E8E74D}"/>
              </a:ext>
            </a:extLst>
          </p:cNvPr>
          <p:cNvCxnSpPr>
            <a:cxnSpLocks/>
          </p:cNvCxnSpPr>
          <p:nvPr/>
        </p:nvCxnSpPr>
        <p:spPr>
          <a:xfrm>
            <a:off x="3886056" y="1548896"/>
            <a:ext cx="259331" cy="33347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9EED445D-7CFC-4860-B297-E065652DA20C}"/>
              </a:ext>
            </a:extLst>
          </p:cNvPr>
          <p:cNvCxnSpPr>
            <a:cxnSpLocks/>
          </p:cNvCxnSpPr>
          <p:nvPr/>
        </p:nvCxnSpPr>
        <p:spPr>
          <a:xfrm>
            <a:off x="4006557" y="1467588"/>
            <a:ext cx="259331" cy="333470"/>
          </a:xfrm>
          <a:prstGeom prst="line">
            <a:avLst/>
          </a:prstGeom>
        </p:spPr>
        <p:style>
          <a:lnRef idx="1">
            <a:schemeClr val="dk1"/>
          </a:lnRef>
          <a:fillRef idx="0">
            <a:schemeClr val="dk1"/>
          </a:fillRef>
          <a:effectRef idx="0">
            <a:schemeClr val="dk1"/>
          </a:effectRef>
          <a:fontRef idx="minor">
            <a:schemeClr val="tx1"/>
          </a:fontRef>
        </p:style>
      </p:cxnSp>
      <p:sp>
        <p:nvSpPr>
          <p:cNvPr id="26" name="7 - Ορθογώνιο">
            <a:extLst>
              <a:ext uri="{FF2B5EF4-FFF2-40B4-BE49-F238E27FC236}">
                <a16:creationId xmlns:a16="http://schemas.microsoft.com/office/drawing/2014/main" id="{D0C95251-55CC-4A1C-BC80-24BD9382D44F}"/>
              </a:ext>
            </a:extLst>
          </p:cNvPr>
          <p:cNvSpPr/>
          <p:nvPr/>
        </p:nvSpPr>
        <p:spPr>
          <a:xfrm>
            <a:off x="251520" y="804337"/>
            <a:ext cx="6230015" cy="430887"/>
          </a:xfrm>
          <a:prstGeom prst="rect">
            <a:avLst/>
          </a:prstGeom>
          <a:ln>
            <a:solidFill>
              <a:srgbClr val="176FB1"/>
            </a:solidFill>
          </a:ln>
        </p:spPr>
        <p:txBody>
          <a:bodyPr wrap="square">
            <a:spAutoFit/>
          </a:bodyPr>
          <a:lstStyle/>
          <a:p>
            <a:r>
              <a:rPr lang="el-GR" sz="2200" dirty="0">
                <a:solidFill>
                  <a:srgbClr val="176FB1"/>
                </a:solidFill>
                <a:latin typeface="+mj-lt"/>
              </a:rPr>
              <a:t>Διαμόρφωση του κύματος στην παράκτια ζώνη</a:t>
            </a:r>
            <a:r>
              <a:rPr lang="en-US" sz="2200" dirty="0">
                <a:solidFill>
                  <a:srgbClr val="176FB1"/>
                </a:solidFill>
                <a:latin typeface="+mj-lt"/>
              </a:rPr>
              <a:t> XV</a:t>
            </a:r>
            <a:endParaRPr lang="en-GB" sz="2200" dirty="0">
              <a:solidFill>
                <a:srgbClr val="176FB1"/>
              </a:solidFill>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 Υπότιτλος"/>
          <p:cNvSpPr txBox="1">
            <a:spLocks/>
          </p:cNvSpPr>
          <p:nvPr/>
        </p:nvSpPr>
        <p:spPr>
          <a:xfrm>
            <a:off x="755650" y="1341438"/>
            <a:ext cx="7920038" cy="5111750"/>
          </a:xfrm>
          <a:prstGeom prst="rect">
            <a:avLst/>
          </a:prstGeom>
          <a:noFill/>
          <a:ln w="79375" cmpd="thickThin">
            <a:noFill/>
          </a:ln>
        </p:spPr>
        <p:txBody>
          <a:bodyPr>
            <a:normAutofit/>
          </a:bodyPr>
          <a:lstStyle/>
          <a:p>
            <a:pPr marL="360363" indent="-360363" fontAlgn="auto">
              <a:lnSpc>
                <a:spcPct val="110000"/>
              </a:lnSpc>
              <a:spcBef>
                <a:spcPts val="1200"/>
              </a:spcBef>
              <a:spcAft>
                <a:spcPts val="1200"/>
              </a:spcAft>
              <a:buFont typeface="Courier New" pitchFamily="49" charset="0"/>
              <a:buChar char="o"/>
              <a:defRPr/>
            </a:pPr>
            <a:endParaRPr lang="el-GR" sz="2000" dirty="0">
              <a:solidFill>
                <a:prstClr val="black"/>
              </a:solidFill>
              <a:latin typeface="Calibri"/>
            </a:endParaRPr>
          </a:p>
          <a:p>
            <a:pPr marL="360363" indent="-360363" fontAlgn="auto">
              <a:lnSpc>
                <a:spcPct val="110000"/>
              </a:lnSpc>
              <a:spcBef>
                <a:spcPts val="1200"/>
              </a:spcBef>
              <a:spcAft>
                <a:spcPts val="1200"/>
              </a:spcAft>
              <a:buFont typeface="Courier New" pitchFamily="49" charset="0"/>
              <a:buChar char="o"/>
              <a:defRPr/>
            </a:pPr>
            <a:r>
              <a:rPr lang="el-GR" sz="2000" dirty="0">
                <a:solidFill>
                  <a:prstClr val="black"/>
                </a:solidFill>
                <a:highlight>
                  <a:srgbClr val="FFFF00"/>
                </a:highlight>
                <a:latin typeface="Calibri"/>
              </a:rPr>
              <a:t>Κυματομηχανική</a:t>
            </a:r>
          </a:p>
          <a:p>
            <a:pPr marL="360363" indent="-360363" fontAlgn="auto">
              <a:lnSpc>
                <a:spcPct val="110000"/>
              </a:lnSpc>
              <a:spcBef>
                <a:spcPts val="1200"/>
              </a:spcBef>
              <a:spcAft>
                <a:spcPts val="1200"/>
              </a:spcAft>
              <a:buFont typeface="Courier New" pitchFamily="49" charset="0"/>
              <a:buChar char="o"/>
              <a:defRPr/>
            </a:pPr>
            <a:r>
              <a:rPr lang="el-GR" sz="2000" dirty="0">
                <a:solidFill>
                  <a:prstClr val="black"/>
                </a:solidFill>
                <a:latin typeface="Calibri"/>
              </a:rPr>
              <a:t>Δυναμική </a:t>
            </a:r>
            <a:r>
              <a:rPr lang="el-GR" sz="2000" dirty="0" err="1">
                <a:solidFill>
                  <a:prstClr val="black"/>
                </a:solidFill>
                <a:latin typeface="Calibri"/>
              </a:rPr>
              <a:t>ιζηματολογία</a:t>
            </a:r>
            <a:r>
              <a:rPr lang="el-GR" sz="2000" dirty="0">
                <a:solidFill>
                  <a:prstClr val="black"/>
                </a:solidFill>
                <a:latin typeface="Calibri"/>
              </a:rPr>
              <a:t> - Παράκτια Μορφοδυναμική</a:t>
            </a:r>
          </a:p>
          <a:p>
            <a:pPr marL="360363" indent="-360363" fontAlgn="auto">
              <a:lnSpc>
                <a:spcPct val="110000"/>
              </a:lnSpc>
              <a:spcBef>
                <a:spcPts val="1200"/>
              </a:spcBef>
              <a:spcAft>
                <a:spcPts val="1200"/>
              </a:spcAft>
              <a:buFont typeface="Courier New" pitchFamily="49" charset="0"/>
              <a:buChar char="o"/>
              <a:defRPr/>
            </a:pPr>
            <a:r>
              <a:rPr lang="el-GR" sz="2000" dirty="0">
                <a:latin typeface="Calibri"/>
              </a:rPr>
              <a:t>Παράκτια διάβρωση</a:t>
            </a:r>
            <a:endParaRPr lang="en-US" sz="2000" dirty="0">
              <a:latin typeface="Calibri"/>
            </a:endParaRPr>
          </a:p>
          <a:p>
            <a:pPr marL="360363" indent="-360363" fontAlgn="auto">
              <a:lnSpc>
                <a:spcPct val="110000"/>
              </a:lnSpc>
              <a:spcBef>
                <a:spcPts val="1200"/>
              </a:spcBef>
              <a:spcAft>
                <a:spcPts val="1200"/>
              </a:spcAft>
              <a:buFont typeface="Courier New" pitchFamily="49" charset="0"/>
              <a:buChar char="o"/>
              <a:defRPr/>
            </a:pPr>
            <a:r>
              <a:rPr lang="el-GR" sz="2000" dirty="0">
                <a:solidFill>
                  <a:prstClr val="black"/>
                </a:solidFill>
                <a:latin typeface="Calibri"/>
              </a:rPr>
              <a:t>Παράκτια και Λιμενικά Έργα</a:t>
            </a:r>
          </a:p>
          <a:p>
            <a:pPr marL="360363" indent="-360363" fontAlgn="auto">
              <a:lnSpc>
                <a:spcPct val="110000"/>
              </a:lnSpc>
              <a:spcBef>
                <a:spcPts val="1200"/>
              </a:spcBef>
              <a:spcAft>
                <a:spcPts val="1200"/>
              </a:spcAft>
              <a:buFont typeface="Courier New" pitchFamily="49" charset="0"/>
              <a:buChar char="o"/>
              <a:defRPr/>
            </a:pPr>
            <a:r>
              <a:rPr lang="el-GR" sz="2000" dirty="0">
                <a:solidFill>
                  <a:prstClr val="black"/>
                </a:solidFill>
                <a:latin typeface="Calibri"/>
              </a:rPr>
              <a:t>Μέθοδοι παρακολούθησης και μοντελοποίησης Παράκτιας Μορφοδυναμικής</a:t>
            </a:r>
          </a:p>
        </p:txBody>
      </p:sp>
      <p:sp>
        <p:nvSpPr>
          <p:cNvPr id="5" name="Rectangle 5"/>
          <p:cNvSpPr>
            <a:spLocks noChangeArrowheads="1"/>
          </p:cNvSpPr>
          <p:nvPr/>
        </p:nvSpPr>
        <p:spPr bwMode="auto">
          <a:xfrm>
            <a:off x="214313" y="214313"/>
            <a:ext cx="8750300" cy="6500812"/>
          </a:xfrm>
          <a:prstGeom prst="rect">
            <a:avLst/>
          </a:prstGeom>
          <a:noFill/>
          <a:ln w="73025" cmpd="thickThin">
            <a:solidFill>
              <a:srgbClr val="176FB1"/>
            </a:solidFill>
            <a:miter lim="800000"/>
            <a:headEnd/>
            <a:tailEnd/>
          </a:ln>
        </p:spPr>
        <p:txBody>
          <a:bodyPr/>
          <a:lstStyle/>
          <a:p>
            <a:pPr marL="342900" indent="-342900">
              <a:lnSpc>
                <a:spcPct val="105000"/>
              </a:lnSpc>
              <a:spcBef>
                <a:spcPct val="20000"/>
              </a:spcBef>
              <a:buClr>
                <a:srgbClr val="FFFF66"/>
              </a:buClr>
            </a:pPr>
            <a:endParaRPr lang="el-GR">
              <a:solidFill>
                <a:srgbClr val="003366"/>
              </a:solidFill>
              <a:latin typeface="Calibri" pitchFamily="34" charset="0"/>
            </a:endParaRPr>
          </a:p>
        </p:txBody>
      </p:sp>
      <p:sp>
        <p:nvSpPr>
          <p:cNvPr id="6" name="Rectangle 2"/>
          <p:cNvSpPr txBox="1">
            <a:spLocks noChangeArrowheads="1"/>
          </p:cNvSpPr>
          <p:nvPr/>
        </p:nvSpPr>
        <p:spPr bwMode="auto">
          <a:xfrm>
            <a:off x="755576" y="548680"/>
            <a:ext cx="7848872" cy="720080"/>
          </a:xfrm>
          <a:prstGeom prst="rect">
            <a:avLst/>
          </a:prstGeom>
          <a:solidFill>
            <a:schemeClr val="accent5">
              <a:lumMod val="60000"/>
              <a:lumOff val="40000"/>
            </a:schemeClr>
          </a:solidFill>
          <a:ln w="9525">
            <a:noFill/>
            <a:miter lim="800000"/>
            <a:headEnd/>
            <a:tailEnd/>
          </a:ln>
          <a:effectLst>
            <a:glow rad="63500">
              <a:schemeClr val="accent5">
                <a:satMod val="175000"/>
                <a:alpha val="40000"/>
              </a:schemeClr>
            </a:glow>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defRPr/>
            </a:pPr>
            <a:r>
              <a:rPr lang="el-GR" sz="3200" b="1" dirty="0">
                <a:solidFill>
                  <a:prstClr val="black"/>
                </a:solidFill>
                <a:latin typeface="Calibri"/>
                <a:cs typeface="Times New Roman" pitchFamily="18" charset="0"/>
              </a:rPr>
              <a:t>Δομή Μαθήματος</a:t>
            </a:r>
            <a:endParaRPr lang="el-GR" sz="3200" dirty="0">
              <a:solidFill>
                <a:prstClr val="black"/>
              </a:solidFill>
              <a:effectLst>
                <a:outerShdw blurRad="38100" dist="38100" dir="2700000" algn="tl">
                  <a:srgbClr val="C0C0C0"/>
                </a:outerShdw>
              </a:effectLst>
            </a:endParaRPr>
          </a:p>
        </p:txBody>
      </p:sp>
      <p:pic>
        <p:nvPicPr>
          <p:cNvPr id="8" name="Picture 2"/>
          <p:cNvPicPr>
            <a:picLocks noChangeAspect="1" noChangeArrowheads="1"/>
          </p:cNvPicPr>
          <p:nvPr/>
        </p:nvPicPr>
        <p:blipFill>
          <a:blip r:embed="rId3" cstate="print"/>
          <a:srcRect/>
          <a:stretch>
            <a:fillRect/>
          </a:stretch>
        </p:blipFill>
        <p:spPr bwMode="auto">
          <a:xfrm>
            <a:off x="755576" y="548680"/>
            <a:ext cx="720080" cy="724244"/>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22" name="Text Box 18"/>
          <p:cNvSpPr txBox="1">
            <a:spLocks noChangeArrowheads="1"/>
          </p:cNvSpPr>
          <p:nvPr/>
        </p:nvSpPr>
        <p:spPr bwMode="auto">
          <a:xfrm>
            <a:off x="5508104" y="1268760"/>
            <a:ext cx="3455988" cy="1412875"/>
          </a:xfrm>
          <a:prstGeom prst="rect">
            <a:avLst/>
          </a:prstGeom>
          <a:noFill/>
          <a:ln w="9525">
            <a:noFill/>
            <a:miter lim="800000"/>
            <a:headEnd/>
            <a:tailEnd/>
          </a:ln>
          <a:effectLst/>
        </p:spPr>
        <p:txBody>
          <a:bodyPr>
            <a:spAutoFit/>
          </a:bodyPr>
          <a:lstStyle/>
          <a:p>
            <a:pPr algn="justLow" eaLnBrk="0" hangingPunct="0">
              <a:lnSpc>
                <a:spcPct val="120000"/>
              </a:lnSpc>
            </a:pPr>
            <a:r>
              <a:rPr lang="el-GR" sz="1800" dirty="0">
                <a:latin typeface="+mn-lt"/>
              </a:rPr>
              <a:t>Με παραδοχή της διατήρησης της ισχύος στον ‘σωλήνα ροής’ που περιορίζεται από τις 2  ορθογωνίους, ισχύει:</a:t>
            </a:r>
            <a:endParaRPr lang="en-US" sz="1800" dirty="0">
              <a:latin typeface="+mn-lt"/>
            </a:endParaRPr>
          </a:p>
        </p:txBody>
      </p:sp>
      <p:sp>
        <p:nvSpPr>
          <p:cNvPr id="226325" name="Rectangle 21"/>
          <p:cNvSpPr>
            <a:spLocks noChangeArrowheads="1"/>
          </p:cNvSpPr>
          <p:nvPr/>
        </p:nvSpPr>
        <p:spPr bwMode="auto">
          <a:xfrm>
            <a:off x="5724128" y="5085184"/>
            <a:ext cx="2593274" cy="584775"/>
          </a:xfrm>
          <a:prstGeom prst="rect">
            <a:avLst/>
          </a:prstGeom>
          <a:noFill/>
          <a:ln w="9525">
            <a:noFill/>
            <a:miter lim="800000"/>
            <a:headEnd/>
            <a:tailEnd/>
          </a:ln>
          <a:effectLst/>
        </p:spPr>
        <p:txBody>
          <a:bodyPr wrap="none">
            <a:spAutoFit/>
          </a:bodyPr>
          <a:lstStyle/>
          <a:p>
            <a:r>
              <a:rPr lang="en-US" sz="1600" dirty="0" err="1">
                <a:solidFill>
                  <a:srgbClr val="176FB1"/>
                </a:solidFill>
                <a:latin typeface="Arial" charset="0"/>
              </a:rPr>
              <a:t>ks</a:t>
            </a:r>
            <a:r>
              <a:rPr lang="en-US" sz="1600" dirty="0">
                <a:solidFill>
                  <a:srgbClr val="176FB1"/>
                </a:solidFill>
                <a:latin typeface="Arial" charset="0"/>
              </a:rPr>
              <a:t>, </a:t>
            </a:r>
            <a:r>
              <a:rPr lang="el-GR" sz="1600" dirty="0">
                <a:solidFill>
                  <a:srgbClr val="176FB1"/>
                </a:solidFill>
                <a:latin typeface="Arial" charset="0"/>
              </a:rPr>
              <a:t>συντελεστής </a:t>
            </a:r>
            <a:r>
              <a:rPr lang="el-GR" sz="1600" dirty="0" err="1">
                <a:solidFill>
                  <a:srgbClr val="176FB1"/>
                </a:solidFill>
                <a:latin typeface="Arial" charset="0"/>
              </a:rPr>
              <a:t>ρήχωσης</a:t>
            </a:r>
            <a:endParaRPr lang="el-GR" sz="1600" dirty="0">
              <a:solidFill>
                <a:srgbClr val="176FB1"/>
              </a:solidFill>
              <a:latin typeface="Arial" charset="0"/>
            </a:endParaRPr>
          </a:p>
          <a:p>
            <a:r>
              <a:rPr lang="en-US" sz="1600" dirty="0" err="1">
                <a:solidFill>
                  <a:srgbClr val="176FB1"/>
                </a:solidFill>
                <a:latin typeface="Arial" charset="0"/>
              </a:rPr>
              <a:t>kr</a:t>
            </a:r>
            <a:r>
              <a:rPr lang="en-US" sz="1600" dirty="0">
                <a:solidFill>
                  <a:srgbClr val="176FB1"/>
                </a:solidFill>
                <a:latin typeface="Arial" charset="0"/>
              </a:rPr>
              <a:t>, </a:t>
            </a:r>
            <a:r>
              <a:rPr lang="el-GR" sz="1600" dirty="0">
                <a:solidFill>
                  <a:srgbClr val="176FB1"/>
                </a:solidFill>
                <a:latin typeface="Arial" charset="0"/>
              </a:rPr>
              <a:t>συντελεστής διάθλασης</a:t>
            </a:r>
            <a:endParaRPr lang="en-US" sz="1600" dirty="0">
              <a:solidFill>
                <a:srgbClr val="176FB1"/>
              </a:solidFill>
              <a:latin typeface="Arial" charset="0"/>
            </a:endParaRPr>
          </a:p>
        </p:txBody>
      </p:sp>
      <p:sp>
        <p:nvSpPr>
          <p:cNvPr id="19" name="1 - Τίτλος"/>
          <p:cNvSpPr txBox="1">
            <a:spLocks/>
          </p:cNvSpPr>
          <p:nvPr/>
        </p:nvSpPr>
        <p:spPr>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a:ln>
                  <a:noFill/>
                </a:ln>
                <a:solidFill>
                  <a:schemeClr val="dk1"/>
                </a:solidFill>
                <a:effectLst/>
                <a:uLnTx/>
                <a:uFillTx/>
                <a:latin typeface="+mn-lt"/>
                <a:ea typeface="+mn-ea"/>
                <a:cs typeface="+mn-cs"/>
              </a:rPr>
              <a:t>Κυματομηχανική</a:t>
            </a:r>
            <a:endParaRPr kumimoji="0" lang="el-GR" sz="2800" b="1"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20" name="19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1"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22" name="21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23"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grpSp>
        <p:nvGrpSpPr>
          <p:cNvPr id="32" name="Group 16"/>
          <p:cNvGrpSpPr>
            <a:grpSpLocks/>
          </p:cNvGrpSpPr>
          <p:nvPr/>
        </p:nvGrpSpPr>
        <p:grpSpPr bwMode="auto">
          <a:xfrm>
            <a:off x="395536" y="4581128"/>
            <a:ext cx="1306180" cy="618001"/>
            <a:chOff x="234" y="2750"/>
            <a:chExt cx="877" cy="330"/>
          </a:xfrm>
        </p:grpSpPr>
        <p:sp>
          <p:nvSpPr>
            <p:cNvPr id="33" name="Text Box 14"/>
            <p:cNvSpPr txBox="1">
              <a:spLocks noChangeArrowheads="1"/>
            </p:cNvSpPr>
            <p:nvPr/>
          </p:nvSpPr>
          <p:spPr bwMode="auto">
            <a:xfrm>
              <a:off x="234" y="2917"/>
              <a:ext cx="829" cy="163"/>
            </a:xfrm>
            <a:prstGeom prst="rect">
              <a:avLst/>
            </a:prstGeom>
            <a:noFill/>
            <a:ln w="9525">
              <a:noFill/>
              <a:miter lim="800000"/>
              <a:headEnd/>
              <a:tailEnd/>
            </a:ln>
            <a:effectLst/>
          </p:spPr>
          <p:txBody>
            <a:bodyPr wrap="none">
              <a:spAutoFit/>
            </a:bodyPr>
            <a:lstStyle/>
            <a:p>
              <a:r>
                <a:rPr lang="el-GR" sz="1400" b="1" dirty="0">
                  <a:solidFill>
                    <a:srgbClr val="3333FF"/>
                  </a:solidFill>
                  <a:latin typeface="Arial" charset="0"/>
                </a:rPr>
                <a:t>Σωλήνας ροής </a:t>
              </a:r>
              <a:endParaRPr lang="en-US" sz="1400" b="1" dirty="0">
                <a:solidFill>
                  <a:srgbClr val="3333FF"/>
                </a:solidFill>
                <a:latin typeface="Arial" charset="0"/>
              </a:endParaRPr>
            </a:p>
          </p:txBody>
        </p:sp>
        <p:sp>
          <p:nvSpPr>
            <p:cNvPr id="34" name="Line 15"/>
            <p:cNvSpPr>
              <a:spLocks noChangeShapeType="1"/>
            </p:cNvSpPr>
            <p:nvPr/>
          </p:nvSpPr>
          <p:spPr bwMode="auto">
            <a:xfrm flipV="1">
              <a:off x="839" y="2750"/>
              <a:ext cx="272" cy="181"/>
            </a:xfrm>
            <a:prstGeom prst="line">
              <a:avLst/>
            </a:prstGeom>
            <a:noFill/>
            <a:ln w="76200">
              <a:solidFill>
                <a:srgbClr val="3333FF"/>
              </a:solidFill>
              <a:round/>
              <a:headEnd/>
              <a:tailEnd type="triangle" w="med" len="med"/>
            </a:ln>
            <a:effectLst/>
          </p:spPr>
          <p:txBody>
            <a:bodyPr/>
            <a:lstStyle/>
            <a:p>
              <a:endParaRPr lang="en-GB" sz="1800">
                <a:solidFill>
                  <a:srgbClr val="000000"/>
                </a:solidFill>
                <a:latin typeface="Arial" charset="0"/>
              </a:endParaRPr>
            </a:p>
          </p:txBody>
        </p:sp>
      </p:grpSp>
      <p:pic>
        <p:nvPicPr>
          <p:cNvPr id="604166" name="Picture 6"/>
          <p:cNvPicPr>
            <a:picLocks noChangeAspect="1" noChangeArrowheads="1"/>
          </p:cNvPicPr>
          <p:nvPr/>
        </p:nvPicPr>
        <p:blipFill>
          <a:blip r:embed="rId4" cstate="print"/>
          <a:srcRect/>
          <a:stretch>
            <a:fillRect/>
          </a:stretch>
        </p:blipFill>
        <p:spPr bwMode="auto">
          <a:xfrm>
            <a:off x="827584" y="5301208"/>
            <a:ext cx="3534940" cy="1296144"/>
          </a:xfrm>
          <a:prstGeom prst="rect">
            <a:avLst/>
          </a:prstGeom>
          <a:noFill/>
          <a:ln w="9525">
            <a:noFill/>
            <a:miter lim="800000"/>
            <a:headEnd/>
            <a:tailEnd/>
          </a:ln>
        </p:spPr>
      </p:pic>
      <p:pic>
        <p:nvPicPr>
          <p:cNvPr id="5" name="Picture 4">
            <a:extLst>
              <a:ext uri="{FF2B5EF4-FFF2-40B4-BE49-F238E27FC236}">
                <a16:creationId xmlns:a16="http://schemas.microsoft.com/office/drawing/2014/main" id="{A63D30A3-187F-4565-BFFE-84630F57885F}"/>
              </a:ext>
            </a:extLst>
          </p:cNvPr>
          <p:cNvPicPr>
            <a:picLocks noChangeAspect="1"/>
          </p:cNvPicPr>
          <p:nvPr/>
        </p:nvPicPr>
        <p:blipFill>
          <a:blip r:embed="rId5"/>
          <a:stretch>
            <a:fillRect/>
          </a:stretch>
        </p:blipFill>
        <p:spPr>
          <a:xfrm>
            <a:off x="0" y="1357979"/>
            <a:ext cx="5142486" cy="3943223"/>
          </a:xfrm>
          <a:prstGeom prst="rect">
            <a:avLst/>
          </a:prstGeom>
        </p:spPr>
      </p:pic>
      <p:cxnSp>
        <p:nvCxnSpPr>
          <p:cNvPr id="28" name="Straight Arrow Connector 27">
            <a:extLst>
              <a:ext uri="{FF2B5EF4-FFF2-40B4-BE49-F238E27FC236}">
                <a16:creationId xmlns:a16="http://schemas.microsoft.com/office/drawing/2014/main" id="{B8F4A633-EB72-4DA3-B3B8-A638E289420D}"/>
              </a:ext>
            </a:extLst>
          </p:cNvPr>
          <p:cNvCxnSpPr>
            <a:cxnSpLocks/>
          </p:cNvCxnSpPr>
          <p:nvPr/>
        </p:nvCxnSpPr>
        <p:spPr>
          <a:xfrm flipH="1">
            <a:off x="3491880" y="1394496"/>
            <a:ext cx="527965" cy="36033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0AA40E39-4285-4D78-A89F-3449082BE5BF}"/>
              </a:ext>
            </a:extLst>
          </p:cNvPr>
          <p:cNvCxnSpPr>
            <a:cxnSpLocks/>
          </p:cNvCxnSpPr>
          <p:nvPr/>
        </p:nvCxnSpPr>
        <p:spPr>
          <a:xfrm>
            <a:off x="3621684" y="1422076"/>
            <a:ext cx="259331" cy="333470"/>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E92F9A81-BC0F-4886-9744-13D1848CCA76}"/>
              </a:ext>
            </a:extLst>
          </p:cNvPr>
          <p:cNvCxnSpPr>
            <a:cxnSpLocks/>
          </p:cNvCxnSpPr>
          <p:nvPr/>
        </p:nvCxnSpPr>
        <p:spPr>
          <a:xfrm>
            <a:off x="3742185" y="1340768"/>
            <a:ext cx="259331" cy="33347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25227E4E-5371-41BB-A585-2CAFAE12B6CE}"/>
              </a:ext>
            </a:extLst>
          </p:cNvPr>
          <p:cNvPicPr>
            <a:picLocks noChangeAspect="1"/>
          </p:cNvPicPr>
          <p:nvPr/>
        </p:nvPicPr>
        <p:blipFill>
          <a:blip r:embed="rId6"/>
          <a:stretch>
            <a:fillRect/>
          </a:stretch>
        </p:blipFill>
        <p:spPr>
          <a:xfrm>
            <a:off x="3686156" y="4488894"/>
            <a:ext cx="1747151" cy="693485"/>
          </a:xfrm>
          <a:prstGeom prst="rect">
            <a:avLst/>
          </a:prstGeom>
        </p:spPr>
      </p:pic>
      <p:sp>
        <p:nvSpPr>
          <p:cNvPr id="25" name="7 - Ορθογώνιο">
            <a:extLst>
              <a:ext uri="{FF2B5EF4-FFF2-40B4-BE49-F238E27FC236}">
                <a16:creationId xmlns:a16="http://schemas.microsoft.com/office/drawing/2014/main" id="{952EC327-DE50-4179-89E0-9212FE78D8C7}"/>
              </a:ext>
            </a:extLst>
          </p:cNvPr>
          <p:cNvSpPr/>
          <p:nvPr/>
        </p:nvSpPr>
        <p:spPr>
          <a:xfrm>
            <a:off x="412092" y="914762"/>
            <a:ext cx="6230015" cy="430887"/>
          </a:xfrm>
          <a:prstGeom prst="rect">
            <a:avLst/>
          </a:prstGeom>
          <a:ln>
            <a:solidFill>
              <a:srgbClr val="176FB1"/>
            </a:solidFill>
          </a:ln>
        </p:spPr>
        <p:txBody>
          <a:bodyPr wrap="square">
            <a:spAutoFit/>
          </a:bodyPr>
          <a:lstStyle/>
          <a:p>
            <a:r>
              <a:rPr lang="el-GR" sz="2200" dirty="0">
                <a:solidFill>
                  <a:srgbClr val="176FB1"/>
                </a:solidFill>
                <a:latin typeface="+mj-lt"/>
              </a:rPr>
              <a:t>Διαμόρφωση του κύματος στην παράκτια ζώνη</a:t>
            </a:r>
            <a:r>
              <a:rPr lang="en-US" sz="2200" dirty="0">
                <a:solidFill>
                  <a:srgbClr val="176FB1"/>
                </a:solidFill>
                <a:latin typeface="+mj-lt"/>
              </a:rPr>
              <a:t> XVI</a:t>
            </a:r>
            <a:endParaRPr lang="en-GB" sz="2200" dirty="0">
              <a:solidFill>
                <a:srgbClr val="176FB1"/>
              </a:solidFill>
              <a:latin typeface="+mj-lt"/>
            </a:endParaRPr>
          </a:p>
        </p:txBody>
      </p:sp>
      <p:pic>
        <p:nvPicPr>
          <p:cNvPr id="4" name="Picture 3">
            <a:extLst>
              <a:ext uri="{FF2B5EF4-FFF2-40B4-BE49-F238E27FC236}">
                <a16:creationId xmlns:a16="http://schemas.microsoft.com/office/drawing/2014/main" id="{35E2C585-DAC4-5FE5-29C0-45361C6BE29F}"/>
              </a:ext>
            </a:extLst>
          </p:cNvPr>
          <p:cNvPicPr>
            <a:picLocks noChangeAspect="1"/>
          </p:cNvPicPr>
          <p:nvPr/>
        </p:nvPicPr>
        <p:blipFill>
          <a:blip r:embed="rId7"/>
          <a:stretch>
            <a:fillRect/>
          </a:stretch>
        </p:blipFill>
        <p:spPr>
          <a:xfrm>
            <a:off x="5578544" y="2737525"/>
            <a:ext cx="3169920" cy="2340864"/>
          </a:xfrm>
          <a:prstGeom prst="rect">
            <a:avLst/>
          </a:prstGeom>
        </p:spPr>
      </p:pic>
      <p:pic>
        <p:nvPicPr>
          <p:cNvPr id="6" name="Picture 5">
            <a:extLst>
              <a:ext uri="{FF2B5EF4-FFF2-40B4-BE49-F238E27FC236}">
                <a16:creationId xmlns:a16="http://schemas.microsoft.com/office/drawing/2014/main" id="{3E3291C9-AC43-7F8B-3299-3D05806F1075}"/>
              </a:ext>
            </a:extLst>
          </p:cNvPr>
          <p:cNvPicPr>
            <a:picLocks noChangeAspect="1"/>
          </p:cNvPicPr>
          <p:nvPr/>
        </p:nvPicPr>
        <p:blipFill>
          <a:blip r:embed="rId8"/>
          <a:stretch>
            <a:fillRect/>
          </a:stretch>
        </p:blipFill>
        <p:spPr>
          <a:xfrm>
            <a:off x="6120081" y="5822802"/>
            <a:ext cx="1801368" cy="67056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Object 8"/>
          <p:cNvGraphicFramePr>
            <a:graphicFrameLocks noChangeAspect="1"/>
          </p:cNvGraphicFramePr>
          <p:nvPr/>
        </p:nvGraphicFramePr>
        <p:xfrm>
          <a:off x="3131840" y="3140968"/>
          <a:ext cx="2665412" cy="425450"/>
        </p:xfrm>
        <a:graphic>
          <a:graphicData uri="http://schemas.openxmlformats.org/presentationml/2006/ole">
            <mc:AlternateContent xmlns:mc="http://schemas.openxmlformats.org/markup-compatibility/2006">
              <mc:Choice xmlns:v="urn:schemas-microsoft-com:vml" Requires="v">
                <p:oleObj name="Equation" r:id="rId3" imgW="1422400" imgH="228600" progId="">
                  <p:embed/>
                </p:oleObj>
              </mc:Choice>
              <mc:Fallback>
                <p:oleObj name="Equation" r:id="rId3" imgW="1422400" imgH="228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140968"/>
                        <a:ext cx="2665412"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Box 12"/>
          <p:cNvSpPr txBox="1">
            <a:spLocks noChangeArrowheads="1"/>
          </p:cNvSpPr>
          <p:nvPr/>
        </p:nvSpPr>
        <p:spPr bwMode="auto">
          <a:xfrm>
            <a:off x="395536" y="1700808"/>
            <a:ext cx="8352928"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71463" indent="-271463" fontAlgn="auto">
              <a:spcBef>
                <a:spcPts val="0"/>
              </a:spcBef>
              <a:spcAft>
                <a:spcPts val="0"/>
              </a:spcAft>
              <a:buFont typeface="Wingdings" pitchFamily="2" charset="2"/>
              <a:buChar char="§"/>
              <a:tabLst>
                <a:tab pos="271463" algn="l"/>
              </a:tabLst>
              <a:defRPr/>
            </a:pPr>
            <a:r>
              <a:rPr lang="el-GR" sz="2000" dirty="0">
                <a:latin typeface="Calibri" pitchFamily="34" charset="0"/>
                <a:cs typeface="Calibri" pitchFamily="34" charset="0"/>
              </a:rPr>
              <a:t>Όταν οι κυματισμοί κατά τη μετάδοσή τους συναντήσουν ένα φυσικό ή τεχνητό εμπόδιο (</a:t>
            </a:r>
            <a:r>
              <a:rPr lang="el-GR" sz="2000" dirty="0" err="1">
                <a:latin typeface="Calibri" pitchFamily="34" charset="0"/>
                <a:cs typeface="Calibri" pitchFamily="34" charset="0"/>
              </a:rPr>
              <a:t>π.χ</a:t>
            </a:r>
            <a:r>
              <a:rPr lang="el-GR" sz="2000" dirty="0">
                <a:latin typeface="Calibri" pitchFamily="34" charset="0"/>
                <a:cs typeface="Calibri" pitchFamily="34" charset="0"/>
              </a:rPr>
              <a:t> κυματοθραύστης, νησίδα) τότε παρατηρείται γύρω από το άκρο καμπύλωση των κορυφογραμμών με αποτέλεσμα τα κύματα όχι μόνο να μην παρακάμπτουν το εμπόδιο αλλά, αντίθετα, να μεταδίδονται στην πίσω πλευρά του υπό μορφή ομόκεντρων κυκλικών τόξων συνεχώς ελαττωμένου ύψους</a:t>
            </a:r>
            <a:r>
              <a:rPr lang="el-GR" sz="2000" dirty="0"/>
              <a:t>.</a:t>
            </a:r>
          </a:p>
          <a:p>
            <a:pPr marL="271463" indent="-271463" fontAlgn="auto">
              <a:spcBef>
                <a:spcPts val="0"/>
              </a:spcBef>
              <a:spcAft>
                <a:spcPts val="0"/>
              </a:spcAft>
              <a:buFont typeface="Wingdings" pitchFamily="2" charset="2"/>
              <a:buChar char="§"/>
              <a:tabLst>
                <a:tab pos="271463" algn="l"/>
              </a:tabLst>
              <a:defRPr/>
            </a:pPr>
            <a:endParaRPr lang="el-GR" sz="2000" kern="0" dirty="0">
              <a:solidFill>
                <a:srgbClr val="3333FF"/>
              </a:solidFill>
            </a:endParaRPr>
          </a:p>
          <a:p>
            <a:pPr marL="271463" indent="-271463" fontAlgn="auto">
              <a:spcBef>
                <a:spcPts val="0"/>
              </a:spcBef>
              <a:spcAft>
                <a:spcPts val="0"/>
              </a:spcAft>
              <a:buFont typeface="Wingdings" pitchFamily="2" charset="2"/>
              <a:buChar char="§"/>
              <a:tabLst>
                <a:tab pos="271463" algn="l"/>
              </a:tabLst>
              <a:defRPr/>
            </a:pPr>
            <a:endParaRPr lang="el-GR" sz="2000" kern="0" dirty="0">
              <a:solidFill>
                <a:srgbClr val="3333FF"/>
              </a:solidFill>
            </a:endParaRPr>
          </a:p>
          <a:p>
            <a:pPr marL="271463" indent="-271463" fontAlgn="auto">
              <a:spcBef>
                <a:spcPts val="0"/>
              </a:spcBef>
              <a:spcAft>
                <a:spcPts val="0"/>
              </a:spcAft>
              <a:buFont typeface="Wingdings" pitchFamily="2" charset="2"/>
              <a:buChar char="§"/>
              <a:tabLst>
                <a:tab pos="271463" algn="l"/>
              </a:tabLst>
              <a:defRPr/>
            </a:pPr>
            <a:r>
              <a:rPr lang="el-GR" sz="2000" kern="0" dirty="0">
                <a:latin typeface="Calibri" pitchFamily="34" charset="0"/>
                <a:cs typeface="Calibri" pitchFamily="34" charset="0"/>
              </a:rPr>
              <a:t>Η διαδικασία που συνεπάγεται διάδοση κυματισμών στη “σκιά” στερεών ορίων όπως τα </a:t>
            </a:r>
            <a:r>
              <a:rPr lang="el-GR" sz="2000" kern="0" dirty="0" err="1">
                <a:latin typeface="Calibri" pitchFamily="34" charset="0"/>
                <a:cs typeface="Calibri" pitchFamily="34" charset="0"/>
              </a:rPr>
              <a:t>ακρομόλια</a:t>
            </a:r>
            <a:r>
              <a:rPr lang="el-GR" sz="2000" kern="0" dirty="0">
                <a:latin typeface="Calibri" pitchFamily="34" charset="0"/>
                <a:cs typeface="Calibri" pitchFamily="34" charset="0"/>
              </a:rPr>
              <a:t> με μειούμενο ύψος και αλλαγή κατεύθυνσης.</a:t>
            </a:r>
          </a:p>
          <a:p>
            <a:pPr marL="271463" indent="-271463" fontAlgn="auto">
              <a:spcBef>
                <a:spcPts val="0"/>
              </a:spcBef>
              <a:spcAft>
                <a:spcPts val="0"/>
              </a:spcAft>
              <a:buFont typeface="Wingdings" pitchFamily="2" charset="2"/>
              <a:buChar char="§"/>
              <a:tabLst>
                <a:tab pos="271463" algn="l"/>
              </a:tabLst>
              <a:defRPr/>
            </a:pPr>
            <a:endParaRPr lang="el-GR" sz="2000" kern="0" dirty="0">
              <a:latin typeface="Calibri" pitchFamily="34" charset="0"/>
              <a:cs typeface="Calibri" pitchFamily="34" charset="0"/>
            </a:endParaRPr>
          </a:p>
          <a:p>
            <a:pPr marL="271463" indent="-271463" fontAlgn="auto">
              <a:spcBef>
                <a:spcPts val="0"/>
              </a:spcBef>
              <a:spcAft>
                <a:spcPts val="0"/>
              </a:spcAft>
              <a:buFont typeface="Wingdings" pitchFamily="2" charset="2"/>
              <a:buChar char="§"/>
              <a:tabLst>
                <a:tab pos="271463" algn="l"/>
              </a:tabLst>
              <a:defRPr/>
            </a:pPr>
            <a:endParaRPr lang="el-GR" sz="2000" kern="0" dirty="0">
              <a:latin typeface="Calibri" pitchFamily="34" charset="0"/>
              <a:cs typeface="Calibri" pitchFamily="34" charset="0"/>
            </a:endParaRPr>
          </a:p>
          <a:p>
            <a:pPr marL="271463" indent="-271463" fontAlgn="auto">
              <a:spcBef>
                <a:spcPts val="0"/>
              </a:spcBef>
              <a:spcAft>
                <a:spcPts val="0"/>
              </a:spcAft>
              <a:buFont typeface="Wingdings" pitchFamily="2" charset="2"/>
              <a:buChar char="§"/>
              <a:tabLst>
                <a:tab pos="271463" algn="l"/>
              </a:tabLst>
              <a:defRPr/>
            </a:pPr>
            <a:r>
              <a:rPr lang="el-GR" sz="2000" kern="0" dirty="0">
                <a:latin typeface="Calibri" pitchFamily="34" charset="0"/>
                <a:cs typeface="Calibri" pitchFamily="34" charset="0"/>
              </a:rPr>
              <a:t>Με την </a:t>
            </a:r>
            <a:r>
              <a:rPr lang="el-GR" sz="2000" kern="0" dirty="0">
                <a:solidFill>
                  <a:srgbClr val="176FB1"/>
                </a:solidFill>
                <a:latin typeface="Calibri" pitchFamily="34" charset="0"/>
                <a:cs typeface="Calibri" pitchFamily="34" charset="0"/>
              </a:rPr>
              <a:t>περίθλαση</a:t>
            </a:r>
            <a:r>
              <a:rPr lang="el-GR" sz="2000" kern="0" dirty="0">
                <a:latin typeface="Calibri" pitchFamily="34" charset="0"/>
                <a:cs typeface="Calibri" pitchFamily="34" charset="0"/>
              </a:rPr>
              <a:t> είναι δυνατή η είσοδος κυματικής διαταραχής στο εσωτερικό των </a:t>
            </a:r>
            <a:r>
              <a:rPr lang="el-GR" sz="2000" kern="0" dirty="0" err="1">
                <a:latin typeface="Calibri" pitchFamily="34" charset="0"/>
                <a:cs typeface="Calibri" pitchFamily="34" charset="0"/>
              </a:rPr>
              <a:t>λιμενολεκανών</a:t>
            </a:r>
            <a:r>
              <a:rPr lang="el-GR" sz="2000" kern="0" dirty="0">
                <a:latin typeface="Calibri" pitchFamily="34" charset="0"/>
                <a:cs typeface="Calibri" pitchFamily="34" charset="0"/>
              </a:rPr>
              <a:t>.</a:t>
            </a:r>
          </a:p>
          <a:p>
            <a:pPr marL="271463" indent="-271463" fontAlgn="auto">
              <a:spcBef>
                <a:spcPts val="0"/>
              </a:spcBef>
              <a:spcAft>
                <a:spcPts val="0"/>
              </a:spcAft>
              <a:buFont typeface="Wingdings" pitchFamily="2" charset="2"/>
              <a:buChar char="§"/>
              <a:tabLst>
                <a:tab pos="271463" algn="l"/>
              </a:tabLst>
              <a:defRPr/>
            </a:pPr>
            <a:endParaRPr lang="en-US" sz="2000" kern="0" dirty="0">
              <a:latin typeface="Calibri" pitchFamily="34" charset="0"/>
              <a:cs typeface="Calibri" pitchFamily="34" charset="0"/>
            </a:endParaRPr>
          </a:p>
        </p:txBody>
      </p:sp>
      <p:pic>
        <p:nvPicPr>
          <p:cNvPr id="11" name="Picture 2"/>
          <p:cNvPicPr>
            <a:picLocks noChangeAspect="1" noChangeArrowheads="1"/>
          </p:cNvPicPr>
          <p:nvPr/>
        </p:nvPicPr>
        <p:blipFill>
          <a:blip r:embed="rId5" cstate="print"/>
          <a:srcRect/>
          <a:stretch>
            <a:fillRect/>
          </a:stretch>
        </p:blipFill>
        <p:spPr bwMode="auto">
          <a:xfrm>
            <a:off x="0" y="0"/>
            <a:ext cx="780777" cy="785292"/>
          </a:xfrm>
          <a:prstGeom prst="rect">
            <a:avLst/>
          </a:prstGeom>
          <a:blipFill>
            <a:blip r:embed="rId6"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2" name="7 - Ορθογώνιο">
            <a:extLst>
              <a:ext uri="{FF2B5EF4-FFF2-40B4-BE49-F238E27FC236}">
                <a16:creationId xmlns:a16="http://schemas.microsoft.com/office/drawing/2014/main" id="{67E7286A-88B4-4123-BB4D-0DE4E41133B4}"/>
              </a:ext>
            </a:extLst>
          </p:cNvPr>
          <p:cNvSpPr/>
          <p:nvPr/>
        </p:nvSpPr>
        <p:spPr>
          <a:xfrm>
            <a:off x="467544" y="1062983"/>
            <a:ext cx="6230015" cy="430887"/>
          </a:xfrm>
          <a:prstGeom prst="rect">
            <a:avLst/>
          </a:prstGeom>
          <a:ln>
            <a:solidFill>
              <a:srgbClr val="176FB1"/>
            </a:solidFill>
          </a:ln>
        </p:spPr>
        <p:txBody>
          <a:bodyPr wrap="square">
            <a:spAutoFit/>
          </a:bodyPr>
          <a:lstStyle/>
          <a:p>
            <a:r>
              <a:rPr lang="el-GR" sz="2200" dirty="0">
                <a:solidFill>
                  <a:srgbClr val="176FB1"/>
                </a:solidFill>
                <a:latin typeface="+mj-lt"/>
              </a:rPr>
              <a:t>Διαμόρφωση του κύματος στην παράκτια ζώνη</a:t>
            </a:r>
            <a:r>
              <a:rPr lang="en-US" sz="2200" dirty="0">
                <a:solidFill>
                  <a:srgbClr val="176FB1"/>
                </a:solidFill>
                <a:latin typeface="+mj-lt"/>
              </a:rPr>
              <a:t> XVII</a:t>
            </a:r>
            <a:endParaRPr lang="en-GB" sz="2200" dirty="0">
              <a:solidFill>
                <a:srgbClr val="176FB1"/>
              </a:solidFill>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Object 8"/>
          <p:cNvGraphicFramePr>
            <a:graphicFrameLocks noChangeAspect="1"/>
          </p:cNvGraphicFramePr>
          <p:nvPr/>
        </p:nvGraphicFramePr>
        <p:xfrm>
          <a:off x="3131840" y="3140968"/>
          <a:ext cx="2665412" cy="425450"/>
        </p:xfrm>
        <a:graphic>
          <a:graphicData uri="http://schemas.openxmlformats.org/presentationml/2006/ole">
            <mc:AlternateContent xmlns:mc="http://schemas.openxmlformats.org/markup-compatibility/2006">
              <mc:Choice xmlns:v="urn:schemas-microsoft-com:vml" Requires="v">
                <p:oleObj name="Equation" r:id="rId3" imgW="1422400" imgH="228600" progId="">
                  <p:embed/>
                </p:oleObj>
              </mc:Choice>
              <mc:Fallback>
                <p:oleObj name="Equation" r:id="rId3" imgW="1422400" imgH="228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140968"/>
                        <a:ext cx="2665412"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2"/>
          <p:cNvPicPr>
            <a:picLocks noChangeAspect="1" noChangeArrowheads="1"/>
          </p:cNvPicPr>
          <p:nvPr/>
        </p:nvPicPr>
        <p:blipFill>
          <a:blip r:embed="rId5" cstate="print"/>
          <a:srcRect/>
          <a:stretch>
            <a:fillRect/>
          </a:stretch>
        </p:blipFill>
        <p:spPr bwMode="auto">
          <a:xfrm>
            <a:off x="0" y="0"/>
            <a:ext cx="780777" cy="785292"/>
          </a:xfrm>
          <a:prstGeom prst="rect">
            <a:avLst/>
          </a:prstGeom>
          <a:blipFill>
            <a:blip r:embed="rId6"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12" name="Picture 4" descr="IMG0344"/>
          <p:cNvPicPr>
            <a:picLocks noChangeAspect="1" noChangeArrowheads="1"/>
          </p:cNvPicPr>
          <p:nvPr/>
        </p:nvPicPr>
        <p:blipFill>
          <a:blip r:embed="rId7" cstate="print"/>
          <a:srcRect l="21649" t="17265" r="23228" b="15390"/>
          <a:stretch>
            <a:fillRect/>
          </a:stretch>
        </p:blipFill>
        <p:spPr bwMode="auto">
          <a:xfrm>
            <a:off x="1577536" y="1236153"/>
            <a:ext cx="5473700" cy="4457700"/>
          </a:xfrm>
          <a:prstGeom prst="rect">
            <a:avLst/>
          </a:prstGeom>
          <a:noFill/>
          <a:ln w="9525">
            <a:noFill/>
            <a:miter lim="800000"/>
            <a:headEnd/>
            <a:tailEnd/>
          </a:ln>
        </p:spPr>
      </p:pic>
      <p:sp>
        <p:nvSpPr>
          <p:cNvPr id="14" name="Text Box 7"/>
          <p:cNvSpPr txBox="1">
            <a:spLocks noChangeArrowheads="1"/>
          </p:cNvSpPr>
          <p:nvPr/>
        </p:nvSpPr>
        <p:spPr bwMode="auto">
          <a:xfrm>
            <a:off x="1763687" y="5875040"/>
            <a:ext cx="5101397" cy="461665"/>
          </a:xfrm>
          <a:prstGeom prst="rect">
            <a:avLst/>
          </a:prstGeom>
          <a:noFill/>
          <a:ln w="9525">
            <a:noFill/>
            <a:miter lim="800000"/>
            <a:headEnd/>
            <a:tailEnd/>
          </a:ln>
        </p:spPr>
        <p:txBody>
          <a:bodyPr wrap="none">
            <a:spAutoFit/>
          </a:bodyPr>
          <a:lstStyle/>
          <a:p>
            <a:r>
              <a:rPr lang="el-GR" i="1" dirty="0">
                <a:solidFill>
                  <a:srgbClr val="176FB1"/>
                </a:solidFill>
                <a:latin typeface="Calibri" pitchFamily="34" charset="0"/>
                <a:cs typeface="Calibri" pitchFamily="34" charset="0"/>
              </a:rPr>
              <a:t> </a:t>
            </a:r>
            <a:r>
              <a:rPr lang="el-GR" sz="2000" i="1" dirty="0">
                <a:solidFill>
                  <a:srgbClr val="176FB1"/>
                </a:solidFill>
                <a:latin typeface="Calibri" pitchFamily="34" charset="0"/>
                <a:cs typeface="Calibri" pitchFamily="34" charset="0"/>
              </a:rPr>
              <a:t>Περίθλαση </a:t>
            </a:r>
            <a:r>
              <a:rPr lang="en-GB" sz="2000" i="1" dirty="0">
                <a:solidFill>
                  <a:srgbClr val="176FB1"/>
                </a:solidFill>
                <a:latin typeface="Calibri" pitchFamily="34" charset="0"/>
                <a:cs typeface="Calibri" pitchFamily="34" charset="0"/>
              </a:rPr>
              <a:t>(diffraction) </a:t>
            </a:r>
            <a:r>
              <a:rPr lang="el-GR" sz="2000" i="1" dirty="0">
                <a:solidFill>
                  <a:srgbClr val="176FB1"/>
                </a:solidFill>
                <a:latin typeface="Calibri" pitchFamily="34" charset="0"/>
                <a:cs typeface="Calibri" pitchFamily="34" charset="0"/>
              </a:rPr>
              <a:t>κυμάτων. </a:t>
            </a:r>
            <a:r>
              <a:rPr lang="en-GB" sz="2000" i="1" dirty="0">
                <a:solidFill>
                  <a:srgbClr val="176FB1"/>
                </a:solidFill>
                <a:latin typeface="Calibri" pitchFamily="34" charset="0"/>
                <a:cs typeface="Calibri" pitchFamily="34" charset="0"/>
              </a:rPr>
              <a:t>SEPM, 1996</a:t>
            </a:r>
            <a:r>
              <a:rPr lang="el-GR" sz="2000" i="1" dirty="0">
                <a:solidFill>
                  <a:srgbClr val="176FB1"/>
                </a:solidFill>
                <a:latin typeface="Calibri" pitchFamily="34" charset="0"/>
                <a:cs typeface="Calibri" pitchFamily="34" charset="0"/>
              </a:rPr>
              <a:t>.</a:t>
            </a:r>
            <a:endParaRPr lang="en-GB" sz="2000" i="1" dirty="0">
              <a:solidFill>
                <a:srgbClr val="176FB1"/>
              </a:solidFill>
              <a:latin typeface="Calibri" pitchFamily="34" charset="0"/>
              <a:cs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395288" y="1484313"/>
            <a:ext cx="8280400" cy="3313112"/>
            <a:chOff x="295" y="935"/>
            <a:chExt cx="4852" cy="1725"/>
          </a:xfrm>
        </p:grpSpPr>
        <p:pic>
          <p:nvPicPr>
            <p:cNvPr id="242693" name="Picture 3"/>
            <p:cNvPicPr>
              <a:picLocks noChangeAspect="1" noChangeArrowheads="1"/>
            </p:cNvPicPr>
            <p:nvPr/>
          </p:nvPicPr>
          <p:blipFill>
            <a:blip r:embed="rId2" cstate="print"/>
            <a:srcRect/>
            <a:stretch>
              <a:fillRect/>
            </a:stretch>
          </p:blipFill>
          <p:spPr bwMode="auto">
            <a:xfrm>
              <a:off x="295" y="935"/>
              <a:ext cx="2833" cy="1709"/>
            </a:xfrm>
            <a:prstGeom prst="rect">
              <a:avLst/>
            </a:prstGeom>
            <a:noFill/>
            <a:ln w="25400">
              <a:solidFill>
                <a:srgbClr val="FFFFFF"/>
              </a:solidFill>
              <a:miter lim="800000"/>
              <a:headEnd/>
              <a:tailEnd/>
            </a:ln>
          </p:spPr>
        </p:pic>
        <p:sp>
          <p:nvSpPr>
            <p:cNvPr id="242694" name="Line 6"/>
            <p:cNvSpPr>
              <a:spLocks noChangeShapeType="1"/>
            </p:cNvSpPr>
            <p:nvPr/>
          </p:nvSpPr>
          <p:spPr bwMode="auto">
            <a:xfrm flipV="1">
              <a:off x="1644" y="1625"/>
              <a:ext cx="0" cy="593"/>
            </a:xfrm>
            <a:prstGeom prst="line">
              <a:avLst/>
            </a:prstGeom>
            <a:noFill/>
            <a:ln w="76200">
              <a:solidFill>
                <a:srgbClr val="3333FF"/>
              </a:solidFill>
              <a:round/>
              <a:headEnd/>
              <a:tailEnd type="triangle" w="med" len="med"/>
            </a:ln>
            <a:effectLst/>
          </p:spPr>
          <p:txBody>
            <a:bodyPr/>
            <a:lstStyle/>
            <a:p>
              <a:endParaRPr lang="en-GB" sz="1800">
                <a:solidFill>
                  <a:srgbClr val="000000"/>
                </a:solidFill>
                <a:latin typeface="Arial" charset="0"/>
              </a:endParaRPr>
            </a:p>
          </p:txBody>
        </p:sp>
        <p:sp>
          <p:nvSpPr>
            <p:cNvPr id="242696" name="Rectangle 8"/>
            <p:cNvSpPr>
              <a:spLocks noChangeArrowheads="1"/>
            </p:cNvSpPr>
            <p:nvPr/>
          </p:nvSpPr>
          <p:spPr bwMode="auto">
            <a:xfrm>
              <a:off x="295" y="935"/>
              <a:ext cx="2833" cy="1725"/>
            </a:xfrm>
            <a:prstGeom prst="rect">
              <a:avLst/>
            </a:prstGeom>
            <a:noFill/>
            <a:ln w="9525">
              <a:solidFill>
                <a:srgbClr val="3333FF"/>
              </a:solidFill>
              <a:miter lim="800000"/>
              <a:headEnd/>
              <a:tailEnd/>
            </a:ln>
            <a:effectLst/>
          </p:spPr>
          <p:txBody>
            <a:bodyPr wrap="none" anchor="ctr"/>
            <a:lstStyle/>
            <a:p>
              <a:endParaRPr lang="en-GB" sz="1800" dirty="0">
                <a:solidFill>
                  <a:srgbClr val="000000"/>
                </a:solidFill>
                <a:latin typeface="Arial" charset="0"/>
              </a:endParaRPr>
            </a:p>
          </p:txBody>
        </p:sp>
        <p:pic>
          <p:nvPicPr>
            <p:cNvPr id="242698" name="Picture 5"/>
            <p:cNvPicPr>
              <a:picLocks noChangeAspect="1" noChangeArrowheads="1"/>
            </p:cNvPicPr>
            <p:nvPr/>
          </p:nvPicPr>
          <p:blipFill>
            <a:blip r:embed="rId3" cstate="print"/>
            <a:srcRect/>
            <a:stretch>
              <a:fillRect/>
            </a:stretch>
          </p:blipFill>
          <p:spPr bwMode="auto">
            <a:xfrm>
              <a:off x="3379" y="935"/>
              <a:ext cx="1768" cy="1686"/>
            </a:xfrm>
            <a:prstGeom prst="rect">
              <a:avLst/>
            </a:prstGeom>
            <a:noFill/>
            <a:ln w="25400" algn="ctr">
              <a:solidFill>
                <a:srgbClr val="FFFFFF"/>
              </a:solidFill>
              <a:miter lim="800000"/>
              <a:headEnd/>
              <a:tailEnd/>
            </a:ln>
          </p:spPr>
        </p:pic>
        <p:sp>
          <p:nvSpPr>
            <p:cNvPr id="242699" name="Rectangle 11"/>
            <p:cNvSpPr>
              <a:spLocks noChangeArrowheads="1"/>
            </p:cNvSpPr>
            <p:nvPr/>
          </p:nvSpPr>
          <p:spPr bwMode="auto">
            <a:xfrm>
              <a:off x="3379" y="935"/>
              <a:ext cx="1768" cy="1679"/>
            </a:xfrm>
            <a:prstGeom prst="rect">
              <a:avLst/>
            </a:prstGeom>
            <a:noFill/>
            <a:ln w="9525">
              <a:solidFill>
                <a:srgbClr val="3333FF"/>
              </a:solidFill>
              <a:miter lim="800000"/>
              <a:headEnd/>
              <a:tailEnd/>
            </a:ln>
            <a:effectLst/>
          </p:spPr>
          <p:txBody>
            <a:bodyPr wrap="none" anchor="ctr"/>
            <a:lstStyle/>
            <a:p>
              <a:endParaRPr lang="en-GB" sz="1800">
                <a:solidFill>
                  <a:srgbClr val="000000"/>
                </a:solidFill>
                <a:latin typeface="Arial" charset="0"/>
              </a:endParaRPr>
            </a:p>
          </p:txBody>
        </p:sp>
        <p:sp>
          <p:nvSpPr>
            <p:cNvPr id="242700" name="Line 12"/>
            <p:cNvSpPr>
              <a:spLocks noChangeShapeType="1"/>
            </p:cNvSpPr>
            <p:nvPr/>
          </p:nvSpPr>
          <p:spPr bwMode="auto">
            <a:xfrm flipH="1" flipV="1">
              <a:off x="4740" y="2205"/>
              <a:ext cx="178" cy="309"/>
            </a:xfrm>
            <a:prstGeom prst="line">
              <a:avLst/>
            </a:prstGeom>
            <a:noFill/>
            <a:ln w="76200">
              <a:solidFill>
                <a:srgbClr val="3333FF"/>
              </a:solidFill>
              <a:round/>
              <a:headEnd/>
              <a:tailEnd type="triangle" w="med" len="med"/>
            </a:ln>
            <a:effectLst/>
          </p:spPr>
          <p:txBody>
            <a:bodyPr/>
            <a:lstStyle/>
            <a:p>
              <a:endParaRPr lang="en-GB" sz="1800">
                <a:solidFill>
                  <a:srgbClr val="000000"/>
                </a:solidFill>
                <a:latin typeface="Arial" charset="0"/>
              </a:endParaRPr>
            </a:p>
          </p:txBody>
        </p:sp>
      </p:grpSp>
      <p:sp>
        <p:nvSpPr>
          <p:cNvPr id="242703" name="Text Box 15"/>
          <p:cNvSpPr txBox="1">
            <a:spLocks noChangeArrowheads="1"/>
          </p:cNvSpPr>
          <p:nvPr/>
        </p:nvSpPr>
        <p:spPr bwMode="auto">
          <a:xfrm>
            <a:off x="179388" y="5084763"/>
            <a:ext cx="8748712" cy="1190625"/>
          </a:xfrm>
          <a:prstGeom prst="rect">
            <a:avLst/>
          </a:prstGeom>
          <a:noFill/>
          <a:ln w="9525">
            <a:noFill/>
            <a:miter lim="800000"/>
            <a:headEnd/>
            <a:tailEnd/>
          </a:ln>
          <a:effectLst/>
        </p:spPr>
        <p:txBody>
          <a:bodyPr>
            <a:spAutoFit/>
          </a:bodyPr>
          <a:lstStyle/>
          <a:p>
            <a:pPr marL="231775" indent="-231775"/>
            <a:r>
              <a:rPr lang="el-GR" sz="1800" dirty="0">
                <a:latin typeface="Arial" charset="0"/>
              </a:rPr>
              <a:t>Διεργασία διάδοσης κυματισμών στη “σκιά” στερεών ορίων (π.χ. </a:t>
            </a:r>
            <a:r>
              <a:rPr lang="el-GR" sz="1800" dirty="0" err="1">
                <a:latin typeface="Arial" charset="0"/>
              </a:rPr>
              <a:t>ακρομόλια</a:t>
            </a:r>
            <a:r>
              <a:rPr lang="el-GR" sz="1800" dirty="0">
                <a:latin typeface="Arial" charset="0"/>
              </a:rPr>
              <a:t>) με μειούμενο ύψος και αλλαγή κατεύθυνσης</a:t>
            </a:r>
          </a:p>
          <a:p>
            <a:pPr marL="231775" indent="-231775"/>
            <a:r>
              <a:rPr lang="el-GR" sz="1800" dirty="0">
                <a:latin typeface="Arial" charset="0"/>
              </a:rPr>
              <a:t>Λόγω </a:t>
            </a:r>
            <a:r>
              <a:rPr lang="el-GR" sz="1800" dirty="0">
                <a:solidFill>
                  <a:srgbClr val="176FB1"/>
                </a:solidFill>
                <a:latin typeface="Arial" charset="0"/>
              </a:rPr>
              <a:t>περίθλασης</a:t>
            </a:r>
            <a:r>
              <a:rPr lang="el-GR" sz="1800" dirty="0">
                <a:latin typeface="Arial" charset="0"/>
              </a:rPr>
              <a:t> είναι δυνατή η είσοδος κυματικής διαταραχής στο εσωτερικό των </a:t>
            </a:r>
            <a:r>
              <a:rPr lang="el-GR" sz="1800" dirty="0" err="1">
                <a:latin typeface="Arial" charset="0"/>
              </a:rPr>
              <a:t>λιμενολεκανών</a:t>
            </a:r>
            <a:endParaRPr lang="en-US" sz="1800" dirty="0">
              <a:latin typeface="Arial" charset="0"/>
            </a:endParaRPr>
          </a:p>
        </p:txBody>
      </p:sp>
      <p:sp>
        <p:nvSpPr>
          <p:cNvPr id="12" name="1 - Τίτλος"/>
          <p:cNvSpPr txBox="1">
            <a:spLocks/>
          </p:cNvSpPr>
          <p:nvPr/>
        </p:nvSpPr>
        <p:spPr>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800" b="1" i="0" u="none" strike="noStrike" kern="0" cap="none" spc="0" normalizeH="0" baseline="0" noProof="0" dirty="0">
                <a:ln>
                  <a:noFill/>
                </a:ln>
                <a:solidFill>
                  <a:schemeClr val="dk1"/>
                </a:solidFill>
                <a:effectLst/>
                <a:uLnTx/>
                <a:uFillTx/>
                <a:latin typeface="Calibri" pitchFamily="34" charset="0"/>
                <a:cs typeface="Calibri" pitchFamily="34" charset="0"/>
              </a:rPr>
              <a:t>Κυματομηχανική</a:t>
            </a:r>
            <a:endParaRPr kumimoji="0" lang="el-GR" sz="2800" b="1" i="0" u="none" strike="noStrike" kern="0" cap="none" spc="0" normalizeH="0" baseline="0" noProof="0" dirty="0">
              <a:ln>
                <a:noFill/>
              </a:ln>
              <a:solidFill>
                <a:schemeClr val="tx1"/>
              </a:solidFill>
              <a:effectLst/>
              <a:uLnTx/>
              <a:uFillTx/>
              <a:latin typeface="Calibri" pitchFamily="34" charset="0"/>
              <a:cs typeface="Calibri" pitchFamily="34" charset="0"/>
            </a:endParaRPr>
          </a:p>
        </p:txBody>
      </p:sp>
      <p:cxnSp>
        <p:nvCxnSpPr>
          <p:cNvPr id="13" name="12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5" name="14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7 - Ορθογώνιο">
            <a:extLst>
              <a:ext uri="{FF2B5EF4-FFF2-40B4-BE49-F238E27FC236}">
                <a16:creationId xmlns:a16="http://schemas.microsoft.com/office/drawing/2014/main" id="{102D1097-E25C-4AB9-94F8-BE77F6501C2E}"/>
              </a:ext>
            </a:extLst>
          </p:cNvPr>
          <p:cNvSpPr/>
          <p:nvPr/>
        </p:nvSpPr>
        <p:spPr>
          <a:xfrm>
            <a:off x="390388" y="994082"/>
            <a:ext cx="6701891" cy="430887"/>
          </a:xfrm>
          <a:prstGeom prst="rect">
            <a:avLst/>
          </a:prstGeom>
          <a:ln>
            <a:solidFill>
              <a:srgbClr val="176FB1"/>
            </a:solidFill>
          </a:ln>
        </p:spPr>
        <p:txBody>
          <a:bodyPr wrap="square">
            <a:spAutoFit/>
          </a:bodyPr>
          <a:lstStyle/>
          <a:p>
            <a:r>
              <a:rPr lang="el-GR" sz="2200" dirty="0">
                <a:solidFill>
                  <a:srgbClr val="176FB1"/>
                </a:solidFill>
                <a:latin typeface="+mj-lt"/>
              </a:rPr>
              <a:t>Διαμόρφωση του κύματος στην παράκτια ζώνη</a:t>
            </a:r>
            <a:r>
              <a:rPr lang="en-US" sz="2200" dirty="0">
                <a:solidFill>
                  <a:srgbClr val="176FB1"/>
                </a:solidFill>
                <a:latin typeface="+mj-lt"/>
              </a:rPr>
              <a:t> XVIII</a:t>
            </a:r>
            <a:endParaRPr lang="en-GB" sz="2200" dirty="0">
              <a:solidFill>
                <a:srgbClr val="176FB1"/>
              </a:solidFill>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390388" y="1484783"/>
            <a:ext cx="4181612" cy="5196397"/>
            <a:chOff x="249" y="527"/>
            <a:chExt cx="2651" cy="3311"/>
          </a:xfrm>
        </p:grpSpPr>
        <p:pic>
          <p:nvPicPr>
            <p:cNvPr id="243717" name="Picture 2"/>
            <p:cNvPicPr>
              <a:picLocks noChangeAspect="1" noChangeArrowheads="1"/>
            </p:cNvPicPr>
            <p:nvPr/>
          </p:nvPicPr>
          <p:blipFill>
            <a:blip r:embed="rId2" cstate="print"/>
            <a:srcRect/>
            <a:stretch>
              <a:fillRect/>
            </a:stretch>
          </p:blipFill>
          <p:spPr bwMode="auto">
            <a:xfrm>
              <a:off x="249" y="527"/>
              <a:ext cx="2651" cy="3311"/>
            </a:xfrm>
            <a:prstGeom prst="rect">
              <a:avLst/>
            </a:prstGeom>
            <a:noFill/>
            <a:ln w="9525">
              <a:noFill/>
              <a:miter lim="800000"/>
              <a:headEnd/>
              <a:tailEnd/>
            </a:ln>
          </p:spPr>
        </p:pic>
        <p:sp>
          <p:nvSpPr>
            <p:cNvPr id="483339" name="Rectangle 11"/>
            <p:cNvSpPr>
              <a:spLocks noChangeArrowheads="1"/>
            </p:cNvSpPr>
            <p:nvPr/>
          </p:nvSpPr>
          <p:spPr bwMode="auto">
            <a:xfrm>
              <a:off x="1247" y="3317"/>
              <a:ext cx="726" cy="164"/>
            </a:xfrm>
            <a:prstGeom prst="rect">
              <a:avLst/>
            </a:prstGeom>
            <a:solidFill>
              <a:schemeClr val="bg2">
                <a:alpha val="50195"/>
              </a:schemeClr>
            </a:solidFill>
            <a:ln w="31750" algn="ctr">
              <a:solidFill>
                <a:srgbClr val="FFFFFF"/>
              </a:solidFill>
              <a:miter lim="800000"/>
              <a:headEnd/>
              <a:tailEnd/>
            </a:ln>
          </p:spPr>
          <p:txBody>
            <a:bodyPr anchor="ctr">
              <a:spAutoFit/>
            </a:bodyPr>
            <a:lstStyle/>
            <a:p>
              <a:pPr eaLnBrk="0" hangingPunct="0"/>
              <a:endParaRPr lang="en-US" sz="900" b="1">
                <a:solidFill>
                  <a:srgbClr val="000000"/>
                </a:solidFill>
                <a:latin typeface="Arial" charset="0"/>
                <a:ea typeface="MS PGothic" pitchFamily="34" charset="-128"/>
              </a:endParaRPr>
            </a:p>
          </p:txBody>
        </p:sp>
      </p:grpSp>
      <p:sp>
        <p:nvSpPr>
          <p:cNvPr id="243722" name="Text Box 10"/>
          <p:cNvSpPr txBox="1">
            <a:spLocks noChangeArrowheads="1"/>
          </p:cNvSpPr>
          <p:nvPr/>
        </p:nvSpPr>
        <p:spPr bwMode="auto">
          <a:xfrm>
            <a:off x="4787900" y="2276475"/>
            <a:ext cx="4140200" cy="336550"/>
          </a:xfrm>
          <a:prstGeom prst="rect">
            <a:avLst/>
          </a:prstGeom>
          <a:noFill/>
          <a:ln w="9525">
            <a:noFill/>
            <a:miter lim="800000"/>
            <a:headEnd/>
            <a:tailEnd/>
          </a:ln>
          <a:effectLst/>
        </p:spPr>
        <p:txBody>
          <a:bodyPr>
            <a:spAutoFit/>
          </a:bodyPr>
          <a:lstStyle/>
          <a:p>
            <a:r>
              <a:rPr lang="el-GR" sz="1600" dirty="0">
                <a:solidFill>
                  <a:srgbClr val="3333FF"/>
                </a:solidFill>
                <a:latin typeface="Calibri" panose="020F0502020204030204" pitchFamily="34" charset="0"/>
                <a:cs typeface="Calibri" panose="020F0502020204030204" pitchFamily="34" charset="0"/>
              </a:rPr>
              <a:t>Περίθλαση στο άκρο </a:t>
            </a:r>
            <a:r>
              <a:rPr lang="el-GR" sz="1600" dirty="0" err="1">
                <a:solidFill>
                  <a:srgbClr val="3333FF"/>
                </a:solidFill>
                <a:latin typeface="Calibri" panose="020F0502020204030204" pitchFamily="34" charset="0"/>
                <a:cs typeface="Calibri" panose="020F0502020204030204" pitchFamily="34" charset="0"/>
              </a:rPr>
              <a:t>ημι</a:t>
            </a:r>
            <a:r>
              <a:rPr lang="el-GR" sz="1600" dirty="0">
                <a:solidFill>
                  <a:srgbClr val="3333FF"/>
                </a:solidFill>
                <a:latin typeface="Calibri" panose="020F0502020204030204" pitchFamily="34" charset="0"/>
                <a:cs typeface="Calibri" panose="020F0502020204030204" pitchFamily="34" charset="0"/>
              </a:rPr>
              <a:t>-άπειρου εμποδίου</a:t>
            </a:r>
            <a:endParaRPr lang="en-US" sz="1600" dirty="0">
              <a:solidFill>
                <a:srgbClr val="3333FF"/>
              </a:solidFill>
              <a:latin typeface="Calibri" panose="020F0502020204030204" pitchFamily="34" charset="0"/>
              <a:cs typeface="Calibri" panose="020F0502020204030204" pitchFamily="34" charset="0"/>
            </a:endParaRPr>
          </a:p>
        </p:txBody>
      </p:sp>
      <p:sp>
        <p:nvSpPr>
          <p:cNvPr id="243723" name="Text Box 11"/>
          <p:cNvSpPr txBox="1">
            <a:spLocks noChangeArrowheads="1"/>
          </p:cNvSpPr>
          <p:nvPr/>
        </p:nvSpPr>
        <p:spPr bwMode="auto">
          <a:xfrm>
            <a:off x="4716463" y="4292600"/>
            <a:ext cx="4032250" cy="368049"/>
          </a:xfrm>
          <a:prstGeom prst="rect">
            <a:avLst/>
          </a:prstGeom>
          <a:noFill/>
          <a:ln w="9525">
            <a:noFill/>
            <a:miter lim="800000"/>
            <a:headEnd/>
            <a:tailEnd/>
          </a:ln>
          <a:effectLst/>
        </p:spPr>
        <p:txBody>
          <a:bodyPr>
            <a:spAutoFit/>
          </a:bodyPr>
          <a:lstStyle/>
          <a:p>
            <a:pPr eaLnBrk="0" hangingPunct="0">
              <a:lnSpc>
                <a:spcPct val="120000"/>
              </a:lnSpc>
            </a:pPr>
            <a:r>
              <a:rPr lang="el-GR" sz="1600" dirty="0">
                <a:solidFill>
                  <a:srgbClr val="3333FF"/>
                </a:solidFill>
                <a:latin typeface="Calibri" panose="020F0502020204030204" pitchFamily="34" charset="0"/>
                <a:cs typeface="Calibri" panose="020F0502020204030204" pitchFamily="34" charset="0"/>
              </a:rPr>
              <a:t>Περίθλαση στο άνοιγμα κυματοθραυστών </a:t>
            </a:r>
            <a:endParaRPr lang="en-US" sz="1600" dirty="0">
              <a:solidFill>
                <a:srgbClr val="3333FF"/>
              </a:solidFill>
              <a:latin typeface="Calibri" panose="020F0502020204030204" pitchFamily="34" charset="0"/>
              <a:cs typeface="Calibri" panose="020F0502020204030204" pitchFamily="34" charset="0"/>
            </a:endParaRPr>
          </a:p>
        </p:txBody>
      </p:sp>
      <p:sp>
        <p:nvSpPr>
          <p:cNvPr id="243724" name="Text Box 12"/>
          <p:cNvSpPr txBox="1">
            <a:spLocks noChangeArrowheads="1"/>
          </p:cNvSpPr>
          <p:nvPr/>
        </p:nvSpPr>
        <p:spPr bwMode="auto">
          <a:xfrm>
            <a:off x="4716463" y="6092825"/>
            <a:ext cx="4032250" cy="368049"/>
          </a:xfrm>
          <a:prstGeom prst="rect">
            <a:avLst/>
          </a:prstGeom>
          <a:noFill/>
          <a:ln w="9525">
            <a:noFill/>
            <a:miter lim="800000"/>
            <a:headEnd/>
            <a:tailEnd/>
          </a:ln>
          <a:effectLst/>
        </p:spPr>
        <p:txBody>
          <a:bodyPr>
            <a:spAutoFit/>
          </a:bodyPr>
          <a:lstStyle/>
          <a:p>
            <a:pPr eaLnBrk="0" hangingPunct="0">
              <a:lnSpc>
                <a:spcPct val="120000"/>
              </a:lnSpc>
            </a:pPr>
            <a:r>
              <a:rPr lang="el-GR" sz="1600" dirty="0">
                <a:solidFill>
                  <a:srgbClr val="3333FF"/>
                </a:solidFill>
                <a:latin typeface="Calibri" panose="020F0502020204030204" pitchFamily="34" charset="0"/>
                <a:cs typeface="Calibri" panose="020F0502020204030204" pitchFamily="34" charset="0"/>
              </a:rPr>
              <a:t>Περίθλαση στα άκρα κυματοθραύστη</a:t>
            </a:r>
            <a:endParaRPr lang="en-US" sz="1600" dirty="0">
              <a:solidFill>
                <a:srgbClr val="3333FF"/>
              </a:solidFill>
              <a:latin typeface="Calibri" panose="020F0502020204030204" pitchFamily="34" charset="0"/>
              <a:cs typeface="Calibri" panose="020F0502020204030204" pitchFamily="34" charset="0"/>
            </a:endParaRPr>
          </a:p>
        </p:txBody>
      </p:sp>
      <p:sp>
        <p:nvSpPr>
          <p:cNvPr id="16"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a:ln>
                  <a:noFill/>
                </a:ln>
                <a:solidFill>
                  <a:sysClr val="windowText" lastClr="000000"/>
                </a:solidFill>
                <a:effectLst/>
                <a:uLnTx/>
                <a:uFillTx/>
                <a:latin typeface="Calibri"/>
                <a:ea typeface="+mn-ea"/>
                <a:cs typeface="+mn-cs"/>
              </a:rPr>
              <a:t>Κυματομηχανική</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7" name="16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8"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3200" b="0" i="0" u="none" strike="noStrike" kern="0" cap="none" spc="0" normalizeH="0" baseline="0" noProof="0" dirty="0">
              <a:ln>
                <a:noFill/>
              </a:ln>
              <a:solidFill>
                <a:prstClr val="black"/>
              </a:solidFill>
              <a:effectLst/>
              <a:uLnTx/>
              <a:uFillTx/>
              <a:latin typeface="Bookman Old Style" pitchFamily="18" charset="0"/>
              <a:ea typeface="+mn-ea"/>
              <a:cs typeface="+mn-cs"/>
            </a:endParaRPr>
          </a:p>
        </p:txBody>
      </p:sp>
      <p:cxnSp>
        <p:nvCxnSpPr>
          <p:cNvPr id="19" name="18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21"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4" name="7 - Ορθογώνιο">
            <a:extLst>
              <a:ext uri="{FF2B5EF4-FFF2-40B4-BE49-F238E27FC236}">
                <a16:creationId xmlns:a16="http://schemas.microsoft.com/office/drawing/2014/main" id="{5F08B640-D333-4D56-93E0-517B5D096316}"/>
              </a:ext>
            </a:extLst>
          </p:cNvPr>
          <p:cNvSpPr/>
          <p:nvPr/>
        </p:nvSpPr>
        <p:spPr>
          <a:xfrm>
            <a:off x="390388" y="994082"/>
            <a:ext cx="6989924" cy="430887"/>
          </a:xfrm>
          <a:prstGeom prst="rect">
            <a:avLst/>
          </a:prstGeom>
          <a:ln>
            <a:solidFill>
              <a:srgbClr val="176FB1"/>
            </a:solidFill>
          </a:ln>
        </p:spPr>
        <p:txBody>
          <a:bodyPr wrap="square">
            <a:spAutoFit/>
          </a:bodyPr>
          <a:lstStyle/>
          <a:p>
            <a:r>
              <a:rPr lang="el-GR" sz="2200" dirty="0">
                <a:solidFill>
                  <a:srgbClr val="176FB1"/>
                </a:solidFill>
                <a:latin typeface="+mj-lt"/>
              </a:rPr>
              <a:t>Διαμόρφωση του κύματος στην παράκτια ζώνη</a:t>
            </a:r>
            <a:r>
              <a:rPr lang="en-US" sz="2200" dirty="0">
                <a:solidFill>
                  <a:srgbClr val="176FB1"/>
                </a:solidFill>
                <a:latin typeface="+mj-lt"/>
              </a:rPr>
              <a:t> XIX</a:t>
            </a:r>
            <a:endParaRPr lang="en-GB" sz="2200" dirty="0">
              <a:solidFill>
                <a:srgbClr val="176FB1"/>
              </a:solidFill>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12" name="Rectangle 8"/>
          <p:cNvSpPr>
            <a:spLocks noChangeArrowheads="1"/>
          </p:cNvSpPr>
          <p:nvPr/>
        </p:nvSpPr>
        <p:spPr bwMode="auto">
          <a:xfrm>
            <a:off x="251520" y="778095"/>
            <a:ext cx="8135937" cy="395493"/>
          </a:xfrm>
          <a:prstGeom prst="rect">
            <a:avLst/>
          </a:prstGeom>
          <a:noFill/>
          <a:ln w="9525" algn="ctr">
            <a:noFill/>
            <a:miter lim="800000"/>
            <a:headEnd/>
            <a:tailEnd/>
          </a:ln>
          <a:effectLst/>
        </p:spPr>
        <p:txBody>
          <a:bodyPr anchor="ctr">
            <a:spAutoFit/>
          </a:bodyPr>
          <a:lstStyle/>
          <a:p>
            <a:pPr algn="justLow">
              <a:lnSpc>
                <a:spcPct val="120000"/>
              </a:lnSpc>
              <a:spcBef>
                <a:spcPct val="0"/>
              </a:spcBef>
            </a:pPr>
            <a:r>
              <a:rPr lang="el-GR" sz="1800" dirty="0">
                <a:solidFill>
                  <a:srgbClr val="176FB1"/>
                </a:solidFill>
              </a:rPr>
              <a:t>Περίθλαση γύρω από ένα άκρο </a:t>
            </a:r>
            <a:r>
              <a:rPr lang="el-GR" sz="1800" dirty="0" err="1">
                <a:solidFill>
                  <a:srgbClr val="176FB1"/>
                </a:solidFill>
              </a:rPr>
              <a:t>ημι</a:t>
            </a:r>
            <a:r>
              <a:rPr lang="el-GR" sz="1800" dirty="0">
                <a:solidFill>
                  <a:srgbClr val="176FB1"/>
                </a:solidFill>
              </a:rPr>
              <a:t>-άπειρου εμποδίου (ακρομόλιο)</a:t>
            </a:r>
          </a:p>
        </p:txBody>
      </p:sp>
      <p:sp>
        <p:nvSpPr>
          <p:cNvPr id="379913" name="Rectangle 9"/>
          <p:cNvSpPr>
            <a:spLocks noChangeArrowheads="1"/>
          </p:cNvSpPr>
          <p:nvPr/>
        </p:nvSpPr>
        <p:spPr bwMode="auto">
          <a:xfrm>
            <a:off x="179388" y="1127148"/>
            <a:ext cx="8497887" cy="1006429"/>
          </a:xfrm>
          <a:prstGeom prst="rect">
            <a:avLst/>
          </a:prstGeom>
          <a:noFill/>
          <a:ln w="9525" algn="ctr">
            <a:noFill/>
            <a:miter lim="800000"/>
            <a:headEnd/>
            <a:tailEnd/>
          </a:ln>
          <a:effectLst/>
        </p:spPr>
        <p:txBody>
          <a:bodyPr anchor="ctr">
            <a:spAutoFit/>
          </a:bodyPr>
          <a:lstStyle/>
          <a:p>
            <a:pPr algn="justLow">
              <a:lnSpc>
                <a:spcPct val="110000"/>
              </a:lnSpc>
              <a:spcBef>
                <a:spcPct val="0"/>
              </a:spcBef>
            </a:pPr>
            <a:r>
              <a:rPr lang="el-GR" sz="1800" dirty="0"/>
              <a:t>Το ύψος κύματος σε ένα σημείο Α του πεδίου εξαρτάται από το προσπίπτον Η στο άκρο, </a:t>
            </a:r>
            <a:r>
              <a:rPr lang="el-GR" sz="1800" dirty="0">
                <a:solidFill>
                  <a:srgbClr val="176FB1"/>
                </a:solidFill>
                <a:effectLst>
                  <a:outerShdw blurRad="38100" dist="38100" dir="2700000" algn="tl">
                    <a:srgbClr val="000000"/>
                  </a:outerShdw>
                </a:effectLst>
              </a:rPr>
              <a:t>την γωνία θ </a:t>
            </a:r>
            <a:r>
              <a:rPr lang="el-GR" sz="1800" dirty="0"/>
              <a:t>της πρόσπτωσης (γωνία μεταξύ ορθογωνίου και μόλου) και το διάνυσμα της απόστασης του Α από το ακρομόλιο </a:t>
            </a:r>
            <a:r>
              <a:rPr lang="el-GR" sz="1800" dirty="0">
                <a:solidFill>
                  <a:schemeClr val="bg1"/>
                </a:solidFill>
                <a:effectLst>
                  <a:outerShdw blurRad="38100" dist="38100" dir="2700000" algn="tl">
                    <a:srgbClr val="000000"/>
                  </a:outerShdw>
                </a:effectLst>
              </a:rPr>
              <a:t>(</a:t>
            </a:r>
            <a:r>
              <a:rPr lang="el-GR" sz="1800" dirty="0">
                <a:solidFill>
                  <a:srgbClr val="176FB1"/>
                </a:solidFill>
              </a:rPr>
              <a:t>γωνία β με το μόλο και σχετική απόσταση r/L)</a:t>
            </a:r>
          </a:p>
        </p:txBody>
      </p:sp>
      <p:pic>
        <p:nvPicPr>
          <p:cNvPr id="379915" name="Picture 11"/>
          <p:cNvPicPr>
            <a:picLocks noChangeAspect="1" noChangeArrowheads="1"/>
          </p:cNvPicPr>
          <p:nvPr/>
        </p:nvPicPr>
        <p:blipFill>
          <a:blip r:embed="rId3" cstate="print"/>
          <a:srcRect/>
          <a:stretch>
            <a:fillRect/>
          </a:stretch>
        </p:blipFill>
        <p:spPr bwMode="auto">
          <a:xfrm>
            <a:off x="395288" y="2422525"/>
            <a:ext cx="4637087" cy="3527425"/>
          </a:xfrm>
          <a:prstGeom prst="rect">
            <a:avLst/>
          </a:prstGeom>
          <a:noFill/>
          <a:ln w="25400" algn="ctr">
            <a:solidFill>
              <a:srgbClr val="FF6600"/>
            </a:solidFill>
            <a:miter lim="800000"/>
            <a:headEnd/>
            <a:tailEnd/>
          </a:ln>
          <a:effectLst/>
        </p:spPr>
      </p:pic>
      <p:sp>
        <p:nvSpPr>
          <p:cNvPr id="379916" name="Rectangle 12"/>
          <p:cNvSpPr>
            <a:spLocks noChangeArrowheads="1"/>
          </p:cNvSpPr>
          <p:nvPr/>
        </p:nvSpPr>
        <p:spPr bwMode="auto">
          <a:xfrm>
            <a:off x="251520" y="6055541"/>
            <a:ext cx="6409407" cy="366713"/>
          </a:xfrm>
          <a:prstGeom prst="rect">
            <a:avLst/>
          </a:prstGeom>
          <a:noFill/>
          <a:ln w="9525" algn="ctr">
            <a:noFill/>
            <a:miter lim="800000"/>
            <a:headEnd/>
            <a:tailEnd/>
          </a:ln>
          <a:effectLst/>
        </p:spPr>
        <p:txBody>
          <a:bodyPr wrap="square">
            <a:spAutoFit/>
          </a:bodyPr>
          <a:lstStyle/>
          <a:p>
            <a:pPr>
              <a:spcBef>
                <a:spcPct val="0"/>
              </a:spcBef>
            </a:pPr>
            <a:r>
              <a:rPr lang="el-GR" sz="1800" i="1" dirty="0">
                <a:solidFill>
                  <a:srgbClr val="176FB1"/>
                </a:solidFill>
              </a:rPr>
              <a:t>Βασικοί συμβολισμοί για την περίθλαση γύρω από “ακρομόλιο”</a:t>
            </a:r>
          </a:p>
        </p:txBody>
      </p:sp>
      <p:sp>
        <p:nvSpPr>
          <p:cNvPr id="8"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a:ln>
                  <a:noFill/>
                </a:ln>
                <a:solidFill>
                  <a:sysClr val="windowText" lastClr="000000"/>
                </a:solidFill>
                <a:effectLst/>
                <a:uLnTx/>
                <a:uFillTx/>
                <a:latin typeface="Calibri"/>
                <a:ea typeface="+mn-ea"/>
                <a:cs typeface="+mn-cs"/>
              </a:rPr>
              <a:t>Κυματομηχανική</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9" name="8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0"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3200" b="0" i="0" u="none" strike="noStrike" kern="0" cap="none" spc="0" normalizeH="0" baseline="0" noProof="0" dirty="0">
              <a:ln>
                <a:noFill/>
              </a:ln>
              <a:solidFill>
                <a:prstClr val="black"/>
              </a:solidFill>
              <a:effectLst/>
              <a:uLnTx/>
              <a:uFillTx/>
              <a:latin typeface="Bookman Old Style" pitchFamily="18" charset="0"/>
              <a:ea typeface="+mn-ea"/>
              <a:cs typeface="+mn-cs"/>
            </a:endParaRPr>
          </a:p>
        </p:txBody>
      </p:sp>
      <p:cxnSp>
        <p:nvCxnSpPr>
          <p:cNvPr id="11" name="10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2"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3" name="12 - Ορθογώνιο"/>
          <p:cNvSpPr/>
          <p:nvPr/>
        </p:nvSpPr>
        <p:spPr>
          <a:xfrm>
            <a:off x="5364088" y="2780928"/>
            <a:ext cx="3312368" cy="1512168"/>
          </a:xfrm>
          <a:prstGeom prst="rect">
            <a:avLst/>
          </a:prstGeom>
          <a:solidFill>
            <a:srgbClr val="176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7923" name="Object 3"/>
          <p:cNvGraphicFramePr>
            <a:graphicFrameLocks noChangeAspect="1"/>
          </p:cNvGraphicFramePr>
          <p:nvPr>
            <p:extLst>
              <p:ext uri="{D42A27DB-BD31-4B8C-83A1-F6EECF244321}">
                <p14:modId xmlns:p14="http://schemas.microsoft.com/office/powerpoint/2010/main" val="731701519"/>
              </p:ext>
            </p:extLst>
          </p:nvPr>
        </p:nvGraphicFramePr>
        <p:xfrm>
          <a:off x="5796136" y="2924944"/>
          <a:ext cx="2808040" cy="1151557"/>
        </p:xfrm>
        <a:graphic>
          <a:graphicData uri="http://schemas.openxmlformats.org/presentationml/2006/ole">
            <mc:AlternateContent xmlns:mc="http://schemas.openxmlformats.org/markup-compatibility/2006">
              <mc:Choice xmlns:v="urn:schemas-microsoft-com:vml" Requires="v">
                <p:oleObj name="Equation" r:id="rId6" imgW="1714500" imgH="698500" progId="">
                  <p:embed/>
                </p:oleObj>
              </mc:Choice>
              <mc:Fallback>
                <p:oleObj name="Equation" r:id="rId6" imgW="1714500" imgH="69850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2924944"/>
                        <a:ext cx="2808040" cy="1151557"/>
                      </a:xfrm>
                      <a:prstGeom prst="rect">
                        <a:avLst/>
                      </a:prstGeom>
                      <a:noFill/>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4" name="Picture 2" descr="σάρωση0003"/>
          <p:cNvPicPr>
            <a:picLocks noChangeAspect="1" noChangeArrowheads="1"/>
          </p:cNvPicPr>
          <p:nvPr/>
        </p:nvPicPr>
        <p:blipFill>
          <a:blip r:embed="rId3" cstate="print"/>
          <a:srcRect/>
          <a:stretch>
            <a:fillRect/>
          </a:stretch>
        </p:blipFill>
        <p:spPr bwMode="auto">
          <a:xfrm>
            <a:off x="4787900" y="44450"/>
            <a:ext cx="4321175" cy="6453188"/>
          </a:xfrm>
          <a:prstGeom prst="rect">
            <a:avLst/>
          </a:prstGeom>
          <a:noFill/>
          <a:ln w="25400" algn="ctr">
            <a:solidFill>
              <a:srgbClr val="FF6600"/>
            </a:solidFill>
            <a:miter lim="800000"/>
            <a:headEnd/>
            <a:tailEnd/>
          </a:ln>
          <a:effectLst/>
        </p:spPr>
      </p:pic>
      <p:sp>
        <p:nvSpPr>
          <p:cNvPr id="381957" name="Text Box 5"/>
          <p:cNvSpPr txBox="1">
            <a:spLocks noChangeArrowheads="1"/>
          </p:cNvSpPr>
          <p:nvPr/>
        </p:nvSpPr>
        <p:spPr bwMode="auto">
          <a:xfrm>
            <a:off x="-36513" y="92075"/>
            <a:ext cx="5040313" cy="430887"/>
          </a:xfrm>
          <a:prstGeom prst="rect">
            <a:avLst/>
          </a:prstGeom>
          <a:noFill/>
          <a:ln w="9525" algn="ctr">
            <a:noFill/>
            <a:miter lim="800000"/>
            <a:headEnd/>
            <a:tailEnd/>
          </a:ln>
          <a:effectLst/>
        </p:spPr>
        <p:txBody>
          <a:bodyPr>
            <a:spAutoFit/>
          </a:bodyPr>
          <a:lstStyle/>
          <a:p>
            <a:r>
              <a:rPr lang="el-GR" sz="2200" dirty="0">
                <a:solidFill>
                  <a:srgbClr val="176FB1"/>
                </a:solidFill>
                <a:latin typeface="Calibri" panose="020F0502020204030204" pitchFamily="34" charset="0"/>
                <a:cs typeface="Calibri" panose="020F0502020204030204" pitchFamily="34" charset="0"/>
              </a:rPr>
              <a:t>ΠΕΡΙΘΛΑΣΗ ΤΩΝ ΚΥΜΑΤΙΣΜΩΝ </a:t>
            </a:r>
          </a:p>
        </p:txBody>
      </p:sp>
      <p:pic>
        <p:nvPicPr>
          <p:cNvPr id="381958" name="Picture 6"/>
          <p:cNvPicPr>
            <a:picLocks noChangeAspect="1" noChangeArrowheads="1"/>
          </p:cNvPicPr>
          <p:nvPr/>
        </p:nvPicPr>
        <p:blipFill>
          <a:blip r:embed="rId4" cstate="print"/>
          <a:srcRect/>
          <a:stretch>
            <a:fillRect/>
          </a:stretch>
        </p:blipFill>
        <p:spPr bwMode="auto">
          <a:xfrm>
            <a:off x="323850" y="1474788"/>
            <a:ext cx="4176713" cy="3178175"/>
          </a:xfrm>
          <a:prstGeom prst="rect">
            <a:avLst/>
          </a:prstGeom>
          <a:noFill/>
          <a:ln w="25400" algn="ctr">
            <a:solidFill>
              <a:srgbClr val="FF6600"/>
            </a:solidFill>
            <a:miter lim="800000"/>
            <a:headEnd/>
            <a:tailEnd/>
          </a:ln>
          <a:effectLst/>
        </p:spPr>
      </p:pic>
      <p:sp>
        <p:nvSpPr>
          <p:cNvPr id="381960" name="Rectangle 8"/>
          <p:cNvSpPr>
            <a:spLocks noChangeArrowheads="1"/>
          </p:cNvSpPr>
          <p:nvPr/>
        </p:nvSpPr>
        <p:spPr bwMode="auto">
          <a:xfrm>
            <a:off x="323850" y="4941888"/>
            <a:ext cx="4248150" cy="915987"/>
          </a:xfrm>
          <a:prstGeom prst="rect">
            <a:avLst/>
          </a:prstGeom>
          <a:noFill/>
          <a:ln w="9525" algn="ctr">
            <a:noFill/>
            <a:miter lim="800000"/>
            <a:headEnd/>
            <a:tailEnd/>
          </a:ln>
          <a:effectLst/>
        </p:spPr>
        <p:txBody>
          <a:bodyPr>
            <a:spAutoFit/>
          </a:bodyPr>
          <a:lstStyle/>
          <a:p>
            <a:pPr>
              <a:spcBef>
                <a:spcPct val="0"/>
              </a:spcBef>
            </a:pPr>
            <a:r>
              <a:rPr lang="el-GR" sz="1800" dirty="0">
                <a:solidFill>
                  <a:srgbClr val="176FB1"/>
                </a:solidFill>
              </a:rPr>
              <a:t>π.χ. για θ=45</a:t>
            </a:r>
            <a:r>
              <a:rPr lang="el-GR" sz="1800" baseline="30000" dirty="0">
                <a:solidFill>
                  <a:srgbClr val="176FB1"/>
                </a:solidFill>
              </a:rPr>
              <a:t>ο</a:t>
            </a:r>
            <a:r>
              <a:rPr lang="el-GR" sz="1800" dirty="0">
                <a:solidFill>
                  <a:srgbClr val="176FB1"/>
                </a:solidFill>
              </a:rPr>
              <a:t>, </a:t>
            </a:r>
            <a:r>
              <a:rPr lang="en-US" sz="1800" dirty="0">
                <a:solidFill>
                  <a:srgbClr val="176FB1"/>
                </a:solidFill>
              </a:rPr>
              <a:t>r/L=2, </a:t>
            </a:r>
            <a:r>
              <a:rPr lang="el-GR" sz="1800" dirty="0">
                <a:solidFill>
                  <a:srgbClr val="176FB1"/>
                </a:solidFill>
              </a:rPr>
              <a:t>β=30</a:t>
            </a:r>
            <a:r>
              <a:rPr lang="el-GR" sz="1800" baseline="30000" dirty="0">
                <a:solidFill>
                  <a:srgbClr val="176FB1"/>
                </a:solidFill>
              </a:rPr>
              <a:t>ο</a:t>
            </a:r>
            <a:r>
              <a:rPr lang="el-GR" sz="1800" dirty="0">
                <a:solidFill>
                  <a:srgbClr val="176FB1"/>
                </a:solidFill>
              </a:rPr>
              <a:t> </a:t>
            </a:r>
          </a:p>
          <a:p>
            <a:pPr>
              <a:spcBef>
                <a:spcPct val="0"/>
              </a:spcBef>
            </a:pPr>
            <a:endParaRPr lang="el-GR" sz="1800" dirty="0">
              <a:solidFill>
                <a:srgbClr val="176FB1"/>
              </a:solidFill>
            </a:endParaRPr>
          </a:p>
          <a:p>
            <a:pPr>
              <a:spcBef>
                <a:spcPct val="0"/>
              </a:spcBef>
            </a:pPr>
            <a:r>
              <a:rPr lang="el-GR" sz="1800" dirty="0">
                <a:solidFill>
                  <a:srgbClr val="176FB1"/>
                </a:solidFill>
                <a:sym typeface="Wingdings" pitchFamily="2" charset="2"/>
              </a:rPr>
              <a:t> </a:t>
            </a:r>
            <a:r>
              <a:rPr lang="en-US" sz="1800" dirty="0" err="1">
                <a:solidFill>
                  <a:srgbClr val="176FB1"/>
                </a:solidFill>
                <a:sym typeface="Wingdings" pitchFamily="2" charset="2"/>
              </a:rPr>
              <a:t>k</a:t>
            </a:r>
            <a:r>
              <a:rPr lang="en-US" sz="1800" baseline="-25000" dirty="0" err="1">
                <a:solidFill>
                  <a:srgbClr val="176FB1"/>
                </a:solidFill>
                <a:sym typeface="Wingdings" pitchFamily="2" charset="2"/>
              </a:rPr>
              <a:t>D</a:t>
            </a:r>
            <a:r>
              <a:rPr lang="en-US" sz="1800" dirty="0">
                <a:solidFill>
                  <a:srgbClr val="176FB1"/>
                </a:solidFill>
                <a:sym typeface="Wingdings" pitchFamily="2" charset="2"/>
              </a:rPr>
              <a:t>= 0.39</a:t>
            </a:r>
            <a:endParaRPr lang="el-GR" sz="1800" baseline="30000" dirty="0">
              <a:solidFill>
                <a:srgbClr val="176FB1"/>
              </a:solidFill>
            </a:endParaRPr>
          </a:p>
        </p:txBody>
      </p:sp>
      <p:sp>
        <p:nvSpPr>
          <p:cNvPr id="381962" name="Oval 10"/>
          <p:cNvSpPr>
            <a:spLocks noChangeArrowheads="1"/>
          </p:cNvSpPr>
          <p:nvPr/>
        </p:nvSpPr>
        <p:spPr bwMode="auto">
          <a:xfrm>
            <a:off x="6045200" y="1844675"/>
            <a:ext cx="215900" cy="217488"/>
          </a:xfrm>
          <a:prstGeom prst="ellipse">
            <a:avLst/>
          </a:prstGeom>
          <a:solidFill>
            <a:srgbClr val="FF6600">
              <a:alpha val="39999"/>
            </a:srgbClr>
          </a:solidFill>
          <a:ln w="25400" algn="ctr">
            <a:solidFill>
              <a:srgbClr val="FF6600"/>
            </a:solidFill>
            <a:round/>
            <a:headEnd/>
            <a:tailEnd/>
          </a:ln>
          <a:effectLst/>
        </p:spPr>
        <p:txBody>
          <a:bodyPr anchor="ctr">
            <a:spAutoFit/>
          </a:bodyPr>
          <a:lstStyle/>
          <a:p>
            <a:endParaRPr lang="en-GB"/>
          </a:p>
        </p:txBody>
      </p:sp>
      <p:sp>
        <p:nvSpPr>
          <p:cNvPr id="8" name="12 - Ορθογώνιο">
            <a:extLst>
              <a:ext uri="{FF2B5EF4-FFF2-40B4-BE49-F238E27FC236}">
                <a16:creationId xmlns:a16="http://schemas.microsoft.com/office/drawing/2014/main" id="{19969A30-CF85-48E1-9BCC-ECB8D8F6DE38}"/>
              </a:ext>
            </a:extLst>
          </p:cNvPr>
          <p:cNvSpPr/>
          <p:nvPr/>
        </p:nvSpPr>
        <p:spPr>
          <a:xfrm>
            <a:off x="520403" y="522962"/>
            <a:ext cx="2304256" cy="731319"/>
          </a:xfrm>
          <a:prstGeom prst="rect">
            <a:avLst/>
          </a:prstGeom>
          <a:solidFill>
            <a:srgbClr val="176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Object 7">
            <a:extLst>
              <a:ext uri="{FF2B5EF4-FFF2-40B4-BE49-F238E27FC236}">
                <a16:creationId xmlns:a16="http://schemas.microsoft.com/office/drawing/2014/main" id="{92E87FE1-2670-454A-934D-AAA67DFEE1F3}"/>
              </a:ext>
            </a:extLst>
          </p:cNvPr>
          <p:cNvGraphicFramePr>
            <a:graphicFrameLocks noChangeAspect="1"/>
          </p:cNvGraphicFramePr>
          <p:nvPr>
            <p:extLst>
              <p:ext uri="{D42A27DB-BD31-4B8C-83A1-F6EECF244321}">
                <p14:modId xmlns:p14="http://schemas.microsoft.com/office/powerpoint/2010/main" val="340777731"/>
              </p:ext>
            </p:extLst>
          </p:nvPr>
        </p:nvGraphicFramePr>
        <p:xfrm>
          <a:off x="539750" y="476250"/>
          <a:ext cx="1872010" cy="615312"/>
        </p:xfrm>
        <a:graphic>
          <a:graphicData uri="http://schemas.openxmlformats.org/presentationml/2006/ole">
            <mc:AlternateContent xmlns:mc="http://schemas.openxmlformats.org/markup-compatibility/2006">
              <mc:Choice xmlns:v="urn:schemas-microsoft-com:vml" Requires="v">
                <p:oleObj name="Equation" r:id="rId5" imgW="1206360" imgH="393480" progId="">
                  <p:embed/>
                </p:oleObj>
              </mc:Choice>
              <mc:Fallback>
                <p:oleObj name="Equation" r:id="rId5" imgW="1206360" imgH="393480" progId="">
                  <p:embed/>
                  <p:pic>
                    <p:nvPicPr>
                      <p:cNvPr id="381959"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476250"/>
                        <a:ext cx="1872010" cy="615312"/>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81960"/>
                                        </p:tgtEl>
                                        <p:attrNameLst>
                                          <p:attrName>style.visibility</p:attrName>
                                        </p:attrNameLst>
                                      </p:cBhvr>
                                      <p:to>
                                        <p:strVal val="visible"/>
                                      </p:to>
                                    </p:set>
                                    <p:animEffect transition="in" filter="fade">
                                      <p:cBhvr>
                                        <p:cTn id="7" dur="1000"/>
                                        <p:tgtEl>
                                          <p:spTgt spid="381960"/>
                                        </p:tgtEl>
                                      </p:cBhvr>
                                    </p:animEffect>
                                    <p:anim calcmode="lin" valueType="num">
                                      <p:cBhvr>
                                        <p:cTn id="8" dur="1000" fill="hold"/>
                                        <p:tgtEl>
                                          <p:spTgt spid="381960"/>
                                        </p:tgtEl>
                                        <p:attrNameLst>
                                          <p:attrName>ppt_x</p:attrName>
                                        </p:attrNameLst>
                                      </p:cBhvr>
                                      <p:tavLst>
                                        <p:tav tm="0">
                                          <p:val>
                                            <p:strVal val="#ppt_x"/>
                                          </p:val>
                                        </p:tav>
                                        <p:tav tm="100000">
                                          <p:val>
                                            <p:strVal val="#ppt_x"/>
                                          </p:val>
                                        </p:tav>
                                      </p:tavLst>
                                    </p:anim>
                                    <p:anim calcmode="lin" valueType="num">
                                      <p:cBhvr>
                                        <p:cTn id="9" dur="1000" fill="hold"/>
                                        <p:tgtEl>
                                          <p:spTgt spid="38196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81962"/>
                                        </p:tgtEl>
                                        <p:attrNameLst>
                                          <p:attrName>style.visibility</p:attrName>
                                        </p:attrNameLst>
                                      </p:cBhvr>
                                      <p:to>
                                        <p:strVal val="visible"/>
                                      </p:to>
                                    </p:set>
                                    <p:animEffect transition="in" filter="fade">
                                      <p:cBhvr>
                                        <p:cTn id="12" dur="1000"/>
                                        <p:tgtEl>
                                          <p:spTgt spid="381962"/>
                                        </p:tgtEl>
                                      </p:cBhvr>
                                    </p:animEffect>
                                    <p:anim calcmode="lin" valueType="num">
                                      <p:cBhvr>
                                        <p:cTn id="13" dur="1000" fill="hold"/>
                                        <p:tgtEl>
                                          <p:spTgt spid="381962"/>
                                        </p:tgtEl>
                                        <p:attrNameLst>
                                          <p:attrName>ppt_x</p:attrName>
                                        </p:attrNameLst>
                                      </p:cBhvr>
                                      <p:tavLst>
                                        <p:tav tm="0">
                                          <p:val>
                                            <p:strVal val="#ppt_x"/>
                                          </p:val>
                                        </p:tav>
                                        <p:tav tm="100000">
                                          <p:val>
                                            <p:strVal val="#ppt_x"/>
                                          </p:val>
                                        </p:tav>
                                      </p:tavLst>
                                    </p:anim>
                                    <p:anim calcmode="lin" valueType="num">
                                      <p:cBhvr>
                                        <p:cTn id="14" dur="1000" fill="hold"/>
                                        <p:tgtEl>
                                          <p:spTgt spid="3819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0" grpId="0"/>
      <p:bldP spid="38196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latin typeface="Calibri" pitchFamily="34" charset="0"/>
                <a:cs typeface="Calibri" pitchFamily="34" charset="0"/>
              </a:rPr>
              <a:t>Κυματομηχανική</a:t>
            </a:r>
            <a:endParaRPr lang="el-GR" sz="2800" b="1" cap="none" dirty="0">
              <a:ln>
                <a:noFill/>
              </a:ln>
              <a:solidFill>
                <a:schemeClr val="tx1"/>
              </a:solidFill>
              <a:effectLst/>
              <a:latin typeface="Calibri" pitchFamily="34" charset="0"/>
              <a:cs typeface="Calibri" pitchFamily="34"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605187" name="Picture 3"/>
          <p:cNvPicPr>
            <a:picLocks noChangeAspect="1" noChangeArrowheads="1"/>
          </p:cNvPicPr>
          <p:nvPr/>
        </p:nvPicPr>
        <p:blipFill>
          <a:blip r:embed="rId5" cstate="print"/>
          <a:srcRect/>
          <a:stretch>
            <a:fillRect/>
          </a:stretch>
        </p:blipFill>
        <p:spPr bwMode="auto">
          <a:xfrm>
            <a:off x="539552" y="1988840"/>
            <a:ext cx="4114800" cy="2076450"/>
          </a:xfrm>
          <a:prstGeom prst="rect">
            <a:avLst/>
          </a:prstGeom>
          <a:noFill/>
          <a:ln w="9525">
            <a:noFill/>
            <a:miter lim="800000"/>
            <a:headEnd/>
            <a:tailEnd/>
          </a:ln>
        </p:spPr>
      </p:pic>
      <p:pic>
        <p:nvPicPr>
          <p:cNvPr id="605188" name="Picture 4"/>
          <p:cNvPicPr>
            <a:picLocks noChangeAspect="1" noChangeArrowheads="1"/>
          </p:cNvPicPr>
          <p:nvPr/>
        </p:nvPicPr>
        <p:blipFill>
          <a:blip r:embed="rId6" cstate="print"/>
          <a:srcRect/>
          <a:stretch>
            <a:fillRect/>
          </a:stretch>
        </p:blipFill>
        <p:spPr bwMode="auto">
          <a:xfrm>
            <a:off x="539552" y="4509120"/>
            <a:ext cx="4114800" cy="2076450"/>
          </a:xfrm>
          <a:prstGeom prst="rect">
            <a:avLst/>
          </a:prstGeom>
          <a:noFill/>
          <a:ln w="9525">
            <a:noFill/>
            <a:miter lim="800000"/>
            <a:headEnd/>
            <a:tailEnd/>
          </a:ln>
        </p:spPr>
      </p:pic>
      <p:sp>
        <p:nvSpPr>
          <p:cNvPr id="12" name="11 - Ορθογώνιο"/>
          <p:cNvSpPr/>
          <p:nvPr/>
        </p:nvSpPr>
        <p:spPr>
          <a:xfrm>
            <a:off x="539552" y="1628800"/>
            <a:ext cx="4572000" cy="369332"/>
          </a:xfrm>
          <a:prstGeom prst="rect">
            <a:avLst/>
          </a:prstGeom>
        </p:spPr>
        <p:txBody>
          <a:bodyPr>
            <a:spAutoFit/>
          </a:bodyPr>
          <a:lstStyle/>
          <a:p>
            <a:r>
              <a:rPr lang="el-GR" sz="1800" dirty="0">
                <a:latin typeface="Calibri"/>
              </a:rPr>
              <a:t>Έντονη Περίθλαση </a:t>
            </a:r>
            <a:endParaRPr lang="en-GB" sz="1800" dirty="0"/>
          </a:p>
        </p:txBody>
      </p:sp>
      <p:sp>
        <p:nvSpPr>
          <p:cNvPr id="14" name="13 - Ορθογώνιο"/>
          <p:cNvSpPr/>
          <p:nvPr/>
        </p:nvSpPr>
        <p:spPr>
          <a:xfrm>
            <a:off x="467544" y="4149080"/>
            <a:ext cx="4572000" cy="369332"/>
          </a:xfrm>
          <a:prstGeom prst="rect">
            <a:avLst/>
          </a:prstGeom>
        </p:spPr>
        <p:txBody>
          <a:bodyPr>
            <a:spAutoFit/>
          </a:bodyPr>
          <a:lstStyle/>
          <a:p>
            <a:r>
              <a:rPr lang="el-GR" sz="1800" dirty="0">
                <a:latin typeface="Calibri"/>
              </a:rPr>
              <a:t>Αμελητέα Περίθλαση </a:t>
            </a:r>
            <a:endParaRPr lang="en-GB" sz="1800" dirty="0"/>
          </a:p>
        </p:txBody>
      </p:sp>
      <p:sp>
        <p:nvSpPr>
          <p:cNvPr id="16" name="15 - Ορθογώνιο"/>
          <p:cNvSpPr/>
          <p:nvPr/>
        </p:nvSpPr>
        <p:spPr>
          <a:xfrm>
            <a:off x="4800747" y="2266416"/>
            <a:ext cx="4283968" cy="2031325"/>
          </a:xfrm>
          <a:prstGeom prst="rect">
            <a:avLst/>
          </a:prstGeom>
        </p:spPr>
        <p:txBody>
          <a:bodyPr wrap="square">
            <a:spAutoFit/>
          </a:bodyPr>
          <a:lstStyle/>
          <a:p>
            <a:r>
              <a:rPr lang="el-GR" sz="1800" b="1" dirty="0">
                <a:solidFill>
                  <a:srgbClr val="176FB1"/>
                </a:solidFill>
                <a:latin typeface="Calibri"/>
              </a:rPr>
              <a:t>Περίπτωση  ανοίγματος Β μεταξύ εμποδίων</a:t>
            </a:r>
          </a:p>
          <a:p>
            <a:endParaRPr lang="el-GR" sz="1800" dirty="0">
              <a:latin typeface="Calibri"/>
            </a:endParaRPr>
          </a:p>
          <a:p>
            <a:pPr marL="285750" indent="-285750">
              <a:buFont typeface="Arial" panose="020B0604020202020204" pitchFamily="34" charset="0"/>
              <a:buChar char="•"/>
            </a:pPr>
            <a:r>
              <a:rPr lang="en-US" sz="1800" dirty="0">
                <a:latin typeface="Calibri"/>
              </a:rPr>
              <a:t>B&lt; 5 L</a:t>
            </a:r>
            <a:r>
              <a:rPr lang="el-GR" sz="1800" dirty="0">
                <a:latin typeface="Calibri"/>
              </a:rPr>
              <a:t> </a:t>
            </a:r>
            <a:r>
              <a:rPr lang="el-GR" sz="1800" dirty="0">
                <a:latin typeface="Calibri"/>
                <a:sym typeface="Wingdings" pitchFamily="2" charset="2"/>
              </a:rPr>
              <a:t> νομογράφημα</a:t>
            </a:r>
            <a:endParaRPr lang="en-GB" sz="1800" dirty="0">
              <a:latin typeface="Calibri"/>
              <a:sym typeface="Wingdings" pitchFamily="2" charset="2"/>
            </a:endParaRPr>
          </a:p>
          <a:p>
            <a:pPr marL="285750" indent="-285750">
              <a:buFont typeface="Arial" panose="020B0604020202020204" pitchFamily="34" charset="0"/>
              <a:buChar char="•"/>
            </a:pPr>
            <a:r>
              <a:rPr lang="el-GR" sz="1800" dirty="0">
                <a:latin typeface="Calibri"/>
              </a:rPr>
              <a:t>Β&gt; 5 </a:t>
            </a:r>
            <a:r>
              <a:rPr lang="en-US" sz="1800" dirty="0">
                <a:latin typeface="Calibri"/>
              </a:rPr>
              <a:t>L </a:t>
            </a:r>
            <a:r>
              <a:rPr lang="en-US" sz="1800" dirty="0">
                <a:latin typeface="Calibri"/>
                <a:sym typeface="Wingdings" pitchFamily="2" charset="2"/>
              </a:rPr>
              <a:t> </a:t>
            </a:r>
            <a:r>
              <a:rPr lang="el-GR" sz="1800" dirty="0">
                <a:latin typeface="Calibri"/>
                <a:sym typeface="Wingdings" pitchFamily="2" charset="2"/>
              </a:rPr>
              <a:t>ανεξάρτητος υπολογισμός </a:t>
            </a:r>
            <a:r>
              <a:rPr lang="en-US" sz="1800" dirty="0" err="1">
                <a:latin typeface="Calibri"/>
                <a:sym typeface="Wingdings" pitchFamily="2" charset="2"/>
              </a:rPr>
              <a:t>k</a:t>
            </a:r>
            <a:r>
              <a:rPr lang="en-US" sz="1800" baseline="-25000" dirty="0" err="1">
                <a:latin typeface="Calibri"/>
                <a:sym typeface="Wingdings" pitchFamily="2" charset="2"/>
              </a:rPr>
              <a:t>D</a:t>
            </a:r>
            <a:r>
              <a:rPr lang="el-GR" sz="1800" dirty="0">
                <a:latin typeface="Calibri"/>
                <a:sym typeface="Wingdings" pitchFamily="2" charset="2"/>
              </a:rPr>
              <a:t> από τα 2 άκρα</a:t>
            </a:r>
            <a:endParaRPr lang="en-US" sz="1800" dirty="0">
              <a:latin typeface="Calibri"/>
            </a:endParaRPr>
          </a:p>
          <a:p>
            <a:pPr marL="358775" indent="-358775">
              <a:buFont typeface="Wingdings" pitchFamily="2" charset="2"/>
              <a:buChar char="§"/>
            </a:pPr>
            <a:endParaRPr lang="en-GB" sz="1800" dirty="0"/>
          </a:p>
        </p:txBody>
      </p:sp>
      <p:sp>
        <p:nvSpPr>
          <p:cNvPr id="15" name="Rectangle 8"/>
          <p:cNvSpPr>
            <a:spLocks noChangeArrowheads="1"/>
          </p:cNvSpPr>
          <p:nvPr/>
        </p:nvSpPr>
        <p:spPr bwMode="auto">
          <a:xfrm>
            <a:off x="251521" y="983917"/>
            <a:ext cx="5040560" cy="471539"/>
          </a:xfrm>
          <a:prstGeom prst="rect">
            <a:avLst/>
          </a:prstGeom>
          <a:noFill/>
          <a:ln w="9525" algn="ctr">
            <a:noFill/>
            <a:miter lim="800000"/>
            <a:headEnd/>
            <a:tailEnd/>
          </a:ln>
          <a:effectLst/>
        </p:spPr>
        <p:txBody>
          <a:bodyPr wrap="square" anchor="ctr">
            <a:spAutoFit/>
          </a:bodyPr>
          <a:lstStyle/>
          <a:p>
            <a:pPr algn="justLow">
              <a:lnSpc>
                <a:spcPct val="120000"/>
              </a:lnSpc>
            </a:pPr>
            <a:r>
              <a:rPr lang="el-GR" sz="2200" dirty="0">
                <a:solidFill>
                  <a:schemeClr val="accent2"/>
                </a:solidFill>
                <a:latin typeface="Calibri" panose="020F0502020204030204" pitchFamily="34" charset="0"/>
                <a:cs typeface="Calibri" panose="020F0502020204030204" pitchFamily="34" charset="0"/>
              </a:rPr>
              <a:t>Περίθλαση στο άνοιγμα κυματοθραυστών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8626" name="Picture 2"/>
          <p:cNvPicPr>
            <a:picLocks noChangeAspect="1" noChangeArrowheads="1"/>
          </p:cNvPicPr>
          <p:nvPr/>
        </p:nvPicPr>
        <p:blipFill>
          <a:blip r:embed="rId3" cstate="print"/>
          <a:srcRect/>
          <a:stretch>
            <a:fillRect/>
          </a:stretch>
        </p:blipFill>
        <p:spPr bwMode="auto">
          <a:xfrm>
            <a:off x="827584" y="1412776"/>
            <a:ext cx="6483250" cy="3317012"/>
          </a:xfrm>
          <a:prstGeom prst="rect">
            <a:avLst/>
          </a:prstGeom>
          <a:noFill/>
          <a:ln w="9525">
            <a:noFill/>
            <a:miter lim="800000"/>
            <a:headEnd/>
            <a:tailEnd/>
          </a:ln>
        </p:spPr>
      </p:pic>
      <p:sp>
        <p:nvSpPr>
          <p:cNvPr id="3" name="2 - TextBox"/>
          <p:cNvSpPr txBox="1"/>
          <p:nvPr/>
        </p:nvSpPr>
        <p:spPr>
          <a:xfrm>
            <a:off x="4572000" y="3356992"/>
            <a:ext cx="2664296" cy="400110"/>
          </a:xfrm>
          <a:prstGeom prst="rect">
            <a:avLst/>
          </a:prstGeom>
          <a:noFill/>
        </p:spPr>
        <p:txBody>
          <a:bodyPr wrap="square" rtlCol="0">
            <a:spAutoFit/>
          </a:bodyPr>
          <a:lstStyle/>
          <a:p>
            <a:r>
              <a:rPr lang="el-GR" sz="2000" dirty="0">
                <a:latin typeface="Calibri" panose="020F0502020204030204" pitchFamily="34" charset="0"/>
                <a:cs typeface="Calibri" panose="020F0502020204030204" pitchFamily="34" charset="0"/>
              </a:rPr>
              <a:t>σε βάθος </a:t>
            </a:r>
            <a:r>
              <a:rPr lang="en-US" sz="2000" dirty="0">
                <a:latin typeface="Calibri" panose="020F0502020204030204" pitchFamily="34" charset="0"/>
                <a:cs typeface="Calibri" panose="020F0502020204030204" pitchFamily="34" charset="0"/>
              </a:rPr>
              <a:t>d</a:t>
            </a:r>
            <a:r>
              <a:rPr lang="el-GR" sz="2000" dirty="0">
                <a:latin typeface="Calibri" panose="020F0502020204030204" pitchFamily="34" charset="0"/>
                <a:cs typeface="Calibri" panose="020F0502020204030204" pitchFamily="34" charset="0"/>
              </a:rPr>
              <a:t>=10</a:t>
            </a:r>
            <a:r>
              <a:rPr lang="en-US" sz="2000" dirty="0">
                <a:latin typeface="Calibri" panose="020F0502020204030204" pitchFamily="34" charset="0"/>
                <a:cs typeface="Calibri" panose="020F0502020204030204" pitchFamily="34" charset="0"/>
              </a:rPr>
              <a:t>m</a:t>
            </a:r>
            <a:endParaRPr lang="en-GB" sz="2000" dirty="0">
              <a:latin typeface="Calibri" panose="020F0502020204030204" pitchFamily="34" charset="0"/>
              <a:cs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9650" name="Picture 2"/>
          <p:cNvPicPr>
            <a:picLocks noChangeAspect="1" noChangeArrowheads="1"/>
          </p:cNvPicPr>
          <p:nvPr/>
        </p:nvPicPr>
        <p:blipFill>
          <a:blip r:embed="rId3" cstate="print"/>
          <a:srcRect/>
          <a:stretch>
            <a:fillRect/>
          </a:stretch>
        </p:blipFill>
        <p:spPr bwMode="auto">
          <a:xfrm>
            <a:off x="788871" y="908720"/>
            <a:ext cx="5041552" cy="2883268"/>
          </a:xfrm>
          <a:prstGeom prst="rect">
            <a:avLst/>
          </a:prstGeom>
          <a:noFill/>
          <a:ln w="9525">
            <a:noFill/>
            <a:miter lim="800000"/>
            <a:headEnd/>
            <a:tailEnd/>
          </a:ln>
        </p:spPr>
      </p:pic>
      <p:grpSp>
        <p:nvGrpSpPr>
          <p:cNvPr id="11" name="Group 10">
            <a:extLst>
              <a:ext uri="{FF2B5EF4-FFF2-40B4-BE49-F238E27FC236}">
                <a16:creationId xmlns:a16="http://schemas.microsoft.com/office/drawing/2014/main" id="{6D47F236-0CD7-4AFD-A2B3-9C059B6DB4E3}"/>
              </a:ext>
            </a:extLst>
          </p:cNvPr>
          <p:cNvGrpSpPr/>
          <p:nvPr/>
        </p:nvGrpSpPr>
        <p:grpSpPr>
          <a:xfrm>
            <a:off x="3203848" y="4221088"/>
            <a:ext cx="5581129" cy="2162050"/>
            <a:chOff x="3743400" y="3715222"/>
            <a:chExt cx="5581129" cy="2162050"/>
          </a:xfrm>
        </p:grpSpPr>
        <p:sp>
          <p:nvSpPr>
            <p:cNvPr id="7" name="Rectangle 6">
              <a:extLst>
                <a:ext uri="{FF2B5EF4-FFF2-40B4-BE49-F238E27FC236}">
                  <a16:creationId xmlns:a16="http://schemas.microsoft.com/office/drawing/2014/main" id="{95029308-2319-A17A-21DB-DFCC9B8F6FEB}"/>
                </a:ext>
              </a:extLst>
            </p:cNvPr>
            <p:cNvSpPr/>
            <p:nvPr/>
          </p:nvSpPr>
          <p:spPr>
            <a:xfrm>
              <a:off x="3743400" y="3717032"/>
              <a:ext cx="5581128" cy="2160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D924BC7-BF7A-3752-A42A-5F22A33A9C58}"/>
                </a:ext>
              </a:extLst>
            </p:cNvPr>
            <p:cNvSpPr txBox="1"/>
            <p:nvPr/>
          </p:nvSpPr>
          <p:spPr>
            <a:xfrm>
              <a:off x="3849199" y="4241793"/>
              <a:ext cx="5475330" cy="1477328"/>
            </a:xfrm>
            <a:prstGeom prst="rect">
              <a:avLst/>
            </a:prstGeom>
            <a:noFill/>
          </p:spPr>
          <p:txBody>
            <a:bodyPr wrap="square">
              <a:spAutoFit/>
            </a:bodyPr>
            <a:lstStyle/>
            <a:p>
              <a:pPr>
                <a:spcBef>
                  <a:spcPts val="0"/>
                </a:spcBef>
                <a:spcAft>
                  <a:spcPts val="1800"/>
                </a:spcAft>
              </a:pPr>
              <a:r>
                <a:rPr lang="el-GR" sz="2000" b="1" dirty="0">
                  <a:latin typeface="Calibri" panose="020F0502020204030204" pitchFamily="34" charset="0"/>
                  <a:cs typeface="Calibri" panose="020F0502020204030204" pitchFamily="34" charset="0"/>
                </a:rPr>
                <a:t>Βαθιά νερά:    </a:t>
              </a:r>
              <a:r>
                <a:rPr lang="en-US" sz="2000" b="1" dirty="0">
                  <a:solidFill>
                    <a:srgbClr val="176FB1"/>
                  </a:solidFill>
                  <a:latin typeface="Calibri" panose="020F0502020204030204" pitchFamily="34" charset="0"/>
                  <a:cs typeface="Calibri" panose="020F0502020204030204" pitchFamily="34" charset="0"/>
                </a:rPr>
                <a:t>d</a:t>
              </a:r>
              <a:r>
                <a:rPr lang="el-GR" sz="2000" b="1" dirty="0">
                  <a:solidFill>
                    <a:srgbClr val="176FB1"/>
                  </a:solidFill>
                  <a:latin typeface="Calibri" panose="020F0502020204030204" pitchFamily="34" charset="0"/>
                  <a:cs typeface="Calibri" panose="020F0502020204030204" pitchFamily="34" charset="0"/>
                </a:rPr>
                <a:t> &gt; </a:t>
              </a:r>
              <a:r>
                <a:rPr lang="en-US" sz="2000" b="1" dirty="0">
                  <a:solidFill>
                    <a:srgbClr val="176FB1"/>
                  </a:solidFill>
                  <a:latin typeface="Calibri" panose="020F0502020204030204" pitchFamily="34" charset="0"/>
                  <a:cs typeface="Calibri" panose="020F0502020204030204" pitchFamily="34" charset="0"/>
                </a:rPr>
                <a:t>L/2 </a:t>
              </a:r>
              <a:r>
                <a:rPr lang="el-GR" sz="2000" b="1" dirty="0">
                  <a:solidFill>
                    <a:srgbClr val="176FB1"/>
                  </a:solidFill>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sym typeface="Wingdings" panose="05000000000000000000" pitchFamily="2" charset="2"/>
                </a:rPr>
                <a:t></a:t>
              </a:r>
              <a:r>
                <a:rPr lang="el-GR" sz="2000" b="1" dirty="0">
                  <a:solidFill>
                    <a:srgbClr val="176FB1"/>
                  </a:solidFill>
                  <a:latin typeface="Calibri" panose="020F0502020204030204" pitchFamily="34" charset="0"/>
                  <a:cs typeface="Calibri" panose="020F0502020204030204" pitchFamily="34" charset="0"/>
                  <a:sym typeface="Wingdings" panose="05000000000000000000" pitchFamily="2" charset="2"/>
                </a:rPr>
                <a:t>  </a:t>
              </a:r>
              <a:r>
                <a:rPr lang="el-GR" sz="2000" b="1" dirty="0">
                  <a:solidFill>
                    <a:srgbClr val="176FB1"/>
                  </a:solidFill>
                  <a:latin typeface="Calibri" panose="020F0502020204030204" pitchFamily="34" charset="0"/>
                  <a:cs typeface="Calibri" panose="020F0502020204030204" pitchFamily="34" charset="0"/>
                </a:rPr>
                <a:t> </a:t>
              </a:r>
              <a:r>
                <a:rPr lang="en-US" sz="2000" b="1" dirty="0">
                  <a:solidFill>
                    <a:srgbClr val="176FB1"/>
                  </a:solidFill>
                  <a:latin typeface="Calibri" panose="020F0502020204030204" pitchFamily="34" charset="0"/>
                  <a:cs typeface="Calibri" panose="020F0502020204030204" pitchFamily="34" charset="0"/>
                </a:rPr>
                <a:t>d</a:t>
              </a:r>
              <a:r>
                <a:rPr lang="el-GR" sz="2000" b="1" dirty="0">
                  <a:solidFill>
                    <a:srgbClr val="176FB1"/>
                  </a:solidFill>
                  <a:latin typeface="Calibri" panose="020F0502020204030204" pitchFamily="34" charset="0"/>
                  <a:cs typeface="Calibri" panose="020F0502020204030204" pitchFamily="34" charset="0"/>
                </a:rPr>
                <a:t>/</a:t>
              </a:r>
              <a:r>
                <a:rPr lang="en-US" sz="2000" b="1" dirty="0">
                  <a:solidFill>
                    <a:srgbClr val="176FB1"/>
                  </a:solidFill>
                  <a:latin typeface="Calibri" panose="020F0502020204030204" pitchFamily="34" charset="0"/>
                  <a:cs typeface="Calibri" panose="020F0502020204030204" pitchFamily="34" charset="0"/>
                </a:rPr>
                <a:t>L</a:t>
              </a:r>
              <a:r>
                <a:rPr lang="el-GR" sz="2000" b="1" dirty="0">
                  <a:solidFill>
                    <a:srgbClr val="176FB1"/>
                  </a:solidFill>
                  <a:latin typeface="Calibri" panose="020F0502020204030204" pitchFamily="34" charset="0"/>
                  <a:cs typeface="Calibri" panose="020F0502020204030204" pitchFamily="34" charset="0"/>
                </a:rPr>
                <a:t> &gt; 0.5</a:t>
              </a:r>
              <a:endParaRPr lang="en-US" sz="2000" b="1" dirty="0">
                <a:solidFill>
                  <a:srgbClr val="176FB1"/>
                </a:solidFill>
                <a:latin typeface="Calibri" panose="020F0502020204030204" pitchFamily="34" charset="0"/>
                <a:cs typeface="Calibri" panose="020F0502020204030204" pitchFamily="34" charset="0"/>
              </a:endParaRPr>
            </a:p>
            <a:p>
              <a:pPr>
                <a:spcBef>
                  <a:spcPts val="0"/>
                </a:spcBef>
                <a:spcAft>
                  <a:spcPts val="1800"/>
                </a:spcAft>
              </a:pPr>
              <a:r>
                <a:rPr lang="el-GR" sz="2000" b="1" dirty="0">
                  <a:latin typeface="Calibri" panose="020F0502020204030204" pitchFamily="34" charset="0"/>
                  <a:cs typeface="Calibri" panose="020F0502020204030204" pitchFamily="34" charset="0"/>
                </a:rPr>
                <a:t>Ενδιάμεσα νερά: </a:t>
              </a:r>
              <a:r>
                <a:rPr lang="en-US" sz="2000" b="1" dirty="0">
                  <a:solidFill>
                    <a:srgbClr val="176FB1"/>
                  </a:solidFill>
                  <a:latin typeface="Calibri" panose="020F0502020204030204" pitchFamily="34" charset="0"/>
                  <a:cs typeface="Calibri" panose="020F0502020204030204" pitchFamily="34" charset="0"/>
                </a:rPr>
                <a:t>L/2</a:t>
              </a:r>
              <a:r>
                <a:rPr lang="el-GR" sz="2000" b="1" dirty="0">
                  <a:solidFill>
                    <a:srgbClr val="176FB1"/>
                  </a:solidFill>
                  <a:latin typeface="Calibri" panose="020F0502020204030204" pitchFamily="34" charset="0"/>
                  <a:cs typeface="Calibri" panose="020F0502020204030204" pitchFamily="34" charset="0"/>
                </a:rPr>
                <a:t>0</a:t>
              </a:r>
              <a:r>
                <a:rPr lang="en-US" sz="2000" b="1" dirty="0">
                  <a:solidFill>
                    <a:srgbClr val="176FB1"/>
                  </a:solidFill>
                  <a:latin typeface="Calibri" panose="020F0502020204030204" pitchFamily="34" charset="0"/>
                  <a:cs typeface="Calibri" panose="020F0502020204030204" pitchFamily="34" charset="0"/>
                </a:rPr>
                <a:t> </a:t>
              </a:r>
              <a:r>
                <a:rPr lang="el-GR" sz="2000" b="1" dirty="0">
                  <a:solidFill>
                    <a:srgbClr val="176FB1"/>
                  </a:solidFill>
                  <a:latin typeface="Calibri" panose="020F0502020204030204" pitchFamily="34" charset="0"/>
                  <a:cs typeface="Calibri" panose="020F0502020204030204" pitchFamily="34" charset="0"/>
                </a:rPr>
                <a:t>&lt; </a:t>
              </a:r>
              <a:r>
                <a:rPr lang="en-US" sz="2000" b="1" dirty="0">
                  <a:solidFill>
                    <a:srgbClr val="176FB1"/>
                  </a:solidFill>
                  <a:latin typeface="Calibri" panose="020F0502020204030204" pitchFamily="34" charset="0"/>
                  <a:cs typeface="Calibri" panose="020F0502020204030204" pitchFamily="34" charset="0"/>
                </a:rPr>
                <a:t>d</a:t>
              </a:r>
              <a:r>
                <a:rPr lang="el-GR" sz="2000" b="1" dirty="0">
                  <a:solidFill>
                    <a:srgbClr val="176FB1"/>
                  </a:solidFill>
                  <a:latin typeface="Calibri" panose="020F0502020204030204" pitchFamily="34" charset="0"/>
                  <a:cs typeface="Calibri" panose="020F0502020204030204" pitchFamily="34" charset="0"/>
                </a:rPr>
                <a:t> ≤ </a:t>
              </a:r>
              <a:r>
                <a:rPr lang="en-US" sz="2000" b="1" dirty="0">
                  <a:solidFill>
                    <a:srgbClr val="176FB1"/>
                  </a:solidFill>
                  <a:latin typeface="Calibri" panose="020F0502020204030204" pitchFamily="34" charset="0"/>
                  <a:cs typeface="Calibri" panose="020F0502020204030204" pitchFamily="34" charset="0"/>
                </a:rPr>
                <a:t>L/2</a:t>
              </a:r>
              <a:r>
                <a:rPr lang="el-GR" sz="2000" b="1" dirty="0">
                  <a:solidFill>
                    <a:srgbClr val="176FB1"/>
                  </a:solidFill>
                  <a:latin typeface="Calibri" panose="020F0502020204030204" pitchFamily="34" charset="0"/>
                  <a:cs typeface="Calibri" panose="020F0502020204030204" pitchFamily="34" charset="0"/>
                </a:rPr>
                <a:t> </a:t>
              </a:r>
              <a:r>
                <a:rPr lang="el-GR" sz="2000" b="1" dirty="0">
                  <a:latin typeface="Calibri" panose="020F0502020204030204" pitchFamily="34" charset="0"/>
                  <a:cs typeface="Calibri" panose="020F0502020204030204" pitchFamily="34" charset="0"/>
                  <a:sym typeface="Wingdings" panose="05000000000000000000" pitchFamily="2" charset="2"/>
                </a:rPr>
                <a:t></a:t>
              </a:r>
              <a:r>
                <a:rPr lang="el-GR" sz="2000" b="1" dirty="0">
                  <a:solidFill>
                    <a:srgbClr val="176FB1"/>
                  </a:solidFill>
                  <a:latin typeface="Calibri" panose="020F0502020204030204" pitchFamily="34" charset="0"/>
                  <a:cs typeface="Calibri" panose="020F0502020204030204" pitchFamily="34" charset="0"/>
                  <a:sym typeface="Wingdings" panose="05000000000000000000" pitchFamily="2" charset="2"/>
                </a:rPr>
                <a:t> </a:t>
              </a:r>
              <a:r>
                <a:rPr lang="el-GR" sz="2000" b="1" dirty="0">
                  <a:solidFill>
                    <a:srgbClr val="176FB1"/>
                  </a:solidFill>
                  <a:latin typeface="Calibri" panose="020F0502020204030204" pitchFamily="34" charset="0"/>
                  <a:cs typeface="Calibri" panose="020F0502020204030204" pitchFamily="34" charset="0"/>
                </a:rPr>
                <a:t>0.05 </a:t>
              </a:r>
              <a:r>
                <a:rPr lang="el-GR" sz="2000" b="1" dirty="0">
                  <a:solidFill>
                    <a:srgbClr val="176FB1"/>
                  </a:solidFill>
                  <a:latin typeface="Calibri" panose="020F0502020204030204" pitchFamily="34" charset="0"/>
                  <a:cs typeface="Calibri" panose="020F0502020204030204" pitchFamily="34" charset="0"/>
                  <a:sym typeface="Wingdings" panose="05000000000000000000" pitchFamily="2" charset="2"/>
                </a:rPr>
                <a:t>&lt; </a:t>
              </a:r>
              <a:r>
                <a:rPr lang="en-US" sz="2000" b="1" dirty="0">
                  <a:solidFill>
                    <a:srgbClr val="176FB1"/>
                  </a:solidFill>
                  <a:latin typeface="Calibri" panose="020F0502020204030204" pitchFamily="34" charset="0"/>
                  <a:cs typeface="Calibri" panose="020F0502020204030204" pitchFamily="34" charset="0"/>
                </a:rPr>
                <a:t>d</a:t>
              </a:r>
              <a:r>
                <a:rPr lang="el-GR" sz="2000" b="1" dirty="0">
                  <a:solidFill>
                    <a:srgbClr val="176FB1"/>
                  </a:solidFill>
                  <a:latin typeface="Calibri" panose="020F0502020204030204" pitchFamily="34" charset="0"/>
                  <a:cs typeface="Calibri" panose="020F0502020204030204" pitchFamily="34" charset="0"/>
                </a:rPr>
                <a:t>/</a:t>
              </a:r>
              <a:r>
                <a:rPr lang="en-US" sz="2000" b="1" dirty="0">
                  <a:solidFill>
                    <a:srgbClr val="176FB1"/>
                  </a:solidFill>
                  <a:latin typeface="Calibri" panose="020F0502020204030204" pitchFamily="34" charset="0"/>
                  <a:cs typeface="Calibri" panose="020F0502020204030204" pitchFamily="34" charset="0"/>
                </a:rPr>
                <a:t>L</a:t>
              </a:r>
              <a:r>
                <a:rPr lang="el-GR" sz="2000" b="1" dirty="0">
                  <a:solidFill>
                    <a:srgbClr val="176FB1"/>
                  </a:solidFill>
                  <a:latin typeface="Calibri" panose="020F0502020204030204" pitchFamily="34" charset="0"/>
                  <a:cs typeface="Calibri" panose="020F0502020204030204" pitchFamily="34" charset="0"/>
                </a:rPr>
                <a:t> ≤ 0.5</a:t>
              </a:r>
              <a:r>
                <a:rPr lang="el-GR" sz="2000" b="1" dirty="0">
                  <a:solidFill>
                    <a:srgbClr val="176FB1"/>
                  </a:solidFill>
                  <a:latin typeface="Calibri" panose="020F0502020204030204" pitchFamily="34" charset="0"/>
                  <a:cs typeface="Calibri" panose="020F0502020204030204" pitchFamily="34" charset="0"/>
                  <a:sym typeface="Wingdings" panose="05000000000000000000" pitchFamily="2" charset="2"/>
                </a:rPr>
                <a:t> </a:t>
              </a:r>
              <a:endParaRPr lang="en-US" sz="2000" b="1" dirty="0">
                <a:solidFill>
                  <a:srgbClr val="176FB1"/>
                </a:solidFill>
                <a:latin typeface="Calibri" panose="020F0502020204030204" pitchFamily="34" charset="0"/>
                <a:cs typeface="Calibri" panose="020F0502020204030204" pitchFamily="34" charset="0"/>
              </a:endParaRPr>
            </a:p>
            <a:p>
              <a:pPr>
                <a:spcBef>
                  <a:spcPts val="0"/>
                </a:spcBef>
                <a:spcAft>
                  <a:spcPts val="1800"/>
                </a:spcAft>
              </a:pPr>
              <a:r>
                <a:rPr lang="el-GR" sz="2000" b="1" dirty="0">
                  <a:latin typeface="Calibri" panose="020F0502020204030204" pitchFamily="34" charset="0"/>
                  <a:cs typeface="Calibri" panose="020F0502020204030204" pitchFamily="34" charset="0"/>
                </a:rPr>
                <a:t>Ρηχά νερά:  </a:t>
              </a:r>
              <a:r>
                <a:rPr lang="en-US" sz="2000" b="1" dirty="0">
                  <a:solidFill>
                    <a:srgbClr val="176FB1"/>
                  </a:solidFill>
                  <a:latin typeface="Calibri" panose="020F0502020204030204" pitchFamily="34" charset="0"/>
                  <a:cs typeface="Calibri" panose="020F0502020204030204" pitchFamily="34" charset="0"/>
                </a:rPr>
                <a:t>d</a:t>
              </a:r>
              <a:r>
                <a:rPr lang="el-GR" sz="2000" b="1" dirty="0">
                  <a:solidFill>
                    <a:srgbClr val="176FB1"/>
                  </a:solidFill>
                  <a:latin typeface="Calibri" panose="020F0502020204030204" pitchFamily="34" charset="0"/>
                  <a:cs typeface="Calibri" panose="020F0502020204030204" pitchFamily="34" charset="0"/>
                </a:rPr>
                <a:t> ≤ </a:t>
              </a:r>
              <a:r>
                <a:rPr lang="en-US" sz="2000" b="1" dirty="0">
                  <a:solidFill>
                    <a:srgbClr val="176FB1"/>
                  </a:solidFill>
                  <a:latin typeface="Calibri" panose="020F0502020204030204" pitchFamily="34" charset="0"/>
                  <a:cs typeface="Calibri" panose="020F0502020204030204" pitchFamily="34" charset="0"/>
                </a:rPr>
                <a:t>L</a:t>
              </a:r>
              <a:r>
                <a:rPr lang="el-GR" sz="2000" b="1" dirty="0">
                  <a:solidFill>
                    <a:srgbClr val="176FB1"/>
                  </a:solidFill>
                  <a:latin typeface="Calibri" panose="020F0502020204030204" pitchFamily="34" charset="0"/>
                  <a:cs typeface="Calibri" panose="020F0502020204030204" pitchFamily="34" charset="0"/>
                </a:rPr>
                <a:t>/20</a:t>
              </a:r>
              <a:r>
                <a:rPr lang="el-GR" sz="2000" b="1" dirty="0">
                  <a:latin typeface="Calibri" panose="020F0502020204030204" pitchFamily="34" charset="0"/>
                  <a:cs typeface="Calibri" panose="020F0502020204030204" pitchFamily="34" charset="0"/>
                </a:rPr>
                <a:t>  </a:t>
              </a:r>
              <a:r>
                <a:rPr lang="el-GR" sz="2000" b="1" dirty="0">
                  <a:latin typeface="Calibri" panose="020F0502020204030204" pitchFamily="34" charset="0"/>
                  <a:cs typeface="Calibri" panose="020F0502020204030204" pitchFamily="34" charset="0"/>
                  <a:sym typeface="Wingdings" panose="05000000000000000000" pitchFamily="2" charset="2"/>
                </a:rPr>
                <a:t>  </a:t>
              </a:r>
              <a:r>
                <a:rPr lang="en-US" sz="2000" b="1" dirty="0">
                  <a:solidFill>
                    <a:srgbClr val="176FB1"/>
                  </a:solidFill>
                  <a:latin typeface="Calibri" panose="020F0502020204030204" pitchFamily="34" charset="0"/>
                  <a:cs typeface="Calibri" panose="020F0502020204030204" pitchFamily="34" charset="0"/>
                </a:rPr>
                <a:t>d</a:t>
              </a:r>
              <a:r>
                <a:rPr lang="el-GR" sz="2000" b="1" dirty="0">
                  <a:solidFill>
                    <a:srgbClr val="176FB1"/>
                  </a:solidFill>
                  <a:latin typeface="Calibri" panose="020F0502020204030204" pitchFamily="34" charset="0"/>
                  <a:cs typeface="Calibri" panose="020F0502020204030204" pitchFamily="34" charset="0"/>
                </a:rPr>
                <a:t>/</a:t>
              </a:r>
              <a:r>
                <a:rPr lang="en-US" sz="2000" b="1" dirty="0">
                  <a:solidFill>
                    <a:srgbClr val="176FB1"/>
                  </a:solidFill>
                  <a:latin typeface="Calibri" panose="020F0502020204030204" pitchFamily="34" charset="0"/>
                  <a:cs typeface="Calibri" panose="020F0502020204030204" pitchFamily="34" charset="0"/>
                </a:rPr>
                <a:t>L</a:t>
              </a:r>
              <a:r>
                <a:rPr lang="el-GR" sz="2000" b="1" dirty="0">
                  <a:solidFill>
                    <a:srgbClr val="176FB1"/>
                  </a:solidFill>
                  <a:latin typeface="Calibri" panose="020F0502020204030204" pitchFamily="34" charset="0"/>
                  <a:cs typeface="Calibri" panose="020F0502020204030204" pitchFamily="34" charset="0"/>
                </a:rPr>
                <a:t> ≤ 0.05</a:t>
              </a:r>
              <a:endParaRPr lang="en-GB" sz="2000" dirty="0">
                <a:solidFill>
                  <a:srgbClr val="176FB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CBB1A5BF-1323-928C-E836-A00C825210EC}"/>
                </a:ext>
              </a:extLst>
            </p:cNvPr>
            <p:cNvSpPr txBox="1"/>
            <p:nvPr/>
          </p:nvSpPr>
          <p:spPr>
            <a:xfrm>
              <a:off x="3743400" y="3715222"/>
              <a:ext cx="5581128" cy="461665"/>
            </a:xfrm>
            <a:prstGeom prst="rect">
              <a:avLst/>
            </a:prstGeom>
            <a:noFill/>
          </p:spPr>
          <p:txBody>
            <a:bodyPr wrap="square" rtlCol="0">
              <a:spAutoFit/>
            </a:bodyPr>
            <a:lstStyle/>
            <a:p>
              <a:pPr algn="ctr"/>
              <a:r>
                <a:rPr lang="el-GR" b="1" u="sng" dirty="0">
                  <a:solidFill>
                    <a:srgbClr val="FF0000"/>
                  </a:solidFill>
                  <a:latin typeface="Calibri" panose="020F0502020204030204" pitchFamily="34" charset="0"/>
                  <a:cs typeface="Calibri" panose="020F0502020204030204" pitchFamily="34" charset="0"/>
                </a:rPr>
                <a:t>Υπενθύμιση</a:t>
              </a:r>
              <a:endParaRPr lang="en-GB" b="1" u="sng" dirty="0">
                <a:solidFill>
                  <a:srgbClr val="FF0000"/>
                </a:solidFill>
                <a:latin typeface="Calibri" panose="020F0502020204030204" pitchFamily="34" charset="0"/>
                <a:cs typeface="Calibri" panose="020F050202020403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7 - Ορθογώνιο"/>
          <p:cNvSpPr/>
          <p:nvPr/>
        </p:nvSpPr>
        <p:spPr>
          <a:xfrm>
            <a:off x="718249" y="1148918"/>
            <a:ext cx="5796644" cy="430887"/>
          </a:xfrm>
          <a:prstGeom prst="rect">
            <a:avLst/>
          </a:prstGeom>
          <a:ln>
            <a:solidFill>
              <a:srgbClr val="176FB1"/>
            </a:solidFill>
          </a:ln>
        </p:spPr>
        <p:txBody>
          <a:bodyPr wrap="square">
            <a:spAutoFit/>
          </a:bodyPr>
          <a:lstStyle/>
          <a:p>
            <a:r>
              <a:rPr lang="el-GR" sz="2200" dirty="0">
                <a:solidFill>
                  <a:srgbClr val="176FB1"/>
                </a:solidFill>
                <a:latin typeface="+mj-lt"/>
              </a:rPr>
              <a:t>Διαμόρφωση του κύματος στην παράκτια ζώνη</a:t>
            </a:r>
            <a:r>
              <a:rPr lang="en-US" sz="2200" dirty="0">
                <a:solidFill>
                  <a:srgbClr val="176FB1"/>
                </a:solidFill>
                <a:latin typeface="+mj-lt"/>
              </a:rPr>
              <a:t> I</a:t>
            </a:r>
            <a:endParaRPr lang="en-GB" sz="2200" dirty="0">
              <a:solidFill>
                <a:srgbClr val="176FB1"/>
              </a:solidFill>
              <a:latin typeface="+mj-lt"/>
            </a:endParaRPr>
          </a:p>
        </p:txBody>
      </p:sp>
      <p:graphicFrame>
        <p:nvGraphicFramePr>
          <p:cNvPr id="13" name="Object 8"/>
          <p:cNvGraphicFramePr>
            <a:graphicFrameLocks noChangeAspect="1"/>
          </p:cNvGraphicFramePr>
          <p:nvPr/>
        </p:nvGraphicFramePr>
        <p:xfrm>
          <a:off x="3131840" y="3140968"/>
          <a:ext cx="2665412" cy="425450"/>
        </p:xfrm>
        <a:graphic>
          <a:graphicData uri="http://schemas.openxmlformats.org/presentationml/2006/ole">
            <mc:AlternateContent xmlns:mc="http://schemas.openxmlformats.org/markup-compatibility/2006">
              <mc:Choice xmlns:v="urn:schemas-microsoft-com:vml" Requires="v">
                <p:oleObj name="Equation" r:id="rId3" imgW="1422400" imgH="228600" progId="">
                  <p:embed/>
                </p:oleObj>
              </mc:Choice>
              <mc:Fallback>
                <p:oleObj name="Equation" r:id="rId3" imgW="1422400" imgH="228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140968"/>
                        <a:ext cx="2665412"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Box 12"/>
          <p:cNvSpPr txBox="1">
            <a:spLocks noChangeArrowheads="1"/>
          </p:cNvSpPr>
          <p:nvPr/>
        </p:nvSpPr>
        <p:spPr bwMode="auto">
          <a:xfrm>
            <a:off x="683568" y="1772816"/>
            <a:ext cx="799288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lang="el-GR" sz="2000" kern="0" dirty="0">
                <a:latin typeface="+mn-lt"/>
              </a:rPr>
              <a:t>Όταν τα κύματα πλησιάζουν προς την ακτή και αρχίζουν να νοιώθουν τον πυθμένα ή να συναντούν εμπόδια αρχίζουν τα σημαντικά φαινόμενα</a:t>
            </a:r>
            <a:r>
              <a:rPr lang="en-GB" sz="2000" kern="0" dirty="0">
                <a:latin typeface="+mn-lt"/>
              </a:rPr>
              <a:t>:</a:t>
            </a:r>
          </a:p>
          <a:p>
            <a:pPr marL="0" marR="0" lvl="0" indent="0" defTabSz="914400" eaLnBrk="1" fontAlgn="auto" latinLnBrk="0" hangingPunct="1">
              <a:lnSpc>
                <a:spcPct val="100000"/>
              </a:lnSpc>
              <a:spcBef>
                <a:spcPts val="0"/>
              </a:spcBef>
              <a:spcAft>
                <a:spcPts val="600"/>
              </a:spcAft>
              <a:buClrTx/>
              <a:buSzTx/>
              <a:buFontTx/>
              <a:buNone/>
              <a:tabLst/>
              <a:defRPr/>
            </a:pPr>
            <a:endParaRPr lang="en-GB" sz="2000" kern="0" dirty="0">
              <a:latin typeface="+mn-lt"/>
            </a:endParaRPr>
          </a:p>
          <a:p>
            <a:pPr marL="361950" marR="0" lvl="0" indent="-361950" defTabSz="914400" eaLnBrk="1" fontAlgn="auto" latinLnBrk="0" hangingPunct="1">
              <a:lnSpc>
                <a:spcPct val="100000"/>
              </a:lnSpc>
              <a:spcBef>
                <a:spcPts val="0"/>
              </a:spcBef>
              <a:spcAft>
                <a:spcPts val="600"/>
              </a:spcAft>
              <a:buClrTx/>
              <a:buSzTx/>
              <a:buFont typeface="Wingdings" pitchFamily="2" charset="2"/>
              <a:buChar char="q"/>
              <a:tabLst/>
              <a:defRPr/>
            </a:pPr>
            <a:r>
              <a:rPr lang="el-GR" sz="2000" kern="0" dirty="0" err="1">
                <a:latin typeface="+mn-lt"/>
              </a:rPr>
              <a:t>Ρήχωση</a:t>
            </a:r>
            <a:endParaRPr lang="en-GB" sz="2000" kern="0" dirty="0">
              <a:latin typeface="+mn-lt"/>
            </a:endParaRPr>
          </a:p>
          <a:p>
            <a:pPr marL="361950" marR="0" lvl="0" indent="-361950" defTabSz="914400" eaLnBrk="1" fontAlgn="auto" latinLnBrk="0" hangingPunct="1">
              <a:lnSpc>
                <a:spcPct val="100000"/>
              </a:lnSpc>
              <a:spcBef>
                <a:spcPts val="0"/>
              </a:spcBef>
              <a:spcAft>
                <a:spcPts val="600"/>
              </a:spcAft>
              <a:buClrTx/>
              <a:buSzTx/>
              <a:buFont typeface="Wingdings" pitchFamily="2" charset="2"/>
              <a:buChar char="q"/>
              <a:tabLst/>
              <a:defRPr/>
            </a:pPr>
            <a:r>
              <a:rPr lang="el-GR" sz="2000" kern="0" dirty="0">
                <a:latin typeface="+mn-lt"/>
              </a:rPr>
              <a:t>Διάθλαση</a:t>
            </a:r>
            <a:endParaRPr lang="en-GB" sz="2000" kern="0" dirty="0">
              <a:latin typeface="+mn-lt"/>
            </a:endParaRPr>
          </a:p>
          <a:p>
            <a:pPr marL="361950" marR="0" lvl="0" indent="-361950" defTabSz="914400" eaLnBrk="1" fontAlgn="auto" latinLnBrk="0" hangingPunct="1">
              <a:lnSpc>
                <a:spcPct val="100000"/>
              </a:lnSpc>
              <a:spcBef>
                <a:spcPts val="0"/>
              </a:spcBef>
              <a:spcAft>
                <a:spcPts val="600"/>
              </a:spcAft>
              <a:buClrTx/>
              <a:buSzTx/>
              <a:buFont typeface="Wingdings" pitchFamily="2" charset="2"/>
              <a:buChar char="q"/>
              <a:tabLst/>
              <a:defRPr/>
            </a:pPr>
            <a:r>
              <a:rPr lang="el-GR" sz="2000" kern="0" dirty="0">
                <a:latin typeface="+mn-lt"/>
              </a:rPr>
              <a:t>Περίθλαση</a:t>
            </a:r>
          </a:p>
          <a:p>
            <a:pPr marL="361950" marR="0" lvl="0" indent="-361950" defTabSz="914400" eaLnBrk="1" fontAlgn="auto" latinLnBrk="0" hangingPunct="1">
              <a:lnSpc>
                <a:spcPct val="100000"/>
              </a:lnSpc>
              <a:spcBef>
                <a:spcPts val="0"/>
              </a:spcBef>
              <a:spcAft>
                <a:spcPts val="600"/>
              </a:spcAft>
              <a:buClrTx/>
              <a:buSzTx/>
              <a:buFont typeface="Wingdings" pitchFamily="2" charset="2"/>
              <a:buChar char="q"/>
              <a:tabLst/>
              <a:defRPr/>
            </a:pPr>
            <a:r>
              <a:rPr lang="el-GR" sz="2000" kern="0" dirty="0">
                <a:latin typeface="+mn-lt"/>
              </a:rPr>
              <a:t>Ανάκλαση</a:t>
            </a:r>
          </a:p>
          <a:p>
            <a:pPr marL="361950" marR="0" lvl="0" indent="-361950" defTabSz="914400" eaLnBrk="1" fontAlgn="auto" latinLnBrk="0" hangingPunct="1">
              <a:lnSpc>
                <a:spcPct val="100000"/>
              </a:lnSpc>
              <a:spcBef>
                <a:spcPts val="0"/>
              </a:spcBef>
              <a:spcAft>
                <a:spcPts val="600"/>
              </a:spcAft>
              <a:buClrTx/>
              <a:buSzTx/>
              <a:buFont typeface="Wingdings" pitchFamily="2" charset="2"/>
              <a:buChar char="q"/>
              <a:tabLst/>
              <a:defRPr/>
            </a:pPr>
            <a:r>
              <a:rPr lang="el-GR" sz="2000" kern="0" dirty="0">
                <a:latin typeface="+mn-lt"/>
              </a:rPr>
              <a:t>Θραύση</a:t>
            </a:r>
          </a:p>
          <a:p>
            <a:pPr marL="361950" marR="0" lvl="0" indent="-361950" defTabSz="914400" eaLnBrk="1" fontAlgn="auto" latinLnBrk="0" hangingPunct="1">
              <a:lnSpc>
                <a:spcPct val="100000"/>
              </a:lnSpc>
              <a:spcBef>
                <a:spcPts val="0"/>
              </a:spcBef>
              <a:spcAft>
                <a:spcPts val="600"/>
              </a:spcAft>
              <a:buClrTx/>
              <a:buSzTx/>
              <a:buFont typeface="Wingdings" pitchFamily="2" charset="2"/>
              <a:buChar char="q"/>
              <a:tabLst/>
              <a:defRPr/>
            </a:pPr>
            <a:r>
              <a:rPr lang="el-GR" sz="2000" kern="0" dirty="0">
                <a:latin typeface="+mn-lt"/>
              </a:rPr>
              <a:t>Αναρρίχηση</a:t>
            </a:r>
          </a:p>
          <a:p>
            <a:pPr marL="361950" marR="0" lvl="0" indent="-361950" defTabSz="914400" eaLnBrk="1" fontAlgn="auto" latinLnBrk="0" hangingPunct="1">
              <a:lnSpc>
                <a:spcPct val="100000"/>
              </a:lnSpc>
              <a:spcBef>
                <a:spcPts val="0"/>
              </a:spcBef>
              <a:spcAft>
                <a:spcPts val="600"/>
              </a:spcAft>
              <a:buClrTx/>
              <a:buSzTx/>
              <a:buFontTx/>
              <a:buNone/>
              <a:tabLst/>
              <a:defRPr/>
            </a:pPr>
            <a:endParaRPr kumimoji="0" lang="en-US" sz="2000" b="0" i="0" u="none" strike="noStrike" kern="0" cap="none" spc="0" normalizeH="0" baseline="0" noProof="0" dirty="0">
              <a:ln>
                <a:noFill/>
              </a:ln>
              <a:solidFill>
                <a:srgbClr val="3333FF"/>
              </a:solidFill>
              <a:effectLst/>
              <a:uLnTx/>
              <a:uFillTx/>
            </a:endParaRPr>
          </a:p>
        </p:txBody>
      </p:sp>
      <p:pic>
        <p:nvPicPr>
          <p:cNvPr id="11" name="Picture 2"/>
          <p:cNvPicPr>
            <a:picLocks noChangeAspect="1" noChangeArrowheads="1"/>
          </p:cNvPicPr>
          <p:nvPr/>
        </p:nvPicPr>
        <p:blipFill>
          <a:blip r:embed="rId5" cstate="print"/>
          <a:srcRect/>
          <a:stretch>
            <a:fillRect/>
          </a:stretch>
        </p:blipFill>
        <p:spPr bwMode="auto">
          <a:xfrm>
            <a:off x="0" y="0"/>
            <a:ext cx="780777" cy="785292"/>
          </a:xfrm>
          <a:prstGeom prst="rect">
            <a:avLst/>
          </a:prstGeom>
          <a:blipFill>
            <a:blip r:embed="rId6"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4" name="13 - Ορθογώνιο"/>
          <p:cNvSpPr/>
          <p:nvPr/>
        </p:nvSpPr>
        <p:spPr>
          <a:xfrm>
            <a:off x="611560" y="2852936"/>
            <a:ext cx="1800200" cy="1152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rgbClr val="FF0000"/>
                </a:solidFill>
              </a:ln>
              <a:no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0675" name="Picture 3"/>
          <p:cNvPicPr>
            <a:picLocks noChangeAspect="1" noChangeArrowheads="1"/>
          </p:cNvPicPr>
          <p:nvPr/>
        </p:nvPicPr>
        <p:blipFill>
          <a:blip r:embed="rId3" cstate="print"/>
          <a:srcRect/>
          <a:stretch>
            <a:fillRect/>
          </a:stretch>
        </p:blipFill>
        <p:spPr bwMode="auto">
          <a:xfrm>
            <a:off x="672274" y="682774"/>
            <a:ext cx="6286878" cy="3908276"/>
          </a:xfrm>
          <a:prstGeom prst="rect">
            <a:avLst/>
          </a:prstGeom>
          <a:noFill/>
          <a:ln w="9525">
            <a:noFill/>
            <a:miter lim="800000"/>
            <a:headEnd/>
            <a:tailEnd/>
          </a:ln>
        </p:spPr>
      </p:pic>
      <p:grpSp>
        <p:nvGrpSpPr>
          <p:cNvPr id="5" name="Group 4">
            <a:extLst>
              <a:ext uri="{FF2B5EF4-FFF2-40B4-BE49-F238E27FC236}">
                <a16:creationId xmlns:a16="http://schemas.microsoft.com/office/drawing/2014/main" id="{19E8BA98-F6C6-9886-0F7B-CDEC037358D0}"/>
              </a:ext>
            </a:extLst>
          </p:cNvPr>
          <p:cNvGrpSpPr/>
          <p:nvPr/>
        </p:nvGrpSpPr>
        <p:grpSpPr>
          <a:xfrm>
            <a:off x="3923928" y="4221088"/>
            <a:ext cx="4862931" cy="2304256"/>
            <a:chOff x="3743400" y="3715222"/>
            <a:chExt cx="5583290" cy="2162050"/>
          </a:xfrm>
        </p:grpSpPr>
        <p:sp>
          <p:nvSpPr>
            <p:cNvPr id="6" name="Rectangle 5">
              <a:extLst>
                <a:ext uri="{FF2B5EF4-FFF2-40B4-BE49-F238E27FC236}">
                  <a16:creationId xmlns:a16="http://schemas.microsoft.com/office/drawing/2014/main" id="{1CE2C060-723A-189F-7CF7-75B23513DDE6}"/>
                </a:ext>
              </a:extLst>
            </p:cNvPr>
            <p:cNvSpPr/>
            <p:nvPr/>
          </p:nvSpPr>
          <p:spPr>
            <a:xfrm>
              <a:off x="3743400" y="3717032"/>
              <a:ext cx="5581128" cy="2160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004D05B-C332-F3C6-1B05-B7958327E325}"/>
                </a:ext>
              </a:extLst>
            </p:cNvPr>
            <p:cNvSpPr txBox="1"/>
            <p:nvPr/>
          </p:nvSpPr>
          <p:spPr>
            <a:xfrm>
              <a:off x="3851360" y="4669898"/>
              <a:ext cx="5475330" cy="1082933"/>
            </a:xfrm>
            <a:prstGeom prst="rect">
              <a:avLst/>
            </a:prstGeom>
            <a:noFill/>
          </p:spPr>
          <p:txBody>
            <a:bodyPr wrap="square">
              <a:spAutoFit/>
            </a:bodyPr>
            <a:lstStyle/>
            <a:p>
              <a:pPr>
                <a:spcBef>
                  <a:spcPts val="0"/>
                </a:spcBef>
                <a:spcAft>
                  <a:spcPts val="1800"/>
                </a:spcAft>
              </a:pPr>
              <a:r>
                <a:rPr lang="el-GR" sz="1800" b="1" dirty="0">
                  <a:latin typeface="Calibri" panose="020F0502020204030204" pitchFamily="34" charset="0"/>
                  <a:cs typeface="Calibri" panose="020F0502020204030204" pitchFamily="34" charset="0"/>
                </a:rPr>
                <a:t>Βαθιά νερά:</a:t>
              </a:r>
            </a:p>
            <a:p>
              <a:pPr>
                <a:spcBef>
                  <a:spcPts val="0"/>
                </a:spcBef>
                <a:spcAft>
                  <a:spcPts val="0"/>
                </a:spcAft>
              </a:pPr>
              <a:endParaRPr lang="en-US" sz="1800" b="1" dirty="0">
                <a:solidFill>
                  <a:srgbClr val="176FB1"/>
                </a:solidFill>
                <a:latin typeface="Calibri" panose="020F0502020204030204" pitchFamily="34" charset="0"/>
                <a:cs typeface="Calibri" panose="020F0502020204030204" pitchFamily="34" charset="0"/>
              </a:endParaRPr>
            </a:p>
            <a:p>
              <a:pPr>
                <a:spcBef>
                  <a:spcPts val="0"/>
                </a:spcBef>
                <a:spcAft>
                  <a:spcPts val="1800"/>
                </a:spcAft>
              </a:pPr>
              <a:r>
                <a:rPr lang="el-GR" sz="1800" b="1" dirty="0">
                  <a:latin typeface="Calibri" panose="020F0502020204030204" pitchFamily="34" charset="0"/>
                  <a:cs typeface="Calibri" panose="020F0502020204030204" pitchFamily="34" charset="0"/>
                </a:rPr>
                <a:t>Ενδιάμεσα νερά:</a:t>
              </a:r>
              <a:endParaRPr lang="en-GB" sz="1800" dirty="0">
                <a:solidFill>
                  <a:srgbClr val="176FB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9C5B899F-C87E-B980-3683-191142791C9B}"/>
                </a:ext>
              </a:extLst>
            </p:cNvPr>
            <p:cNvSpPr txBox="1"/>
            <p:nvPr/>
          </p:nvSpPr>
          <p:spPr>
            <a:xfrm>
              <a:off x="3743400" y="3715222"/>
              <a:ext cx="5581128" cy="461665"/>
            </a:xfrm>
            <a:prstGeom prst="rect">
              <a:avLst/>
            </a:prstGeom>
            <a:noFill/>
          </p:spPr>
          <p:txBody>
            <a:bodyPr wrap="square" rtlCol="0">
              <a:spAutoFit/>
            </a:bodyPr>
            <a:lstStyle/>
            <a:p>
              <a:pPr algn="ctr"/>
              <a:r>
                <a:rPr lang="el-GR" b="1" u="sng" dirty="0">
                  <a:solidFill>
                    <a:srgbClr val="FF0000"/>
                  </a:solidFill>
                  <a:latin typeface="Calibri" panose="020F0502020204030204" pitchFamily="34" charset="0"/>
                  <a:cs typeface="Calibri" panose="020F0502020204030204" pitchFamily="34" charset="0"/>
                </a:rPr>
                <a:t>Υπενθύμιση</a:t>
              </a:r>
              <a:endParaRPr lang="en-GB" b="1" u="sng" dirty="0">
                <a:solidFill>
                  <a:srgbClr val="FF0000"/>
                </a:solidFill>
                <a:latin typeface="Calibri" panose="020F0502020204030204" pitchFamily="34" charset="0"/>
                <a:cs typeface="Calibri" panose="020F0502020204030204" pitchFamily="34" charset="0"/>
              </a:endParaRPr>
            </a:p>
          </p:txBody>
        </p:sp>
      </p:grpSp>
      <p:pic>
        <p:nvPicPr>
          <p:cNvPr id="11" name="Picture 10">
            <a:extLst>
              <a:ext uri="{FF2B5EF4-FFF2-40B4-BE49-F238E27FC236}">
                <a16:creationId xmlns:a16="http://schemas.microsoft.com/office/drawing/2014/main" id="{081F998B-1F0C-F929-6DF5-BD607EFBF6A9}"/>
              </a:ext>
            </a:extLst>
          </p:cNvPr>
          <p:cNvPicPr>
            <a:picLocks noChangeAspect="1"/>
          </p:cNvPicPr>
          <p:nvPr/>
        </p:nvPicPr>
        <p:blipFill>
          <a:blip r:embed="rId4"/>
          <a:stretch>
            <a:fillRect/>
          </a:stretch>
        </p:blipFill>
        <p:spPr>
          <a:xfrm>
            <a:off x="5868144" y="5849878"/>
            <a:ext cx="1719688" cy="626881"/>
          </a:xfrm>
          <a:prstGeom prst="rect">
            <a:avLst/>
          </a:prstGeom>
        </p:spPr>
      </p:pic>
      <p:sp>
        <p:nvSpPr>
          <p:cNvPr id="14" name="TextBox 13">
            <a:extLst>
              <a:ext uri="{FF2B5EF4-FFF2-40B4-BE49-F238E27FC236}">
                <a16:creationId xmlns:a16="http://schemas.microsoft.com/office/drawing/2014/main" id="{C9D842CE-FC83-56EF-9400-B9E583429BEF}"/>
              </a:ext>
            </a:extLst>
          </p:cNvPr>
          <p:cNvSpPr txBox="1"/>
          <p:nvPr/>
        </p:nvSpPr>
        <p:spPr>
          <a:xfrm>
            <a:off x="4031427" y="4659844"/>
            <a:ext cx="1224136" cy="369332"/>
          </a:xfrm>
          <a:prstGeom prst="rect">
            <a:avLst/>
          </a:prstGeom>
          <a:noFill/>
        </p:spPr>
        <p:txBody>
          <a:bodyPr wrap="square" rtlCol="0">
            <a:spAutoFit/>
          </a:bodyPr>
          <a:lstStyle/>
          <a:p>
            <a:r>
              <a:rPr lang="en-GB" sz="1800" b="1" dirty="0">
                <a:cs typeface="Times New Roman" panose="02020603050405020304" pitchFamily="18" charset="0"/>
              </a:rPr>
              <a:t>k</a:t>
            </a:r>
            <a:r>
              <a:rPr lang="en-US" sz="1800" b="1" dirty="0">
                <a:cs typeface="Times New Roman" panose="02020603050405020304" pitchFamily="18" charset="0"/>
              </a:rPr>
              <a:t>=2</a:t>
            </a:r>
            <a:r>
              <a:rPr lang="el-GR" sz="1800" b="1" dirty="0">
                <a:cs typeface="Times New Roman" panose="02020603050405020304" pitchFamily="18" charset="0"/>
              </a:rPr>
              <a:t>π</a:t>
            </a:r>
            <a:r>
              <a:rPr lang="en-US" sz="1800" b="1" dirty="0">
                <a:cs typeface="Times New Roman" panose="02020603050405020304" pitchFamily="18" charset="0"/>
              </a:rPr>
              <a:t>/L</a:t>
            </a:r>
            <a:endParaRPr lang="en-GB" sz="1800" b="1" dirty="0">
              <a:cs typeface="Times New Roman" panose="02020603050405020304" pitchFamily="18" charset="0"/>
            </a:endParaRPr>
          </a:p>
        </p:txBody>
      </p:sp>
      <p:pic>
        <p:nvPicPr>
          <p:cNvPr id="16" name="Picture 15">
            <a:extLst>
              <a:ext uri="{FF2B5EF4-FFF2-40B4-BE49-F238E27FC236}">
                <a16:creationId xmlns:a16="http://schemas.microsoft.com/office/drawing/2014/main" id="{E195233B-A4CA-BD87-F3F8-24E4AF830EE7}"/>
              </a:ext>
            </a:extLst>
          </p:cNvPr>
          <p:cNvPicPr>
            <a:picLocks noChangeAspect="1"/>
          </p:cNvPicPr>
          <p:nvPr/>
        </p:nvPicPr>
        <p:blipFill>
          <a:blip r:embed="rId5"/>
          <a:stretch>
            <a:fillRect/>
          </a:stretch>
        </p:blipFill>
        <p:spPr>
          <a:xfrm>
            <a:off x="5332336" y="5064347"/>
            <a:ext cx="1224136" cy="662375"/>
          </a:xfrm>
          <a:prstGeom prst="rect">
            <a:avLst/>
          </a:prstGeom>
        </p:spPr>
      </p:pic>
      <p:sp>
        <p:nvSpPr>
          <p:cNvPr id="17" name="TextBox 16">
            <a:extLst>
              <a:ext uri="{FF2B5EF4-FFF2-40B4-BE49-F238E27FC236}">
                <a16:creationId xmlns:a16="http://schemas.microsoft.com/office/drawing/2014/main" id="{93D288E7-102D-045C-BFCA-9C30F4EF141C}"/>
              </a:ext>
            </a:extLst>
          </p:cNvPr>
          <p:cNvSpPr txBox="1"/>
          <p:nvPr/>
        </p:nvSpPr>
        <p:spPr>
          <a:xfrm>
            <a:off x="463776" y="4445434"/>
            <a:ext cx="3268656" cy="2031325"/>
          </a:xfrm>
          <a:prstGeom prst="rect">
            <a:avLst/>
          </a:prstGeom>
          <a:noFill/>
        </p:spPr>
        <p:txBody>
          <a:bodyPr wrap="square" rtlCol="0">
            <a:spAutoFit/>
          </a:bodyPr>
          <a:lstStyle/>
          <a:p>
            <a:r>
              <a:rPr lang="en-GB" sz="1800" dirty="0">
                <a:latin typeface="Calibri" panose="020F0502020204030204" pitchFamily="34" charset="0"/>
                <a:cs typeface="Calibri" panose="020F0502020204030204" pitchFamily="34" charset="0"/>
              </a:rPr>
              <a:t>L=110 </a:t>
            </a:r>
            <a:r>
              <a:rPr lang="en-US" sz="1800" dirty="0">
                <a:latin typeface="Calibri" panose="020F0502020204030204" pitchFamily="34" charset="0"/>
                <a:cs typeface="Calibri" panose="020F0502020204030204" pitchFamily="34" charset="0"/>
              </a:rPr>
              <a:t>m</a:t>
            </a:r>
            <a:r>
              <a:rPr lang="en-GB" sz="1800"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σε βάθος </a:t>
            </a:r>
            <a:r>
              <a:rPr lang="en-US" sz="1800" dirty="0">
                <a:latin typeface="Calibri" panose="020F0502020204030204" pitchFamily="34" charset="0"/>
                <a:cs typeface="Calibri" panose="020F0502020204030204" pitchFamily="34" charset="0"/>
              </a:rPr>
              <a:t>d=10 </a:t>
            </a:r>
            <a:r>
              <a:rPr lang="en-GB" sz="1800" dirty="0">
                <a:latin typeface="Calibri" panose="020F0502020204030204" pitchFamily="34" charset="0"/>
                <a:cs typeface="Calibri" panose="020F0502020204030204" pitchFamily="34" charset="0"/>
              </a:rPr>
              <a:t>m (</a:t>
            </a:r>
            <a:r>
              <a:rPr lang="el-GR" sz="1800" dirty="0">
                <a:latin typeface="Calibri" panose="020F0502020204030204" pitchFamily="34" charset="0"/>
                <a:cs typeface="Calibri" panose="020F0502020204030204" pitchFamily="34" charset="0"/>
              </a:rPr>
              <a:t>ενδιάμεσα νερά ). </a:t>
            </a:r>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r>
              <a:rPr lang="el-GR" sz="1800" dirty="0">
                <a:latin typeface="Calibri" panose="020F0502020204030204" pitchFamily="34" charset="0"/>
                <a:cs typeface="Calibri" panose="020F0502020204030204" pitchFamily="34" charset="0"/>
              </a:rPr>
              <a:t>Ζητούμενα το </a:t>
            </a:r>
            <a:r>
              <a:rPr lang="en-US" sz="1800" dirty="0">
                <a:latin typeface="Calibri" panose="020F0502020204030204" pitchFamily="34" charset="0"/>
                <a:cs typeface="Calibri" panose="020F0502020204030204" pitchFamily="34" charset="0"/>
              </a:rPr>
              <a:t>L</a:t>
            </a:r>
            <a:r>
              <a:rPr lang="en-US" sz="1800" baseline="-25000" dirty="0">
                <a:latin typeface="Calibri" panose="020F0502020204030204" pitchFamily="34" charset="0"/>
                <a:cs typeface="Calibri" panose="020F0502020204030204" pitchFamily="34" charset="0"/>
              </a:rPr>
              <a:t>0</a:t>
            </a:r>
            <a:r>
              <a:rPr lang="en-US" sz="1800"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και Τ στα βαθιά νερά. </a:t>
            </a:r>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r>
              <a:rPr lang="el-GR" sz="1800" dirty="0">
                <a:latin typeface="Calibri" panose="020F0502020204030204" pitchFamily="34" charset="0"/>
                <a:cs typeface="Calibri" panose="020F0502020204030204" pitchFamily="34" charset="0"/>
              </a:rPr>
              <a:t>Η περίοδος Τ είναι σταθερή</a:t>
            </a:r>
            <a:endParaRPr lang="en-GB" sz="1800" dirty="0">
              <a:latin typeface="Calibri" panose="020F0502020204030204" pitchFamily="34" charset="0"/>
              <a:cs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1699" name="Picture 3"/>
          <p:cNvPicPr>
            <a:picLocks noChangeAspect="1" noChangeArrowheads="1"/>
          </p:cNvPicPr>
          <p:nvPr/>
        </p:nvPicPr>
        <p:blipFill>
          <a:blip r:embed="rId3" cstate="print"/>
          <a:srcRect/>
          <a:stretch>
            <a:fillRect/>
          </a:stretch>
        </p:blipFill>
        <p:spPr bwMode="auto">
          <a:xfrm>
            <a:off x="1547664" y="764704"/>
            <a:ext cx="4627171" cy="4635599"/>
          </a:xfrm>
          <a:prstGeom prst="rect">
            <a:avLst/>
          </a:prstGeom>
          <a:noFill/>
          <a:ln w="9525">
            <a:noFill/>
            <a:miter lim="800000"/>
            <a:headEnd/>
            <a:tailEnd/>
          </a:ln>
        </p:spPr>
      </p:pic>
      <p:pic>
        <p:nvPicPr>
          <p:cNvPr id="3" name="Picture 2">
            <a:extLst>
              <a:ext uri="{FF2B5EF4-FFF2-40B4-BE49-F238E27FC236}">
                <a16:creationId xmlns:a16="http://schemas.microsoft.com/office/drawing/2014/main" id="{0DD15FFD-B7E6-925D-0176-BD677CA05EB5}"/>
              </a:ext>
            </a:extLst>
          </p:cNvPr>
          <p:cNvPicPr>
            <a:picLocks noChangeAspect="1"/>
          </p:cNvPicPr>
          <p:nvPr/>
        </p:nvPicPr>
        <p:blipFill>
          <a:blip r:embed="rId4"/>
          <a:stretch>
            <a:fillRect/>
          </a:stretch>
        </p:blipFill>
        <p:spPr>
          <a:xfrm>
            <a:off x="6732240" y="2348880"/>
            <a:ext cx="2088232" cy="81102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D750B9-2328-A9A8-CF56-03AA145FD6B3}"/>
              </a:ext>
            </a:extLst>
          </p:cNvPr>
          <p:cNvPicPr>
            <a:picLocks noChangeAspect="1"/>
          </p:cNvPicPr>
          <p:nvPr/>
        </p:nvPicPr>
        <p:blipFill>
          <a:blip r:embed="rId3"/>
          <a:stretch>
            <a:fillRect/>
          </a:stretch>
        </p:blipFill>
        <p:spPr>
          <a:xfrm>
            <a:off x="1619672" y="620688"/>
            <a:ext cx="5868600" cy="547260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3746" name="Picture 2"/>
          <p:cNvPicPr>
            <a:picLocks noChangeAspect="1" noChangeArrowheads="1"/>
          </p:cNvPicPr>
          <p:nvPr/>
        </p:nvPicPr>
        <p:blipFill>
          <a:blip r:embed="rId3" cstate="print"/>
          <a:srcRect/>
          <a:stretch>
            <a:fillRect/>
          </a:stretch>
        </p:blipFill>
        <p:spPr bwMode="auto">
          <a:xfrm>
            <a:off x="1862139" y="1652589"/>
            <a:ext cx="4654078" cy="3050916"/>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7234" name="Picture 2"/>
          <p:cNvPicPr>
            <a:picLocks noChangeAspect="1" noChangeArrowheads="1"/>
          </p:cNvPicPr>
          <p:nvPr/>
        </p:nvPicPr>
        <p:blipFill>
          <a:blip r:embed="rId3" cstate="print"/>
          <a:srcRect/>
          <a:stretch>
            <a:fillRect/>
          </a:stretch>
        </p:blipFill>
        <p:spPr bwMode="auto">
          <a:xfrm>
            <a:off x="395536" y="1444834"/>
            <a:ext cx="7287914" cy="3968332"/>
          </a:xfrm>
          <a:prstGeom prst="rect">
            <a:avLst/>
          </a:prstGeom>
          <a:noFill/>
          <a:ln w="9525">
            <a:noFill/>
            <a:miter lim="800000"/>
            <a:headEnd/>
            <a:tailEnd/>
          </a:ln>
        </p:spPr>
      </p:pic>
      <p:sp>
        <p:nvSpPr>
          <p:cNvPr id="4" name="3 - TextBox"/>
          <p:cNvSpPr txBox="1"/>
          <p:nvPr/>
        </p:nvSpPr>
        <p:spPr>
          <a:xfrm>
            <a:off x="539552" y="836712"/>
            <a:ext cx="2592288" cy="461665"/>
          </a:xfrm>
          <a:prstGeom prst="rect">
            <a:avLst/>
          </a:prstGeom>
          <a:noFill/>
        </p:spPr>
        <p:txBody>
          <a:bodyPr wrap="square" rtlCol="0">
            <a:spAutoFit/>
          </a:bodyPr>
          <a:lstStyle/>
          <a:p>
            <a:r>
              <a:rPr lang="el-GR" b="1" dirty="0">
                <a:latin typeface="Calibri" pitchFamily="34" charset="0"/>
                <a:cs typeface="Calibri" pitchFamily="34" charset="0"/>
              </a:rPr>
              <a:t>Άσκηση 2</a:t>
            </a:r>
            <a:endParaRPr lang="en-GB" b="1" dirty="0">
              <a:latin typeface="Calibri" pitchFamily="34" charset="0"/>
              <a:cs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51520" y="260648"/>
            <a:ext cx="2592288" cy="461665"/>
          </a:xfrm>
          <a:prstGeom prst="rect">
            <a:avLst/>
          </a:prstGeom>
          <a:noFill/>
        </p:spPr>
        <p:txBody>
          <a:bodyPr wrap="square" rtlCol="0">
            <a:spAutoFit/>
          </a:bodyPr>
          <a:lstStyle/>
          <a:p>
            <a:r>
              <a:rPr lang="el-GR" b="1" dirty="0">
                <a:latin typeface="Calibri" pitchFamily="34" charset="0"/>
                <a:cs typeface="Calibri" pitchFamily="34" charset="0"/>
              </a:rPr>
              <a:t>Άσκηση 2</a:t>
            </a:r>
            <a:endParaRPr lang="en-GB" b="1" dirty="0">
              <a:latin typeface="Calibri" pitchFamily="34" charset="0"/>
              <a:cs typeface="Calibri" pitchFamily="34" charset="0"/>
            </a:endParaRPr>
          </a:p>
        </p:txBody>
      </p:sp>
      <p:pic>
        <p:nvPicPr>
          <p:cNvPr id="608258" name="Picture 2"/>
          <p:cNvPicPr>
            <a:picLocks noChangeAspect="1" noChangeArrowheads="1"/>
          </p:cNvPicPr>
          <p:nvPr/>
        </p:nvPicPr>
        <p:blipFill>
          <a:blip r:embed="rId3" cstate="print"/>
          <a:srcRect/>
          <a:stretch>
            <a:fillRect/>
          </a:stretch>
        </p:blipFill>
        <p:spPr bwMode="auto">
          <a:xfrm>
            <a:off x="1423988" y="933450"/>
            <a:ext cx="6296025" cy="4991100"/>
          </a:xfrm>
          <a:prstGeom prst="rect">
            <a:avLst/>
          </a:prstGeom>
          <a:noFill/>
          <a:ln w="9525">
            <a:noFill/>
            <a:miter lim="800000"/>
            <a:headEnd/>
            <a:tailEnd/>
          </a:ln>
        </p:spPr>
      </p:pic>
      <p:pic>
        <p:nvPicPr>
          <p:cNvPr id="3" name="Picture 2">
            <a:extLst>
              <a:ext uri="{FF2B5EF4-FFF2-40B4-BE49-F238E27FC236}">
                <a16:creationId xmlns:a16="http://schemas.microsoft.com/office/drawing/2014/main" id="{088B7779-FF29-8FD0-DB75-0947D68C661E}"/>
              </a:ext>
            </a:extLst>
          </p:cNvPr>
          <p:cNvPicPr>
            <a:picLocks noChangeAspect="1"/>
          </p:cNvPicPr>
          <p:nvPr/>
        </p:nvPicPr>
        <p:blipFill>
          <a:blip r:embed="rId4"/>
          <a:stretch>
            <a:fillRect/>
          </a:stretch>
        </p:blipFill>
        <p:spPr>
          <a:xfrm>
            <a:off x="280987" y="2060848"/>
            <a:ext cx="1143000" cy="314325"/>
          </a:xfrm>
          <a:prstGeom prst="rect">
            <a:avLst/>
          </a:prstGeom>
        </p:spPr>
      </p:pic>
      <p:pic>
        <p:nvPicPr>
          <p:cNvPr id="6" name="Picture 5">
            <a:extLst>
              <a:ext uri="{FF2B5EF4-FFF2-40B4-BE49-F238E27FC236}">
                <a16:creationId xmlns:a16="http://schemas.microsoft.com/office/drawing/2014/main" id="{029043CE-2714-3C04-5381-D3F95D551CBB}"/>
              </a:ext>
            </a:extLst>
          </p:cNvPr>
          <p:cNvPicPr>
            <a:picLocks noChangeAspect="1"/>
          </p:cNvPicPr>
          <p:nvPr/>
        </p:nvPicPr>
        <p:blipFill>
          <a:blip r:embed="rId5"/>
          <a:stretch>
            <a:fillRect/>
          </a:stretch>
        </p:blipFill>
        <p:spPr>
          <a:xfrm>
            <a:off x="310579" y="2564904"/>
            <a:ext cx="952500" cy="276225"/>
          </a:xfrm>
          <a:prstGeom prst="rect">
            <a:avLst/>
          </a:prstGeom>
        </p:spPr>
      </p:pic>
      <p:pic>
        <p:nvPicPr>
          <p:cNvPr id="8" name="Picture 7">
            <a:extLst>
              <a:ext uri="{FF2B5EF4-FFF2-40B4-BE49-F238E27FC236}">
                <a16:creationId xmlns:a16="http://schemas.microsoft.com/office/drawing/2014/main" id="{ABFEBF08-5881-1416-CD47-4ECD994F73CF}"/>
              </a:ext>
            </a:extLst>
          </p:cNvPr>
          <p:cNvPicPr>
            <a:picLocks noChangeAspect="1"/>
          </p:cNvPicPr>
          <p:nvPr/>
        </p:nvPicPr>
        <p:blipFill>
          <a:blip r:embed="rId6"/>
          <a:stretch>
            <a:fillRect/>
          </a:stretch>
        </p:blipFill>
        <p:spPr>
          <a:xfrm>
            <a:off x="249637" y="3030860"/>
            <a:ext cx="971550" cy="333375"/>
          </a:xfrm>
          <a:prstGeom prst="rect">
            <a:avLst/>
          </a:prstGeom>
        </p:spPr>
      </p:pic>
      <p:pic>
        <p:nvPicPr>
          <p:cNvPr id="10" name="Picture 9">
            <a:extLst>
              <a:ext uri="{FF2B5EF4-FFF2-40B4-BE49-F238E27FC236}">
                <a16:creationId xmlns:a16="http://schemas.microsoft.com/office/drawing/2014/main" id="{4C05D254-4B7C-C255-1D7C-E5E1E3D438D1}"/>
              </a:ext>
            </a:extLst>
          </p:cNvPr>
          <p:cNvPicPr>
            <a:picLocks noChangeAspect="1"/>
          </p:cNvPicPr>
          <p:nvPr/>
        </p:nvPicPr>
        <p:blipFill>
          <a:blip r:embed="rId7"/>
          <a:stretch>
            <a:fillRect/>
          </a:stretch>
        </p:blipFill>
        <p:spPr>
          <a:xfrm>
            <a:off x="3563888" y="3030860"/>
            <a:ext cx="819150" cy="304800"/>
          </a:xfrm>
          <a:prstGeom prst="rect">
            <a:avLst/>
          </a:prstGeom>
        </p:spPr>
      </p:pic>
      <p:pic>
        <p:nvPicPr>
          <p:cNvPr id="12" name="Picture 11">
            <a:extLst>
              <a:ext uri="{FF2B5EF4-FFF2-40B4-BE49-F238E27FC236}">
                <a16:creationId xmlns:a16="http://schemas.microsoft.com/office/drawing/2014/main" id="{41CFF167-540E-022D-4C09-04472EA66BD8}"/>
              </a:ext>
            </a:extLst>
          </p:cNvPr>
          <p:cNvPicPr>
            <a:picLocks noChangeAspect="1"/>
          </p:cNvPicPr>
          <p:nvPr/>
        </p:nvPicPr>
        <p:blipFill>
          <a:blip r:embed="rId7"/>
          <a:stretch>
            <a:fillRect/>
          </a:stretch>
        </p:blipFill>
        <p:spPr>
          <a:xfrm>
            <a:off x="6660232" y="2398216"/>
            <a:ext cx="819150" cy="3048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51520" y="260648"/>
            <a:ext cx="2592288" cy="461665"/>
          </a:xfrm>
          <a:prstGeom prst="rect">
            <a:avLst/>
          </a:prstGeom>
          <a:noFill/>
        </p:spPr>
        <p:txBody>
          <a:bodyPr wrap="square" rtlCol="0">
            <a:spAutoFit/>
          </a:bodyPr>
          <a:lstStyle/>
          <a:p>
            <a:r>
              <a:rPr lang="el-GR" b="1" dirty="0">
                <a:latin typeface="Calibri" pitchFamily="34" charset="0"/>
                <a:cs typeface="Calibri" pitchFamily="34" charset="0"/>
              </a:rPr>
              <a:t>Άσκηση 2</a:t>
            </a:r>
            <a:endParaRPr lang="en-GB" b="1" dirty="0">
              <a:latin typeface="Calibri" pitchFamily="34" charset="0"/>
              <a:cs typeface="Calibri" pitchFamily="34" charset="0"/>
            </a:endParaRPr>
          </a:p>
        </p:txBody>
      </p:sp>
      <p:pic>
        <p:nvPicPr>
          <p:cNvPr id="609282" name="Picture 2"/>
          <p:cNvPicPr>
            <a:picLocks noChangeAspect="1" noChangeArrowheads="1"/>
          </p:cNvPicPr>
          <p:nvPr/>
        </p:nvPicPr>
        <p:blipFill>
          <a:blip r:embed="rId3" cstate="print"/>
          <a:srcRect/>
          <a:stretch>
            <a:fillRect/>
          </a:stretch>
        </p:blipFill>
        <p:spPr bwMode="auto">
          <a:xfrm>
            <a:off x="1043608" y="764705"/>
            <a:ext cx="2513140" cy="2880320"/>
          </a:xfrm>
          <a:prstGeom prst="rect">
            <a:avLst/>
          </a:prstGeom>
          <a:noFill/>
          <a:ln w="9525">
            <a:noFill/>
            <a:miter lim="800000"/>
            <a:headEnd/>
            <a:tailEnd/>
          </a:ln>
        </p:spPr>
      </p:pic>
      <p:pic>
        <p:nvPicPr>
          <p:cNvPr id="609283" name="Picture 3"/>
          <p:cNvPicPr>
            <a:picLocks noChangeAspect="1" noChangeArrowheads="1"/>
          </p:cNvPicPr>
          <p:nvPr/>
        </p:nvPicPr>
        <p:blipFill>
          <a:blip r:embed="rId4" cstate="print"/>
          <a:srcRect r="50896"/>
          <a:stretch>
            <a:fillRect/>
          </a:stretch>
        </p:blipFill>
        <p:spPr bwMode="auto">
          <a:xfrm>
            <a:off x="1187624" y="4079011"/>
            <a:ext cx="2880320" cy="2039938"/>
          </a:xfrm>
          <a:prstGeom prst="rect">
            <a:avLst/>
          </a:prstGeom>
          <a:noFill/>
          <a:ln w="9525">
            <a:noFill/>
            <a:miter lim="800000"/>
            <a:headEnd/>
            <a:tailEnd/>
          </a:ln>
        </p:spPr>
      </p:pic>
      <p:pic>
        <p:nvPicPr>
          <p:cNvPr id="609284" name="Picture 4"/>
          <p:cNvPicPr>
            <a:picLocks noChangeAspect="1" noChangeArrowheads="1"/>
          </p:cNvPicPr>
          <p:nvPr/>
        </p:nvPicPr>
        <p:blipFill>
          <a:blip r:embed="rId5" cstate="print"/>
          <a:srcRect/>
          <a:stretch>
            <a:fillRect/>
          </a:stretch>
        </p:blipFill>
        <p:spPr bwMode="auto">
          <a:xfrm>
            <a:off x="4572000" y="1124744"/>
            <a:ext cx="3457575" cy="828675"/>
          </a:xfrm>
          <a:prstGeom prst="rect">
            <a:avLst/>
          </a:prstGeom>
          <a:noFill/>
          <a:ln w="9525">
            <a:noFill/>
            <a:miter lim="800000"/>
            <a:headEnd/>
            <a:tailEnd/>
          </a:ln>
        </p:spPr>
      </p:pic>
      <p:sp>
        <p:nvSpPr>
          <p:cNvPr id="7" name="6 - TextBox"/>
          <p:cNvSpPr txBox="1"/>
          <p:nvPr/>
        </p:nvSpPr>
        <p:spPr>
          <a:xfrm>
            <a:off x="4499992" y="2276872"/>
            <a:ext cx="2592288" cy="369332"/>
          </a:xfrm>
          <a:prstGeom prst="rect">
            <a:avLst/>
          </a:prstGeom>
          <a:noFill/>
        </p:spPr>
        <p:txBody>
          <a:bodyPr wrap="square" rtlCol="0">
            <a:spAutoFit/>
          </a:bodyPr>
          <a:lstStyle/>
          <a:p>
            <a:r>
              <a:rPr lang="el-GR" sz="1800" b="1" dirty="0">
                <a:latin typeface="Calibri" pitchFamily="34" charset="0"/>
                <a:cs typeface="Calibri" pitchFamily="34" charset="0"/>
              </a:rPr>
              <a:t>Ενδιάμεσα νερά</a:t>
            </a:r>
            <a:endParaRPr lang="en-GB" sz="1800" b="1" dirty="0">
              <a:latin typeface="Calibri" pitchFamily="34" charset="0"/>
              <a:cs typeface="Calibri" pitchFamily="34" charset="0"/>
            </a:endParaRPr>
          </a:p>
        </p:txBody>
      </p:sp>
      <p:sp>
        <p:nvSpPr>
          <p:cNvPr id="8" name="7 - Αριστερό βέλος">
            <a:hlinkClick r:id="rId6" action="ppaction://hlinksldjump"/>
          </p:cNvPr>
          <p:cNvSpPr/>
          <p:nvPr/>
        </p:nvSpPr>
        <p:spPr>
          <a:xfrm flipH="1">
            <a:off x="6444208" y="2204864"/>
            <a:ext cx="648072" cy="369332"/>
          </a:xfrm>
          <a:prstGeom prst="leftArrow">
            <a:avLst/>
          </a:prstGeom>
          <a:solidFill>
            <a:srgbClr val="176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6690" name="Object 2"/>
          <p:cNvGraphicFramePr>
            <a:graphicFrameLocks noChangeAspect="1"/>
          </p:cNvGraphicFramePr>
          <p:nvPr>
            <p:extLst>
              <p:ext uri="{D42A27DB-BD31-4B8C-83A1-F6EECF244321}">
                <p14:modId xmlns:p14="http://schemas.microsoft.com/office/powerpoint/2010/main" val="1999650045"/>
              </p:ext>
            </p:extLst>
          </p:nvPr>
        </p:nvGraphicFramePr>
        <p:xfrm>
          <a:off x="4788024" y="2781301"/>
          <a:ext cx="998414" cy="594606"/>
        </p:xfrm>
        <a:graphic>
          <a:graphicData uri="http://schemas.openxmlformats.org/presentationml/2006/ole">
            <mc:AlternateContent xmlns:mc="http://schemas.openxmlformats.org/markup-compatibility/2006">
              <mc:Choice xmlns:v="urn:schemas-microsoft-com:vml" Requires="v">
                <p:oleObj name="Εξίσωση" r:id="rId7" imgW="660240" imgH="393480" progId="Equation.3">
                  <p:embed/>
                </p:oleObj>
              </mc:Choice>
              <mc:Fallback>
                <p:oleObj name="Εξίσωση" r:id="rId7" imgW="660240" imgH="39348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8024" y="2781301"/>
                        <a:ext cx="998414" cy="594606"/>
                      </a:xfrm>
                      <a:prstGeom prst="rect">
                        <a:avLst/>
                      </a:prstGeom>
                      <a:noFill/>
                    </p:spPr>
                  </p:pic>
                </p:oleObj>
              </mc:Fallback>
            </mc:AlternateContent>
          </a:graphicData>
        </a:graphic>
      </p:graphicFrame>
      <p:cxnSp>
        <p:nvCxnSpPr>
          <p:cNvPr id="11" name="10 - Ευθύγραμμο βέλος σύνδεσης"/>
          <p:cNvCxnSpPr/>
          <p:nvPr/>
        </p:nvCxnSpPr>
        <p:spPr>
          <a:xfrm>
            <a:off x="5940152" y="3068960"/>
            <a:ext cx="43204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12 - TextBox"/>
          <p:cNvSpPr txBox="1"/>
          <p:nvPr/>
        </p:nvSpPr>
        <p:spPr>
          <a:xfrm>
            <a:off x="6465899" y="2825641"/>
            <a:ext cx="1512168" cy="400110"/>
          </a:xfrm>
          <a:prstGeom prst="rect">
            <a:avLst/>
          </a:prstGeom>
          <a:noFill/>
        </p:spPr>
        <p:txBody>
          <a:bodyPr wrap="square" rtlCol="0">
            <a:spAutoFit/>
          </a:bodyPr>
          <a:lstStyle/>
          <a:p>
            <a:r>
              <a:rPr lang="en-US" sz="2000" dirty="0"/>
              <a:t>L=30.5 m</a:t>
            </a:r>
            <a:endParaRPr lang="en-GB" sz="2000" dirty="0"/>
          </a:p>
        </p:txBody>
      </p:sp>
      <p:grpSp>
        <p:nvGrpSpPr>
          <p:cNvPr id="2" name="Group 1">
            <a:extLst>
              <a:ext uri="{FF2B5EF4-FFF2-40B4-BE49-F238E27FC236}">
                <a16:creationId xmlns:a16="http://schemas.microsoft.com/office/drawing/2014/main" id="{707F99E9-F6D5-5DA9-4F5D-707028483B23}"/>
              </a:ext>
            </a:extLst>
          </p:cNvPr>
          <p:cNvGrpSpPr/>
          <p:nvPr/>
        </p:nvGrpSpPr>
        <p:grpSpPr>
          <a:xfrm>
            <a:off x="5184068" y="4509121"/>
            <a:ext cx="3636404" cy="1609828"/>
            <a:chOff x="3743400" y="3717032"/>
            <a:chExt cx="5581128" cy="2160240"/>
          </a:xfrm>
        </p:grpSpPr>
        <p:sp>
          <p:nvSpPr>
            <p:cNvPr id="3" name="Rectangle 2">
              <a:extLst>
                <a:ext uri="{FF2B5EF4-FFF2-40B4-BE49-F238E27FC236}">
                  <a16:creationId xmlns:a16="http://schemas.microsoft.com/office/drawing/2014/main" id="{65141CD5-7507-585E-5768-CE7213900DDD}"/>
                </a:ext>
              </a:extLst>
            </p:cNvPr>
            <p:cNvSpPr/>
            <p:nvPr/>
          </p:nvSpPr>
          <p:spPr>
            <a:xfrm>
              <a:off x="3743400" y="3717032"/>
              <a:ext cx="5581128" cy="2160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0B81C5C-0DBF-892D-D51C-C79313A0BB3E}"/>
                </a:ext>
              </a:extLst>
            </p:cNvPr>
            <p:cNvSpPr txBox="1"/>
            <p:nvPr/>
          </p:nvSpPr>
          <p:spPr>
            <a:xfrm>
              <a:off x="3938471" y="3932849"/>
              <a:ext cx="5366534" cy="1775586"/>
            </a:xfrm>
            <a:prstGeom prst="rect">
              <a:avLst/>
            </a:prstGeom>
            <a:noFill/>
          </p:spPr>
          <p:txBody>
            <a:bodyPr wrap="square">
              <a:spAutoFit/>
            </a:bodyPr>
            <a:lstStyle/>
            <a:p>
              <a:pPr>
                <a:spcBef>
                  <a:spcPts val="0"/>
                </a:spcBef>
                <a:spcAft>
                  <a:spcPts val="1800"/>
                </a:spcAft>
              </a:pPr>
              <a:r>
                <a:rPr lang="el-GR" sz="1800" b="1" dirty="0">
                  <a:latin typeface="Calibri" panose="020F0502020204030204" pitchFamily="34" charset="0"/>
                  <a:cs typeface="Calibri" panose="020F0502020204030204" pitchFamily="34" charset="0"/>
                </a:rPr>
                <a:t>Βαθιά νερά:    </a:t>
              </a:r>
              <a:r>
                <a:rPr lang="en-US" sz="1800" b="1" dirty="0">
                  <a:solidFill>
                    <a:srgbClr val="176FB1"/>
                  </a:solidFill>
                  <a:latin typeface="Calibri" panose="020F0502020204030204" pitchFamily="34" charset="0"/>
                  <a:cs typeface="Calibri" panose="020F0502020204030204" pitchFamily="34" charset="0"/>
                </a:rPr>
                <a:t>d</a:t>
              </a:r>
              <a:r>
                <a:rPr lang="el-GR" sz="1800" b="1" dirty="0">
                  <a:solidFill>
                    <a:srgbClr val="176FB1"/>
                  </a:solidFill>
                  <a:latin typeface="Calibri" panose="020F0502020204030204" pitchFamily="34" charset="0"/>
                  <a:cs typeface="Calibri" panose="020F0502020204030204" pitchFamily="34" charset="0"/>
                </a:rPr>
                <a:t>/</a:t>
              </a:r>
              <a:r>
                <a:rPr lang="en-US" sz="1800" b="1" dirty="0">
                  <a:solidFill>
                    <a:srgbClr val="176FB1"/>
                  </a:solidFill>
                  <a:latin typeface="Calibri" panose="020F0502020204030204" pitchFamily="34" charset="0"/>
                  <a:cs typeface="Calibri" panose="020F0502020204030204" pitchFamily="34" charset="0"/>
                </a:rPr>
                <a:t>L</a:t>
              </a:r>
              <a:r>
                <a:rPr lang="el-GR" sz="1800" b="1" dirty="0">
                  <a:solidFill>
                    <a:srgbClr val="176FB1"/>
                  </a:solidFill>
                  <a:latin typeface="Calibri" panose="020F0502020204030204" pitchFamily="34" charset="0"/>
                  <a:cs typeface="Calibri" panose="020F0502020204030204" pitchFamily="34" charset="0"/>
                </a:rPr>
                <a:t> &gt; 0.5</a:t>
              </a:r>
              <a:endParaRPr lang="en-US" sz="1800" b="1" dirty="0">
                <a:solidFill>
                  <a:srgbClr val="176FB1"/>
                </a:solidFill>
                <a:latin typeface="Calibri" panose="020F0502020204030204" pitchFamily="34" charset="0"/>
                <a:cs typeface="Calibri" panose="020F0502020204030204" pitchFamily="34" charset="0"/>
              </a:endParaRPr>
            </a:p>
            <a:p>
              <a:pPr>
                <a:spcBef>
                  <a:spcPts val="0"/>
                </a:spcBef>
                <a:spcAft>
                  <a:spcPts val="1800"/>
                </a:spcAft>
              </a:pPr>
              <a:r>
                <a:rPr lang="el-GR" sz="1800" b="1" dirty="0">
                  <a:latin typeface="Calibri" panose="020F0502020204030204" pitchFamily="34" charset="0"/>
                  <a:cs typeface="Calibri" panose="020F0502020204030204" pitchFamily="34" charset="0"/>
                </a:rPr>
                <a:t>Ενδιάμεσα νερά: </a:t>
              </a:r>
              <a:r>
                <a:rPr lang="el-GR" sz="1800" b="1" dirty="0">
                  <a:solidFill>
                    <a:srgbClr val="176FB1"/>
                  </a:solidFill>
                  <a:latin typeface="Calibri" panose="020F0502020204030204" pitchFamily="34" charset="0"/>
                  <a:cs typeface="Calibri" panose="020F0502020204030204" pitchFamily="34" charset="0"/>
                </a:rPr>
                <a:t>0.05 </a:t>
              </a:r>
              <a:r>
                <a:rPr lang="el-GR" sz="1800" b="1" dirty="0">
                  <a:solidFill>
                    <a:srgbClr val="176FB1"/>
                  </a:solidFill>
                  <a:latin typeface="Calibri" panose="020F0502020204030204" pitchFamily="34" charset="0"/>
                  <a:cs typeface="Calibri" panose="020F0502020204030204" pitchFamily="34" charset="0"/>
                  <a:sym typeface="Wingdings" panose="05000000000000000000" pitchFamily="2" charset="2"/>
                </a:rPr>
                <a:t>&lt; </a:t>
              </a:r>
              <a:r>
                <a:rPr lang="en-US" sz="1800" b="1" dirty="0">
                  <a:solidFill>
                    <a:srgbClr val="176FB1"/>
                  </a:solidFill>
                  <a:latin typeface="Calibri" panose="020F0502020204030204" pitchFamily="34" charset="0"/>
                  <a:cs typeface="Calibri" panose="020F0502020204030204" pitchFamily="34" charset="0"/>
                </a:rPr>
                <a:t>d</a:t>
              </a:r>
              <a:r>
                <a:rPr lang="el-GR" sz="1800" b="1" dirty="0">
                  <a:solidFill>
                    <a:srgbClr val="176FB1"/>
                  </a:solidFill>
                  <a:latin typeface="Calibri" panose="020F0502020204030204" pitchFamily="34" charset="0"/>
                  <a:cs typeface="Calibri" panose="020F0502020204030204" pitchFamily="34" charset="0"/>
                </a:rPr>
                <a:t>/</a:t>
              </a:r>
              <a:r>
                <a:rPr lang="en-US" sz="1800" b="1" dirty="0">
                  <a:solidFill>
                    <a:srgbClr val="176FB1"/>
                  </a:solidFill>
                  <a:latin typeface="Calibri" panose="020F0502020204030204" pitchFamily="34" charset="0"/>
                  <a:cs typeface="Calibri" panose="020F0502020204030204" pitchFamily="34" charset="0"/>
                </a:rPr>
                <a:t>L</a:t>
              </a:r>
              <a:r>
                <a:rPr lang="el-GR" sz="1800" b="1" dirty="0">
                  <a:solidFill>
                    <a:srgbClr val="176FB1"/>
                  </a:solidFill>
                  <a:latin typeface="Calibri" panose="020F0502020204030204" pitchFamily="34" charset="0"/>
                  <a:cs typeface="Calibri" panose="020F0502020204030204" pitchFamily="34" charset="0"/>
                </a:rPr>
                <a:t> ≤ 0.5</a:t>
              </a:r>
              <a:r>
                <a:rPr lang="el-GR" sz="1800" b="1" dirty="0">
                  <a:solidFill>
                    <a:srgbClr val="176FB1"/>
                  </a:solidFill>
                  <a:latin typeface="Calibri" panose="020F0502020204030204" pitchFamily="34" charset="0"/>
                  <a:cs typeface="Calibri" panose="020F0502020204030204" pitchFamily="34" charset="0"/>
                  <a:sym typeface="Wingdings" panose="05000000000000000000" pitchFamily="2" charset="2"/>
                </a:rPr>
                <a:t> </a:t>
              </a:r>
              <a:endParaRPr lang="en-US" sz="1800" b="1" dirty="0">
                <a:solidFill>
                  <a:srgbClr val="176FB1"/>
                </a:solidFill>
                <a:latin typeface="Calibri" panose="020F0502020204030204" pitchFamily="34" charset="0"/>
                <a:cs typeface="Calibri" panose="020F0502020204030204" pitchFamily="34" charset="0"/>
              </a:endParaRPr>
            </a:p>
            <a:p>
              <a:pPr>
                <a:spcBef>
                  <a:spcPts val="0"/>
                </a:spcBef>
                <a:spcAft>
                  <a:spcPts val="1800"/>
                </a:spcAft>
              </a:pPr>
              <a:r>
                <a:rPr lang="el-GR" sz="1800" b="1" dirty="0">
                  <a:latin typeface="Calibri" panose="020F0502020204030204" pitchFamily="34" charset="0"/>
                  <a:cs typeface="Calibri" panose="020F0502020204030204" pitchFamily="34" charset="0"/>
                </a:rPr>
                <a:t>Ρηχά νερά:  </a:t>
              </a:r>
              <a:r>
                <a:rPr lang="en-US" sz="1800" b="1" dirty="0">
                  <a:solidFill>
                    <a:srgbClr val="176FB1"/>
                  </a:solidFill>
                  <a:latin typeface="Calibri" panose="020F0502020204030204" pitchFamily="34" charset="0"/>
                  <a:cs typeface="Calibri" panose="020F0502020204030204" pitchFamily="34" charset="0"/>
                </a:rPr>
                <a:t>d</a:t>
              </a:r>
              <a:r>
                <a:rPr lang="el-GR" sz="1800" b="1" dirty="0">
                  <a:solidFill>
                    <a:srgbClr val="176FB1"/>
                  </a:solidFill>
                  <a:latin typeface="Calibri" panose="020F0502020204030204" pitchFamily="34" charset="0"/>
                  <a:cs typeface="Calibri" panose="020F0502020204030204" pitchFamily="34" charset="0"/>
                </a:rPr>
                <a:t>/</a:t>
              </a:r>
              <a:r>
                <a:rPr lang="en-US" sz="1800" b="1" dirty="0">
                  <a:solidFill>
                    <a:srgbClr val="176FB1"/>
                  </a:solidFill>
                  <a:latin typeface="Calibri" panose="020F0502020204030204" pitchFamily="34" charset="0"/>
                  <a:cs typeface="Calibri" panose="020F0502020204030204" pitchFamily="34" charset="0"/>
                </a:rPr>
                <a:t>L</a:t>
              </a:r>
              <a:r>
                <a:rPr lang="el-GR" sz="1800" b="1" dirty="0">
                  <a:solidFill>
                    <a:srgbClr val="176FB1"/>
                  </a:solidFill>
                  <a:latin typeface="Calibri" panose="020F0502020204030204" pitchFamily="34" charset="0"/>
                  <a:cs typeface="Calibri" panose="020F0502020204030204" pitchFamily="34" charset="0"/>
                </a:rPr>
                <a:t> ≤ 0.05</a:t>
              </a:r>
              <a:endParaRPr lang="en-GB" sz="1800" dirty="0">
                <a:solidFill>
                  <a:srgbClr val="176FB1"/>
                </a:solidFill>
                <a:latin typeface="Calibri" panose="020F0502020204030204" pitchFamily="34" charset="0"/>
                <a:cs typeface="Calibri" panose="020F050202020403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9154" name="Picture 2"/>
          <p:cNvPicPr>
            <a:picLocks noChangeAspect="1" noChangeArrowheads="1"/>
          </p:cNvPicPr>
          <p:nvPr/>
        </p:nvPicPr>
        <p:blipFill>
          <a:blip r:embed="rId3" cstate="print"/>
          <a:srcRect/>
          <a:stretch>
            <a:fillRect/>
          </a:stretch>
        </p:blipFill>
        <p:spPr bwMode="auto">
          <a:xfrm>
            <a:off x="899592" y="2636912"/>
            <a:ext cx="7468397" cy="1800200"/>
          </a:xfrm>
          <a:prstGeom prst="rect">
            <a:avLst/>
          </a:prstGeom>
          <a:noFill/>
          <a:ln w="9525">
            <a:noFill/>
            <a:miter lim="800000"/>
            <a:headEnd/>
            <a:tailEnd/>
          </a:ln>
        </p:spPr>
      </p:pic>
      <p:cxnSp>
        <p:nvCxnSpPr>
          <p:cNvPr id="5" name="4 - Ευθύγραμμο βέλος σύνδεσης"/>
          <p:cNvCxnSpPr/>
          <p:nvPr/>
        </p:nvCxnSpPr>
        <p:spPr>
          <a:xfrm flipV="1">
            <a:off x="5508104" y="3068960"/>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89155" name="Object 3"/>
          <p:cNvGraphicFramePr>
            <a:graphicFrameLocks noChangeAspect="1"/>
          </p:cNvGraphicFramePr>
          <p:nvPr/>
        </p:nvGraphicFramePr>
        <p:xfrm>
          <a:off x="1835696" y="4797152"/>
          <a:ext cx="1168526" cy="792088"/>
        </p:xfrm>
        <a:graphic>
          <a:graphicData uri="http://schemas.openxmlformats.org/presentationml/2006/ole">
            <mc:AlternateContent xmlns:mc="http://schemas.openxmlformats.org/markup-compatibility/2006">
              <mc:Choice xmlns:v="urn:schemas-microsoft-com:vml" Requires="v">
                <p:oleObj name="Εξίσωση" r:id="rId4" imgW="634680" imgH="431640" progId="Equation.3">
                  <p:embed/>
                </p:oleObj>
              </mc:Choice>
              <mc:Fallback>
                <p:oleObj name="Εξίσωση" r:id="rId4" imgW="634680" imgH="431640" progId="Equation.3">
                  <p:embed/>
                  <p:pic>
                    <p:nvPicPr>
                      <p:cNvPr id="68915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4797152"/>
                        <a:ext cx="1168526"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7 - Δεξιό βέλος"/>
          <p:cNvSpPr/>
          <p:nvPr/>
        </p:nvSpPr>
        <p:spPr>
          <a:xfrm>
            <a:off x="3203848" y="5085184"/>
            <a:ext cx="72008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89156" name="Object 4"/>
          <p:cNvGraphicFramePr>
            <a:graphicFrameLocks noChangeAspect="1"/>
          </p:cNvGraphicFramePr>
          <p:nvPr/>
        </p:nvGraphicFramePr>
        <p:xfrm>
          <a:off x="4137025" y="4797425"/>
          <a:ext cx="1212850" cy="722313"/>
        </p:xfrm>
        <a:graphic>
          <a:graphicData uri="http://schemas.openxmlformats.org/presentationml/2006/ole">
            <mc:AlternateContent xmlns:mc="http://schemas.openxmlformats.org/markup-compatibility/2006">
              <mc:Choice xmlns:v="urn:schemas-microsoft-com:vml" Requires="v">
                <p:oleObj name="Εξίσωση" r:id="rId6" imgW="660240" imgH="393480" progId="Equation.3">
                  <p:embed/>
                </p:oleObj>
              </mc:Choice>
              <mc:Fallback>
                <p:oleObj name="Εξίσωση" r:id="rId6" imgW="660240" imgH="393480" progId="Equation.3">
                  <p:embed/>
                  <p:pic>
                    <p:nvPicPr>
                      <p:cNvPr id="68915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7025" y="4797425"/>
                        <a:ext cx="1212850"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11"/>
          <p:cNvSpPr>
            <a:spLocks noChangeArrowheads="1"/>
          </p:cNvSpPr>
          <p:nvPr/>
        </p:nvSpPr>
        <p:spPr bwMode="auto">
          <a:xfrm>
            <a:off x="5652120" y="4725144"/>
            <a:ext cx="1368152" cy="1008112"/>
          </a:xfrm>
          <a:prstGeom prst="rect">
            <a:avLst/>
          </a:prstGeom>
          <a:noFill/>
          <a:ln w="9525" algn="ctr">
            <a:noFill/>
            <a:miter lim="800000"/>
            <a:headEnd/>
            <a:tailEnd/>
          </a:ln>
          <a:effectLst/>
        </p:spPr>
        <p:txBody>
          <a:bodyPr/>
          <a:lstStyle/>
          <a:p>
            <a:pPr algn="justLow">
              <a:lnSpc>
                <a:spcPct val="120000"/>
              </a:lnSpc>
            </a:pPr>
            <a:r>
              <a:rPr lang="el-GR" sz="1800" b="1" dirty="0">
                <a:solidFill>
                  <a:srgbClr val="000000"/>
                </a:solidFill>
              </a:rPr>
              <a:t>Ενδιάμεσα βάθη</a:t>
            </a:r>
          </a:p>
        </p:txBody>
      </p:sp>
      <p:sp>
        <p:nvSpPr>
          <p:cNvPr id="12" name="11 - Ορθογώνιο"/>
          <p:cNvSpPr/>
          <p:nvPr/>
        </p:nvSpPr>
        <p:spPr>
          <a:xfrm>
            <a:off x="611560" y="1124744"/>
            <a:ext cx="8208912" cy="430887"/>
          </a:xfrm>
          <a:prstGeom prst="rect">
            <a:avLst/>
          </a:prstGeom>
        </p:spPr>
        <p:txBody>
          <a:bodyPr wrap="square">
            <a:spAutoFit/>
          </a:bodyPr>
          <a:lstStyle/>
          <a:p>
            <a:r>
              <a:rPr lang="el-GR" sz="2200" dirty="0">
                <a:latin typeface="Calibri" pitchFamily="34" charset="0"/>
                <a:cs typeface="Calibri" pitchFamily="34" charset="0"/>
              </a:rPr>
              <a:t>Χρήση νομογραφήματος (Σχήμα 2.4 / Σελ.20 / </a:t>
            </a:r>
            <a:r>
              <a:rPr lang="el-GR" sz="2200" dirty="0" err="1">
                <a:latin typeface="Calibri" pitchFamily="34" charset="0"/>
                <a:cs typeface="Calibri" pitchFamily="34" charset="0"/>
              </a:rPr>
              <a:t>Κουτίτας</a:t>
            </a:r>
            <a:r>
              <a:rPr lang="el-GR" sz="2200" dirty="0">
                <a:latin typeface="Calibri" pitchFamily="34" charset="0"/>
                <a:cs typeface="Calibri" pitchFamily="34" charset="0"/>
              </a:rPr>
              <a:t> 1994)</a:t>
            </a:r>
            <a:endParaRPr lang="en-GB" sz="2200" dirty="0">
              <a:latin typeface="Calibri" pitchFamily="34" charset="0"/>
              <a:cs typeface="Calibri" pitchFamily="34" charset="0"/>
            </a:endParaRPr>
          </a:p>
        </p:txBody>
      </p:sp>
      <p:sp>
        <p:nvSpPr>
          <p:cNvPr id="14" name="13 - Αριστερό βέλος">
            <a:hlinkClick r:id="rId8" action="ppaction://hlinksldjump"/>
          </p:cNvPr>
          <p:cNvSpPr/>
          <p:nvPr/>
        </p:nvSpPr>
        <p:spPr>
          <a:xfrm>
            <a:off x="467544" y="5661248"/>
            <a:ext cx="1152128" cy="504056"/>
          </a:xfrm>
          <a:prstGeom prst="leftArrow">
            <a:avLst/>
          </a:prstGeom>
          <a:solidFill>
            <a:srgbClr val="176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1"/>
          <p:cNvSpPr>
            <a:spLocks noChangeArrowheads="1"/>
          </p:cNvSpPr>
          <p:nvPr/>
        </p:nvSpPr>
        <p:spPr bwMode="auto">
          <a:xfrm>
            <a:off x="323528" y="6165304"/>
            <a:ext cx="1368152" cy="387424"/>
          </a:xfrm>
          <a:prstGeom prst="rect">
            <a:avLst/>
          </a:prstGeom>
          <a:noFill/>
          <a:ln w="9525" algn="ctr">
            <a:noFill/>
            <a:miter lim="800000"/>
            <a:headEnd/>
            <a:tailEnd/>
          </a:ln>
          <a:effectLst/>
        </p:spPr>
        <p:txBody>
          <a:bodyPr/>
          <a:lstStyle/>
          <a:p>
            <a:pPr algn="justLow">
              <a:lnSpc>
                <a:spcPct val="120000"/>
              </a:lnSpc>
            </a:pPr>
            <a:r>
              <a:rPr lang="el-GR" sz="1800" b="1" dirty="0">
                <a:solidFill>
                  <a:srgbClr val="000000"/>
                </a:solidFill>
              </a:rPr>
              <a:t>Επιστροφή</a:t>
            </a:r>
          </a:p>
        </p:txBody>
      </p:sp>
    </p:spTree>
    <p:extLst>
      <p:ext uri="{BB962C8B-B14F-4D97-AF65-F5344CB8AC3E}">
        <p14:creationId xmlns:p14="http://schemas.microsoft.com/office/powerpoint/2010/main" val="756718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DD255-E249-21B9-1EA5-340B46201CDD}"/>
            </a:ext>
          </a:extLst>
        </p:cNvPr>
        <p:cNvGrpSpPr/>
        <p:nvPr/>
      </p:nvGrpSpPr>
      <p:grpSpPr>
        <a:xfrm>
          <a:off x="0" y="0"/>
          <a:ext cx="0" cy="0"/>
          <a:chOff x="0" y="0"/>
          <a:chExt cx="0" cy="0"/>
        </a:xfrm>
      </p:grpSpPr>
      <p:sp>
        <p:nvSpPr>
          <p:cNvPr id="4" name="3 - TextBox">
            <a:extLst>
              <a:ext uri="{FF2B5EF4-FFF2-40B4-BE49-F238E27FC236}">
                <a16:creationId xmlns:a16="http://schemas.microsoft.com/office/drawing/2014/main" id="{2F5CC2A7-0D65-B126-F7D1-C04C9A2833E1}"/>
              </a:ext>
            </a:extLst>
          </p:cNvPr>
          <p:cNvSpPr txBox="1"/>
          <p:nvPr/>
        </p:nvSpPr>
        <p:spPr>
          <a:xfrm>
            <a:off x="1331640" y="404664"/>
            <a:ext cx="2592288" cy="461665"/>
          </a:xfrm>
          <a:prstGeom prst="rect">
            <a:avLst/>
          </a:prstGeom>
          <a:noFill/>
        </p:spPr>
        <p:txBody>
          <a:bodyPr wrap="square" rtlCol="0">
            <a:spAutoFit/>
          </a:bodyPr>
          <a:lstStyle/>
          <a:p>
            <a:r>
              <a:rPr lang="el-GR" b="1" dirty="0">
                <a:latin typeface="Calibri" pitchFamily="34" charset="0"/>
                <a:cs typeface="Calibri" pitchFamily="34" charset="0"/>
              </a:rPr>
              <a:t>Άσκηση 2</a:t>
            </a:r>
            <a:endParaRPr lang="en-GB" b="1" dirty="0">
              <a:latin typeface="Calibri" pitchFamily="34" charset="0"/>
              <a:cs typeface="Calibri" pitchFamily="34" charset="0"/>
            </a:endParaRPr>
          </a:p>
        </p:txBody>
      </p:sp>
      <p:pic>
        <p:nvPicPr>
          <p:cNvPr id="7" name="Picture 6">
            <a:extLst>
              <a:ext uri="{FF2B5EF4-FFF2-40B4-BE49-F238E27FC236}">
                <a16:creationId xmlns:a16="http://schemas.microsoft.com/office/drawing/2014/main" id="{CA44B7F4-A801-2291-01D2-BF1D4428CFBD}"/>
              </a:ext>
            </a:extLst>
          </p:cNvPr>
          <p:cNvPicPr>
            <a:picLocks noChangeAspect="1"/>
          </p:cNvPicPr>
          <p:nvPr/>
        </p:nvPicPr>
        <p:blipFill>
          <a:blip r:embed="rId3"/>
          <a:stretch>
            <a:fillRect/>
          </a:stretch>
        </p:blipFill>
        <p:spPr>
          <a:xfrm>
            <a:off x="899592" y="848639"/>
            <a:ext cx="6533733" cy="4956625"/>
          </a:xfrm>
          <a:prstGeom prst="rect">
            <a:avLst/>
          </a:prstGeom>
        </p:spPr>
      </p:pic>
      <p:pic>
        <p:nvPicPr>
          <p:cNvPr id="12" name="Picture 3">
            <a:extLst>
              <a:ext uri="{FF2B5EF4-FFF2-40B4-BE49-F238E27FC236}">
                <a16:creationId xmlns:a16="http://schemas.microsoft.com/office/drawing/2014/main" id="{D9452BD3-74DE-C47D-CEB8-9FAF71614801}"/>
              </a:ext>
            </a:extLst>
          </p:cNvPr>
          <p:cNvPicPr>
            <a:picLocks noChangeAspect="1" noChangeArrowheads="1"/>
          </p:cNvPicPr>
          <p:nvPr/>
        </p:nvPicPr>
        <p:blipFill>
          <a:blip r:embed="rId4" cstate="print"/>
          <a:srcRect l="10877" t="7316" r="7882" b="12208"/>
          <a:stretch>
            <a:fillRect/>
          </a:stretch>
        </p:blipFill>
        <p:spPr bwMode="auto">
          <a:xfrm>
            <a:off x="5931958" y="5409220"/>
            <a:ext cx="2232248" cy="792088"/>
          </a:xfrm>
          <a:prstGeom prst="rect">
            <a:avLst/>
          </a:prstGeom>
          <a:noFill/>
          <a:ln w="9525">
            <a:noFill/>
            <a:miter lim="800000"/>
            <a:headEnd/>
            <a:tailEnd/>
          </a:ln>
        </p:spPr>
      </p:pic>
      <p:pic>
        <p:nvPicPr>
          <p:cNvPr id="3" name="Picture 2">
            <a:extLst>
              <a:ext uri="{FF2B5EF4-FFF2-40B4-BE49-F238E27FC236}">
                <a16:creationId xmlns:a16="http://schemas.microsoft.com/office/drawing/2014/main" id="{E5208E67-89E6-286F-4091-4EA190960595}"/>
              </a:ext>
            </a:extLst>
          </p:cNvPr>
          <p:cNvPicPr>
            <a:picLocks noChangeAspect="1"/>
          </p:cNvPicPr>
          <p:nvPr/>
        </p:nvPicPr>
        <p:blipFill>
          <a:blip r:embed="rId5"/>
          <a:stretch>
            <a:fillRect/>
          </a:stretch>
        </p:blipFill>
        <p:spPr>
          <a:xfrm>
            <a:off x="5971562" y="4221088"/>
            <a:ext cx="2923525" cy="1008112"/>
          </a:xfrm>
          <a:prstGeom prst="rect">
            <a:avLst/>
          </a:prstGeom>
        </p:spPr>
      </p:pic>
      <p:sp>
        <p:nvSpPr>
          <p:cNvPr id="5" name="TextBox 4">
            <a:extLst>
              <a:ext uri="{FF2B5EF4-FFF2-40B4-BE49-F238E27FC236}">
                <a16:creationId xmlns:a16="http://schemas.microsoft.com/office/drawing/2014/main" id="{051E0E3E-F680-A15A-5322-A6E6FEC29A76}"/>
              </a:ext>
            </a:extLst>
          </p:cNvPr>
          <p:cNvSpPr txBox="1"/>
          <p:nvPr/>
        </p:nvSpPr>
        <p:spPr>
          <a:xfrm>
            <a:off x="6045049" y="6249239"/>
            <a:ext cx="3098951" cy="369332"/>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n</a:t>
            </a:r>
            <a:r>
              <a:rPr lang="en-US" sz="1800" baseline="-25000" dirty="0">
                <a:latin typeface="Calibri" panose="020F0502020204030204" pitchFamily="34" charset="0"/>
                <a:cs typeface="Calibri" panose="020F0502020204030204" pitchFamily="34" charset="0"/>
              </a:rPr>
              <a:t>0</a:t>
            </a:r>
            <a:r>
              <a:rPr lang="en-US" sz="1800" dirty="0">
                <a:latin typeface="Calibri" panose="020F0502020204030204" pitchFamily="34" charset="0"/>
                <a:cs typeface="Calibri" panose="020F0502020204030204" pitchFamily="34" charset="0"/>
              </a:rPr>
              <a:t> = 0.5, </a:t>
            </a:r>
            <a:r>
              <a:rPr lang="el-GR" sz="1800" dirty="0">
                <a:latin typeface="Calibri" panose="020F0502020204030204" pitchFamily="34" charset="0"/>
                <a:cs typeface="Calibri" panose="020F0502020204030204" pitchFamily="34" charset="0"/>
              </a:rPr>
              <a:t>βαθιά νερά</a:t>
            </a:r>
            <a:endParaRPr lang="en-GB" sz="1800" dirty="0">
              <a:latin typeface="Calibri" panose="020F0502020204030204" pitchFamily="34" charset="0"/>
              <a:cs typeface="Calibri" panose="020F0502020204030204" pitchFamily="34" charset="0"/>
            </a:endParaRPr>
          </a:p>
        </p:txBody>
      </p:sp>
      <p:sp>
        <p:nvSpPr>
          <p:cNvPr id="6" name="Arrow: Right 5">
            <a:hlinkClick r:id="rId6" action="ppaction://hlinksldjump"/>
            <a:extLst>
              <a:ext uri="{FF2B5EF4-FFF2-40B4-BE49-F238E27FC236}">
                <a16:creationId xmlns:a16="http://schemas.microsoft.com/office/drawing/2014/main" id="{FF44EB2C-23CD-7DBE-9E91-6D3AC7BDED69}"/>
              </a:ext>
            </a:extLst>
          </p:cNvPr>
          <p:cNvSpPr/>
          <p:nvPr/>
        </p:nvSpPr>
        <p:spPr>
          <a:xfrm>
            <a:off x="4355976" y="4591961"/>
            <a:ext cx="360040" cy="288032"/>
          </a:xfrm>
          <a:prstGeom prst="rightArrow">
            <a:avLst/>
          </a:prstGeom>
          <a:solidFill>
            <a:srgbClr val="176F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32783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331640" y="404664"/>
            <a:ext cx="2592288" cy="461665"/>
          </a:xfrm>
          <a:prstGeom prst="rect">
            <a:avLst/>
          </a:prstGeom>
          <a:noFill/>
        </p:spPr>
        <p:txBody>
          <a:bodyPr wrap="square" rtlCol="0">
            <a:spAutoFit/>
          </a:bodyPr>
          <a:lstStyle/>
          <a:p>
            <a:r>
              <a:rPr lang="el-GR" b="1" dirty="0">
                <a:latin typeface="Calibri" pitchFamily="34" charset="0"/>
                <a:cs typeface="Calibri" pitchFamily="34" charset="0"/>
              </a:rPr>
              <a:t>Άσκηση 2</a:t>
            </a:r>
            <a:endParaRPr lang="en-GB" b="1" dirty="0">
              <a:latin typeface="Calibri" pitchFamily="34" charset="0"/>
              <a:cs typeface="Calibri" pitchFamily="34" charset="0"/>
            </a:endParaRPr>
          </a:p>
        </p:txBody>
      </p:sp>
      <p:pic>
        <p:nvPicPr>
          <p:cNvPr id="11" name="Picture 10">
            <a:extLst>
              <a:ext uri="{FF2B5EF4-FFF2-40B4-BE49-F238E27FC236}">
                <a16:creationId xmlns:a16="http://schemas.microsoft.com/office/drawing/2014/main" id="{B25CAB1E-058E-6E09-23E0-0C4C5B6DC637}"/>
              </a:ext>
            </a:extLst>
          </p:cNvPr>
          <p:cNvPicPr>
            <a:picLocks noChangeAspect="1"/>
          </p:cNvPicPr>
          <p:nvPr/>
        </p:nvPicPr>
        <p:blipFill>
          <a:blip r:embed="rId3"/>
          <a:stretch>
            <a:fillRect/>
          </a:stretch>
        </p:blipFill>
        <p:spPr>
          <a:xfrm>
            <a:off x="6156176" y="2276872"/>
            <a:ext cx="2339604" cy="682119"/>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29985C5-26E9-3079-F136-D6F0404EB6AD}"/>
                  </a:ext>
                </a:extLst>
              </p:cNvPr>
              <p:cNvSpPr txBox="1"/>
              <p:nvPr/>
            </p:nvSpPr>
            <p:spPr>
              <a:xfrm>
                <a:off x="1187624" y="1196752"/>
                <a:ext cx="4572000" cy="5396285"/>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r>
                        <m:rPr>
                          <m:sty m:val="p"/>
                        </m:rPr>
                        <a:rPr lang="en-GB" sz="1800" kern="0" smtClean="0">
                          <a:effectLst/>
                          <a:latin typeface="Cambria Math" panose="02040503050406030204" pitchFamily="18" charset="0"/>
                          <a:ea typeface="Times New Roman" panose="02020603050405020304" pitchFamily="18" charset="0"/>
                          <a:cs typeface="Times New Roman" panose="02020603050405020304" pitchFamily="18" charset="0"/>
                        </a:rPr>
                        <m:t>sinh</m:t>
                      </m:r>
                      <m:r>
                        <a:rPr lang="en-GB" sz="1800" i="1" ker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kern="0">
                          <a:effectLst/>
                          <a:latin typeface="Cambria Math" panose="02040503050406030204" pitchFamily="18" charset="0"/>
                          <a:ea typeface="Times New Roman" panose="02020603050405020304" pitchFamily="18" charset="0"/>
                          <a:cs typeface="Times New Roman" panose="02020603050405020304" pitchFamily="18" charset="0"/>
                        </a:rPr>
                        <m:t>2</m:t>
                      </m:r>
                      <m:r>
                        <a:rPr lang="en-GB" sz="1800" i="1" ker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kern="0">
                          <a:effectLst/>
                          <a:latin typeface="Cambria Math" panose="02040503050406030204" pitchFamily="18" charset="0"/>
                          <a:ea typeface="Times New Roman" panose="02020603050405020304" pitchFamily="18" charset="0"/>
                          <a:cs typeface="Times New Roman" panose="02020603050405020304" pitchFamily="18" charset="0"/>
                        </a:rPr>
                        <m:t>0</m:t>
                      </m:r>
                      <m:r>
                        <a:rPr lang="en-GB" sz="1800" i="1" ker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kern="0">
                          <a:effectLst/>
                          <a:latin typeface="Cambria Math" panose="02040503050406030204" pitchFamily="18" charset="0"/>
                          <a:ea typeface="Times New Roman" panose="02020603050405020304" pitchFamily="18" charset="0"/>
                          <a:cs typeface="Times New Roman" panose="02020603050405020304" pitchFamily="18" charset="0"/>
                        </a:rPr>
                        <m:t>206</m:t>
                      </m:r>
                      <m:r>
                        <a:rPr lang="en-GB" sz="1800" i="1" ker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kern="0">
                          <a:effectLst/>
                          <a:latin typeface="Cambria Math" panose="02040503050406030204" pitchFamily="18" charset="0"/>
                          <a:ea typeface="Times New Roman" panose="02020603050405020304" pitchFamily="18" charset="0"/>
                          <a:cs typeface="Times New Roman" panose="02020603050405020304" pitchFamily="18" charset="0"/>
                        </a:rPr>
                        <m:t>5</m:t>
                      </m:r>
                      <m:r>
                        <a:rPr lang="en-GB" sz="1800" i="1" ker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GB" sz="1800" kern="0">
                          <a:effectLst/>
                          <a:latin typeface="Cambria Math" panose="02040503050406030204" pitchFamily="18" charset="0"/>
                          <a:ea typeface="Times New Roman" panose="02020603050405020304" pitchFamily="18" charset="0"/>
                          <a:cs typeface="Times New Roman" panose="02020603050405020304" pitchFamily="18" charset="0"/>
                        </a:rPr>
                        <m:t>sinh</m:t>
                      </m:r>
                      <m:r>
                        <a:rPr lang="en-GB" sz="1800" i="1" ker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kern="0">
                          <a:effectLst/>
                          <a:latin typeface="Cambria Math" panose="02040503050406030204" pitchFamily="18" charset="0"/>
                          <a:ea typeface="Times New Roman" panose="02020603050405020304" pitchFamily="18" charset="0"/>
                          <a:cs typeface="Times New Roman" panose="02020603050405020304" pitchFamily="18" charset="0"/>
                        </a:rPr>
                        <m:t>2</m:t>
                      </m:r>
                      <m:r>
                        <a:rPr lang="en-GB" sz="1800" i="1" ker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kern="0">
                          <a:effectLst/>
                          <a:latin typeface="Cambria Math" panose="02040503050406030204" pitchFamily="18" charset="0"/>
                          <a:ea typeface="Times New Roman" panose="02020603050405020304" pitchFamily="18" charset="0"/>
                          <a:cs typeface="Times New Roman" panose="02020603050405020304" pitchFamily="18" charset="0"/>
                        </a:rPr>
                        <m:t>06</m:t>
                      </m:r>
                      <m:r>
                        <a:rPr lang="en-GB" sz="1800" i="1" ker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br>
                  <a:rPr lang="en-GB" sz="1800" kern="100" dirty="0">
                    <a:effectLst/>
                    <a:latin typeface="Calibri" panose="020F0502020204030204" pitchFamily="34" charset="0"/>
                    <a:ea typeface="Calibri" panose="020F0502020204030204" pitchFamily="34" charset="0"/>
                    <a:cs typeface="Calibri" panose="020F0502020204030204" pitchFamily="34" charset="0"/>
                  </a:rPr>
                </a:b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a:buNone/>
                </a:pPr>
                <a:r>
                  <a:rPr lang="el-GR" sz="1800" kern="100" dirty="0">
                    <a:effectLst/>
                    <a:latin typeface="Calibri" panose="020F0502020204030204" pitchFamily="34" charset="0"/>
                    <a:ea typeface="Calibri" panose="020F0502020204030204" pitchFamily="34"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a:buNone/>
                </a:pPr>
                <a14:m>
                  <m:oMathPara xmlns:m="http://schemas.openxmlformats.org/officeDocument/2006/math">
                    <m:oMathParaPr>
                      <m:jc m:val="centerGroup"/>
                    </m:oMathParaPr>
                    <m:oMath xmlns:m="http://schemas.openxmlformats.org/officeDocument/2006/math">
                      <m:r>
                        <m:rPr>
                          <m:sty m:val="p"/>
                        </m:rPr>
                        <a:rPr lang="en-GB" sz="1800" kern="100">
                          <a:effectLst/>
                          <a:latin typeface="Cambria Math" panose="02040503050406030204" pitchFamily="18" charset="0"/>
                          <a:ea typeface="Calibri" panose="020F0502020204030204" pitchFamily="34" charset="0"/>
                          <a:cs typeface="Times New Roman" panose="02020603050405020304" pitchFamily="18" charset="0"/>
                        </a:rPr>
                        <m:t>sinh</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GB"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𝑒</m:t>
                              </m:r>
                            </m:e>
                            <m:sup>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𝑥</m:t>
                              </m:r>
                            </m:sup>
                          </m:sSup>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GB"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𝑒</m:t>
                              </m:r>
                            </m:e>
                            <m:sup>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𝑥</m:t>
                              </m:r>
                            </m:sup>
                          </m:sSup>
                        </m:num>
                        <m:den>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2</m:t>
                          </m:r>
                        </m:den>
                      </m:f>
                    </m:oMath>
                  </m:oMathPara>
                </a14:m>
                <a:br>
                  <a:rPr lang="en-GB" sz="1800" kern="100" dirty="0">
                    <a:effectLst/>
                    <a:latin typeface="Calibri" panose="020F0502020204030204" pitchFamily="34" charset="0"/>
                    <a:ea typeface="Calibri" panose="020F0502020204030204" pitchFamily="34" charset="0"/>
                    <a:cs typeface="Calibri" panose="020F0502020204030204" pitchFamily="34" charset="0"/>
                  </a:rPr>
                </a:b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a:buNone/>
                </a:pPr>
                <a:r>
                  <a:rPr lang="en-GB" sz="1800" kern="100" dirty="0">
                    <a:effectLst/>
                    <a:latin typeface="Calibri" panose="020F0502020204030204" pitchFamily="34" charset="0"/>
                    <a:ea typeface="Calibri" panose="020F0502020204030204" pitchFamily="34" charset="0"/>
                    <a:cs typeface="Calibri" panose="020F0502020204030204" pitchFamily="34" charset="0"/>
                  </a:rPr>
                  <a:t>οπ</a:t>
                </a:r>
                <a:r>
                  <a:rPr lang="en-GB" sz="1800" kern="100" dirty="0" err="1">
                    <a:effectLst/>
                    <a:latin typeface="Calibri" panose="020F0502020204030204" pitchFamily="34" charset="0"/>
                    <a:ea typeface="Calibri" panose="020F0502020204030204" pitchFamily="34" charset="0"/>
                    <a:cs typeface="Calibri" panose="020F0502020204030204" pitchFamily="34" charset="0"/>
                  </a:rPr>
                  <a:t>ότε</a:t>
                </a:r>
                <a:r>
                  <a:rPr lang="en-GB" sz="1800" kern="100" dirty="0">
                    <a:effectLst/>
                    <a:latin typeface="Calibri" panose="020F0502020204030204" pitchFamily="34" charset="0"/>
                    <a:ea typeface="Calibri" panose="020F0502020204030204" pitchFamily="34" charset="0"/>
                    <a:cs typeface="Calibri" panose="020F0502020204030204" pitchFamily="34" charset="0"/>
                  </a:rPr>
                  <a:t> </a:t>
                </a:r>
                <a:r>
                  <a:rPr lang="en-GB" sz="1800" kern="100" dirty="0" err="1">
                    <a:effectLst/>
                    <a:latin typeface="Calibri" panose="020F0502020204030204" pitchFamily="34" charset="0"/>
                    <a:ea typeface="Calibri" panose="020F0502020204030204" pitchFamily="34" charset="0"/>
                    <a:cs typeface="Calibri" panose="020F0502020204030204" pitchFamily="34" charset="0"/>
                  </a:rPr>
                  <a:t>γι</a:t>
                </a:r>
                <a:r>
                  <a:rPr lang="en-GB" sz="1800" kern="100" dirty="0">
                    <a:effectLst/>
                    <a:latin typeface="Calibri" panose="020F0502020204030204" pitchFamily="34" charset="0"/>
                    <a:ea typeface="Calibri" panose="020F0502020204030204" pitchFamily="34" charset="0"/>
                    <a:cs typeface="Calibri" panose="020F0502020204030204" pitchFamily="34" charset="0"/>
                  </a:rPr>
                  <a:t>α </a:t>
                </a:r>
                <a14:m>
                  <m:oMath xmlns:m="http://schemas.openxmlformats.org/officeDocument/2006/math">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2</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06</m:t>
                    </m:r>
                  </m:oMath>
                </a14:m>
                <a:r>
                  <a:rPr lang="en-GB" sz="1800" kern="100" dirty="0">
                    <a:effectLst/>
                    <a:latin typeface="Calibri" panose="020F0502020204030204" pitchFamily="34" charset="0"/>
                    <a:ea typeface="Calibri" panose="020F0502020204030204" pitchFamily="34" charset="0"/>
                    <a:cs typeface="Calibri" panose="020F0502020204030204" pitchFamily="34" charset="0"/>
                  </a:rPr>
                  <a:t>:</a:t>
                </a:r>
              </a:p>
              <a:p>
                <a:pPr>
                  <a:buNone/>
                </a:pPr>
                <a14:m>
                  <m:oMathPara xmlns:m="http://schemas.openxmlformats.org/officeDocument/2006/math">
                    <m:oMathParaPr>
                      <m:jc m:val="centerGroup"/>
                    </m:oMathParaPr>
                    <m:oMath xmlns:m="http://schemas.openxmlformats.org/officeDocument/2006/math">
                      <m:r>
                        <m:rPr>
                          <m:sty m:val="p"/>
                        </m:rPr>
                        <a:rPr lang="en-GB" sz="1800" kern="100">
                          <a:effectLst/>
                          <a:latin typeface="Cambria Math" panose="02040503050406030204" pitchFamily="18" charset="0"/>
                          <a:ea typeface="Calibri" panose="020F0502020204030204" pitchFamily="34" charset="0"/>
                          <a:cs typeface="Times New Roman" panose="02020603050405020304" pitchFamily="18" charset="0"/>
                        </a:rPr>
                        <m:t>sinh</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2</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06</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GB"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𝑒</m:t>
                              </m:r>
                            </m:e>
                            <m:sup>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2</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06</m:t>
                              </m:r>
                            </m:sup>
                          </m:sSup>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GB"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𝑒</m:t>
                              </m:r>
                            </m:e>
                            <m:sup>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2</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06</m:t>
                              </m:r>
                            </m:sup>
                          </m:sSup>
                        </m:num>
                        <m:den>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a:buNone/>
                </a:pPr>
                <a:br>
                  <a:rPr lang="en-GB" sz="1800" kern="100" dirty="0">
                    <a:effectLst/>
                    <a:latin typeface="Calibri" panose="020F0502020204030204" pitchFamily="34" charset="0"/>
                    <a:ea typeface="Calibri" panose="020F0502020204030204" pitchFamily="34" charset="0"/>
                    <a:cs typeface="Calibri" panose="020F0502020204030204" pitchFamily="34" charset="0"/>
                  </a:rPr>
                </a:b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a:buNone/>
                </a:pPr>
                <a14:m>
                  <m:oMathPara xmlns:m="http://schemas.openxmlformats.org/officeDocument/2006/math">
                    <m:oMathParaPr>
                      <m:jc m:val="centerGroup"/>
                    </m:oMathParaPr>
                    <m:oMath xmlns:m="http://schemas.openxmlformats.org/officeDocument/2006/math">
                      <m:sSup>
                        <m:sSupPr>
                          <m:ctrlPr>
                            <a:rPr lang="en-GB"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𝑒</m:t>
                          </m:r>
                        </m:e>
                        <m:sup>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2</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06</m:t>
                          </m:r>
                        </m:sup>
                      </m:sSup>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7</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845</m:t>
                      </m:r>
                    </m:oMath>
                    <m:oMath xmlns:m="http://schemas.openxmlformats.org/officeDocument/2006/math">
                      <m:sSup>
                        <m:sSupPr>
                          <m:ctrlPr>
                            <a:rPr lang="en-GB"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𝑒</m:t>
                          </m:r>
                        </m:e>
                        <m:sup>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2</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06</m:t>
                          </m:r>
                        </m:sup>
                      </m:sSup>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0</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1275</m:t>
                      </m:r>
                    </m:oMath>
                  </m:oMathPara>
                </a14:m>
                <a:endParaRPr lang="el-GR" sz="1800" kern="100" dirty="0">
                  <a:effectLst/>
                  <a:latin typeface="Calibri" panose="020F0502020204030204" pitchFamily="34" charset="0"/>
                  <a:ea typeface="Calibri" panose="020F0502020204030204" pitchFamily="34" charset="0"/>
                  <a:cs typeface="Calibri" panose="020F0502020204030204" pitchFamily="34" charset="0"/>
                </a:endParaRPr>
              </a:p>
              <a:p>
                <a:pPr/>
                <a:br>
                  <a:rPr lang="en-GB" sz="1800" kern="100" dirty="0">
                    <a:effectLst/>
                    <a:latin typeface="Calibri" panose="020F0502020204030204" pitchFamily="34" charset="0"/>
                    <a:ea typeface="Calibri" panose="020F0502020204030204" pitchFamily="34" charset="0"/>
                    <a:cs typeface="Calibri" panose="020F0502020204030204" pitchFamily="34" charset="0"/>
                  </a:rPr>
                </a:br>
                <a14:m>
                  <m:oMathPara xmlns:m="http://schemas.openxmlformats.org/officeDocument/2006/math">
                    <m:oMathParaPr>
                      <m:jc m:val="centerGroup"/>
                    </m:oMathParaPr>
                    <m:oMath xmlns:m="http://schemas.openxmlformats.org/officeDocument/2006/math">
                      <m:f>
                        <m:fPr>
                          <m:ctrlPr>
                            <a:rPr lang="en-GB" sz="1800" i="1" kern="100">
                              <a:latin typeface="Cambria Math" panose="02040503050406030204" pitchFamily="18" charset="0"/>
                              <a:ea typeface="Calibri" panose="020F0502020204030204" pitchFamily="34" charset="0"/>
                              <a:cs typeface="Times New Roman" panose="02020603050405020304" pitchFamily="18" charset="0"/>
                            </a:rPr>
                          </m:ctrlPr>
                        </m:fPr>
                        <m:num>
                          <m:r>
                            <a:rPr lang="en-GB" sz="1800" i="1" kern="100">
                              <a:latin typeface="Cambria Math" panose="02040503050406030204" pitchFamily="18" charset="0"/>
                              <a:ea typeface="Calibri" panose="020F0502020204030204" pitchFamily="34" charset="0"/>
                              <a:cs typeface="Times New Roman" panose="02020603050405020304" pitchFamily="18" charset="0"/>
                            </a:rPr>
                            <m:t>7</m:t>
                          </m:r>
                          <m:r>
                            <a:rPr lang="en-GB" sz="1800" i="1" kern="100">
                              <a:latin typeface="Cambria Math" panose="02040503050406030204" pitchFamily="18" charset="0"/>
                              <a:ea typeface="Calibri" panose="020F0502020204030204" pitchFamily="34" charset="0"/>
                              <a:cs typeface="Times New Roman" panose="02020603050405020304" pitchFamily="18" charset="0"/>
                            </a:rPr>
                            <m:t>.</m:t>
                          </m:r>
                          <m:r>
                            <a:rPr lang="en-GB" sz="1800" i="1" kern="100">
                              <a:latin typeface="Cambria Math" panose="02040503050406030204" pitchFamily="18" charset="0"/>
                              <a:ea typeface="Calibri" panose="020F0502020204030204" pitchFamily="34" charset="0"/>
                              <a:cs typeface="Times New Roman" panose="02020603050405020304" pitchFamily="18" charset="0"/>
                            </a:rPr>
                            <m:t>845</m:t>
                          </m:r>
                          <m:r>
                            <a:rPr lang="en-GB" sz="1800" i="1" kern="100">
                              <a:latin typeface="Cambria Math" panose="02040503050406030204" pitchFamily="18" charset="0"/>
                              <a:ea typeface="Calibri" panose="020F0502020204030204" pitchFamily="34" charset="0"/>
                              <a:cs typeface="Times New Roman" panose="02020603050405020304" pitchFamily="18" charset="0"/>
                            </a:rPr>
                            <m:t>−</m:t>
                          </m:r>
                          <m:r>
                            <a:rPr lang="en-GB" sz="1800" i="1" kern="100">
                              <a:latin typeface="Cambria Math" panose="02040503050406030204" pitchFamily="18" charset="0"/>
                              <a:ea typeface="Calibri" panose="020F0502020204030204" pitchFamily="34" charset="0"/>
                              <a:cs typeface="Times New Roman" panose="02020603050405020304" pitchFamily="18" charset="0"/>
                            </a:rPr>
                            <m:t>0</m:t>
                          </m:r>
                          <m:r>
                            <a:rPr lang="en-GB" sz="1800" i="1" kern="100">
                              <a:latin typeface="Cambria Math" panose="02040503050406030204" pitchFamily="18" charset="0"/>
                              <a:ea typeface="Calibri" panose="020F0502020204030204" pitchFamily="34" charset="0"/>
                              <a:cs typeface="Times New Roman" panose="02020603050405020304" pitchFamily="18" charset="0"/>
                            </a:rPr>
                            <m:t>.</m:t>
                          </m:r>
                          <m:r>
                            <a:rPr lang="en-GB" sz="1800" i="1" kern="100">
                              <a:latin typeface="Cambria Math" panose="02040503050406030204" pitchFamily="18" charset="0"/>
                              <a:ea typeface="Calibri" panose="020F0502020204030204" pitchFamily="34" charset="0"/>
                              <a:cs typeface="Times New Roman" panose="02020603050405020304" pitchFamily="18" charset="0"/>
                            </a:rPr>
                            <m:t>1275</m:t>
                          </m:r>
                        </m:num>
                        <m:den>
                          <m:r>
                            <a:rPr lang="en-GB" sz="1800" i="1" kern="100">
                              <a:latin typeface="Cambria Math" panose="02040503050406030204" pitchFamily="18" charset="0"/>
                              <a:ea typeface="Calibri" panose="020F0502020204030204" pitchFamily="34" charset="0"/>
                              <a:cs typeface="Times New Roman" panose="02020603050405020304" pitchFamily="18" charset="0"/>
                            </a:rPr>
                            <m:t>2</m:t>
                          </m:r>
                        </m:den>
                      </m:f>
                      <m:r>
                        <a:rPr lang="en-GB" sz="1800" i="1" kern="100">
                          <a:latin typeface="Cambria Math" panose="02040503050406030204" pitchFamily="18" charset="0"/>
                          <a:ea typeface="Calibri" panose="020F0502020204030204" pitchFamily="34" charset="0"/>
                          <a:cs typeface="Times New Roman" panose="02020603050405020304" pitchFamily="18" charset="0"/>
                        </a:rPr>
                        <m:t>=</m:t>
                      </m:r>
                      <m:r>
                        <a:rPr lang="en-GB" sz="1800" i="1" kern="100">
                          <a:latin typeface="Cambria Math" panose="02040503050406030204" pitchFamily="18" charset="0"/>
                          <a:ea typeface="Calibri" panose="020F0502020204030204" pitchFamily="34" charset="0"/>
                          <a:cs typeface="Times New Roman" panose="02020603050405020304" pitchFamily="18" charset="0"/>
                        </a:rPr>
                        <m:t>3</m:t>
                      </m:r>
                      <m:r>
                        <a:rPr lang="en-GB" sz="1800" i="1" kern="100">
                          <a:latin typeface="Cambria Math" panose="02040503050406030204" pitchFamily="18" charset="0"/>
                          <a:ea typeface="Calibri" panose="020F0502020204030204" pitchFamily="34" charset="0"/>
                          <a:cs typeface="Times New Roman" panose="02020603050405020304" pitchFamily="18" charset="0"/>
                        </a:rPr>
                        <m:t>.</m:t>
                      </m:r>
                      <m:r>
                        <a:rPr lang="en-GB" sz="1800" i="1" kern="100">
                          <a:latin typeface="Cambria Math" panose="02040503050406030204" pitchFamily="18" charset="0"/>
                          <a:ea typeface="Calibri" panose="020F0502020204030204" pitchFamily="34" charset="0"/>
                          <a:cs typeface="Times New Roman" panose="02020603050405020304" pitchFamily="18" charset="0"/>
                        </a:rPr>
                        <m:t>85875</m:t>
                      </m:r>
                    </m:oMath>
                  </m:oMathPara>
                </a14:m>
                <a:endParaRPr lang="el-GR" sz="1800" kern="100" dirty="0">
                  <a:latin typeface="Calibri" panose="020F0502020204030204" pitchFamily="34" charset="0"/>
                  <a:ea typeface="Calibri" panose="020F0502020204030204" pitchFamily="34" charset="0"/>
                  <a:cs typeface="Calibri" panose="020F0502020204030204" pitchFamily="34" charset="0"/>
                </a:endParaRPr>
              </a:p>
              <a:p>
                <a:pPr>
                  <a:buNone/>
                </a:pPr>
                <a:endParaRPr lang="el-GR" sz="1800" kern="100" dirty="0">
                  <a:latin typeface="Calibri" panose="020F0502020204030204" pitchFamily="34" charset="0"/>
                  <a:ea typeface="Calibri" panose="020F0502020204030204" pitchFamily="34" charset="0"/>
                  <a:cs typeface="Calibri" panose="020F0502020204030204" pitchFamily="34" charset="0"/>
                </a:endParaRPr>
              </a:p>
              <a:p>
                <a:pPr>
                  <a:buNone/>
                </a:pPr>
                <a:r>
                  <a:rPr lang="el-GR" sz="1800" kern="100" dirty="0">
                    <a:latin typeface="Calibri" panose="020F0502020204030204" pitchFamily="34" charset="0"/>
                    <a:ea typeface="Calibri" panose="020F0502020204030204" pitchFamily="34" charset="0"/>
                    <a:cs typeface="Calibri" panose="020F0502020204030204" pitchFamily="34" charset="0"/>
                  </a:rPr>
                  <a:t>Επομένως:</a:t>
                </a:r>
              </a:p>
              <a:p>
                <a:pPr>
                  <a:buNone/>
                </a:pP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a:buNone/>
                </a:pPr>
                <a14:m>
                  <m:oMathPara xmlns:m="http://schemas.openxmlformats.org/officeDocument/2006/math">
                    <m:oMathParaPr>
                      <m:jc m:val="centerGroup"/>
                    </m:oMathParaPr>
                    <m:oMath xmlns:m="http://schemas.openxmlformats.org/officeDocument/2006/math">
                      <m:borderBox>
                        <m:borderBoxPr>
                          <m:ctrlPr>
                            <a:rPr lang="en-GB" sz="1800" i="1" kern="100">
                              <a:effectLst/>
                              <a:latin typeface="Cambria Math" panose="02040503050406030204" pitchFamily="18" charset="0"/>
                              <a:ea typeface="Calibri" panose="020F0502020204030204" pitchFamily="34" charset="0"/>
                              <a:cs typeface="Times New Roman" panose="02020603050405020304" pitchFamily="18" charset="0"/>
                            </a:rPr>
                          </m:ctrlPr>
                        </m:borderBoxPr>
                        <m:e>
                          <m:r>
                            <m:rPr>
                              <m:sty m:val="p"/>
                            </m:rPr>
                            <a:rPr lang="en-GB" sz="1800" kern="100">
                              <a:effectLst/>
                              <a:latin typeface="Cambria Math" panose="02040503050406030204" pitchFamily="18" charset="0"/>
                              <a:ea typeface="Calibri" panose="020F0502020204030204" pitchFamily="34" charset="0"/>
                              <a:cs typeface="Times New Roman" panose="02020603050405020304" pitchFamily="18" charset="0"/>
                            </a:rPr>
                            <m:t>sinh</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2</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0</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206</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5</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3</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86</m:t>
                          </m:r>
                        </m:e>
                      </m:borderBox>
                    </m:oMath>
                  </m:oMathPara>
                </a14:m>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a:buNone/>
                </a:pP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4" name="TextBox 13">
                <a:extLst>
                  <a:ext uri="{FF2B5EF4-FFF2-40B4-BE49-F238E27FC236}">
                    <a16:creationId xmlns:a16="http://schemas.microsoft.com/office/drawing/2014/main" id="{129985C5-26E9-3079-F136-D6F0404EB6AD}"/>
                  </a:ext>
                </a:extLst>
              </p:cNvPr>
              <p:cNvSpPr txBox="1">
                <a:spLocks noRot="1" noChangeAspect="1" noMove="1" noResize="1" noEditPoints="1" noAdjustHandles="1" noChangeArrowheads="1" noChangeShapeType="1" noTextEdit="1"/>
              </p:cNvSpPr>
              <p:nvPr/>
            </p:nvSpPr>
            <p:spPr>
              <a:xfrm>
                <a:off x="1187624" y="1196752"/>
                <a:ext cx="4572000" cy="5396285"/>
              </a:xfrm>
              <a:prstGeom prst="rect">
                <a:avLst/>
              </a:prstGeom>
              <a:blipFill>
                <a:blip r:embed="rId4"/>
                <a:stretch>
                  <a:fillRect l="-1200"/>
                </a:stretch>
              </a:blipFill>
            </p:spPr>
            <p:txBody>
              <a:bodyPr/>
              <a:lstStyle/>
              <a:p>
                <a:r>
                  <a:rPr lang="en-GB">
                    <a:noFill/>
                  </a:rPr>
                  <a:t> </a:t>
                </a:r>
              </a:p>
            </p:txBody>
          </p:sp>
        </mc:Fallback>
      </mc:AlternateContent>
      <p:sp>
        <p:nvSpPr>
          <p:cNvPr id="2" name="Arrow: Right 1">
            <a:hlinkClick r:id="rId5" action="ppaction://hlinksldjump"/>
            <a:extLst>
              <a:ext uri="{FF2B5EF4-FFF2-40B4-BE49-F238E27FC236}">
                <a16:creationId xmlns:a16="http://schemas.microsoft.com/office/drawing/2014/main" id="{540BC5D6-FDC6-AD54-FBFD-841AC75BE71A}"/>
              </a:ext>
            </a:extLst>
          </p:cNvPr>
          <p:cNvSpPr/>
          <p:nvPr/>
        </p:nvSpPr>
        <p:spPr>
          <a:xfrm flipH="1">
            <a:off x="359024" y="6021289"/>
            <a:ext cx="540568" cy="360040"/>
          </a:xfrm>
          <a:prstGeom prst="rightArrow">
            <a:avLst/>
          </a:prstGeom>
          <a:solidFill>
            <a:srgbClr val="176F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7"/>
          <p:cNvSpPr>
            <a:spLocks noChangeArrowheads="1"/>
          </p:cNvSpPr>
          <p:nvPr/>
        </p:nvSpPr>
        <p:spPr bwMode="auto">
          <a:xfrm>
            <a:off x="755576" y="1700808"/>
            <a:ext cx="7488832" cy="757130"/>
          </a:xfrm>
          <a:prstGeom prst="rect">
            <a:avLst/>
          </a:prstGeom>
          <a:noFill/>
          <a:ln w="9525">
            <a:noFill/>
            <a:miter lim="800000"/>
            <a:headEnd/>
            <a:tailEnd/>
          </a:ln>
          <a:effectLst/>
        </p:spPr>
        <p:txBody>
          <a:bodyPr wrap="square" anchor="ctr">
            <a:spAutoFit/>
          </a:bodyPr>
          <a:lstStyle/>
          <a:p>
            <a:pPr marL="0" marR="0" lvl="0" indent="0" algn="justLow" defTabSz="914400" eaLnBrk="1" fontAlgn="auto" latinLnBrk="0" hangingPunct="1">
              <a:lnSpc>
                <a:spcPct val="120000"/>
              </a:lnSpc>
              <a:spcBef>
                <a:spcPts val="0"/>
              </a:spcBef>
              <a:spcAft>
                <a:spcPts val="0"/>
              </a:spcAft>
              <a:buClrTx/>
              <a:buSzTx/>
              <a:buFontTx/>
              <a:buNone/>
              <a:tabLst/>
              <a:defRPr/>
            </a:pPr>
            <a:r>
              <a:rPr lang="el-GR" sz="1800" kern="0" dirty="0">
                <a:latin typeface="+mn-lt"/>
              </a:rPr>
              <a:t>Τα κύματα στην ανοικτή θάλασσα δεν μεταφέρουν μάζα αλλά μόνον ενέργεια. </a:t>
            </a:r>
            <a:endParaRPr kumimoji="0" lang="el-GR" sz="1800" b="0" i="0" u="none" strike="noStrike" kern="0" cap="none" spc="0" normalizeH="0" baseline="0" noProof="0" dirty="0">
              <a:ln>
                <a:noFill/>
              </a:ln>
              <a:effectLst/>
              <a:uLnTx/>
              <a:uFillTx/>
              <a:latin typeface="+mn-lt"/>
            </a:endParaRPr>
          </a:p>
        </p:txBody>
      </p:sp>
      <p:pic>
        <p:nvPicPr>
          <p:cNvPr id="16"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438274" name="Picture 2"/>
          <p:cNvPicPr>
            <a:picLocks noChangeAspect="1" noChangeArrowheads="1"/>
          </p:cNvPicPr>
          <p:nvPr/>
        </p:nvPicPr>
        <p:blipFill>
          <a:blip r:embed="rId5" cstate="print"/>
          <a:srcRect/>
          <a:stretch>
            <a:fillRect/>
          </a:stretch>
        </p:blipFill>
        <p:spPr bwMode="auto">
          <a:xfrm>
            <a:off x="815954" y="2994428"/>
            <a:ext cx="7030999" cy="3096344"/>
          </a:xfrm>
          <a:prstGeom prst="rect">
            <a:avLst/>
          </a:prstGeom>
          <a:noFill/>
          <a:ln w="9525">
            <a:noFill/>
            <a:miter lim="800000"/>
            <a:headEnd/>
            <a:tailEnd/>
          </a:ln>
        </p:spPr>
      </p:pic>
      <p:sp>
        <p:nvSpPr>
          <p:cNvPr id="12" name="7 - Ορθογώνιο">
            <a:extLst>
              <a:ext uri="{FF2B5EF4-FFF2-40B4-BE49-F238E27FC236}">
                <a16:creationId xmlns:a16="http://schemas.microsoft.com/office/drawing/2014/main" id="{94A90FCF-1E53-4483-BDAF-ABA3D97B2254}"/>
              </a:ext>
            </a:extLst>
          </p:cNvPr>
          <p:cNvSpPr/>
          <p:nvPr/>
        </p:nvSpPr>
        <p:spPr>
          <a:xfrm>
            <a:off x="812010" y="1179854"/>
            <a:ext cx="5796644" cy="430887"/>
          </a:xfrm>
          <a:prstGeom prst="rect">
            <a:avLst/>
          </a:prstGeom>
          <a:ln>
            <a:solidFill>
              <a:srgbClr val="176FB1"/>
            </a:solidFill>
          </a:ln>
        </p:spPr>
        <p:txBody>
          <a:bodyPr wrap="square">
            <a:spAutoFit/>
          </a:bodyPr>
          <a:lstStyle/>
          <a:p>
            <a:r>
              <a:rPr lang="el-GR" sz="2200" dirty="0">
                <a:solidFill>
                  <a:srgbClr val="176FB1"/>
                </a:solidFill>
                <a:latin typeface="+mj-lt"/>
              </a:rPr>
              <a:t>Διαμόρφωση του κύματος στην παράκτια ζώνη</a:t>
            </a:r>
            <a:r>
              <a:rPr lang="en-US" sz="2200" dirty="0">
                <a:solidFill>
                  <a:srgbClr val="176FB1"/>
                </a:solidFill>
                <a:latin typeface="+mj-lt"/>
              </a:rPr>
              <a:t> II</a:t>
            </a:r>
            <a:endParaRPr lang="en-GB" sz="2200" dirty="0">
              <a:solidFill>
                <a:srgbClr val="176FB1"/>
              </a:solidFill>
              <a:latin typeface="+mj-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701130" y="476672"/>
            <a:ext cx="2592288" cy="461665"/>
          </a:xfrm>
          <a:prstGeom prst="rect">
            <a:avLst/>
          </a:prstGeom>
          <a:noFill/>
        </p:spPr>
        <p:txBody>
          <a:bodyPr wrap="square" rtlCol="0">
            <a:spAutoFit/>
          </a:bodyPr>
          <a:lstStyle/>
          <a:p>
            <a:r>
              <a:rPr lang="el-GR" b="1" dirty="0">
                <a:latin typeface="Calibri" pitchFamily="34" charset="0"/>
                <a:cs typeface="Calibri" pitchFamily="34" charset="0"/>
              </a:rPr>
              <a:t>Άσκηση 2</a:t>
            </a:r>
            <a:endParaRPr lang="en-GB" b="1" dirty="0">
              <a:latin typeface="Calibri" pitchFamily="34" charset="0"/>
              <a:cs typeface="Calibri" pitchFamily="34" charset="0"/>
            </a:endParaRPr>
          </a:p>
        </p:txBody>
      </p:sp>
      <p:graphicFrame>
        <p:nvGraphicFramePr>
          <p:cNvPr id="2" name="Object 20">
            <a:extLst>
              <a:ext uri="{FF2B5EF4-FFF2-40B4-BE49-F238E27FC236}">
                <a16:creationId xmlns:a16="http://schemas.microsoft.com/office/drawing/2014/main" id="{1F233C8B-9134-92F4-EF54-CCAD248C2E5C}"/>
              </a:ext>
            </a:extLst>
          </p:cNvPr>
          <p:cNvGraphicFramePr>
            <a:graphicFrameLocks noChangeAspect="1"/>
          </p:cNvGraphicFramePr>
          <p:nvPr>
            <p:extLst>
              <p:ext uri="{D42A27DB-BD31-4B8C-83A1-F6EECF244321}">
                <p14:modId xmlns:p14="http://schemas.microsoft.com/office/powerpoint/2010/main" val="872604868"/>
              </p:ext>
            </p:extLst>
          </p:nvPr>
        </p:nvGraphicFramePr>
        <p:xfrm>
          <a:off x="6300788" y="5564188"/>
          <a:ext cx="2447925" cy="909637"/>
        </p:xfrm>
        <a:graphic>
          <a:graphicData uri="http://schemas.openxmlformats.org/presentationml/2006/ole">
            <mc:AlternateContent xmlns:mc="http://schemas.openxmlformats.org/markup-compatibility/2006">
              <mc:Choice xmlns:v="urn:schemas-microsoft-com:vml" Requires="v">
                <p:oleObj name="Equation" r:id="rId3" imgW="1307532" imgH="482391" progId="">
                  <p:embed/>
                </p:oleObj>
              </mc:Choice>
              <mc:Fallback>
                <p:oleObj name="Equation" r:id="rId3" imgW="1307532" imgH="482391" progId="">
                  <p:embed/>
                  <p:pic>
                    <p:nvPicPr>
                      <p:cNvPr id="481298"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5564188"/>
                        <a:ext cx="2447925" cy="909637"/>
                      </a:xfrm>
                      <a:prstGeom prst="rect">
                        <a:avLst/>
                      </a:prstGeom>
                      <a:solidFill>
                        <a:srgbClr val="2E75B6"/>
                      </a:solidFill>
                    </p:spPr>
                  </p:pic>
                </p:oleObj>
              </mc:Fallback>
            </mc:AlternateContent>
          </a:graphicData>
        </a:graphic>
      </p:graphicFrame>
      <p:pic>
        <p:nvPicPr>
          <p:cNvPr id="5" name="Picture 4">
            <a:extLst>
              <a:ext uri="{FF2B5EF4-FFF2-40B4-BE49-F238E27FC236}">
                <a16:creationId xmlns:a16="http://schemas.microsoft.com/office/drawing/2014/main" id="{AE8800C8-53F2-5C43-AA6A-E5869B843589}"/>
              </a:ext>
            </a:extLst>
          </p:cNvPr>
          <p:cNvPicPr>
            <a:picLocks noChangeAspect="1"/>
          </p:cNvPicPr>
          <p:nvPr/>
        </p:nvPicPr>
        <p:blipFill>
          <a:blip r:embed="rId5"/>
          <a:stretch>
            <a:fillRect/>
          </a:stretch>
        </p:blipFill>
        <p:spPr>
          <a:xfrm>
            <a:off x="971600" y="5641123"/>
            <a:ext cx="2847975" cy="857250"/>
          </a:xfrm>
          <a:prstGeom prst="rect">
            <a:avLst/>
          </a:prstGeom>
        </p:spPr>
      </p:pic>
      <p:pic>
        <p:nvPicPr>
          <p:cNvPr id="7" name="Picture 6">
            <a:extLst>
              <a:ext uri="{FF2B5EF4-FFF2-40B4-BE49-F238E27FC236}">
                <a16:creationId xmlns:a16="http://schemas.microsoft.com/office/drawing/2014/main" id="{F8A89FAD-D469-64FF-9393-25DA143ED549}"/>
              </a:ext>
            </a:extLst>
          </p:cNvPr>
          <p:cNvPicPr>
            <a:picLocks noChangeAspect="1"/>
          </p:cNvPicPr>
          <p:nvPr/>
        </p:nvPicPr>
        <p:blipFill>
          <a:blip r:embed="rId6"/>
          <a:stretch>
            <a:fillRect/>
          </a:stretch>
        </p:blipFill>
        <p:spPr>
          <a:xfrm>
            <a:off x="611560" y="1412776"/>
            <a:ext cx="7704856" cy="3419619"/>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51520" y="260648"/>
            <a:ext cx="2592288" cy="461665"/>
          </a:xfrm>
          <a:prstGeom prst="rect">
            <a:avLst/>
          </a:prstGeom>
          <a:noFill/>
        </p:spPr>
        <p:txBody>
          <a:bodyPr wrap="square" rtlCol="0">
            <a:spAutoFit/>
          </a:bodyPr>
          <a:lstStyle/>
          <a:p>
            <a:r>
              <a:rPr lang="el-GR" b="1" dirty="0">
                <a:latin typeface="Calibri" pitchFamily="34" charset="0"/>
                <a:cs typeface="Calibri" pitchFamily="34" charset="0"/>
              </a:rPr>
              <a:t>Άσκηση 2</a:t>
            </a:r>
            <a:endParaRPr lang="en-GB" b="1" dirty="0">
              <a:latin typeface="Calibri" pitchFamily="34" charset="0"/>
              <a:cs typeface="Calibri" pitchFamily="34" charset="0"/>
            </a:endParaRPr>
          </a:p>
        </p:txBody>
      </p:sp>
      <p:pic>
        <p:nvPicPr>
          <p:cNvPr id="612354" name="Picture 2"/>
          <p:cNvPicPr>
            <a:picLocks noChangeAspect="1" noChangeArrowheads="1"/>
          </p:cNvPicPr>
          <p:nvPr/>
        </p:nvPicPr>
        <p:blipFill>
          <a:blip r:embed="rId3" cstate="print"/>
          <a:srcRect/>
          <a:stretch>
            <a:fillRect/>
          </a:stretch>
        </p:blipFill>
        <p:spPr bwMode="auto">
          <a:xfrm>
            <a:off x="1547664" y="1756930"/>
            <a:ext cx="6190884" cy="23921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51520" y="260648"/>
            <a:ext cx="2592288" cy="461665"/>
          </a:xfrm>
          <a:prstGeom prst="rect">
            <a:avLst/>
          </a:prstGeom>
          <a:noFill/>
        </p:spPr>
        <p:txBody>
          <a:bodyPr wrap="square" rtlCol="0">
            <a:spAutoFit/>
          </a:bodyPr>
          <a:lstStyle/>
          <a:p>
            <a:r>
              <a:rPr lang="el-GR" b="1" dirty="0">
                <a:latin typeface="Calibri" pitchFamily="34" charset="0"/>
                <a:cs typeface="Calibri" pitchFamily="34" charset="0"/>
              </a:rPr>
              <a:t>Άσκηση 2</a:t>
            </a:r>
            <a:endParaRPr lang="en-GB" b="1" dirty="0">
              <a:latin typeface="Calibri" pitchFamily="34" charset="0"/>
              <a:cs typeface="Calibri" pitchFamily="34" charset="0"/>
            </a:endParaRPr>
          </a:p>
        </p:txBody>
      </p:sp>
      <p:pic>
        <p:nvPicPr>
          <p:cNvPr id="613378" name="Picture 2"/>
          <p:cNvPicPr>
            <a:picLocks noChangeAspect="1" noChangeArrowheads="1"/>
          </p:cNvPicPr>
          <p:nvPr/>
        </p:nvPicPr>
        <p:blipFill>
          <a:blip r:embed="rId3" cstate="print"/>
          <a:srcRect/>
          <a:stretch>
            <a:fillRect/>
          </a:stretch>
        </p:blipFill>
        <p:spPr bwMode="auto">
          <a:xfrm>
            <a:off x="321467" y="1165760"/>
            <a:ext cx="7399412" cy="4190132"/>
          </a:xfrm>
          <a:prstGeom prst="rect">
            <a:avLst/>
          </a:prstGeom>
          <a:noFill/>
          <a:ln w="9525">
            <a:noFill/>
            <a:miter lim="800000"/>
            <a:headEnd/>
            <a:tailEnd/>
          </a:ln>
        </p:spPr>
      </p:pic>
      <p:grpSp>
        <p:nvGrpSpPr>
          <p:cNvPr id="2" name="Group 1">
            <a:extLst>
              <a:ext uri="{FF2B5EF4-FFF2-40B4-BE49-F238E27FC236}">
                <a16:creationId xmlns:a16="http://schemas.microsoft.com/office/drawing/2014/main" id="{6186A575-0A07-BC0B-A2B3-C8107C58654C}"/>
              </a:ext>
            </a:extLst>
          </p:cNvPr>
          <p:cNvGrpSpPr/>
          <p:nvPr/>
        </p:nvGrpSpPr>
        <p:grpSpPr>
          <a:xfrm>
            <a:off x="5417020" y="4176914"/>
            <a:ext cx="3600400" cy="2607320"/>
            <a:chOff x="5058644" y="4365104"/>
            <a:chExt cx="3600400" cy="2607320"/>
          </a:xfrm>
        </p:grpSpPr>
        <p:pic>
          <p:nvPicPr>
            <p:cNvPr id="5" name="Picture 2"/>
            <p:cNvPicPr>
              <a:picLocks noChangeAspect="1" noChangeArrowheads="1"/>
            </p:cNvPicPr>
            <p:nvPr/>
          </p:nvPicPr>
          <p:blipFill>
            <a:blip r:embed="rId4" cstate="print"/>
            <a:srcRect t="21641" r="14222"/>
            <a:stretch>
              <a:fillRect/>
            </a:stretch>
          </p:blipFill>
          <p:spPr bwMode="auto">
            <a:xfrm>
              <a:off x="5058644" y="4365104"/>
              <a:ext cx="3600400" cy="2607320"/>
            </a:xfrm>
            <a:prstGeom prst="rect">
              <a:avLst/>
            </a:prstGeom>
            <a:noFill/>
            <a:ln w="9525">
              <a:noFill/>
              <a:miter lim="800000"/>
              <a:headEnd/>
              <a:tailEnd/>
            </a:ln>
          </p:spPr>
        </p:pic>
        <p:cxnSp>
          <p:nvCxnSpPr>
            <p:cNvPr id="7" name="6 - Ευθεία γραμμή σύνδεσης"/>
            <p:cNvCxnSpPr/>
            <p:nvPr/>
          </p:nvCxnSpPr>
          <p:spPr>
            <a:xfrm flipV="1">
              <a:off x="7013396" y="4408791"/>
              <a:ext cx="360040" cy="11521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7 - Τόξο"/>
            <p:cNvSpPr/>
            <p:nvPr/>
          </p:nvSpPr>
          <p:spPr>
            <a:xfrm>
              <a:off x="7020271" y="4663557"/>
              <a:ext cx="576063" cy="880526"/>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9 - TextBox"/>
            <p:cNvSpPr txBox="1"/>
            <p:nvPr/>
          </p:nvSpPr>
          <p:spPr>
            <a:xfrm>
              <a:off x="7205935" y="4591452"/>
              <a:ext cx="360040" cy="461665"/>
            </a:xfrm>
            <a:prstGeom prst="rect">
              <a:avLst/>
            </a:prstGeom>
            <a:noFill/>
          </p:spPr>
          <p:txBody>
            <a:bodyPr wrap="square" rtlCol="0">
              <a:spAutoFit/>
            </a:bodyPr>
            <a:lstStyle/>
            <a:p>
              <a:r>
                <a:rPr lang="el-GR" dirty="0"/>
                <a:t>θ</a:t>
              </a:r>
              <a:endParaRPr lang="en-GB" dirty="0"/>
            </a:p>
          </p:txBody>
        </p:sp>
        <p:cxnSp>
          <p:nvCxnSpPr>
            <p:cNvPr id="12" name="11 - Ευθεία γραμμή σύνδεσης"/>
            <p:cNvCxnSpPr/>
            <p:nvPr/>
          </p:nvCxnSpPr>
          <p:spPr>
            <a:xfrm>
              <a:off x="6804248" y="5188550"/>
              <a:ext cx="576064"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flipV="1">
              <a:off x="7128344" y="5229200"/>
              <a:ext cx="540000" cy="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5" name="14 - TextBox"/>
            <p:cNvSpPr txBox="1"/>
            <p:nvPr/>
          </p:nvSpPr>
          <p:spPr>
            <a:xfrm>
              <a:off x="7380312" y="5147900"/>
              <a:ext cx="576064" cy="369332"/>
            </a:xfrm>
            <a:prstGeom prst="rect">
              <a:avLst/>
            </a:prstGeom>
            <a:noFill/>
          </p:spPr>
          <p:txBody>
            <a:bodyPr wrap="square" rtlCol="0">
              <a:spAutoFit/>
            </a:bodyPr>
            <a:lstStyle/>
            <a:p>
              <a:r>
                <a:rPr lang="el-GR" sz="1800" dirty="0">
                  <a:solidFill>
                    <a:schemeClr val="bg1"/>
                  </a:solidFill>
                </a:rPr>
                <a:t>φ</a:t>
              </a:r>
              <a:r>
                <a:rPr lang="en-US" sz="1800" baseline="-25000" dirty="0" err="1">
                  <a:solidFill>
                    <a:schemeClr val="bg1"/>
                  </a:solidFill>
                </a:rPr>
                <a:t>i</a:t>
              </a:r>
              <a:endParaRPr lang="en-GB" sz="1800" baseline="-25000" dirty="0">
                <a:solidFill>
                  <a:schemeClr val="bg1"/>
                </a:solidFill>
              </a:endParaRPr>
            </a:p>
          </p:txBody>
        </p:sp>
      </p:grpSp>
      <p:pic>
        <p:nvPicPr>
          <p:cNvPr id="3" name="Picture 2">
            <a:extLst>
              <a:ext uri="{FF2B5EF4-FFF2-40B4-BE49-F238E27FC236}">
                <a16:creationId xmlns:a16="http://schemas.microsoft.com/office/drawing/2014/main" id="{A0EA76EC-DF7D-5FAB-E899-6DB9FF40C71D}"/>
              </a:ext>
            </a:extLst>
          </p:cNvPr>
          <p:cNvPicPr>
            <a:picLocks noChangeAspect="1"/>
          </p:cNvPicPr>
          <p:nvPr/>
        </p:nvPicPr>
        <p:blipFill>
          <a:blip r:embed="rId5"/>
          <a:srcRect t="70971" b="12243"/>
          <a:stretch>
            <a:fillRect/>
          </a:stretch>
        </p:blipFill>
        <p:spPr>
          <a:xfrm>
            <a:off x="1899169" y="404664"/>
            <a:ext cx="6556189" cy="599529"/>
          </a:xfrm>
          <a:prstGeom prst="rect">
            <a:avLst/>
          </a:prstGeom>
        </p:spPr>
      </p:pic>
      <p:sp>
        <p:nvSpPr>
          <p:cNvPr id="11" name="12 - Ορθογώνιο">
            <a:extLst>
              <a:ext uri="{FF2B5EF4-FFF2-40B4-BE49-F238E27FC236}">
                <a16:creationId xmlns:a16="http://schemas.microsoft.com/office/drawing/2014/main" id="{A9504EDD-8431-EFAB-2801-4191AA210ED0}"/>
              </a:ext>
            </a:extLst>
          </p:cNvPr>
          <p:cNvSpPr/>
          <p:nvPr/>
        </p:nvSpPr>
        <p:spPr>
          <a:xfrm>
            <a:off x="1483933" y="5300062"/>
            <a:ext cx="3312368" cy="1512168"/>
          </a:xfrm>
          <a:prstGeom prst="rect">
            <a:avLst/>
          </a:prstGeom>
          <a:solidFill>
            <a:srgbClr val="176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Object 3">
            <a:extLst>
              <a:ext uri="{FF2B5EF4-FFF2-40B4-BE49-F238E27FC236}">
                <a16:creationId xmlns:a16="http://schemas.microsoft.com/office/drawing/2014/main" id="{B31C2240-0DEA-2A14-9652-603C2B684B66}"/>
              </a:ext>
            </a:extLst>
          </p:cNvPr>
          <p:cNvGraphicFramePr>
            <a:graphicFrameLocks noChangeAspect="1"/>
          </p:cNvGraphicFramePr>
          <p:nvPr>
            <p:extLst>
              <p:ext uri="{D42A27DB-BD31-4B8C-83A1-F6EECF244321}">
                <p14:modId xmlns:p14="http://schemas.microsoft.com/office/powerpoint/2010/main" val="397371422"/>
              </p:ext>
            </p:extLst>
          </p:nvPr>
        </p:nvGraphicFramePr>
        <p:xfrm>
          <a:off x="1915981" y="5444078"/>
          <a:ext cx="2808040" cy="1151557"/>
        </p:xfrm>
        <a:graphic>
          <a:graphicData uri="http://schemas.openxmlformats.org/presentationml/2006/ole">
            <mc:AlternateContent xmlns:mc="http://schemas.openxmlformats.org/markup-compatibility/2006">
              <mc:Choice xmlns:v="urn:schemas-microsoft-com:vml" Requires="v">
                <p:oleObj name="Equation" r:id="rId6" imgW="1714500" imgH="698500" progId="">
                  <p:embed/>
                </p:oleObj>
              </mc:Choice>
              <mc:Fallback>
                <p:oleObj name="Equation" r:id="rId6" imgW="1714500" imgH="698500" progId="">
                  <p:embed/>
                  <p:pic>
                    <p:nvPicPr>
                      <p:cNvPr id="33792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5981" y="5444078"/>
                        <a:ext cx="2808040" cy="1151557"/>
                      </a:xfrm>
                      <a:prstGeom prst="rect">
                        <a:avLst/>
                      </a:prstGeom>
                      <a:noFill/>
                    </p:spPr>
                  </p:pic>
                </p:oleObj>
              </mc:Fallback>
            </mc:AlternateContent>
          </a:graphicData>
        </a:graphic>
      </p:graphicFrame>
      <p:sp>
        <p:nvSpPr>
          <p:cNvPr id="18" name="Rectangle 17">
            <a:extLst>
              <a:ext uri="{FF2B5EF4-FFF2-40B4-BE49-F238E27FC236}">
                <a16:creationId xmlns:a16="http://schemas.microsoft.com/office/drawing/2014/main" id="{1C61D642-A635-AEF3-69A1-A386CB648EEC}"/>
              </a:ext>
            </a:extLst>
          </p:cNvPr>
          <p:cNvSpPr/>
          <p:nvPr/>
        </p:nvSpPr>
        <p:spPr>
          <a:xfrm>
            <a:off x="7631832" y="957264"/>
            <a:ext cx="1512168" cy="13916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1103AF2B-D55E-4F99-4815-AD308C039D30}"/>
              </a:ext>
            </a:extLst>
          </p:cNvPr>
          <p:cNvPicPr>
            <a:picLocks noChangeAspect="1"/>
          </p:cNvPicPr>
          <p:nvPr/>
        </p:nvPicPr>
        <p:blipFill>
          <a:blip r:embed="rId8"/>
          <a:srcRect t="9377" r="15889" b="18206"/>
          <a:stretch>
            <a:fillRect/>
          </a:stretch>
        </p:blipFill>
        <p:spPr>
          <a:xfrm>
            <a:off x="7649752" y="1030058"/>
            <a:ext cx="1386744" cy="434155"/>
          </a:xfrm>
          <a:prstGeom prst="rect">
            <a:avLst/>
          </a:prstGeom>
        </p:spPr>
      </p:pic>
      <p:pic>
        <p:nvPicPr>
          <p:cNvPr id="20" name="Picture 19">
            <a:extLst>
              <a:ext uri="{FF2B5EF4-FFF2-40B4-BE49-F238E27FC236}">
                <a16:creationId xmlns:a16="http://schemas.microsoft.com/office/drawing/2014/main" id="{170151FD-53EF-5168-D4B0-A24D9869DF08}"/>
              </a:ext>
            </a:extLst>
          </p:cNvPr>
          <p:cNvPicPr>
            <a:picLocks noChangeAspect="1"/>
          </p:cNvPicPr>
          <p:nvPr/>
        </p:nvPicPr>
        <p:blipFill>
          <a:blip r:embed="rId9"/>
          <a:stretch>
            <a:fillRect/>
          </a:stretch>
        </p:blipFill>
        <p:spPr>
          <a:xfrm>
            <a:off x="7732067" y="1481050"/>
            <a:ext cx="1411933" cy="373748"/>
          </a:xfrm>
          <a:prstGeom prst="rect">
            <a:avLst/>
          </a:prstGeom>
        </p:spPr>
      </p:pic>
      <p:sp>
        <p:nvSpPr>
          <p:cNvPr id="21" name="12 - TextBox">
            <a:extLst>
              <a:ext uri="{FF2B5EF4-FFF2-40B4-BE49-F238E27FC236}">
                <a16:creationId xmlns:a16="http://schemas.microsoft.com/office/drawing/2014/main" id="{D545788A-5EAC-2463-4EC0-83FF68955D73}"/>
              </a:ext>
            </a:extLst>
          </p:cNvPr>
          <p:cNvSpPr txBox="1"/>
          <p:nvPr/>
        </p:nvSpPr>
        <p:spPr>
          <a:xfrm>
            <a:off x="7731812" y="1864090"/>
            <a:ext cx="1360140" cy="461665"/>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L</a:t>
            </a:r>
            <a:r>
              <a:rPr lang="en-US" baseline="-25000" dirty="0">
                <a:latin typeface="Calibri" panose="020F0502020204030204" pitchFamily="34" charset="0"/>
                <a:cs typeface="Calibri" panose="020F0502020204030204" pitchFamily="34" charset="0"/>
              </a:rPr>
              <a:t>i</a:t>
            </a:r>
            <a:r>
              <a:rPr lang="en-US" dirty="0">
                <a:latin typeface="Calibri" panose="020F0502020204030204" pitchFamily="34" charset="0"/>
                <a:cs typeface="Calibri" panose="020F0502020204030204" pitchFamily="34" charset="0"/>
              </a:rPr>
              <a:t>=30.5 m</a:t>
            </a:r>
            <a:endParaRPr lang="en-GB" dirty="0">
              <a:latin typeface="Calibri" panose="020F0502020204030204" pitchFamily="34" charset="0"/>
              <a:cs typeface="Calibri" panose="020F0502020204030204" pitchFamily="34" charset="0"/>
            </a:endParaRPr>
          </a:p>
        </p:txBody>
      </p:sp>
      <p:pic>
        <p:nvPicPr>
          <p:cNvPr id="9" name="Picture 8">
            <a:hlinkClick r:id="rId10" action="ppaction://hlinksldjump"/>
            <a:extLst>
              <a:ext uri="{FF2B5EF4-FFF2-40B4-BE49-F238E27FC236}">
                <a16:creationId xmlns:a16="http://schemas.microsoft.com/office/drawing/2014/main" id="{477DEC39-B004-17DF-66D8-D480305BFAFD}"/>
              </a:ext>
            </a:extLst>
          </p:cNvPr>
          <p:cNvPicPr>
            <a:picLocks noChangeAspect="1"/>
          </p:cNvPicPr>
          <p:nvPr/>
        </p:nvPicPr>
        <p:blipFill>
          <a:blip r:embed="rId11"/>
          <a:stretch>
            <a:fillRect/>
          </a:stretch>
        </p:blipFill>
        <p:spPr>
          <a:xfrm>
            <a:off x="6228184" y="3404863"/>
            <a:ext cx="390178" cy="35359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51520" y="260648"/>
            <a:ext cx="2592288" cy="461665"/>
          </a:xfrm>
          <a:prstGeom prst="rect">
            <a:avLst/>
          </a:prstGeom>
          <a:noFill/>
        </p:spPr>
        <p:txBody>
          <a:bodyPr wrap="square" rtlCol="0">
            <a:spAutoFit/>
          </a:bodyPr>
          <a:lstStyle/>
          <a:p>
            <a:r>
              <a:rPr lang="el-GR" b="1" dirty="0">
                <a:latin typeface="Calibri" pitchFamily="34" charset="0"/>
                <a:cs typeface="Calibri" pitchFamily="34" charset="0"/>
              </a:rPr>
              <a:t>Άσκηση 2</a:t>
            </a:r>
            <a:endParaRPr lang="en-GB" b="1" dirty="0">
              <a:latin typeface="Calibri" pitchFamily="34" charset="0"/>
              <a:cs typeface="Calibri" pitchFamily="34" charset="0"/>
            </a:endParaRPr>
          </a:p>
        </p:txBody>
      </p:sp>
      <p:pic>
        <p:nvPicPr>
          <p:cNvPr id="5" name="Picture 2" descr="σάρωση0003"/>
          <p:cNvPicPr>
            <a:picLocks noChangeAspect="1" noChangeArrowheads="1"/>
          </p:cNvPicPr>
          <p:nvPr/>
        </p:nvPicPr>
        <p:blipFill>
          <a:blip r:embed="rId3" cstate="print"/>
          <a:srcRect/>
          <a:stretch>
            <a:fillRect/>
          </a:stretch>
        </p:blipFill>
        <p:spPr bwMode="auto">
          <a:xfrm>
            <a:off x="2699792" y="188640"/>
            <a:ext cx="4321175" cy="6453188"/>
          </a:xfrm>
          <a:prstGeom prst="rect">
            <a:avLst/>
          </a:prstGeom>
          <a:noFill/>
          <a:ln w="25400" algn="ctr">
            <a:solidFill>
              <a:srgbClr val="FF6600"/>
            </a:solidFill>
            <a:miter lim="800000"/>
            <a:headEnd/>
            <a:tailEnd/>
          </a:ln>
          <a:effectLst/>
        </p:spPr>
      </p:pic>
      <p:sp>
        <p:nvSpPr>
          <p:cNvPr id="6" name="Oval 10"/>
          <p:cNvSpPr>
            <a:spLocks noChangeArrowheads="1"/>
          </p:cNvSpPr>
          <p:nvPr/>
        </p:nvSpPr>
        <p:spPr bwMode="auto">
          <a:xfrm>
            <a:off x="3960000" y="2132856"/>
            <a:ext cx="215900" cy="216000"/>
          </a:xfrm>
          <a:prstGeom prst="ellipse">
            <a:avLst/>
          </a:prstGeom>
          <a:solidFill>
            <a:srgbClr val="FF6600">
              <a:alpha val="39999"/>
            </a:srgbClr>
          </a:solidFill>
          <a:ln w="25400" algn="ctr">
            <a:solidFill>
              <a:srgbClr val="FF6600"/>
            </a:solidFill>
            <a:round/>
            <a:headEnd/>
            <a:tailEnd/>
          </a:ln>
          <a:effectLst/>
        </p:spPr>
        <p:txBody>
          <a:bodyPr anchor="ctr">
            <a:spAutoFit/>
          </a:bodyPr>
          <a:lstStyle/>
          <a:p>
            <a:endParaRPr lang="en-GB"/>
          </a:p>
        </p:txBody>
      </p:sp>
      <p:sp>
        <p:nvSpPr>
          <p:cNvPr id="7" name="Oval 10"/>
          <p:cNvSpPr>
            <a:spLocks noChangeArrowheads="1"/>
          </p:cNvSpPr>
          <p:nvPr/>
        </p:nvSpPr>
        <p:spPr bwMode="auto">
          <a:xfrm>
            <a:off x="3960000" y="2592000"/>
            <a:ext cx="215900" cy="216000"/>
          </a:xfrm>
          <a:prstGeom prst="ellipse">
            <a:avLst/>
          </a:prstGeom>
          <a:solidFill>
            <a:srgbClr val="FF6600">
              <a:alpha val="39999"/>
            </a:srgbClr>
          </a:solidFill>
          <a:ln w="25400" algn="ctr">
            <a:solidFill>
              <a:srgbClr val="FF6600"/>
            </a:solidFill>
            <a:round/>
            <a:headEnd/>
            <a:tailEnd/>
          </a:ln>
          <a:effectLst/>
        </p:spPr>
        <p:txBody>
          <a:bodyPr anchor="ctr">
            <a:spAutoFit/>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FA631-E73E-B47C-10F8-4F5A382B3AE3}"/>
            </a:ext>
          </a:extLst>
        </p:cNvPr>
        <p:cNvGrpSpPr/>
        <p:nvPr/>
      </p:nvGrpSpPr>
      <p:grpSpPr>
        <a:xfrm>
          <a:off x="0" y="0"/>
          <a:ext cx="0" cy="0"/>
          <a:chOff x="0" y="0"/>
          <a:chExt cx="0" cy="0"/>
        </a:xfrm>
      </p:grpSpPr>
      <p:sp>
        <p:nvSpPr>
          <p:cNvPr id="4" name="3 - TextBox">
            <a:extLst>
              <a:ext uri="{FF2B5EF4-FFF2-40B4-BE49-F238E27FC236}">
                <a16:creationId xmlns:a16="http://schemas.microsoft.com/office/drawing/2014/main" id="{B2B3CF75-99D7-126A-CD30-1DDC375DD8D4}"/>
              </a:ext>
            </a:extLst>
          </p:cNvPr>
          <p:cNvSpPr txBox="1"/>
          <p:nvPr/>
        </p:nvSpPr>
        <p:spPr>
          <a:xfrm>
            <a:off x="251520" y="260648"/>
            <a:ext cx="2592288" cy="461665"/>
          </a:xfrm>
          <a:prstGeom prst="rect">
            <a:avLst/>
          </a:prstGeom>
          <a:noFill/>
        </p:spPr>
        <p:txBody>
          <a:bodyPr wrap="square" rtlCol="0">
            <a:spAutoFit/>
          </a:bodyPr>
          <a:lstStyle/>
          <a:p>
            <a:r>
              <a:rPr lang="el-GR" b="1" dirty="0">
                <a:latin typeface="Calibri" pitchFamily="34" charset="0"/>
                <a:cs typeface="Calibri" pitchFamily="34" charset="0"/>
              </a:rPr>
              <a:t>Άσκηση 2</a:t>
            </a:r>
            <a:endParaRPr lang="en-GB" b="1"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1316DA9-7237-6003-EB97-D203F4BE8421}"/>
                  </a:ext>
                </a:extLst>
              </p:cNvPr>
              <p:cNvSpPr txBox="1"/>
              <p:nvPr/>
            </p:nvSpPr>
            <p:spPr>
              <a:xfrm>
                <a:off x="971600" y="764704"/>
                <a:ext cx="7632848" cy="5923545"/>
              </a:xfrm>
              <a:prstGeom prst="rect">
                <a:avLst/>
              </a:prstGeom>
              <a:noFill/>
            </p:spPr>
            <p:txBody>
              <a:bodyPr wrap="square">
                <a:spAutoFit/>
              </a:bodyPr>
              <a:lstStyle/>
              <a:p>
                <a:pPr>
                  <a:buNone/>
                </a:pPr>
                <a:r>
                  <a:rPr lang="el-GR" sz="1600" b="1" dirty="0">
                    <a:latin typeface="Calibri" panose="020F0502020204030204" pitchFamily="34" charset="0"/>
                    <a:cs typeface="Calibri" panose="020F0502020204030204" pitchFamily="34" charset="0"/>
                  </a:rPr>
                  <a:t>Με γραμμική παρεμβολή:</a:t>
                </a:r>
              </a:p>
              <a:p>
                <a:pPr>
                  <a:buNone/>
                </a:pPr>
                <a:r>
                  <a:rPr lang="el-GR" sz="1600" dirty="0">
                    <a:latin typeface="Calibri" panose="020F0502020204030204" pitchFamily="34" charset="0"/>
                    <a:cs typeface="Calibri" panose="020F0502020204030204" pitchFamily="34" charset="0"/>
                  </a:rPr>
                  <a:t>Η γενική μορφή της εξίσωσης είναι:</a:t>
                </a:r>
              </a:p>
              <a:p>
                <a:pPr>
                  <a:buNone/>
                </a:pPr>
                <a14:m>
                  <m:oMathPara xmlns:m="http://schemas.openxmlformats.org/officeDocument/2006/math">
                    <m:oMathParaPr>
                      <m:jc m:val="centerGroup"/>
                    </m:oMathParaPr>
                    <m:oMath xmlns:m="http://schemas.openxmlformats.org/officeDocument/2006/math">
                      <m:sSub>
                        <m:sSubPr>
                          <m:ctrlPr>
                            <a:rPr lang="ar-AE" sz="1600" i="1">
                              <a:latin typeface="Cambria Math" panose="02040503050406030204" pitchFamily="18" charset="0"/>
                            </a:rPr>
                          </m:ctrlPr>
                        </m:sSubPr>
                        <m:e>
                          <m:r>
                            <a:rPr lang="ar-AE" sz="1600" i="1">
                              <a:latin typeface="Cambria Math" panose="02040503050406030204" pitchFamily="18" charset="0"/>
                            </a:rPr>
                            <m:t>𝐾</m:t>
                          </m:r>
                        </m:e>
                        <m:sub>
                          <m:r>
                            <a:rPr lang="ar-AE" sz="1600" i="1">
                              <a:latin typeface="Cambria Math" panose="02040503050406030204" pitchFamily="18" charset="0"/>
                            </a:rPr>
                            <m:t>𝐷</m:t>
                          </m:r>
                        </m:sub>
                      </m:sSub>
                      <m:r>
                        <a:rPr lang="ar-AE" sz="1600" i="0">
                          <a:latin typeface="Cambria Math" panose="02040503050406030204" pitchFamily="18" charset="0"/>
                        </a:rPr>
                        <m:t>=</m:t>
                      </m:r>
                      <m:r>
                        <a:rPr lang="ar-AE" sz="1600" i="1">
                          <a:latin typeface="Cambria Math" panose="02040503050406030204" pitchFamily="18" charset="0"/>
                        </a:rPr>
                        <m:t>𝑎</m:t>
                      </m:r>
                      <m:r>
                        <a:rPr lang="ar-AE" sz="1600" i="1">
                          <a:latin typeface="Cambria Math" panose="02040503050406030204" pitchFamily="18" charset="0"/>
                        </a:rPr>
                        <m:t>𝜃</m:t>
                      </m:r>
                      <m:r>
                        <a:rPr lang="ar-AE" sz="1600" i="0">
                          <a:latin typeface="Cambria Math" panose="02040503050406030204" pitchFamily="18" charset="0"/>
                        </a:rPr>
                        <m:t>+</m:t>
                      </m:r>
                      <m:r>
                        <a:rPr lang="ar-AE" sz="1600" i="1">
                          <a:latin typeface="Cambria Math" panose="02040503050406030204" pitchFamily="18" charset="0"/>
                        </a:rPr>
                        <m:t>𝑏</m:t>
                      </m:r>
                    </m:oMath>
                  </m:oMathPara>
                </a14:m>
                <a:endParaRPr lang="ar-AE" sz="1600" dirty="0">
                  <a:latin typeface="Calibri" panose="020F0502020204030204" pitchFamily="34" charset="0"/>
                  <a:cs typeface="Calibri" panose="020F0502020204030204" pitchFamily="34" charset="0"/>
                </a:endParaRPr>
              </a:p>
              <a:p>
                <a:pPr>
                  <a:buNone/>
                </a:pPr>
                <a:r>
                  <a:rPr lang="el-GR" sz="1600" dirty="0">
                    <a:latin typeface="Calibri" panose="020F0502020204030204" pitchFamily="34" charset="0"/>
                    <a:cs typeface="Calibri" panose="020F0502020204030204" pitchFamily="34" charset="0"/>
                  </a:rPr>
                  <a:t>όπου:</a:t>
                </a:r>
                <a14:m>
                  <m:oMath xmlns:m="http://schemas.openxmlformats.org/officeDocument/2006/math">
                    <m:r>
                      <a:rPr lang="el-GR" sz="1600">
                        <a:latin typeface="Cambria Math" panose="02040503050406030204" pitchFamily="18" charset="0"/>
                      </a:rPr>
                      <m:t> </m:t>
                    </m:r>
                    <m:r>
                      <a:rPr lang="el-GR" sz="1600" b="0" i="0" smtClean="0">
                        <a:latin typeface="Cambria Math" panose="02040503050406030204" pitchFamily="18" charset="0"/>
                      </a:rPr>
                      <m:t>      </m:t>
                    </m:r>
                    <m:r>
                      <a:rPr lang="el-GR" sz="1600" i="1">
                        <a:latin typeface="Cambria Math" panose="02040503050406030204" pitchFamily="18" charset="0"/>
                      </a:rPr>
                      <m:t>𝑎</m:t>
                    </m:r>
                  </m:oMath>
                </a14:m>
                <a:r>
                  <a:rPr lang="el-GR" sz="1600" dirty="0">
                    <a:latin typeface="Calibri" panose="020F0502020204030204" pitchFamily="34" charset="0"/>
                    <a:cs typeface="Calibri" panose="020F0502020204030204" pitchFamily="34" charset="0"/>
                  </a:rPr>
                  <a:t>: κλίση,</a:t>
                </a:r>
                <a14:m>
                  <m:oMath xmlns:m="http://schemas.openxmlformats.org/officeDocument/2006/math">
                    <m:r>
                      <a:rPr lang="el-GR" sz="1600" b="0" i="0" smtClean="0">
                        <a:latin typeface="Cambria Math" panose="02040503050406030204" pitchFamily="18" charset="0"/>
                      </a:rPr>
                      <m:t>     </m:t>
                    </m:r>
                    <m:r>
                      <a:rPr lang="el-GR" sz="1600" i="1">
                        <a:latin typeface="Cambria Math" panose="02040503050406030204" pitchFamily="18" charset="0"/>
                      </a:rPr>
                      <m:t>𝑏</m:t>
                    </m:r>
                  </m:oMath>
                </a14:m>
                <a:r>
                  <a:rPr lang="el-GR" sz="1600" dirty="0">
                    <a:latin typeface="Calibri" panose="020F0502020204030204" pitchFamily="34" charset="0"/>
                    <a:cs typeface="Calibri" panose="020F0502020204030204" pitchFamily="34" charset="0"/>
                  </a:rPr>
                  <a:t>: σταθερός όρος</a:t>
                </a:r>
              </a:p>
              <a:p>
                <a:pPr>
                  <a:buNone/>
                </a:pPr>
                <a:br>
                  <a:rPr lang="el-GR" sz="1600" dirty="0">
                    <a:latin typeface="Calibri" panose="020F0502020204030204" pitchFamily="34" charset="0"/>
                    <a:cs typeface="Calibri" panose="020F0502020204030204" pitchFamily="34" charset="0"/>
                  </a:rPr>
                </a:br>
                <a:r>
                  <a:rPr lang="el-GR" sz="1600" dirty="0">
                    <a:latin typeface="Calibri" panose="020F0502020204030204" pitchFamily="34" charset="0"/>
                    <a:cs typeface="Calibri" panose="020F0502020204030204" pitchFamily="34" charset="0"/>
                  </a:rPr>
                  <a:t>Από δύο σημεία, η κλίση είναι:</a:t>
                </a:r>
              </a:p>
              <a:p>
                <a:pPr>
                  <a:buNone/>
                </a:pPr>
                <a14:m>
                  <m:oMathPara xmlns:m="http://schemas.openxmlformats.org/officeDocument/2006/math">
                    <m:oMathParaPr>
                      <m:jc m:val="centerGroup"/>
                    </m:oMathParaPr>
                    <m:oMath xmlns:m="http://schemas.openxmlformats.org/officeDocument/2006/math">
                      <m:r>
                        <a:rPr lang="el-GR" sz="1600" i="1">
                          <a:latin typeface="Cambria Math" panose="02040503050406030204" pitchFamily="18" charset="0"/>
                        </a:rPr>
                        <m:t>𝑎</m:t>
                      </m:r>
                      <m:r>
                        <a:rPr lang="el-GR" sz="1600" i="0">
                          <a:latin typeface="Cambria Math" panose="02040503050406030204" pitchFamily="18" charset="0"/>
                        </a:rPr>
                        <m:t>=</m:t>
                      </m:r>
                      <m:f>
                        <m:fPr>
                          <m:ctrlPr>
                            <a:rPr lang="ar-AE" sz="1600" i="1">
                              <a:latin typeface="Cambria Math" panose="02040503050406030204" pitchFamily="18" charset="0"/>
                            </a:rPr>
                          </m:ctrlPr>
                        </m:fPr>
                        <m:num>
                          <m:sSub>
                            <m:sSubPr>
                              <m:ctrlPr>
                                <a:rPr lang="ar-AE" sz="1600" i="1">
                                  <a:latin typeface="Cambria Math" panose="02040503050406030204" pitchFamily="18" charset="0"/>
                                </a:rPr>
                              </m:ctrlPr>
                            </m:sSubPr>
                            <m:e>
                              <m:r>
                                <a:rPr lang="ar-AE" sz="1600" i="1">
                                  <a:latin typeface="Cambria Math" panose="02040503050406030204" pitchFamily="18" charset="0"/>
                                </a:rPr>
                                <m:t>𝐾</m:t>
                              </m:r>
                            </m:e>
                            <m:sub>
                              <m:r>
                                <a:rPr lang="ar-AE" sz="1600" i="1">
                                  <a:latin typeface="Cambria Math" panose="02040503050406030204" pitchFamily="18" charset="0"/>
                                </a:rPr>
                                <m:t>𝐷</m:t>
                              </m:r>
                              <m:r>
                                <a:rPr lang="ar-AE" sz="1600" i="0">
                                  <a:latin typeface="Cambria Math" panose="02040503050406030204" pitchFamily="18" charset="0"/>
                                </a:rPr>
                                <m:t>2</m:t>
                              </m:r>
                            </m:sub>
                          </m:sSub>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𝐾</m:t>
                              </m:r>
                            </m:e>
                            <m:sub>
                              <m:r>
                                <a:rPr lang="ar-AE" sz="1600" i="1">
                                  <a:latin typeface="Cambria Math" panose="02040503050406030204" pitchFamily="18" charset="0"/>
                                </a:rPr>
                                <m:t>𝐷</m:t>
                              </m:r>
                              <m:r>
                                <a:rPr lang="ar-AE" sz="1600" i="0">
                                  <a:latin typeface="Cambria Math" panose="02040503050406030204" pitchFamily="18" charset="0"/>
                                </a:rPr>
                                <m:t>1</m:t>
                              </m:r>
                            </m:sub>
                          </m:sSub>
                        </m:num>
                        <m:den>
                          <m:sSub>
                            <m:sSubPr>
                              <m:ctrlPr>
                                <a:rPr lang="ar-AE" sz="1600" i="1">
                                  <a:latin typeface="Cambria Math" panose="02040503050406030204" pitchFamily="18" charset="0"/>
                                </a:rPr>
                              </m:ctrlPr>
                            </m:sSubPr>
                            <m:e>
                              <m:r>
                                <a:rPr lang="ar-AE" sz="1600" i="1">
                                  <a:latin typeface="Cambria Math" panose="02040503050406030204" pitchFamily="18" charset="0"/>
                                </a:rPr>
                                <m:t>𝜃</m:t>
                              </m:r>
                            </m:e>
                            <m:sub>
                              <m:r>
                                <a:rPr lang="ar-AE" sz="1600" i="0">
                                  <a:latin typeface="Cambria Math" panose="02040503050406030204" pitchFamily="18" charset="0"/>
                                </a:rPr>
                                <m:t>2</m:t>
                              </m:r>
                            </m:sub>
                          </m:sSub>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𝜃</m:t>
                              </m:r>
                            </m:e>
                            <m:sub>
                              <m:r>
                                <a:rPr lang="ar-AE" sz="1600" i="0">
                                  <a:latin typeface="Cambria Math" panose="02040503050406030204" pitchFamily="18" charset="0"/>
                                </a:rPr>
                                <m:t>1</m:t>
                              </m:r>
                            </m:sub>
                          </m:sSub>
                        </m:den>
                      </m:f>
                      <m:r>
                        <m:rPr>
                          <m:nor/>
                        </m:rPr>
                        <a:rPr lang="el-GR" sz="1600" b="0" i="0" smtClean="0">
                          <a:latin typeface="Cambria Math" panose="02040503050406030204" pitchFamily="18" charset="0"/>
                        </a:rPr>
                        <m:t>,    </m:t>
                      </m:r>
                      <m:r>
                        <m:rPr>
                          <m:nor/>
                        </m:rPr>
                        <a:rPr lang="el-GR" sz="1600" b="0">
                          <a:latin typeface="Calibri" panose="020F0502020204030204" pitchFamily="34" charset="0"/>
                          <a:cs typeface="Calibri" panose="020F0502020204030204" pitchFamily="34" charset="0"/>
                        </a:rPr>
                        <m:t>κλ</m:t>
                      </m:r>
                      <m:limUpp>
                        <m:limUppPr>
                          <m:ctrlPr>
                            <a:rPr lang="ar-AE" sz="1600" b="0" i="1">
                              <a:latin typeface="Cambria Math" panose="02040503050406030204" pitchFamily="18" charset="0"/>
                            </a:rPr>
                          </m:ctrlPr>
                        </m:limUppPr>
                        <m:e>
                          <m:r>
                            <m:rPr>
                              <m:nor/>
                            </m:rPr>
                            <a:rPr lang="el-GR" sz="1600" b="0" i="1">
                              <a:latin typeface="Calibri" panose="020F0502020204030204" pitchFamily="34" charset="0"/>
                              <a:cs typeface="Calibri" panose="020F0502020204030204" pitchFamily="34" charset="0"/>
                            </a:rPr>
                            <m:t>ι</m:t>
                          </m:r>
                        </m:e>
                        <m:lim>
                          <m:r>
                            <a:rPr lang="ar-AE" sz="1600" b="0" i="0">
                              <a:latin typeface="Cambria Math" panose="02040503050406030204" pitchFamily="18" charset="0"/>
                            </a:rPr>
                            <m:t>ˊ</m:t>
                          </m:r>
                        </m:lim>
                      </m:limUpp>
                      <m:r>
                        <m:rPr>
                          <m:nor/>
                        </m:rPr>
                        <a:rPr lang="el-GR" sz="1600" b="0" i="1">
                          <a:latin typeface="Calibri" panose="020F0502020204030204" pitchFamily="34" charset="0"/>
                          <a:cs typeface="Calibri" panose="020F0502020204030204" pitchFamily="34" charset="0"/>
                        </a:rPr>
                        <m:t>ση</m:t>
                      </m:r>
                      <m:r>
                        <a:rPr lang="el-GR" sz="1600" b="0" i="0">
                          <a:latin typeface="Cambria Math" panose="02040503050406030204" pitchFamily="18" charset="0"/>
                        </a:rPr>
                        <m:t>=</m:t>
                      </m:r>
                      <m:f>
                        <m:fPr>
                          <m:ctrlPr>
                            <a:rPr lang="ar-AE" sz="1600" b="0" i="1">
                              <a:latin typeface="Cambria Math" panose="02040503050406030204" pitchFamily="18" charset="0"/>
                            </a:rPr>
                          </m:ctrlPr>
                        </m:fPr>
                        <m:num>
                          <m:r>
                            <m:rPr>
                              <m:nor/>
                            </m:rPr>
                            <a:rPr lang="el-GR" sz="1600" b="0" i="1">
                              <a:latin typeface="Calibri" panose="020F0502020204030204" pitchFamily="34" charset="0"/>
                              <a:cs typeface="Calibri" panose="020F0502020204030204" pitchFamily="34" charset="0"/>
                            </a:rPr>
                            <m:t>μεταβολ</m:t>
                          </m:r>
                          <m:limUpp>
                            <m:limUppPr>
                              <m:ctrlPr>
                                <a:rPr lang="ar-AE" sz="1600" b="0" i="1">
                                  <a:latin typeface="Cambria Math" panose="02040503050406030204" pitchFamily="18" charset="0"/>
                                </a:rPr>
                              </m:ctrlPr>
                            </m:limUppPr>
                            <m:e>
                              <m:r>
                                <m:rPr>
                                  <m:nor/>
                                </m:rPr>
                                <a:rPr lang="el-GR" sz="1600" b="0" i="1">
                                  <a:latin typeface="Calibri" panose="020F0502020204030204" pitchFamily="34" charset="0"/>
                                  <a:cs typeface="Calibri" panose="020F0502020204030204" pitchFamily="34" charset="0"/>
                                </a:rPr>
                                <m:t>η</m:t>
                              </m:r>
                            </m:e>
                            <m:lim>
                              <m:r>
                                <a:rPr lang="ar-AE" sz="1600" b="0" i="0">
                                  <a:latin typeface="Cambria Math" panose="02040503050406030204" pitchFamily="18" charset="0"/>
                                </a:rPr>
                                <m:t>ˊ</m:t>
                              </m:r>
                            </m:lim>
                          </m:limUpp>
                          <m:r>
                            <m:rPr>
                              <m:nor/>
                            </m:rPr>
                            <a:rPr lang="ar-AE" sz="1600" b="0" i="1">
                              <a:latin typeface="Calibri" panose="020F0502020204030204" pitchFamily="34" charset="0"/>
                              <a:cs typeface="Calibri" panose="020F0502020204030204" pitchFamily="34" charset="0"/>
                            </a:rPr>
                            <m:t> </m:t>
                          </m:r>
                          <m:r>
                            <m:rPr>
                              <m:nor/>
                            </m:rPr>
                            <a:rPr lang="el-GR" sz="1600" b="0" i="1">
                              <a:latin typeface="Calibri" panose="020F0502020204030204" pitchFamily="34" charset="0"/>
                              <a:cs typeface="Calibri" panose="020F0502020204030204" pitchFamily="34" charset="0"/>
                            </a:rPr>
                            <m:t>στο</m:t>
                          </m:r>
                          <m:r>
                            <m:rPr>
                              <m:nor/>
                            </m:rPr>
                            <a:rPr lang="el-GR" sz="1600" b="0" i="1">
                              <a:latin typeface="Calibri" panose="020F0502020204030204" pitchFamily="34" charset="0"/>
                              <a:cs typeface="Calibri" panose="020F0502020204030204" pitchFamily="34" charset="0"/>
                            </a:rPr>
                            <m:t> </m:t>
                          </m:r>
                          <m:sSub>
                            <m:sSubPr>
                              <m:ctrlPr>
                                <a:rPr lang="ar-AE" sz="1600" b="0" i="1">
                                  <a:latin typeface="Cambria Math" panose="02040503050406030204" pitchFamily="18" charset="0"/>
                                </a:rPr>
                              </m:ctrlPr>
                            </m:sSubPr>
                            <m:e>
                              <m:r>
                                <a:rPr lang="ar-AE" sz="1600" b="0" i="1">
                                  <a:latin typeface="Cambria Math" panose="02040503050406030204" pitchFamily="18" charset="0"/>
                                </a:rPr>
                                <m:t>𝐾</m:t>
                              </m:r>
                            </m:e>
                            <m:sub>
                              <m:r>
                                <a:rPr lang="ar-AE" sz="1600" b="0" i="1">
                                  <a:latin typeface="Cambria Math" panose="02040503050406030204" pitchFamily="18" charset="0"/>
                                </a:rPr>
                                <m:t>𝐷</m:t>
                              </m:r>
                            </m:sub>
                          </m:sSub>
                        </m:num>
                        <m:den>
                          <m:r>
                            <m:rPr>
                              <m:nor/>
                            </m:rPr>
                            <a:rPr lang="el-GR" sz="1600" b="0" i="1">
                              <a:latin typeface="Calibri" panose="020F0502020204030204" pitchFamily="34" charset="0"/>
                              <a:cs typeface="Calibri" panose="020F0502020204030204" pitchFamily="34" charset="0"/>
                            </a:rPr>
                            <m:t>μεταβολ</m:t>
                          </m:r>
                          <m:limUpp>
                            <m:limUppPr>
                              <m:ctrlPr>
                                <a:rPr lang="ar-AE" sz="1600" b="0" i="1">
                                  <a:latin typeface="Cambria Math" panose="02040503050406030204" pitchFamily="18" charset="0"/>
                                </a:rPr>
                              </m:ctrlPr>
                            </m:limUppPr>
                            <m:e>
                              <m:r>
                                <m:rPr>
                                  <m:nor/>
                                </m:rPr>
                                <a:rPr lang="el-GR" sz="1600" b="0" i="1">
                                  <a:latin typeface="Calibri" panose="020F0502020204030204" pitchFamily="34" charset="0"/>
                                  <a:cs typeface="Calibri" panose="020F0502020204030204" pitchFamily="34" charset="0"/>
                                </a:rPr>
                                <m:t>η</m:t>
                              </m:r>
                            </m:e>
                            <m:lim>
                              <m:r>
                                <a:rPr lang="ar-AE" sz="1600" b="0" i="0">
                                  <a:latin typeface="Cambria Math" panose="02040503050406030204" pitchFamily="18" charset="0"/>
                                </a:rPr>
                                <m:t>ˊ</m:t>
                              </m:r>
                            </m:lim>
                          </m:limUpp>
                          <m:r>
                            <m:rPr>
                              <m:nor/>
                            </m:rPr>
                            <a:rPr lang="ar-AE" sz="1600" b="0" i="1">
                              <a:latin typeface="Calibri" panose="020F0502020204030204" pitchFamily="34" charset="0"/>
                              <a:cs typeface="Calibri" panose="020F0502020204030204" pitchFamily="34" charset="0"/>
                            </a:rPr>
                            <m:t> </m:t>
                          </m:r>
                          <m:r>
                            <m:rPr>
                              <m:nor/>
                            </m:rPr>
                            <a:rPr lang="el-GR" sz="1600" b="0" i="1">
                              <a:latin typeface="Calibri" panose="020F0502020204030204" pitchFamily="34" charset="0"/>
                              <a:cs typeface="Calibri" panose="020F0502020204030204" pitchFamily="34" charset="0"/>
                            </a:rPr>
                            <m:t>στο</m:t>
                          </m:r>
                          <m:r>
                            <m:rPr>
                              <m:nor/>
                            </m:rPr>
                            <a:rPr lang="el-GR" sz="1600" b="0" i="1">
                              <a:latin typeface="Calibri" panose="020F0502020204030204" pitchFamily="34" charset="0"/>
                              <a:cs typeface="Calibri" panose="020F0502020204030204" pitchFamily="34" charset="0"/>
                            </a:rPr>
                            <m:t> </m:t>
                          </m:r>
                          <m:r>
                            <a:rPr lang="el-GR" sz="1600" b="0" i="1">
                              <a:latin typeface="Cambria Math" panose="02040503050406030204" pitchFamily="18" charset="0"/>
                            </a:rPr>
                            <m:t>𝜃</m:t>
                          </m:r>
                        </m:den>
                      </m:f>
                    </m:oMath>
                  </m:oMathPara>
                </a14:m>
                <a:endParaRPr lang="ar-AE" sz="1600" b="0" dirty="0">
                  <a:latin typeface="Calibri" panose="020F0502020204030204" pitchFamily="34" charset="0"/>
                  <a:cs typeface="Calibri" panose="020F0502020204030204" pitchFamily="34" charset="0"/>
                </a:endParaRPr>
              </a:p>
              <a:p>
                <a:pPr>
                  <a:buNone/>
                </a:pPr>
                <a:r>
                  <a:rPr lang="el-GR" sz="1600" dirty="0">
                    <a:latin typeface="Calibri" panose="020F0502020204030204" pitchFamily="34" charset="0"/>
                    <a:cs typeface="Calibri" panose="020F0502020204030204" pitchFamily="34" charset="0"/>
                  </a:rPr>
                  <a:t>Επίσης ισχύει:</a:t>
                </a:r>
                <a:endParaRPr lang="el-GR" sz="1600" b="1" dirty="0">
                  <a:latin typeface="Calibri" panose="020F0502020204030204" pitchFamily="34" charset="0"/>
                  <a:cs typeface="Calibri" panose="020F0502020204030204" pitchFamily="34" charset="0"/>
                </a:endParaRPr>
              </a:p>
              <a:p>
                <a:pPr>
                  <a:buNone/>
                </a:pPr>
                <a14:m>
                  <m:oMathPara xmlns:m="http://schemas.openxmlformats.org/officeDocument/2006/math">
                    <m:oMathParaPr>
                      <m:jc m:val="centerGroup"/>
                    </m:oMathParaPr>
                    <m:oMath xmlns:m="http://schemas.openxmlformats.org/officeDocument/2006/math">
                      <m:r>
                        <a:rPr lang="el-GR" sz="1600" i="1">
                          <a:latin typeface="Cambria Math" panose="02040503050406030204" pitchFamily="18" charset="0"/>
                        </a:rPr>
                        <m:t>𝑎</m:t>
                      </m:r>
                      <m:r>
                        <a:rPr lang="el-GR" sz="1600">
                          <a:latin typeface="Cambria Math" panose="02040503050406030204" pitchFamily="18" charset="0"/>
                        </a:rPr>
                        <m:t>=</m:t>
                      </m:r>
                      <m:f>
                        <m:fPr>
                          <m:ctrlPr>
                            <a:rPr lang="ar-AE" sz="1600" i="1">
                              <a:latin typeface="Cambria Math" panose="02040503050406030204" pitchFamily="18" charset="0"/>
                            </a:rPr>
                          </m:ctrlPr>
                        </m:fPr>
                        <m:num>
                          <m:sSub>
                            <m:sSubPr>
                              <m:ctrlPr>
                                <a:rPr lang="ar-AE" sz="1600" i="1">
                                  <a:latin typeface="Cambria Math" panose="02040503050406030204" pitchFamily="18" charset="0"/>
                                </a:rPr>
                              </m:ctrlPr>
                            </m:sSubPr>
                            <m:e>
                              <m:r>
                                <a:rPr lang="ar-AE" sz="1600" i="1">
                                  <a:latin typeface="Cambria Math" panose="02040503050406030204" pitchFamily="18" charset="0"/>
                                </a:rPr>
                                <m:t>𝐾</m:t>
                              </m:r>
                            </m:e>
                            <m:sub>
                              <m:r>
                                <a:rPr lang="ar-AE" sz="1600" i="1">
                                  <a:latin typeface="Cambria Math" panose="02040503050406030204" pitchFamily="18" charset="0"/>
                                </a:rPr>
                                <m:t>𝐷</m:t>
                              </m:r>
                            </m:sub>
                          </m:sSub>
                          <m:r>
                            <a:rPr lang="ar-AE" sz="160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𝐾</m:t>
                              </m:r>
                            </m:e>
                            <m:sub>
                              <m:r>
                                <a:rPr lang="ar-AE" sz="1600" i="1">
                                  <a:latin typeface="Cambria Math" panose="02040503050406030204" pitchFamily="18" charset="0"/>
                                </a:rPr>
                                <m:t>𝐷</m:t>
                              </m:r>
                              <m:r>
                                <a:rPr lang="ar-AE" sz="1600">
                                  <a:latin typeface="Cambria Math" panose="02040503050406030204" pitchFamily="18" charset="0"/>
                                </a:rPr>
                                <m:t>1</m:t>
                              </m:r>
                            </m:sub>
                          </m:sSub>
                        </m:num>
                        <m:den>
                          <m:r>
                            <a:rPr lang="el-GR" sz="1600" b="0" i="1" smtClean="0">
                              <a:latin typeface="Cambria Math" panose="02040503050406030204" pitchFamily="18" charset="0"/>
                            </a:rPr>
                            <m:t>𝜃</m:t>
                          </m:r>
                          <m:r>
                            <a:rPr lang="ar-AE" sz="160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𝜃</m:t>
                              </m:r>
                            </m:e>
                            <m:sub>
                              <m:r>
                                <a:rPr lang="ar-AE" sz="1600">
                                  <a:latin typeface="Cambria Math" panose="02040503050406030204" pitchFamily="18" charset="0"/>
                                </a:rPr>
                                <m:t>1</m:t>
                              </m:r>
                            </m:sub>
                          </m:sSub>
                        </m:den>
                      </m:f>
                    </m:oMath>
                  </m:oMathPara>
                </a14:m>
                <a:endParaRPr lang="ar-AE" sz="1600" dirty="0">
                  <a:latin typeface="Calibri" panose="020F0502020204030204" pitchFamily="34" charset="0"/>
                  <a:cs typeface="Calibri" panose="020F0502020204030204" pitchFamily="34" charset="0"/>
                </a:endParaRPr>
              </a:p>
              <a:p>
                <a:pPr>
                  <a:buNone/>
                </a:pPr>
                <a:r>
                  <a:rPr lang="el-GR" sz="1600" dirty="0">
                    <a:latin typeface="Calibri" panose="020F0502020204030204" pitchFamily="34" charset="0"/>
                    <a:cs typeface="Calibri" panose="020F0502020204030204" pitchFamily="34" charset="0"/>
                  </a:rPr>
                  <a:t>Οπότε:</a:t>
                </a:r>
              </a:p>
              <a:p>
                <a:pPr>
                  <a:buNone/>
                </a:pPr>
                <a:r>
                  <a:rPr lang="el-GR" sz="1600" dirty="0">
                    <a:latin typeface="Calibri" panose="020F0502020204030204" pitchFamily="34" charset="0"/>
                    <a:cs typeface="Calibri" panose="020F0502020204030204" pitchFamily="34" charset="0"/>
                  </a:rPr>
                  <a:t>                                                   </a:t>
                </a:r>
                <a14:m>
                  <m:oMath xmlns:m="http://schemas.openxmlformats.org/officeDocument/2006/math">
                    <m:f>
                      <m:fPr>
                        <m:ctrlPr>
                          <a:rPr lang="ar-AE" sz="1800" i="1">
                            <a:latin typeface="Cambria Math" panose="02040503050406030204" pitchFamily="18" charset="0"/>
                          </a:rPr>
                        </m:ctrlPr>
                      </m:fPr>
                      <m:num>
                        <m:sSub>
                          <m:sSubPr>
                            <m:ctrlPr>
                              <a:rPr lang="ar-AE" sz="1800" i="1">
                                <a:latin typeface="Cambria Math" panose="02040503050406030204" pitchFamily="18" charset="0"/>
                              </a:rPr>
                            </m:ctrlPr>
                          </m:sSubPr>
                          <m:e>
                            <m:r>
                              <a:rPr lang="ar-AE" sz="1800" i="1">
                                <a:latin typeface="Cambria Math" panose="02040503050406030204" pitchFamily="18" charset="0"/>
                              </a:rPr>
                              <m:t>𝐾</m:t>
                            </m:r>
                          </m:e>
                          <m:sub>
                            <m:r>
                              <a:rPr lang="ar-AE" sz="1800" i="1">
                                <a:latin typeface="Cambria Math" panose="02040503050406030204" pitchFamily="18" charset="0"/>
                              </a:rPr>
                              <m:t>𝐷</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i="1">
                                <a:latin typeface="Cambria Math" panose="02040503050406030204" pitchFamily="18" charset="0"/>
                              </a:rPr>
                              <m:t>𝐾</m:t>
                            </m:r>
                          </m:e>
                          <m:sub>
                            <m:r>
                              <a:rPr lang="ar-AE" sz="1800" i="1">
                                <a:latin typeface="Cambria Math" panose="02040503050406030204" pitchFamily="18" charset="0"/>
                              </a:rPr>
                              <m:t>𝐷</m:t>
                            </m:r>
                            <m:r>
                              <a:rPr lang="ar-AE" sz="1800">
                                <a:latin typeface="Cambria Math" panose="02040503050406030204" pitchFamily="18" charset="0"/>
                              </a:rPr>
                              <m:t>1</m:t>
                            </m:r>
                          </m:sub>
                        </m:sSub>
                      </m:num>
                      <m:den>
                        <m:r>
                          <a:rPr lang="el-GR" sz="1800" i="1">
                            <a:latin typeface="Cambria Math" panose="02040503050406030204" pitchFamily="18" charset="0"/>
                          </a:rPr>
                          <m:t>𝜃</m:t>
                        </m:r>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i="1">
                                <a:latin typeface="Cambria Math" panose="02040503050406030204" pitchFamily="18" charset="0"/>
                              </a:rPr>
                              <m:t>𝜃</m:t>
                            </m:r>
                          </m:e>
                          <m:sub>
                            <m:r>
                              <a:rPr lang="ar-AE" sz="1800">
                                <a:latin typeface="Cambria Math" panose="02040503050406030204" pitchFamily="18" charset="0"/>
                              </a:rPr>
                              <m:t>1</m:t>
                            </m:r>
                          </m:sub>
                        </m:sSub>
                      </m:den>
                    </m:f>
                  </m:oMath>
                </a14:m>
                <a:r>
                  <a:rPr lang="el-GR" sz="1800" dirty="0">
                    <a:latin typeface="Calibri" panose="020F0502020204030204" pitchFamily="34" charset="0"/>
                    <a:cs typeface="Calibri" panose="020F0502020204030204" pitchFamily="34" charset="0"/>
                  </a:rPr>
                  <a:t> </a:t>
                </a:r>
                <a14:m>
                  <m:oMath xmlns:m="http://schemas.openxmlformats.org/officeDocument/2006/math">
                    <m:r>
                      <a:rPr lang="el-GR" sz="1800">
                        <a:latin typeface="Cambria Math" panose="02040503050406030204" pitchFamily="18" charset="0"/>
                      </a:rPr>
                      <m:t>=</m:t>
                    </m:r>
                    <m:f>
                      <m:fPr>
                        <m:ctrlPr>
                          <a:rPr lang="ar-AE" sz="1800" i="1">
                            <a:latin typeface="Cambria Math" panose="02040503050406030204" pitchFamily="18" charset="0"/>
                          </a:rPr>
                        </m:ctrlPr>
                      </m:fPr>
                      <m:num>
                        <m:sSub>
                          <m:sSubPr>
                            <m:ctrlPr>
                              <a:rPr lang="ar-AE" sz="1800" i="1">
                                <a:latin typeface="Cambria Math" panose="02040503050406030204" pitchFamily="18" charset="0"/>
                              </a:rPr>
                            </m:ctrlPr>
                          </m:sSubPr>
                          <m:e>
                            <m:r>
                              <a:rPr lang="ar-AE" sz="1800" i="1">
                                <a:latin typeface="Cambria Math" panose="02040503050406030204" pitchFamily="18" charset="0"/>
                              </a:rPr>
                              <m:t>𝐾</m:t>
                            </m:r>
                          </m:e>
                          <m:sub>
                            <m:r>
                              <a:rPr lang="ar-AE" sz="1800" i="1">
                                <a:latin typeface="Cambria Math" panose="02040503050406030204" pitchFamily="18" charset="0"/>
                              </a:rPr>
                              <m:t>𝐷</m:t>
                            </m:r>
                            <m:r>
                              <a:rPr lang="ar-AE" sz="1800">
                                <a:latin typeface="Cambria Math" panose="02040503050406030204" pitchFamily="18" charset="0"/>
                              </a:rPr>
                              <m:t>2</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i="1">
                                <a:latin typeface="Cambria Math" panose="02040503050406030204" pitchFamily="18" charset="0"/>
                              </a:rPr>
                              <m:t>𝐾</m:t>
                            </m:r>
                          </m:e>
                          <m:sub>
                            <m:r>
                              <a:rPr lang="ar-AE" sz="1800" i="1">
                                <a:latin typeface="Cambria Math" panose="02040503050406030204" pitchFamily="18" charset="0"/>
                              </a:rPr>
                              <m:t>𝐷</m:t>
                            </m:r>
                            <m:r>
                              <a:rPr lang="ar-AE" sz="1800">
                                <a:latin typeface="Cambria Math" panose="02040503050406030204" pitchFamily="18" charset="0"/>
                              </a:rPr>
                              <m:t>1</m:t>
                            </m:r>
                          </m:sub>
                        </m:sSub>
                      </m:num>
                      <m:den>
                        <m:sSub>
                          <m:sSubPr>
                            <m:ctrlPr>
                              <a:rPr lang="ar-AE" sz="1800" i="1">
                                <a:latin typeface="Cambria Math" panose="02040503050406030204" pitchFamily="18" charset="0"/>
                              </a:rPr>
                            </m:ctrlPr>
                          </m:sSubPr>
                          <m:e>
                            <m:r>
                              <a:rPr lang="ar-AE" sz="1800" i="1">
                                <a:latin typeface="Cambria Math" panose="02040503050406030204" pitchFamily="18" charset="0"/>
                              </a:rPr>
                              <m:t>𝜃</m:t>
                            </m:r>
                          </m:e>
                          <m:sub>
                            <m:r>
                              <a:rPr lang="ar-AE" sz="1800">
                                <a:latin typeface="Cambria Math" panose="02040503050406030204" pitchFamily="18" charset="0"/>
                              </a:rPr>
                              <m:t>2</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i="1">
                                <a:latin typeface="Cambria Math" panose="02040503050406030204" pitchFamily="18" charset="0"/>
                              </a:rPr>
                              <m:t>𝜃</m:t>
                            </m:r>
                          </m:e>
                          <m:sub>
                            <m:r>
                              <a:rPr lang="ar-AE" sz="1800">
                                <a:latin typeface="Cambria Math" panose="02040503050406030204" pitchFamily="18" charset="0"/>
                              </a:rPr>
                              <m:t>1</m:t>
                            </m:r>
                          </m:sub>
                        </m:sSub>
                      </m:den>
                    </m:f>
                  </m:oMath>
                </a14:m>
                <a:endParaRPr lang="el-GR" sz="1800" i="1" dirty="0">
                  <a:latin typeface="Calibri" panose="020F0502020204030204" pitchFamily="34" charset="0"/>
                  <a:cs typeface="Calibri" panose="020F0502020204030204" pitchFamily="34" charset="0"/>
                </a:endParaRPr>
              </a:p>
              <a:p>
                <a:pPr>
                  <a:buNone/>
                </a:pPr>
                <a:endParaRPr lang="el-GR" sz="1600" i="1" dirty="0">
                  <a:latin typeface="Cambria Math" panose="02040503050406030204" pitchFamily="18" charset="0"/>
                </a:endParaRPr>
              </a:p>
              <a:p>
                <a:pPr>
                  <a:buNone/>
                </a:pPr>
                <a14:m>
                  <m:oMathPara xmlns:m="http://schemas.openxmlformats.org/officeDocument/2006/math">
                    <m:oMathParaPr>
                      <m:jc m:val="centerGroup"/>
                    </m:oMathParaPr>
                    <m:oMath xmlns:m="http://schemas.openxmlformats.org/officeDocument/2006/math">
                      <m:sSub>
                        <m:sSubPr>
                          <m:ctrlPr>
                            <a:rPr lang="ar-AE" sz="1600" i="1">
                              <a:latin typeface="Cambria Math" panose="02040503050406030204" pitchFamily="18" charset="0"/>
                            </a:rPr>
                          </m:ctrlPr>
                        </m:sSubPr>
                        <m:e>
                          <m:r>
                            <a:rPr lang="ar-AE" sz="1600" i="1">
                              <a:latin typeface="Cambria Math" panose="02040503050406030204" pitchFamily="18" charset="0"/>
                            </a:rPr>
                            <m:t>𝐾</m:t>
                          </m:r>
                        </m:e>
                        <m:sub>
                          <m:r>
                            <a:rPr lang="ar-AE" sz="1600" i="1">
                              <a:latin typeface="Cambria Math" panose="02040503050406030204" pitchFamily="18" charset="0"/>
                            </a:rPr>
                            <m:t>𝐷</m:t>
                          </m:r>
                        </m:sub>
                      </m:sSub>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𝐾</m:t>
                          </m:r>
                        </m:e>
                        <m:sub>
                          <m:r>
                            <a:rPr lang="ar-AE" sz="1600" i="1">
                              <a:latin typeface="Cambria Math" panose="02040503050406030204" pitchFamily="18" charset="0"/>
                            </a:rPr>
                            <m:t>𝐷</m:t>
                          </m:r>
                          <m:r>
                            <a:rPr lang="ar-AE" sz="1600" i="0">
                              <a:latin typeface="Cambria Math" panose="02040503050406030204" pitchFamily="18" charset="0"/>
                            </a:rPr>
                            <m:t>1</m:t>
                          </m:r>
                        </m:sub>
                      </m:sSub>
                      <m:r>
                        <a:rPr lang="ar-AE" sz="1600" i="0">
                          <a:latin typeface="Cambria Math" panose="02040503050406030204" pitchFamily="18" charset="0"/>
                        </a:rPr>
                        <m:t>+</m:t>
                      </m:r>
                      <m:d>
                        <m:dPr>
                          <m:ctrlPr>
                            <a:rPr lang="ar-AE" sz="1600" i="1">
                              <a:latin typeface="Cambria Math" panose="02040503050406030204" pitchFamily="18" charset="0"/>
                            </a:rPr>
                          </m:ctrlPr>
                        </m:dPr>
                        <m:e>
                          <m:r>
                            <a:rPr lang="ar-AE" sz="1600" i="1">
                              <a:latin typeface="Cambria Math" panose="02040503050406030204" pitchFamily="18" charset="0"/>
                            </a:rPr>
                            <m:t>𝜃</m:t>
                          </m:r>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𝜃</m:t>
                              </m:r>
                            </m:e>
                            <m:sub>
                              <m:r>
                                <a:rPr lang="ar-AE" sz="1600" i="0">
                                  <a:latin typeface="Cambria Math" panose="02040503050406030204" pitchFamily="18" charset="0"/>
                                </a:rPr>
                                <m:t>1</m:t>
                              </m:r>
                            </m:sub>
                          </m:sSub>
                        </m:e>
                      </m:d>
                      <m:f>
                        <m:fPr>
                          <m:ctrlPr>
                            <a:rPr lang="ar-AE" sz="1600" i="1">
                              <a:latin typeface="Cambria Math" panose="02040503050406030204" pitchFamily="18" charset="0"/>
                            </a:rPr>
                          </m:ctrlPr>
                        </m:fPr>
                        <m:num>
                          <m:sSub>
                            <m:sSubPr>
                              <m:ctrlPr>
                                <a:rPr lang="ar-AE" sz="1600" i="1">
                                  <a:latin typeface="Cambria Math" panose="02040503050406030204" pitchFamily="18" charset="0"/>
                                </a:rPr>
                              </m:ctrlPr>
                            </m:sSubPr>
                            <m:e>
                              <m:r>
                                <a:rPr lang="ar-AE" sz="1600" i="1">
                                  <a:latin typeface="Cambria Math" panose="02040503050406030204" pitchFamily="18" charset="0"/>
                                </a:rPr>
                                <m:t>𝐾</m:t>
                              </m:r>
                            </m:e>
                            <m:sub>
                              <m:r>
                                <a:rPr lang="ar-AE" sz="1600" i="1">
                                  <a:latin typeface="Cambria Math" panose="02040503050406030204" pitchFamily="18" charset="0"/>
                                </a:rPr>
                                <m:t>𝐷</m:t>
                              </m:r>
                              <m:r>
                                <a:rPr lang="ar-AE" sz="1600" i="0">
                                  <a:latin typeface="Cambria Math" panose="02040503050406030204" pitchFamily="18" charset="0"/>
                                </a:rPr>
                                <m:t>2</m:t>
                              </m:r>
                            </m:sub>
                          </m:sSub>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𝐾</m:t>
                              </m:r>
                            </m:e>
                            <m:sub>
                              <m:r>
                                <a:rPr lang="ar-AE" sz="1600" i="1">
                                  <a:latin typeface="Cambria Math" panose="02040503050406030204" pitchFamily="18" charset="0"/>
                                </a:rPr>
                                <m:t>𝐷</m:t>
                              </m:r>
                              <m:r>
                                <a:rPr lang="ar-AE" sz="1600" i="0">
                                  <a:latin typeface="Cambria Math" panose="02040503050406030204" pitchFamily="18" charset="0"/>
                                </a:rPr>
                                <m:t>1</m:t>
                              </m:r>
                            </m:sub>
                          </m:sSub>
                        </m:num>
                        <m:den>
                          <m:sSub>
                            <m:sSubPr>
                              <m:ctrlPr>
                                <a:rPr lang="ar-AE" sz="1600" i="1">
                                  <a:latin typeface="Cambria Math" panose="02040503050406030204" pitchFamily="18" charset="0"/>
                                </a:rPr>
                              </m:ctrlPr>
                            </m:sSubPr>
                            <m:e>
                              <m:r>
                                <a:rPr lang="ar-AE" sz="1600" i="1">
                                  <a:latin typeface="Cambria Math" panose="02040503050406030204" pitchFamily="18" charset="0"/>
                                </a:rPr>
                                <m:t>𝜃</m:t>
                              </m:r>
                            </m:e>
                            <m:sub>
                              <m:r>
                                <a:rPr lang="ar-AE" sz="1600" i="0">
                                  <a:latin typeface="Cambria Math" panose="02040503050406030204" pitchFamily="18" charset="0"/>
                                </a:rPr>
                                <m:t>2</m:t>
                              </m:r>
                            </m:sub>
                          </m:sSub>
                          <m:r>
                            <a:rPr lang="ar-AE" sz="1600" i="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𝜃</m:t>
                              </m:r>
                            </m:e>
                            <m:sub>
                              <m:r>
                                <a:rPr lang="ar-AE" sz="1600" i="0">
                                  <a:latin typeface="Cambria Math" panose="02040503050406030204" pitchFamily="18" charset="0"/>
                                </a:rPr>
                                <m:t>1</m:t>
                              </m:r>
                            </m:sub>
                          </m:sSub>
                        </m:den>
                      </m:f>
                    </m:oMath>
                  </m:oMathPara>
                </a14:m>
                <a:endParaRPr lang="el-GR"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Αντικαθιστώντας τις τιμές</a:t>
                </a:r>
                <a:r>
                  <a:rPr lang="el-GR" sz="1600" dirty="0"/>
                  <a:t>:</a:t>
                </a:r>
              </a:p>
              <a:p>
                <a:pPr/>
                <a14:m>
                  <m:oMathPara xmlns:m="http://schemas.openxmlformats.org/officeDocument/2006/math">
                    <m:oMathParaPr>
                      <m:jc m:val="centerGroup"/>
                    </m:oMathParaPr>
                    <m:oMath xmlns:m="http://schemas.openxmlformats.org/officeDocument/2006/math">
                      <m:sSub>
                        <m:sSubPr>
                          <m:ctrlPr>
                            <a:rPr lang="ar-AE" sz="1400" i="1">
                              <a:latin typeface="Cambria Math" panose="02040503050406030204" pitchFamily="18" charset="0"/>
                            </a:rPr>
                          </m:ctrlPr>
                        </m:sSubPr>
                        <m:e>
                          <m:r>
                            <a:rPr lang="ar-AE" sz="1400" i="1">
                              <a:latin typeface="Cambria Math" panose="02040503050406030204" pitchFamily="18" charset="0"/>
                            </a:rPr>
                            <m:t>𝐾</m:t>
                          </m:r>
                        </m:e>
                        <m:sub>
                          <m:r>
                            <a:rPr lang="ar-AE" sz="1400" i="1">
                              <a:latin typeface="Cambria Math" panose="02040503050406030204" pitchFamily="18" charset="0"/>
                            </a:rPr>
                            <m:t>𝐷</m:t>
                          </m:r>
                        </m:sub>
                      </m:sSub>
                      <m:r>
                        <a:rPr lang="ar-AE" sz="1400">
                          <a:latin typeface="Cambria Math" panose="02040503050406030204" pitchFamily="18" charset="0"/>
                        </a:rPr>
                        <m:t>=</m:t>
                      </m:r>
                      <m:r>
                        <a:rPr lang="ar-AE" sz="1400">
                          <a:latin typeface="Cambria Math" panose="02040503050406030204" pitchFamily="18" charset="0"/>
                        </a:rPr>
                        <m:t>0</m:t>
                      </m:r>
                      <m:r>
                        <a:rPr lang="ar-AE" sz="1400">
                          <a:latin typeface="Cambria Math" panose="02040503050406030204" pitchFamily="18" charset="0"/>
                        </a:rPr>
                        <m:t>.</m:t>
                      </m:r>
                      <m:r>
                        <a:rPr lang="ar-AE" sz="1400">
                          <a:latin typeface="Cambria Math" panose="02040503050406030204" pitchFamily="18" charset="0"/>
                        </a:rPr>
                        <m:t>22</m:t>
                      </m:r>
                      <m:r>
                        <a:rPr lang="ar-AE" sz="1400">
                          <a:latin typeface="Cambria Math" panose="02040503050406030204" pitchFamily="18" charset="0"/>
                        </a:rPr>
                        <m:t>+</m:t>
                      </m:r>
                      <m:d>
                        <m:dPr>
                          <m:ctrlPr>
                            <a:rPr lang="ar-AE" sz="1400" i="1">
                              <a:latin typeface="Cambria Math" panose="02040503050406030204" pitchFamily="18" charset="0"/>
                            </a:rPr>
                          </m:ctrlPr>
                        </m:dPr>
                        <m:e>
                          <m:r>
                            <a:rPr lang="ar-AE" sz="1400">
                              <a:latin typeface="Cambria Math" panose="02040503050406030204" pitchFamily="18" charset="0"/>
                            </a:rPr>
                            <m:t>56</m:t>
                          </m:r>
                          <m:r>
                            <a:rPr lang="ar-AE" sz="1400">
                              <a:latin typeface="Cambria Math" panose="02040503050406030204" pitchFamily="18" charset="0"/>
                            </a:rPr>
                            <m:t>.</m:t>
                          </m:r>
                          <m:r>
                            <a:rPr lang="ar-AE" sz="1400">
                              <a:latin typeface="Cambria Math" panose="02040503050406030204" pitchFamily="18" charset="0"/>
                            </a:rPr>
                            <m:t>5</m:t>
                          </m:r>
                          <m:r>
                            <a:rPr lang="ar-AE" sz="1400">
                              <a:latin typeface="Cambria Math" panose="02040503050406030204" pitchFamily="18" charset="0"/>
                            </a:rPr>
                            <m:t>−</m:t>
                          </m:r>
                          <m:r>
                            <a:rPr lang="ar-AE" sz="1400">
                              <a:latin typeface="Cambria Math" panose="02040503050406030204" pitchFamily="18" charset="0"/>
                            </a:rPr>
                            <m:t>45</m:t>
                          </m:r>
                        </m:e>
                      </m:d>
                      <m:f>
                        <m:fPr>
                          <m:ctrlPr>
                            <a:rPr lang="ar-AE" sz="1400" i="1">
                              <a:latin typeface="Cambria Math" panose="02040503050406030204" pitchFamily="18" charset="0"/>
                            </a:rPr>
                          </m:ctrlPr>
                        </m:fPr>
                        <m:num>
                          <m:r>
                            <a:rPr lang="ar-AE" sz="1400">
                              <a:latin typeface="Cambria Math" panose="02040503050406030204" pitchFamily="18" charset="0"/>
                            </a:rPr>
                            <m:t>0</m:t>
                          </m:r>
                          <m:r>
                            <a:rPr lang="ar-AE" sz="1400">
                              <a:latin typeface="Cambria Math" panose="02040503050406030204" pitchFamily="18" charset="0"/>
                            </a:rPr>
                            <m:t>.</m:t>
                          </m:r>
                          <m:r>
                            <a:rPr lang="ar-AE" sz="1400">
                              <a:latin typeface="Cambria Math" panose="02040503050406030204" pitchFamily="18" charset="0"/>
                            </a:rPr>
                            <m:t>13</m:t>
                          </m:r>
                          <m:r>
                            <a:rPr lang="ar-AE" sz="1400">
                              <a:latin typeface="Cambria Math" panose="02040503050406030204" pitchFamily="18" charset="0"/>
                            </a:rPr>
                            <m:t>−</m:t>
                          </m:r>
                          <m:r>
                            <a:rPr lang="ar-AE" sz="1400">
                              <a:latin typeface="Cambria Math" panose="02040503050406030204" pitchFamily="18" charset="0"/>
                            </a:rPr>
                            <m:t>0</m:t>
                          </m:r>
                          <m:r>
                            <a:rPr lang="ar-AE" sz="1400">
                              <a:latin typeface="Cambria Math" panose="02040503050406030204" pitchFamily="18" charset="0"/>
                            </a:rPr>
                            <m:t>.</m:t>
                          </m:r>
                          <m:r>
                            <a:rPr lang="ar-AE" sz="1400">
                              <a:latin typeface="Cambria Math" panose="02040503050406030204" pitchFamily="18" charset="0"/>
                            </a:rPr>
                            <m:t>22</m:t>
                          </m:r>
                        </m:num>
                        <m:den>
                          <m:r>
                            <a:rPr lang="ar-AE" sz="1400">
                              <a:latin typeface="Cambria Math" panose="02040503050406030204" pitchFamily="18" charset="0"/>
                            </a:rPr>
                            <m:t>60</m:t>
                          </m:r>
                          <m:r>
                            <a:rPr lang="ar-AE" sz="1400">
                              <a:latin typeface="Cambria Math" panose="02040503050406030204" pitchFamily="18" charset="0"/>
                            </a:rPr>
                            <m:t>−</m:t>
                          </m:r>
                          <m:r>
                            <a:rPr lang="ar-AE" sz="1400">
                              <a:latin typeface="Cambria Math" panose="02040503050406030204" pitchFamily="18" charset="0"/>
                            </a:rPr>
                            <m:t>45</m:t>
                          </m:r>
                        </m:den>
                      </m:f>
                    </m:oMath>
                  </m:oMathPara>
                </a14:m>
                <a:endParaRPr lang="ar-AE" sz="1400" dirty="0">
                  <a:latin typeface="Calibri" panose="020F0502020204030204" pitchFamily="34" charset="0"/>
                  <a:cs typeface="Calibri" panose="020F0502020204030204" pitchFamily="34" charset="0"/>
                </a:endParaRPr>
              </a:p>
              <a:p>
                <a:pPr/>
                <a14:m>
                  <m:oMathPara xmlns:m="http://schemas.openxmlformats.org/officeDocument/2006/math">
                    <m:oMathParaPr>
                      <m:jc m:val="centerGroup"/>
                    </m:oMathParaPr>
                    <m:oMath xmlns:m="http://schemas.openxmlformats.org/officeDocument/2006/math">
                      <m:sSub>
                        <m:sSubPr>
                          <m:ctrlPr>
                            <a:rPr lang="ar-AE" sz="1400" i="1">
                              <a:latin typeface="Cambria Math" panose="02040503050406030204" pitchFamily="18" charset="0"/>
                            </a:rPr>
                          </m:ctrlPr>
                        </m:sSubPr>
                        <m:e>
                          <m:r>
                            <a:rPr lang="ar-AE" sz="1400" i="1">
                              <a:latin typeface="Cambria Math" panose="02040503050406030204" pitchFamily="18" charset="0"/>
                            </a:rPr>
                            <m:t>𝐾</m:t>
                          </m:r>
                        </m:e>
                        <m:sub>
                          <m:r>
                            <a:rPr lang="ar-AE" sz="1400" i="1">
                              <a:latin typeface="Cambria Math" panose="02040503050406030204" pitchFamily="18" charset="0"/>
                            </a:rPr>
                            <m:t>𝐷</m:t>
                          </m:r>
                        </m:sub>
                      </m:sSub>
                      <m:r>
                        <a:rPr lang="ar-AE" sz="1400">
                          <a:latin typeface="Cambria Math" panose="02040503050406030204" pitchFamily="18" charset="0"/>
                        </a:rPr>
                        <m:t>=</m:t>
                      </m:r>
                      <m:r>
                        <a:rPr lang="ar-AE" sz="1400">
                          <a:latin typeface="Cambria Math" panose="02040503050406030204" pitchFamily="18" charset="0"/>
                        </a:rPr>
                        <m:t>0</m:t>
                      </m:r>
                      <m:r>
                        <a:rPr lang="ar-AE" sz="1400">
                          <a:latin typeface="Cambria Math" panose="02040503050406030204" pitchFamily="18" charset="0"/>
                        </a:rPr>
                        <m:t>.</m:t>
                      </m:r>
                      <m:r>
                        <a:rPr lang="ar-AE" sz="1400">
                          <a:latin typeface="Cambria Math" panose="02040503050406030204" pitchFamily="18" charset="0"/>
                        </a:rPr>
                        <m:t>22</m:t>
                      </m:r>
                      <m:r>
                        <a:rPr lang="ar-AE" sz="1400">
                          <a:latin typeface="Cambria Math" panose="02040503050406030204" pitchFamily="18" charset="0"/>
                        </a:rPr>
                        <m:t>+</m:t>
                      </m:r>
                      <m:r>
                        <a:rPr lang="ar-AE" sz="1400">
                          <a:latin typeface="Cambria Math" panose="02040503050406030204" pitchFamily="18" charset="0"/>
                        </a:rPr>
                        <m:t>11</m:t>
                      </m:r>
                      <m:r>
                        <a:rPr lang="ar-AE" sz="1400">
                          <a:latin typeface="Cambria Math" panose="02040503050406030204" pitchFamily="18" charset="0"/>
                        </a:rPr>
                        <m:t>.</m:t>
                      </m:r>
                      <m:r>
                        <a:rPr lang="ar-AE" sz="1400">
                          <a:latin typeface="Cambria Math" panose="02040503050406030204" pitchFamily="18" charset="0"/>
                        </a:rPr>
                        <m:t>5</m:t>
                      </m:r>
                      <m:r>
                        <a:rPr lang="ar-AE" sz="1400">
                          <a:latin typeface="Cambria Math" panose="02040503050406030204" pitchFamily="18" charset="0"/>
                        </a:rPr>
                        <m:t>⋅</m:t>
                      </m:r>
                      <m:f>
                        <m:fPr>
                          <m:ctrlPr>
                            <a:rPr lang="ar-AE" sz="1400" i="1">
                              <a:latin typeface="Cambria Math" panose="02040503050406030204" pitchFamily="18" charset="0"/>
                            </a:rPr>
                          </m:ctrlPr>
                        </m:fPr>
                        <m:num>
                          <m:r>
                            <a:rPr lang="ar-AE" sz="1400">
                              <a:latin typeface="Cambria Math" panose="02040503050406030204" pitchFamily="18" charset="0"/>
                            </a:rPr>
                            <m:t>−</m:t>
                          </m:r>
                          <m:r>
                            <a:rPr lang="ar-AE" sz="1400">
                              <a:latin typeface="Cambria Math" panose="02040503050406030204" pitchFamily="18" charset="0"/>
                            </a:rPr>
                            <m:t>0</m:t>
                          </m:r>
                          <m:r>
                            <a:rPr lang="ar-AE" sz="1400">
                              <a:latin typeface="Cambria Math" panose="02040503050406030204" pitchFamily="18" charset="0"/>
                            </a:rPr>
                            <m:t>.</m:t>
                          </m:r>
                          <m:r>
                            <a:rPr lang="ar-AE" sz="1400">
                              <a:latin typeface="Cambria Math" panose="02040503050406030204" pitchFamily="18" charset="0"/>
                            </a:rPr>
                            <m:t>09</m:t>
                          </m:r>
                        </m:num>
                        <m:den>
                          <m:r>
                            <a:rPr lang="ar-AE" sz="1400">
                              <a:latin typeface="Cambria Math" panose="02040503050406030204" pitchFamily="18" charset="0"/>
                            </a:rPr>
                            <m:t>15</m:t>
                          </m:r>
                        </m:den>
                      </m:f>
                    </m:oMath>
                  </m:oMathPara>
                </a14:m>
                <a:endParaRPr lang="ar-AE" sz="1400" dirty="0">
                  <a:latin typeface="Calibri" panose="020F0502020204030204" pitchFamily="34" charset="0"/>
                  <a:cs typeface="Calibri" panose="020F0502020204030204" pitchFamily="34" charset="0"/>
                </a:endParaRPr>
              </a:p>
              <a:p>
                <a:pPr/>
                <a14:m>
                  <m:oMathPara xmlns:m="http://schemas.openxmlformats.org/officeDocument/2006/math">
                    <m:oMathParaPr>
                      <m:jc m:val="centerGroup"/>
                    </m:oMathParaPr>
                    <m:oMath xmlns:m="http://schemas.openxmlformats.org/officeDocument/2006/math">
                      <m:sSub>
                        <m:sSubPr>
                          <m:ctrlPr>
                            <a:rPr lang="ar-AE" sz="1400" i="1">
                              <a:latin typeface="Cambria Math" panose="02040503050406030204" pitchFamily="18" charset="0"/>
                            </a:rPr>
                          </m:ctrlPr>
                        </m:sSubPr>
                        <m:e>
                          <m:r>
                            <a:rPr lang="ar-AE" sz="1400" i="1">
                              <a:latin typeface="Cambria Math" panose="02040503050406030204" pitchFamily="18" charset="0"/>
                            </a:rPr>
                            <m:t>𝐾</m:t>
                          </m:r>
                        </m:e>
                        <m:sub>
                          <m:r>
                            <a:rPr lang="ar-AE" sz="1400" i="1">
                              <a:latin typeface="Cambria Math" panose="02040503050406030204" pitchFamily="18" charset="0"/>
                            </a:rPr>
                            <m:t>𝐷</m:t>
                          </m:r>
                        </m:sub>
                      </m:sSub>
                      <m:r>
                        <a:rPr lang="ar-AE" sz="1400">
                          <a:latin typeface="Cambria Math" panose="02040503050406030204" pitchFamily="18" charset="0"/>
                        </a:rPr>
                        <m:t>=</m:t>
                      </m:r>
                      <m:r>
                        <a:rPr lang="ar-AE" sz="1400">
                          <a:latin typeface="Cambria Math" panose="02040503050406030204" pitchFamily="18" charset="0"/>
                        </a:rPr>
                        <m:t>0</m:t>
                      </m:r>
                      <m:r>
                        <a:rPr lang="ar-AE" sz="1400">
                          <a:latin typeface="Cambria Math" panose="02040503050406030204" pitchFamily="18" charset="0"/>
                        </a:rPr>
                        <m:t>.</m:t>
                      </m:r>
                      <m:r>
                        <a:rPr lang="ar-AE" sz="1400">
                          <a:latin typeface="Cambria Math" panose="02040503050406030204" pitchFamily="18" charset="0"/>
                        </a:rPr>
                        <m:t>22</m:t>
                      </m:r>
                      <m:r>
                        <a:rPr lang="ar-AE" sz="1400">
                          <a:latin typeface="Cambria Math" panose="02040503050406030204" pitchFamily="18" charset="0"/>
                        </a:rPr>
                        <m:t>−</m:t>
                      </m:r>
                      <m:r>
                        <a:rPr lang="ar-AE" sz="1400">
                          <a:latin typeface="Cambria Math" panose="02040503050406030204" pitchFamily="18" charset="0"/>
                        </a:rPr>
                        <m:t>0</m:t>
                      </m:r>
                      <m:r>
                        <a:rPr lang="ar-AE" sz="1400">
                          <a:latin typeface="Cambria Math" panose="02040503050406030204" pitchFamily="18" charset="0"/>
                        </a:rPr>
                        <m:t>.</m:t>
                      </m:r>
                      <m:r>
                        <a:rPr lang="ar-AE" sz="1400">
                          <a:latin typeface="Cambria Math" panose="02040503050406030204" pitchFamily="18" charset="0"/>
                        </a:rPr>
                        <m:t>069</m:t>
                      </m:r>
                    </m:oMath>
                  </m:oMathPara>
                </a14:m>
                <a:endParaRPr lang="ar-AE" sz="1400" dirty="0">
                  <a:latin typeface="Calibri" panose="020F0502020204030204" pitchFamily="34" charset="0"/>
                  <a:cs typeface="Calibri" panose="020F0502020204030204" pitchFamily="34" charset="0"/>
                </a:endParaRPr>
              </a:p>
              <a:p>
                <a:pPr/>
                <a14:m>
                  <m:oMathPara xmlns:m="http://schemas.openxmlformats.org/officeDocument/2006/math">
                    <m:oMathParaPr>
                      <m:jc m:val="centerGroup"/>
                    </m:oMathParaPr>
                    <m:oMath xmlns:m="http://schemas.openxmlformats.org/officeDocument/2006/math">
                      <m:sSub>
                        <m:sSubPr>
                          <m:ctrlPr>
                            <a:rPr lang="ar-AE" sz="1400" i="1">
                              <a:latin typeface="Cambria Math" panose="02040503050406030204" pitchFamily="18" charset="0"/>
                            </a:rPr>
                          </m:ctrlPr>
                        </m:sSubPr>
                        <m:e>
                          <m:r>
                            <a:rPr lang="ar-AE" sz="1400" i="1">
                              <a:latin typeface="Cambria Math" panose="02040503050406030204" pitchFamily="18" charset="0"/>
                            </a:rPr>
                            <m:t>𝐾</m:t>
                          </m:r>
                        </m:e>
                        <m:sub>
                          <m:r>
                            <a:rPr lang="ar-AE" sz="1400" i="1">
                              <a:latin typeface="Cambria Math" panose="02040503050406030204" pitchFamily="18" charset="0"/>
                            </a:rPr>
                            <m:t>𝐷</m:t>
                          </m:r>
                        </m:sub>
                      </m:sSub>
                      <m:r>
                        <a:rPr lang="ar-AE" sz="1400">
                          <a:latin typeface="Cambria Math" panose="02040503050406030204" pitchFamily="18" charset="0"/>
                        </a:rPr>
                        <m:t>=</m:t>
                      </m:r>
                      <m:r>
                        <a:rPr lang="ar-AE" sz="1400">
                          <a:latin typeface="Cambria Math" panose="02040503050406030204" pitchFamily="18" charset="0"/>
                        </a:rPr>
                        <m:t>0</m:t>
                      </m:r>
                      <m:r>
                        <a:rPr lang="ar-AE" sz="1400">
                          <a:latin typeface="Cambria Math" panose="02040503050406030204" pitchFamily="18" charset="0"/>
                        </a:rPr>
                        <m:t>.</m:t>
                      </m:r>
                      <m:r>
                        <a:rPr lang="ar-AE" sz="1400">
                          <a:latin typeface="Cambria Math" panose="02040503050406030204" pitchFamily="18" charset="0"/>
                        </a:rPr>
                        <m:t>151</m:t>
                      </m:r>
                    </m:oMath>
                  </m:oMathPara>
                </a14:m>
                <a:endParaRPr lang="ar-AE" sz="1400" dirty="0">
                  <a:latin typeface="Calibri" panose="020F0502020204030204" pitchFamily="34" charset="0"/>
                  <a:cs typeface="Calibri" panose="020F0502020204030204" pitchFamily="34" charset="0"/>
                </a:endParaRPr>
              </a:p>
            </p:txBody>
          </p:sp>
        </mc:Choice>
        <mc:Fallback xmlns="">
          <p:sp>
            <p:nvSpPr>
              <p:cNvPr id="3" name="TextBox 2">
                <a:extLst>
                  <a:ext uri="{FF2B5EF4-FFF2-40B4-BE49-F238E27FC236}">
                    <a16:creationId xmlns:a16="http://schemas.microsoft.com/office/drawing/2014/main" id="{E1316DA9-7237-6003-EB97-D203F4BE8421}"/>
                  </a:ext>
                </a:extLst>
              </p:cNvPr>
              <p:cNvSpPr txBox="1">
                <a:spLocks noRot="1" noChangeAspect="1" noMove="1" noResize="1" noEditPoints="1" noAdjustHandles="1" noChangeArrowheads="1" noChangeShapeType="1" noTextEdit="1"/>
              </p:cNvSpPr>
              <p:nvPr/>
            </p:nvSpPr>
            <p:spPr>
              <a:xfrm>
                <a:off x="971600" y="764704"/>
                <a:ext cx="7632848" cy="5923545"/>
              </a:xfrm>
              <a:prstGeom prst="rect">
                <a:avLst/>
              </a:prstGeom>
              <a:blipFill>
                <a:blip r:embed="rId3"/>
                <a:stretch>
                  <a:fillRect l="-399" t="-309" b="-206"/>
                </a:stretch>
              </a:blipFill>
            </p:spPr>
            <p:txBody>
              <a:bodyPr/>
              <a:lstStyle/>
              <a:p>
                <a:r>
                  <a:rPr lang="en-GB">
                    <a:noFill/>
                  </a:rPr>
                  <a:t> </a:t>
                </a:r>
              </a:p>
            </p:txBody>
          </p:sp>
        </mc:Fallback>
      </mc:AlternateContent>
      <p:sp>
        <p:nvSpPr>
          <p:cNvPr id="12" name="Arrow: Right 11">
            <a:hlinkClick r:id="rId4" action="ppaction://hlinksldjump"/>
            <a:extLst>
              <a:ext uri="{FF2B5EF4-FFF2-40B4-BE49-F238E27FC236}">
                <a16:creationId xmlns:a16="http://schemas.microsoft.com/office/drawing/2014/main" id="{814E41A7-7BFA-4626-D064-AFDC30283CA0}"/>
              </a:ext>
            </a:extLst>
          </p:cNvPr>
          <p:cNvSpPr/>
          <p:nvPr/>
        </p:nvSpPr>
        <p:spPr>
          <a:xfrm flipH="1">
            <a:off x="359024" y="6021289"/>
            <a:ext cx="540568" cy="360040"/>
          </a:xfrm>
          <a:prstGeom prst="rightArrow">
            <a:avLst/>
          </a:prstGeom>
          <a:solidFill>
            <a:srgbClr val="176F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56662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51520" y="260648"/>
            <a:ext cx="2592288" cy="461665"/>
          </a:xfrm>
          <a:prstGeom prst="rect">
            <a:avLst/>
          </a:prstGeom>
          <a:noFill/>
        </p:spPr>
        <p:txBody>
          <a:bodyPr wrap="square" rtlCol="0">
            <a:spAutoFit/>
          </a:bodyPr>
          <a:lstStyle/>
          <a:p>
            <a:r>
              <a:rPr lang="el-GR" b="1" dirty="0">
                <a:latin typeface="Calibri" pitchFamily="34" charset="0"/>
                <a:cs typeface="Calibri" pitchFamily="34" charset="0"/>
              </a:rPr>
              <a:t>Άσκηση 2</a:t>
            </a:r>
            <a:endParaRPr lang="en-GB" b="1" dirty="0">
              <a:latin typeface="Calibri" pitchFamily="34" charset="0"/>
              <a:cs typeface="Calibri" pitchFamily="34" charset="0"/>
            </a:endParaRPr>
          </a:p>
        </p:txBody>
      </p:sp>
      <p:pic>
        <p:nvPicPr>
          <p:cNvPr id="614402" name="Picture 2"/>
          <p:cNvPicPr>
            <a:picLocks noChangeAspect="1" noChangeArrowheads="1"/>
          </p:cNvPicPr>
          <p:nvPr/>
        </p:nvPicPr>
        <p:blipFill>
          <a:blip r:embed="rId3" cstate="print"/>
          <a:srcRect/>
          <a:stretch>
            <a:fillRect/>
          </a:stretch>
        </p:blipFill>
        <p:spPr bwMode="auto">
          <a:xfrm>
            <a:off x="1152525" y="2266950"/>
            <a:ext cx="6597859" cy="224217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7"/>
          <p:cNvSpPr>
            <a:spLocks noChangeArrowheads="1"/>
          </p:cNvSpPr>
          <p:nvPr/>
        </p:nvSpPr>
        <p:spPr bwMode="auto">
          <a:xfrm>
            <a:off x="251520" y="1484784"/>
            <a:ext cx="8568952" cy="3970318"/>
          </a:xfrm>
          <a:prstGeom prst="rect">
            <a:avLst/>
          </a:prstGeom>
          <a:noFill/>
          <a:ln w="9525">
            <a:noFill/>
            <a:miter lim="800000"/>
            <a:headEnd/>
            <a:tailEnd/>
          </a:ln>
          <a:effectLst/>
        </p:spPr>
        <p:txBody>
          <a:bodyPr wrap="square" anchor="ctr">
            <a:spAutoFit/>
          </a:bodyPr>
          <a:lstStyle/>
          <a:p>
            <a:pPr algn="justLow" fontAlgn="auto">
              <a:spcBef>
                <a:spcPts val="0"/>
              </a:spcBef>
              <a:spcAft>
                <a:spcPts val="0"/>
              </a:spcAft>
              <a:defRPr/>
            </a:pPr>
            <a:r>
              <a:rPr lang="el-GR" sz="1800" kern="0" dirty="0">
                <a:latin typeface="+mn-lt"/>
              </a:rPr>
              <a:t>Όταν οι κυματισμοί πλησιάζουν την ακτή, σε βάθη ίσα και μικρότερα του L/2 (d&lt; L/2) η κίνηση των υλικών σημείων πραγματοποιείται σε όλη τη στήλη του νερού και συνεπώς το βάθος της θάλασσας επιδρά στον μετασχηματισμό του. </a:t>
            </a:r>
          </a:p>
          <a:p>
            <a:pPr algn="justLow" fontAlgn="auto">
              <a:spcBef>
                <a:spcPts val="0"/>
              </a:spcBef>
              <a:spcAft>
                <a:spcPts val="0"/>
              </a:spcAft>
              <a:defRPr/>
            </a:pPr>
            <a:endParaRPr lang="el-GR" sz="1800" kern="0" dirty="0">
              <a:latin typeface="+mn-lt"/>
            </a:endParaRPr>
          </a:p>
          <a:p>
            <a:pPr algn="justLow" fontAlgn="auto">
              <a:spcBef>
                <a:spcPts val="0"/>
              </a:spcBef>
              <a:spcAft>
                <a:spcPts val="0"/>
              </a:spcAft>
              <a:defRPr/>
            </a:pPr>
            <a:r>
              <a:rPr lang="el-GR" sz="1800" kern="0" dirty="0">
                <a:latin typeface="+mn-lt"/>
              </a:rPr>
              <a:t>Λαμβάνουν χώρα μεταβολές στο ύψος, μήκος, την ταχύτητα, τη διεύθυνση και ενέργεια του κύματος, όχι όμως και στην περίοδο. Αυτές οι αλλαγές οφείλονται στα φαινόμενα της </a:t>
            </a:r>
            <a:r>
              <a:rPr lang="el-GR" sz="1800" kern="0" dirty="0" err="1">
                <a:solidFill>
                  <a:srgbClr val="176FB1"/>
                </a:solidFill>
                <a:latin typeface="+mn-lt"/>
              </a:rPr>
              <a:t>ρήχωσης</a:t>
            </a:r>
            <a:r>
              <a:rPr lang="el-GR" sz="1800" kern="0" dirty="0">
                <a:solidFill>
                  <a:srgbClr val="176FB1"/>
                </a:solidFill>
                <a:latin typeface="+mn-lt"/>
              </a:rPr>
              <a:t> και διάθλασης.</a:t>
            </a:r>
          </a:p>
          <a:p>
            <a:pPr algn="justLow" fontAlgn="auto">
              <a:spcBef>
                <a:spcPts val="0"/>
              </a:spcBef>
              <a:spcAft>
                <a:spcPts val="0"/>
              </a:spcAft>
              <a:defRPr/>
            </a:pPr>
            <a:endParaRPr lang="el-GR" sz="1800" kern="0" dirty="0">
              <a:latin typeface="+mn-lt"/>
            </a:endParaRPr>
          </a:p>
          <a:p>
            <a:pPr algn="justLow" fontAlgn="auto">
              <a:spcBef>
                <a:spcPts val="0"/>
              </a:spcBef>
              <a:spcAft>
                <a:spcPts val="0"/>
              </a:spcAft>
              <a:defRPr/>
            </a:pPr>
            <a:r>
              <a:rPr lang="el-GR" sz="1800" kern="0" dirty="0">
                <a:latin typeface="+mn-lt"/>
              </a:rPr>
              <a:t>Η </a:t>
            </a:r>
            <a:r>
              <a:rPr lang="el-GR" sz="1800" kern="0" dirty="0" err="1">
                <a:latin typeface="+mn-lt"/>
              </a:rPr>
              <a:t>ρήχωση</a:t>
            </a:r>
            <a:r>
              <a:rPr lang="el-GR" sz="1800" kern="0" dirty="0">
                <a:latin typeface="+mn-lt"/>
              </a:rPr>
              <a:t> επηρεάζει το ύψος των κυματισμών αλλά όχι τη διεύθυνση ενώ η διάθλαση επηρεάζει και τα δύο.</a:t>
            </a:r>
          </a:p>
          <a:p>
            <a:pPr algn="justLow" fontAlgn="auto">
              <a:spcBef>
                <a:spcPts val="0"/>
              </a:spcBef>
              <a:spcAft>
                <a:spcPts val="0"/>
              </a:spcAft>
              <a:defRPr/>
            </a:pPr>
            <a:endParaRPr lang="el-GR" sz="1800" kern="0" dirty="0">
              <a:latin typeface="+mn-lt"/>
            </a:endParaRPr>
          </a:p>
          <a:p>
            <a:pPr algn="justLow" fontAlgn="auto">
              <a:spcBef>
                <a:spcPts val="0"/>
              </a:spcBef>
              <a:spcAft>
                <a:spcPts val="0"/>
              </a:spcAft>
              <a:defRPr/>
            </a:pPr>
            <a:r>
              <a:rPr lang="el-GR" sz="1800" kern="0" dirty="0">
                <a:latin typeface="+mn-lt"/>
              </a:rPr>
              <a:t>Και η </a:t>
            </a:r>
            <a:r>
              <a:rPr lang="el-GR" sz="1800" kern="0" dirty="0" err="1">
                <a:latin typeface="+mn-lt"/>
              </a:rPr>
              <a:t>ρήχωση</a:t>
            </a:r>
            <a:r>
              <a:rPr lang="el-GR" sz="1800" kern="0" dirty="0">
                <a:latin typeface="+mn-lt"/>
              </a:rPr>
              <a:t> και η διάθλαση είναι το αποτέλεσμα της μεταβολής της ταχύτητας σε ρηχά νερά.</a:t>
            </a:r>
          </a:p>
          <a:p>
            <a:pPr algn="justLow" fontAlgn="auto">
              <a:spcBef>
                <a:spcPts val="0"/>
              </a:spcBef>
              <a:spcAft>
                <a:spcPts val="0"/>
              </a:spcAft>
              <a:defRPr/>
            </a:pPr>
            <a:endParaRPr kumimoji="0" lang="el-GR" sz="1800" b="0" i="0" u="none" strike="noStrike" kern="0" cap="none" spc="0" normalizeH="0" baseline="0" noProof="0" dirty="0">
              <a:ln>
                <a:noFill/>
              </a:ln>
              <a:effectLst/>
              <a:uLnTx/>
              <a:uFillTx/>
              <a:latin typeface="+mn-lt"/>
            </a:endParaRPr>
          </a:p>
        </p:txBody>
      </p:sp>
      <p:pic>
        <p:nvPicPr>
          <p:cNvPr id="16"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graphicFrame>
        <p:nvGraphicFramePr>
          <p:cNvPr id="442370" name="Object 2"/>
          <p:cNvGraphicFramePr>
            <a:graphicFrameLocks noChangeAspect="1"/>
          </p:cNvGraphicFramePr>
          <p:nvPr>
            <p:extLst>
              <p:ext uri="{D42A27DB-BD31-4B8C-83A1-F6EECF244321}">
                <p14:modId xmlns:p14="http://schemas.microsoft.com/office/powerpoint/2010/main" val="1436826315"/>
              </p:ext>
            </p:extLst>
          </p:nvPr>
        </p:nvGraphicFramePr>
        <p:xfrm>
          <a:off x="3563888" y="5589240"/>
          <a:ext cx="2054225" cy="782638"/>
        </p:xfrm>
        <a:graphic>
          <a:graphicData uri="http://schemas.openxmlformats.org/presentationml/2006/ole">
            <mc:AlternateContent xmlns:mc="http://schemas.openxmlformats.org/markup-compatibility/2006">
              <mc:Choice xmlns:v="urn:schemas-microsoft-com:vml" Requires="v">
                <p:oleObj name="Εξίσωση" r:id="rId5" imgW="1028520" imgH="393480" progId="Equation.3">
                  <p:embed/>
                </p:oleObj>
              </mc:Choice>
              <mc:Fallback>
                <p:oleObj name="Εξίσωση" r:id="rId5" imgW="1028520" imgH="39348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5589240"/>
                        <a:ext cx="205422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00"/>
                            </a:solidFill>
                            <a:miter lim="800000"/>
                            <a:headEnd/>
                            <a:tailEnd/>
                          </a14:hiddenLine>
                        </a:ext>
                      </a:extLst>
                    </p:spPr>
                  </p:pic>
                </p:oleObj>
              </mc:Fallback>
            </mc:AlternateContent>
          </a:graphicData>
        </a:graphic>
      </p:graphicFrame>
      <p:graphicFrame>
        <p:nvGraphicFramePr>
          <p:cNvPr id="442371" name="Object 3"/>
          <p:cNvGraphicFramePr>
            <a:graphicFrameLocks noChangeAspect="1"/>
          </p:cNvGraphicFramePr>
          <p:nvPr/>
        </p:nvGraphicFramePr>
        <p:xfrm>
          <a:off x="971600" y="5661248"/>
          <a:ext cx="1014413" cy="738188"/>
        </p:xfrm>
        <a:graphic>
          <a:graphicData uri="http://schemas.openxmlformats.org/presentationml/2006/ole">
            <mc:AlternateContent xmlns:mc="http://schemas.openxmlformats.org/markup-compatibility/2006">
              <mc:Choice xmlns:v="urn:schemas-microsoft-com:vml" Requires="v">
                <p:oleObj name="Εξίσωση" r:id="rId7" imgW="507960" imgH="393480" progId="Equation.3">
                  <p:embed/>
                </p:oleObj>
              </mc:Choice>
              <mc:Fallback>
                <p:oleObj name="Εξίσωση" r:id="rId7" imgW="507960" imgH="39348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600" y="5661248"/>
                        <a:ext cx="10144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00"/>
                            </a:solidFill>
                            <a:miter lim="800000"/>
                            <a:headEnd/>
                            <a:tailEnd/>
                          </a14:hiddenLine>
                        </a:ext>
                      </a:extLst>
                    </p:spPr>
                  </p:pic>
                </p:oleObj>
              </mc:Fallback>
            </mc:AlternateContent>
          </a:graphicData>
        </a:graphic>
      </p:graphicFrame>
      <p:graphicFrame>
        <p:nvGraphicFramePr>
          <p:cNvPr id="442372" name="Object 4"/>
          <p:cNvGraphicFramePr>
            <a:graphicFrameLocks noChangeAspect="1"/>
          </p:cNvGraphicFramePr>
          <p:nvPr/>
        </p:nvGraphicFramePr>
        <p:xfrm>
          <a:off x="7164288" y="5733256"/>
          <a:ext cx="1116013" cy="504825"/>
        </p:xfrm>
        <a:graphic>
          <a:graphicData uri="http://schemas.openxmlformats.org/presentationml/2006/ole">
            <mc:AlternateContent xmlns:mc="http://schemas.openxmlformats.org/markup-compatibility/2006">
              <mc:Choice xmlns:v="urn:schemas-microsoft-com:vml" Requires="v">
                <p:oleObj name="Εξίσωση" r:id="rId9" imgW="558720" imgH="253800" progId="Equation.3">
                  <p:embed/>
                </p:oleObj>
              </mc:Choice>
              <mc:Fallback>
                <p:oleObj name="Εξίσωση" r:id="rId9" imgW="558720" imgH="25380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4288" y="5733256"/>
                        <a:ext cx="11160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00"/>
                            </a:solidFill>
                            <a:miter lim="800000"/>
                            <a:headEnd/>
                            <a:tailEnd/>
                          </a14:hiddenLine>
                        </a:ext>
                      </a:extLst>
                    </p:spPr>
                  </p:pic>
                </p:oleObj>
              </mc:Fallback>
            </mc:AlternateContent>
          </a:graphicData>
        </a:graphic>
      </p:graphicFrame>
      <p:sp>
        <p:nvSpPr>
          <p:cNvPr id="14" name="Rectangle 7"/>
          <p:cNvSpPr>
            <a:spLocks noChangeArrowheads="1"/>
          </p:cNvSpPr>
          <p:nvPr/>
        </p:nvSpPr>
        <p:spPr bwMode="auto">
          <a:xfrm>
            <a:off x="1043608" y="5157193"/>
            <a:ext cx="7560840" cy="402546"/>
          </a:xfrm>
          <a:prstGeom prst="rect">
            <a:avLst/>
          </a:prstGeom>
          <a:noFill/>
          <a:ln w="9525">
            <a:noFill/>
            <a:miter lim="800000"/>
            <a:headEnd/>
            <a:tailEnd/>
          </a:ln>
          <a:effectLst/>
        </p:spPr>
        <p:txBody>
          <a:bodyPr wrap="square" anchor="ctr">
            <a:spAutoFit/>
          </a:bodyPr>
          <a:lstStyle/>
          <a:p>
            <a:pPr algn="justLow" fontAlgn="auto">
              <a:lnSpc>
                <a:spcPct val="120000"/>
              </a:lnSpc>
              <a:spcBef>
                <a:spcPts val="0"/>
              </a:spcBef>
              <a:spcAft>
                <a:spcPts val="0"/>
              </a:spcAft>
              <a:defRPr/>
            </a:pPr>
            <a:r>
              <a:rPr lang="el-GR" sz="1800" b="1" kern="0" dirty="0">
                <a:solidFill>
                  <a:srgbClr val="176FB1"/>
                </a:solidFill>
                <a:latin typeface="+mn-lt"/>
              </a:rPr>
              <a:t>Βαθιά                                       Ενδιάμεσα                                              Ρηχά</a:t>
            </a:r>
            <a:endParaRPr kumimoji="0" lang="el-GR" sz="1800" b="1" i="0" u="none" strike="noStrike" kern="0" cap="none" spc="0" normalizeH="0" noProof="0" dirty="0">
              <a:ln>
                <a:noFill/>
              </a:ln>
              <a:solidFill>
                <a:srgbClr val="176FB1"/>
              </a:solidFill>
              <a:effectLst/>
              <a:uLnTx/>
              <a:uFillTx/>
              <a:latin typeface="+mn-lt"/>
            </a:endParaRPr>
          </a:p>
        </p:txBody>
      </p:sp>
      <p:sp>
        <p:nvSpPr>
          <p:cNvPr id="13" name="7 - Ορθογώνιο">
            <a:extLst>
              <a:ext uri="{FF2B5EF4-FFF2-40B4-BE49-F238E27FC236}">
                <a16:creationId xmlns:a16="http://schemas.microsoft.com/office/drawing/2014/main" id="{0186CD10-B0D7-405E-93F8-6FF1942796F7}"/>
              </a:ext>
            </a:extLst>
          </p:cNvPr>
          <p:cNvSpPr/>
          <p:nvPr/>
        </p:nvSpPr>
        <p:spPr>
          <a:xfrm>
            <a:off x="346498" y="1095377"/>
            <a:ext cx="6013991" cy="430887"/>
          </a:xfrm>
          <a:prstGeom prst="rect">
            <a:avLst/>
          </a:prstGeom>
          <a:ln>
            <a:solidFill>
              <a:srgbClr val="176FB1"/>
            </a:solidFill>
          </a:ln>
        </p:spPr>
        <p:txBody>
          <a:bodyPr wrap="square">
            <a:spAutoFit/>
          </a:bodyPr>
          <a:lstStyle/>
          <a:p>
            <a:r>
              <a:rPr lang="el-GR" sz="2200" dirty="0">
                <a:solidFill>
                  <a:srgbClr val="176FB1"/>
                </a:solidFill>
                <a:latin typeface="+mj-lt"/>
              </a:rPr>
              <a:t>Διαμόρφωση του κύματος στην παράκτια ζώνη</a:t>
            </a:r>
            <a:r>
              <a:rPr lang="en-US" sz="2200" dirty="0">
                <a:solidFill>
                  <a:srgbClr val="176FB1"/>
                </a:solidFill>
                <a:latin typeface="+mj-lt"/>
              </a:rPr>
              <a:t> III</a:t>
            </a:r>
            <a:endParaRPr lang="en-GB" sz="2200" dirty="0">
              <a:solidFill>
                <a:srgbClr val="176FB1"/>
              </a:solidFill>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7"/>
          <p:cNvSpPr>
            <a:spLocks noChangeArrowheads="1"/>
          </p:cNvSpPr>
          <p:nvPr/>
        </p:nvSpPr>
        <p:spPr bwMode="auto">
          <a:xfrm>
            <a:off x="251520" y="1496814"/>
            <a:ext cx="8568952" cy="2987869"/>
          </a:xfrm>
          <a:prstGeom prst="rect">
            <a:avLst/>
          </a:prstGeom>
          <a:noFill/>
          <a:ln w="9525">
            <a:noFill/>
            <a:miter lim="800000"/>
            <a:headEnd/>
            <a:tailEnd/>
          </a:ln>
          <a:effectLst/>
        </p:spPr>
        <p:txBody>
          <a:bodyPr wrap="square" anchor="ctr">
            <a:spAutoFit/>
          </a:bodyPr>
          <a:lstStyle/>
          <a:p>
            <a:pPr algn="justLow" fontAlgn="auto">
              <a:spcBef>
                <a:spcPts val="0"/>
              </a:spcBef>
              <a:spcAft>
                <a:spcPts val="0"/>
              </a:spcAft>
              <a:defRPr/>
            </a:pPr>
            <a:r>
              <a:rPr lang="el-GR" sz="1800" kern="0" dirty="0" err="1">
                <a:solidFill>
                  <a:srgbClr val="176FB1"/>
                </a:solidFill>
                <a:latin typeface="+mn-lt"/>
              </a:rPr>
              <a:t>Ρήχωση</a:t>
            </a:r>
            <a:r>
              <a:rPr lang="el-GR" sz="1800" kern="0" dirty="0">
                <a:solidFill>
                  <a:srgbClr val="176FB1"/>
                </a:solidFill>
                <a:latin typeface="+mn-lt"/>
              </a:rPr>
              <a:t> (</a:t>
            </a:r>
            <a:r>
              <a:rPr lang="el-GR" sz="1800" kern="0" dirty="0" err="1">
                <a:solidFill>
                  <a:srgbClr val="176FB1"/>
                </a:solidFill>
                <a:latin typeface="+mn-lt"/>
              </a:rPr>
              <a:t>shoaling</a:t>
            </a:r>
            <a:r>
              <a:rPr lang="el-GR" sz="1800" kern="0" dirty="0">
                <a:solidFill>
                  <a:srgbClr val="176FB1"/>
                </a:solidFill>
                <a:latin typeface="+mn-lt"/>
              </a:rPr>
              <a:t>)</a:t>
            </a:r>
            <a:r>
              <a:rPr lang="el-GR" sz="1800" b="1" kern="0" dirty="0">
                <a:latin typeface="+mn-lt"/>
              </a:rPr>
              <a:t> </a:t>
            </a:r>
            <a:r>
              <a:rPr lang="el-GR" sz="1800" kern="0" dirty="0">
                <a:latin typeface="+mn-lt"/>
              </a:rPr>
              <a:t>είναι η μεταβολή των χαρακτηριστικών του κυματισμού (ύψος, ταχύτητα, μήκος), λόγω μεταβολής του βάθους, κατά την κατεύθυνση διάδοσής. </a:t>
            </a:r>
          </a:p>
          <a:p>
            <a:pPr algn="justLow" fontAlgn="auto">
              <a:spcBef>
                <a:spcPts val="0"/>
              </a:spcBef>
              <a:spcAft>
                <a:spcPts val="0"/>
              </a:spcAft>
              <a:defRPr/>
            </a:pPr>
            <a:endParaRPr lang="el-GR" sz="1200" kern="0" dirty="0">
              <a:latin typeface="+mn-lt"/>
            </a:endParaRPr>
          </a:p>
          <a:p>
            <a:pPr algn="justLow" fontAlgn="auto">
              <a:spcBef>
                <a:spcPts val="0"/>
              </a:spcBef>
              <a:spcAft>
                <a:spcPts val="0"/>
              </a:spcAft>
              <a:defRPr/>
            </a:pPr>
            <a:r>
              <a:rPr lang="el-GR" sz="1800" kern="0" dirty="0">
                <a:latin typeface="+mn-lt"/>
              </a:rPr>
              <a:t>Εφόσον στους μονοχρωματικούς κυματισμούς που εξετάζουμε η περίοδος του κυματισμού παραμένει σταθερή, οι μεταβολές του βάθους d συνεπάγονται και μεταβολές στην ταχύτητα διάδοσης c και στο μήκος L</a:t>
            </a:r>
            <a:endParaRPr lang="en-US" sz="1800" kern="0" dirty="0">
              <a:latin typeface="+mn-lt"/>
            </a:endParaRPr>
          </a:p>
          <a:p>
            <a:pPr algn="justLow" fontAlgn="auto">
              <a:spcBef>
                <a:spcPts val="0"/>
              </a:spcBef>
              <a:spcAft>
                <a:spcPts val="0"/>
              </a:spcAft>
              <a:defRPr/>
            </a:pPr>
            <a:endParaRPr kumimoji="0" lang="en-US" sz="1200" b="0" i="0" u="none" strike="noStrike" kern="0" cap="none" spc="0" normalizeH="0" baseline="0" noProof="0" dirty="0">
              <a:ln>
                <a:noFill/>
              </a:ln>
              <a:effectLst/>
              <a:uLnTx/>
              <a:uFillTx/>
              <a:latin typeface="+mn-lt"/>
            </a:endParaRPr>
          </a:p>
          <a:p>
            <a:pPr algn="justLow" fontAlgn="auto">
              <a:spcBef>
                <a:spcPts val="0"/>
              </a:spcBef>
              <a:spcAft>
                <a:spcPts val="0"/>
              </a:spcAft>
              <a:defRPr/>
            </a:pPr>
            <a:r>
              <a:rPr lang="el-GR" sz="1800" kern="0" dirty="0">
                <a:latin typeface="+mn-lt"/>
              </a:rPr>
              <a:t>Μείωση της απόστασης μεταξύ διαδοχικών κορυφών (ελάττωση του μήκους κύματος) και </a:t>
            </a:r>
            <a:r>
              <a:rPr lang="el-GR" sz="1800" u="sng" kern="0" dirty="0">
                <a:latin typeface="+mn-lt"/>
              </a:rPr>
              <a:t>αύξηση του ύψους κύματος</a:t>
            </a:r>
            <a:r>
              <a:rPr lang="el-GR" sz="1800" kern="0" dirty="0">
                <a:latin typeface="+mn-lt"/>
              </a:rPr>
              <a:t>.</a:t>
            </a:r>
          </a:p>
          <a:p>
            <a:pPr algn="justLow" fontAlgn="auto">
              <a:spcBef>
                <a:spcPts val="0"/>
              </a:spcBef>
              <a:spcAft>
                <a:spcPts val="0"/>
              </a:spcAft>
              <a:defRPr/>
            </a:pPr>
            <a:endParaRPr kumimoji="0" lang="el-GR" sz="1800" b="0" i="0" u="none" strike="noStrike" kern="0" cap="none" spc="0" normalizeH="0" baseline="0" noProof="0" dirty="0">
              <a:ln>
                <a:noFill/>
              </a:ln>
              <a:effectLst/>
              <a:uLnTx/>
              <a:uFillTx/>
              <a:latin typeface="+mn-lt"/>
            </a:endParaRPr>
          </a:p>
          <a:p>
            <a:pPr marL="0" marR="0" lvl="0" indent="0" algn="justLow" defTabSz="914400" eaLnBrk="1" fontAlgn="auto" latinLnBrk="0" hangingPunct="1">
              <a:lnSpc>
                <a:spcPct val="120000"/>
              </a:lnSpc>
              <a:spcBef>
                <a:spcPts val="0"/>
              </a:spcBef>
              <a:spcAft>
                <a:spcPts val="0"/>
              </a:spcAft>
              <a:buClrTx/>
              <a:buSzTx/>
              <a:buFontTx/>
              <a:buNone/>
              <a:tabLst/>
              <a:defRPr/>
            </a:pPr>
            <a:endParaRPr kumimoji="0" lang="el-GR" sz="1800" b="0" i="0" u="none" strike="noStrike" kern="0" cap="none" spc="0" normalizeH="0" baseline="0" noProof="0" dirty="0">
              <a:ln>
                <a:noFill/>
              </a:ln>
              <a:effectLst/>
              <a:uLnTx/>
              <a:uFillTx/>
              <a:latin typeface="+mn-lt"/>
            </a:endParaRPr>
          </a:p>
        </p:txBody>
      </p:sp>
      <p:pic>
        <p:nvPicPr>
          <p:cNvPr id="16"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439299" name="Picture 3"/>
          <p:cNvPicPr>
            <a:picLocks noChangeAspect="1" noChangeArrowheads="1"/>
          </p:cNvPicPr>
          <p:nvPr/>
        </p:nvPicPr>
        <p:blipFill>
          <a:blip r:embed="rId5" cstate="print"/>
          <a:srcRect/>
          <a:stretch>
            <a:fillRect/>
          </a:stretch>
        </p:blipFill>
        <p:spPr bwMode="auto">
          <a:xfrm>
            <a:off x="6426999" y="4668683"/>
            <a:ext cx="2088232" cy="1352605"/>
          </a:xfrm>
          <a:prstGeom prst="rect">
            <a:avLst/>
          </a:prstGeom>
          <a:noFill/>
          <a:ln w="9525">
            <a:noFill/>
            <a:miter lim="800000"/>
            <a:headEnd/>
            <a:tailEnd/>
          </a:ln>
        </p:spPr>
      </p:pic>
      <p:pic>
        <p:nvPicPr>
          <p:cNvPr id="495617" name="Picture 1" descr="C:\Users\ISAVELA\Desktop\deskk\ΠΑΡΑΚΤΙΑ ΜΗΧΑΝΙΚΗ\2019\Διάλεξη 3\3rd_Lecture_Material\Wave_propagation.gif"/>
          <p:cNvPicPr>
            <a:picLocks noChangeAspect="1" noChangeArrowheads="1" noCrop="1"/>
          </p:cNvPicPr>
          <p:nvPr/>
        </p:nvPicPr>
        <p:blipFill>
          <a:blip r:embed="rId6" cstate="print"/>
          <a:srcRect/>
          <a:stretch>
            <a:fillRect/>
          </a:stretch>
        </p:blipFill>
        <p:spPr bwMode="auto">
          <a:xfrm>
            <a:off x="323528" y="3809627"/>
            <a:ext cx="5217220" cy="2736304"/>
          </a:xfrm>
          <a:prstGeom prst="rect">
            <a:avLst/>
          </a:prstGeom>
          <a:noFill/>
        </p:spPr>
      </p:pic>
      <p:sp>
        <p:nvSpPr>
          <p:cNvPr id="12" name="7 - Ορθογώνιο">
            <a:extLst>
              <a:ext uri="{FF2B5EF4-FFF2-40B4-BE49-F238E27FC236}">
                <a16:creationId xmlns:a16="http://schemas.microsoft.com/office/drawing/2014/main" id="{928E8D6A-9C98-422F-87AD-56840404402B}"/>
              </a:ext>
            </a:extLst>
          </p:cNvPr>
          <p:cNvSpPr/>
          <p:nvPr/>
        </p:nvSpPr>
        <p:spPr>
          <a:xfrm>
            <a:off x="270315" y="1065926"/>
            <a:ext cx="6156684" cy="430887"/>
          </a:xfrm>
          <a:prstGeom prst="rect">
            <a:avLst/>
          </a:prstGeom>
          <a:ln>
            <a:solidFill>
              <a:srgbClr val="176FB1"/>
            </a:solidFill>
          </a:ln>
        </p:spPr>
        <p:txBody>
          <a:bodyPr wrap="square">
            <a:spAutoFit/>
          </a:bodyPr>
          <a:lstStyle/>
          <a:p>
            <a:r>
              <a:rPr lang="el-GR" sz="2200" dirty="0">
                <a:solidFill>
                  <a:srgbClr val="176FB1"/>
                </a:solidFill>
                <a:latin typeface="+mj-lt"/>
              </a:rPr>
              <a:t>Διαμόρφωση του κύματος στην παράκτια ζώνη</a:t>
            </a:r>
            <a:r>
              <a:rPr lang="en-US" sz="2200" dirty="0">
                <a:solidFill>
                  <a:srgbClr val="176FB1"/>
                </a:solidFill>
                <a:latin typeface="+mj-lt"/>
              </a:rPr>
              <a:t> IV</a:t>
            </a:r>
            <a:endParaRPr lang="en-GB" sz="2200" dirty="0">
              <a:solidFill>
                <a:srgbClr val="176FB1"/>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7"/>
          <p:cNvSpPr>
            <a:spLocks noChangeArrowheads="1"/>
          </p:cNvSpPr>
          <p:nvPr/>
        </p:nvSpPr>
        <p:spPr bwMode="auto">
          <a:xfrm>
            <a:off x="179512" y="1412776"/>
            <a:ext cx="8784976" cy="1421928"/>
          </a:xfrm>
          <a:prstGeom prst="rect">
            <a:avLst/>
          </a:prstGeom>
          <a:noFill/>
          <a:ln w="9525">
            <a:noFill/>
            <a:miter lim="800000"/>
            <a:headEnd/>
            <a:tailEnd/>
          </a:ln>
          <a:effectLst/>
        </p:spPr>
        <p:txBody>
          <a:bodyPr wrap="square" anchor="ctr">
            <a:spAutoFit/>
          </a:bodyPr>
          <a:lstStyle/>
          <a:p>
            <a:pPr lvl="0" algn="just" fontAlgn="auto">
              <a:lnSpc>
                <a:spcPct val="120000"/>
              </a:lnSpc>
              <a:spcBef>
                <a:spcPts val="0"/>
              </a:spcBef>
              <a:spcAft>
                <a:spcPts val="0"/>
              </a:spcAft>
              <a:defRPr/>
            </a:pPr>
            <a:r>
              <a:rPr kumimoji="0" lang="el-GR" sz="1800" b="0" i="0" u="none" strike="noStrike" kern="0" cap="none" spc="0" normalizeH="0" baseline="0" noProof="0" dirty="0">
                <a:ln>
                  <a:noFill/>
                </a:ln>
                <a:effectLst/>
                <a:uLnTx/>
                <a:uFillTx/>
                <a:latin typeface="+mn-lt"/>
              </a:rPr>
              <a:t>Με την παραδοχή της διάδοσης κυματισμού σε μία κατεύθυνση χωρίς απώλειες ενέργειας</a:t>
            </a:r>
            <a:r>
              <a:rPr kumimoji="0" lang="en-US" sz="1800" b="0" i="0" u="none" strike="noStrike" kern="0" cap="none" spc="0" normalizeH="0" baseline="0" noProof="0" dirty="0">
                <a:ln>
                  <a:noFill/>
                </a:ln>
                <a:effectLst/>
                <a:uLnTx/>
                <a:uFillTx/>
                <a:latin typeface="+mn-lt"/>
              </a:rPr>
              <a:t> </a:t>
            </a:r>
            <a:r>
              <a:rPr kumimoji="0" lang="el-GR" sz="1800" b="0" i="0" u="none" strike="noStrike" kern="0" cap="none" spc="0" normalizeH="0" baseline="0" noProof="0" dirty="0">
                <a:ln>
                  <a:noFill/>
                </a:ln>
                <a:effectLst/>
                <a:uLnTx/>
                <a:uFillTx/>
                <a:latin typeface="+mn-lt"/>
              </a:rPr>
              <a:t>υπολογίζεται</a:t>
            </a:r>
            <a:r>
              <a:rPr kumimoji="0" lang="el-GR" sz="1800" b="0" i="0" u="none" strike="noStrike" kern="0" cap="none" spc="0" normalizeH="0" noProof="0" dirty="0">
                <a:ln>
                  <a:noFill/>
                </a:ln>
                <a:effectLst/>
                <a:uLnTx/>
                <a:uFillTx/>
                <a:latin typeface="+mn-lt"/>
              </a:rPr>
              <a:t> ο συντελεστής </a:t>
            </a:r>
            <a:r>
              <a:rPr kumimoji="0" lang="el-GR" sz="1800" b="0" i="0" u="none" strike="noStrike" kern="0" cap="none" spc="0" normalizeH="0" noProof="0" dirty="0" err="1">
                <a:ln>
                  <a:noFill/>
                </a:ln>
                <a:effectLst/>
                <a:uLnTx/>
                <a:uFillTx/>
                <a:latin typeface="+mn-lt"/>
              </a:rPr>
              <a:t>ρήχωσης</a:t>
            </a:r>
            <a:r>
              <a:rPr kumimoji="0" lang="el-GR" sz="1800" b="0" i="0" u="none" strike="noStrike" kern="0" cap="none" spc="0" normalizeH="0" noProof="0" dirty="0">
                <a:ln>
                  <a:noFill/>
                </a:ln>
                <a:effectLst/>
                <a:uLnTx/>
                <a:uFillTx/>
                <a:latin typeface="+mn-lt"/>
              </a:rPr>
              <a:t> </a:t>
            </a:r>
            <a:r>
              <a:rPr lang="en-GB" sz="1800" kern="0" dirty="0" err="1">
                <a:latin typeface="+mn-lt"/>
              </a:rPr>
              <a:t>k</a:t>
            </a:r>
            <a:r>
              <a:rPr lang="en-GB" sz="1800" kern="0" baseline="-25000" dirty="0" err="1">
                <a:latin typeface="+mn-lt"/>
              </a:rPr>
              <a:t>s</a:t>
            </a:r>
            <a:r>
              <a:rPr lang="el-GR" sz="1800" kern="0" dirty="0">
                <a:latin typeface="+mn-lt"/>
              </a:rPr>
              <a:t> ο οποίος χρησιμοποιείται για τον υπολογισμό του νέου κυματικού ύψους: </a:t>
            </a:r>
            <a:r>
              <a:rPr lang="el-GR" sz="1800" kern="0" dirty="0">
                <a:solidFill>
                  <a:prstClr val="black"/>
                </a:solidFill>
                <a:latin typeface="Calibri"/>
              </a:rPr>
              <a:t>Η</a:t>
            </a:r>
            <a:r>
              <a:rPr lang="el-GR" sz="1800" kern="0" baseline="-25000" dirty="0">
                <a:solidFill>
                  <a:prstClr val="black"/>
                </a:solidFill>
                <a:latin typeface="Calibri"/>
              </a:rPr>
              <a:t>2</a:t>
            </a:r>
            <a:r>
              <a:rPr lang="el-GR" sz="1800" kern="0" dirty="0">
                <a:solidFill>
                  <a:prstClr val="black"/>
                </a:solidFill>
                <a:latin typeface="Calibri"/>
              </a:rPr>
              <a:t> = Η</a:t>
            </a:r>
            <a:r>
              <a:rPr lang="el-GR" sz="1800" kern="0" baseline="-25000" dirty="0">
                <a:solidFill>
                  <a:prstClr val="black"/>
                </a:solidFill>
                <a:latin typeface="Calibri"/>
              </a:rPr>
              <a:t>1</a:t>
            </a:r>
            <a:r>
              <a:rPr lang="el-GR" sz="1800" kern="0" dirty="0">
                <a:solidFill>
                  <a:prstClr val="black"/>
                </a:solidFill>
                <a:latin typeface="Calibri"/>
              </a:rPr>
              <a:t> </a:t>
            </a:r>
            <a:r>
              <a:rPr lang="en-GB" sz="1800" kern="0" dirty="0">
                <a:solidFill>
                  <a:prstClr val="black"/>
                </a:solidFill>
                <a:latin typeface="Calibri"/>
              </a:rPr>
              <a:t>x </a:t>
            </a:r>
            <a:r>
              <a:rPr lang="en-GB" sz="1800" kern="0" dirty="0" err="1">
                <a:solidFill>
                  <a:prstClr val="black"/>
                </a:solidFill>
                <a:latin typeface="Calibri"/>
              </a:rPr>
              <a:t>k</a:t>
            </a:r>
            <a:r>
              <a:rPr lang="en-GB" sz="1800" kern="0" baseline="-25000" dirty="0" err="1">
                <a:solidFill>
                  <a:prstClr val="black"/>
                </a:solidFill>
                <a:latin typeface="Calibri"/>
              </a:rPr>
              <a:t>s</a:t>
            </a:r>
            <a:endParaRPr lang="el-GR" sz="1800" kern="0" baseline="-25000" dirty="0">
              <a:solidFill>
                <a:prstClr val="black"/>
              </a:solidFill>
              <a:latin typeface="Calibri"/>
            </a:endParaRPr>
          </a:p>
          <a:p>
            <a:pPr algn="justLow" fontAlgn="auto">
              <a:lnSpc>
                <a:spcPct val="120000"/>
              </a:lnSpc>
              <a:spcBef>
                <a:spcPts val="0"/>
              </a:spcBef>
              <a:spcAft>
                <a:spcPts val="0"/>
              </a:spcAft>
              <a:defRPr/>
            </a:pPr>
            <a:endParaRPr kumimoji="0" lang="el-GR" sz="1800" b="0" i="0" u="none" strike="noStrike" kern="0" cap="none" spc="0" normalizeH="0" noProof="0" dirty="0">
              <a:ln>
                <a:noFill/>
              </a:ln>
              <a:effectLst/>
              <a:uLnTx/>
              <a:uFillTx/>
              <a:latin typeface="+mn-lt"/>
            </a:endParaRPr>
          </a:p>
        </p:txBody>
      </p:sp>
      <p:pic>
        <p:nvPicPr>
          <p:cNvPr id="16"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3" name="Rectangle 7"/>
          <p:cNvSpPr>
            <a:spLocks noChangeArrowheads="1"/>
          </p:cNvSpPr>
          <p:nvPr/>
        </p:nvSpPr>
        <p:spPr bwMode="auto">
          <a:xfrm>
            <a:off x="179512" y="2636912"/>
            <a:ext cx="5688632" cy="3748719"/>
          </a:xfrm>
          <a:prstGeom prst="rect">
            <a:avLst/>
          </a:prstGeom>
          <a:noFill/>
          <a:ln w="9525">
            <a:noFill/>
            <a:miter lim="800000"/>
            <a:headEnd/>
            <a:tailEnd/>
          </a:ln>
          <a:effectLst/>
        </p:spPr>
        <p:txBody>
          <a:bodyPr wrap="square" anchor="ctr">
            <a:spAutoFit/>
          </a:bodyPr>
          <a:lstStyle/>
          <a:p>
            <a:pPr algn="justLow" fontAlgn="auto">
              <a:lnSpc>
                <a:spcPct val="120000"/>
              </a:lnSpc>
              <a:spcBef>
                <a:spcPts val="0"/>
              </a:spcBef>
              <a:spcAft>
                <a:spcPts val="0"/>
              </a:spcAft>
              <a:defRPr/>
            </a:pPr>
            <a:r>
              <a:rPr lang="el-GR" sz="1800" u="sng" kern="0" dirty="0">
                <a:solidFill>
                  <a:srgbClr val="176FB1"/>
                </a:solidFill>
                <a:latin typeface="+mn-lt"/>
              </a:rPr>
              <a:t>Υπενθυμίζεται</a:t>
            </a:r>
            <a:r>
              <a:rPr lang="el-GR" sz="1800" kern="0" dirty="0">
                <a:solidFill>
                  <a:srgbClr val="176FB1"/>
                </a:solidFill>
                <a:latin typeface="+mn-lt"/>
              </a:rPr>
              <a:t>:</a:t>
            </a:r>
          </a:p>
          <a:p>
            <a:pPr algn="just" fontAlgn="auto">
              <a:lnSpc>
                <a:spcPct val="120000"/>
              </a:lnSpc>
              <a:spcBef>
                <a:spcPts val="0"/>
              </a:spcBef>
              <a:spcAft>
                <a:spcPts val="0"/>
              </a:spcAft>
              <a:defRPr/>
            </a:pPr>
            <a:r>
              <a:rPr lang="el-GR" sz="1800" kern="0" dirty="0">
                <a:latin typeface="+mn-lt"/>
              </a:rPr>
              <a:t>Η </a:t>
            </a:r>
            <a:r>
              <a:rPr lang="el-GR" sz="1800" b="1" kern="0" dirty="0">
                <a:solidFill>
                  <a:srgbClr val="176FB1"/>
                </a:solidFill>
                <a:latin typeface="+mn-lt"/>
              </a:rPr>
              <a:t>κυματική ενέργεια </a:t>
            </a:r>
            <a:r>
              <a:rPr lang="el-GR" sz="1800" kern="0" dirty="0">
                <a:latin typeface="+mn-lt"/>
              </a:rPr>
              <a:t>είναι το άθροισμα της δυναμικής ενέργειας των μορίων του νερού που οφείλεται στην κατακόρυφη ταλάντωσή τους και της κινητικής ενέργειας που οφείλεται στην περιστροφική κίνηση των μορίων του νερού.</a:t>
            </a:r>
          </a:p>
          <a:p>
            <a:pPr algn="just" fontAlgn="auto">
              <a:lnSpc>
                <a:spcPct val="120000"/>
              </a:lnSpc>
              <a:spcBef>
                <a:spcPts val="0"/>
              </a:spcBef>
              <a:spcAft>
                <a:spcPts val="0"/>
              </a:spcAft>
              <a:defRPr/>
            </a:pPr>
            <a:endParaRPr kumimoji="0" lang="el-GR" sz="1800" b="0" i="0" u="none" strike="noStrike" kern="0" cap="none" spc="0" normalizeH="0" noProof="0" dirty="0">
              <a:ln>
                <a:noFill/>
              </a:ln>
              <a:effectLst/>
              <a:uLnTx/>
              <a:uFillTx/>
              <a:latin typeface="+mn-lt"/>
            </a:endParaRPr>
          </a:p>
          <a:p>
            <a:pPr algn="just" fontAlgn="auto">
              <a:lnSpc>
                <a:spcPct val="120000"/>
              </a:lnSpc>
              <a:spcBef>
                <a:spcPts val="0"/>
              </a:spcBef>
              <a:spcAft>
                <a:spcPts val="0"/>
              </a:spcAft>
              <a:defRPr/>
            </a:pPr>
            <a:endParaRPr kumimoji="0" lang="el-GR" sz="1800" b="0" i="0" u="none" strike="noStrike" kern="0" cap="none" spc="0" normalizeH="0" noProof="0" dirty="0">
              <a:ln>
                <a:noFill/>
              </a:ln>
              <a:effectLst/>
              <a:uLnTx/>
              <a:uFillTx/>
              <a:latin typeface="+mn-lt"/>
            </a:endParaRPr>
          </a:p>
          <a:p>
            <a:pPr algn="just" fontAlgn="auto">
              <a:lnSpc>
                <a:spcPct val="120000"/>
              </a:lnSpc>
              <a:spcBef>
                <a:spcPts val="0"/>
              </a:spcBef>
              <a:spcAft>
                <a:spcPts val="0"/>
              </a:spcAft>
              <a:defRPr/>
            </a:pPr>
            <a:r>
              <a:rPr lang="el-GR" sz="1800" kern="0" dirty="0">
                <a:solidFill>
                  <a:srgbClr val="176FB1"/>
                </a:solidFill>
                <a:latin typeface="+mn-lt"/>
              </a:rPr>
              <a:t>Η </a:t>
            </a:r>
            <a:r>
              <a:rPr lang="el-GR" sz="1800" b="1" kern="0" dirty="0">
                <a:solidFill>
                  <a:srgbClr val="176FB1"/>
                </a:solidFill>
                <a:latin typeface="+mn-lt"/>
              </a:rPr>
              <a:t>κυματική ισχύς </a:t>
            </a:r>
            <a:r>
              <a:rPr lang="el-GR" sz="1800" kern="0" dirty="0">
                <a:latin typeface="+mn-lt"/>
              </a:rPr>
              <a:t>είναι ο ρυθμός με τον οποίο η κυματική ενέργεια μεταδίδεται κατά την κατεύθυνση της διάδοσης του κύματος.</a:t>
            </a:r>
            <a:endParaRPr kumimoji="0" lang="el-GR" sz="1800" b="0" i="0" u="none" strike="noStrike" kern="0" cap="none" spc="0" normalizeH="0" noProof="0" dirty="0">
              <a:ln>
                <a:noFill/>
              </a:ln>
              <a:effectLst/>
              <a:uLnTx/>
              <a:uFillTx/>
              <a:latin typeface="+mn-lt"/>
            </a:endParaRPr>
          </a:p>
        </p:txBody>
      </p:sp>
      <p:pic>
        <p:nvPicPr>
          <p:cNvPr id="440322" name="Picture 2"/>
          <p:cNvPicPr>
            <a:picLocks noChangeAspect="1" noChangeArrowheads="1"/>
          </p:cNvPicPr>
          <p:nvPr/>
        </p:nvPicPr>
        <p:blipFill>
          <a:blip r:embed="rId5" cstate="print"/>
          <a:srcRect/>
          <a:stretch>
            <a:fillRect/>
          </a:stretch>
        </p:blipFill>
        <p:spPr bwMode="auto">
          <a:xfrm>
            <a:off x="2051720" y="4581128"/>
            <a:ext cx="1257300" cy="638175"/>
          </a:xfrm>
          <a:prstGeom prst="rect">
            <a:avLst/>
          </a:prstGeom>
          <a:noFill/>
          <a:ln w="9525">
            <a:noFill/>
            <a:miter lim="800000"/>
            <a:headEnd/>
            <a:tailEnd/>
          </a:ln>
        </p:spPr>
      </p:pic>
      <p:pic>
        <p:nvPicPr>
          <p:cNvPr id="440323" name="Picture 3"/>
          <p:cNvPicPr>
            <a:picLocks noChangeAspect="1" noChangeArrowheads="1"/>
          </p:cNvPicPr>
          <p:nvPr/>
        </p:nvPicPr>
        <p:blipFill>
          <a:blip r:embed="rId6" cstate="print"/>
          <a:srcRect/>
          <a:stretch>
            <a:fillRect/>
          </a:stretch>
        </p:blipFill>
        <p:spPr bwMode="auto">
          <a:xfrm>
            <a:off x="6876256" y="4777109"/>
            <a:ext cx="864096" cy="668115"/>
          </a:xfrm>
          <a:prstGeom prst="rect">
            <a:avLst/>
          </a:prstGeom>
          <a:noFill/>
          <a:ln w="9525">
            <a:noFill/>
            <a:miter lim="800000"/>
            <a:headEnd/>
            <a:tailEnd/>
          </a:ln>
        </p:spPr>
      </p:pic>
      <p:pic>
        <p:nvPicPr>
          <p:cNvPr id="15" name="Picture 3"/>
          <p:cNvPicPr>
            <a:picLocks noChangeAspect="1" noChangeArrowheads="1"/>
          </p:cNvPicPr>
          <p:nvPr/>
        </p:nvPicPr>
        <p:blipFill>
          <a:blip r:embed="rId7" cstate="print"/>
          <a:srcRect l="10877" t="7316" r="7882" b="12208"/>
          <a:stretch>
            <a:fillRect/>
          </a:stretch>
        </p:blipFill>
        <p:spPr bwMode="auto">
          <a:xfrm>
            <a:off x="5940152" y="5397293"/>
            <a:ext cx="2232248" cy="792088"/>
          </a:xfrm>
          <a:prstGeom prst="rect">
            <a:avLst/>
          </a:prstGeom>
          <a:noFill/>
          <a:ln w="9525">
            <a:noFill/>
            <a:miter lim="800000"/>
            <a:headEnd/>
            <a:tailEnd/>
          </a:ln>
        </p:spPr>
      </p:pic>
      <p:pic>
        <p:nvPicPr>
          <p:cNvPr id="17" name="16 - Εικόνα"/>
          <p:cNvPicPr/>
          <p:nvPr/>
        </p:nvPicPr>
        <p:blipFill>
          <a:blip r:embed="rId8" cstate="print">
            <a:lum bright="-10000" contrast="20000"/>
          </a:blip>
          <a:srcRect/>
          <a:stretch>
            <a:fillRect/>
          </a:stretch>
        </p:blipFill>
        <p:spPr bwMode="auto">
          <a:xfrm>
            <a:off x="5940152" y="2924944"/>
            <a:ext cx="3203848" cy="1872208"/>
          </a:xfrm>
          <a:prstGeom prst="rect">
            <a:avLst/>
          </a:prstGeom>
          <a:noFill/>
          <a:ln w="9525">
            <a:noFill/>
            <a:miter lim="800000"/>
            <a:headEnd/>
            <a:tailEnd/>
          </a:ln>
        </p:spPr>
      </p:pic>
      <p:sp>
        <p:nvSpPr>
          <p:cNvPr id="14" name="7 - Ορθογώνιο">
            <a:extLst>
              <a:ext uri="{FF2B5EF4-FFF2-40B4-BE49-F238E27FC236}">
                <a16:creationId xmlns:a16="http://schemas.microsoft.com/office/drawing/2014/main" id="{9D02F636-B51F-4170-A5AE-F94E16958781}"/>
              </a:ext>
            </a:extLst>
          </p:cNvPr>
          <p:cNvSpPr/>
          <p:nvPr/>
        </p:nvSpPr>
        <p:spPr>
          <a:xfrm>
            <a:off x="210494" y="1012173"/>
            <a:ext cx="5796644" cy="430887"/>
          </a:xfrm>
          <a:prstGeom prst="rect">
            <a:avLst/>
          </a:prstGeom>
          <a:ln>
            <a:solidFill>
              <a:srgbClr val="176FB1"/>
            </a:solidFill>
          </a:ln>
        </p:spPr>
        <p:txBody>
          <a:bodyPr wrap="square">
            <a:spAutoFit/>
          </a:bodyPr>
          <a:lstStyle/>
          <a:p>
            <a:r>
              <a:rPr lang="el-GR" sz="2200" dirty="0">
                <a:solidFill>
                  <a:srgbClr val="176FB1"/>
                </a:solidFill>
                <a:latin typeface="+mj-lt"/>
              </a:rPr>
              <a:t>Διαμόρφωση του κύματος στην παράκτια ζώνη</a:t>
            </a:r>
            <a:r>
              <a:rPr lang="en-US" sz="2200" dirty="0">
                <a:solidFill>
                  <a:srgbClr val="176FB1"/>
                </a:solidFill>
                <a:latin typeface="+mj-lt"/>
              </a:rPr>
              <a:t> V</a:t>
            </a:r>
            <a:endParaRPr lang="en-GB" sz="2200" dirty="0">
              <a:solidFill>
                <a:srgbClr val="176FB1"/>
              </a:solidFill>
              <a:latin typeface="+mj-lt"/>
            </a:endParaRPr>
          </a:p>
        </p:txBody>
      </p:sp>
      <p:sp>
        <p:nvSpPr>
          <p:cNvPr id="3" name="TextBox 2">
            <a:extLst>
              <a:ext uri="{FF2B5EF4-FFF2-40B4-BE49-F238E27FC236}">
                <a16:creationId xmlns:a16="http://schemas.microsoft.com/office/drawing/2014/main" id="{F60CB2A4-BBEC-B9F8-7E5E-D5EC2725A95B}"/>
              </a:ext>
            </a:extLst>
          </p:cNvPr>
          <p:cNvSpPr txBox="1"/>
          <p:nvPr/>
        </p:nvSpPr>
        <p:spPr>
          <a:xfrm>
            <a:off x="6045049" y="6249239"/>
            <a:ext cx="3098951" cy="369332"/>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n</a:t>
            </a:r>
            <a:r>
              <a:rPr lang="en-US" sz="1800" baseline="-25000" dirty="0">
                <a:latin typeface="Calibri" panose="020F0502020204030204" pitchFamily="34" charset="0"/>
                <a:cs typeface="Calibri" panose="020F0502020204030204" pitchFamily="34" charset="0"/>
              </a:rPr>
              <a:t>0</a:t>
            </a:r>
            <a:r>
              <a:rPr lang="en-US" sz="1800" dirty="0">
                <a:latin typeface="Calibri" panose="020F0502020204030204" pitchFamily="34" charset="0"/>
                <a:cs typeface="Calibri" panose="020F0502020204030204" pitchFamily="34" charset="0"/>
              </a:rPr>
              <a:t> = 0.5, </a:t>
            </a:r>
            <a:r>
              <a:rPr lang="el-GR" sz="1800" dirty="0">
                <a:latin typeface="Calibri" panose="020F0502020204030204" pitchFamily="34" charset="0"/>
                <a:cs typeface="Calibri" panose="020F0502020204030204" pitchFamily="34" charset="0"/>
              </a:rPr>
              <a:t>βαθιά νερά</a:t>
            </a:r>
            <a:endParaRPr lang="en-GB" sz="18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B0F0D50-519A-5928-F2B7-73F73BC611C5}"/>
              </a:ext>
            </a:extLst>
          </p:cNvPr>
          <p:cNvSpPr txBox="1"/>
          <p:nvPr/>
        </p:nvSpPr>
        <p:spPr>
          <a:xfrm>
            <a:off x="8244408" y="5510595"/>
            <a:ext cx="899592" cy="369332"/>
          </a:xfrm>
          <a:prstGeom prst="rect">
            <a:avLst/>
          </a:prstGeom>
          <a:noFill/>
        </p:spPr>
        <p:txBody>
          <a:bodyPr wrap="square" rtlCol="0">
            <a:spAutoFit/>
          </a:bodyPr>
          <a:lstStyle/>
          <a:p>
            <a:r>
              <a:rPr lang="en-GB" sz="1800" dirty="0">
                <a:cs typeface="Times New Roman" panose="02020603050405020304" pitchFamily="18" charset="0"/>
              </a:rPr>
              <a:t>k</a:t>
            </a:r>
            <a:r>
              <a:rPr lang="en-US" sz="1800" dirty="0">
                <a:cs typeface="Times New Roman" panose="02020603050405020304" pitchFamily="18" charset="0"/>
              </a:rPr>
              <a:t>=2</a:t>
            </a:r>
            <a:r>
              <a:rPr lang="el-GR" sz="1800" dirty="0">
                <a:cs typeface="Times New Roman" panose="02020603050405020304" pitchFamily="18" charset="0"/>
              </a:rPr>
              <a:t>π</a:t>
            </a:r>
            <a:r>
              <a:rPr lang="en-US" sz="1800" dirty="0">
                <a:cs typeface="Times New Roman" panose="02020603050405020304" pitchFamily="18" charset="0"/>
              </a:rPr>
              <a:t>/L</a:t>
            </a:r>
            <a:endParaRPr lang="en-GB" sz="1800" dirty="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7"/>
          <p:cNvSpPr>
            <a:spLocks noChangeArrowheads="1"/>
          </p:cNvSpPr>
          <p:nvPr/>
        </p:nvSpPr>
        <p:spPr bwMode="auto">
          <a:xfrm>
            <a:off x="251520" y="1340768"/>
            <a:ext cx="8496944" cy="2308324"/>
          </a:xfrm>
          <a:prstGeom prst="rect">
            <a:avLst/>
          </a:prstGeom>
          <a:noFill/>
          <a:ln w="9525">
            <a:noFill/>
            <a:miter lim="800000"/>
            <a:headEnd/>
            <a:tailEnd/>
          </a:ln>
          <a:effectLst/>
        </p:spPr>
        <p:txBody>
          <a:bodyPr wrap="square" anchor="ctr">
            <a:spAutoFit/>
          </a:bodyPr>
          <a:lstStyle/>
          <a:p>
            <a:pPr>
              <a:spcAft>
                <a:spcPts val="0"/>
              </a:spcAft>
            </a:pPr>
            <a:r>
              <a:rPr lang="el-GR" sz="1800" b="1" dirty="0">
                <a:latin typeface="Calibri"/>
                <a:ea typeface="Calibri"/>
                <a:cs typeface="Times New Roman"/>
              </a:rPr>
              <a:t>Προϋποθέσεις </a:t>
            </a:r>
            <a:endParaRPr lang="en-GB" sz="1800" dirty="0">
              <a:latin typeface="Calibri"/>
              <a:ea typeface="Calibri"/>
              <a:cs typeface="Times New Roman"/>
            </a:endParaRPr>
          </a:p>
          <a:p>
            <a:pPr marL="285750" lvl="0" indent="-285750">
              <a:spcAft>
                <a:spcPts val="0"/>
              </a:spcAft>
              <a:buFont typeface="Arial" panose="020B0604020202020204" pitchFamily="34" charset="0"/>
              <a:buChar char="•"/>
            </a:pPr>
            <a:r>
              <a:rPr lang="el-GR" sz="1800" dirty="0">
                <a:latin typeface="Calibri"/>
                <a:ea typeface="Calibri"/>
                <a:cs typeface="Times New Roman"/>
              </a:rPr>
              <a:t>Κλίση του πυθμένα μικρή αλλά όχι απαραίτητα σταθερή. </a:t>
            </a:r>
            <a:endParaRPr lang="en-GB" sz="1800" dirty="0">
              <a:latin typeface="Calibri"/>
              <a:ea typeface="Calibri"/>
              <a:cs typeface="Times New Roman"/>
            </a:endParaRPr>
          </a:p>
          <a:p>
            <a:pPr marL="285750" lvl="0" indent="-285750">
              <a:spcAft>
                <a:spcPts val="0"/>
              </a:spcAft>
              <a:buFont typeface="Arial" panose="020B0604020202020204" pitchFamily="34" charset="0"/>
              <a:buChar char="•"/>
            </a:pPr>
            <a:r>
              <a:rPr lang="el-GR" sz="1800" dirty="0">
                <a:latin typeface="Calibri"/>
                <a:ea typeface="Calibri"/>
                <a:cs typeface="Times New Roman"/>
              </a:rPr>
              <a:t>Δεν υπολογίζουμε τις πιθανόν ανακλάσεις </a:t>
            </a:r>
            <a:endParaRPr lang="en-GB" sz="1800" dirty="0">
              <a:latin typeface="Calibri"/>
              <a:ea typeface="Calibri"/>
              <a:cs typeface="Times New Roman"/>
            </a:endParaRPr>
          </a:p>
          <a:p>
            <a:pPr marL="285750" lvl="0" indent="-285750">
              <a:spcAft>
                <a:spcPts val="0"/>
              </a:spcAft>
              <a:buFont typeface="Arial" panose="020B0604020202020204" pitchFamily="34" charset="0"/>
              <a:buChar char="•"/>
            </a:pPr>
            <a:r>
              <a:rPr lang="el-GR" sz="1800" dirty="0">
                <a:latin typeface="Calibri"/>
                <a:ea typeface="Calibri"/>
                <a:cs typeface="Times New Roman"/>
              </a:rPr>
              <a:t>Υποθέτουμε ότι δεν έχουμε απώλειες ενέργειας λόγω θραύσης ή κέρδος ενέργειας λόγω ανέμων. </a:t>
            </a:r>
            <a:endParaRPr lang="en-US" sz="1800" dirty="0">
              <a:latin typeface="Calibri"/>
              <a:ea typeface="Calibri"/>
              <a:cs typeface="Times New Roman"/>
            </a:endParaRPr>
          </a:p>
          <a:p>
            <a:pPr marL="342900" lvl="0" indent="-342900">
              <a:spcAft>
                <a:spcPts val="0"/>
              </a:spcAft>
              <a:buFont typeface="Wingdings"/>
              <a:buChar char=""/>
            </a:pPr>
            <a:endParaRPr lang="en-US" sz="1800" dirty="0">
              <a:latin typeface="Calibri"/>
              <a:ea typeface="Calibri"/>
              <a:cs typeface="Times New Roman"/>
            </a:endParaRPr>
          </a:p>
          <a:p>
            <a:pPr lvl="0">
              <a:spcAft>
                <a:spcPts val="0"/>
              </a:spcAft>
            </a:pPr>
            <a:r>
              <a:rPr lang="el-GR" sz="1800" dirty="0">
                <a:latin typeface="Calibri"/>
                <a:ea typeface="Calibri"/>
                <a:cs typeface="Times New Roman"/>
              </a:rPr>
              <a:t>Εφαρμογή της </a:t>
            </a:r>
            <a:r>
              <a:rPr lang="el-GR" sz="1800" dirty="0">
                <a:solidFill>
                  <a:srgbClr val="176FB1"/>
                </a:solidFill>
                <a:latin typeface="Calibri"/>
                <a:ea typeface="Calibri"/>
                <a:cs typeface="Times New Roman"/>
              </a:rPr>
              <a:t>αρχής διατήρησης της ισχύος </a:t>
            </a:r>
            <a:r>
              <a:rPr lang="el-GR" sz="1800" dirty="0">
                <a:latin typeface="Calibri"/>
                <a:ea typeface="Calibri"/>
                <a:cs typeface="Times New Roman"/>
              </a:rPr>
              <a:t>του κυματισμού μεταξύ δύο διατομών σε διαφορετικά βάθη </a:t>
            </a:r>
            <a:r>
              <a:rPr lang="en-US" sz="1800" dirty="0">
                <a:latin typeface="Calibri"/>
                <a:ea typeface="Calibri"/>
                <a:cs typeface="Times New Roman"/>
              </a:rPr>
              <a:t>d.</a:t>
            </a:r>
            <a:endParaRPr lang="en-GB" sz="1800" dirty="0">
              <a:latin typeface="Calibri"/>
              <a:ea typeface="Calibri"/>
              <a:cs typeface="Times New Roman"/>
            </a:endParaRPr>
          </a:p>
        </p:txBody>
      </p:sp>
      <p:pic>
        <p:nvPicPr>
          <p:cNvPr id="16"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12" name="Picture 2"/>
          <p:cNvPicPr>
            <a:picLocks noChangeAspect="1" noChangeArrowheads="1"/>
          </p:cNvPicPr>
          <p:nvPr/>
        </p:nvPicPr>
        <p:blipFill>
          <a:blip r:embed="rId5" cstate="print"/>
          <a:srcRect/>
          <a:stretch>
            <a:fillRect/>
          </a:stretch>
        </p:blipFill>
        <p:spPr bwMode="auto">
          <a:xfrm>
            <a:off x="107504" y="4077072"/>
            <a:ext cx="4716016" cy="23178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434182" name="Object 1"/>
          <p:cNvGraphicFramePr>
            <a:graphicFrameLocks noChangeAspect="1"/>
          </p:cNvGraphicFramePr>
          <p:nvPr>
            <p:extLst>
              <p:ext uri="{D42A27DB-BD31-4B8C-83A1-F6EECF244321}">
                <p14:modId xmlns:p14="http://schemas.microsoft.com/office/powerpoint/2010/main" val="3739548804"/>
              </p:ext>
            </p:extLst>
          </p:nvPr>
        </p:nvGraphicFramePr>
        <p:xfrm>
          <a:off x="4994426" y="3827155"/>
          <a:ext cx="2519362" cy="403225"/>
        </p:xfrm>
        <a:graphic>
          <a:graphicData uri="http://schemas.openxmlformats.org/presentationml/2006/ole">
            <mc:AlternateContent xmlns:mc="http://schemas.openxmlformats.org/markup-compatibility/2006">
              <mc:Choice xmlns:v="urn:schemas-microsoft-com:vml" Requires="v">
                <p:oleObj name="Equation" r:id="rId6" imgW="1422400" imgH="228600" progId="">
                  <p:embed/>
                </p:oleObj>
              </mc:Choice>
              <mc:Fallback>
                <p:oleObj name="Equation" r:id="rId6" imgW="1422400" imgH="228600" progId="">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4426" y="3827155"/>
                        <a:ext cx="2519362" cy="403225"/>
                      </a:xfrm>
                      <a:prstGeom prst="rect">
                        <a:avLst/>
                      </a:prstGeom>
                      <a:solidFill>
                        <a:srgbClr val="2E75B6"/>
                      </a:solidFill>
                    </p:spPr>
                  </p:pic>
                </p:oleObj>
              </mc:Fallback>
            </mc:AlternateContent>
          </a:graphicData>
        </a:graphic>
      </p:graphicFrame>
      <p:sp>
        <p:nvSpPr>
          <p:cNvPr id="17" name="Text Box 9"/>
          <p:cNvSpPr txBox="1">
            <a:spLocks noChangeArrowheads="1"/>
          </p:cNvSpPr>
          <p:nvPr/>
        </p:nvSpPr>
        <p:spPr bwMode="auto">
          <a:xfrm>
            <a:off x="4932040" y="4509120"/>
            <a:ext cx="2952328" cy="369332"/>
          </a:xfrm>
          <a:prstGeom prst="rect">
            <a:avLst/>
          </a:prstGeom>
          <a:noFill/>
          <a:ln w="9525">
            <a:noFill/>
            <a:miter lim="800000"/>
            <a:headEnd/>
            <a:tailEnd/>
          </a:ln>
          <a:effectLst/>
        </p:spPr>
        <p:txBody>
          <a:bodyPr wrap="square">
            <a:spAutoFit/>
          </a:bodyPr>
          <a:lstStyle/>
          <a:p>
            <a:pPr>
              <a:spcBef>
                <a:spcPct val="50000"/>
              </a:spcBef>
            </a:pPr>
            <a:r>
              <a:rPr lang="el-GR" sz="1800" dirty="0">
                <a:latin typeface="+mn-lt"/>
              </a:rPr>
              <a:t>Με </a:t>
            </a:r>
            <a:r>
              <a:rPr lang="en-US" sz="1800" dirty="0" err="1">
                <a:latin typeface="+mn-lt"/>
              </a:rPr>
              <a:t>αντικατάσταση</a:t>
            </a:r>
            <a:r>
              <a:rPr lang="en-US" sz="1800" dirty="0">
                <a:latin typeface="+mn-lt"/>
              </a:rPr>
              <a:t> </a:t>
            </a:r>
            <a:r>
              <a:rPr lang="en-US" sz="1800" dirty="0" err="1">
                <a:latin typeface="+mn-lt"/>
              </a:rPr>
              <a:t>των</a:t>
            </a:r>
            <a:r>
              <a:rPr lang="en-US" sz="1800" dirty="0">
                <a:latin typeface="+mn-lt"/>
              </a:rPr>
              <a:t> Ε  </a:t>
            </a:r>
          </a:p>
        </p:txBody>
      </p:sp>
      <p:graphicFrame>
        <p:nvGraphicFramePr>
          <p:cNvPr id="434184" name="Object 2"/>
          <p:cNvGraphicFramePr>
            <a:graphicFrameLocks noChangeAspect="1"/>
          </p:cNvGraphicFramePr>
          <p:nvPr/>
        </p:nvGraphicFramePr>
        <p:xfrm>
          <a:off x="4932040" y="5157192"/>
          <a:ext cx="4013200" cy="746125"/>
        </p:xfrm>
        <a:graphic>
          <a:graphicData uri="http://schemas.openxmlformats.org/presentationml/2006/ole">
            <mc:AlternateContent xmlns:mc="http://schemas.openxmlformats.org/markup-compatibility/2006">
              <mc:Choice xmlns:v="urn:schemas-microsoft-com:vml" Requires="v">
                <p:oleObj name="Equation" r:id="rId8" imgW="2578100" imgH="482600" progId="">
                  <p:embed/>
                </p:oleObj>
              </mc:Choice>
              <mc:Fallback>
                <p:oleObj name="Equation" r:id="rId8" imgW="2578100" imgH="482600" progId="">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2040" y="5157192"/>
                        <a:ext cx="4013200" cy="746125"/>
                      </a:xfrm>
                      <a:prstGeom prst="rect">
                        <a:avLst/>
                      </a:prstGeom>
                      <a:solidFill>
                        <a:srgbClr val="2E75B6"/>
                      </a:solidFill>
                    </p:spPr>
                  </p:pic>
                </p:oleObj>
              </mc:Fallback>
            </mc:AlternateContent>
          </a:graphicData>
        </a:graphic>
      </p:graphicFrame>
      <p:pic>
        <p:nvPicPr>
          <p:cNvPr id="19" name="Picture 2"/>
          <p:cNvPicPr>
            <a:picLocks noChangeAspect="1" noChangeArrowheads="1"/>
          </p:cNvPicPr>
          <p:nvPr/>
        </p:nvPicPr>
        <p:blipFill>
          <a:blip r:embed="rId10" cstate="print"/>
          <a:srcRect/>
          <a:stretch>
            <a:fillRect/>
          </a:stretch>
        </p:blipFill>
        <p:spPr bwMode="auto">
          <a:xfrm>
            <a:off x="7668344" y="4365104"/>
            <a:ext cx="1257300" cy="638175"/>
          </a:xfrm>
          <a:prstGeom prst="rect">
            <a:avLst/>
          </a:prstGeom>
          <a:noFill/>
          <a:ln w="9525">
            <a:noFill/>
            <a:miter lim="800000"/>
            <a:headEnd/>
            <a:tailEnd/>
          </a:ln>
        </p:spPr>
      </p:pic>
      <p:sp>
        <p:nvSpPr>
          <p:cNvPr id="20" name="Text Box 10"/>
          <p:cNvSpPr txBox="1">
            <a:spLocks noChangeArrowheads="1"/>
          </p:cNvSpPr>
          <p:nvPr/>
        </p:nvSpPr>
        <p:spPr bwMode="auto">
          <a:xfrm>
            <a:off x="4932040" y="6021288"/>
            <a:ext cx="3241055" cy="369332"/>
          </a:xfrm>
          <a:prstGeom prst="rect">
            <a:avLst/>
          </a:prstGeom>
          <a:noFill/>
          <a:ln w="9525">
            <a:noFill/>
            <a:miter lim="800000"/>
            <a:headEnd/>
            <a:tailEnd/>
          </a:ln>
          <a:effectLst/>
        </p:spPr>
        <p:txBody>
          <a:bodyPr wrap="square">
            <a:spAutoFit/>
          </a:bodyPr>
          <a:lstStyle/>
          <a:p>
            <a:pPr>
              <a:spcBef>
                <a:spcPct val="50000"/>
              </a:spcBef>
            </a:pPr>
            <a:r>
              <a:rPr lang="el-GR" sz="1800" dirty="0">
                <a:latin typeface="+mn-lt"/>
              </a:rPr>
              <a:t>Όπου </a:t>
            </a:r>
            <a:r>
              <a:rPr lang="en-US" sz="1800" dirty="0" err="1">
                <a:latin typeface="+mn-lt"/>
              </a:rPr>
              <a:t>k</a:t>
            </a:r>
            <a:r>
              <a:rPr lang="en-US" sz="1800" baseline="-25000" dirty="0" err="1">
                <a:latin typeface="+mn-lt"/>
              </a:rPr>
              <a:t>s</a:t>
            </a:r>
            <a:r>
              <a:rPr lang="el-GR" sz="1800" dirty="0">
                <a:latin typeface="+mn-lt"/>
              </a:rPr>
              <a:t> ο </a:t>
            </a:r>
            <a:r>
              <a:rPr lang="en-US" sz="1800" dirty="0" err="1">
                <a:latin typeface="+mn-lt"/>
              </a:rPr>
              <a:t>συντελεστής</a:t>
            </a:r>
            <a:r>
              <a:rPr lang="en-US" sz="1800" dirty="0">
                <a:latin typeface="+mn-lt"/>
              </a:rPr>
              <a:t> </a:t>
            </a:r>
            <a:r>
              <a:rPr lang="en-US" sz="1800" dirty="0" err="1">
                <a:latin typeface="+mn-lt"/>
              </a:rPr>
              <a:t>ρήχωσης</a:t>
            </a:r>
            <a:endParaRPr lang="en-US" sz="1800" dirty="0">
              <a:latin typeface="+mn-lt"/>
            </a:endParaRPr>
          </a:p>
        </p:txBody>
      </p:sp>
      <p:sp>
        <p:nvSpPr>
          <p:cNvPr id="15" name="7 - Ορθογώνιο">
            <a:extLst>
              <a:ext uri="{FF2B5EF4-FFF2-40B4-BE49-F238E27FC236}">
                <a16:creationId xmlns:a16="http://schemas.microsoft.com/office/drawing/2014/main" id="{F24A60D3-D232-4726-87FC-C7D1967CDA66}"/>
              </a:ext>
            </a:extLst>
          </p:cNvPr>
          <p:cNvSpPr/>
          <p:nvPr/>
        </p:nvSpPr>
        <p:spPr>
          <a:xfrm>
            <a:off x="251520" y="985376"/>
            <a:ext cx="6302023" cy="430887"/>
          </a:xfrm>
          <a:prstGeom prst="rect">
            <a:avLst/>
          </a:prstGeom>
          <a:ln>
            <a:solidFill>
              <a:srgbClr val="176FB1"/>
            </a:solidFill>
          </a:ln>
        </p:spPr>
        <p:txBody>
          <a:bodyPr wrap="square">
            <a:spAutoFit/>
          </a:bodyPr>
          <a:lstStyle/>
          <a:p>
            <a:r>
              <a:rPr lang="el-GR" sz="2200" dirty="0">
                <a:solidFill>
                  <a:srgbClr val="176FB1"/>
                </a:solidFill>
                <a:latin typeface="+mj-lt"/>
              </a:rPr>
              <a:t>Διαμόρφωση του κύματος στην παράκτια ζώνη</a:t>
            </a:r>
            <a:r>
              <a:rPr lang="en-US" sz="2200" dirty="0">
                <a:solidFill>
                  <a:srgbClr val="176FB1"/>
                </a:solidFill>
                <a:latin typeface="+mj-lt"/>
              </a:rPr>
              <a:t> VI</a:t>
            </a:r>
            <a:endParaRPr lang="en-GB" sz="2200" dirty="0">
              <a:solidFill>
                <a:srgbClr val="176FB1"/>
              </a:solidFill>
              <a:latin typeface="+mj-lt"/>
            </a:endParaRPr>
          </a:p>
        </p:txBody>
      </p:sp>
      <p:pic>
        <p:nvPicPr>
          <p:cNvPr id="3" name="Picture 3">
            <a:extLst>
              <a:ext uri="{FF2B5EF4-FFF2-40B4-BE49-F238E27FC236}">
                <a16:creationId xmlns:a16="http://schemas.microsoft.com/office/drawing/2014/main" id="{29C59D31-6755-5CDA-992B-B028DA05E7A7}"/>
              </a:ext>
            </a:extLst>
          </p:cNvPr>
          <p:cNvPicPr>
            <a:picLocks noChangeAspect="1" noChangeArrowheads="1"/>
          </p:cNvPicPr>
          <p:nvPr/>
        </p:nvPicPr>
        <p:blipFill>
          <a:blip r:embed="rId11" cstate="print"/>
          <a:srcRect/>
          <a:stretch>
            <a:fillRect/>
          </a:stretch>
        </p:blipFill>
        <p:spPr bwMode="auto">
          <a:xfrm>
            <a:off x="8014536" y="3400969"/>
            <a:ext cx="864096" cy="66811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7"/>
          <p:cNvSpPr>
            <a:spLocks noChangeArrowheads="1"/>
          </p:cNvSpPr>
          <p:nvPr/>
        </p:nvSpPr>
        <p:spPr bwMode="auto">
          <a:xfrm>
            <a:off x="251520" y="1556792"/>
            <a:ext cx="8496944" cy="1643527"/>
          </a:xfrm>
          <a:prstGeom prst="rect">
            <a:avLst/>
          </a:prstGeom>
          <a:noFill/>
          <a:ln w="9525">
            <a:noFill/>
            <a:miter lim="800000"/>
            <a:headEnd/>
            <a:tailEnd/>
          </a:ln>
          <a:effectLst/>
        </p:spPr>
        <p:txBody>
          <a:bodyPr wrap="square" anchor="ctr">
            <a:spAutoFit/>
          </a:bodyPr>
          <a:lstStyle/>
          <a:p>
            <a:pPr algn="justLow" fontAlgn="auto">
              <a:lnSpc>
                <a:spcPct val="120000"/>
              </a:lnSpc>
              <a:spcBef>
                <a:spcPts val="0"/>
              </a:spcBef>
              <a:spcAft>
                <a:spcPts val="0"/>
              </a:spcAft>
              <a:defRPr/>
            </a:pPr>
            <a:endParaRPr lang="el-GR" sz="1800" kern="0" baseline="-25000" dirty="0">
              <a:latin typeface="+mn-lt"/>
            </a:endParaRPr>
          </a:p>
          <a:p>
            <a:pPr fontAlgn="auto">
              <a:lnSpc>
                <a:spcPct val="120000"/>
              </a:lnSpc>
              <a:spcBef>
                <a:spcPts val="0"/>
              </a:spcBef>
              <a:spcAft>
                <a:spcPts val="0"/>
              </a:spcAft>
              <a:defRPr/>
            </a:pPr>
            <a:r>
              <a:rPr lang="el-GR" sz="1800" u="sng" kern="0" dirty="0">
                <a:solidFill>
                  <a:prstClr val="black"/>
                </a:solidFill>
                <a:latin typeface="Calibri"/>
              </a:rPr>
              <a:t>Ο συντελεστής </a:t>
            </a:r>
            <a:r>
              <a:rPr lang="el-GR" sz="1800" u="sng" kern="0" dirty="0" err="1">
                <a:solidFill>
                  <a:prstClr val="black"/>
                </a:solidFill>
                <a:latin typeface="Calibri"/>
              </a:rPr>
              <a:t>ρήχωσης</a:t>
            </a:r>
            <a:r>
              <a:rPr lang="el-GR" sz="1800" u="sng" kern="0" dirty="0">
                <a:solidFill>
                  <a:prstClr val="black"/>
                </a:solidFill>
                <a:latin typeface="Calibri"/>
              </a:rPr>
              <a:t> </a:t>
            </a:r>
            <a:r>
              <a:rPr lang="en-GB" sz="1800" u="sng" kern="0" dirty="0" err="1">
                <a:solidFill>
                  <a:prstClr val="black"/>
                </a:solidFill>
                <a:latin typeface="Calibri"/>
              </a:rPr>
              <a:t>k</a:t>
            </a:r>
            <a:r>
              <a:rPr lang="en-GB" sz="1800" u="sng" kern="0" baseline="-25000" dirty="0" err="1">
                <a:solidFill>
                  <a:prstClr val="black"/>
                </a:solidFill>
                <a:latin typeface="Calibri"/>
              </a:rPr>
              <a:t>s</a:t>
            </a:r>
            <a:r>
              <a:rPr lang="el-GR" sz="1800" u="sng" kern="0" dirty="0">
                <a:solidFill>
                  <a:prstClr val="black"/>
                </a:solidFill>
                <a:latin typeface="Calibri"/>
              </a:rPr>
              <a:t> </a:t>
            </a:r>
            <a:r>
              <a:rPr lang="el-GR" sz="1800" kern="0" dirty="0">
                <a:solidFill>
                  <a:prstClr val="black"/>
                </a:solidFill>
                <a:latin typeface="Calibri"/>
              </a:rPr>
              <a:t>:</a:t>
            </a:r>
          </a:p>
          <a:p>
            <a:pPr marL="180975" indent="-180975" fontAlgn="auto">
              <a:lnSpc>
                <a:spcPct val="120000"/>
              </a:lnSpc>
              <a:spcBef>
                <a:spcPts val="0"/>
              </a:spcBef>
              <a:spcAft>
                <a:spcPts val="0"/>
              </a:spcAft>
              <a:buFont typeface="Wingdings" pitchFamily="2" charset="2"/>
              <a:buChar char="§"/>
              <a:defRPr/>
            </a:pPr>
            <a:r>
              <a:rPr kumimoji="0" lang="el-GR" sz="1800" b="0" i="0" u="none" strike="noStrike" kern="0" cap="none" spc="0" normalizeH="0" noProof="0" dirty="0">
                <a:ln>
                  <a:noFill/>
                </a:ln>
                <a:effectLst/>
                <a:uLnTx/>
                <a:uFillTx/>
                <a:latin typeface="+mn-lt"/>
              </a:rPr>
              <a:t>Βαθιά νερά </a:t>
            </a:r>
            <a:r>
              <a:rPr lang="en-GB" sz="1800" kern="0" dirty="0" err="1"/>
              <a:t>k</a:t>
            </a:r>
            <a:r>
              <a:rPr lang="en-GB" sz="1800" kern="0" baseline="-25000" dirty="0" err="1"/>
              <a:t>s</a:t>
            </a:r>
            <a:r>
              <a:rPr lang="en-GB" sz="1800" kern="0" baseline="-25000" dirty="0"/>
              <a:t> </a:t>
            </a:r>
            <a:r>
              <a:rPr kumimoji="0" lang="el-GR" sz="1800" b="0" i="0" u="none" strike="noStrike" kern="0" cap="none" spc="0" normalizeH="0" noProof="0" dirty="0">
                <a:ln>
                  <a:noFill/>
                </a:ln>
                <a:effectLst/>
                <a:uLnTx/>
                <a:uFillTx/>
                <a:latin typeface="+mn-lt"/>
              </a:rPr>
              <a:t>= 1.0</a:t>
            </a:r>
          </a:p>
          <a:p>
            <a:pPr marL="180975" indent="-180975" fontAlgn="auto">
              <a:lnSpc>
                <a:spcPct val="120000"/>
              </a:lnSpc>
              <a:spcBef>
                <a:spcPts val="0"/>
              </a:spcBef>
              <a:spcAft>
                <a:spcPts val="0"/>
              </a:spcAft>
              <a:buFont typeface="Wingdings" pitchFamily="2" charset="2"/>
              <a:buChar char="§"/>
              <a:defRPr/>
            </a:pPr>
            <a:r>
              <a:rPr lang="el-GR" sz="1800" kern="0" dirty="0">
                <a:latin typeface="+mn-lt"/>
              </a:rPr>
              <a:t>Μείωση καθώς προωθείται ο κυματισμός</a:t>
            </a:r>
            <a:r>
              <a:rPr lang="en-GB" sz="1800" kern="0" dirty="0"/>
              <a:t> </a:t>
            </a:r>
            <a:r>
              <a:rPr lang="en-GB" sz="1800" kern="0" dirty="0" err="1"/>
              <a:t>k</a:t>
            </a:r>
            <a:r>
              <a:rPr lang="en-GB" sz="1800" kern="0" baseline="-25000" dirty="0" err="1"/>
              <a:t>s</a:t>
            </a:r>
            <a:r>
              <a:rPr lang="el-GR" sz="1800" kern="0" dirty="0">
                <a:latin typeface="+mn-lt"/>
              </a:rPr>
              <a:t> = 0.9 </a:t>
            </a:r>
          </a:p>
          <a:p>
            <a:pPr marL="180975" indent="-180975" algn="justLow" fontAlgn="auto">
              <a:lnSpc>
                <a:spcPct val="120000"/>
              </a:lnSpc>
              <a:spcBef>
                <a:spcPts val="0"/>
              </a:spcBef>
              <a:spcAft>
                <a:spcPts val="0"/>
              </a:spcAft>
              <a:buFont typeface="Wingdings" pitchFamily="2" charset="2"/>
              <a:buChar char="§"/>
              <a:defRPr/>
            </a:pPr>
            <a:r>
              <a:rPr lang="el-GR" sz="1800" kern="0" dirty="0">
                <a:latin typeface="+mn-lt"/>
              </a:rPr>
              <a:t>Αύξηση πριν από τη θραύση του κυματισμού </a:t>
            </a:r>
            <a:r>
              <a:rPr lang="en-GB" sz="1800" kern="0" dirty="0" err="1"/>
              <a:t>k</a:t>
            </a:r>
            <a:r>
              <a:rPr lang="en-GB" sz="1800" kern="0" baseline="-25000" dirty="0" err="1"/>
              <a:t>s</a:t>
            </a:r>
            <a:r>
              <a:rPr lang="en-GB" sz="1800" kern="0" baseline="-25000" dirty="0"/>
              <a:t> </a:t>
            </a:r>
            <a:r>
              <a:rPr lang="el-GR" sz="1800" kern="0" dirty="0">
                <a:latin typeface="+mn-lt"/>
              </a:rPr>
              <a:t>&gt; 1</a:t>
            </a:r>
            <a:endParaRPr kumimoji="0" lang="el-GR" sz="1800" b="0" i="0" u="none" strike="noStrike" kern="0" cap="none" spc="0" normalizeH="0" baseline="0" noProof="0" dirty="0">
              <a:ln>
                <a:noFill/>
              </a:ln>
              <a:effectLst/>
              <a:uLnTx/>
              <a:uFillTx/>
              <a:latin typeface="+mn-lt"/>
            </a:endParaRPr>
          </a:p>
        </p:txBody>
      </p:sp>
      <p:pic>
        <p:nvPicPr>
          <p:cNvPr id="16"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2" name="7 - Ορθογώνιο">
            <a:extLst>
              <a:ext uri="{FF2B5EF4-FFF2-40B4-BE49-F238E27FC236}">
                <a16:creationId xmlns:a16="http://schemas.microsoft.com/office/drawing/2014/main" id="{3AC75933-1EBB-49D7-96AE-AB9EDD06E679}"/>
              </a:ext>
            </a:extLst>
          </p:cNvPr>
          <p:cNvSpPr/>
          <p:nvPr/>
        </p:nvSpPr>
        <p:spPr>
          <a:xfrm>
            <a:off x="251520" y="1250672"/>
            <a:ext cx="6230015" cy="430887"/>
          </a:xfrm>
          <a:prstGeom prst="rect">
            <a:avLst/>
          </a:prstGeom>
          <a:ln>
            <a:solidFill>
              <a:srgbClr val="176FB1"/>
            </a:solidFill>
          </a:ln>
        </p:spPr>
        <p:txBody>
          <a:bodyPr wrap="square">
            <a:spAutoFit/>
          </a:bodyPr>
          <a:lstStyle/>
          <a:p>
            <a:r>
              <a:rPr lang="el-GR" sz="2200" dirty="0">
                <a:solidFill>
                  <a:srgbClr val="176FB1"/>
                </a:solidFill>
                <a:latin typeface="+mj-lt"/>
              </a:rPr>
              <a:t>Διαμόρφωση του κύματος στην παράκτια ζώνη</a:t>
            </a:r>
            <a:r>
              <a:rPr lang="en-US" sz="2200" dirty="0">
                <a:solidFill>
                  <a:srgbClr val="176FB1"/>
                </a:solidFill>
                <a:latin typeface="+mj-lt"/>
              </a:rPr>
              <a:t> VII</a:t>
            </a:r>
            <a:endParaRPr lang="en-GB" sz="2200" dirty="0">
              <a:solidFill>
                <a:srgbClr val="176FB1"/>
              </a:solidFill>
              <a:latin typeface="+mj-lt"/>
            </a:endParaRPr>
          </a:p>
        </p:txBody>
      </p:sp>
      <p:grpSp>
        <p:nvGrpSpPr>
          <p:cNvPr id="15" name="Group 14">
            <a:extLst>
              <a:ext uri="{FF2B5EF4-FFF2-40B4-BE49-F238E27FC236}">
                <a16:creationId xmlns:a16="http://schemas.microsoft.com/office/drawing/2014/main" id="{641EF3CB-3C3D-2BD3-0A89-3B149A290481}"/>
              </a:ext>
            </a:extLst>
          </p:cNvPr>
          <p:cNvGrpSpPr/>
          <p:nvPr/>
        </p:nvGrpSpPr>
        <p:grpSpPr>
          <a:xfrm>
            <a:off x="1619672" y="3717032"/>
            <a:ext cx="6121400" cy="2635303"/>
            <a:chOff x="1619672" y="3717032"/>
            <a:chExt cx="6121400" cy="2635303"/>
          </a:xfrm>
        </p:grpSpPr>
        <p:pic>
          <p:nvPicPr>
            <p:cNvPr id="17" name="Picture 12" descr="S22">
              <a:extLst>
                <a:ext uri="{FF2B5EF4-FFF2-40B4-BE49-F238E27FC236}">
                  <a16:creationId xmlns:a16="http://schemas.microsoft.com/office/drawing/2014/main" id="{3DA5FCD6-C2B1-D5BB-1096-25DF93828244}"/>
                </a:ext>
              </a:extLst>
            </p:cNvPr>
            <p:cNvPicPr>
              <a:picLocks noChangeAspect="1" noChangeArrowheads="1"/>
            </p:cNvPicPr>
            <p:nvPr/>
          </p:nvPicPr>
          <p:blipFill>
            <a:blip r:embed="rId5" cstate="print"/>
            <a:srcRect/>
            <a:stretch>
              <a:fillRect/>
            </a:stretch>
          </p:blipFill>
          <p:spPr bwMode="auto">
            <a:xfrm>
              <a:off x="1619672" y="3717032"/>
              <a:ext cx="6121400" cy="2570163"/>
            </a:xfrm>
            <a:prstGeom prst="rect">
              <a:avLst/>
            </a:prstGeom>
            <a:noFill/>
            <a:ln w="19050">
              <a:solidFill>
                <a:srgbClr val="FF6600"/>
              </a:solidFill>
              <a:miter lim="800000"/>
              <a:headEnd/>
              <a:tailEnd/>
            </a:ln>
          </p:spPr>
        </p:pic>
        <p:cxnSp>
          <p:nvCxnSpPr>
            <p:cNvPr id="18" name="Straight Connector 17">
              <a:extLst>
                <a:ext uri="{FF2B5EF4-FFF2-40B4-BE49-F238E27FC236}">
                  <a16:creationId xmlns:a16="http://schemas.microsoft.com/office/drawing/2014/main" id="{0B452818-6BF8-21B2-8DB1-C46B2F4CFA67}"/>
                </a:ext>
              </a:extLst>
            </p:cNvPr>
            <p:cNvCxnSpPr/>
            <p:nvPr/>
          </p:nvCxnSpPr>
          <p:spPr>
            <a:xfrm>
              <a:off x="4572000" y="4653136"/>
              <a:ext cx="0" cy="136815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4D9625-1172-EB0E-B5D5-023B8CBB49B4}"/>
                </a:ext>
              </a:extLst>
            </p:cNvPr>
            <p:cNvCxnSpPr>
              <a:cxnSpLocks/>
            </p:cNvCxnSpPr>
            <p:nvPr/>
          </p:nvCxnSpPr>
          <p:spPr>
            <a:xfrm>
              <a:off x="3347864" y="4797152"/>
              <a:ext cx="0" cy="115212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7D3195B-5D3C-973A-7418-4E19ADCE4FFB}"/>
                </a:ext>
              </a:extLst>
            </p:cNvPr>
            <p:cNvSpPr txBox="1"/>
            <p:nvPr/>
          </p:nvSpPr>
          <p:spPr>
            <a:xfrm>
              <a:off x="4355976" y="5952225"/>
              <a:ext cx="936104" cy="400110"/>
            </a:xfrm>
            <a:prstGeom prst="rect">
              <a:avLst/>
            </a:prstGeom>
            <a:noFill/>
          </p:spPr>
          <p:txBody>
            <a:bodyPr wrap="square" rtlCol="0">
              <a:spAutoFit/>
            </a:bodyPr>
            <a:lstStyle/>
            <a:p>
              <a:r>
                <a:rPr lang="en-US" sz="2000" b="1" dirty="0">
                  <a:solidFill>
                    <a:srgbClr val="FF0000"/>
                  </a:solidFill>
                  <a:latin typeface="+mn-lt"/>
                </a:rPr>
                <a:t>1/2</a:t>
              </a:r>
              <a:endParaRPr lang="en-GB" sz="2000" b="1" dirty="0">
                <a:solidFill>
                  <a:srgbClr val="FF0000"/>
                </a:solidFill>
                <a:latin typeface="+mn-lt"/>
              </a:endParaRPr>
            </a:p>
          </p:txBody>
        </p:sp>
        <p:sp>
          <p:nvSpPr>
            <p:cNvPr id="21" name="TextBox 20">
              <a:extLst>
                <a:ext uri="{FF2B5EF4-FFF2-40B4-BE49-F238E27FC236}">
                  <a16:creationId xmlns:a16="http://schemas.microsoft.com/office/drawing/2014/main" id="{DD9E83A5-9229-FA8B-4755-B8A03F591A03}"/>
                </a:ext>
              </a:extLst>
            </p:cNvPr>
            <p:cNvSpPr txBox="1"/>
            <p:nvPr/>
          </p:nvSpPr>
          <p:spPr>
            <a:xfrm>
              <a:off x="3059832" y="5946693"/>
              <a:ext cx="936104" cy="400110"/>
            </a:xfrm>
            <a:prstGeom prst="rect">
              <a:avLst/>
            </a:prstGeom>
            <a:noFill/>
          </p:spPr>
          <p:txBody>
            <a:bodyPr wrap="square" rtlCol="0">
              <a:spAutoFit/>
            </a:bodyPr>
            <a:lstStyle/>
            <a:p>
              <a:r>
                <a:rPr lang="en-US" sz="2000" b="1" dirty="0">
                  <a:solidFill>
                    <a:srgbClr val="FF0000"/>
                  </a:solidFill>
                  <a:latin typeface="+mn-lt"/>
                </a:rPr>
                <a:t>1/6</a:t>
              </a:r>
              <a:endParaRPr lang="en-GB" sz="2000" b="1" dirty="0">
                <a:solidFill>
                  <a:srgbClr val="FF0000"/>
                </a:solidFill>
                <a:latin typeface="+mn-lt"/>
              </a:endParaRPr>
            </a:p>
          </p:txBody>
        </p:sp>
      </p:gr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1701</Words>
  <Application>Microsoft Office PowerPoint</Application>
  <PresentationFormat>On-screen Show (4:3)</PresentationFormat>
  <Paragraphs>290</Paragraphs>
  <Slides>45</Slides>
  <Notes>40</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2</vt:i4>
      </vt:variant>
      <vt:variant>
        <vt:lpstr>Slide Titles</vt:lpstr>
      </vt:variant>
      <vt:variant>
        <vt:i4>45</vt:i4>
      </vt:variant>
    </vt:vector>
  </HeadingPairs>
  <TitlesOfParts>
    <vt:vector size="58" baseType="lpstr">
      <vt:lpstr>Arial</vt:lpstr>
      <vt:lpstr>Bookman Old Style</vt:lpstr>
      <vt:lpstr>Calibri</vt:lpstr>
      <vt:lpstr>Cambria Math</vt:lpstr>
      <vt:lpstr>Courier New</vt:lpstr>
      <vt:lpstr>Times New Roman</vt:lpstr>
      <vt:lpstr>Wingdings</vt:lpstr>
      <vt:lpstr>Θέμα του Office</vt:lpstr>
      <vt:lpstr>1_Default Design</vt:lpstr>
      <vt:lpstr>Default Design</vt:lpstr>
      <vt:lpstr>1_Θέμα του Office</vt:lpstr>
      <vt:lpstr>Equation</vt:lpstr>
      <vt:lpstr>Εξίσωση</vt:lpstr>
      <vt:lpstr>PowerPoint Presentation</vt:lpstr>
      <vt:lpstr>PowerPoint Presentation</vt:lpstr>
      <vt:lpstr>Κυματομηχανική</vt:lpstr>
      <vt:lpstr>Κυματομηχανική</vt:lpstr>
      <vt:lpstr>Κυματομηχανική</vt:lpstr>
      <vt:lpstr>Κυματομηχανική</vt:lpstr>
      <vt:lpstr>Κυματομηχανική</vt:lpstr>
      <vt:lpstr>Κυματομηχανική</vt:lpstr>
      <vt:lpstr>Κυματομηχανική</vt:lpstr>
      <vt:lpstr>Κυματομηχανική</vt:lpstr>
      <vt:lpstr>Κυματομηχανική</vt:lpstr>
      <vt:lpstr>PowerPoint Presentation</vt:lpstr>
      <vt:lpstr>Κυματομηχανική</vt:lpstr>
      <vt:lpstr>Κυματομηχανική</vt:lpstr>
      <vt:lpstr>PowerPoint Presentation</vt:lpstr>
      <vt:lpstr>Κυματομηχανική</vt:lpstr>
      <vt:lpstr>Κυματομηχανική</vt:lpstr>
      <vt:lpstr>Κυματομηχανική</vt:lpstr>
      <vt:lpstr>PowerPoint Presentation</vt:lpstr>
      <vt:lpstr>PowerPoint Presentation</vt:lpstr>
      <vt:lpstr>Κυματομηχανική</vt:lpstr>
      <vt:lpstr>Κυματομηχανική</vt:lpstr>
      <vt:lpstr>PowerPoint Presentation</vt:lpstr>
      <vt:lpstr>PowerPoint Presentation</vt:lpstr>
      <vt:lpstr>PowerPoint Presentation</vt:lpstr>
      <vt:lpstr>PowerPoint Presentation</vt:lpstr>
      <vt:lpstr>Κυματομηχανική</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Dept of Marine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Δυναμική ιζημάτων: Ορισμός και ερευνητικές μέθοδοι</dc:title>
  <dc:creator>afv</dc:creator>
  <cp:lastModifiedBy>Is Mon</cp:lastModifiedBy>
  <cp:revision>251</cp:revision>
  <dcterms:created xsi:type="dcterms:W3CDTF">2004-03-01T16:33:06Z</dcterms:created>
  <dcterms:modified xsi:type="dcterms:W3CDTF">2026-03-17T20:05:07Z</dcterms:modified>
</cp:coreProperties>
</file>