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16" r:id="rId2"/>
    <p:sldMasterId id="2147483829" r:id="rId3"/>
    <p:sldMasterId id="2147483842" r:id="rId4"/>
    <p:sldMasterId id="2147483866" r:id="rId5"/>
    <p:sldMasterId id="2147483878" r:id="rId6"/>
    <p:sldMasterId id="2147483890" r:id="rId7"/>
    <p:sldMasterId id="2147483902" r:id="rId8"/>
  </p:sldMasterIdLst>
  <p:notesMasterIdLst>
    <p:notesMasterId r:id="rId57"/>
  </p:notesMasterIdLst>
  <p:sldIdLst>
    <p:sldId id="315" r:id="rId9"/>
    <p:sldId id="476" r:id="rId10"/>
    <p:sldId id="478" r:id="rId11"/>
    <p:sldId id="571" r:id="rId12"/>
    <p:sldId id="572" r:id="rId13"/>
    <p:sldId id="560" r:id="rId14"/>
    <p:sldId id="561" r:id="rId15"/>
    <p:sldId id="562" r:id="rId16"/>
    <p:sldId id="563" r:id="rId17"/>
    <p:sldId id="564" r:id="rId18"/>
    <p:sldId id="582" r:id="rId19"/>
    <p:sldId id="565" r:id="rId20"/>
    <p:sldId id="596" r:id="rId21"/>
    <p:sldId id="584" r:id="rId22"/>
    <p:sldId id="567" r:id="rId23"/>
    <p:sldId id="568" r:id="rId24"/>
    <p:sldId id="569" r:id="rId25"/>
    <p:sldId id="570" r:id="rId26"/>
    <p:sldId id="603" r:id="rId27"/>
    <p:sldId id="573" r:id="rId28"/>
    <p:sldId id="597" r:id="rId29"/>
    <p:sldId id="598" r:id="rId30"/>
    <p:sldId id="599" r:id="rId31"/>
    <p:sldId id="600" r:id="rId32"/>
    <p:sldId id="601" r:id="rId33"/>
    <p:sldId id="602" r:id="rId34"/>
    <p:sldId id="574" r:id="rId35"/>
    <p:sldId id="594" r:id="rId36"/>
    <p:sldId id="595" r:id="rId37"/>
    <p:sldId id="578" r:id="rId38"/>
    <p:sldId id="579" r:id="rId39"/>
    <p:sldId id="580" r:id="rId40"/>
    <p:sldId id="581" r:id="rId41"/>
    <p:sldId id="575" r:id="rId42"/>
    <p:sldId id="576" r:id="rId43"/>
    <p:sldId id="577" r:id="rId44"/>
    <p:sldId id="605" r:id="rId45"/>
    <p:sldId id="585" r:id="rId46"/>
    <p:sldId id="604" r:id="rId47"/>
    <p:sldId id="586" r:id="rId48"/>
    <p:sldId id="548" r:id="rId49"/>
    <p:sldId id="587" r:id="rId50"/>
    <p:sldId id="588" r:id="rId51"/>
    <p:sldId id="589" r:id="rId52"/>
    <p:sldId id="590" r:id="rId53"/>
    <p:sldId id="591" r:id="rId54"/>
    <p:sldId id="592" r:id="rId55"/>
    <p:sldId id="593" r:id="rId5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6699FF"/>
    <a:srgbClr val="176FB1"/>
    <a:srgbClr val="CC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9755" autoAdjust="0"/>
  </p:normalViewPr>
  <p:slideViewPr>
    <p:cSldViewPr>
      <p:cViewPr varScale="1">
        <p:scale>
          <a:sx n="82" d="100"/>
          <a:sy n="82" d="100"/>
        </p:scale>
        <p:origin x="4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4.wmf"/><Relationship Id="rId4" Type="http://schemas.openxmlformats.org/officeDocument/2006/relationships/image" Target="../media/image5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C48A975-6B84-4B4E-B40A-7CA7474B1C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EF8BE5B-C0C5-4342-AE5D-67CA1E63EACE}" type="slidenum">
              <a:rPr lang="en-US" smtClean="0">
                <a:solidFill>
                  <a:srgbClr val="000000"/>
                </a:solidFill>
              </a:rPr>
              <a:pPr/>
              <a:t>2</a:t>
            </a:fld>
            <a:endParaRPr lang="en-US">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36F1D56-196B-445B-9607-22D30A01F6E6}" type="slidenum">
              <a:rPr lang="en-US">
                <a:solidFill>
                  <a:prstClr val="black"/>
                </a:solidFill>
              </a:rPr>
              <a:pPr/>
              <a:t>11</a:t>
            </a:fld>
            <a:endParaRPr lang="en-US">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36F1D56-196B-445B-9607-22D30A01F6E6}" type="slidenum">
              <a:rPr lang="en-US">
                <a:solidFill>
                  <a:prstClr val="black"/>
                </a:solidFill>
              </a:rPr>
              <a:pPr/>
              <a:t>12</a:t>
            </a:fld>
            <a:endParaRPr lang="en-US">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46D46E-AB74-471B-9C67-C7B2AB5CFFF8}" type="slidenum">
              <a:rPr lang="en-US"/>
              <a:pPr/>
              <a:t>14</a:t>
            </a:fld>
            <a:endParaRPr lang="en-US"/>
          </a:p>
        </p:txBody>
      </p:sp>
      <p:sp>
        <p:nvSpPr>
          <p:cNvPr id="583682" name="Rectangle 2"/>
          <p:cNvSpPr>
            <a:spLocks noGrp="1" noRot="1" noChangeAspect="1" noChangeArrowheads="1" noTextEdit="1"/>
          </p:cNvSpPr>
          <p:nvPr>
            <p:ph type="sldImg"/>
          </p:nvPr>
        </p:nvSpPr>
        <p:spPr>
          <a:xfrm>
            <a:off x="1143000" y="685800"/>
            <a:ext cx="4572000" cy="3429000"/>
          </a:xfrm>
          <a:ln/>
        </p:spPr>
      </p:sp>
      <p:sp>
        <p:nvSpPr>
          <p:cNvPr id="58368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AEC5708-5CC2-4409-85DC-646CA5967CE7}" type="slidenum">
              <a:rPr lang="en-US">
                <a:solidFill>
                  <a:prstClr val="black"/>
                </a:solidFill>
              </a:rPr>
              <a:pPr/>
              <a:t>15</a:t>
            </a:fld>
            <a:endParaRPr 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2EDCC8B-43D0-413F-A385-135F5BFB1A35}" type="slidenum">
              <a:rPr lang="en-US">
                <a:solidFill>
                  <a:prstClr val="black"/>
                </a:solidFill>
              </a:rPr>
              <a:pPr/>
              <a:t>16</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E0D8CF1-5603-4CE1-8320-DC3AB231F6D8}" type="slidenum">
              <a:rPr lang="en-US">
                <a:solidFill>
                  <a:prstClr val="black"/>
                </a:solidFill>
              </a:rPr>
              <a:pPr/>
              <a:t>17</a:t>
            </a:fld>
            <a:endParaRPr lang="en-US">
              <a:solidFill>
                <a:prstClr val="black"/>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6AB8688-9050-4A99-9C94-F726DCC40758}" type="slidenum">
              <a:rPr lang="en-US">
                <a:solidFill>
                  <a:prstClr val="black"/>
                </a:solidFill>
              </a:rPr>
              <a:pPr/>
              <a:t>18</a:t>
            </a:fld>
            <a:endParaRPr lang="en-US">
              <a:solidFill>
                <a:prstClr val="black"/>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F60239E-75AC-41DF-BC58-13ADB6C8125F}" type="slidenum">
              <a:rPr lang="en-US">
                <a:solidFill>
                  <a:prstClr val="black"/>
                </a:solidFill>
              </a:rPr>
              <a:pPr/>
              <a:t>19</a:t>
            </a:fld>
            <a:endParaRPr lang="en-US">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C6AD28-D75E-4737-BB6B-13C08C43A135}" type="slidenum">
              <a:rPr lang="en-US"/>
              <a:pPr/>
              <a:t>21</a:t>
            </a:fld>
            <a:endParaRPr lang="en-US"/>
          </a:p>
        </p:txBody>
      </p:sp>
      <p:sp>
        <p:nvSpPr>
          <p:cNvPr id="591874" name="Rectangle 2"/>
          <p:cNvSpPr>
            <a:spLocks noGrp="1" noRot="1" noChangeAspect="1" noChangeArrowheads="1" noTextEdit="1"/>
          </p:cNvSpPr>
          <p:nvPr>
            <p:ph type="sldImg"/>
          </p:nvPr>
        </p:nvSpPr>
        <p:spPr>
          <a:xfrm>
            <a:off x="1143000" y="685800"/>
            <a:ext cx="4572000" cy="3429000"/>
          </a:xfrm>
          <a:ln/>
        </p:spPr>
      </p:sp>
      <p:sp>
        <p:nvSpPr>
          <p:cNvPr id="59187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8224C-CC89-4537-B277-0A24045C3DC6}" type="slidenum">
              <a:rPr lang="en-US"/>
              <a:pPr/>
              <a:t>22</a:t>
            </a:fld>
            <a:endParaRPr lang="en-US"/>
          </a:p>
        </p:txBody>
      </p:sp>
      <p:sp>
        <p:nvSpPr>
          <p:cNvPr id="595970" name="Rectangle 2"/>
          <p:cNvSpPr>
            <a:spLocks noGrp="1" noRot="1" noChangeAspect="1" noChangeArrowheads="1" noTextEdit="1"/>
          </p:cNvSpPr>
          <p:nvPr>
            <p:ph type="sldImg"/>
          </p:nvPr>
        </p:nvSpPr>
        <p:spPr>
          <a:xfrm>
            <a:off x="1143000" y="685800"/>
            <a:ext cx="4572000" cy="3429000"/>
          </a:xfrm>
          <a:ln/>
        </p:spPr>
      </p:sp>
      <p:sp>
        <p:nvSpPr>
          <p:cNvPr id="59597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F6326C-66B4-4210-BE2D-A972CBDCDBD5}" type="slidenum">
              <a:rPr lang="en-US"/>
              <a:pPr/>
              <a:t>23</a:t>
            </a:fld>
            <a:endParaRPr lang="en-US"/>
          </a:p>
        </p:txBody>
      </p:sp>
      <p:sp>
        <p:nvSpPr>
          <p:cNvPr id="655362" name="Rectangle 2"/>
          <p:cNvSpPr>
            <a:spLocks noGrp="1" noRot="1" noChangeAspect="1" noChangeArrowheads="1" noTextEdit="1"/>
          </p:cNvSpPr>
          <p:nvPr>
            <p:ph type="sldImg"/>
          </p:nvPr>
        </p:nvSpPr>
        <p:spPr>
          <a:xfrm>
            <a:off x="1143000" y="685800"/>
            <a:ext cx="4572000" cy="3429000"/>
          </a:xfrm>
          <a:ln/>
        </p:spPr>
      </p:sp>
      <p:sp>
        <p:nvSpPr>
          <p:cNvPr id="6553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6EE7C-1408-421C-90A0-7E6DDF5E6BC1}" type="slidenum">
              <a:rPr lang="en-US"/>
              <a:pPr/>
              <a:t>24</a:t>
            </a:fld>
            <a:endParaRPr lang="en-US"/>
          </a:p>
        </p:txBody>
      </p:sp>
      <p:sp>
        <p:nvSpPr>
          <p:cNvPr id="657410" name="Rectangle 2"/>
          <p:cNvSpPr>
            <a:spLocks noGrp="1" noRot="1" noChangeAspect="1" noChangeArrowheads="1" noTextEdit="1"/>
          </p:cNvSpPr>
          <p:nvPr>
            <p:ph type="sldImg"/>
          </p:nvPr>
        </p:nvSpPr>
        <p:spPr>
          <a:xfrm>
            <a:off x="1143000" y="685800"/>
            <a:ext cx="4572000" cy="3429000"/>
          </a:xfrm>
          <a:ln/>
        </p:spPr>
      </p:sp>
      <p:sp>
        <p:nvSpPr>
          <p:cNvPr id="65741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C4B37-16D5-495A-8F3D-C3A3EB7E34AD}" type="slidenum">
              <a:rPr lang="en-US"/>
              <a:pPr/>
              <a:t>25</a:t>
            </a:fld>
            <a:endParaRPr lang="en-US"/>
          </a:p>
        </p:txBody>
      </p:sp>
      <p:sp>
        <p:nvSpPr>
          <p:cNvPr id="604162" name="Rectangle 2"/>
          <p:cNvSpPr>
            <a:spLocks noGrp="1" noRot="1" noChangeAspect="1" noChangeArrowheads="1" noTextEdit="1"/>
          </p:cNvSpPr>
          <p:nvPr>
            <p:ph type="sldImg"/>
          </p:nvPr>
        </p:nvSpPr>
        <p:spPr>
          <a:xfrm>
            <a:off x="1143000" y="685800"/>
            <a:ext cx="4572000" cy="3429000"/>
          </a:xfrm>
          <a:ln/>
        </p:spPr>
      </p:sp>
      <p:sp>
        <p:nvSpPr>
          <p:cNvPr id="6041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A143F-933E-46A0-9EC6-D2CD9C865CA4}" type="slidenum">
              <a:rPr lang="en-US"/>
              <a:pPr/>
              <a:t>26</a:t>
            </a:fld>
            <a:endParaRPr lang="en-US"/>
          </a:p>
        </p:txBody>
      </p:sp>
      <p:sp>
        <p:nvSpPr>
          <p:cNvPr id="620546" name="Rectangle 2"/>
          <p:cNvSpPr>
            <a:spLocks noGrp="1" noRot="1" noChangeAspect="1" noChangeArrowheads="1" noTextEdit="1"/>
          </p:cNvSpPr>
          <p:nvPr>
            <p:ph type="sldImg"/>
          </p:nvPr>
        </p:nvSpPr>
        <p:spPr>
          <a:xfrm>
            <a:off x="1143000" y="685800"/>
            <a:ext cx="4572000" cy="3429000"/>
          </a:xfrm>
          <a:ln/>
        </p:spPr>
      </p:sp>
      <p:sp>
        <p:nvSpPr>
          <p:cNvPr id="62054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F8C4A83-7750-4718-8349-B4581AFAC85F}" type="slidenum">
              <a:rPr lang="en-US">
                <a:solidFill>
                  <a:prstClr val="black"/>
                </a:solidFill>
              </a:rPr>
              <a:pPr/>
              <a:t>31</a:t>
            </a:fld>
            <a:endParaRPr lang="en-US">
              <a:solidFill>
                <a:prstClr val="black"/>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534A0D9-43AD-4602-AA92-40E2D02A4D36}" type="slidenum">
              <a:rPr lang="en-US">
                <a:solidFill>
                  <a:prstClr val="black"/>
                </a:solidFill>
              </a:rPr>
              <a:pPr/>
              <a:t>32</a:t>
            </a:fld>
            <a:endParaRPr lang="en-US">
              <a:solidFill>
                <a:prstClr val="black"/>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AC32B7A-676A-4F3E-AF1E-1C2CE5FBAA73}" type="slidenum">
              <a:rPr lang="en-US">
                <a:solidFill>
                  <a:prstClr val="black"/>
                </a:solidFill>
              </a:rPr>
              <a:pPr/>
              <a:t>33</a:t>
            </a:fld>
            <a:endParaRPr lang="en-US">
              <a:solidFill>
                <a:prstClr val="black"/>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5F56F-524A-43D6-844A-8F3FC971CB7A}" type="slidenum">
              <a:rPr lang="en-US"/>
              <a:pPr/>
              <a:t>37</a:t>
            </a:fld>
            <a:endParaRPr lang="en-US"/>
          </a:p>
        </p:txBody>
      </p:sp>
      <p:sp>
        <p:nvSpPr>
          <p:cNvPr id="645122" name="Rectangle 2"/>
          <p:cNvSpPr>
            <a:spLocks noGrp="1" noRot="1" noChangeAspect="1" noChangeArrowheads="1" noTextEdit="1"/>
          </p:cNvSpPr>
          <p:nvPr>
            <p:ph type="sldImg"/>
          </p:nvPr>
        </p:nvSpPr>
        <p:spPr>
          <a:xfrm>
            <a:off x="1143000" y="685800"/>
            <a:ext cx="4572000" cy="3429000"/>
          </a:xfrm>
          <a:ln/>
        </p:spPr>
      </p:sp>
      <p:sp>
        <p:nvSpPr>
          <p:cNvPr id="64512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5F56F-524A-43D6-844A-8F3FC971CB7A}" type="slidenum">
              <a:rPr lang="en-US"/>
              <a:pPr/>
              <a:t>38</a:t>
            </a:fld>
            <a:endParaRPr lang="en-US"/>
          </a:p>
        </p:txBody>
      </p:sp>
      <p:sp>
        <p:nvSpPr>
          <p:cNvPr id="645122" name="Rectangle 2"/>
          <p:cNvSpPr>
            <a:spLocks noGrp="1" noRot="1" noChangeAspect="1" noChangeArrowheads="1" noTextEdit="1"/>
          </p:cNvSpPr>
          <p:nvPr>
            <p:ph type="sldImg"/>
          </p:nvPr>
        </p:nvSpPr>
        <p:spPr>
          <a:xfrm>
            <a:off x="1143000" y="685800"/>
            <a:ext cx="4572000" cy="3429000"/>
          </a:xfrm>
          <a:ln/>
        </p:spPr>
      </p:sp>
      <p:sp>
        <p:nvSpPr>
          <p:cNvPr id="64512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5F56F-524A-43D6-844A-8F3FC971CB7A}" type="slidenum">
              <a:rPr lang="en-US"/>
              <a:pPr/>
              <a:t>39</a:t>
            </a:fld>
            <a:endParaRPr lang="en-US"/>
          </a:p>
        </p:txBody>
      </p:sp>
      <p:sp>
        <p:nvSpPr>
          <p:cNvPr id="645122" name="Rectangle 2"/>
          <p:cNvSpPr>
            <a:spLocks noGrp="1" noRot="1" noChangeAspect="1" noChangeArrowheads="1" noTextEdit="1"/>
          </p:cNvSpPr>
          <p:nvPr>
            <p:ph type="sldImg"/>
          </p:nvPr>
        </p:nvSpPr>
        <p:spPr>
          <a:xfrm>
            <a:off x="1143000" y="685800"/>
            <a:ext cx="4572000" cy="3429000"/>
          </a:xfrm>
          <a:ln/>
        </p:spPr>
      </p:sp>
      <p:sp>
        <p:nvSpPr>
          <p:cNvPr id="64512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4</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1108DA-23D0-443A-BD46-18CB3E62425D}" type="slidenum">
              <a:rPr lang="en-US"/>
              <a:pPr/>
              <a:t>40</a:t>
            </a:fld>
            <a:endParaRPr lang="en-US"/>
          </a:p>
        </p:txBody>
      </p:sp>
      <p:sp>
        <p:nvSpPr>
          <p:cNvPr id="651266" name="Rectangle 2"/>
          <p:cNvSpPr>
            <a:spLocks noGrp="1" noRot="1" noChangeAspect="1" noChangeArrowheads="1" noTextEdit="1"/>
          </p:cNvSpPr>
          <p:nvPr>
            <p:ph type="sldImg"/>
          </p:nvPr>
        </p:nvSpPr>
        <p:spPr>
          <a:xfrm>
            <a:off x="1143000" y="685800"/>
            <a:ext cx="4572000" cy="3429000"/>
          </a:xfrm>
          <a:ln/>
        </p:spPr>
      </p:sp>
      <p:sp>
        <p:nvSpPr>
          <p:cNvPr id="65126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42A32-942B-4A8F-A59F-9FC1321F937B}" type="slidenum">
              <a:rPr lang="en-US">
                <a:solidFill>
                  <a:prstClr val="black"/>
                </a:solidFill>
              </a:rPr>
              <a:pPr/>
              <a:t>41</a:t>
            </a:fld>
            <a:endParaRPr lang="en-US">
              <a:solidFill>
                <a:prstClr val="black"/>
              </a:solidFill>
            </a:endParaRPr>
          </a:p>
        </p:txBody>
      </p:sp>
      <p:sp>
        <p:nvSpPr>
          <p:cNvPr id="533506" name="Rectangle 2"/>
          <p:cNvSpPr>
            <a:spLocks noGrp="1" noRot="1" noChangeAspect="1" noChangeArrowheads="1" noTextEdit="1"/>
          </p:cNvSpPr>
          <p:nvPr>
            <p:ph type="sldImg"/>
          </p:nvPr>
        </p:nvSpPr>
        <p:spPr>
          <a:xfrm>
            <a:off x="1143000" y="685800"/>
            <a:ext cx="4572000" cy="3429000"/>
          </a:xfrm>
          <a:ln/>
        </p:spPr>
      </p:sp>
      <p:sp>
        <p:nvSpPr>
          <p:cNvPr id="5335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42A32-942B-4A8F-A59F-9FC1321F937B}" type="slidenum">
              <a:rPr lang="en-US">
                <a:solidFill>
                  <a:prstClr val="black"/>
                </a:solidFill>
              </a:rPr>
              <a:pPr/>
              <a:t>42</a:t>
            </a:fld>
            <a:endParaRPr lang="en-US">
              <a:solidFill>
                <a:prstClr val="black"/>
              </a:solidFill>
            </a:endParaRPr>
          </a:p>
        </p:txBody>
      </p:sp>
      <p:sp>
        <p:nvSpPr>
          <p:cNvPr id="533506" name="Rectangle 2"/>
          <p:cNvSpPr>
            <a:spLocks noGrp="1" noRot="1" noChangeAspect="1" noChangeArrowheads="1" noTextEdit="1"/>
          </p:cNvSpPr>
          <p:nvPr>
            <p:ph type="sldImg"/>
          </p:nvPr>
        </p:nvSpPr>
        <p:spPr>
          <a:xfrm>
            <a:off x="1143000" y="685800"/>
            <a:ext cx="4572000" cy="3429000"/>
          </a:xfrm>
          <a:ln/>
        </p:spPr>
      </p:sp>
      <p:sp>
        <p:nvSpPr>
          <p:cNvPr id="5335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42A32-942B-4A8F-A59F-9FC1321F937B}" type="slidenum">
              <a:rPr lang="en-US">
                <a:solidFill>
                  <a:prstClr val="black"/>
                </a:solidFill>
              </a:rPr>
              <a:pPr/>
              <a:t>43</a:t>
            </a:fld>
            <a:endParaRPr lang="en-US">
              <a:solidFill>
                <a:prstClr val="black"/>
              </a:solidFill>
            </a:endParaRPr>
          </a:p>
        </p:txBody>
      </p:sp>
      <p:sp>
        <p:nvSpPr>
          <p:cNvPr id="533506" name="Rectangle 2"/>
          <p:cNvSpPr>
            <a:spLocks noGrp="1" noRot="1" noChangeAspect="1" noChangeArrowheads="1" noTextEdit="1"/>
          </p:cNvSpPr>
          <p:nvPr>
            <p:ph type="sldImg"/>
          </p:nvPr>
        </p:nvSpPr>
        <p:spPr>
          <a:xfrm>
            <a:off x="1143000" y="685800"/>
            <a:ext cx="4572000" cy="3429000"/>
          </a:xfrm>
          <a:ln/>
        </p:spPr>
      </p:sp>
      <p:sp>
        <p:nvSpPr>
          <p:cNvPr id="5335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42A32-942B-4A8F-A59F-9FC1321F937B}" type="slidenum">
              <a:rPr lang="en-US">
                <a:solidFill>
                  <a:prstClr val="black"/>
                </a:solidFill>
              </a:rPr>
              <a:pPr/>
              <a:t>44</a:t>
            </a:fld>
            <a:endParaRPr lang="en-US">
              <a:solidFill>
                <a:prstClr val="black"/>
              </a:solidFill>
            </a:endParaRPr>
          </a:p>
        </p:txBody>
      </p:sp>
      <p:sp>
        <p:nvSpPr>
          <p:cNvPr id="533506" name="Rectangle 2"/>
          <p:cNvSpPr>
            <a:spLocks noGrp="1" noRot="1" noChangeAspect="1" noChangeArrowheads="1" noTextEdit="1"/>
          </p:cNvSpPr>
          <p:nvPr>
            <p:ph type="sldImg"/>
          </p:nvPr>
        </p:nvSpPr>
        <p:spPr>
          <a:xfrm>
            <a:off x="1143000" y="685800"/>
            <a:ext cx="4572000" cy="3429000"/>
          </a:xfrm>
          <a:ln/>
        </p:spPr>
      </p:sp>
      <p:sp>
        <p:nvSpPr>
          <p:cNvPr id="5335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42A32-942B-4A8F-A59F-9FC1321F937B}" type="slidenum">
              <a:rPr lang="en-US">
                <a:solidFill>
                  <a:prstClr val="black"/>
                </a:solidFill>
              </a:rPr>
              <a:pPr/>
              <a:t>45</a:t>
            </a:fld>
            <a:endParaRPr lang="en-US">
              <a:solidFill>
                <a:prstClr val="black"/>
              </a:solidFill>
            </a:endParaRPr>
          </a:p>
        </p:txBody>
      </p:sp>
      <p:sp>
        <p:nvSpPr>
          <p:cNvPr id="533506" name="Rectangle 2"/>
          <p:cNvSpPr>
            <a:spLocks noGrp="1" noRot="1" noChangeAspect="1" noChangeArrowheads="1" noTextEdit="1"/>
          </p:cNvSpPr>
          <p:nvPr>
            <p:ph type="sldImg"/>
          </p:nvPr>
        </p:nvSpPr>
        <p:spPr>
          <a:xfrm>
            <a:off x="1143000" y="685800"/>
            <a:ext cx="4572000" cy="3429000"/>
          </a:xfrm>
          <a:ln/>
        </p:spPr>
      </p:sp>
      <p:sp>
        <p:nvSpPr>
          <p:cNvPr id="5335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42A32-942B-4A8F-A59F-9FC1321F937B}" type="slidenum">
              <a:rPr lang="en-US">
                <a:solidFill>
                  <a:prstClr val="black"/>
                </a:solidFill>
              </a:rPr>
              <a:pPr/>
              <a:t>46</a:t>
            </a:fld>
            <a:endParaRPr lang="en-US">
              <a:solidFill>
                <a:prstClr val="black"/>
              </a:solidFill>
            </a:endParaRPr>
          </a:p>
        </p:txBody>
      </p:sp>
      <p:sp>
        <p:nvSpPr>
          <p:cNvPr id="533506" name="Rectangle 2"/>
          <p:cNvSpPr>
            <a:spLocks noGrp="1" noRot="1" noChangeAspect="1" noChangeArrowheads="1" noTextEdit="1"/>
          </p:cNvSpPr>
          <p:nvPr>
            <p:ph type="sldImg"/>
          </p:nvPr>
        </p:nvSpPr>
        <p:spPr>
          <a:xfrm>
            <a:off x="1143000" y="685800"/>
            <a:ext cx="4572000" cy="3429000"/>
          </a:xfrm>
          <a:ln/>
        </p:spPr>
      </p:sp>
      <p:sp>
        <p:nvSpPr>
          <p:cNvPr id="5335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42A32-942B-4A8F-A59F-9FC1321F937B}" type="slidenum">
              <a:rPr lang="en-US">
                <a:solidFill>
                  <a:prstClr val="black"/>
                </a:solidFill>
              </a:rPr>
              <a:pPr/>
              <a:t>47</a:t>
            </a:fld>
            <a:endParaRPr lang="en-US">
              <a:solidFill>
                <a:prstClr val="black"/>
              </a:solidFill>
            </a:endParaRPr>
          </a:p>
        </p:txBody>
      </p:sp>
      <p:sp>
        <p:nvSpPr>
          <p:cNvPr id="533506" name="Rectangle 2"/>
          <p:cNvSpPr>
            <a:spLocks noGrp="1" noRot="1" noChangeAspect="1" noChangeArrowheads="1" noTextEdit="1"/>
          </p:cNvSpPr>
          <p:nvPr>
            <p:ph type="sldImg"/>
          </p:nvPr>
        </p:nvSpPr>
        <p:spPr>
          <a:xfrm>
            <a:off x="1143000" y="685800"/>
            <a:ext cx="4572000" cy="3429000"/>
          </a:xfrm>
          <a:ln/>
        </p:spPr>
      </p:sp>
      <p:sp>
        <p:nvSpPr>
          <p:cNvPr id="5335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42A32-942B-4A8F-A59F-9FC1321F937B}" type="slidenum">
              <a:rPr lang="en-US">
                <a:solidFill>
                  <a:prstClr val="black"/>
                </a:solidFill>
              </a:rPr>
              <a:pPr/>
              <a:t>48</a:t>
            </a:fld>
            <a:endParaRPr lang="en-US">
              <a:solidFill>
                <a:prstClr val="black"/>
              </a:solidFill>
            </a:endParaRPr>
          </a:p>
        </p:txBody>
      </p:sp>
      <p:sp>
        <p:nvSpPr>
          <p:cNvPr id="533506" name="Rectangle 2"/>
          <p:cNvSpPr>
            <a:spLocks noGrp="1" noRot="1" noChangeAspect="1" noChangeArrowheads="1" noTextEdit="1"/>
          </p:cNvSpPr>
          <p:nvPr>
            <p:ph type="sldImg"/>
          </p:nvPr>
        </p:nvSpPr>
        <p:spPr>
          <a:xfrm>
            <a:off x="1143000" y="685800"/>
            <a:ext cx="4572000" cy="3429000"/>
          </a:xfrm>
          <a:ln/>
        </p:spPr>
      </p:sp>
      <p:sp>
        <p:nvSpPr>
          <p:cNvPr id="5335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B8C6EA9-0A7F-45A4-A6BD-CF8374EEE0DA}" type="slidenum">
              <a:rPr lang="en-US">
                <a:solidFill>
                  <a:prstClr val="black"/>
                </a:solidFill>
              </a:rPr>
              <a:pPr/>
              <a:t>5</a:t>
            </a:fld>
            <a:endParaRPr lang="en-US">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B8C6EA9-0A7F-45A4-A6BD-CF8374EEE0DA}" type="slidenum">
              <a:rPr lang="en-US">
                <a:solidFill>
                  <a:prstClr val="black"/>
                </a:solidFill>
              </a:rPr>
              <a:pPr/>
              <a:t>6</a:t>
            </a:fld>
            <a:endParaRPr lang="en-US">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837D3F7-54E5-41C9-934C-CB50B6AF7B22}" type="slidenum">
              <a:rPr lang="en-US">
                <a:solidFill>
                  <a:prstClr val="black"/>
                </a:solidFill>
              </a:rPr>
              <a:pPr/>
              <a:t>7</a:t>
            </a:fld>
            <a:endParaRPr lang="en-US">
              <a:solidFill>
                <a:prstClr val="black"/>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C63987E-E4F7-4F75-A6DA-ED51028366F9}" type="slidenum">
              <a:rPr lang="en-US">
                <a:solidFill>
                  <a:prstClr val="black"/>
                </a:solidFill>
              </a:rPr>
              <a:pPr/>
              <a:t>8</a:t>
            </a:fld>
            <a:endParaRPr lang="en-US">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416B25A-1218-4638-A7E9-F2A235E1DB4F}" type="slidenum">
              <a:rPr lang="en-US">
                <a:solidFill>
                  <a:prstClr val="black"/>
                </a:solidFill>
              </a:rPr>
              <a:pPr/>
              <a:t>9</a:t>
            </a:fld>
            <a:endParaRPr lang="en-US">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432CF98-F5A3-497C-9762-9AD0094DBC67}" type="slidenum">
              <a:rPr lang="en-US">
                <a:solidFill>
                  <a:prstClr val="black"/>
                </a:solidFill>
              </a:rPr>
              <a:pPr/>
              <a:t>10</a:t>
            </a:fld>
            <a:endParaRPr lang="en-US">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E0FD162-654B-4C58-BF7A-4D057B96497A}" type="datetimeFigureOut">
              <a:rPr lang="el-GR"/>
              <a:pPr>
                <a:defRPr/>
              </a:pPr>
              <a:t>2/3/2026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2B2C4C54-690E-40BE-B07F-60FA2E3E1DB3}"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869EB978-1C90-4D59-8E13-A85125AE4FCF}" type="datetimeFigureOut">
              <a:rPr lang="el-GR"/>
              <a:pPr>
                <a:defRPr/>
              </a:pPr>
              <a:t>2/3/2026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7BE71E5C-7CD4-4F39-AFD1-6D867A90543C}"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8BA87D6-F0EB-4576-8824-500182F57F80}" type="datetimeFigureOut">
              <a:rPr lang="el-GR"/>
              <a:pPr>
                <a:defRPr/>
              </a:pPr>
              <a:t>2/3/2026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60502A93-59F6-4EC1-8183-9E1A474DC26C}"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A218832B-5B31-4593-9AAF-4FDC1176A122}" type="datetimeFigureOut">
              <a:rPr lang="el-GR"/>
              <a:pPr>
                <a:defRPr/>
              </a:pPr>
              <a:t>2/3/2026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CBBE54AE-7670-4CD7-ACF5-1B3E1312FF0D}"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38925" y="260350"/>
            <a:ext cx="2058988" cy="5865813"/>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60350"/>
            <a:ext cx="6029325" cy="586581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60350"/>
            <a:ext cx="8240713" cy="586581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3" name="2 - Θέση υποσέλιδου"/>
          <p:cNvSpPr>
            <a:spLocks noGrp="1"/>
          </p:cNvSpPr>
          <p:nvPr>
            <p:ph type="ftr" sz="quarter" idx="10"/>
          </p:nvPr>
        </p:nvSpPr>
        <p:spPr>
          <a:xfrm>
            <a:off x="468313" y="6545263"/>
            <a:ext cx="4248150" cy="412750"/>
          </a:xfrm>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251FDFA7-C99C-4601-80DF-380910956C8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88063894-2C4A-4373-8290-22301023311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060D603C-E017-49AD-B5F4-F7B06D79EFE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02768489-2B3B-493C-845C-09BC25058C9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8" name="7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9" name="8 - Θέση αριθμού διαφάνειας"/>
          <p:cNvSpPr>
            <a:spLocks noGrp="1"/>
          </p:cNvSpPr>
          <p:nvPr>
            <p:ph type="sldNum" sz="quarter" idx="12"/>
          </p:nvPr>
        </p:nvSpPr>
        <p:spPr/>
        <p:txBody>
          <a:bodyPr/>
          <a:lstStyle>
            <a:lvl1pPr>
              <a:defRPr/>
            </a:lvl1pPr>
          </a:lstStyle>
          <a:p>
            <a:fld id="{BD9484FD-91E0-499C-A8D3-E52C59FA272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4" name="3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5" name="4 - Θέση αριθμού διαφάνειας"/>
          <p:cNvSpPr>
            <a:spLocks noGrp="1"/>
          </p:cNvSpPr>
          <p:nvPr>
            <p:ph type="sldNum" sz="quarter" idx="12"/>
          </p:nvPr>
        </p:nvSpPr>
        <p:spPr/>
        <p:txBody>
          <a:bodyPr/>
          <a:lstStyle>
            <a:lvl1pPr>
              <a:defRPr/>
            </a:lvl1pPr>
          </a:lstStyle>
          <a:p>
            <a:fld id="{54A684B7-3541-407E-9563-C6B302F3452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B53AF86-3FA9-4CB9-8716-D78C7B62B1EE}" type="datetimeFigureOut">
              <a:rPr lang="el-GR"/>
              <a:pPr>
                <a:defRPr/>
              </a:pPr>
              <a:t>2/3/2026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6B59908-0810-4902-915E-5CD81D5C00D7}" type="slidenum">
              <a:rPr lang="el-GR"/>
              <a:pPr>
                <a:defRPr/>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3" name="2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4" name="3 - Θέση αριθμού διαφάνειας"/>
          <p:cNvSpPr>
            <a:spLocks noGrp="1"/>
          </p:cNvSpPr>
          <p:nvPr>
            <p:ph type="sldNum" sz="quarter" idx="12"/>
          </p:nvPr>
        </p:nvSpPr>
        <p:spPr/>
        <p:txBody>
          <a:bodyPr/>
          <a:lstStyle>
            <a:lvl1pPr>
              <a:defRPr/>
            </a:lvl1pPr>
          </a:lstStyle>
          <a:p>
            <a:fld id="{272A3F53-5714-4510-9BE1-96F2238518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D6780052-A8D4-4495-8169-E99BC2EAB4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28CEB48A-5D51-49E2-A1D7-3B741095E85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9FFE31EA-D72D-4AC4-907D-5F06640768B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632669C2-AED2-4E3B-86BE-5737FED7BDD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E0FD162-654B-4C58-BF7A-4D057B96497A}" type="datetimeFigureOut">
              <a:rPr lang="el-GR"/>
              <a:pPr>
                <a:defRPr/>
              </a:pPr>
              <a:t>2/3/2026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2B2C4C54-690E-40BE-B07F-60FA2E3E1DB3}" type="slidenum">
              <a:rPr lang="el-GR"/>
              <a:pPr>
                <a:defRPr/>
              </a:pPr>
              <a:t>‹#›</a:t>
            </a:fld>
            <a:endParaRPr lang="el-G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A218832B-5B31-4593-9AAF-4FDC1176A122}" type="datetimeFigureOut">
              <a:rPr lang="el-GR"/>
              <a:pPr>
                <a:defRPr/>
              </a:pPr>
              <a:t>2/3/2026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CBBE54AE-7670-4CD7-ACF5-1B3E1312FF0D}" type="slidenum">
              <a:rPr lang="el-GR"/>
              <a:pPr>
                <a:defRPr/>
              </a:pPr>
              <a:t>‹#›</a:t>
            </a:fld>
            <a:endParaRPr lang="el-G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B53AF86-3FA9-4CB9-8716-D78C7B62B1EE}" type="datetimeFigureOut">
              <a:rPr lang="el-GR"/>
              <a:pPr>
                <a:defRPr/>
              </a:pPr>
              <a:t>2/3/2026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6B59908-0810-4902-915E-5CD81D5C00D7}" type="slidenum">
              <a:rPr lang="el-GR"/>
              <a:pPr>
                <a:defRPr/>
              </a:pPr>
              <a:t>‹#›</a:t>
            </a:fld>
            <a:endParaRPr lang="el-G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9E96A18-6A03-4005-95F0-A35E81D5B798}" type="datetimeFigureOut">
              <a:rPr lang="el-GR"/>
              <a:pPr>
                <a:defRPr/>
              </a:pPr>
              <a:t>2/3/2026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104EC5EA-8BFD-4654-A1CB-DC199DFF7B51}" type="slidenum">
              <a:rPr lang="el-GR"/>
              <a:pPr>
                <a:defRPr/>
              </a:pPr>
              <a:t>‹#›</a:t>
            </a:fld>
            <a:endParaRPr lang="el-G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721CEBD-CC65-4462-9A05-6E82C79576C8}" type="datetimeFigureOut">
              <a:rPr lang="el-GR"/>
              <a:pPr>
                <a:defRPr/>
              </a:pPr>
              <a:t>2/3/2026</a:t>
            </a:fld>
            <a:endParaRPr lang="el-GR"/>
          </a:p>
        </p:txBody>
      </p:sp>
      <p:sp>
        <p:nvSpPr>
          <p:cNvPr id="8" name="7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9" name="8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183048B-9261-4925-9C44-9CF1803A7BEF}"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9E96A18-6A03-4005-95F0-A35E81D5B798}" type="datetimeFigureOut">
              <a:rPr lang="el-GR"/>
              <a:pPr>
                <a:defRPr/>
              </a:pPr>
              <a:t>2/3/2026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104EC5EA-8BFD-4654-A1CB-DC199DFF7B51}" type="slidenum">
              <a:rPr lang="el-GR"/>
              <a:pPr>
                <a:defRPr/>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F8C20299-42FD-462C-A8D9-F8382889D416}" type="datetimeFigureOut">
              <a:rPr lang="el-GR"/>
              <a:pPr>
                <a:defRPr/>
              </a:pPr>
              <a:t>2/3/2026</a:t>
            </a:fld>
            <a:endParaRPr lang="el-GR"/>
          </a:p>
        </p:txBody>
      </p:sp>
      <p:sp>
        <p:nvSpPr>
          <p:cNvPr id="4" name="3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936A4F9-FF3D-4696-AF5D-DD8603EFD013}" type="slidenum">
              <a:rPr lang="el-GR"/>
              <a:pPr>
                <a:defRPr/>
              </a:pPr>
              <a:t>‹#›</a:t>
            </a:fld>
            <a:endParaRPr lang="el-G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66200AD-191B-422C-8787-209A7E497072}" type="datetimeFigureOut">
              <a:rPr lang="el-GR"/>
              <a:pPr>
                <a:defRPr/>
              </a:pPr>
              <a:t>2/3/2026</a:t>
            </a:fld>
            <a:endParaRPr lang="el-GR"/>
          </a:p>
        </p:txBody>
      </p:sp>
      <p:sp>
        <p:nvSpPr>
          <p:cNvPr id="3" name="2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4" name="3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E021839-BFFD-4425-9EF0-E52B7FF0595F}" type="slidenum">
              <a:rPr lang="el-GR"/>
              <a:pPr>
                <a:defRPr/>
              </a:pPr>
              <a:t>‹#›</a:t>
            </a:fld>
            <a:endParaRPr lang="el-G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3A63C18E-E194-47E1-8194-5689220C9EE7}" type="datetimeFigureOut">
              <a:rPr lang="el-GR"/>
              <a:pPr>
                <a:defRPr/>
              </a:pPr>
              <a:t>2/3/2026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FF91D4A-CD38-4018-AE85-7370CB88D8FC}" type="slidenum">
              <a:rPr lang="el-GR"/>
              <a:pPr>
                <a:defRPr/>
              </a:pPr>
              <a:t>‹#›</a:t>
            </a:fld>
            <a:endParaRPr lang="el-G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9278111-178A-4155-972A-0862A4EA15A8}" type="datetimeFigureOut">
              <a:rPr lang="el-GR"/>
              <a:pPr>
                <a:defRPr/>
              </a:pPr>
              <a:t>2/3/2026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F3CE175-B1C1-4997-858D-E036D160E456}" type="slidenum">
              <a:rPr lang="el-GR"/>
              <a:pPr>
                <a:defRPr/>
              </a:pPr>
              <a:t>‹#›</a:t>
            </a:fld>
            <a:endParaRPr lang="el-G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869EB978-1C90-4D59-8E13-A85125AE4FCF}" type="datetimeFigureOut">
              <a:rPr lang="el-GR"/>
              <a:pPr>
                <a:defRPr/>
              </a:pPr>
              <a:t>2/3/2026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7BE71E5C-7CD4-4F39-AFD1-6D867A90543C}" type="slidenum">
              <a:rPr lang="el-GR"/>
              <a:pPr>
                <a:defRPr/>
              </a:pPr>
              <a:t>‹#›</a:t>
            </a:fld>
            <a:endParaRPr lang="el-G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8BA87D6-F0EB-4576-8824-500182F57F80}" type="datetimeFigureOut">
              <a:rPr lang="el-GR"/>
              <a:pPr>
                <a:defRPr/>
              </a:pPr>
              <a:t>2/3/2026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60502A93-59F6-4EC1-8183-9E1A474DC26C}" type="slidenum">
              <a:rPr lang="el-GR"/>
              <a:pPr>
                <a:defRPr/>
              </a:pPr>
              <a:t>‹#›</a:t>
            </a:fld>
            <a:endParaRPr lang="el-G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9B1653-94E5-42FD-90BF-B91264D2CD3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21FA44-7D1B-4B81-B013-A7CC9F7E2EC2}"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05FCE-5806-4A97-A9F5-8759B2E1EE8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CD9606-72C5-4FD4-879A-E798B27ACEB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721CEBD-CC65-4462-9A05-6E82C79576C8}" type="datetimeFigureOut">
              <a:rPr lang="el-GR"/>
              <a:pPr>
                <a:defRPr/>
              </a:pPr>
              <a:t>2/3/2026</a:t>
            </a:fld>
            <a:endParaRPr lang="el-GR"/>
          </a:p>
        </p:txBody>
      </p:sp>
      <p:sp>
        <p:nvSpPr>
          <p:cNvPr id="8" name="7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9" name="8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183048B-9261-4925-9C44-9CF1803A7BEF}" type="slidenum">
              <a:rPr lang="el-GR"/>
              <a:pPr>
                <a:defRPr/>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C54EA9-14F0-48DD-92F4-2EDA16A8ADF4}"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DF7E0F-5D70-4F78-914A-00FD48B63E6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20E7372-15E6-4450-9CCF-94CDC4C4F949}"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086711-3EED-46D4-96D4-AF6D18828EC5}"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C56583-111F-451E-B0BD-A80B235385D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439DF6-0114-47DB-B92B-97EC2307037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68FFEB-6E6A-4D81-98AE-7DBB091ABFE0}"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F8C20299-42FD-462C-A8D9-F8382889D416}" type="datetimeFigureOut">
              <a:rPr lang="el-GR"/>
              <a:pPr>
                <a:defRPr/>
              </a:pPr>
              <a:t>2/3/2026</a:t>
            </a:fld>
            <a:endParaRPr lang="el-GR"/>
          </a:p>
        </p:txBody>
      </p:sp>
      <p:sp>
        <p:nvSpPr>
          <p:cNvPr id="4" name="3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936A4F9-FF3D-4696-AF5D-DD8603EFD013}" type="slidenum">
              <a:rPr lang="el-GR"/>
              <a:pPr>
                <a:defRPr/>
              </a:pPr>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9B1653-94E5-42FD-90BF-B91264D2CD3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21FA44-7D1B-4B81-B013-A7CC9F7E2EC2}"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66200AD-191B-422C-8787-209A7E497072}" type="datetimeFigureOut">
              <a:rPr lang="el-GR"/>
              <a:pPr>
                <a:defRPr/>
              </a:pPr>
              <a:t>2/3/2026</a:t>
            </a:fld>
            <a:endParaRPr lang="el-GR"/>
          </a:p>
        </p:txBody>
      </p:sp>
      <p:sp>
        <p:nvSpPr>
          <p:cNvPr id="3" name="2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4" name="3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E021839-BFFD-4425-9EF0-E52B7FF0595F}" type="slidenum">
              <a:rPr lang="el-GR"/>
              <a:pPr>
                <a:defRPr/>
              </a:pPr>
              <a:t>‹#›</a:t>
            </a:fld>
            <a:endParaRPr lang="el-G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05FCE-5806-4A97-A9F5-8759B2E1EE8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CD9606-72C5-4FD4-879A-E798B27ACEB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C54EA9-14F0-48DD-92F4-2EDA16A8ADF4}"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DF7E0F-5D70-4F78-914A-00FD48B63E6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20E7372-15E6-4450-9CCF-94CDC4C4F949}"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086711-3EED-46D4-96D4-AF6D18828EC5}"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C56583-111F-451E-B0BD-A80B235385D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439DF6-0114-47DB-B92B-97EC2307037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68FFEB-6E6A-4D81-98AE-7DBB091ABFE0}"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3A63C18E-E194-47E1-8194-5689220C9EE7}" type="datetimeFigureOut">
              <a:rPr lang="el-GR"/>
              <a:pPr>
                <a:defRPr/>
              </a:pPr>
              <a:t>2/3/2026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FF91D4A-CD38-4018-AE85-7370CB88D8FC}" type="slidenum">
              <a:rPr lang="el-GR"/>
              <a:pPr>
                <a:defRPr/>
              </a:pPr>
              <a:t>‹#›</a:t>
            </a:fld>
            <a:endParaRPr lang="el-G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162D167-8654-4BDA-84B5-A25420FD12BB}" type="datetimeFigureOut">
              <a:rPr lang="el-GR" smtClean="0">
                <a:solidFill>
                  <a:prstClr val="black">
                    <a:tint val="75000"/>
                  </a:prstClr>
                </a:solidFill>
              </a:rPr>
              <a:pPr/>
              <a:t>2/3/2026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7B8579B-4A86-42E5-9321-0200D1B6E5DD}"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9278111-178A-4155-972A-0862A4EA15A8}" type="datetimeFigureOut">
              <a:rPr lang="el-GR"/>
              <a:pPr>
                <a:defRPr/>
              </a:pPr>
              <a:t>2/3/2026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F3CE175-B1C1-4997-858D-E036D160E456}"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p>
        </p:txBody>
      </p:sp>
      <p:sp>
        <p:nvSpPr>
          <p:cNvPr id="4099"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5B26C186-3581-4F41-B5EA-13F46FA3609D}" type="datetimeFigureOut">
              <a:rPr lang="el-GR"/>
              <a:pPr>
                <a:defRPr/>
              </a:pPr>
              <a:t>2/3/2026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2C8C684D-A09A-4769-A5B8-FB34AF3AA5C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1"/>
            </a:gs>
            <a:gs pos="100000">
              <a:srgbClr val="0066FF"/>
            </a:gs>
          </a:gsLst>
          <a:path path="rect">
            <a:fillToRect l="100000" b="100000"/>
          </a:path>
        </a:gra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t>Click to edit Master title style</a:t>
            </a:r>
          </a:p>
        </p:txBody>
      </p:sp>
      <p:sp>
        <p:nvSpPr>
          <p:cNvPr id="696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69636" name="Rectangle 4"/>
          <p:cNvSpPr>
            <a:spLocks noGrp="1" noChangeArrowheads="1"/>
          </p:cNvSpPr>
          <p:nvPr>
            <p:ph type="ftr" sz="quarter" idx="3"/>
          </p:nvPr>
        </p:nvSpPr>
        <p:spPr bwMode="auto">
          <a:xfrm>
            <a:off x="468313" y="6545263"/>
            <a:ext cx="4248150"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FF9900"/>
                </a:solidFill>
                <a:effectLst>
                  <a:outerShdw blurRad="38100" dist="38100" dir="2700000" algn="tl">
                    <a:srgbClr val="000000"/>
                  </a:outerShdw>
                </a:effectLst>
              </a:defRPr>
            </a:lvl1pPr>
          </a:lstStyle>
          <a:p>
            <a:r>
              <a:rPr lang="el-GR">
                <a:latin typeface="Arial" charset="0"/>
              </a:rPr>
              <a:t>ΕΙΣΑΓΩΓΙΚΑ ΣΤΟΙΧΕΙΑ ΚΥΜΑΤΟΜΗΧΑΝΙΚΗΣ</a:t>
            </a:r>
          </a:p>
        </p:txBody>
      </p:sp>
      <p:sp>
        <p:nvSpPr>
          <p:cNvPr id="69637" name="Rectangle 5"/>
          <p:cNvSpPr>
            <a:spLocks noChangeArrowheads="1"/>
          </p:cNvSpPr>
          <p:nvPr/>
        </p:nvSpPr>
        <p:spPr bwMode="auto">
          <a:xfrm>
            <a:off x="4140200" y="6545263"/>
            <a:ext cx="4895850" cy="412750"/>
          </a:xfrm>
          <a:prstGeom prst="rect">
            <a:avLst/>
          </a:prstGeom>
          <a:noFill/>
          <a:ln w="9525">
            <a:noFill/>
            <a:miter lim="800000"/>
            <a:headEnd/>
            <a:tailEnd/>
          </a:ln>
          <a:effectLst/>
        </p:spPr>
        <p:txBody>
          <a:bodyPr/>
          <a:lstStyle/>
          <a:p>
            <a:pPr algn="r"/>
            <a:r>
              <a:rPr lang="el-GR" sz="1400" b="1">
                <a:solidFill>
                  <a:srgbClr val="FF9900"/>
                </a:solidFill>
                <a:effectLst>
                  <a:outerShdw blurRad="38100" dist="38100" dir="2700000" algn="tl">
                    <a:srgbClr val="000000"/>
                  </a:outerShdw>
                </a:effectLst>
                <a:latin typeface="Arial" charset="0"/>
              </a:rPr>
              <a:t>ΑΚΤΟΜΗΧΑΝΙΚΗ ΚΑΙ ΛΙΜΕΝΙΚΑ ΕΡΓΑ</a:t>
            </a:r>
          </a:p>
        </p:txBody>
      </p:sp>
      <p:sp>
        <p:nvSpPr>
          <p:cNvPr id="69638" name="Rectangle 6"/>
          <p:cNvSpPr>
            <a:spLocks noChangeArrowheads="1"/>
          </p:cNvSpPr>
          <p:nvPr/>
        </p:nvSpPr>
        <p:spPr bwMode="auto">
          <a:xfrm>
            <a:off x="3924300" y="6545263"/>
            <a:ext cx="1655763" cy="412750"/>
          </a:xfrm>
          <a:prstGeom prst="rect">
            <a:avLst/>
          </a:prstGeom>
          <a:noFill/>
          <a:ln w="9525">
            <a:noFill/>
            <a:miter lim="800000"/>
            <a:headEnd/>
            <a:tailEnd/>
          </a:ln>
          <a:effectLst/>
        </p:spPr>
        <p:txBody>
          <a:bodyPr/>
          <a:lstStyle/>
          <a:p>
            <a:pPr algn="ctr"/>
            <a:r>
              <a:rPr lang="el-GR" sz="1400" b="1">
                <a:solidFill>
                  <a:srgbClr val="FF9900"/>
                </a:solidFill>
                <a:effectLst>
                  <a:outerShdw blurRad="38100" dist="38100" dir="2700000" algn="tl">
                    <a:srgbClr val="000000"/>
                  </a:outerShdw>
                </a:effectLst>
                <a:latin typeface="Arial" charset="0"/>
              </a:rPr>
              <a:t>-</a:t>
            </a:r>
            <a:fld id="{92B851BD-1086-4C55-A4C1-B08A37C2C5FD}" type="slidenum">
              <a:rPr lang="el-GR" sz="1400" b="1">
                <a:solidFill>
                  <a:srgbClr val="FF9900"/>
                </a:solidFill>
                <a:effectLst>
                  <a:outerShdw blurRad="38100" dist="38100" dir="2700000" algn="tl">
                    <a:srgbClr val="000000"/>
                  </a:outerShdw>
                </a:effectLst>
                <a:latin typeface="Arial" charset="0"/>
              </a:rPr>
              <a:pPr algn="ctr"/>
              <a:t>‹#›</a:t>
            </a:fld>
            <a:r>
              <a:rPr lang="el-GR" sz="1400" b="1">
                <a:solidFill>
                  <a:srgbClr val="FF9900"/>
                </a:solidFill>
                <a:effectLst>
                  <a:outerShdw blurRad="38100" dist="38100" dir="2700000" algn="tl">
                    <a:srgbClr val="000000"/>
                  </a:outerShdw>
                </a:effectLst>
                <a:latin typeface="Arial" charset="0"/>
              </a:rPr>
              <a:t>-</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18B97EC-ABFF-41E9-9E41-EE3E40CAB9CA}" type="slidenum">
              <a:rPr lang="en-US" smtClean="0">
                <a:solidFill>
                  <a:srgbClr val="000000"/>
                </a:solidFill>
                <a:latin typeface="Arial" charset="0"/>
              </a:rPr>
              <a:pPr/>
              <a:t>‹#›</a:t>
            </a:fld>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p>
        </p:txBody>
      </p:sp>
      <p:sp>
        <p:nvSpPr>
          <p:cNvPr id="4099"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5B26C186-3581-4F41-B5EA-13F46FA3609D}" type="datetimeFigureOut">
              <a:rPr lang="el-GR"/>
              <a:pPr>
                <a:defRPr/>
              </a:pPr>
              <a:t>2/3/2026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2C8C684D-A09A-4769-A5B8-FB34AF3AA5C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Κάντε κλικ για να επεξεργαστείτε τον τίτλο</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7074CB13-CBE5-4FE5-AFBD-28F29EE551FD}" type="slidenum">
              <a:rPr lang="el-GR">
                <a:solidFill>
                  <a:srgbClr val="000000"/>
                </a:solidFill>
              </a:rPr>
              <a:pPr>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162D167-8654-4BDA-84B5-A25420FD12BB}" type="datetimeFigureOut">
              <a:rPr lang="el-GR" smtClean="0">
                <a:solidFill>
                  <a:prstClr val="black">
                    <a:tint val="75000"/>
                  </a:prstClr>
                </a:solidFill>
                <a:latin typeface="Calibri"/>
              </a:rPr>
              <a:pPr fontAlgn="auto">
                <a:spcBef>
                  <a:spcPts val="0"/>
                </a:spcBef>
                <a:spcAft>
                  <a:spcPts val="0"/>
                </a:spcAft>
              </a:pPr>
              <a:t>2/3/2026</a:t>
            </a:fld>
            <a:endParaRPr lang="el-GR">
              <a:solidFill>
                <a:prstClr val="black">
                  <a:tint val="75000"/>
                </a:prstClr>
              </a:solidFill>
              <a:latin typeface="Calibri"/>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7B8579B-4A86-42E5-9321-0200D1B6E5DD}"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Κάντε κλικ για να επεξεργαστείτε τον τίτλο</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7074CB13-CBE5-4FE5-AFBD-28F29EE551FD}" type="slidenum">
              <a:rPr lang="el-GR">
                <a:solidFill>
                  <a:srgbClr val="000000"/>
                </a:solidFill>
              </a:rPr>
              <a:pPr>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162D167-8654-4BDA-84B5-A25420FD12BB}" type="datetimeFigureOut">
              <a:rPr lang="el-GR" smtClean="0">
                <a:solidFill>
                  <a:prstClr val="black">
                    <a:tint val="75000"/>
                  </a:prstClr>
                </a:solidFill>
                <a:latin typeface="Calibri"/>
              </a:rPr>
              <a:pPr fontAlgn="auto">
                <a:spcBef>
                  <a:spcPts val="0"/>
                </a:spcBef>
                <a:spcAft>
                  <a:spcPts val="0"/>
                </a:spcAft>
              </a:pPr>
              <a:t>2/3/2026</a:t>
            </a:fld>
            <a:endParaRPr lang="el-GR">
              <a:solidFill>
                <a:prstClr val="black">
                  <a:tint val="75000"/>
                </a:prstClr>
              </a:solidFill>
              <a:latin typeface="Calibri"/>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7B8579B-4A86-42E5-9321-0200D1B6E5DD}"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2.xml"/><Relationship Id="rId5" Type="http://schemas.openxmlformats.org/officeDocument/2006/relationships/image" Target="../media/image2.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jpeg"/><Relationship Id="rId2" Type="http://schemas.openxmlformats.org/officeDocument/2006/relationships/slideLayout" Target="../slideLayouts/slideLayout79.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9.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2.xml"/><Relationship Id="rId5" Type="http://schemas.openxmlformats.org/officeDocument/2006/relationships/image" Target="../media/image2.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2.xml"/><Relationship Id="rId5" Type="http://schemas.openxmlformats.org/officeDocument/2006/relationships/image" Target="../media/image2.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2.xml"/><Relationship Id="rId5" Type="http://schemas.openxmlformats.org/officeDocument/2006/relationships/image" Target="../media/image2.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2.xml"/><Relationship Id="rId5" Type="http://schemas.openxmlformats.org/officeDocument/2006/relationships/image" Target="../media/image2.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3.xml"/><Relationship Id="rId5" Type="http://schemas.openxmlformats.org/officeDocument/2006/relationships/image" Target="../media/image2.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3.xml"/><Relationship Id="rId6" Type="http://schemas.openxmlformats.org/officeDocument/2006/relationships/image" Target="../media/image17.png"/><Relationship Id="rId5" Type="http://schemas.openxmlformats.org/officeDocument/2006/relationships/image" Target="../media/image2.jpe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20.xml"/><Relationship Id="rId7" Type="http://schemas.openxmlformats.org/officeDocument/2006/relationships/image" Target="../media/image20.wmf"/><Relationship Id="rId2" Type="http://schemas.openxmlformats.org/officeDocument/2006/relationships/slideLayout" Target="../slideLayouts/slideLayout63.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21.wmf"/><Relationship Id="rId5" Type="http://schemas.openxmlformats.org/officeDocument/2006/relationships/image" Target="../media/image19.wmf"/><Relationship Id="rId10" Type="http://schemas.openxmlformats.org/officeDocument/2006/relationships/oleObject" Target="../embeddings/oleObject4.bin"/><Relationship Id="rId4" Type="http://schemas.openxmlformats.org/officeDocument/2006/relationships/oleObject" Target="../embeddings/oleObject2.bin"/><Relationship Id="rId9"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1.xml"/><Relationship Id="rId7" Type="http://schemas.openxmlformats.org/officeDocument/2006/relationships/image" Target="../media/image22.emf"/><Relationship Id="rId2" Type="http://schemas.openxmlformats.org/officeDocument/2006/relationships/slideLayout" Target="../slideLayouts/slideLayout63.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23.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2.xml"/><Relationship Id="rId7" Type="http://schemas.openxmlformats.org/officeDocument/2006/relationships/image" Target="../media/image24.wmf"/><Relationship Id="rId2" Type="http://schemas.openxmlformats.org/officeDocument/2006/relationships/slideLayout" Target="../slideLayouts/slideLayout63.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26.wmf"/><Relationship Id="rId5" Type="http://schemas.openxmlformats.org/officeDocument/2006/relationships/image" Target="../media/image2.jpeg"/><Relationship Id="rId10" Type="http://schemas.openxmlformats.org/officeDocument/2006/relationships/oleObject" Target="../embeddings/oleObject9.bin"/><Relationship Id="rId4" Type="http://schemas.openxmlformats.org/officeDocument/2006/relationships/image" Target="../media/image1.png"/><Relationship Id="rId9" Type="http://schemas.openxmlformats.org/officeDocument/2006/relationships/image" Target="../media/image25.wmf"/></Relationships>
</file>

<file path=ppt/slides/_rels/slide26.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13.bin"/><Relationship Id="rId3" Type="http://schemas.openxmlformats.org/officeDocument/2006/relationships/notesSlide" Target="../notesSlides/notesSlide23.xml"/><Relationship Id="rId7" Type="http://schemas.openxmlformats.org/officeDocument/2006/relationships/oleObject" Target="../embeddings/oleObject11.bin"/><Relationship Id="rId12" Type="http://schemas.openxmlformats.org/officeDocument/2006/relationships/image" Target="../media/image29.wmf"/><Relationship Id="rId2" Type="http://schemas.openxmlformats.org/officeDocument/2006/relationships/slideLayout" Target="../slideLayouts/slideLayout63.xml"/><Relationship Id="rId1" Type="http://schemas.openxmlformats.org/officeDocument/2006/relationships/vmlDrawing" Target="../drawings/vmlDrawing5.vml"/><Relationship Id="rId6" Type="http://schemas.openxmlformats.org/officeDocument/2006/relationships/image" Target="../media/image27.wmf"/><Relationship Id="rId11" Type="http://schemas.openxmlformats.org/officeDocument/2006/relationships/oleObject" Target="../embeddings/oleObject12.bin"/><Relationship Id="rId5" Type="http://schemas.openxmlformats.org/officeDocument/2006/relationships/oleObject" Target="../embeddings/oleObject10.bin"/><Relationship Id="rId10" Type="http://schemas.openxmlformats.org/officeDocument/2006/relationships/image" Target="../media/image2.jpeg"/><Relationship Id="rId4" Type="http://schemas.openxmlformats.org/officeDocument/2006/relationships/image" Target="../media/image31.png"/><Relationship Id="rId9" Type="http://schemas.openxmlformats.org/officeDocument/2006/relationships/image" Target="../media/image1.png"/><Relationship Id="rId14" Type="http://schemas.openxmlformats.org/officeDocument/2006/relationships/image" Target="../media/image30.wmf"/></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3.xml"/><Relationship Id="rId4" Type="http://schemas.openxmlformats.org/officeDocument/2006/relationships/image" Target="../media/image32.wmf"/></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3.xml"/><Relationship Id="rId4" Type="http://schemas.openxmlformats.org/officeDocument/2006/relationships/image" Target="../media/image33.w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74.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74.xml"/><Relationship Id="rId5" Type="http://schemas.openxmlformats.org/officeDocument/2006/relationships/image" Target="../media/image2.jpe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74.xml"/><Relationship Id="rId5" Type="http://schemas.openxmlformats.org/officeDocument/2006/relationships/image" Target="../media/image2.jpe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4.xml"/><Relationship Id="rId5" Type="http://schemas.openxmlformats.org/officeDocument/2006/relationships/image" Target="../media/image2.jpe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oleObject" Target="../embeddings/oleObject14.bin"/><Relationship Id="rId7" Type="http://schemas.openxmlformats.org/officeDocument/2006/relationships/slide" Target="slide35.xml"/><Relationship Id="rId2" Type="http://schemas.openxmlformats.org/officeDocument/2006/relationships/slideLayout" Target="../slideLayouts/slideLayout57.xml"/><Relationship Id="rId1" Type="http://schemas.openxmlformats.org/officeDocument/2006/relationships/vmlDrawing" Target="../drawings/vmlDrawing6.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38.wmf"/></Relationships>
</file>

<file path=ppt/slides/_rels/slide35.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57.xml"/><Relationship Id="rId1" Type="http://schemas.openxmlformats.org/officeDocument/2006/relationships/vmlDrawing" Target="../drawings/vmlDrawing7.vml"/><Relationship Id="rId6" Type="http://schemas.openxmlformats.org/officeDocument/2006/relationships/image" Target="../media/image40.wmf"/><Relationship Id="rId5" Type="http://schemas.openxmlformats.org/officeDocument/2006/relationships/oleObject" Target="../embeddings/oleObject16.bin"/><Relationship Id="rId10" Type="http://schemas.openxmlformats.org/officeDocument/2006/relationships/image" Target="../media/image2.jpeg"/><Relationship Id="rId4" Type="http://schemas.openxmlformats.org/officeDocument/2006/relationships/image" Target="../media/image39.wmf"/><Relationship Id="rId9"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slide" Target="slide34.xml"/><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jpeg"/><Relationship Id="rId2" Type="http://schemas.openxmlformats.org/officeDocument/2006/relationships/slideLayout" Target="../slideLayouts/slideLayout57.xml"/><Relationship Id="rId1" Type="http://schemas.openxmlformats.org/officeDocument/2006/relationships/vmlDrawing" Target="../drawings/vmlDrawing8.vml"/><Relationship Id="rId6" Type="http://schemas.openxmlformats.org/officeDocument/2006/relationships/image" Target="../media/image43.wmf"/><Relationship Id="rId11" Type="http://schemas.openxmlformats.org/officeDocument/2006/relationships/image" Target="../media/image1.png"/><Relationship Id="rId5" Type="http://schemas.openxmlformats.org/officeDocument/2006/relationships/oleObject" Target="../embeddings/oleObject19.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21.bin"/></Relationships>
</file>

<file path=ppt/slides/_rels/slide37.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slide" Target="slide38.xml"/><Relationship Id="rId3" Type="http://schemas.openxmlformats.org/officeDocument/2006/relationships/notesSlide" Target="../notesSlides/notesSlide27.xml"/><Relationship Id="rId7" Type="http://schemas.openxmlformats.org/officeDocument/2006/relationships/oleObject" Target="../embeddings/oleObject22.bin"/><Relationship Id="rId12" Type="http://schemas.openxmlformats.org/officeDocument/2006/relationships/image" Target="../media/image48.wmf"/><Relationship Id="rId2" Type="http://schemas.openxmlformats.org/officeDocument/2006/relationships/slideLayout" Target="../slideLayouts/slideLayout63.xml"/><Relationship Id="rId1" Type="http://schemas.openxmlformats.org/officeDocument/2006/relationships/vmlDrawing" Target="../drawings/vmlDrawing9.vml"/><Relationship Id="rId6" Type="http://schemas.openxmlformats.org/officeDocument/2006/relationships/image" Target="../media/image2.jpeg"/><Relationship Id="rId11" Type="http://schemas.openxmlformats.org/officeDocument/2006/relationships/oleObject" Target="../embeddings/oleObject24.bin"/><Relationship Id="rId5" Type="http://schemas.openxmlformats.org/officeDocument/2006/relationships/image" Target="../media/image1.png"/><Relationship Id="rId10" Type="http://schemas.openxmlformats.org/officeDocument/2006/relationships/image" Target="../media/image47.wmf"/><Relationship Id="rId4" Type="http://schemas.openxmlformats.org/officeDocument/2006/relationships/image" Target="../media/image49.png"/><Relationship Id="rId9" Type="http://schemas.openxmlformats.org/officeDocument/2006/relationships/oleObject" Target="../embeddings/oleObject23.bin"/></Relationships>
</file>

<file path=ppt/slides/_rels/slide38.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oleObject" Target="../embeddings/oleObject28.bin"/><Relationship Id="rId3" Type="http://schemas.openxmlformats.org/officeDocument/2006/relationships/notesSlide" Target="../notesSlides/notesSlide28.xml"/><Relationship Id="rId7" Type="http://schemas.openxmlformats.org/officeDocument/2006/relationships/image" Target="../media/image1.png"/><Relationship Id="rId12" Type="http://schemas.openxmlformats.org/officeDocument/2006/relationships/image" Target="../media/image52.wmf"/><Relationship Id="rId2" Type="http://schemas.openxmlformats.org/officeDocument/2006/relationships/slideLayout" Target="../slideLayouts/slideLayout63.xml"/><Relationship Id="rId1" Type="http://schemas.openxmlformats.org/officeDocument/2006/relationships/vmlDrawing" Target="../drawings/vmlDrawing10.vml"/><Relationship Id="rId6" Type="http://schemas.openxmlformats.org/officeDocument/2006/relationships/image" Target="../media/image50.wmf"/><Relationship Id="rId11" Type="http://schemas.openxmlformats.org/officeDocument/2006/relationships/oleObject" Target="../embeddings/oleObject27.bin"/><Relationship Id="rId5" Type="http://schemas.openxmlformats.org/officeDocument/2006/relationships/oleObject" Target="../embeddings/oleObject25.bin"/><Relationship Id="rId10" Type="http://schemas.openxmlformats.org/officeDocument/2006/relationships/image" Target="../media/image51.wmf"/><Relationship Id="rId4" Type="http://schemas.openxmlformats.org/officeDocument/2006/relationships/image" Target="../media/image49.png"/><Relationship Id="rId9" Type="http://schemas.openxmlformats.org/officeDocument/2006/relationships/oleObject" Target="../embeddings/oleObject26.bin"/><Relationship Id="rId14" Type="http://schemas.openxmlformats.org/officeDocument/2006/relationships/image" Target="../media/image53.wmf"/></Relationships>
</file>

<file path=ppt/slides/_rels/slide39.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oleObject" Target="../embeddings/oleObject32.bin"/><Relationship Id="rId3" Type="http://schemas.openxmlformats.org/officeDocument/2006/relationships/notesSlide" Target="../notesSlides/notesSlide29.xml"/><Relationship Id="rId7" Type="http://schemas.openxmlformats.org/officeDocument/2006/relationships/image" Target="../media/image1.png"/><Relationship Id="rId12" Type="http://schemas.openxmlformats.org/officeDocument/2006/relationships/image" Target="../media/image52.wmf"/><Relationship Id="rId2" Type="http://schemas.openxmlformats.org/officeDocument/2006/relationships/slideLayout" Target="../slideLayouts/slideLayout63.xml"/><Relationship Id="rId1" Type="http://schemas.openxmlformats.org/officeDocument/2006/relationships/vmlDrawing" Target="../drawings/vmlDrawing11.vml"/><Relationship Id="rId6" Type="http://schemas.openxmlformats.org/officeDocument/2006/relationships/image" Target="../media/image54.wmf"/><Relationship Id="rId11" Type="http://schemas.openxmlformats.org/officeDocument/2006/relationships/oleObject" Target="../embeddings/oleObject31.bin"/><Relationship Id="rId5" Type="http://schemas.openxmlformats.org/officeDocument/2006/relationships/oleObject" Target="../embeddings/oleObject29.bin"/><Relationship Id="rId10" Type="http://schemas.openxmlformats.org/officeDocument/2006/relationships/image" Target="../media/image51.wmf"/><Relationship Id="rId4" Type="http://schemas.openxmlformats.org/officeDocument/2006/relationships/image" Target="../media/image49.png"/><Relationship Id="rId9" Type="http://schemas.openxmlformats.org/officeDocument/2006/relationships/oleObject" Target="../embeddings/oleObject30.bin"/><Relationship Id="rId14" Type="http://schemas.openxmlformats.org/officeDocument/2006/relationships/image" Target="../media/image53.w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notesSlide" Target="../notesSlides/notesSlide30.xml"/><Relationship Id="rId7" Type="http://schemas.openxmlformats.org/officeDocument/2006/relationships/image" Target="../media/image2.jpeg"/><Relationship Id="rId2" Type="http://schemas.openxmlformats.org/officeDocument/2006/relationships/slideLayout" Target="../slideLayouts/slideLayout63.xml"/><Relationship Id="rId1" Type="http://schemas.openxmlformats.org/officeDocument/2006/relationships/vmlDrawing" Target="../drawings/vmlDrawing12.vml"/><Relationship Id="rId6" Type="http://schemas.openxmlformats.org/officeDocument/2006/relationships/image" Target="../media/image1.png"/><Relationship Id="rId5" Type="http://schemas.openxmlformats.org/officeDocument/2006/relationships/image" Target="../media/image55.wmf"/><Relationship Id="rId4" Type="http://schemas.openxmlformats.org/officeDocument/2006/relationships/oleObject" Target="../embeddings/oleObject33.bin"/></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30.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30.xml"/><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30.xml"/><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36.xml"/><Relationship Id="rId7" Type="http://schemas.openxmlformats.org/officeDocument/2006/relationships/image" Target="../media/image64.wmf"/><Relationship Id="rId2" Type="http://schemas.openxmlformats.org/officeDocument/2006/relationships/slideLayout" Target="../slideLayouts/slideLayout30.xml"/><Relationship Id="rId1" Type="http://schemas.openxmlformats.org/officeDocument/2006/relationships/vmlDrawing" Target="../drawings/vmlDrawing13.vml"/><Relationship Id="rId6" Type="http://schemas.openxmlformats.org/officeDocument/2006/relationships/oleObject" Target="../embeddings/oleObject34.bin"/><Relationship Id="rId5" Type="http://schemas.openxmlformats.org/officeDocument/2006/relationships/image" Target="../media/image66.png"/><Relationship Id="rId4" Type="http://schemas.openxmlformats.org/officeDocument/2006/relationships/image" Target="../media/image63.png"/><Relationship Id="rId9" Type="http://schemas.openxmlformats.org/officeDocument/2006/relationships/image" Target="../media/image65.wmf"/></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30.xml"/><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30.xml"/><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2.xml"/><Relationship Id="rId5" Type="http://schemas.openxmlformats.org/officeDocument/2006/relationships/image" Target="../media/image2.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7.xml"/><Relationship Id="rId5" Type="http://schemas.openxmlformats.org/officeDocument/2006/relationships/image" Target="../media/image2.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7.xml"/><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331640" y="5733256"/>
            <a:ext cx="6400800" cy="501650"/>
          </a:xfrm>
        </p:spPr>
        <p:txBody>
          <a:bodyPr rtlCol="0">
            <a:normAutofit/>
          </a:bodyPr>
          <a:lstStyle/>
          <a:p>
            <a:pPr eaLnBrk="1" fontAlgn="auto" hangingPunct="1">
              <a:spcAft>
                <a:spcPts val="0"/>
              </a:spcAft>
              <a:buFont typeface="Arial" pitchFamily="34" charset="0"/>
              <a:buNone/>
              <a:defRPr/>
            </a:pPr>
            <a:r>
              <a:rPr lang="en-US" sz="2400" i="1" dirty="0">
                <a:solidFill>
                  <a:schemeClr val="tx1"/>
                </a:solidFill>
              </a:rPr>
              <a:t>A. </a:t>
            </a:r>
            <a:r>
              <a:rPr lang="el-GR" sz="2400" i="1" dirty="0" err="1">
                <a:solidFill>
                  <a:schemeClr val="tx1"/>
                </a:solidFill>
              </a:rPr>
              <a:t>Βελεγράκης</a:t>
            </a:r>
            <a:r>
              <a:rPr lang="el-GR" sz="2400" i="1" dirty="0">
                <a:solidFill>
                  <a:schemeClr val="tx1"/>
                </a:solidFill>
              </a:rPr>
              <a:t>, Θ. Χασιώτης, Ι. </a:t>
            </a:r>
            <a:r>
              <a:rPr lang="el-GR" sz="2400" i="1" dirty="0" err="1">
                <a:solidFill>
                  <a:schemeClr val="tx1"/>
                </a:solidFill>
              </a:rPr>
              <a:t>Μονιούδη</a:t>
            </a:r>
            <a:endParaRPr lang="el-GR" sz="2400" i="1" dirty="0"/>
          </a:p>
        </p:txBody>
      </p:sp>
      <p:sp>
        <p:nvSpPr>
          <p:cNvPr id="17411"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331912" y="339452"/>
            <a:ext cx="1046683" cy="1052736"/>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7413" name="TextBox 6"/>
          <p:cNvSpPr txBox="1">
            <a:spLocks noChangeArrowheads="1"/>
          </p:cNvSpPr>
          <p:nvPr/>
        </p:nvSpPr>
        <p:spPr bwMode="auto">
          <a:xfrm>
            <a:off x="2214563" y="214313"/>
            <a:ext cx="4681537" cy="1200329"/>
          </a:xfrm>
          <a:prstGeom prst="rect">
            <a:avLst/>
          </a:prstGeom>
          <a:noFill/>
          <a:ln w="9525">
            <a:noFill/>
            <a:miter lim="800000"/>
            <a:headEnd/>
            <a:tailEnd/>
          </a:ln>
        </p:spPr>
        <p:txBody>
          <a:bodyPr>
            <a:spAutoFit/>
          </a:bodyPr>
          <a:lstStyle/>
          <a:p>
            <a:pPr algn="ctr">
              <a:lnSpc>
                <a:spcPct val="120000"/>
              </a:lnSpc>
            </a:pPr>
            <a:r>
              <a:rPr lang="el-GR" sz="2000" dirty="0">
                <a:solidFill>
                  <a:srgbClr val="000000"/>
                </a:solidFill>
                <a:latin typeface="Calibri" pitchFamily="34" charset="0"/>
              </a:rPr>
              <a:t>ΠΑΝΕΠΙΣΤΗΜΙΟ ΑΙΓΑΙΟΥ</a:t>
            </a:r>
          </a:p>
          <a:p>
            <a:pPr algn="ctr">
              <a:lnSpc>
                <a:spcPct val="120000"/>
              </a:lnSpc>
            </a:pPr>
            <a:r>
              <a:rPr lang="el-GR" sz="2000">
                <a:solidFill>
                  <a:srgbClr val="000000"/>
                </a:solidFill>
                <a:latin typeface="Calibri" pitchFamily="34" charset="0"/>
              </a:rPr>
              <a:t>ΤΜΗΜΑ ΩΚΕΑΝΟΓΡΑΦΙΑΣ ΚΑΙ ΘΑΛΑΣΣΙΩΝ ΒΙΟΕΠΙΣΤΗΜΩΝ</a:t>
            </a:r>
            <a:endParaRPr lang="en-US" sz="2000" dirty="0">
              <a:solidFill>
                <a:srgbClr val="000000"/>
              </a:solidFill>
              <a:latin typeface="Calibri" pitchFamily="34" charset="0"/>
            </a:endParaRPr>
          </a:p>
        </p:txBody>
      </p:sp>
      <p:sp>
        <p:nvSpPr>
          <p:cNvPr id="7" name="Rectangle 2"/>
          <p:cNvSpPr txBox="1">
            <a:spLocks noChangeArrowheads="1"/>
          </p:cNvSpPr>
          <p:nvPr/>
        </p:nvSpPr>
        <p:spPr bwMode="auto">
          <a:xfrm>
            <a:off x="1259632" y="2780928"/>
            <a:ext cx="6848351" cy="1224136"/>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algn="ctr">
              <a:defRPr/>
            </a:pPr>
            <a:r>
              <a:rPr kumimoji="1" lang="el-GR" altLang="ja-JP" sz="3200" b="1" kern="0" dirty="0">
                <a:latin typeface="+mj-lt"/>
                <a:ea typeface="+mj-ea"/>
                <a:cs typeface="+mj-cs"/>
              </a:rPr>
              <a:t>ΠΑΡΑΚΤΙΑ ΜΟΡΦΟΔΥΝΑΜΙΚΗ ΚΑΙ ΜΗΧΑΝΙΚΗ</a:t>
            </a:r>
            <a:endParaRPr kumimoji="1" lang="en-US" altLang="ja-JP" sz="3200" b="1" i="0" u="none" strike="noStrike" kern="0" cap="none" spc="0" normalizeH="0" baseline="0" noProof="0" dirty="0">
              <a:ln>
                <a:noFill/>
              </a:ln>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IMG0298"/>
          <p:cNvPicPr>
            <a:picLocks noChangeAspect="1" noChangeArrowheads="1"/>
          </p:cNvPicPr>
          <p:nvPr/>
        </p:nvPicPr>
        <p:blipFill>
          <a:blip r:embed="rId3" cstate="print"/>
          <a:srcRect l="2083" t="3290" r="5089" b="5170"/>
          <a:stretch>
            <a:fillRect/>
          </a:stretch>
        </p:blipFill>
        <p:spPr bwMode="auto">
          <a:xfrm>
            <a:off x="1331640" y="1196752"/>
            <a:ext cx="6697662" cy="4403725"/>
          </a:xfrm>
          <a:prstGeom prst="rect">
            <a:avLst/>
          </a:prstGeom>
          <a:noFill/>
          <a:ln w="9525">
            <a:noFill/>
            <a:miter lim="800000"/>
            <a:headEnd/>
            <a:tailEnd/>
          </a:ln>
        </p:spPr>
      </p:pic>
      <p:sp>
        <p:nvSpPr>
          <p:cNvPr id="31747" name="Text Box 5"/>
          <p:cNvSpPr txBox="1">
            <a:spLocks noChangeArrowheads="1"/>
          </p:cNvSpPr>
          <p:nvPr/>
        </p:nvSpPr>
        <p:spPr bwMode="auto">
          <a:xfrm>
            <a:off x="3131840" y="5805264"/>
            <a:ext cx="2736455" cy="400110"/>
          </a:xfrm>
          <a:prstGeom prst="rect">
            <a:avLst/>
          </a:prstGeom>
          <a:noFill/>
          <a:ln w="9525">
            <a:noFill/>
            <a:miter lim="800000"/>
            <a:headEnd/>
            <a:tailEnd/>
          </a:ln>
        </p:spPr>
        <p:txBody>
          <a:bodyPr wrap="none">
            <a:spAutoFit/>
          </a:bodyPr>
          <a:lstStyle/>
          <a:p>
            <a:r>
              <a:rPr lang="el-GR" sz="2000" dirty="0">
                <a:solidFill>
                  <a:srgbClr val="000000"/>
                </a:solidFill>
                <a:latin typeface="Calibri" pitchFamily="34" charset="0"/>
                <a:cs typeface="Calibri" pitchFamily="34" charset="0"/>
              </a:rPr>
              <a:t>«Θάλασσα» </a:t>
            </a:r>
            <a:r>
              <a:rPr lang="en-GB" sz="2000" dirty="0">
                <a:solidFill>
                  <a:srgbClr val="000000"/>
                </a:solidFill>
                <a:latin typeface="Calibri" pitchFamily="34" charset="0"/>
                <a:cs typeface="Calibri" pitchFamily="34" charset="0"/>
              </a:rPr>
              <a:t>SEPM, 1996</a:t>
            </a:r>
          </a:p>
        </p:txBody>
      </p:sp>
      <p:sp>
        <p:nvSpPr>
          <p:cNvPr id="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Γένεση/ανάπτυξη </a:t>
            </a:r>
            <a:r>
              <a:rPr lang="el-GR" sz="2800" b="1" dirty="0" err="1">
                <a:solidFill>
                  <a:sysClr val="windowText" lastClr="000000"/>
                </a:solidFill>
                <a:latin typeface="Calibri"/>
              </a:rPr>
              <a:t>ανεμογενών</a:t>
            </a:r>
            <a:r>
              <a:rPr lang="el-GR" sz="2800" b="1" dirty="0">
                <a:solidFill>
                  <a:sysClr val="windowText" lastClr="000000"/>
                </a:solidFill>
                <a:latin typeface="Calibri"/>
              </a:rPr>
              <a:t>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6" name="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51520" y="1196752"/>
            <a:ext cx="8604250" cy="5040213"/>
          </a:xfrm>
        </p:spPr>
        <p:txBody>
          <a:bodyPr/>
          <a:lstStyle/>
          <a:p>
            <a:pPr eaLnBrk="1" hangingPunct="1">
              <a:lnSpc>
                <a:spcPct val="80000"/>
              </a:lnSpc>
              <a:buFontTx/>
              <a:buNone/>
              <a:defRPr/>
            </a:pPr>
            <a:r>
              <a:rPr lang="el-GR" sz="1800" b="1" i="1" dirty="0">
                <a:latin typeface="Calibri" pitchFamily="34" charset="0"/>
                <a:cs typeface="Calibri" pitchFamily="34" charset="0"/>
              </a:rPr>
              <a:t>Παράμετροι που επηρεάζουν τη γένεση των κυματισμών</a:t>
            </a:r>
            <a:endParaRPr lang="el-GR" sz="1800" dirty="0">
              <a:latin typeface="Calibri" pitchFamily="34" charset="0"/>
              <a:cs typeface="Calibri" pitchFamily="34" charset="0"/>
            </a:endParaRPr>
          </a:p>
          <a:p>
            <a:pPr eaLnBrk="1" hangingPunct="1">
              <a:buFont typeface="Wingdings" pitchFamily="2" charset="2"/>
              <a:buChar char="Ø"/>
              <a:defRPr/>
            </a:pPr>
            <a:endParaRPr lang="el-GR" sz="1800" dirty="0">
              <a:latin typeface="Calibri" pitchFamily="34" charset="0"/>
              <a:cs typeface="Calibri" pitchFamily="34" charset="0"/>
            </a:endParaRPr>
          </a:p>
          <a:p>
            <a:pPr eaLnBrk="1" hangingPunct="1">
              <a:buFont typeface="Wingdings" pitchFamily="2" charset="2"/>
              <a:buChar char="Ø"/>
              <a:defRPr/>
            </a:pPr>
            <a:r>
              <a:rPr lang="el-GR" sz="1800" b="1" u="sng" dirty="0">
                <a:latin typeface="Calibri" pitchFamily="34" charset="0"/>
                <a:cs typeface="Calibri" pitchFamily="34" charset="0"/>
              </a:rPr>
              <a:t>Ταχύτητα/ένταση ανέμου</a:t>
            </a:r>
            <a:r>
              <a:rPr lang="el-GR" sz="1800" dirty="0">
                <a:latin typeface="Calibri" pitchFamily="34" charset="0"/>
                <a:cs typeface="Calibri" pitchFamily="34" charset="0"/>
              </a:rPr>
              <a:t>. Όσο μεγαλύτερης έντασης είναι ο άνεμος που πνέει πάνω σε μια θαλάσσια περιοχή τόσο μεγαλύτερη είναι και η ενέργεια που μεταφέρεται από τον άνεμο στη θάλασσα  με αποτέλεσμα την ανάπτυξη ισχυρών κυματισμών. </a:t>
            </a:r>
          </a:p>
          <a:p>
            <a:pPr eaLnBrk="1" hangingPunct="1">
              <a:defRPr/>
            </a:pPr>
            <a:endParaRPr lang="en-GB" sz="1800" dirty="0">
              <a:latin typeface="Calibri" pitchFamily="34" charset="0"/>
              <a:cs typeface="Calibri" pitchFamily="34" charset="0"/>
            </a:endParaRPr>
          </a:p>
          <a:p>
            <a:pPr eaLnBrk="1" hangingPunct="1">
              <a:defRPr/>
            </a:pPr>
            <a:endParaRPr lang="el-GR" sz="1800" dirty="0">
              <a:latin typeface="Calibri" pitchFamily="34" charset="0"/>
              <a:cs typeface="Calibri" pitchFamily="34" charset="0"/>
            </a:endParaRPr>
          </a:p>
          <a:p>
            <a:pPr eaLnBrk="1" hangingPunct="1">
              <a:buFont typeface="Wingdings" pitchFamily="2" charset="2"/>
              <a:buChar char="Ø"/>
              <a:defRPr/>
            </a:pPr>
            <a:r>
              <a:rPr lang="el-GR" sz="1800" b="1" u="sng" dirty="0">
                <a:latin typeface="Calibri" pitchFamily="34" charset="0"/>
                <a:cs typeface="Calibri" pitchFamily="34" charset="0"/>
              </a:rPr>
              <a:t>Διάρκεια πνοής του ανέμου</a:t>
            </a:r>
            <a:r>
              <a:rPr lang="el-GR" sz="1800" i="1" dirty="0">
                <a:latin typeface="Calibri" pitchFamily="34" charset="0"/>
                <a:cs typeface="Calibri" pitchFamily="34" charset="0"/>
              </a:rPr>
              <a:t>. </a:t>
            </a:r>
            <a:r>
              <a:rPr lang="el-GR" sz="1800" dirty="0">
                <a:latin typeface="Calibri" pitchFamily="34" charset="0"/>
                <a:cs typeface="Calibri" pitchFamily="34" charset="0"/>
              </a:rPr>
              <a:t>Σε γενικές γραμμές, το ποσό της ενέργειας που μεταφέρεται από τον αέρα στο νερό αυξάνεται ανάλογα με τη χρονική διάρκεια που πνέει ο άνεμος πάνω στην επιφάνεια του νερού. </a:t>
            </a:r>
            <a:endParaRPr lang="en-GB" sz="1800" dirty="0">
              <a:latin typeface="Calibri" pitchFamily="34" charset="0"/>
              <a:cs typeface="Calibri" pitchFamily="34" charset="0"/>
            </a:endParaRPr>
          </a:p>
          <a:p>
            <a:pPr eaLnBrk="1" hangingPunct="1">
              <a:buFont typeface="Wingdings" pitchFamily="2" charset="2"/>
              <a:buChar char="Ø"/>
              <a:defRPr/>
            </a:pPr>
            <a:endParaRPr lang="el-GR" sz="1800" dirty="0">
              <a:latin typeface="Calibri" pitchFamily="34" charset="0"/>
              <a:cs typeface="Calibri" pitchFamily="34" charset="0"/>
            </a:endParaRPr>
          </a:p>
          <a:p>
            <a:pPr eaLnBrk="1" hangingPunct="1">
              <a:buFont typeface="Wingdings" pitchFamily="2" charset="2"/>
              <a:buChar char="Ø"/>
              <a:defRPr/>
            </a:pPr>
            <a:endParaRPr lang="el-GR" sz="1800" i="1"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a:p>
            <a:pPr eaLnBrk="1" hangingPunct="1">
              <a:buFont typeface="Wingdings" pitchFamily="2" charset="2"/>
              <a:buChar char="Ø"/>
              <a:defRPr/>
            </a:pPr>
            <a:r>
              <a:rPr lang="el-GR" sz="1800" b="1" u="sng" dirty="0">
                <a:latin typeface="Calibri" pitchFamily="34" charset="0"/>
                <a:cs typeface="Calibri" pitchFamily="34" charset="0"/>
              </a:rPr>
              <a:t>Ενεργό μήκος ανάπτυξης (</a:t>
            </a:r>
            <a:r>
              <a:rPr lang="en-US" sz="1800" b="1" u="sng" dirty="0">
                <a:latin typeface="Calibri" pitchFamily="34" charset="0"/>
                <a:cs typeface="Calibri" pitchFamily="34" charset="0"/>
              </a:rPr>
              <a:t>Fetch)</a:t>
            </a:r>
            <a:r>
              <a:rPr lang="el-GR" sz="1800" i="1" dirty="0">
                <a:latin typeface="Calibri" pitchFamily="34" charset="0"/>
                <a:cs typeface="Calibri" pitchFamily="34" charset="0"/>
              </a:rPr>
              <a:t>. </a:t>
            </a:r>
            <a:r>
              <a:rPr lang="el-GR" sz="1800" dirty="0">
                <a:latin typeface="Calibri" pitchFamily="34" charset="0"/>
                <a:cs typeface="Calibri" pitchFamily="34" charset="0"/>
              </a:rPr>
              <a:t>Ένα πολύ μικρό ενεργό μήκος ανάπτυξης δεν είναι αρκετό για να κάνει τα μεγάλα κύματα να αναπτυχθούν στην επιφάνεια του νερού. Σαν αποτέλεσμα να μην μπορεί να δημιουργηθεί ένα τεράστιο κύμα σε ένα πολύ μικρό ενεργό μήκος ανάπτυξης. </a:t>
            </a:r>
            <a:endParaRPr lang="en-US" sz="1800" i="1" dirty="0">
              <a:latin typeface="Calibri" pitchFamily="34" charset="0"/>
              <a:cs typeface="Calibri" pitchFamily="34" charset="0"/>
            </a:endParaRPr>
          </a:p>
        </p:txBody>
      </p:sp>
      <p:sp>
        <p:nvSpPr>
          <p:cNvPr id="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Γένεση/ανάπτυξη </a:t>
            </a:r>
            <a:r>
              <a:rPr lang="el-GR" sz="2800" b="1" dirty="0" err="1">
                <a:solidFill>
                  <a:sysClr val="windowText" lastClr="000000"/>
                </a:solidFill>
                <a:latin typeface="Calibri"/>
              </a:rPr>
              <a:t>ανεμογενών</a:t>
            </a:r>
            <a:r>
              <a:rPr lang="el-GR" sz="2800" b="1" dirty="0">
                <a:solidFill>
                  <a:sysClr val="windowText" lastClr="000000"/>
                </a:solidFill>
                <a:latin typeface="Calibri"/>
              </a:rPr>
              <a:t>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6" name="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Γένεση/ανάπτυξη </a:t>
            </a:r>
            <a:r>
              <a:rPr lang="el-GR" sz="2800" b="1" dirty="0" err="1">
                <a:solidFill>
                  <a:sysClr val="windowText" lastClr="000000"/>
                </a:solidFill>
                <a:latin typeface="Calibri"/>
              </a:rPr>
              <a:t>ανεμογενών</a:t>
            </a:r>
            <a:r>
              <a:rPr lang="el-GR" sz="2800" b="1" dirty="0">
                <a:solidFill>
                  <a:sysClr val="windowText" lastClr="000000"/>
                </a:solidFill>
                <a:latin typeface="Calibri"/>
              </a:rPr>
              <a:t>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6" name="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2" name="8 - Υπότιτλος"/>
          <p:cNvSpPr txBox="1">
            <a:spLocks/>
          </p:cNvSpPr>
          <p:nvPr/>
        </p:nvSpPr>
        <p:spPr>
          <a:xfrm>
            <a:off x="323528" y="1412776"/>
            <a:ext cx="8568952" cy="5184576"/>
          </a:xfrm>
          <a:prstGeom prst="rect">
            <a:avLst/>
          </a:prstGeom>
        </p:spPr>
        <p:txBody>
          <a:bodyPr vert="horz" lIns="91440" tIns="45720" rIns="91440" bIns="45720" rtlCol="0">
            <a:normAutofit/>
          </a:bodyPr>
          <a:lstStyle/>
          <a:p>
            <a:pPr marL="0" marR="0" lvl="0" indent="0" algn="l" defTabSz="914400" rtl="0" eaLnBrk="1" fontAlgn="auto" latinLnBrk="0" hangingPunct="1">
              <a:spcBef>
                <a:spcPts val="0"/>
              </a:spcBef>
              <a:spcAft>
                <a:spcPts val="0"/>
              </a:spcAft>
              <a:buClrTx/>
              <a:buSzTx/>
              <a:buFont typeface="Arial" pitchFamily="34" charset="0"/>
              <a:buNone/>
              <a:tabLst/>
              <a:defRPr/>
            </a:pPr>
            <a:r>
              <a:rPr kumimoji="0" lang="el-GR" sz="1800" b="0" i="0" u="sng" strike="noStrike" kern="1200" cap="none" spc="0" normalizeH="0" baseline="0" noProof="0" dirty="0">
                <a:ln>
                  <a:noFill/>
                </a:ln>
                <a:solidFill>
                  <a:sysClr val="windowText" lastClr="000000"/>
                </a:solidFill>
                <a:effectLst/>
                <a:uLnTx/>
                <a:uFillTx/>
                <a:latin typeface="Calibri"/>
                <a:ea typeface="+mn-ea"/>
                <a:cs typeface="+mn-cs"/>
              </a:rPr>
              <a:t>Η ταχύτητα του ανέμου επηρεάζεται από τις διαφορετικές θερμοκρασίες</a:t>
            </a:r>
            <a:r>
              <a:rPr lang="el-GR" sz="1800" u="sng" dirty="0">
                <a:solidFill>
                  <a:sysClr val="windowText" lastClr="000000"/>
                </a:solidFill>
                <a:latin typeface="Calibri"/>
              </a:rPr>
              <a:t> και πιέσεις </a:t>
            </a:r>
            <a:r>
              <a:rPr kumimoji="0" lang="el-GR" sz="1800" b="0" i="0" u="sng" strike="noStrike" kern="1200" cap="none" spc="0" normalizeH="0" baseline="0" noProof="0" dirty="0">
                <a:ln>
                  <a:noFill/>
                </a:ln>
                <a:solidFill>
                  <a:sysClr val="windowText" lastClr="000000"/>
                </a:solidFill>
                <a:effectLst/>
                <a:uLnTx/>
                <a:uFillTx/>
                <a:latin typeface="Calibri"/>
                <a:ea typeface="+mn-ea"/>
                <a:cs typeface="+mn-cs"/>
              </a:rPr>
              <a:t> των ατμοσφαιρικών στρωμάτων. </a:t>
            </a:r>
          </a:p>
          <a:p>
            <a:pPr marL="0" marR="0" lvl="0" indent="0" algn="l" defTabSz="914400" rtl="0" eaLnBrk="1" fontAlgn="auto" latinLnBrk="0" hangingPunct="1">
              <a:spcBef>
                <a:spcPts val="0"/>
              </a:spcBef>
              <a:spcAft>
                <a:spcPts val="0"/>
              </a:spcAft>
              <a:buClrTx/>
              <a:buSzTx/>
              <a:buFont typeface="Arial" pitchFamily="34" charset="0"/>
              <a:buNone/>
              <a:tabLst/>
              <a:defRPr/>
            </a:pPr>
            <a:endParaRPr kumimoji="0" lang="el-GR"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spcBef>
                <a:spcPts val="0"/>
              </a:spcBef>
              <a:spcAft>
                <a:spcPts val="0"/>
              </a:spcAft>
              <a:buClrTx/>
              <a:buSzTx/>
              <a:buFont typeface="Arial" pitchFamily="34" charset="0"/>
              <a:buNone/>
              <a:tabLst/>
              <a:defRPr/>
            </a:pP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Ως αντιπροσωπευτική ταχύτητα έχει οριστεί η ταχύτητα σε υψόμετρο 10 m από το επίπεδο της θάλασσας</a:t>
            </a:r>
          </a:p>
          <a:p>
            <a:pPr marL="269875" marR="0" lvl="0" indent="-269875" algn="l" defTabSz="914400" rtl="0" eaLnBrk="1" fontAlgn="auto" latinLnBrk="0" hangingPunct="1">
              <a:spcBef>
                <a:spcPts val="0"/>
              </a:spcBef>
              <a:spcAft>
                <a:spcPts val="0"/>
              </a:spcAft>
              <a:buClrTx/>
              <a:buSzTx/>
              <a:buFont typeface="Arial" pitchFamily="34" charset="0"/>
              <a:buNone/>
              <a:tabLst/>
              <a:defRPr/>
            </a:pPr>
            <a:endParaRPr kumimoji="0" lang="el-GR" sz="1800" b="0" i="0" u="none" strike="noStrike" kern="1200" cap="none" spc="0" normalizeH="0" baseline="0" noProof="0" dirty="0">
              <a:ln>
                <a:noFill/>
              </a:ln>
              <a:solidFill>
                <a:sysClr val="windowText" lastClr="000000"/>
              </a:solidFill>
              <a:effectLst/>
              <a:uLnTx/>
              <a:uFillTx/>
              <a:latin typeface="Calibri"/>
              <a:ea typeface="+mn-ea"/>
              <a:cs typeface="+mn-cs"/>
            </a:endParaRPr>
          </a:p>
          <a:p>
            <a:pPr lvl="0" algn="justLow" fontAlgn="auto">
              <a:spcBef>
                <a:spcPts val="0"/>
              </a:spcBef>
              <a:spcAft>
                <a:spcPts val="0"/>
              </a:spcAft>
              <a:defRPr/>
            </a:pPr>
            <a:r>
              <a:rPr lang="el-GR" sz="2000" b="1" kern="0" dirty="0">
                <a:solidFill>
                  <a:srgbClr val="3333FF"/>
                </a:solidFill>
                <a:latin typeface="Calibri" pitchFamily="34" charset="0"/>
                <a:cs typeface="Calibri" pitchFamily="34" charset="0"/>
              </a:rPr>
              <a:t>U</a:t>
            </a:r>
            <a:r>
              <a:rPr lang="el-GR" sz="2000" b="1" kern="0" baseline="-25000" dirty="0">
                <a:solidFill>
                  <a:srgbClr val="3333FF"/>
                </a:solidFill>
                <a:latin typeface="Calibri" pitchFamily="34" charset="0"/>
                <a:cs typeface="Calibri" pitchFamily="34" charset="0"/>
              </a:rPr>
              <a:t>10</a:t>
            </a:r>
            <a:r>
              <a:rPr lang="el-GR" kern="0" dirty="0">
                <a:latin typeface="Calibri" pitchFamily="34" charset="0"/>
                <a:cs typeface="Calibri" pitchFamily="34" charset="0"/>
              </a:rPr>
              <a:t>: </a:t>
            </a:r>
            <a:r>
              <a:rPr lang="el-GR" sz="1800" kern="0" dirty="0">
                <a:latin typeface="Calibri" pitchFamily="34" charset="0"/>
                <a:cs typeface="Calibri" pitchFamily="34" charset="0"/>
              </a:rPr>
              <a:t>Είτε μετριέται απευθείας, είτε υπολογίζεται με βάση ταχύτητα ανέμου σε ύψος z πάνω από την επιφάνεια της θάλασσας, με τη χρήση του της σχέσης</a:t>
            </a:r>
          </a:p>
          <a:p>
            <a:pPr marL="269875" marR="0" lvl="0" indent="-269875" algn="l" defTabSz="914400" rtl="0" eaLnBrk="1" fontAlgn="auto" latinLnBrk="0" hangingPunct="1">
              <a:spcBef>
                <a:spcPts val="0"/>
              </a:spcBef>
              <a:spcAft>
                <a:spcPts val="0"/>
              </a:spcAft>
              <a:buClrTx/>
              <a:buSzTx/>
              <a:buFont typeface="Arial" pitchFamily="34" charset="0"/>
              <a:buNone/>
              <a:tabLst/>
              <a:defRPr/>
            </a:pPr>
            <a:endParaRPr kumimoji="0" lang="el-GR"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269875" marR="0" lvl="0" indent="-269875" algn="l" defTabSz="914400" rtl="0" eaLnBrk="1" fontAlgn="auto" latinLnBrk="0" hangingPunct="1">
              <a:spcBef>
                <a:spcPts val="0"/>
              </a:spcBef>
              <a:spcAft>
                <a:spcPts val="0"/>
              </a:spcAft>
              <a:buClrTx/>
              <a:buSzTx/>
              <a:buFont typeface="Arial" pitchFamily="34" charset="0"/>
              <a:buNone/>
              <a:tabLst/>
              <a:defRPr/>
            </a:pPr>
            <a:endParaRPr kumimoji="0" lang="el-GR"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spcBef>
                <a:spcPts val="0"/>
              </a:spcBef>
              <a:spcAft>
                <a:spcPts val="0"/>
              </a:spcAft>
              <a:buClrTx/>
              <a:buSzTx/>
              <a:buFont typeface="Arial" pitchFamily="34" charset="0"/>
              <a:buNone/>
              <a:tabLst/>
              <a:defRPr/>
            </a:pP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όπου </a:t>
            </a:r>
            <a:r>
              <a:rPr kumimoji="0" lang="el-GR" sz="1800" b="1" i="0" u="none" strike="noStrike" kern="1200" cap="none" spc="0" normalizeH="0" baseline="0" noProof="0" dirty="0">
                <a:ln>
                  <a:noFill/>
                </a:ln>
                <a:solidFill>
                  <a:srgbClr val="3333FF"/>
                </a:solidFill>
                <a:effectLst/>
                <a:uLnTx/>
                <a:uFillTx/>
                <a:latin typeface="Calibri"/>
                <a:ea typeface="+mn-ea"/>
                <a:cs typeface="+mn-cs"/>
              </a:rPr>
              <a:t>U(z) </a:t>
            </a: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η ταχύτητα του ανέμου σε υψόμετρο </a:t>
            </a:r>
            <a:r>
              <a:rPr kumimoji="0" lang="el-GR" sz="1800" b="1" i="0" u="none" strike="noStrike" kern="1200" cap="none" spc="0" normalizeH="0" baseline="0" noProof="0" dirty="0">
                <a:ln>
                  <a:noFill/>
                </a:ln>
                <a:solidFill>
                  <a:srgbClr val="3333FF"/>
                </a:solidFill>
                <a:effectLst/>
                <a:uLnTx/>
                <a:uFillTx/>
                <a:latin typeface="Calibri"/>
                <a:ea typeface="+mn-ea"/>
                <a:cs typeface="+mn-cs"/>
              </a:rPr>
              <a:t>z</a:t>
            </a: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 και </a:t>
            </a:r>
            <a:r>
              <a:rPr kumimoji="0" lang="el-GR" sz="1800" b="1" i="0" u="none" strike="noStrike" kern="1200" cap="none" spc="0" normalizeH="0" baseline="0" noProof="0" dirty="0">
                <a:ln>
                  <a:noFill/>
                </a:ln>
                <a:solidFill>
                  <a:srgbClr val="3333FF"/>
                </a:solidFill>
                <a:effectLst/>
                <a:uLnTx/>
                <a:uFillTx/>
                <a:latin typeface="Calibri"/>
                <a:ea typeface="+mn-ea"/>
                <a:cs typeface="+mn-cs"/>
              </a:rPr>
              <a:t>U10</a:t>
            </a: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 η ταχύτητα του ανέμου σε υψόμετρο </a:t>
            </a:r>
            <a:r>
              <a:rPr kumimoji="0" lang="el-GR" sz="1800" b="1" i="0" u="none" strike="noStrike" kern="1200" cap="none" spc="0" normalizeH="0" baseline="0" noProof="0" dirty="0">
                <a:ln>
                  <a:noFill/>
                </a:ln>
                <a:solidFill>
                  <a:srgbClr val="3333FF"/>
                </a:solidFill>
                <a:effectLst/>
                <a:uLnTx/>
                <a:uFillTx/>
                <a:latin typeface="Calibri"/>
                <a:ea typeface="+mn-ea"/>
                <a:cs typeface="+mn-cs"/>
              </a:rPr>
              <a:t>10m</a:t>
            </a:r>
            <a:endParaRPr kumimoji="0" lang="en-US" sz="1800" b="1" i="0" u="none" strike="noStrike" kern="1200" cap="none" spc="0" normalizeH="0" baseline="0" noProof="0" dirty="0">
              <a:ln>
                <a:noFill/>
              </a:ln>
              <a:solidFill>
                <a:srgbClr val="3333FF"/>
              </a:solidFill>
              <a:effectLst/>
              <a:uLnTx/>
              <a:uFillTx/>
              <a:latin typeface="Calibri"/>
              <a:ea typeface="+mn-ea"/>
              <a:cs typeface="+mn-cs"/>
            </a:endParaRPr>
          </a:p>
          <a:p>
            <a:pPr marL="0" marR="0" lvl="0" indent="0" algn="l" defTabSz="914400" rtl="0" eaLnBrk="1" fontAlgn="auto" latinLnBrk="0" hangingPunct="1">
              <a:spcBef>
                <a:spcPts val="0"/>
              </a:spcBef>
              <a:spcAft>
                <a:spcPts val="0"/>
              </a:spcAft>
              <a:buClrTx/>
              <a:buSzTx/>
              <a:buFont typeface="Arial" pitchFamily="34" charset="0"/>
              <a:buNone/>
              <a:tabLst/>
              <a:defRPr/>
            </a:pPr>
            <a:endParaRPr lang="en-US" sz="1800" dirty="0">
              <a:solidFill>
                <a:sysClr val="windowText" lastClr="000000"/>
              </a:solidFill>
              <a:latin typeface="Calibri"/>
            </a:endParaRPr>
          </a:p>
          <a:p>
            <a:pPr fontAlgn="auto">
              <a:spcBef>
                <a:spcPts val="0"/>
              </a:spcBef>
              <a:spcAft>
                <a:spcPts val="0"/>
              </a:spcAft>
            </a:pPr>
            <a:r>
              <a:rPr lang="el-GR" sz="1800" dirty="0">
                <a:latin typeface="Calibri" pitchFamily="34" charset="0"/>
                <a:cs typeface="Calibri" pitchFamily="34" charset="0"/>
              </a:rPr>
              <a:t>Για να περιληφθεί η μη γραμμική σχέση της ταχύτητας του ανέμου και της </a:t>
            </a:r>
            <a:r>
              <a:rPr lang="el-GR" sz="1800" dirty="0" err="1">
                <a:latin typeface="Calibri" pitchFamily="34" charset="0"/>
                <a:cs typeface="Calibri" pitchFamily="34" charset="0"/>
              </a:rPr>
              <a:t>διατμητικής</a:t>
            </a:r>
            <a:r>
              <a:rPr lang="el-GR" sz="1800" dirty="0">
                <a:latin typeface="Calibri" pitchFamily="34" charset="0"/>
                <a:cs typeface="Calibri" pitchFamily="34" charset="0"/>
              </a:rPr>
              <a:t> τάσης που εξασκείται στην επιφάνεια, χρησιμοποιείται η ρυθμισμένη ταχύτητα </a:t>
            </a:r>
            <a:r>
              <a:rPr lang="en-US" sz="1800" b="1" dirty="0">
                <a:solidFill>
                  <a:srgbClr val="3333FF"/>
                </a:solidFill>
                <a:latin typeface="Calibri" pitchFamily="34" charset="0"/>
                <a:cs typeface="Calibri" pitchFamily="34" charset="0"/>
              </a:rPr>
              <a:t>U</a:t>
            </a:r>
            <a:r>
              <a:rPr lang="el-GR" sz="1800" b="1" baseline="-25000" dirty="0">
                <a:solidFill>
                  <a:srgbClr val="3333FF"/>
                </a:solidFill>
                <a:latin typeface="Calibri" pitchFamily="34" charset="0"/>
                <a:cs typeface="Calibri" pitchFamily="34" charset="0"/>
              </a:rPr>
              <a:t>Α</a:t>
            </a:r>
            <a:r>
              <a:rPr lang="el-GR" sz="1800" b="1" dirty="0">
                <a:solidFill>
                  <a:srgbClr val="3333FF"/>
                </a:solidFill>
                <a:latin typeface="Calibri" pitchFamily="34" charset="0"/>
                <a:cs typeface="Calibri" pitchFamily="34" charset="0"/>
              </a:rPr>
              <a:t> , </a:t>
            </a:r>
            <a:r>
              <a:rPr lang="el-GR" sz="1800" dirty="0">
                <a:latin typeface="Calibri" pitchFamily="34" charset="0"/>
                <a:cs typeface="Calibri" pitchFamily="34" charset="0"/>
              </a:rPr>
              <a:t>όπου</a:t>
            </a:r>
          </a:p>
          <a:p>
            <a:pPr marL="0" marR="0" lvl="0" indent="0" algn="l" defTabSz="914400" rtl="0" eaLnBrk="1" fontAlgn="auto" latinLnBrk="0" hangingPunct="1">
              <a:spcBef>
                <a:spcPts val="0"/>
              </a:spcBef>
              <a:spcAft>
                <a:spcPts val="0"/>
              </a:spcAft>
              <a:buClrTx/>
              <a:buSzTx/>
              <a:buFont typeface="Arial" pitchFamily="34" charset="0"/>
              <a:buNone/>
              <a:tabLst/>
              <a:defRPr/>
            </a:pPr>
            <a:endParaRPr kumimoji="0" lang="el-GR" sz="1800" i="0" u="none" strike="noStrike" kern="1200" cap="none" spc="0" normalizeH="0" baseline="0" noProof="0" dirty="0">
              <a:ln>
                <a:noFill/>
              </a:ln>
              <a:uLnTx/>
              <a:uFillTx/>
              <a:latin typeface="Calibri" pitchFamily="34" charset="0"/>
              <a:cs typeface="Calibri" pitchFamily="34" charset="0"/>
            </a:endParaRPr>
          </a:p>
        </p:txBody>
      </p:sp>
      <p:pic>
        <p:nvPicPr>
          <p:cNvPr id="15"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27426" y="3817163"/>
            <a:ext cx="1992646" cy="415134"/>
          </a:xfrm>
          <a:prstGeom prst="rect">
            <a:avLst/>
          </a:prstGeom>
          <a:noFill/>
          <a:ln w="9525">
            <a:noFill/>
            <a:miter lim="800000"/>
            <a:headEnd/>
            <a:tailEnd/>
          </a:ln>
        </p:spPr>
      </p:pic>
      <p:pic>
        <p:nvPicPr>
          <p:cNvPr id="16"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209741" y="5900013"/>
            <a:ext cx="2160240" cy="344385"/>
          </a:xfrm>
          <a:prstGeom prst="rect">
            <a:avLst/>
          </a:prstGeom>
          <a:noFill/>
          <a:ln w="9525">
            <a:noFill/>
            <a:miter lim="800000"/>
            <a:headEnd/>
            <a:tailEnd/>
          </a:ln>
        </p:spPr>
      </p:pic>
      <p:sp>
        <p:nvSpPr>
          <p:cNvPr id="18" name="Text Box 3"/>
          <p:cNvSpPr txBox="1">
            <a:spLocks noChangeArrowheads="1"/>
          </p:cNvSpPr>
          <p:nvPr/>
        </p:nvSpPr>
        <p:spPr bwMode="auto">
          <a:xfrm>
            <a:off x="2928926" y="785794"/>
            <a:ext cx="3286148" cy="461665"/>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400" b="0" i="1" u="sng"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pitchFamily="34" charset="0"/>
                <a:cs typeface="Calibri" pitchFamily="34" charset="0"/>
              </a:rPr>
              <a:t>Ταχύτητα του ανέμου    </a:t>
            </a:r>
            <a:endParaRPr kumimoji="0" lang="en-GB" sz="2400" b="0" i="1" u="sng"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pitchFamily="34" charset="0"/>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Υπότιτλος"/>
          <p:cNvSpPr>
            <a:spLocks noGrp="1"/>
          </p:cNvSpPr>
          <p:nvPr>
            <p:ph type="subTitle" idx="1"/>
          </p:nvPr>
        </p:nvSpPr>
        <p:spPr>
          <a:xfrm>
            <a:off x="179512" y="1127685"/>
            <a:ext cx="4104456" cy="5397657"/>
          </a:xfrm>
        </p:spPr>
        <p:txBody>
          <a:bodyPr>
            <a:normAutofit/>
          </a:bodyPr>
          <a:lstStyle/>
          <a:p>
            <a:pPr algn="l"/>
            <a:r>
              <a:rPr lang="el-GR" sz="2000" b="1" i="1" dirty="0">
                <a:solidFill>
                  <a:srgbClr val="3333FF"/>
                </a:solidFill>
              </a:rPr>
              <a:t>Ενεργό μήκος ανάπτυξης (</a:t>
            </a:r>
            <a:r>
              <a:rPr lang="en-US" sz="2000" b="1" i="1" dirty="0">
                <a:solidFill>
                  <a:srgbClr val="3333FF"/>
                </a:solidFill>
              </a:rPr>
              <a:t>Fetch)</a:t>
            </a:r>
          </a:p>
          <a:p>
            <a:pPr algn="l">
              <a:buFont typeface="Wingdings" pitchFamily="2" charset="2"/>
              <a:buChar char="Ø"/>
            </a:pPr>
            <a:r>
              <a:rPr lang="el-GR" sz="1900" dirty="0">
                <a:solidFill>
                  <a:schemeClr val="tx1"/>
                </a:solidFill>
              </a:rPr>
              <a:t>Το ενεργό μήκος ανάπτυξης είναι το μέγιστο μήκος της θαλάσσιας επιφάνειας (μεταξύ δύο διαδοχικών εμποδίων) στην οποία ο άνεμος μπορεί να πνέει ανεμπόδιστα</a:t>
            </a:r>
          </a:p>
          <a:p>
            <a:pPr algn="l">
              <a:buFont typeface="Wingdings" pitchFamily="2" charset="2"/>
              <a:buChar char="Ø"/>
            </a:pPr>
            <a:endParaRPr lang="el-GR" sz="1900" dirty="0">
              <a:solidFill>
                <a:schemeClr val="tx1"/>
              </a:solidFill>
            </a:endParaRPr>
          </a:p>
          <a:p>
            <a:pPr algn="l">
              <a:buFont typeface="Wingdings" pitchFamily="2" charset="2"/>
              <a:buChar char="Ø"/>
            </a:pPr>
            <a:r>
              <a:rPr lang="el-GR" sz="1900" dirty="0">
                <a:solidFill>
                  <a:schemeClr val="tx1"/>
                </a:solidFill>
              </a:rPr>
              <a:t>Προσδιορίζεται από το σημείο όπου υπολογίζονται τα στοιχεία του κύματος θεωρώντας ένα τομέα εύρους </a:t>
            </a:r>
            <a:r>
              <a:rPr lang="el-GR" sz="1900" dirty="0">
                <a:solidFill>
                  <a:srgbClr val="3333FF"/>
                </a:solidFill>
                <a:effectLst>
                  <a:outerShdw blurRad="38100" dist="38100" dir="2700000" algn="tl">
                    <a:srgbClr val="000000">
                      <a:alpha val="43137"/>
                    </a:srgbClr>
                  </a:outerShdw>
                </a:effectLst>
              </a:rPr>
              <a:t>± 45° </a:t>
            </a:r>
            <a:r>
              <a:rPr lang="el-GR" sz="1900" dirty="0">
                <a:solidFill>
                  <a:schemeClr val="tx1"/>
                </a:solidFill>
              </a:rPr>
              <a:t>ως προς την κύρια κατεύθυνση</a:t>
            </a:r>
            <a:endParaRPr lang="en-US" sz="1900" i="1" dirty="0">
              <a:solidFill>
                <a:srgbClr val="FF0000"/>
              </a:solidFill>
              <a:effectLst>
                <a:outerShdw blurRad="38100" dist="38100" dir="2700000" algn="tl">
                  <a:srgbClr val="000000">
                    <a:alpha val="43137"/>
                  </a:srgbClr>
                </a:outerShdw>
              </a:effectLst>
            </a:endParaRPr>
          </a:p>
        </p:txBody>
      </p:sp>
      <p:pic>
        <p:nvPicPr>
          <p:cNvPr id="31746" name="Picture 2"/>
          <p:cNvPicPr>
            <a:picLocks noChangeAspect="1" noChangeArrowheads="1"/>
          </p:cNvPicPr>
          <p:nvPr/>
        </p:nvPicPr>
        <p:blipFill>
          <a:blip r:embed="rId3" cstate="print"/>
          <a:srcRect/>
          <a:stretch>
            <a:fillRect/>
          </a:stretch>
        </p:blipFill>
        <p:spPr bwMode="auto">
          <a:xfrm>
            <a:off x="4343710" y="1208060"/>
            <a:ext cx="4457075" cy="4234222"/>
          </a:xfrm>
          <a:prstGeom prst="rect">
            <a:avLst/>
          </a:prstGeom>
          <a:noFill/>
          <a:ln w="9525">
            <a:noFill/>
            <a:miter lim="800000"/>
            <a:headEnd/>
            <a:tailEnd/>
          </a:ln>
        </p:spPr>
      </p:pic>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graphicFrame>
        <p:nvGraphicFramePr>
          <p:cNvPr id="31747" name="Object 3"/>
          <p:cNvGraphicFramePr>
            <a:graphicFrameLocks noChangeAspect="1"/>
          </p:cNvGraphicFramePr>
          <p:nvPr>
            <p:extLst>
              <p:ext uri="{D42A27DB-BD31-4B8C-83A1-F6EECF244321}">
                <p14:modId xmlns:p14="http://schemas.microsoft.com/office/powerpoint/2010/main" val="637722459"/>
              </p:ext>
            </p:extLst>
          </p:nvPr>
        </p:nvGraphicFramePr>
        <p:xfrm>
          <a:off x="1043608" y="4797152"/>
          <a:ext cx="1872208" cy="943250"/>
        </p:xfrm>
        <a:graphic>
          <a:graphicData uri="http://schemas.openxmlformats.org/presentationml/2006/ole">
            <mc:AlternateContent xmlns:mc="http://schemas.openxmlformats.org/markup-compatibility/2006">
              <mc:Choice xmlns:v="urn:schemas-microsoft-com:vml" Requires="v">
                <p:oleObj spid="_x0000_s1033" name="Εξίσωση" r:id="rId4" imgW="1358900" imgH="673100" progId="Equation.3">
                  <p:embed/>
                </p:oleObj>
              </mc:Choice>
              <mc:Fallback>
                <p:oleObj name="Εξίσωση" r:id="rId4" imgW="1358900" imgH="6731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4797152"/>
                        <a:ext cx="1872208" cy="943250"/>
                      </a:xfrm>
                      <a:prstGeom prst="rect">
                        <a:avLst/>
                      </a:prstGeom>
                      <a:noFill/>
                    </p:spPr>
                  </p:pic>
                </p:oleObj>
              </mc:Fallback>
            </mc:AlternateContent>
          </a:graphicData>
        </a:graphic>
      </p:graphicFrame>
      <p:sp>
        <p:nvSpPr>
          <p:cNvPr id="13" name="8 - Υπότιτλος"/>
          <p:cNvSpPr txBox="1">
            <a:spLocks/>
          </p:cNvSpPr>
          <p:nvPr/>
        </p:nvSpPr>
        <p:spPr>
          <a:xfrm>
            <a:off x="4592371" y="5704115"/>
            <a:ext cx="4355976" cy="857232"/>
          </a:xfrm>
          <a:prstGeom prst="rect">
            <a:avLst/>
          </a:prstGeom>
        </p:spPr>
        <p:txBody>
          <a:bodyPr vert="horz" lIns="91440" tIns="45720" rIns="91440" bIns="45720" rtlCol="0">
            <a:normAutofit fontScale="92500" lnSpcReduction="20000"/>
          </a:bodyPr>
          <a:lstStyle/>
          <a:p>
            <a:pPr algn="just" fontAlgn="auto">
              <a:spcBef>
                <a:spcPts val="0"/>
              </a:spcBef>
              <a:spcAft>
                <a:spcPts val="0"/>
              </a:spcAft>
            </a:pPr>
            <a:r>
              <a:rPr lang="x-none" sz="2100" dirty="0">
                <a:solidFill>
                  <a:prstClr val="black"/>
                </a:solidFill>
                <a:latin typeface="Calibri"/>
              </a:rPr>
              <a:t>Υπολογισμός ενεργού μήκους ανάπτυξης κυματισμών με βάση τις ακτίνες ανά 5° (Κουτίτας, 1994).</a:t>
            </a:r>
            <a:endParaRPr lang="el-GR" sz="2100" b="1" dirty="0">
              <a:solidFill>
                <a:prstClr val="black"/>
              </a:solidFill>
              <a:latin typeface="Calibri"/>
            </a:endParaRPr>
          </a:p>
          <a:p>
            <a:pPr algn="ctr" fontAlgn="auto">
              <a:spcBef>
                <a:spcPct val="20000"/>
              </a:spcBef>
              <a:spcAft>
                <a:spcPts val="0"/>
              </a:spcAft>
              <a:buFont typeface="Arial" pitchFamily="34" charset="0"/>
              <a:buNone/>
              <a:defRPr/>
            </a:pPr>
            <a:endParaRPr lang="el-GR" sz="3200" dirty="0">
              <a:solidFill>
                <a:prstClr val="black">
                  <a:tint val="75000"/>
                </a:prstClr>
              </a:solidFill>
              <a:latin typeface="Calibri"/>
            </a:endParaRPr>
          </a:p>
        </p:txBody>
      </p:sp>
      <p:sp>
        <p:nvSpPr>
          <p:cNvPr id="10"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Γένεση/ανάπτυξη </a:t>
            </a:r>
            <a:r>
              <a:rPr lang="el-GR" sz="2800" b="1" dirty="0" err="1">
                <a:solidFill>
                  <a:sysClr val="windowText" lastClr="000000"/>
                </a:solidFill>
                <a:latin typeface="Calibri"/>
              </a:rPr>
              <a:t>ανεμογενών</a:t>
            </a:r>
            <a:r>
              <a:rPr lang="el-GR" sz="2800" b="1" dirty="0">
                <a:solidFill>
                  <a:sysClr val="windowText" lastClr="000000"/>
                </a:solidFill>
                <a:latin typeface="Calibri"/>
              </a:rPr>
              <a:t>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4" name="1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6" name="1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7" name="Picture 2"/>
          <p:cNvPicPr>
            <a:picLocks noChangeAspect="1" noChangeArrowheads="1"/>
          </p:cNvPicPr>
          <p:nvPr/>
        </p:nvPicPr>
        <p:blipFill>
          <a:blip r:embed="rId6" cstate="print"/>
          <a:srcRect/>
          <a:stretch>
            <a:fillRect/>
          </a:stretch>
        </p:blipFill>
        <p:spPr bwMode="auto">
          <a:xfrm>
            <a:off x="0" y="0"/>
            <a:ext cx="780777" cy="785292"/>
          </a:xfrm>
          <a:prstGeom prst="rect">
            <a:avLst/>
          </a:prstGeom>
          <a:blipFill>
            <a:blip r:embed="rId7"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ChangeArrowheads="1"/>
          </p:cNvSpPr>
          <p:nvPr/>
        </p:nvSpPr>
        <p:spPr bwMode="auto">
          <a:xfrm>
            <a:off x="0" y="3219450"/>
            <a:ext cx="9144000" cy="0"/>
          </a:xfrm>
          <a:prstGeom prst="rect">
            <a:avLst/>
          </a:prstGeom>
          <a:noFill/>
          <a:ln w="9525" algn="ctr">
            <a:noFill/>
            <a:miter lim="800000"/>
            <a:headEnd/>
            <a:tailEnd/>
          </a:ln>
          <a:effectLst/>
        </p:spPr>
        <p:txBody>
          <a:bodyPr wrap="none" anchor="ctr">
            <a:spAutoFit/>
          </a:bodyPr>
          <a:lstStyle/>
          <a:p>
            <a:endParaRPr lang="en-GB"/>
          </a:p>
        </p:txBody>
      </p:sp>
      <p:sp>
        <p:nvSpPr>
          <p:cNvPr id="582659" name="Rectangle 3"/>
          <p:cNvSpPr>
            <a:spLocks noChangeArrowheads="1"/>
          </p:cNvSpPr>
          <p:nvPr/>
        </p:nvSpPr>
        <p:spPr bwMode="auto">
          <a:xfrm>
            <a:off x="0" y="3219450"/>
            <a:ext cx="9144000" cy="0"/>
          </a:xfrm>
          <a:prstGeom prst="rect">
            <a:avLst/>
          </a:prstGeom>
          <a:noFill/>
          <a:ln w="9525" algn="ctr">
            <a:noFill/>
            <a:miter lim="800000"/>
            <a:headEnd/>
            <a:tailEnd/>
          </a:ln>
          <a:effectLst/>
        </p:spPr>
        <p:txBody>
          <a:bodyPr wrap="none" anchor="ctr">
            <a:spAutoFit/>
          </a:bodyPr>
          <a:lstStyle/>
          <a:p>
            <a:endParaRPr lang="en-GB"/>
          </a:p>
        </p:txBody>
      </p:sp>
      <p:pic>
        <p:nvPicPr>
          <p:cNvPr id="582662" name="Picture 6" descr="epifaneia"/>
          <p:cNvPicPr>
            <a:picLocks noChangeAspect="1" noChangeArrowheads="1"/>
          </p:cNvPicPr>
          <p:nvPr/>
        </p:nvPicPr>
        <p:blipFill>
          <a:blip r:embed="rId3" cstate="print"/>
          <a:srcRect l="4796" t="2571" r="29619" b="8511"/>
          <a:stretch>
            <a:fillRect/>
          </a:stretch>
        </p:blipFill>
        <p:spPr bwMode="auto">
          <a:xfrm>
            <a:off x="251520" y="1184644"/>
            <a:ext cx="4968552" cy="4157239"/>
          </a:xfrm>
          <a:prstGeom prst="rect">
            <a:avLst/>
          </a:prstGeom>
          <a:solidFill>
            <a:srgbClr val="FF6600">
              <a:alpha val="50000"/>
            </a:srgbClr>
          </a:solidFill>
          <a:ln w="25400" algn="ctr">
            <a:solidFill>
              <a:srgbClr val="FF6600"/>
            </a:solidFill>
            <a:miter lim="800000"/>
            <a:headEnd/>
            <a:tailEnd/>
          </a:ln>
          <a:effectLst/>
        </p:spPr>
      </p:pic>
      <p:sp>
        <p:nvSpPr>
          <p:cNvPr id="582663" name="Rectangle 7"/>
          <p:cNvSpPr>
            <a:spLocks noChangeArrowheads="1"/>
          </p:cNvSpPr>
          <p:nvPr/>
        </p:nvSpPr>
        <p:spPr bwMode="auto">
          <a:xfrm>
            <a:off x="251520" y="5805263"/>
            <a:ext cx="4968552" cy="646331"/>
          </a:xfrm>
          <a:prstGeom prst="rect">
            <a:avLst/>
          </a:prstGeom>
          <a:noFill/>
          <a:ln w="9525" algn="ctr">
            <a:noFill/>
            <a:miter lim="800000"/>
            <a:headEnd/>
            <a:tailEnd/>
          </a:ln>
          <a:effectLst/>
        </p:spPr>
        <p:txBody>
          <a:bodyPr wrap="square">
            <a:spAutoFit/>
          </a:bodyPr>
          <a:lstStyle/>
          <a:p>
            <a:pPr>
              <a:spcBef>
                <a:spcPct val="0"/>
              </a:spcBef>
            </a:pPr>
            <a:r>
              <a:rPr lang="el-GR" sz="1800" dirty="0">
                <a:solidFill>
                  <a:srgbClr val="3333FF"/>
                </a:solidFill>
                <a:latin typeface="Calibri" pitchFamily="34" charset="0"/>
                <a:cs typeface="Calibri" pitchFamily="34" charset="0"/>
              </a:rPr>
              <a:t>Υπολογισμός αποτελεσματικού μήκους ανάπτυξης των κυματισμών</a:t>
            </a:r>
          </a:p>
        </p:txBody>
      </p:sp>
      <p:sp>
        <p:nvSpPr>
          <p:cNvPr id="582664" name="Rectangle 8"/>
          <p:cNvSpPr>
            <a:spLocks noChangeArrowheads="1"/>
          </p:cNvSpPr>
          <p:nvPr/>
        </p:nvSpPr>
        <p:spPr bwMode="auto">
          <a:xfrm>
            <a:off x="5632971" y="1136551"/>
            <a:ext cx="3331517" cy="3378200"/>
          </a:xfrm>
          <a:prstGeom prst="rect">
            <a:avLst/>
          </a:prstGeom>
          <a:noFill/>
          <a:ln w="9525">
            <a:noFill/>
            <a:miter lim="800000"/>
            <a:headEnd/>
            <a:tailEnd/>
          </a:ln>
          <a:effectLst/>
        </p:spPr>
        <p:txBody>
          <a:bodyPr wrap="square">
            <a:spAutoFit/>
          </a:bodyPr>
          <a:lstStyle/>
          <a:p>
            <a:pPr>
              <a:lnSpc>
                <a:spcPct val="140000"/>
              </a:lnSpc>
              <a:spcBef>
                <a:spcPct val="0"/>
              </a:spcBef>
            </a:pPr>
            <a:r>
              <a:rPr lang="el-GR" sz="1800" b="1" dirty="0">
                <a:solidFill>
                  <a:srgbClr val="3333FF"/>
                </a:solidFill>
                <a:effectLst>
                  <a:outerShdw blurRad="38100" dist="38100" dir="2700000" algn="tl">
                    <a:srgbClr val="000000">
                      <a:alpha val="43137"/>
                    </a:srgbClr>
                  </a:outerShdw>
                </a:effectLst>
                <a:latin typeface="Calibri" pitchFamily="34" charset="0"/>
                <a:cs typeface="Calibri" pitchFamily="34" charset="0"/>
              </a:rPr>
              <a:t>Παράδειγμα</a:t>
            </a:r>
            <a:r>
              <a:rPr lang="el-GR" sz="1800" b="1" dirty="0">
                <a:solidFill>
                  <a:srgbClr val="FF6600"/>
                </a:solidFill>
                <a:effectLst>
                  <a:outerShdw blurRad="38100" dist="38100" dir="2700000" algn="tl">
                    <a:srgbClr val="000000">
                      <a:alpha val="43137"/>
                    </a:srgbClr>
                  </a:outerShdw>
                </a:effectLst>
                <a:latin typeface="Calibri" pitchFamily="34" charset="0"/>
                <a:cs typeface="Calibri" pitchFamily="34" charset="0"/>
              </a:rPr>
              <a:t>:</a:t>
            </a:r>
            <a:r>
              <a:rPr lang="el-GR" sz="1800" b="1" dirty="0">
                <a:solidFill>
                  <a:schemeClr val="bg1"/>
                </a:solidFill>
                <a:effectLst>
                  <a:outerShdw blurRad="38100" dist="38100" dir="2700000" algn="tl">
                    <a:srgbClr val="000000">
                      <a:alpha val="43137"/>
                    </a:srgbClr>
                  </a:outerShdw>
                </a:effectLst>
                <a:latin typeface="Calibri" pitchFamily="34" charset="0"/>
                <a:cs typeface="Calibri" pitchFamily="34" charset="0"/>
              </a:rPr>
              <a:t> </a:t>
            </a:r>
          </a:p>
          <a:p>
            <a:pPr>
              <a:lnSpc>
                <a:spcPct val="140000"/>
              </a:lnSpc>
              <a:spcBef>
                <a:spcPct val="0"/>
              </a:spcBef>
            </a:pPr>
            <a:endParaRPr lang="el-GR" sz="1000" b="1" dirty="0">
              <a:solidFill>
                <a:schemeClr val="bg1"/>
              </a:solidFill>
              <a:effectLst>
                <a:outerShdw blurRad="38100" dist="38100" dir="2700000" algn="tl">
                  <a:srgbClr val="000000"/>
                </a:outerShdw>
              </a:effectLst>
              <a:latin typeface="Calibri" pitchFamily="34" charset="0"/>
              <a:cs typeface="Calibri" pitchFamily="34" charset="0"/>
            </a:endParaRPr>
          </a:p>
          <a:p>
            <a:pPr>
              <a:lnSpc>
                <a:spcPct val="140000"/>
              </a:lnSpc>
              <a:spcBef>
                <a:spcPct val="0"/>
              </a:spcBef>
            </a:pPr>
            <a:r>
              <a:rPr lang="el-GR" sz="1800" dirty="0">
                <a:latin typeface="Calibri" pitchFamily="34" charset="0"/>
                <a:cs typeface="Calibri" pitchFamily="34" charset="0"/>
              </a:rPr>
              <a:t>1. Περιοχή με μικρό μήκος ανάπτυξης των κυματισμών</a:t>
            </a:r>
          </a:p>
          <a:p>
            <a:pPr>
              <a:lnSpc>
                <a:spcPct val="140000"/>
              </a:lnSpc>
              <a:spcBef>
                <a:spcPct val="0"/>
              </a:spcBef>
            </a:pPr>
            <a:r>
              <a:rPr lang="el-GR" sz="1800" dirty="0">
                <a:latin typeface="Calibri" pitchFamily="34" charset="0"/>
                <a:cs typeface="Calibri" pitchFamily="34" charset="0"/>
              </a:rPr>
              <a:t>(για βόρειο άνεμο)</a:t>
            </a:r>
          </a:p>
          <a:p>
            <a:pPr>
              <a:lnSpc>
                <a:spcPct val="140000"/>
              </a:lnSpc>
              <a:spcBef>
                <a:spcPct val="0"/>
              </a:spcBef>
            </a:pPr>
            <a:endParaRPr lang="el-GR" sz="1800" dirty="0">
              <a:latin typeface="Calibri" pitchFamily="34" charset="0"/>
              <a:cs typeface="Calibri" pitchFamily="34" charset="0"/>
            </a:endParaRPr>
          </a:p>
          <a:p>
            <a:pPr>
              <a:lnSpc>
                <a:spcPct val="140000"/>
              </a:lnSpc>
              <a:spcBef>
                <a:spcPct val="0"/>
              </a:spcBef>
            </a:pPr>
            <a:r>
              <a:rPr lang="el-GR" sz="1800" dirty="0">
                <a:latin typeface="Calibri" pitchFamily="34" charset="0"/>
                <a:cs typeface="Calibri" pitchFamily="34" charset="0"/>
              </a:rPr>
              <a:t>2. Περιοχή με μεγάλο μήκος ανάπτυξης των κυματισμών</a:t>
            </a:r>
          </a:p>
          <a:p>
            <a:pPr>
              <a:lnSpc>
                <a:spcPct val="140000"/>
              </a:lnSpc>
              <a:spcBef>
                <a:spcPct val="0"/>
              </a:spcBef>
            </a:pPr>
            <a:r>
              <a:rPr lang="el-GR" sz="1800" dirty="0">
                <a:latin typeface="Calibri" pitchFamily="34" charset="0"/>
                <a:cs typeface="Calibri" pitchFamily="34" charset="0"/>
              </a:rPr>
              <a:t>(για βόρειο άνεμο)</a:t>
            </a:r>
          </a:p>
        </p:txBody>
      </p:sp>
      <p:grpSp>
        <p:nvGrpSpPr>
          <p:cNvPr id="2" name="Group 17"/>
          <p:cNvGrpSpPr>
            <a:grpSpLocks/>
          </p:cNvGrpSpPr>
          <p:nvPr/>
        </p:nvGrpSpPr>
        <p:grpSpPr bwMode="auto">
          <a:xfrm>
            <a:off x="1691680" y="1412776"/>
            <a:ext cx="571500" cy="1727200"/>
            <a:chOff x="1056" y="618"/>
            <a:chExt cx="360" cy="1088"/>
          </a:xfrm>
        </p:grpSpPr>
        <p:grpSp>
          <p:nvGrpSpPr>
            <p:cNvPr id="3" name="Group 14"/>
            <p:cNvGrpSpPr>
              <a:grpSpLocks/>
            </p:cNvGrpSpPr>
            <p:nvPr/>
          </p:nvGrpSpPr>
          <p:grpSpPr bwMode="auto">
            <a:xfrm>
              <a:off x="1056" y="1344"/>
              <a:ext cx="360" cy="362"/>
              <a:chOff x="1056" y="1344"/>
              <a:chExt cx="360" cy="362"/>
            </a:xfrm>
          </p:grpSpPr>
          <p:sp>
            <p:nvSpPr>
              <p:cNvPr id="582665" name="Oval 9"/>
              <p:cNvSpPr>
                <a:spLocks noChangeArrowheads="1"/>
              </p:cNvSpPr>
              <p:nvPr/>
            </p:nvSpPr>
            <p:spPr bwMode="auto">
              <a:xfrm>
                <a:off x="1202" y="1616"/>
                <a:ext cx="90" cy="90"/>
              </a:xfrm>
              <a:prstGeom prst="ellipse">
                <a:avLst/>
              </a:prstGeom>
              <a:solidFill>
                <a:srgbClr val="FF6600">
                  <a:alpha val="50000"/>
                </a:srgbClr>
              </a:solidFill>
              <a:ln w="25400" algn="ctr">
                <a:solidFill>
                  <a:srgbClr val="FF6600"/>
                </a:solidFill>
                <a:round/>
                <a:headEnd/>
                <a:tailEnd/>
              </a:ln>
              <a:effectLst/>
            </p:spPr>
            <p:txBody>
              <a:bodyPr anchor="ctr">
                <a:spAutoFit/>
              </a:bodyPr>
              <a:lstStyle/>
              <a:p>
                <a:endParaRPr lang="en-GB"/>
              </a:p>
            </p:txBody>
          </p:sp>
          <p:sp>
            <p:nvSpPr>
              <p:cNvPr id="582666" name="Line 10"/>
              <p:cNvSpPr>
                <a:spLocks noChangeShapeType="1"/>
              </p:cNvSpPr>
              <p:nvPr/>
            </p:nvSpPr>
            <p:spPr bwMode="auto">
              <a:xfrm flipV="1">
                <a:off x="1247" y="1344"/>
                <a:ext cx="0" cy="272"/>
              </a:xfrm>
              <a:prstGeom prst="line">
                <a:avLst/>
              </a:prstGeom>
              <a:noFill/>
              <a:ln w="25400">
                <a:solidFill>
                  <a:srgbClr val="FF6600"/>
                </a:solidFill>
                <a:prstDash val="sysDot"/>
                <a:round/>
                <a:headEnd/>
                <a:tailEnd/>
              </a:ln>
              <a:effectLst/>
            </p:spPr>
            <p:txBody>
              <a:bodyPr>
                <a:spAutoFit/>
              </a:bodyPr>
              <a:lstStyle/>
              <a:p>
                <a:endParaRPr lang="en-GB"/>
              </a:p>
            </p:txBody>
          </p:sp>
          <p:sp>
            <p:nvSpPr>
              <p:cNvPr id="582667" name="Line 11"/>
              <p:cNvSpPr>
                <a:spLocks noChangeShapeType="1"/>
              </p:cNvSpPr>
              <p:nvPr/>
            </p:nvSpPr>
            <p:spPr bwMode="auto">
              <a:xfrm flipH="1" flipV="1">
                <a:off x="1066" y="1434"/>
                <a:ext cx="181" cy="182"/>
              </a:xfrm>
              <a:prstGeom prst="line">
                <a:avLst/>
              </a:prstGeom>
              <a:noFill/>
              <a:ln w="25400">
                <a:solidFill>
                  <a:srgbClr val="FF6600"/>
                </a:solidFill>
                <a:prstDash val="sysDot"/>
                <a:round/>
                <a:headEnd/>
                <a:tailEnd/>
              </a:ln>
              <a:effectLst/>
            </p:spPr>
            <p:txBody>
              <a:bodyPr>
                <a:spAutoFit/>
              </a:bodyPr>
              <a:lstStyle/>
              <a:p>
                <a:endParaRPr lang="en-GB"/>
              </a:p>
            </p:txBody>
          </p:sp>
          <p:sp>
            <p:nvSpPr>
              <p:cNvPr id="582668" name="Line 12"/>
              <p:cNvSpPr>
                <a:spLocks noChangeShapeType="1"/>
              </p:cNvSpPr>
              <p:nvPr/>
            </p:nvSpPr>
            <p:spPr bwMode="auto">
              <a:xfrm flipV="1">
                <a:off x="1247" y="1480"/>
                <a:ext cx="136" cy="136"/>
              </a:xfrm>
              <a:prstGeom prst="line">
                <a:avLst/>
              </a:prstGeom>
              <a:noFill/>
              <a:ln w="25400">
                <a:solidFill>
                  <a:srgbClr val="FF6600"/>
                </a:solidFill>
                <a:prstDash val="sysDot"/>
                <a:round/>
                <a:headEnd/>
                <a:tailEnd/>
              </a:ln>
              <a:effectLst/>
            </p:spPr>
            <p:txBody>
              <a:bodyPr>
                <a:spAutoFit/>
              </a:bodyPr>
              <a:lstStyle/>
              <a:p>
                <a:endParaRPr lang="en-GB"/>
              </a:p>
            </p:txBody>
          </p:sp>
          <p:sp>
            <p:nvSpPr>
              <p:cNvPr id="582669" name="Freeform 13"/>
              <p:cNvSpPr>
                <a:spLocks/>
              </p:cNvSpPr>
              <p:nvPr/>
            </p:nvSpPr>
            <p:spPr bwMode="auto">
              <a:xfrm>
                <a:off x="1056" y="1350"/>
                <a:ext cx="360" cy="158"/>
              </a:xfrm>
              <a:custGeom>
                <a:avLst/>
                <a:gdLst/>
                <a:ahLst/>
                <a:cxnLst>
                  <a:cxn ang="0">
                    <a:pos x="8" y="74"/>
                  </a:cxn>
                  <a:cxn ang="0">
                    <a:pos x="36" y="18"/>
                  </a:cxn>
                  <a:cxn ang="0">
                    <a:pos x="68" y="6"/>
                  </a:cxn>
                  <a:cxn ang="0">
                    <a:pos x="236" y="26"/>
                  </a:cxn>
                  <a:cxn ang="0">
                    <a:pos x="260" y="34"/>
                  </a:cxn>
                  <a:cxn ang="0">
                    <a:pos x="284" y="50"/>
                  </a:cxn>
                  <a:cxn ang="0">
                    <a:pos x="308" y="122"/>
                  </a:cxn>
                  <a:cxn ang="0">
                    <a:pos x="360" y="158"/>
                  </a:cxn>
                </a:cxnLst>
                <a:rect l="0" t="0" r="r" b="b"/>
                <a:pathLst>
                  <a:path w="360" h="158">
                    <a:moveTo>
                      <a:pt x="8" y="74"/>
                    </a:moveTo>
                    <a:cubicBezTo>
                      <a:pt x="0" y="41"/>
                      <a:pt x="8" y="32"/>
                      <a:pt x="36" y="18"/>
                    </a:cubicBezTo>
                    <a:cubicBezTo>
                      <a:pt x="46" y="3"/>
                      <a:pt x="50" y="0"/>
                      <a:pt x="68" y="6"/>
                    </a:cubicBezTo>
                    <a:cubicBezTo>
                      <a:pt x="99" y="53"/>
                      <a:pt x="209" y="25"/>
                      <a:pt x="236" y="26"/>
                    </a:cubicBezTo>
                    <a:cubicBezTo>
                      <a:pt x="244" y="29"/>
                      <a:pt x="253" y="29"/>
                      <a:pt x="260" y="34"/>
                    </a:cubicBezTo>
                    <a:cubicBezTo>
                      <a:pt x="268" y="39"/>
                      <a:pt x="284" y="50"/>
                      <a:pt x="284" y="50"/>
                    </a:cubicBezTo>
                    <a:cubicBezTo>
                      <a:pt x="296" y="67"/>
                      <a:pt x="302" y="114"/>
                      <a:pt x="308" y="122"/>
                    </a:cubicBezTo>
                    <a:cubicBezTo>
                      <a:pt x="320" y="138"/>
                      <a:pt x="346" y="144"/>
                      <a:pt x="360" y="158"/>
                    </a:cubicBezTo>
                  </a:path>
                </a:pathLst>
              </a:custGeom>
              <a:noFill/>
              <a:ln w="31750" cap="flat" cmpd="sng">
                <a:solidFill>
                  <a:srgbClr val="FF6600"/>
                </a:solidFill>
                <a:prstDash val="solid"/>
                <a:round/>
                <a:headEnd/>
                <a:tailEnd/>
              </a:ln>
              <a:effectLst/>
            </p:spPr>
            <p:txBody>
              <a:bodyPr>
                <a:spAutoFit/>
              </a:bodyPr>
              <a:lstStyle/>
              <a:p>
                <a:endParaRPr lang="en-GB"/>
              </a:p>
            </p:txBody>
          </p:sp>
        </p:grpSp>
        <p:sp>
          <p:nvSpPr>
            <p:cNvPr id="582671" name="Line 15"/>
            <p:cNvSpPr>
              <a:spLocks noChangeShapeType="1"/>
            </p:cNvSpPr>
            <p:nvPr/>
          </p:nvSpPr>
          <p:spPr bwMode="auto">
            <a:xfrm>
              <a:off x="1202" y="845"/>
              <a:ext cx="0" cy="362"/>
            </a:xfrm>
            <a:prstGeom prst="line">
              <a:avLst/>
            </a:prstGeom>
            <a:noFill/>
            <a:ln w="25400">
              <a:solidFill>
                <a:srgbClr val="FF6600"/>
              </a:solidFill>
              <a:round/>
              <a:headEnd/>
              <a:tailEnd type="triangle" w="lg" len="lg"/>
            </a:ln>
            <a:effectLst/>
          </p:spPr>
          <p:txBody>
            <a:bodyPr>
              <a:spAutoFit/>
            </a:bodyPr>
            <a:lstStyle/>
            <a:p>
              <a:endParaRPr lang="en-GB"/>
            </a:p>
          </p:txBody>
        </p:sp>
        <p:sp>
          <p:nvSpPr>
            <p:cNvPr id="582672" name="Text Box 16"/>
            <p:cNvSpPr txBox="1">
              <a:spLocks noChangeArrowheads="1"/>
            </p:cNvSpPr>
            <p:nvPr/>
          </p:nvSpPr>
          <p:spPr bwMode="auto">
            <a:xfrm>
              <a:off x="1111" y="618"/>
              <a:ext cx="272" cy="231"/>
            </a:xfrm>
            <a:prstGeom prst="rect">
              <a:avLst/>
            </a:prstGeom>
            <a:noFill/>
            <a:ln w="9525" algn="ctr">
              <a:noFill/>
              <a:miter lim="800000"/>
              <a:headEnd/>
              <a:tailEnd/>
            </a:ln>
            <a:effectLst/>
          </p:spPr>
          <p:txBody>
            <a:bodyPr>
              <a:spAutoFit/>
            </a:bodyPr>
            <a:lstStyle/>
            <a:p>
              <a:r>
                <a:rPr lang="el-GR" sz="1800" b="1">
                  <a:solidFill>
                    <a:srgbClr val="FF6600"/>
                  </a:solidFill>
                  <a:effectLst>
                    <a:outerShdw blurRad="38100" dist="38100" dir="2700000" algn="tl">
                      <a:srgbClr val="000000"/>
                    </a:outerShdw>
                  </a:effectLst>
                </a:rPr>
                <a:t>Β</a:t>
              </a:r>
            </a:p>
          </p:txBody>
        </p:sp>
      </p:grpSp>
      <p:grpSp>
        <p:nvGrpSpPr>
          <p:cNvPr id="4" name="Group 31"/>
          <p:cNvGrpSpPr>
            <a:grpSpLocks/>
          </p:cNvGrpSpPr>
          <p:nvPr/>
        </p:nvGrpSpPr>
        <p:grpSpPr bwMode="auto">
          <a:xfrm>
            <a:off x="3635896" y="836712"/>
            <a:ext cx="1997075" cy="2303462"/>
            <a:chOff x="2286" y="255"/>
            <a:chExt cx="1258" cy="1451"/>
          </a:xfrm>
        </p:grpSpPr>
        <p:sp>
          <p:nvSpPr>
            <p:cNvPr id="582674" name="Line 18"/>
            <p:cNvSpPr>
              <a:spLocks noChangeShapeType="1"/>
            </p:cNvSpPr>
            <p:nvPr/>
          </p:nvSpPr>
          <p:spPr bwMode="auto">
            <a:xfrm flipV="1">
              <a:off x="2880" y="572"/>
              <a:ext cx="0" cy="1089"/>
            </a:xfrm>
            <a:prstGeom prst="line">
              <a:avLst/>
            </a:prstGeom>
            <a:noFill/>
            <a:ln w="25400">
              <a:solidFill>
                <a:srgbClr val="FF6600"/>
              </a:solidFill>
              <a:prstDash val="sysDot"/>
              <a:round/>
              <a:headEnd/>
              <a:tailEnd/>
            </a:ln>
            <a:effectLst/>
          </p:spPr>
          <p:txBody>
            <a:bodyPr>
              <a:spAutoFit/>
            </a:bodyPr>
            <a:lstStyle/>
            <a:p>
              <a:endParaRPr lang="en-GB"/>
            </a:p>
          </p:txBody>
        </p:sp>
        <p:sp>
          <p:nvSpPr>
            <p:cNvPr id="582675" name="Line 19"/>
            <p:cNvSpPr>
              <a:spLocks noChangeShapeType="1"/>
            </p:cNvSpPr>
            <p:nvPr/>
          </p:nvSpPr>
          <p:spPr bwMode="auto">
            <a:xfrm flipH="1" flipV="1">
              <a:off x="2290" y="935"/>
              <a:ext cx="590" cy="726"/>
            </a:xfrm>
            <a:prstGeom prst="line">
              <a:avLst/>
            </a:prstGeom>
            <a:noFill/>
            <a:ln w="25400">
              <a:solidFill>
                <a:srgbClr val="FF6600"/>
              </a:solidFill>
              <a:prstDash val="sysDot"/>
              <a:round/>
              <a:headEnd/>
              <a:tailEnd/>
            </a:ln>
            <a:effectLst/>
          </p:spPr>
          <p:txBody>
            <a:bodyPr>
              <a:spAutoFit/>
            </a:bodyPr>
            <a:lstStyle/>
            <a:p>
              <a:endParaRPr lang="en-GB"/>
            </a:p>
          </p:txBody>
        </p:sp>
        <p:sp>
          <p:nvSpPr>
            <p:cNvPr id="582676" name="Line 20"/>
            <p:cNvSpPr>
              <a:spLocks noChangeShapeType="1"/>
            </p:cNvSpPr>
            <p:nvPr/>
          </p:nvSpPr>
          <p:spPr bwMode="auto">
            <a:xfrm flipV="1">
              <a:off x="2880" y="845"/>
              <a:ext cx="635" cy="816"/>
            </a:xfrm>
            <a:prstGeom prst="line">
              <a:avLst/>
            </a:prstGeom>
            <a:noFill/>
            <a:ln w="25400">
              <a:solidFill>
                <a:srgbClr val="FF6600"/>
              </a:solidFill>
              <a:prstDash val="sysDot"/>
              <a:round/>
              <a:headEnd/>
              <a:tailEnd/>
            </a:ln>
            <a:effectLst/>
          </p:spPr>
          <p:txBody>
            <a:bodyPr>
              <a:spAutoFit/>
            </a:bodyPr>
            <a:lstStyle/>
            <a:p>
              <a:endParaRPr lang="en-GB"/>
            </a:p>
          </p:txBody>
        </p:sp>
        <p:sp>
          <p:nvSpPr>
            <p:cNvPr id="582679" name="Oval 23"/>
            <p:cNvSpPr>
              <a:spLocks noChangeArrowheads="1"/>
            </p:cNvSpPr>
            <p:nvPr/>
          </p:nvSpPr>
          <p:spPr bwMode="auto">
            <a:xfrm>
              <a:off x="2835" y="1616"/>
              <a:ext cx="90" cy="90"/>
            </a:xfrm>
            <a:prstGeom prst="ellipse">
              <a:avLst/>
            </a:prstGeom>
            <a:solidFill>
              <a:srgbClr val="FF6600">
                <a:alpha val="50000"/>
              </a:srgbClr>
            </a:solidFill>
            <a:ln w="25400" algn="ctr">
              <a:solidFill>
                <a:srgbClr val="FF6600"/>
              </a:solidFill>
              <a:round/>
              <a:headEnd/>
              <a:tailEnd/>
            </a:ln>
            <a:effectLst/>
          </p:spPr>
          <p:txBody>
            <a:bodyPr anchor="ctr">
              <a:spAutoFit/>
            </a:bodyPr>
            <a:lstStyle/>
            <a:p>
              <a:endParaRPr lang="en-GB"/>
            </a:p>
          </p:txBody>
        </p:sp>
        <p:sp>
          <p:nvSpPr>
            <p:cNvPr id="582684" name="Line 28"/>
            <p:cNvSpPr>
              <a:spLocks noChangeShapeType="1"/>
            </p:cNvSpPr>
            <p:nvPr/>
          </p:nvSpPr>
          <p:spPr bwMode="auto">
            <a:xfrm>
              <a:off x="3061" y="482"/>
              <a:ext cx="1" cy="362"/>
            </a:xfrm>
            <a:prstGeom prst="line">
              <a:avLst/>
            </a:prstGeom>
            <a:noFill/>
            <a:ln w="25400">
              <a:solidFill>
                <a:srgbClr val="FF6600"/>
              </a:solidFill>
              <a:round/>
              <a:headEnd/>
              <a:tailEnd type="triangle" w="lg" len="lg"/>
            </a:ln>
            <a:effectLst/>
          </p:spPr>
          <p:txBody>
            <a:bodyPr>
              <a:spAutoFit/>
            </a:bodyPr>
            <a:lstStyle/>
            <a:p>
              <a:endParaRPr lang="en-GB"/>
            </a:p>
          </p:txBody>
        </p:sp>
        <p:sp>
          <p:nvSpPr>
            <p:cNvPr id="582685" name="Text Box 29"/>
            <p:cNvSpPr txBox="1">
              <a:spLocks noChangeArrowheads="1"/>
            </p:cNvSpPr>
            <p:nvPr/>
          </p:nvSpPr>
          <p:spPr bwMode="auto">
            <a:xfrm>
              <a:off x="2970" y="255"/>
              <a:ext cx="272" cy="231"/>
            </a:xfrm>
            <a:prstGeom prst="rect">
              <a:avLst/>
            </a:prstGeom>
            <a:noFill/>
            <a:ln w="9525" algn="ctr">
              <a:noFill/>
              <a:miter lim="800000"/>
              <a:headEnd/>
              <a:tailEnd/>
            </a:ln>
            <a:effectLst/>
          </p:spPr>
          <p:txBody>
            <a:bodyPr>
              <a:spAutoFit/>
            </a:bodyPr>
            <a:lstStyle/>
            <a:p>
              <a:r>
                <a:rPr lang="el-GR" sz="1800" b="1">
                  <a:solidFill>
                    <a:srgbClr val="FF6600"/>
                  </a:solidFill>
                  <a:effectLst>
                    <a:outerShdw blurRad="38100" dist="38100" dir="2700000" algn="tl">
                      <a:srgbClr val="000000"/>
                    </a:outerShdw>
                  </a:effectLst>
                </a:rPr>
                <a:t>Β</a:t>
              </a:r>
            </a:p>
          </p:txBody>
        </p:sp>
        <p:sp>
          <p:nvSpPr>
            <p:cNvPr id="582686" name="Freeform 30"/>
            <p:cNvSpPr>
              <a:spLocks/>
            </p:cNvSpPr>
            <p:nvPr/>
          </p:nvSpPr>
          <p:spPr bwMode="auto">
            <a:xfrm>
              <a:off x="2286" y="539"/>
              <a:ext cx="1258" cy="384"/>
            </a:xfrm>
            <a:custGeom>
              <a:avLst/>
              <a:gdLst/>
              <a:ahLst/>
              <a:cxnLst>
                <a:cxn ang="0">
                  <a:pos x="0" y="384"/>
                </a:cxn>
                <a:cxn ang="0">
                  <a:pos x="100" y="366"/>
                </a:cxn>
                <a:cxn ang="0">
                  <a:pos x="109" y="339"/>
                </a:cxn>
                <a:cxn ang="0">
                  <a:pos x="36" y="247"/>
                </a:cxn>
                <a:cxn ang="0">
                  <a:pos x="27" y="147"/>
                </a:cxn>
                <a:cxn ang="0">
                  <a:pos x="82" y="128"/>
                </a:cxn>
                <a:cxn ang="0">
                  <a:pos x="155" y="83"/>
                </a:cxn>
                <a:cxn ang="0">
                  <a:pos x="256" y="55"/>
                </a:cxn>
                <a:cxn ang="0">
                  <a:pos x="420" y="0"/>
                </a:cxn>
                <a:cxn ang="0">
                  <a:pos x="841" y="74"/>
                </a:cxn>
                <a:cxn ang="0">
                  <a:pos x="1088" y="128"/>
                </a:cxn>
                <a:cxn ang="0">
                  <a:pos x="1124" y="138"/>
                </a:cxn>
                <a:cxn ang="0">
                  <a:pos x="1179" y="156"/>
                </a:cxn>
                <a:cxn ang="0">
                  <a:pos x="1225" y="238"/>
                </a:cxn>
                <a:cxn ang="0">
                  <a:pos x="1243" y="266"/>
                </a:cxn>
                <a:cxn ang="0">
                  <a:pos x="1243" y="339"/>
                </a:cxn>
              </a:cxnLst>
              <a:rect l="0" t="0" r="r" b="b"/>
              <a:pathLst>
                <a:path w="1258" h="384">
                  <a:moveTo>
                    <a:pt x="0" y="384"/>
                  </a:moveTo>
                  <a:cubicBezTo>
                    <a:pt x="33" y="378"/>
                    <a:pt x="69" y="379"/>
                    <a:pt x="100" y="366"/>
                  </a:cubicBezTo>
                  <a:cubicBezTo>
                    <a:pt x="109" y="362"/>
                    <a:pt x="109" y="348"/>
                    <a:pt x="109" y="339"/>
                  </a:cubicBezTo>
                  <a:cubicBezTo>
                    <a:pt x="109" y="295"/>
                    <a:pt x="62" y="273"/>
                    <a:pt x="36" y="247"/>
                  </a:cubicBezTo>
                  <a:cubicBezTo>
                    <a:pt x="26" y="216"/>
                    <a:pt x="4" y="180"/>
                    <a:pt x="27" y="147"/>
                  </a:cubicBezTo>
                  <a:cubicBezTo>
                    <a:pt x="38" y="131"/>
                    <a:pt x="65" y="137"/>
                    <a:pt x="82" y="128"/>
                  </a:cubicBezTo>
                  <a:cubicBezTo>
                    <a:pt x="111" y="113"/>
                    <a:pt x="123" y="94"/>
                    <a:pt x="155" y="83"/>
                  </a:cubicBezTo>
                  <a:cubicBezTo>
                    <a:pt x="195" y="41"/>
                    <a:pt x="155" y="75"/>
                    <a:pt x="256" y="55"/>
                  </a:cubicBezTo>
                  <a:cubicBezTo>
                    <a:pt x="310" y="44"/>
                    <a:pt x="368" y="19"/>
                    <a:pt x="420" y="0"/>
                  </a:cubicBezTo>
                  <a:cubicBezTo>
                    <a:pt x="563" y="14"/>
                    <a:pt x="699" y="57"/>
                    <a:pt x="841" y="74"/>
                  </a:cubicBezTo>
                  <a:cubicBezTo>
                    <a:pt x="920" y="100"/>
                    <a:pt x="1007" y="111"/>
                    <a:pt x="1088" y="128"/>
                  </a:cubicBezTo>
                  <a:cubicBezTo>
                    <a:pt x="1100" y="131"/>
                    <a:pt x="1112" y="134"/>
                    <a:pt x="1124" y="138"/>
                  </a:cubicBezTo>
                  <a:cubicBezTo>
                    <a:pt x="1142" y="144"/>
                    <a:pt x="1179" y="156"/>
                    <a:pt x="1179" y="156"/>
                  </a:cubicBezTo>
                  <a:cubicBezTo>
                    <a:pt x="1258" y="233"/>
                    <a:pt x="1147" y="117"/>
                    <a:pt x="1225" y="238"/>
                  </a:cubicBezTo>
                  <a:cubicBezTo>
                    <a:pt x="1231" y="247"/>
                    <a:pt x="1241" y="255"/>
                    <a:pt x="1243" y="266"/>
                  </a:cubicBezTo>
                  <a:cubicBezTo>
                    <a:pt x="1247" y="290"/>
                    <a:pt x="1243" y="315"/>
                    <a:pt x="1243" y="339"/>
                  </a:cubicBezTo>
                </a:path>
              </a:pathLst>
            </a:custGeom>
            <a:noFill/>
            <a:ln w="31750" cap="flat" cmpd="sng">
              <a:solidFill>
                <a:srgbClr val="FF6600"/>
              </a:solidFill>
              <a:prstDash val="solid"/>
              <a:round/>
              <a:headEnd type="none" w="med" len="med"/>
              <a:tailEnd type="none" w="med" len="med"/>
            </a:ln>
            <a:effectLst/>
          </p:spPr>
          <p:txBody>
            <a:bodyPr>
              <a:spAutoFit/>
            </a:bodyPr>
            <a:lstStyle/>
            <a:p>
              <a:endParaRPr lang="en-GB"/>
            </a:p>
          </p:txBody>
        </p:sp>
      </p:grpSp>
      <p:sp>
        <p:nvSpPr>
          <p:cNvPr id="2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26" name="2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sp>
        <p:nvSpPr>
          <p:cNvPr id="27"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Γένεση/ανάπτυξη </a:t>
            </a:r>
            <a:r>
              <a:rPr lang="el-GR" sz="2800" b="1" dirty="0" err="1">
                <a:solidFill>
                  <a:sysClr val="windowText" lastClr="000000"/>
                </a:solidFill>
                <a:latin typeface="Calibri"/>
              </a:rPr>
              <a:t>ανεμογενών</a:t>
            </a:r>
            <a:r>
              <a:rPr lang="el-GR" sz="2800" b="1" dirty="0">
                <a:solidFill>
                  <a:sysClr val="windowText" lastClr="000000"/>
                </a:solidFill>
                <a:latin typeface="Calibri"/>
              </a:rPr>
              <a:t>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28" name="27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pic>
        <p:nvPicPr>
          <p:cNvPr id="29"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82664">
                                            <p:txEl>
                                              <p:pRg st="2" end="2"/>
                                            </p:txEl>
                                          </p:spTgt>
                                        </p:tgtEl>
                                        <p:attrNameLst>
                                          <p:attrName>style.visibility</p:attrName>
                                        </p:attrNameLst>
                                      </p:cBhvr>
                                      <p:to>
                                        <p:strVal val="visible"/>
                                      </p:to>
                                    </p:set>
                                    <p:animEffect transition="in" filter="fade">
                                      <p:cBhvr>
                                        <p:cTn id="7" dur="1000"/>
                                        <p:tgtEl>
                                          <p:spTgt spid="582664">
                                            <p:txEl>
                                              <p:pRg st="2" end="2"/>
                                            </p:txEl>
                                          </p:spTgt>
                                        </p:tgtEl>
                                      </p:cBhvr>
                                    </p:animEffect>
                                    <p:anim calcmode="lin" valueType="num">
                                      <p:cBhvr>
                                        <p:cTn id="8" dur="1000" fill="hold"/>
                                        <p:tgtEl>
                                          <p:spTgt spid="58266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82664">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82664">
                                            <p:txEl>
                                              <p:pRg st="3" end="3"/>
                                            </p:txEl>
                                          </p:spTgt>
                                        </p:tgtEl>
                                        <p:attrNameLst>
                                          <p:attrName>style.visibility</p:attrName>
                                        </p:attrNameLst>
                                      </p:cBhvr>
                                      <p:to>
                                        <p:strVal val="visible"/>
                                      </p:to>
                                    </p:set>
                                    <p:animEffect transition="in" filter="fade">
                                      <p:cBhvr>
                                        <p:cTn id="12" dur="1000"/>
                                        <p:tgtEl>
                                          <p:spTgt spid="582664">
                                            <p:txEl>
                                              <p:pRg st="3" end="3"/>
                                            </p:txEl>
                                          </p:spTgt>
                                        </p:tgtEl>
                                      </p:cBhvr>
                                    </p:animEffect>
                                    <p:anim calcmode="lin" valueType="num">
                                      <p:cBhvr>
                                        <p:cTn id="13" dur="1000" fill="hold"/>
                                        <p:tgtEl>
                                          <p:spTgt spid="58266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82664">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582664">
                                            <p:txEl>
                                              <p:pRg st="5" end="5"/>
                                            </p:txEl>
                                          </p:spTgt>
                                        </p:tgtEl>
                                        <p:attrNameLst>
                                          <p:attrName>style.visibility</p:attrName>
                                        </p:attrNameLst>
                                      </p:cBhvr>
                                      <p:to>
                                        <p:strVal val="visible"/>
                                      </p:to>
                                    </p:set>
                                    <p:animEffect transition="in" filter="fade">
                                      <p:cBhvr>
                                        <p:cTn id="24" dur="1000"/>
                                        <p:tgtEl>
                                          <p:spTgt spid="582664">
                                            <p:txEl>
                                              <p:pRg st="5" end="5"/>
                                            </p:txEl>
                                          </p:spTgt>
                                        </p:tgtEl>
                                      </p:cBhvr>
                                    </p:animEffect>
                                    <p:anim calcmode="lin" valueType="num">
                                      <p:cBhvr>
                                        <p:cTn id="25" dur="1000" fill="hold"/>
                                        <p:tgtEl>
                                          <p:spTgt spid="582664">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82664">
                                            <p:txEl>
                                              <p:pRg st="5" end="5"/>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582664">
                                            <p:txEl>
                                              <p:pRg st="6" end="6"/>
                                            </p:txEl>
                                          </p:spTgt>
                                        </p:tgtEl>
                                        <p:attrNameLst>
                                          <p:attrName>style.visibility</p:attrName>
                                        </p:attrNameLst>
                                      </p:cBhvr>
                                      <p:to>
                                        <p:strVal val="visible"/>
                                      </p:to>
                                    </p:set>
                                    <p:animEffect transition="in" filter="fade">
                                      <p:cBhvr>
                                        <p:cTn id="29" dur="1000"/>
                                        <p:tgtEl>
                                          <p:spTgt spid="582664">
                                            <p:txEl>
                                              <p:pRg st="6" end="6"/>
                                            </p:txEl>
                                          </p:spTgt>
                                        </p:tgtEl>
                                      </p:cBhvr>
                                    </p:animEffect>
                                    <p:anim calcmode="lin" valueType="num">
                                      <p:cBhvr>
                                        <p:cTn id="30" dur="1000" fill="hold"/>
                                        <p:tgtEl>
                                          <p:spTgt spid="58266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82664">
                                            <p:txEl>
                                              <p:pRg st="6" end="6"/>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99592" y="1166206"/>
            <a:ext cx="6336704" cy="417512"/>
          </a:xfrm>
        </p:spPr>
        <p:txBody>
          <a:bodyPr/>
          <a:lstStyle/>
          <a:p>
            <a:pPr eaLnBrk="1" hangingPunct="1"/>
            <a:r>
              <a:rPr lang="el-GR" sz="2400" b="1" dirty="0">
                <a:solidFill>
                  <a:srgbClr val="3333FF"/>
                </a:solidFill>
                <a:latin typeface="Calibri" pitchFamily="34" charset="0"/>
                <a:cs typeface="Calibri" pitchFamily="34" charset="0"/>
              </a:rPr>
              <a:t>Μετασχηματισμός κυμάτων</a:t>
            </a:r>
          </a:p>
        </p:txBody>
      </p:sp>
      <p:sp>
        <p:nvSpPr>
          <p:cNvPr id="37891" name="Rectangle 3"/>
          <p:cNvSpPr>
            <a:spLocks noGrp="1" noChangeArrowheads="1"/>
          </p:cNvSpPr>
          <p:nvPr>
            <p:ph type="body" idx="1"/>
          </p:nvPr>
        </p:nvSpPr>
        <p:spPr>
          <a:xfrm>
            <a:off x="362989" y="1883314"/>
            <a:ext cx="8529491" cy="3671887"/>
          </a:xfrm>
        </p:spPr>
        <p:txBody>
          <a:bodyPr/>
          <a:lstStyle/>
          <a:p>
            <a:pPr marL="0" indent="0" eaLnBrk="1" hangingPunct="1">
              <a:buFontTx/>
              <a:buNone/>
            </a:pPr>
            <a:r>
              <a:rPr lang="el-GR" sz="1800" dirty="0">
                <a:latin typeface="Calibri" pitchFamily="34" charset="0"/>
                <a:cs typeface="Calibri" pitchFamily="34" charset="0"/>
              </a:rPr>
              <a:t>Κατά τη διάρκεια διάδοσης των κυμάτων στην ανοικτή θάλασσα, τα κύματα με την </a:t>
            </a:r>
            <a:r>
              <a:rPr lang="el-GR" sz="1800" b="1" dirty="0">
                <a:solidFill>
                  <a:srgbClr val="3333FF"/>
                </a:solidFill>
                <a:latin typeface="Calibri" pitchFamily="34" charset="0"/>
                <a:cs typeface="Calibri" pitchFamily="34" charset="0"/>
              </a:rPr>
              <a:t>μεγαλύτερη περίοδο </a:t>
            </a:r>
            <a:r>
              <a:rPr lang="el-GR" sz="1800" dirty="0">
                <a:solidFill>
                  <a:srgbClr val="3333FF"/>
                </a:solidFill>
                <a:latin typeface="Calibri" pitchFamily="34" charset="0"/>
                <a:cs typeface="Calibri" pitchFamily="34" charset="0"/>
              </a:rPr>
              <a:t>ταξιδεύουν γρηγορότερα</a:t>
            </a:r>
            <a:r>
              <a:rPr lang="el-GR" sz="1800" dirty="0">
                <a:latin typeface="Calibri" pitchFamily="34" charset="0"/>
                <a:cs typeface="Calibri" pitchFamily="34" charset="0"/>
              </a:rPr>
              <a:t>, και έτσι αφήνουν πίσω τα μικρότερα κύματα (</a:t>
            </a:r>
            <a:r>
              <a:rPr lang="en-GB" sz="1800" dirty="0">
                <a:solidFill>
                  <a:srgbClr val="3333FF"/>
                </a:solidFill>
                <a:latin typeface="Calibri" pitchFamily="34" charset="0"/>
                <a:cs typeface="Calibri" pitchFamily="34" charset="0"/>
              </a:rPr>
              <a:t>wave dispersion</a:t>
            </a:r>
            <a:r>
              <a:rPr lang="en-GB" sz="1800" dirty="0">
                <a:latin typeface="Calibri" pitchFamily="34" charset="0"/>
                <a:cs typeface="Calibri" pitchFamily="34" charset="0"/>
              </a:rPr>
              <a:t>)</a:t>
            </a:r>
            <a:r>
              <a:rPr lang="el-GR" sz="1800" dirty="0">
                <a:latin typeface="Calibri" pitchFamily="34" charset="0"/>
                <a:cs typeface="Calibri" pitchFamily="34" charset="0"/>
              </a:rPr>
              <a:t>. </a:t>
            </a:r>
          </a:p>
          <a:p>
            <a:pPr marL="0" indent="0" eaLnBrk="1" hangingPunct="1">
              <a:buFontTx/>
              <a:buNone/>
            </a:pPr>
            <a:endParaRPr lang="el-GR" sz="1800" dirty="0">
              <a:latin typeface="Calibri" pitchFamily="34" charset="0"/>
              <a:cs typeface="Calibri" pitchFamily="34" charset="0"/>
            </a:endParaRPr>
          </a:p>
          <a:p>
            <a:pPr marL="0" indent="0" eaLnBrk="1" hangingPunct="1">
              <a:buFontTx/>
              <a:buNone/>
            </a:pPr>
            <a:r>
              <a:rPr lang="el-GR" sz="1800" dirty="0">
                <a:latin typeface="Calibri" pitchFamily="34" charset="0"/>
                <a:cs typeface="Calibri" pitchFamily="34" charset="0"/>
              </a:rPr>
              <a:t>Υπάρχει διαβάθμιση </a:t>
            </a:r>
            <a:r>
              <a:rPr lang="en-GB" sz="1800" dirty="0">
                <a:latin typeface="Calibri" pitchFamily="34" charset="0"/>
                <a:cs typeface="Calibri" pitchFamily="34" charset="0"/>
              </a:rPr>
              <a:t>(sorting) </a:t>
            </a:r>
            <a:r>
              <a:rPr lang="el-GR" sz="1800" dirty="0">
                <a:latin typeface="Calibri" pitchFamily="34" charset="0"/>
                <a:cs typeface="Calibri" pitchFamily="34" charset="0"/>
              </a:rPr>
              <a:t>των κυματισμών λόγω διασποράς (</a:t>
            </a:r>
            <a:r>
              <a:rPr lang="en-GB" sz="1800" dirty="0">
                <a:latin typeface="Calibri" pitchFamily="34" charset="0"/>
                <a:cs typeface="Calibri" pitchFamily="34" charset="0"/>
              </a:rPr>
              <a:t>wave dispersion) </a:t>
            </a:r>
            <a:r>
              <a:rPr lang="el-GR" sz="1800" dirty="0">
                <a:latin typeface="Calibri" pitchFamily="34" charset="0"/>
                <a:cs typeface="Calibri" pitchFamily="34" charset="0"/>
              </a:rPr>
              <a:t>με αποτέλεσμα να γίνονται πιο κανονικά (από άποψη περιόδου, μήκους κύματος ύψους και ταχύτητας). Έτσι δημιουργείται η φουσκοθαλασσιά (</a:t>
            </a:r>
            <a:r>
              <a:rPr lang="en-GB" sz="1800" dirty="0">
                <a:latin typeface="Calibri" pitchFamily="34" charset="0"/>
                <a:cs typeface="Calibri" pitchFamily="34" charset="0"/>
              </a:rPr>
              <a:t>swell)</a:t>
            </a:r>
            <a:r>
              <a:rPr lang="el-GR" sz="1800" dirty="0">
                <a:latin typeface="Calibri" pitchFamily="34" charset="0"/>
                <a:cs typeface="Calibri" pitchFamily="34" charset="0"/>
              </a:rPr>
              <a:t>.</a:t>
            </a:r>
          </a:p>
          <a:p>
            <a:pPr marL="0" indent="0" eaLnBrk="1" hangingPunct="1">
              <a:buFontTx/>
              <a:buNone/>
            </a:pPr>
            <a:endParaRPr lang="el-GR" sz="1800" dirty="0">
              <a:latin typeface="Calibri" pitchFamily="34" charset="0"/>
              <a:cs typeface="Calibri" pitchFamily="34" charset="0"/>
            </a:endParaRPr>
          </a:p>
          <a:p>
            <a:pPr marL="0" indent="0" eaLnBrk="1" hangingPunct="1">
              <a:buFontTx/>
              <a:buNone/>
            </a:pPr>
            <a:r>
              <a:rPr lang="el-GR" sz="1800" dirty="0">
                <a:latin typeface="Calibri" pitchFamily="34" charset="0"/>
                <a:cs typeface="Calibri" pitchFamily="34" charset="0"/>
              </a:rPr>
              <a:t>Τα κύματα μπορούν να χάσουν ενέργεια στο ‘ταξίδι’ τους λόγω (α) εσωτερικών διεργασιών (ιξώδες), (β) αντίθετους ανέμους, (γ) παρεμβολές από άλλα κύματα ή και ρεύματα. </a:t>
            </a:r>
            <a:endParaRPr lang="en-GB" sz="1800" dirty="0">
              <a:latin typeface="Calibri" pitchFamily="34" charset="0"/>
              <a:cs typeface="Calibri" pitchFamily="34" charset="0"/>
            </a:endParaRPr>
          </a:p>
          <a:p>
            <a:pPr marL="0" indent="0" eaLnBrk="1" hangingPunct="1">
              <a:lnSpc>
                <a:spcPct val="80000"/>
              </a:lnSpc>
              <a:buFontTx/>
              <a:buNone/>
            </a:pPr>
            <a:endParaRPr lang="el-GR" sz="2000" dirty="0">
              <a:latin typeface="Calibri" pitchFamily="34" charset="0"/>
              <a:cs typeface="Calibri" pitchFamily="34" charset="0"/>
            </a:endParaRPr>
          </a:p>
        </p:txBody>
      </p:sp>
      <p:sp>
        <p:nvSpPr>
          <p:cNvPr id="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Γένεση/ανάπτυξη </a:t>
            </a:r>
            <a:r>
              <a:rPr lang="el-GR" sz="2800" b="1" dirty="0" err="1">
                <a:solidFill>
                  <a:sysClr val="windowText" lastClr="000000"/>
                </a:solidFill>
                <a:latin typeface="Calibri"/>
              </a:rPr>
              <a:t>ανεμογενών</a:t>
            </a:r>
            <a:r>
              <a:rPr lang="el-GR" sz="2800" b="1" dirty="0">
                <a:solidFill>
                  <a:sysClr val="windowText" lastClr="000000"/>
                </a:solidFill>
                <a:latin typeface="Calibri"/>
              </a:rPr>
              <a:t>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5" name="4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6"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IMG0300"/>
          <p:cNvPicPr>
            <a:picLocks noChangeAspect="1" noChangeArrowheads="1"/>
          </p:cNvPicPr>
          <p:nvPr/>
        </p:nvPicPr>
        <p:blipFill>
          <a:blip r:embed="rId3" cstate="print"/>
          <a:srcRect l="2017" t="4845" r="4053" b="8035"/>
          <a:stretch>
            <a:fillRect/>
          </a:stretch>
        </p:blipFill>
        <p:spPr bwMode="auto">
          <a:xfrm>
            <a:off x="1043608" y="1412776"/>
            <a:ext cx="6769100" cy="3794125"/>
          </a:xfrm>
          <a:prstGeom prst="rect">
            <a:avLst/>
          </a:prstGeom>
          <a:noFill/>
          <a:ln w="9525">
            <a:noFill/>
            <a:miter lim="800000"/>
            <a:headEnd/>
            <a:tailEnd/>
          </a:ln>
        </p:spPr>
      </p:pic>
      <p:sp>
        <p:nvSpPr>
          <p:cNvPr id="38915" name="Text Box 5"/>
          <p:cNvSpPr txBox="1">
            <a:spLocks noChangeArrowheads="1"/>
          </p:cNvSpPr>
          <p:nvPr/>
        </p:nvSpPr>
        <p:spPr bwMode="auto">
          <a:xfrm>
            <a:off x="899592" y="5373216"/>
            <a:ext cx="7380287" cy="877888"/>
          </a:xfrm>
          <a:prstGeom prst="rect">
            <a:avLst/>
          </a:prstGeom>
          <a:noFill/>
          <a:ln w="9525">
            <a:noFill/>
            <a:miter lim="800000"/>
            <a:headEnd/>
            <a:tailEnd/>
          </a:ln>
        </p:spPr>
        <p:txBody>
          <a:bodyPr>
            <a:spAutoFit/>
          </a:bodyPr>
          <a:lstStyle/>
          <a:p>
            <a:r>
              <a:rPr lang="el-GR" sz="1700" dirty="0">
                <a:solidFill>
                  <a:srgbClr val="000000"/>
                </a:solidFill>
                <a:latin typeface="Calibri" pitchFamily="34" charset="0"/>
                <a:cs typeface="Calibri" pitchFamily="34" charset="0"/>
              </a:rPr>
              <a:t>Φουσκοθαλασσιά (</a:t>
            </a:r>
            <a:r>
              <a:rPr lang="en-GB" sz="1700" dirty="0">
                <a:solidFill>
                  <a:srgbClr val="000000"/>
                </a:solidFill>
                <a:latin typeface="Calibri" pitchFamily="34" charset="0"/>
                <a:ea typeface="MS Mincho" pitchFamily="49" charset="-128"/>
                <a:cs typeface="Calibri" pitchFamily="34" charset="0"/>
              </a:rPr>
              <a:t>swell</a:t>
            </a:r>
            <a:r>
              <a:rPr lang="el-GR" sz="1700" dirty="0">
                <a:solidFill>
                  <a:srgbClr val="000000"/>
                </a:solidFill>
                <a:latin typeface="Calibri" pitchFamily="34" charset="0"/>
                <a:cs typeface="Calibri" pitchFamily="34" charset="0"/>
              </a:rPr>
              <a:t>) στο </a:t>
            </a:r>
            <a:r>
              <a:rPr lang="en-GB" sz="1700" dirty="0">
                <a:solidFill>
                  <a:srgbClr val="000000"/>
                </a:solidFill>
                <a:latin typeface="Calibri" pitchFamily="34" charset="0"/>
                <a:ea typeface="MS Mincho" pitchFamily="49" charset="-128"/>
              </a:rPr>
              <a:t>False Bay</a:t>
            </a:r>
            <a:r>
              <a:rPr lang="el-GR" sz="1700" dirty="0">
                <a:solidFill>
                  <a:srgbClr val="000000"/>
                </a:solidFill>
                <a:latin typeface="Calibri" pitchFamily="34" charset="0"/>
                <a:cs typeface="Calibri" pitchFamily="34" charset="0"/>
              </a:rPr>
              <a:t>, </a:t>
            </a:r>
            <a:r>
              <a:rPr lang="en-GB" sz="1700" dirty="0">
                <a:solidFill>
                  <a:srgbClr val="000000"/>
                </a:solidFill>
                <a:latin typeface="Calibri" pitchFamily="34" charset="0"/>
                <a:ea typeface="MS Mincho" pitchFamily="49" charset="-128"/>
              </a:rPr>
              <a:t>Cape town, S</a:t>
            </a:r>
            <a:r>
              <a:rPr lang="el-GR" sz="1700" dirty="0">
                <a:solidFill>
                  <a:srgbClr val="000000"/>
                </a:solidFill>
                <a:latin typeface="Calibri" pitchFamily="34" charset="0"/>
                <a:cs typeface="Calibri" pitchFamily="34" charset="0"/>
              </a:rPr>
              <a:t>.</a:t>
            </a:r>
            <a:r>
              <a:rPr lang="en-GB" sz="1700" dirty="0">
                <a:solidFill>
                  <a:srgbClr val="000000"/>
                </a:solidFill>
                <a:latin typeface="Calibri" pitchFamily="34" charset="0"/>
                <a:ea typeface="MS Mincho" pitchFamily="49" charset="-128"/>
              </a:rPr>
              <a:t>A</a:t>
            </a:r>
            <a:r>
              <a:rPr lang="el-GR" sz="1700" dirty="0">
                <a:solidFill>
                  <a:srgbClr val="000000"/>
                </a:solidFill>
                <a:latin typeface="Calibri" pitchFamily="34" charset="0"/>
                <a:cs typeface="Calibri" pitchFamily="34" charset="0"/>
              </a:rPr>
              <a:t>. Προσέξτε το κανονικό τρόπο με τον οποίο τα κύματα πλησιάζουν την παράλια. Τα </a:t>
            </a:r>
            <a:r>
              <a:rPr lang="en-GB" sz="1700" dirty="0">
                <a:solidFill>
                  <a:srgbClr val="000000"/>
                </a:solidFill>
                <a:latin typeface="Calibri" pitchFamily="34" charset="0"/>
                <a:ea typeface="MS Mincho" pitchFamily="49" charset="-128"/>
              </a:rPr>
              <a:t>swells</a:t>
            </a:r>
            <a:r>
              <a:rPr lang="el-GR" sz="1700" dirty="0">
                <a:solidFill>
                  <a:srgbClr val="000000"/>
                </a:solidFill>
                <a:latin typeface="Calibri" pitchFamily="34" charset="0"/>
                <a:cs typeface="Calibri" pitchFamily="34" charset="0"/>
              </a:rPr>
              <a:t> είναι παλαιά κύματα που έχουν ταξιδεύσει μακριά από τον τόπο γένεσης. </a:t>
            </a:r>
            <a:r>
              <a:rPr lang="en-GB" sz="1700" dirty="0">
                <a:solidFill>
                  <a:srgbClr val="000000"/>
                </a:solidFill>
                <a:latin typeface="Calibri" pitchFamily="34" charset="0"/>
                <a:ea typeface="MS Mincho" pitchFamily="49" charset="-128"/>
              </a:rPr>
              <a:t>SEPM, 1996 </a:t>
            </a:r>
            <a:endParaRPr lang="en-GB" sz="1700" dirty="0">
              <a:solidFill>
                <a:srgbClr val="000000"/>
              </a:solidFill>
              <a:latin typeface="Calibri" pitchFamily="34" charset="0"/>
              <a:cs typeface="Calibri" pitchFamily="34" charset="0"/>
            </a:endParaRPr>
          </a:p>
        </p:txBody>
      </p:sp>
      <p:sp>
        <p:nvSpPr>
          <p:cNvPr id="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Γένεση/ανάπτυξη </a:t>
            </a:r>
            <a:r>
              <a:rPr lang="el-GR" sz="2800" b="1" dirty="0" err="1">
                <a:solidFill>
                  <a:sysClr val="windowText" lastClr="000000"/>
                </a:solidFill>
                <a:latin typeface="Calibri"/>
              </a:rPr>
              <a:t>ανεμογενών</a:t>
            </a:r>
            <a:r>
              <a:rPr lang="el-GR" sz="2800" b="1" dirty="0">
                <a:solidFill>
                  <a:sysClr val="windowText" lastClr="000000"/>
                </a:solidFill>
                <a:latin typeface="Calibri"/>
              </a:rPr>
              <a:t>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6" name="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IMG0301"/>
          <p:cNvPicPr>
            <a:picLocks noChangeAspect="1" noChangeArrowheads="1"/>
          </p:cNvPicPr>
          <p:nvPr/>
        </p:nvPicPr>
        <p:blipFill>
          <a:blip r:embed="rId3" cstate="print"/>
          <a:srcRect l="4375" t="5965" r="1988" b="6447"/>
          <a:stretch>
            <a:fillRect/>
          </a:stretch>
        </p:blipFill>
        <p:spPr bwMode="auto">
          <a:xfrm>
            <a:off x="971600" y="1196752"/>
            <a:ext cx="7343775" cy="4581525"/>
          </a:xfrm>
          <a:prstGeom prst="rect">
            <a:avLst/>
          </a:prstGeom>
          <a:noFill/>
          <a:ln w="9525">
            <a:noFill/>
            <a:miter lim="800000"/>
            <a:headEnd/>
            <a:tailEnd/>
          </a:ln>
        </p:spPr>
      </p:pic>
      <p:sp>
        <p:nvSpPr>
          <p:cNvPr id="39939" name="Text Box 5"/>
          <p:cNvSpPr txBox="1">
            <a:spLocks noChangeArrowheads="1"/>
          </p:cNvSpPr>
          <p:nvPr/>
        </p:nvSpPr>
        <p:spPr bwMode="auto">
          <a:xfrm>
            <a:off x="611560" y="5949280"/>
            <a:ext cx="8093075" cy="396875"/>
          </a:xfrm>
          <a:prstGeom prst="rect">
            <a:avLst/>
          </a:prstGeom>
          <a:noFill/>
          <a:ln w="9525">
            <a:noFill/>
            <a:miter lim="800000"/>
            <a:headEnd/>
            <a:tailEnd/>
          </a:ln>
        </p:spPr>
        <p:txBody>
          <a:bodyPr>
            <a:spAutoFit/>
          </a:bodyPr>
          <a:lstStyle/>
          <a:p>
            <a:pPr algn="ctr"/>
            <a:r>
              <a:rPr lang="en-GB" sz="2000" dirty="0">
                <a:solidFill>
                  <a:srgbClr val="000000"/>
                </a:solidFill>
                <a:latin typeface="Calibri" pitchFamily="34" charset="0"/>
                <a:cs typeface="Calibri" pitchFamily="34" charset="0"/>
              </a:rPr>
              <a:t>Swell</a:t>
            </a:r>
            <a:r>
              <a:rPr lang="el-GR" sz="2000" dirty="0">
                <a:solidFill>
                  <a:srgbClr val="000000"/>
                </a:solidFill>
                <a:latin typeface="Calibri" pitchFamily="34" charset="0"/>
                <a:cs typeface="Calibri" pitchFamily="34" charset="0"/>
              </a:rPr>
              <a:t> πλησιάζει την παραλία. </a:t>
            </a:r>
            <a:r>
              <a:rPr lang="en-GB" sz="2000" dirty="0">
                <a:solidFill>
                  <a:srgbClr val="000000"/>
                </a:solidFill>
                <a:latin typeface="Calibri" pitchFamily="34" charset="0"/>
                <a:cs typeface="Calibri" pitchFamily="34" charset="0"/>
              </a:rPr>
              <a:t>SEPM, 1996</a:t>
            </a:r>
            <a:r>
              <a:rPr lang="el-GR" sz="2000" dirty="0">
                <a:solidFill>
                  <a:srgbClr val="000000"/>
                </a:solidFill>
                <a:latin typeface="Calibri" pitchFamily="34" charset="0"/>
                <a:cs typeface="Calibri" pitchFamily="34" charset="0"/>
              </a:rPr>
              <a:t> </a:t>
            </a:r>
            <a:endParaRPr lang="en-GB" sz="2000" dirty="0">
              <a:solidFill>
                <a:srgbClr val="000000"/>
              </a:solidFill>
              <a:latin typeface="Calibri" pitchFamily="34" charset="0"/>
              <a:cs typeface="Calibri" pitchFamily="34" charset="0"/>
            </a:endParaRPr>
          </a:p>
        </p:txBody>
      </p:sp>
      <p:sp>
        <p:nvSpPr>
          <p:cNvPr id="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Γένεση/ανάπτυξη </a:t>
            </a:r>
            <a:r>
              <a:rPr lang="el-GR" sz="2800" b="1" dirty="0" err="1">
                <a:solidFill>
                  <a:sysClr val="windowText" lastClr="000000"/>
                </a:solidFill>
                <a:latin typeface="Calibri"/>
              </a:rPr>
              <a:t>ανεμογενών</a:t>
            </a:r>
            <a:r>
              <a:rPr lang="el-GR" sz="2800" b="1" dirty="0">
                <a:solidFill>
                  <a:sysClr val="windowText" lastClr="000000"/>
                </a:solidFill>
                <a:latin typeface="Calibri"/>
              </a:rPr>
              <a:t>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6" name="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IMG0333"/>
          <p:cNvPicPr>
            <a:picLocks noChangeAspect="1" noChangeArrowheads="1"/>
          </p:cNvPicPr>
          <p:nvPr/>
        </p:nvPicPr>
        <p:blipFill>
          <a:blip r:embed="rId3" cstate="print"/>
          <a:srcRect l="3514" t="10352" r="6798" b="1985"/>
          <a:stretch>
            <a:fillRect/>
          </a:stretch>
        </p:blipFill>
        <p:spPr bwMode="auto">
          <a:xfrm>
            <a:off x="1259632" y="1340768"/>
            <a:ext cx="6767513" cy="4411662"/>
          </a:xfrm>
          <a:prstGeom prst="rect">
            <a:avLst/>
          </a:prstGeom>
          <a:noFill/>
          <a:ln w="9525">
            <a:noFill/>
            <a:miter lim="800000"/>
            <a:headEnd/>
            <a:tailEnd/>
          </a:ln>
        </p:spPr>
      </p:pic>
      <p:sp>
        <p:nvSpPr>
          <p:cNvPr id="40963" name="Text Box 5"/>
          <p:cNvSpPr txBox="1">
            <a:spLocks noChangeArrowheads="1"/>
          </p:cNvSpPr>
          <p:nvPr/>
        </p:nvSpPr>
        <p:spPr bwMode="auto">
          <a:xfrm>
            <a:off x="827584" y="5877272"/>
            <a:ext cx="6985000" cy="366712"/>
          </a:xfrm>
          <a:prstGeom prst="rect">
            <a:avLst/>
          </a:prstGeom>
          <a:noFill/>
          <a:ln w="9525">
            <a:noFill/>
            <a:miter lim="800000"/>
            <a:headEnd/>
            <a:tailEnd/>
          </a:ln>
        </p:spPr>
        <p:txBody>
          <a:bodyPr>
            <a:spAutoFit/>
          </a:bodyPr>
          <a:lstStyle/>
          <a:p>
            <a:pPr algn="ctr"/>
            <a:r>
              <a:rPr lang="en-GB" sz="1800" dirty="0">
                <a:solidFill>
                  <a:srgbClr val="000000"/>
                </a:solidFill>
                <a:latin typeface="Arial" charset="0"/>
                <a:ea typeface="MS Mincho" pitchFamily="49" charset="-128"/>
              </a:rPr>
              <a:t>Safi, </a:t>
            </a:r>
            <a:r>
              <a:rPr lang="en-GB" sz="1800" dirty="0" err="1">
                <a:solidFill>
                  <a:srgbClr val="000000"/>
                </a:solidFill>
                <a:latin typeface="Arial" charset="0"/>
                <a:ea typeface="MS Mincho" pitchFamily="49" charset="-128"/>
              </a:rPr>
              <a:t>Morocc</a:t>
            </a:r>
            <a:r>
              <a:rPr lang="el-GR" sz="1800" dirty="0">
                <a:solidFill>
                  <a:srgbClr val="000000"/>
                </a:solidFill>
                <a:latin typeface="Arial" charset="0"/>
              </a:rPr>
              <a:t>ο. Θραύση </a:t>
            </a:r>
            <a:r>
              <a:rPr lang="en-GB" sz="1800" dirty="0">
                <a:solidFill>
                  <a:srgbClr val="000000"/>
                </a:solidFill>
                <a:latin typeface="Arial" charset="0"/>
                <a:ea typeface="MS Mincho" pitchFamily="49" charset="-128"/>
              </a:rPr>
              <a:t>swell.</a:t>
            </a:r>
            <a:r>
              <a:rPr lang="el-GR" sz="1800" dirty="0">
                <a:solidFill>
                  <a:srgbClr val="000000"/>
                </a:solidFill>
                <a:latin typeface="Arial" charset="0"/>
              </a:rPr>
              <a:t> </a:t>
            </a:r>
            <a:r>
              <a:rPr lang="en-GB" sz="1800" dirty="0">
                <a:solidFill>
                  <a:srgbClr val="000000"/>
                </a:solidFill>
                <a:latin typeface="Arial" charset="0"/>
              </a:rPr>
              <a:t>SEPM, 1996</a:t>
            </a:r>
          </a:p>
        </p:txBody>
      </p:sp>
      <p:sp>
        <p:nvSpPr>
          <p:cNvPr id="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Γένεση/ανάπτυξη </a:t>
            </a:r>
            <a:r>
              <a:rPr lang="el-GR" sz="2800" b="1" dirty="0" err="1">
                <a:solidFill>
                  <a:sysClr val="windowText" lastClr="000000"/>
                </a:solidFill>
                <a:latin typeface="Calibri"/>
              </a:rPr>
              <a:t>ανεμογενών</a:t>
            </a:r>
            <a:r>
              <a:rPr lang="el-GR" sz="2800" b="1" dirty="0">
                <a:solidFill>
                  <a:sysClr val="windowText" lastClr="000000"/>
                </a:solidFill>
                <a:latin typeface="Calibri"/>
              </a:rPr>
              <a:t>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6" name="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250825" y="981075"/>
            <a:ext cx="8604250" cy="5516563"/>
          </a:xfrm>
        </p:spPr>
        <p:txBody>
          <a:bodyPr/>
          <a:lstStyle/>
          <a:p>
            <a:pPr eaLnBrk="1" hangingPunct="1">
              <a:lnSpc>
                <a:spcPct val="80000"/>
              </a:lnSpc>
              <a:buFontTx/>
              <a:buNone/>
            </a:pPr>
            <a:endParaRPr lang="el-GR" sz="1600" dirty="0">
              <a:latin typeface="Calibri" pitchFamily="34" charset="0"/>
              <a:cs typeface="Calibri" pitchFamily="34" charset="0"/>
            </a:endParaRPr>
          </a:p>
          <a:p>
            <a:pPr eaLnBrk="1" hangingPunct="1">
              <a:lnSpc>
                <a:spcPct val="80000"/>
              </a:lnSpc>
              <a:buFontTx/>
              <a:buNone/>
            </a:pPr>
            <a:r>
              <a:rPr lang="el-GR" sz="1800" b="1" dirty="0">
                <a:solidFill>
                  <a:srgbClr val="3333FF"/>
                </a:solidFill>
                <a:latin typeface="Calibri" pitchFamily="34" charset="0"/>
                <a:cs typeface="Calibri" pitchFamily="34" charset="0"/>
              </a:rPr>
              <a:t>Στάδια γένεσης/ανάπτυξης/υποβάθμισης κυματισμών  </a:t>
            </a:r>
            <a:endParaRPr lang="en-US" sz="1800" b="1" dirty="0">
              <a:solidFill>
                <a:srgbClr val="3333FF"/>
              </a:solidFill>
              <a:latin typeface="Calibri" pitchFamily="34" charset="0"/>
              <a:cs typeface="Calibri" pitchFamily="34" charset="0"/>
            </a:endParaRPr>
          </a:p>
          <a:p>
            <a:pPr eaLnBrk="1" hangingPunct="1">
              <a:lnSpc>
                <a:spcPct val="80000"/>
              </a:lnSpc>
              <a:buFontTx/>
              <a:buNone/>
            </a:pPr>
            <a:endParaRPr lang="en-GB" sz="1800" dirty="0">
              <a:latin typeface="Calibri" pitchFamily="34" charset="0"/>
              <a:cs typeface="Calibri" pitchFamily="34" charset="0"/>
            </a:endParaRPr>
          </a:p>
          <a:p>
            <a:pPr eaLnBrk="1" hangingPunct="1">
              <a:buFontTx/>
              <a:buAutoNum type="arabicParenBoth"/>
            </a:pPr>
            <a:r>
              <a:rPr lang="el-GR" sz="1800" dirty="0">
                <a:latin typeface="Calibri" pitchFamily="34" charset="0"/>
                <a:cs typeface="Calibri" pitchFamily="34" charset="0"/>
              </a:rPr>
              <a:t>Δημιουργία μικρών κυματισμών (</a:t>
            </a:r>
            <a:r>
              <a:rPr lang="en-GB" sz="1800" i="1" dirty="0">
                <a:latin typeface="Calibri" pitchFamily="34" charset="0"/>
                <a:cs typeface="Calibri" pitchFamily="34" charset="0"/>
              </a:rPr>
              <a:t>wavelets</a:t>
            </a:r>
            <a:r>
              <a:rPr lang="el-GR" sz="1800" i="1" dirty="0">
                <a:latin typeface="Calibri" pitchFamily="34" charset="0"/>
                <a:cs typeface="Calibri" pitchFamily="34" charset="0"/>
              </a:rPr>
              <a:t>)</a:t>
            </a:r>
            <a:r>
              <a:rPr lang="en-GB" sz="1800" dirty="0">
                <a:latin typeface="Calibri" pitchFamily="34" charset="0"/>
                <a:cs typeface="Calibri" pitchFamily="34" charset="0"/>
              </a:rPr>
              <a:t> </a:t>
            </a:r>
            <a:r>
              <a:rPr lang="el-GR" sz="1800" dirty="0">
                <a:latin typeface="Calibri" pitchFamily="34" charset="0"/>
                <a:cs typeface="Calibri" pitchFamily="34" charset="0"/>
              </a:rPr>
              <a:t>λόγω διαφορών πίεσης στην ελεύθερη επιφάνεια της θάλασσας</a:t>
            </a:r>
          </a:p>
          <a:p>
            <a:pPr eaLnBrk="1" hangingPunct="1">
              <a:buFontTx/>
              <a:buAutoNum type="arabicParenBoth"/>
            </a:pPr>
            <a:r>
              <a:rPr lang="el-GR" sz="1800" dirty="0">
                <a:latin typeface="Calibri" pitchFamily="34" charset="0"/>
                <a:cs typeface="Calibri" pitchFamily="34" charset="0"/>
              </a:rPr>
              <a:t>Η ενέργεια μεταφέρεται από τα κύματα μικρότερης στα κύματα μεγαλύτερης περιόδου (Τ)</a:t>
            </a:r>
            <a:r>
              <a:rPr lang="en-GB" sz="1800" dirty="0">
                <a:latin typeface="Calibri" pitchFamily="34" charset="0"/>
                <a:cs typeface="Calibri" pitchFamily="34" charset="0"/>
              </a:rPr>
              <a:t>: </a:t>
            </a:r>
            <a:r>
              <a:rPr lang="el-GR" sz="1800" dirty="0">
                <a:latin typeface="Calibri" pitchFamily="34" charset="0"/>
                <a:cs typeface="Calibri" pitchFamily="34" charset="0"/>
              </a:rPr>
              <a:t>ανάπτυξη κυματισμών (</a:t>
            </a:r>
            <a:r>
              <a:rPr lang="en-GB" sz="1800" dirty="0">
                <a:latin typeface="Calibri" pitchFamily="34" charset="0"/>
                <a:cs typeface="Calibri" pitchFamily="34" charset="0"/>
              </a:rPr>
              <a:t>wave growth</a:t>
            </a:r>
            <a:r>
              <a:rPr lang="el-GR" sz="1800" dirty="0">
                <a:latin typeface="Calibri" pitchFamily="34" charset="0"/>
                <a:cs typeface="Calibri" pitchFamily="34" charset="0"/>
              </a:rPr>
              <a:t>)</a:t>
            </a:r>
          </a:p>
          <a:p>
            <a:pPr eaLnBrk="1" hangingPunct="1">
              <a:buFontTx/>
              <a:buAutoNum type="arabicParenBoth"/>
            </a:pPr>
            <a:r>
              <a:rPr lang="el-GR" sz="1800" dirty="0">
                <a:latin typeface="Calibri" pitchFamily="34" charset="0"/>
                <a:cs typeface="Calibri" pitchFamily="34" charset="0"/>
              </a:rPr>
              <a:t>Τα κύματα μεγαλώνουν μέχρι ενός οριακού σημείου (όταν ο λόγος ύψους και μήκους κύματος γίνει περίπου 1/7, </a:t>
            </a:r>
            <a:r>
              <a:rPr lang="el-GR" sz="1800" b="1" dirty="0">
                <a:latin typeface="Calibri" pitchFamily="34" charset="0"/>
                <a:cs typeface="Calibri" pitchFamily="34" charset="0"/>
              </a:rPr>
              <a:t>Η</a:t>
            </a:r>
            <a:r>
              <a:rPr lang="en-GB" sz="1800" b="1" dirty="0">
                <a:latin typeface="Calibri" pitchFamily="34" charset="0"/>
                <a:cs typeface="Calibri" pitchFamily="34" charset="0"/>
              </a:rPr>
              <a:t>/L </a:t>
            </a:r>
            <a:r>
              <a:rPr lang="en-GB" sz="1800" dirty="0">
                <a:latin typeface="Calibri" pitchFamily="34" charset="0"/>
                <a:cs typeface="Calibri" pitchFamily="34" charset="0"/>
                <a:sym typeface="Symbol" pitchFamily="18" charset="2"/>
              </a:rPr>
              <a:t></a:t>
            </a:r>
            <a:r>
              <a:rPr lang="en-GB" sz="1800" b="1" dirty="0">
                <a:latin typeface="Calibri" pitchFamily="34" charset="0"/>
                <a:cs typeface="Calibri" pitchFamily="34" charset="0"/>
              </a:rPr>
              <a:t> 1/7</a:t>
            </a:r>
            <a:r>
              <a:rPr lang="en-GB" sz="1800" dirty="0">
                <a:latin typeface="Calibri" pitchFamily="34" charset="0"/>
                <a:cs typeface="Calibri" pitchFamily="34" charset="0"/>
                <a:sym typeface="Symbol" pitchFamily="18" charset="2"/>
              </a:rPr>
              <a:t>)</a:t>
            </a:r>
            <a:r>
              <a:rPr lang="el-GR" sz="1800" dirty="0">
                <a:latin typeface="Calibri" pitchFamily="34" charset="0"/>
                <a:cs typeface="Calibri" pitchFamily="34" charset="0"/>
                <a:sym typeface="Symbol" pitchFamily="18" charset="2"/>
              </a:rPr>
              <a:t>. Σ’ αυτό το σημείο υπάρχει θραύση (μη γραμμική διεργασία). </a:t>
            </a:r>
          </a:p>
          <a:p>
            <a:pPr eaLnBrk="1" hangingPunct="1">
              <a:buFontTx/>
              <a:buAutoNum type="arabicParenBoth"/>
            </a:pPr>
            <a:r>
              <a:rPr lang="el-GR" sz="1800" dirty="0">
                <a:latin typeface="Calibri" pitchFamily="34" charset="0"/>
                <a:cs typeface="Calibri" pitchFamily="34" charset="0"/>
                <a:sym typeface="Symbol" pitchFamily="18" charset="2"/>
              </a:rPr>
              <a:t>Υπάρχουν μόνον μικρές ενεργειακές απώλειες (λόγω τριβής) κατά την διάρκεια της μεταφοράς των κυματισμών στην ανοικτή θάλασσα</a:t>
            </a:r>
          </a:p>
          <a:p>
            <a:pPr eaLnBrk="1" hangingPunct="1">
              <a:buFontTx/>
              <a:buAutoNum type="arabicParenBoth"/>
            </a:pPr>
            <a:r>
              <a:rPr lang="el-GR" sz="1800" dirty="0">
                <a:latin typeface="Calibri" pitchFamily="34" charset="0"/>
                <a:cs typeface="Calibri" pitchFamily="34" charset="0"/>
                <a:sym typeface="Symbol" pitchFamily="18" charset="2"/>
              </a:rPr>
              <a:t>Τα κύματα στην ανοικτή θάλασσα μεταφέρουν μόνον ενέργεια (όχι μάζα)</a:t>
            </a:r>
          </a:p>
          <a:p>
            <a:pPr eaLnBrk="1" hangingPunct="1">
              <a:buFontTx/>
              <a:buAutoNum type="arabicParenBoth"/>
            </a:pPr>
            <a:r>
              <a:rPr lang="el-GR" sz="1800" dirty="0">
                <a:latin typeface="Calibri" pitchFamily="34" charset="0"/>
                <a:cs typeface="Calibri" pitchFamily="34" charset="0"/>
                <a:sym typeface="Symbol" pitchFamily="18" charset="2"/>
              </a:rPr>
              <a:t>Τα πλήρως αναπτυγμένα κύματα ταξιδεύουν σαν φουσκοθαλασσιά (</a:t>
            </a:r>
            <a:r>
              <a:rPr lang="en-GB" sz="1800" i="1" dirty="0">
                <a:latin typeface="Calibri" pitchFamily="34" charset="0"/>
                <a:cs typeface="Calibri" pitchFamily="34" charset="0"/>
                <a:sym typeface="Symbol" pitchFamily="18" charset="2"/>
              </a:rPr>
              <a:t>swell</a:t>
            </a:r>
            <a:r>
              <a:rPr lang="en-GB" sz="1800" dirty="0">
                <a:latin typeface="Calibri" pitchFamily="34" charset="0"/>
                <a:cs typeface="Calibri" pitchFamily="34" charset="0"/>
                <a:sym typeface="Symbol" pitchFamily="18" charset="2"/>
              </a:rPr>
              <a:t> </a:t>
            </a:r>
            <a:r>
              <a:rPr lang="el-GR" sz="1800" dirty="0">
                <a:latin typeface="Calibri" pitchFamily="34" charset="0"/>
                <a:cs typeface="Calibri" pitchFamily="34" charset="0"/>
                <a:sym typeface="Symbol" pitchFamily="18" charset="2"/>
              </a:rPr>
              <a:t>) μακριά από το σημείο δημιουργίας τους.</a:t>
            </a:r>
          </a:p>
          <a:p>
            <a:pPr eaLnBrk="1" hangingPunct="1">
              <a:buFontTx/>
              <a:buAutoNum type="arabicParenBoth"/>
            </a:pPr>
            <a:r>
              <a:rPr lang="el-GR" sz="1800" dirty="0">
                <a:latin typeface="Calibri" pitchFamily="34" charset="0"/>
                <a:cs typeface="Calibri" pitchFamily="34" charset="0"/>
                <a:sym typeface="Symbol" pitchFamily="18" charset="2"/>
              </a:rPr>
              <a:t>Τα κύματα εξακολουθούν να ταξιδεύουν μέχρις ότου </a:t>
            </a:r>
            <a:r>
              <a:rPr lang="el-GR" sz="1800" dirty="0" err="1">
                <a:latin typeface="Calibri" pitchFamily="34" charset="0"/>
                <a:cs typeface="Calibri" pitchFamily="34" charset="0"/>
                <a:sym typeface="Symbol" pitchFamily="18" charset="2"/>
              </a:rPr>
              <a:t>ανακλασθούν</a:t>
            </a:r>
            <a:r>
              <a:rPr lang="el-GR" sz="1800" dirty="0">
                <a:latin typeface="Calibri" pitchFamily="34" charset="0"/>
                <a:cs typeface="Calibri" pitchFamily="34" charset="0"/>
                <a:sym typeface="Symbol" pitchFamily="18" charset="2"/>
              </a:rPr>
              <a:t> σε ένα όριο ή αρχίσουν να αποσβένουν λόγω τριβής (</a:t>
            </a:r>
            <a:r>
              <a:rPr lang="en-GB" sz="1800" dirty="0">
                <a:latin typeface="Calibri" pitchFamily="34" charset="0"/>
                <a:cs typeface="Calibri" pitchFamily="34" charset="0"/>
                <a:sym typeface="Symbol" pitchFamily="18" charset="2"/>
              </a:rPr>
              <a:t>dissipated by friction</a:t>
            </a:r>
            <a:r>
              <a:rPr lang="el-GR" sz="1800" dirty="0">
                <a:latin typeface="Calibri" pitchFamily="34" charset="0"/>
                <a:cs typeface="Calibri" pitchFamily="34" charset="0"/>
                <a:sym typeface="Symbol" pitchFamily="18" charset="2"/>
              </a:rPr>
              <a:t>)</a:t>
            </a:r>
            <a:r>
              <a:rPr lang="en-GB" sz="1800" dirty="0">
                <a:latin typeface="Calibri" pitchFamily="34" charset="0"/>
                <a:cs typeface="Calibri" pitchFamily="34" charset="0"/>
                <a:sym typeface="Symbol" pitchFamily="18" charset="2"/>
              </a:rPr>
              <a:t> </a:t>
            </a:r>
            <a:r>
              <a:rPr lang="el-GR" sz="1800" dirty="0">
                <a:latin typeface="Calibri" pitchFamily="34" charset="0"/>
                <a:cs typeface="Calibri" pitchFamily="34" charset="0"/>
                <a:sym typeface="Symbol" pitchFamily="18" charset="2"/>
              </a:rPr>
              <a:t>από τον πυθμένα στις αβαθείς περιοχές.  </a:t>
            </a:r>
            <a:r>
              <a:rPr lang="el-GR" sz="1600" dirty="0">
                <a:latin typeface="Calibri" pitchFamily="34" charset="0"/>
                <a:cs typeface="Calibri" pitchFamily="34" charset="0"/>
                <a:sym typeface="Symbol" pitchFamily="18" charset="2"/>
              </a:rPr>
              <a:t> </a:t>
            </a:r>
          </a:p>
        </p:txBody>
      </p:sp>
      <p:sp>
        <p:nvSpPr>
          <p:cNvPr id="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Γένεση/ανάπτυξη </a:t>
            </a:r>
            <a:r>
              <a:rPr lang="el-GR" sz="2800" b="1" dirty="0" err="1">
                <a:solidFill>
                  <a:sysClr val="windowText" lastClr="000000"/>
                </a:solidFill>
                <a:latin typeface="Calibri"/>
              </a:rPr>
              <a:t>ανεμογενών</a:t>
            </a:r>
            <a:r>
              <a:rPr lang="el-GR" sz="2800" b="1" dirty="0">
                <a:solidFill>
                  <a:sysClr val="windowText" lastClr="000000"/>
                </a:solidFill>
                <a:latin typeface="Calibri"/>
              </a:rPr>
              <a:t>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6" name="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 Υπότιτλος"/>
          <p:cNvSpPr txBox="1">
            <a:spLocks/>
          </p:cNvSpPr>
          <p:nvPr/>
        </p:nvSpPr>
        <p:spPr>
          <a:xfrm>
            <a:off x="755650" y="1341438"/>
            <a:ext cx="7920038" cy="5111750"/>
          </a:xfrm>
          <a:prstGeom prst="rect">
            <a:avLst/>
          </a:prstGeom>
          <a:noFill/>
          <a:ln w="79375" cmpd="thickThin">
            <a:noFill/>
          </a:ln>
        </p:spPr>
        <p:txBody>
          <a:bodyPr>
            <a:normAutofit/>
          </a:bodyPr>
          <a:lstStyle/>
          <a:p>
            <a:pPr marL="360363" indent="-360363" fontAlgn="auto">
              <a:lnSpc>
                <a:spcPct val="110000"/>
              </a:lnSpc>
              <a:spcBef>
                <a:spcPts val="1200"/>
              </a:spcBef>
              <a:spcAft>
                <a:spcPts val="1200"/>
              </a:spcAft>
              <a:buFont typeface="Courier New" pitchFamily="49" charset="0"/>
              <a:buChar char="o"/>
              <a:defRPr/>
            </a:pPr>
            <a:endParaRPr lang="el-GR" sz="2000" dirty="0">
              <a:solidFill>
                <a:prstClr val="black"/>
              </a:solidFill>
              <a:latin typeface="Calibri"/>
            </a:endParaRPr>
          </a:p>
          <a:p>
            <a:pPr marL="360363" indent="-360363" fontAlgn="auto">
              <a:lnSpc>
                <a:spcPct val="110000"/>
              </a:lnSpc>
              <a:spcBef>
                <a:spcPts val="1200"/>
              </a:spcBef>
              <a:spcAft>
                <a:spcPts val="1200"/>
              </a:spcAft>
              <a:buFont typeface="Courier New" pitchFamily="49" charset="0"/>
              <a:buChar char="o"/>
              <a:defRPr/>
            </a:pPr>
            <a:r>
              <a:rPr lang="el-GR" sz="2000" b="1" dirty="0">
                <a:solidFill>
                  <a:prstClr val="black"/>
                </a:solidFill>
                <a:latin typeface="Calibri"/>
              </a:rPr>
              <a:t>Κυματομηχανική</a:t>
            </a:r>
          </a:p>
          <a:p>
            <a:pPr marL="360363" indent="-360363" fontAlgn="auto">
              <a:lnSpc>
                <a:spcPct val="110000"/>
              </a:lnSpc>
              <a:spcBef>
                <a:spcPts val="1200"/>
              </a:spcBef>
              <a:spcAft>
                <a:spcPts val="1200"/>
              </a:spcAft>
              <a:buFont typeface="Courier New" pitchFamily="49" charset="0"/>
              <a:buChar char="o"/>
              <a:defRPr/>
            </a:pPr>
            <a:r>
              <a:rPr lang="el-GR" sz="2000" dirty="0">
                <a:solidFill>
                  <a:prstClr val="black"/>
                </a:solidFill>
                <a:latin typeface="Calibri"/>
              </a:rPr>
              <a:t>Δυναμική </a:t>
            </a:r>
            <a:r>
              <a:rPr lang="el-GR" sz="2000" dirty="0" err="1">
                <a:solidFill>
                  <a:prstClr val="black"/>
                </a:solidFill>
                <a:latin typeface="Calibri"/>
              </a:rPr>
              <a:t>ιζηματολογία</a:t>
            </a:r>
            <a:r>
              <a:rPr lang="el-GR" sz="2000" dirty="0">
                <a:solidFill>
                  <a:prstClr val="black"/>
                </a:solidFill>
                <a:latin typeface="Calibri"/>
              </a:rPr>
              <a:t> - Παράκτια Μορφοδυναμική</a:t>
            </a:r>
          </a:p>
          <a:p>
            <a:pPr marL="360363" indent="-360363" fontAlgn="auto">
              <a:lnSpc>
                <a:spcPct val="110000"/>
              </a:lnSpc>
              <a:spcBef>
                <a:spcPts val="1200"/>
              </a:spcBef>
              <a:spcAft>
                <a:spcPts val="1200"/>
              </a:spcAft>
              <a:buFont typeface="Courier New" pitchFamily="49" charset="0"/>
              <a:buChar char="o"/>
              <a:defRPr/>
            </a:pPr>
            <a:r>
              <a:rPr lang="el-GR" sz="2000" dirty="0">
                <a:latin typeface="Calibri"/>
              </a:rPr>
              <a:t>Παράκτια διάβρωση</a:t>
            </a:r>
            <a:endParaRPr lang="en-US" sz="2000" dirty="0">
              <a:latin typeface="Calibri"/>
            </a:endParaRPr>
          </a:p>
          <a:p>
            <a:pPr marL="360363" indent="-360363" fontAlgn="auto">
              <a:lnSpc>
                <a:spcPct val="110000"/>
              </a:lnSpc>
              <a:spcBef>
                <a:spcPts val="1200"/>
              </a:spcBef>
              <a:spcAft>
                <a:spcPts val="1200"/>
              </a:spcAft>
              <a:buFont typeface="Courier New" pitchFamily="49" charset="0"/>
              <a:buChar char="o"/>
              <a:defRPr/>
            </a:pPr>
            <a:r>
              <a:rPr lang="el-GR" sz="2000" dirty="0">
                <a:solidFill>
                  <a:prstClr val="black"/>
                </a:solidFill>
                <a:latin typeface="Calibri"/>
              </a:rPr>
              <a:t>Παράκτια και Λιμενικά Έργα</a:t>
            </a:r>
          </a:p>
          <a:p>
            <a:pPr marL="360363" indent="-360363" fontAlgn="auto">
              <a:lnSpc>
                <a:spcPct val="110000"/>
              </a:lnSpc>
              <a:spcBef>
                <a:spcPts val="1200"/>
              </a:spcBef>
              <a:spcAft>
                <a:spcPts val="1200"/>
              </a:spcAft>
              <a:buFont typeface="Courier New" pitchFamily="49" charset="0"/>
              <a:buChar char="o"/>
              <a:defRPr/>
            </a:pPr>
            <a:r>
              <a:rPr lang="el-GR" sz="2000" dirty="0">
                <a:solidFill>
                  <a:prstClr val="black"/>
                </a:solidFill>
                <a:latin typeface="Calibri"/>
              </a:rPr>
              <a:t>Μέθοδοι παρακολούθησης και μοντελοποίησης Παράκτιας Μορφοδυναμικής</a:t>
            </a:r>
          </a:p>
        </p:txBody>
      </p:sp>
      <p:sp>
        <p:nvSpPr>
          <p:cNvPr id="5"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sp>
        <p:nvSpPr>
          <p:cNvPr id="6" name="Rectangle 2"/>
          <p:cNvSpPr txBox="1">
            <a:spLocks noChangeArrowheads="1"/>
          </p:cNvSpPr>
          <p:nvPr/>
        </p:nvSpPr>
        <p:spPr bwMode="auto">
          <a:xfrm>
            <a:off x="755576" y="548680"/>
            <a:ext cx="7848872" cy="720080"/>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defRPr/>
            </a:pPr>
            <a:r>
              <a:rPr lang="el-GR" sz="3200" b="1" dirty="0">
                <a:solidFill>
                  <a:prstClr val="black"/>
                </a:solidFill>
                <a:latin typeface="Calibri"/>
                <a:cs typeface="Times New Roman" pitchFamily="18" charset="0"/>
              </a:rPr>
              <a:t>Δομή Μαθήματος</a:t>
            </a:r>
            <a:endParaRPr lang="el-GR" sz="3200" dirty="0">
              <a:solidFill>
                <a:prstClr val="black"/>
              </a:solidFill>
              <a:effectLst>
                <a:outerShdw blurRad="38100" dist="38100" dir="2700000" algn="tl">
                  <a:srgbClr val="C0C0C0"/>
                </a:outerShdw>
              </a:effectLst>
            </a:endParaRPr>
          </a:p>
        </p:txBody>
      </p:sp>
      <p:pic>
        <p:nvPicPr>
          <p:cNvPr id="8" name="Picture 2"/>
          <p:cNvPicPr>
            <a:picLocks noChangeAspect="1" noChangeArrowheads="1"/>
          </p:cNvPicPr>
          <p:nvPr/>
        </p:nvPicPr>
        <p:blipFill>
          <a:blip r:embed="rId3" cstate="print"/>
          <a:srcRect/>
          <a:stretch>
            <a:fillRect/>
          </a:stretch>
        </p:blipFill>
        <p:spPr bwMode="auto">
          <a:xfrm>
            <a:off x="755576" y="548680"/>
            <a:ext cx="720080" cy="724244"/>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Υπότιτλος"/>
          <p:cNvSpPr>
            <a:spLocks noGrp="1"/>
          </p:cNvSpPr>
          <p:nvPr>
            <p:ph type="subTitle" idx="1"/>
          </p:nvPr>
        </p:nvSpPr>
        <p:spPr>
          <a:xfrm>
            <a:off x="285720" y="1268760"/>
            <a:ext cx="8678768" cy="5000660"/>
          </a:xfrm>
        </p:spPr>
        <p:txBody>
          <a:bodyPr>
            <a:normAutofit fontScale="92500"/>
          </a:bodyPr>
          <a:lstStyle/>
          <a:p>
            <a:pPr algn="l"/>
            <a:r>
              <a:rPr lang="el-GR" sz="1900" b="1" dirty="0">
                <a:solidFill>
                  <a:schemeClr val="tx1"/>
                </a:solidFill>
              </a:rPr>
              <a:t>Κατηγορίες καταστάσεων ανάπτυξης των κυματισμών</a:t>
            </a:r>
          </a:p>
          <a:p>
            <a:pPr algn="l">
              <a:buFont typeface="Wingdings" pitchFamily="2" charset="2"/>
              <a:buChar char="Ø"/>
            </a:pPr>
            <a:endParaRPr lang="el-GR" sz="1900" dirty="0">
              <a:solidFill>
                <a:schemeClr val="tx1"/>
              </a:solidFill>
            </a:endParaRPr>
          </a:p>
          <a:p>
            <a:pPr algn="l">
              <a:buFont typeface="Wingdings" pitchFamily="2" charset="2"/>
              <a:buChar char="Ø"/>
            </a:pPr>
            <a:r>
              <a:rPr lang="el-GR" sz="1900" i="1" u="sng" dirty="0">
                <a:solidFill>
                  <a:schemeClr val="tx1"/>
                </a:solidFill>
                <a:effectLst>
                  <a:outerShdw blurRad="38100" dist="38100" dir="2700000" algn="tl">
                    <a:srgbClr val="000000">
                      <a:alpha val="43137"/>
                    </a:srgbClr>
                  </a:outerShdw>
                </a:effectLst>
              </a:rPr>
              <a:t>Πλήρως αναπτυγμένη κατάσταση κυματισμών (FDS- </a:t>
            </a:r>
            <a:r>
              <a:rPr lang="el-GR" sz="1900" i="1" u="sng" dirty="0" err="1">
                <a:solidFill>
                  <a:schemeClr val="tx1"/>
                </a:solidFill>
                <a:effectLst>
                  <a:outerShdw blurRad="38100" dist="38100" dir="2700000" algn="tl">
                    <a:srgbClr val="000000">
                      <a:alpha val="43137"/>
                    </a:srgbClr>
                  </a:outerShdw>
                </a:effectLst>
              </a:rPr>
              <a:t>Fully</a:t>
            </a:r>
            <a:r>
              <a:rPr lang="el-GR" sz="1900" i="1" u="sng" dirty="0">
                <a:solidFill>
                  <a:schemeClr val="tx1"/>
                </a:solidFill>
                <a:effectLst>
                  <a:outerShdw blurRad="38100" dist="38100" dir="2700000" algn="tl">
                    <a:srgbClr val="000000">
                      <a:alpha val="43137"/>
                    </a:srgbClr>
                  </a:outerShdw>
                </a:effectLst>
              </a:rPr>
              <a:t> </a:t>
            </a:r>
            <a:r>
              <a:rPr lang="el-GR" sz="1900" i="1" u="sng" dirty="0" err="1">
                <a:solidFill>
                  <a:schemeClr val="tx1"/>
                </a:solidFill>
                <a:effectLst>
                  <a:outerShdw blurRad="38100" dist="38100" dir="2700000" algn="tl">
                    <a:srgbClr val="000000">
                      <a:alpha val="43137"/>
                    </a:srgbClr>
                  </a:outerShdw>
                </a:effectLst>
              </a:rPr>
              <a:t>Developed</a:t>
            </a:r>
            <a:r>
              <a:rPr lang="el-GR" sz="1900" i="1" u="sng" dirty="0">
                <a:solidFill>
                  <a:schemeClr val="tx1"/>
                </a:solidFill>
                <a:effectLst>
                  <a:outerShdw blurRad="38100" dist="38100" dir="2700000" algn="tl">
                    <a:srgbClr val="000000">
                      <a:alpha val="43137"/>
                    </a:srgbClr>
                  </a:outerShdw>
                </a:effectLst>
              </a:rPr>
              <a:t> </a:t>
            </a:r>
            <a:r>
              <a:rPr lang="el-GR" sz="1900" i="1" u="sng" dirty="0" err="1">
                <a:solidFill>
                  <a:schemeClr val="tx1"/>
                </a:solidFill>
                <a:effectLst>
                  <a:outerShdw blurRad="38100" dist="38100" dir="2700000" algn="tl">
                    <a:srgbClr val="000000">
                      <a:alpha val="43137"/>
                    </a:srgbClr>
                  </a:outerShdw>
                </a:effectLst>
              </a:rPr>
              <a:t>Sea</a:t>
            </a:r>
            <a:r>
              <a:rPr lang="el-GR" sz="1900" i="1" u="sng" dirty="0">
                <a:solidFill>
                  <a:schemeClr val="tx1"/>
                </a:solidFill>
                <a:effectLst>
                  <a:outerShdw blurRad="38100" dist="38100" dir="2700000" algn="tl">
                    <a:srgbClr val="000000">
                      <a:alpha val="43137"/>
                    </a:srgbClr>
                  </a:outerShdw>
                </a:effectLst>
              </a:rPr>
              <a:t>) </a:t>
            </a:r>
          </a:p>
          <a:p>
            <a:pPr algn="l"/>
            <a:r>
              <a:rPr lang="el-GR" sz="1900" dirty="0">
                <a:solidFill>
                  <a:schemeClr val="tx1"/>
                </a:solidFill>
              </a:rPr>
              <a:t>Στην περίπτωση αυτή μεταφέρεται η μέγιστη ενέργεια από την ατμόσφαιρα στη θάλασσα δεν περιορίζεται ούτε από τη διάρκεια πνοής του ανέμου</a:t>
            </a:r>
            <a:r>
              <a:rPr lang="el-GR" sz="1900" i="1" dirty="0">
                <a:solidFill>
                  <a:srgbClr val="FF0000"/>
                </a:solidFill>
                <a:effectLst>
                  <a:outerShdw blurRad="38100" dist="38100" dir="2700000" algn="tl">
                    <a:srgbClr val="000000">
                      <a:alpha val="43137"/>
                    </a:srgbClr>
                  </a:outerShdw>
                </a:effectLst>
              </a:rPr>
              <a:t> </a:t>
            </a:r>
            <a:r>
              <a:rPr lang="el-GR" sz="1900" i="1" dirty="0" err="1">
                <a:solidFill>
                  <a:srgbClr val="3333FF"/>
                </a:solidFill>
                <a:effectLst>
                  <a:outerShdw blurRad="38100" dist="38100" dir="2700000" algn="tl">
                    <a:srgbClr val="000000">
                      <a:alpha val="43137"/>
                    </a:srgbClr>
                  </a:outerShdw>
                </a:effectLst>
              </a:rPr>
              <a:t>t</a:t>
            </a:r>
            <a:r>
              <a:rPr lang="el-GR" sz="1900" i="1" baseline="-25000" dirty="0" err="1">
                <a:solidFill>
                  <a:srgbClr val="3333FF"/>
                </a:solidFill>
                <a:effectLst>
                  <a:outerShdw blurRad="38100" dist="38100" dir="2700000" algn="tl">
                    <a:srgbClr val="000000">
                      <a:alpha val="43137"/>
                    </a:srgbClr>
                  </a:outerShdw>
                </a:effectLst>
              </a:rPr>
              <a:t>D</a:t>
            </a:r>
            <a:r>
              <a:rPr lang="el-GR" sz="1900" i="1" baseline="-25000" dirty="0">
                <a:solidFill>
                  <a:srgbClr val="FF0000"/>
                </a:solidFill>
                <a:effectLst>
                  <a:outerShdw blurRad="38100" dist="38100" dir="2700000" algn="tl">
                    <a:srgbClr val="000000">
                      <a:alpha val="43137"/>
                    </a:srgbClr>
                  </a:outerShdw>
                </a:effectLst>
              </a:rPr>
              <a:t> </a:t>
            </a:r>
            <a:r>
              <a:rPr lang="el-GR" sz="1900" dirty="0">
                <a:solidFill>
                  <a:schemeClr val="tx1"/>
                </a:solidFill>
              </a:rPr>
              <a:t>ούτε από το μήκος ανάπτυξης </a:t>
            </a:r>
            <a:r>
              <a:rPr lang="el-GR" sz="1900" i="1" dirty="0" err="1">
                <a:solidFill>
                  <a:srgbClr val="3333FF"/>
                </a:solidFill>
                <a:effectLst>
                  <a:outerShdw blurRad="38100" dist="38100" dir="2700000" algn="tl">
                    <a:srgbClr val="000000">
                      <a:alpha val="43137"/>
                    </a:srgbClr>
                  </a:outerShdw>
                </a:effectLst>
              </a:rPr>
              <a:t>F</a:t>
            </a:r>
            <a:r>
              <a:rPr lang="el-GR" sz="1900" i="1" baseline="-25000" dirty="0" err="1">
                <a:solidFill>
                  <a:srgbClr val="3333FF"/>
                </a:solidFill>
                <a:effectLst>
                  <a:outerShdw blurRad="38100" dist="38100" dir="2700000" algn="tl">
                    <a:srgbClr val="000000">
                      <a:alpha val="43137"/>
                    </a:srgbClr>
                  </a:outerShdw>
                </a:effectLst>
              </a:rPr>
              <a:t>eff</a:t>
            </a:r>
            <a:r>
              <a:rPr lang="el-GR" sz="1900" dirty="0">
                <a:solidFill>
                  <a:schemeClr val="tx1"/>
                </a:solidFill>
              </a:rPr>
              <a:t> και τα στοιχεία του κύματος </a:t>
            </a:r>
            <a:r>
              <a:rPr lang="el-GR" sz="1900" dirty="0">
                <a:solidFill>
                  <a:srgbClr val="3333FF"/>
                </a:solidFill>
                <a:effectLst>
                  <a:outerShdw blurRad="38100" dist="38100" dir="2700000" algn="tl">
                    <a:srgbClr val="000000">
                      <a:alpha val="43137"/>
                    </a:srgbClr>
                  </a:outerShdw>
                </a:effectLst>
              </a:rPr>
              <a:t>(Η,Τ)</a:t>
            </a:r>
            <a:r>
              <a:rPr lang="el-GR" sz="1900" dirty="0">
                <a:solidFill>
                  <a:srgbClr val="FF0000"/>
                </a:solidFill>
                <a:effectLst>
                  <a:outerShdw blurRad="38100" dist="38100" dir="2700000" algn="tl">
                    <a:srgbClr val="000000">
                      <a:alpha val="43137"/>
                    </a:srgbClr>
                  </a:outerShdw>
                </a:effectLst>
              </a:rPr>
              <a:t> </a:t>
            </a:r>
            <a:r>
              <a:rPr lang="el-GR" sz="1900" dirty="0">
                <a:solidFill>
                  <a:schemeClr val="tx1"/>
                </a:solidFill>
              </a:rPr>
              <a:t>εξαρτώνται μόνο από την </a:t>
            </a:r>
            <a:r>
              <a:rPr lang="el-GR" sz="2000" dirty="0">
                <a:solidFill>
                  <a:schemeClr val="tx1"/>
                </a:solidFill>
              </a:rPr>
              <a:t>ταχύτητα </a:t>
            </a:r>
            <a:r>
              <a:rPr lang="el-GR" sz="2000" i="1" dirty="0">
                <a:solidFill>
                  <a:srgbClr val="3333FF"/>
                </a:solidFill>
                <a:effectLst>
                  <a:outerShdw blurRad="38100" dist="38100" dir="2700000" algn="tl">
                    <a:srgbClr val="000000">
                      <a:alpha val="43137"/>
                    </a:srgbClr>
                  </a:outerShdw>
                </a:effectLst>
              </a:rPr>
              <a:t>U</a:t>
            </a:r>
            <a:endParaRPr lang="el-GR" sz="2000" dirty="0">
              <a:solidFill>
                <a:schemeClr val="tx1"/>
              </a:solidFill>
            </a:endParaRPr>
          </a:p>
          <a:p>
            <a:pPr algn="l">
              <a:buFont typeface="Wingdings" pitchFamily="2" charset="2"/>
              <a:buChar char="Ø"/>
            </a:pPr>
            <a:endParaRPr lang="el-GR" sz="1900" dirty="0">
              <a:solidFill>
                <a:schemeClr val="tx1"/>
              </a:solidFill>
            </a:endParaRPr>
          </a:p>
          <a:p>
            <a:pPr algn="l">
              <a:buFont typeface="Wingdings" pitchFamily="2" charset="2"/>
              <a:buChar char="Ø"/>
            </a:pPr>
            <a:r>
              <a:rPr lang="el-GR" sz="1900" i="1" u="sng" dirty="0">
                <a:solidFill>
                  <a:schemeClr val="tx1"/>
                </a:solidFill>
                <a:effectLst>
                  <a:outerShdw blurRad="38100" dist="38100" dir="2700000" algn="tl">
                    <a:srgbClr val="000000">
                      <a:alpha val="43137"/>
                    </a:srgbClr>
                  </a:outerShdw>
                </a:effectLst>
              </a:rPr>
              <a:t>Ανάπτυξη με περιορισμό μήκους ανάπτυξης </a:t>
            </a:r>
            <a:r>
              <a:rPr lang="el-GR" sz="1900" i="1" u="sng" dirty="0" err="1">
                <a:solidFill>
                  <a:schemeClr val="tx1"/>
                </a:solidFill>
                <a:effectLst>
                  <a:outerShdw blurRad="38100" dist="38100" dir="2700000" algn="tl">
                    <a:srgbClr val="000000">
                      <a:alpha val="43137"/>
                    </a:srgbClr>
                  </a:outerShdw>
                </a:effectLst>
              </a:rPr>
              <a:t>Feff</a:t>
            </a:r>
            <a:r>
              <a:rPr lang="el-GR" sz="1900" i="1" u="sng" dirty="0">
                <a:solidFill>
                  <a:schemeClr val="tx1"/>
                </a:solidFill>
                <a:effectLst>
                  <a:outerShdw blurRad="38100" dist="38100" dir="2700000" algn="tl">
                    <a:srgbClr val="000000">
                      <a:alpha val="43137"/>
                    </a:srgbClr>
                  </a:outerShdw>
                </a:effectLst>
              </a:rPr>
              <a:t> (</a:t>
            </a:r>
            <a:r>
              <a:rPr lang="el-GR" sz="1900" i="1" u="sng" dirty="0" err="1">
                <a:solidFill>
                  <a:schemeClr val="tx1"/>
                </a:solidFill>
                <a:effectLst>
                  <a:outerShdw blurRad="38100" dist="38100" dir="2700000" algn="tl">
                    <a:srgbClr val="000000">
                      <a:alpha val="43137"/>
                    </a:srgbClr>
                  </a:outerShdw>
                </a:effectLst>
              </a:rPr>
              <a:t>fetch</a:t>
            </a:r>
            <a:r>
              <a:rPr lang="el-GR" sz="1900" i="1" u="sng" dirty="0">
                <a:solidFill>
                  <a:schemeClr val="tx1"/>
                </a:solidFill>
                <a:effectLst>
                  <a:outerShdw blurRad="38100" dist="38100" dir="2700000" algn="tl">
                    <a:srgbClr val="000000">
                      <a:alpha val="43137"/>
                    </a:srgbClr>
                  </a:outerShdw>
                </a:effectLst>
              </a:rPr>
              <a:t> </a:t>
            </a:r>
            <a:r>
              <a:rPr lang="el-GR" sz="1900" i="1" u="sng" dirty="0" err="1">
                <a:solidFill>
                  <a:schemeClr val="tx1"/>
                </a:solidFill>
                <a:effectLst>
                  <a:outerShdw blurRad="38100" dist="38100" dir="2700000" algn="tl">
                    <a:srgbClr val="000000">
                      <a:alpha val="43137"/>
                    </a:srgbClr>
                  </a:outerShdw>
                </a:effectLst>
              </a:rPr>
              <a:t>limited</a:t>
            </a:r>
            <a:r>
              <a:rPr lang="el-GR" sz="1900" i="1" u="sng" dirty="0">
                <a:solidFill>
                  <a:schemeClr val="tx1"/>
                </a:solidFill>
                <a:effectLst>
                  <a:outerShdw blurRad="38100" dist="38100" dir="2700000" algn="tl">
                    <a:srgbClr val="000000">
                      <a:alpha val="43137"/>
                    </a:srgbClr>
                  </a:outerShdw>
                </a:effectLst>
              </a:rPr>
              <a:t>)</a:t>
            </a:r>
          </a:p>
          <a:p>
            <a:pPr algn="l"/>
            <a:r>
              <a:rPr lang="el-GR" sz="1900" dirty="0">
                <a:solidFill>
                  <a:schemeClr val="tx1"/>
                </a:solidFill>
              </a:rPr>
              <a:t>Στην περίπτωση αυτή το μήκος ανάπτυξης είναι μικρό &lt; από την ελάχιστη τιμή που απαιτείται για τη μεταφορά της μέγιστης ενέργειας. Τα στοιχεία του κύματος </a:t>
            </a:r>
            <a:r>
              <a:rPr lang="el-GR" sz="1900" dirty="0">
                <a:solidFill>
                  <a:srgbClr val="3333FF"/>
                </a:solidFill>
                <a:effectLst>
                  <a:outerShdw blurRad="38100" dist="38100" dir="2700000" algn="tl">
                    <a:srgbClr val="000000">
                      <a:alpha val="43137"/>
                    </a:srgbClr>
                  </a:outerShdw>
                </a:effectLst>
              </a:rPr>
              <a:t>(Η,Τ)</a:t>
            </a:r>
            <a:r>
              <a:rPr lang="el-GR" sz="1900" dirty="0">
                <a:solidFill>
                  <a:srgbClr val="FF0000"/>
                </a:solidFill>
                <a:effectLst>
                  <a:outerShdw blurRad="38100" dist="38100" dir="2700000" algn="tl">
                    <a:srgbClr val="000000">
                      <a:alpha val="43137"/>
                    </a:srgbClr>
                  </a:outerShdw>
                </a:effectLst>
              </a:rPr>
              <a:t> </a:t>
            </a:r>
            <a:r>
              <a:rPr lang="el-GR" sz="1900" dirty="0">
                <a:solidFill>
                  <a:schemeClr val="tx1"/>
                </a:solidFill>
              </a:rPr>
              <a:t>εξαρτώνται από το μήκος ανάπτυξης </a:t>
            </a:r>
            <a:r>
              <a:rPr lang="el-GR" sz="1900" b="1" i="1" dirty="0" err="1">
                <a:solidFill>
                  <a:srgbClr val="3333FF"/>
                </a:solidFill>
                <a:effectLst>
                  <a:outerShdw blurRad="38100" dist="38100" dir="2700000" algn="tl">
                    <a:srgbClr val="000000">
                      <a:alpha val="43137"/>
                    </a:srgbClr>
                  </a:outerShdw>
                </a:effectLst>
              </a:rPr>
              <a:t>F</a:t>
            </a:r>
            <a:r>
              <a:rPr lang="el-GR" sz="1900" b="1" i="1" baseline="-25000" dirty="0" err="1">
                <a:solidFill>
                  <a:srgbClr val="3333FF"/>
                </a:solidFill>
                <a:effectLst>
                  <a:outerShdw blurRad="38100" dist="38100" dir="2700000" algn="tl">
                    <a:srgbClr val="000000">
                      <a:alpha val="43137"/>
                    </a:srgbClr>
                  </a:outerShdw>
                </a:effectLst>
              </a:rPr>
              <a:t>eff</a:t>
            </a:r>
            <a:r>
              <a:rPr lang="el-GR" sz="1900" b="1" i="1" baseline="-25000" dirty="0">
                <a:solidFill>
                  <a:srgbClr val="3333FF"/>
                </a:solidFill>
                <a:effectLst>
                  <a:outerShdw blurRad="38100" dist="38100" dir="2700000" algn="tl">
                    <a:srgbClr val="000000">
                      <a:alpha val="43137"/>
                    </a:srgbClr>
                  </a:outerShdw>
                </a:effectLst>
              </a:rPr>
              <a:t> </a:t>
            </a:r>
            <a:r>
              <a:rPr lang="el-GR" sz="1900" dirty="0">
                <a:solidFill>
                  <a:schemeClr val="tx1"/>
                </a:solidFill>
              </a:rPr>
              <a:t>και την ταχύτητα </a:t>
            </a:r>
            <a:r>
              <a:rPr lang="el-GR" sz="1900" b="1" i="1" dirty="0">
                <a:solidFill>
                  <a:srgbClr val="3333FF"/>
                </a:solidFill>
                <a:effectLst>
                  <a:outerShdw blurRad="38100" dist="38100" dir="2700000" algn="tl">
                    <a:srgbClr val="000000">
                      <a:alpha val="43137"/>
                    </a:srgbClr>
                  </a:outerShdw>
                </a:effectLst>
              </a:rPr>
              <a:t>U</a:t>
            </a:r>
            <a:endParaRPr lang="el-GR" sz="1900" dirty="0">
              <a:solidFill>
                <a:srgbClr val="3333FF"/>
              </a:solidFill>
            </a:endParaRPr>
          </a:p>
          <a:p>
            <a:pPr algn="l"/>
            <a:r>
              <a:rPr lang="el-GR" sz="1900" dirty="0">
                <a:solidFill>
                  <a:schemeClr val="tx1"/>
                </a:solidFill>
              </a:rPr>
              <a:t> </a:t>
            </a:r>
          </a:p>
          <a:p>
            <a:pPr algn="l">
              <a:buFont typeface="Wingdings" pitchFamily="2" charset="2"/>
              <a:buChar char="Ø"/>
            </a:pPr>
            <a:r>
              <a:rPr lang="el-GR" sz="1900" i="1" u="sng" dirty="0">
                <a:solidFill>
                  <a:schemeClr val="tx1"/>
                </a:solidFill>
                <a:effectLst>
                  <a:outerShdw blurRad="38100" dist="38100" dir="2700000" algn="tl">
                    <a:srgbClr val="000000">
                      <a:alpha val="43137"/>
                    </a:srgbClr>
                  </a:outerShdw>
                </a:effectLst>
              </a:rPr>
              <a:t>Ανάπτυξη με περιορισμό διάρκειας (</a:t>
            </a:r>
            <a:r>
              <a:rPr lang="el-GR" sz="1900" i="1" u="sng" dirty="0" err="1">
                <a:solidFill>
                  <a:schemeClr val="tx1"/>
                </a:solidFill>
                <a:effectLst>
                  <a:outerShdw blurRad="38100" dist="38100" dir="2700000" algn="tl">
                    <a:srgbClr val="000000">
                      <a:alpha val="43137"/>
                    </a:srgbClr>
                  </a:outerShdw>
                </a:effectLst>
              </a:rPr>
              <a:t>duration</a:t>
            </a:r>
            <a:r>
              <a:rPr lang="el-GR" sz="1900" i="1" u="sng" dirty="0">
                <a:solidFill>
                  <a:schemeClr val="tx1"/>
                </a:solidFill>
                <a:effectLst>
                  <a:outerShdw blurRad="38100" dist="38100" dir="2700000" algn="tl">
                    <a:srgbClr val="000000">
                      <a:alpha val="43137"/>
                    </a:srgbClr>
                  </a:outerShdw>
                </a:effectLst>
              </a:rPr>
              <a:t> </a:t>
            </a:r>
            <a:r>
              <a:rPr lang="el-GR" sz="1900" i="1" u="sng" dirty="0" err="1">
                <a:solidFill>
                  <a:schemeClr val="tx1"/>
                </a:solidFill>
                <a:effectLst>
                  <a:outerShdw blurRad="38100" dist="38100" dir="2700000" algn="tl">
                    <a:srgbClr val="000000">
                      <a:alpha val="43137"/>
                    </a:srgbClr>
                  </a:outerShdw>
                </a:effectLst>
              </a:rPr>
              <a:t>limited</a:t>
            </a:r>
            <a:r>
              <a:rPr lang="el-GR" sz="1900" i="1" u="sng" dirty="0">
                <a:solidFill>
                  <a:schemeClr val="tx1"/>
                </a:solidFill>
                <a:effectLst>
                  <a:outerShdw blurRad="38100" dist="38100" dir="2700000" algn="tl">
                    <a:srgbClr val="000000">
                      <a:alpha val="43137"/>
                    </a:srgbClr>
                  </a:outerShdw>
                </a:effectLst>
              </a:rPr>
              <a:t>) </a:t>
            </a:r>
          </a:p>
          <a:p>
            <a:pPr algn="l"/>
            <a:r>
              <a:rPr lang="el-GR" sz="1900" dirty="0">
                <a:solidFill>
                  <a:schemeClr val="tx1"/>
                </a:solidFill>
              </a:rPr>
              <a:t>Στην περίπτωση αυτή  η διάρκεια είναι &lt; από την ελάχιστη τιμή που απαιτείται για την μεταφορά της μέγιστης ενέργειας. Τα στοιχεία του κύματος </a:t>
            </a:r>
            <a:r>
              <a:rPr lang="el-GR" sz="1900" dirty="0">
                <a:solidFill>
                  <a:srgbClr val="FF0000"/>
                </a:solidFill>
                <a:effectLst>
                  <a:outerShdw blurRad="38100" dist="38100" dir="2700000" algn="tl">
                    <a:srgbClr val="000000">
                      <a:alpha val="43137"/>
                    </a:srgbClr>
                  </a:outerShdw>
                </a:effectLst>
              </a:rPr>
              <a:t>(</a:t>
            </a:r>
            <a:r>
              <a:rPr lang="el-GR" sz="1900" dirty="0">
                <a:solidFill>
                  <a:srgbClr val="3333FF"/>
                </a:solidFill>
                <a:effectLst>
                  <a:outerShdw blurRad="38100" dist="38100" dir="2700000" algn="tl">
                    <a:srgbClr val="000000">
                      <a:alpha val="43137"/>
                    </a:srgbClr>
                  </a:outerShdw>
                </a:effectLst>
              </a:rPr>
              <a:t>Η,Τ) </a:t>
            </a:r>
            <a:r>
              <a:rPr lang="el-GR" sz="1900" dirty="0">
                <a:solidFill>
                  <a:schemeClr val="tx1"/>
                </a:solidFill>
              </a:rPr>
              <a:t>εξαρτώνται από τη διάρκεια πνοής του ανέμου </a:t>
            </a:r>
            <a:r>
              <a:rPr lang="el-GR" sz="1900" i="1" dirty="0" err="1">
                <a:solidFill>
                  <a:srgbClr val="3333FF"/>
                </a:solidFill>
                <a:effectLst>
                  <a:outerShdw blurRad="38100" dist="38100" dir="2700000" algn="tl">
                    <a:srgbClr val="000000">
                      <a:alpha val="43137"/>
                    </a:srgbClr>
                  </a:outerShdw>
                </a:effectLst>
              </a:rPr>
              <a:t>t</a:t>
            </a:r>
            <a:r>
              <a:rPr lang="el-GR" sz="1900" i="1" baseline="-25000" dirty="0" err="1">
                <a:solidFill>
                  <a:srgbClr val="3333FF"/>
                </a:solidFill>
                <a:effectLst>
                  <a:outerShdw blurRad="38100" dist="38100" dir="2700000" algn="tl">
                    <a:srgbClr val="000000">
                      <a:alpha val="43137"/>
                    </a:srgbClr>
                  </a:outerShdw>
                </a:effectLst>
              </a:rPr>
              <a:t>D</a:t>
            </a:r>
            <a:r>
              <a:rPr lang="el-GR" sz="1900" i="1" dirty="0">
                <a:solidFill>
                  <a:srgbClr val="FF0000"/>
                </a:solidFill>
                <a:effectLst>
                  <a:outerShdw blurRad="38100" dist="38100" dir="2700000" algn="tl">
                    <a:srgbClr val="000000">
                      <a:alpha val="43137"/>
                    </a:srgbClr>
                  </a:outerShdw>
                </a:effectLst>
              </a:rPr>
              <a:t> </a:t>
            </a:r>
            <a:r>
              <a:rPr lang="el-GR" sz="1900" dirty="0">
                <a:solidFill>
                  <a:schemeClr val="tx1"/>
                </a:solidFill>
              </a:rPr>
              <a:t>και την ταχύτητα </a:t>
            </a:r>
            <a:r>
              <a:rPr lang="el-GR" sz="1900" i="1" dirty="0">
                <a:solidFill>
                  <a:srgbClr val="3333FF"/>
                </a:solidFill>
                <a:effectLst>
                  <a:outerShdw blurRad="38100" dist="38100" dir="2700000" algn="tl">
                    <a:srgbClr val="000000">
                      <a:alpha val="43137"/>
                    </a:srgbClr>
                  </a:outerShdw>
                </a:effectLst>
              </a:rPr>
              <a:t>U</a:t>
            </a:r>
            <a:endParaRPr lang="el-GR" sz="1900" dirty="0">
              <a:solidFill>
                <a:schemeClr val="tx1"/>
              </a:solidFill>
            </a:endParaRPr>
          </a:p>
          <a:p>
            <a:pPr algn="l">
              <a:buFont typeface="Wingdings" pitchFamily="2" charset="2"/>
              <a:buChar char="Ø"/>
            </a:pPr>
            <a:endParaRPr lang="el-GR" sz="1900" dirty="0">
              <a:solidFill>
                <a:schemeClr val="tx1"/>
              </a:solidFill>
            </a:endParaRPr>
          </a:p>
        </p:txBody>
      </p:sp>
      <p:sp>
        <p:nvSpPr>
          <p:cNvPr id="8"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Γένεση/ανάπτυξη </a:t>
            </a:r>
            <a:r>
              <a:rPr lang="el-GR" sz="2800" b="1" dirty="0" err="1">
                <a:solidFill>
                  <a:sysClr val="windowText" lastClr="000000"/>
                </a:solidFill>
                <a:latin typeface="Calibri"/>
              </a:rPr>
              <a:t>ανεμογενών</a:t>
            </a:r>
            <a:r>
              <a:rPr lang="el-GR" sz="2800" b="1" dirty="0">
                <a:solidFill>
                  <a:sysClr val="windowText" lastClr="000000"/>
                </a:solidFill>
                <a:latin typeface="Calibri"/>
              </a:rPr>
              <a:t>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9" name="8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0"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3" name="12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4"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ChangeArrowheads="1"/>
          </p:cNvSpPr>
          <p:nvPr/>
        </p:nvSpPr>
        <p:spPr bwMode="auto">
          <a:xfrm>
            <a:off x="0" y="3219450"/>
            <a:ext cx="9144000" cy="0"/>
          </a:xfrm>
          <a:prstGeom prst="rect">
            <a:avLst/>
          </a:prstGeom>
          <a:noFill/>
          <a:ln w="9525" algn="ctr">
            <a:noFill/>
            <a:miter lim="800000"/>
            <a:headEnd/>
            <a:tailEnd/>
          </a:ln>
          <a:effectLst/>
        </p:spPr>
        <p:txBody>
          <a:bodyPr wrap="none" anchor="ctr">
            <a:spAutoFit/>
          </a:bodyPr>
          <a:lstStyle/>
          <a:p>
            <a:endParaRPr lang="en-GB"/>
          </a:p>
        </p:txBody>
      </p:sp>
      <p:sp>
        <p:nvSpPr>
          <p:cNvPr id="590851" name="Rectangle 3"/>
          <p:cNvSpPr>
            <a:spLocks noChangeArrowheads="1"/>
          </p:cNvSpPr>
          <p:nvPr/>
        </p:nvSpPr>
        <p:spPr bwMode="auto">
          <a:xfrm>
            <a:off x="0" y="3219450"/>
            <a:ext cx="9144000" cy="0"/>
          </a:xfrm>
          <a:prstGeom prst="rect">
            <a:avLst/>
          </a:prstGeom>
          <a:noFill/>
          <a:ln w="9525" algn="ctr">
            <a:noFill/>
            <a:miter lim="800000"/>
            <a:headEnd/>
            <a:tailEnd/>
          </a:ln>
          <a:effectLst/>
        </p:spPr>
        <p:txBody>
          <a:bodyPr wrap="none" anchor="ctr">
            <a:spAutoFit/>
          </a:bodyPr>
          <a:lstStyle/>
          <a:p>
            <a:endParaRPr lang="en-GB"/>
          </a:p>
        </p:txBody>
      </p:sp>
      <p:sp>
        <p:nvSpPr>
          <p:cNvPr id="590853" name="Rectangle 5"/>
          <p:cNvSpPr>
            <a:spLocks noChangeArrowheads="1"/>
          </p:cNvSpPr>
          <p:nvPr/>
        </p:nvSpPr>
        <p:spPr bwMode="auto">
          <a:xfrm>
            <a:off x="107504" y="908720"/>
            <a:ext cx="8713788" cy="646331"/>
          </a:xfrm>
          <a:prstGeom prst="rect">
            <a:avLst/>
          </a:prstGeom>
          <a:noFill/>
          <a:ln w="9525">
            <a:noFill/>
            <a:miter lim="800000"/>
            <a:headEnd/>
            <a:tailEnd/>
          </a:ln>
          <a:effectLst/>
        </p:spPr>
        <p:txBody>
          <a:bodyPr>
            <a:spAutoFit/>
          </a:bodyPr>
          <a:lstStyle/>
          <a:p>
            <a:pPr algn="justLow">
              <a:spcBef>
                <a:spcPct val="0"/>
              </a:spcBef>
            </a:pPr>
            <a:r>
              <a:rPr lang="el-GR" sz="1800" dirty="0" err="1">
                <a:latin typeface="Calibri" pitchFamily="34" charset="0"/>
                <a:cs typeface="Calibri" pitchFamily="34" charset="0"/>
              </a:rPr>
              <a:t>Ανεμογενείς</a:t>
            </a:r>
            <a:r>
              <a:rPr lang="el-GR" sz="1800" dirty="0">
                <a:latin typeface="Calibri" pitchFamily="34" charset="0"/>
                <a:cs typeface="Calibri" pitchFamily="34" charset="0"/>
              </a:rPr>
              <a:t> κυματισμοί: στοχαστικά μεγέθη που ακολουθούν συγκεκριμένους πιθανολογικούς νόμους κατανομής</a:t>
            </a:r>
          </a:p>
        </p:txBody>
      </p:sp>
      <p:pic>
        <p:nvPicPr>
          <p:cNvPr id="590858" name="Picture 10" descr="fig1"/>
          <p:cNvPicPr>
            <a:picLocks noChangeAspect="1" noChangeArrowheads="1"/>
          </p:cNvPicPr>
          <p:nvPr/>
        </p:nvPicPr>
        <p:blipFill>
          <a:blip r:embed="rId3" cstate="print"/>
          <a:srcRect/>
          <a:stretch>
            <a:fillRect/>
          </a:stretch>
        </p:blipFill>
        <p:spPr bwMode="auto">
          <a:xfrm>
            <a:off x="179513" y="1628800"/>
            <a:ext cx="5472608" cy="4105201"/>
          </a:xfrm>
          <a:prstGeom prst="rect">
            <a:avLst/>
          </a:prstGeom>
          <a:solidFill>
            <a:srgbClr val="FF6600">
              <a:alpha val="50000"/>
            </a:srgbClr>
          </a:solidFill>
          <a:ln w="25400" algn="ctr">
            <a:solidFill>
              <a:srgbClr val="FF6600"/>
            </a:solidFill>
            <a:miter lim="800000"/>
            <a:headEnd/>
            <a:tailEnd/>
          </a:ln>
          <a:effectLst/>
        </p:spPr>
      </p:pic>
      <p:sp>
        <p:nvSpPr>
          <p:cNvPr id="590859" name="Rectangle 11"/>
          <p:cNvSpPr>
            <a:spLocks noChangeArrowheads="1"/>
          </p:cNvSpPr>
          <p:nvPr/>
        </p:nvSpPr>
        <p:spPr bwMode="auto">
          <a:xfrm>
            <a:off x="5816303" y="1669040"/>
            <a:ext cx="3163515" cy="921935"/>
          </a:xfrm>
          <a:prstGeom prst="rect">
            <a:avLst/>
          </a:prstGeom>
          <a:noFill/>
          <a:ln w="9525">
            <a:noFill/>
            <a:miter lim="800000"/>
            <a:headEnd/>
            <a:tailEnd/>
          </a:ln>
          <a:effectLst/>
        </p:spPr>
        <p:txBody>
          <a:bodyPr wrap="square">
            <a:spAutoFit/>
          </a:bodyPr>
          <a:lstStyle/>
          <a:p>
            <a:pPr>
              <a:spcBef>
                <a:spcPct val="0"/>
              </a:spcBef>
            </a:pPr>
            <a:r>
              <a:rPr lang="en-US" sz="1800" dirty="0">
                <a:solidFill>
                  <a:srgbClr val="3333FF"/>
                </a:solidFill>
                <a:latin typeface="+mn-lt"/>
              </a:rPr>
              <a:t>X</a:t>
            </a:r>
            <a:r>
              <a:rPr lang="el-GR" sz="1800" dirty="0" err="1">
                <a:solidFill>
                  <a:srgbClr val="3333FF"/>
                </a:solidFill>
                <a:latin typeface="+mn-lt"/>
              </a:rPr>
              <a:t>ρονοσειρά</a:t>
            </a:r>
            <a:r>
              <a:rPr lang="el-GR" sz="1800" dirty="0">
                <a:solidFill>
                  <a:srgbClr val="3333FF"/>
                </a:solidFill>
                <a:latin typeface="+mn-lt"/>
              </a:rPr>
              <a:t> της ανύψωσης της στάθμης της ελεύθερης επιφάνειας </a:t>
            </a:r>
            <a:r>
              <a:rPr lang="en-US" sz="1800" dirty="0">
                <a:solidFill>
                  <a:srgbClr val="3333FF"/>
                </a:solidFill>
                <a:latin typeface="+mn-lt"/>
              </a:rPr>
              <a:t>n(t)</a:t>
            </a:r>
            <a:endParaRPr lang="el-GR" sz="1800" dirty="0">
              <a:solidFill>
                <a:srgbClr val="3333FF"/>
              </a:solidFill>
              <a:latin typeface="+mn-lt"/>
            </a:endParaRPr>
          </a:p>
        </p:txBody>
      </p:sp>
      <p:sp>
        <p:nvSpPr>
          <p:cNvPr id="590860" name="Rectangle 12"/>
          <p:cNvSpPr>
            <a:spLocks noChangeArrowheads="1"/>
          </p:cNvSpPr>
          <p:nvPr/>
        </p:nvSpPr>
        <p:spPr bwMode="auto">
          <a:xfrm>
            <a:off x="107504" y="5806042"/>
            <a:ext cx="5832475" cy="584775"/>
          </a:xfrm>
          <a:prstGeom prst="rect">
            <a:avLst/>
          </a:prstGeom>
          <a:noFill/>
          <a:ln w="9525" algn="ctr">
            <a:noFill/>
            <a:miter lim="800000"/>
            <a:headEnd/>
            <a:tailEnd/>
          </a:ln>
          <a:effectLst/>
        </p:spPr>
        <p:txBody>
          <a:bodyPr wrap="square">
            <a:spAutoFit/>
          </a:bodyPr>
          <a:lstStyle/>
          <a:p>
            <a:pPr>
              <a:spcBef>
                <a:spcPct val="0"/>
              </a:spcBef>
            </a:pPr>
            <a:r>
              <a:rPr lang="el-GR" sz="1600" dirty="0">
                <a:solidFill>
                  <a:srgbClr val="3333FF"/>
                </a:solidFill>
                <a:latin typeface="Calibri" panose="020F0502020204030204" pitchFamily="34" charset="0"/>
                <a:cs typeface="Calibri" panose="020F0502020204030204" pitchFamily="34" charset="0"/>
              </a:rPr>
              <a:t>Ψηφιακή καταγραφή μεταβολής της στάθμης της ελεύθερης επιφάνειας </a:t>
            </a:r>
            <a:r>
              <a:rPr lang="el-GR" sz="160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[καταγραφές από πειραματικά αποτελέσματα]</a:t>
            </a:r>
            <a:r>
              <a:rPr lang="en-US" sz="160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l-GR" sz="1800" dirty="0">
              <a:solidFill>
                <a:srgbClr val="3333FF"/>
              </a:solidFill>
              <a:latin typeface="Calibri" panose="020F0502020204030204" pitchFamily="34" charset="0"/>
              <a:cs typeface="Calibri" panose="020F0502020204030204" pitchFamily="34" charset="0"/>
            </a:endParaRPr>
          </a:p>
        </p:txBody>
      </p:sp>
      <p:sp>
        <p:nvSpPr>
          <p:cNvPr id="9"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Στατιστική ανάλυση και ενεργειακά φάσματα</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1"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pic>
        <p:nvPicPr>
          <p:cNvPr id="13"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9" name="Rectangle 5"/>
          <p:cNvSpPr>
            <a:spLocks noChangeArrowheads="1"/>
          </p:cNvSpPr>
          <p:nvPr/>
        </p:nvSpPr>
        <p:spPr bwMode="auto">
          <a:xfrm>
            <a:off x="251520" y="5013176"/>
            <a:ext cx="8749034" cy="1200329"/>
          </a:xfrm>
          <a:prstGeom prst="rect">
            <a:avLst/>
          </a:prstGeom>
          <a:noFill/>
          <a:ln w="9525">
            <a:noFill/>
            <a:miter lim="800000"/>
            <a:headEnd/>
            <a:tailEnd/>
          </a:ln>
          <a:effectLst/>
        </p:spPr>
        <p:txBody>
          <a:bodyPr wrap="square">
            <a:spAutoFit/>
          </a:bodyPr>
          <a:lstStyle/>
          <a:p>
            <a:pPr algn="justLow">
              <a:spcBef>
                <a:spcPct val="0"/>
              </a:spcBef>
            </a:pPr>
            <a:r>
              <a:rPr lang="en-US" sz="1800" dirty="0"/>
              <a:t> </a:t>
            </a:r>
            <a:r>
              <a:rPr lang="el-GR" sz="1800" dirty="0">
                <a:latin typeface="Calibri" pitchFamily="34" charset="0"/>
                <a:cs typeface="Calibri" pitchFamily="34" charset="0"/>
              </a:rPr>
              <a:t>Οι ανά χρονικές στιγμές </a:t>
            </a:r>
            <a:r>
              <a:rPr lang="el-GR" sz="1800" dirty="0" err="1">
                <a:latin typeface="Calibri" pitchFamily="34" charset="0"/>
                <a:cs typeface="Calibri" pitchFamily="34" charset="0"/>
              </a:rPr>
              <a:t>Δt</a:t>
            </a:r>
            <a:r>
              <a:rPr lang="el-GR" sz="1800" dirty="0">
                <a:latin typeface="Calibri" pitchFamily="34" charset="0"/>
                <a:cs typeface="Calibri" pitchFamily="34" charset="0"/>
              </a:rPr>
              <a:t> τιμές της στάθμης</a:t>
            </a:r>
            <a:r>
              <a:rPr lang="en-US" sz="1800" dirty="0">
                <a:latin typeface="Calibri" pitchFamily="34" charset="0"/>
                <a:cs typeface="Calibri" pitchFamily="34" charset="0"/>
              </a:rPr>
              <a:t> n(t)</a:t>
            </a:r>
            <a:r>
              <a:rPr lang="el-GR" sz="1800" dirty="0">
                <a:latin typeface="Calibri" pitchFamily="34" charset="0"/>
                <a:cs typeface="Calibri" pitchFamily="34" charset="0"/>
              </a:rPr>
              <a:t> αποτελούν στοχαστικό φαινόμενο</a:t>
            </a:r>
          </a:p>
          <a:p>
            <a:pPr algn="justLow">
              <a:spcBef>
                <a:spcPct val="0"/>
              </a:spcBef>
            </a:pPr>
            <a:r>
              <a:rPr lang="en-US" sz="1800" dirty="0">
                <a:latin typeface="Calibri" pitchFamily="34" charset="0"/>
                <a:cs typeface="Calibri" pitchFamily="34" charset="0"/>
              </a:rPr>
              <a:t> </a:t>
            </a:r>
            <a:r>
              <a:rPr lang="el-GR" sz="1800" dirty="0">
                <a:latin typeface="Calibri" pitchFamily="34" charset="0"/>
                <a:cs typeface="Calibri" pitchFamily="34" charset="0"/>
              </a:rPr>
              <a:t>i, i+1, i+2, … σημεία μηδενικής προς τα άνω διάβασης (</a:t>
            </a:r>
            <a:r>
              <a:rPr lang="el-GR" sz="1800" dirty="0" err="1">
                <a:latin typeface="Calibri" pitchFamily="34" charset="0"/>
                <a:cs typeface="Calibri" pitchFamily="34" charset="0"/>
              </a:rPr>
              <a:t>zero</a:t>
            </a:r>
            <a:r>
              <a:rPr lang="el-GR" sz="1800" dirty="0">
                <a:latin typeface="Calibri" pitchFamily="34" charset="0"/>
                <a:cs typeface="Calibri" pitchFamily="34" charset="0"/>
              </a:rPr>
              <a:t> </a:t>
            </a:r>
            <a:r>
              <a:rPr lang="el-GR" sz="1800" dirty="0" err="1">
                <a:latin typeface="Calibri" pitchFamily="34" charset="0"/>
                <a:cs typeface="Calibri" pitchFamily="34" charset="0"/>
              </a:rPr>
              <a:t>upcrossing</a:t>
            </a:r>
            <a:r>
              <a:rPr lang="el-GR" sz="1800" dirty="0">
                <a:latin typeface="Calibri" pitchFamily="34" charset="0"/>
                <a:cs typeface="Calibri" pitchFamily="34" charset="0"/>
              </a:rPr>
              <a:t>)</a:t>
            </a:r>
          </a:p>
          <a:p>
            <a:pPr algn="justLow">
              <a:spcBef>
                <a:spcPct val="0"/>
              </a:spcBef>
            </a:pPr>
            <a:r>
              <a:rPr lang="en-US" sz="1800" dirty="0">
                <a:latin typeface="Calibri" pitchFamily="34" charset="0"/>
                <a:cs typeface="Calibri" pitchFamily="34" charset="0"/>
              </a:rPr>
              <a:t> </a:t>
            </a:r>
            <a:r>
              <a:rPr lang="el-GR" sz="1800" dirty="0">
                <a:latin typeface="Calibri" pitchFamily="34" charset="0"/>
                <a:cs typeface="Calibri" pitchFamily="34" charset="0"/>
              </a:rPr>
              <a:t>Τα </a:t>
            </a:r>
            <a:r>
              <a:rPr lang="el-GR" sz="1800" dirty="0" err="1">
                <a:latin typeface="Calibri" pitchFamily="34" charset="0"/>
                <a:cs typeface="Calibri" pitchFamily="34" charset="0"/>
              </a:rPr>
              <a:t>Η</a:t>
            </a:r>
            <a:r>
              <a:rPr lang="el-GR" sz="1800" baseline="-25000" dirty="0" err="1">
                <a:latin typeface="Calibri" pitchFamily="34" charset="0"/>
                <a:cs typeface="Calibri" pitchFamily="34" charset="0"/>
              </a:rPr>
              <a:t>i</a:t>
            </a:r>
            <a:r>
              <a:rPr lang="el-GR" sz="1800" dirty="0">
                <a:latin typeface="Calibri" pitchFamily="34" charset="0"/>
                <a:cs typeface="Calibri" pitchFamily="34" charset="0"/>
              </a:rPr>
              <a:t> (μέγιστες διαφορές στάθμης μεταξύ δύο διαδοχικών σημείων μηδενικής προς τα άνω διάβασης) είναι επίσης στοχαστικά μεγέθη</a:t>
            </a:r>
          </a:p>
        </p:txBody>
      </p:sp>
      <p:pic>
        <p:nvPicPr>
          <p:cNvPr id="594958" name="Picture 14" descr="fig2"/>
          <p:cNvPicPr>
            <a:picLocks noChangeAspect="1" noChangeArrowheads="1"/>
          </p:cNvPicPr>
          <p:nvPr/>
        </p:nvPicPr>
        <p:blipFill>
          <a:blip r:embed="rId3" cstate="print"/>
          <a:srcRect/>
          <a:stretch>
            <a:fillRect/>
          </a:stretch>
        </p:blipFill>
        <p:spPr bwMode="auto">
          <a:xfrm>
            <a:off x="250825" y="980728"/>
            <a:ext cx="6408738" cy="3952875"/>
          </a:xfrm>
          <a:prstGeom prst="rect">
            <a:avLst/>
          </a:prstGeom>
          <a:solidFill>
            <a:srgbClr val="FF6600">
              <a:alpha val="50000"/>
            </a:srgbClr>
          </a:solidFill>
          <a:ln w="25400" algn="ctr">
            <a:solidFill>
              <a:srgbClr val="FF6600"/>
            </a:solidFill>
            <a:miter lim="800000"/>
            <a:headEnd/>
            <a:tailEnd/>
          </a:ln>
          <a:effectLst/>
        </p:spPr>
      </p:pic>
      <p:sp>
        <p:nvSpPr>
          <p:cNvPr id="594959" name="Line 15"/>
          <p:cNvSpPr>
            <a:spLocks noChangeShapeType="1"/>
          </p:cNvSpPr>
          <p:nvPr/>
        </p:nvSpPr>
        <p:spPr bwMode="auto">
          <a:xfrm>
            <a:off x="3995936" y="3212976"/>
            <a:ext cx="0" cy="935038"/>
          </a:xfrm>
          <a:prstGeom prst="line">
            <a:avLst/>
          </a:prstGeom>
          <a:noFill/>
          <a:ln w="25400">
            <a:solidFill>
              <a:srgbClr val="FF6600"/>
            </a:solidFill>
            <a:round/>
            <a:headEnd type="triangle" w="med" len="med"/>
            <a:tailEnd type="triangle" w="med" len="med"/>
          </a:ln>
          <a:effectLst/>
        </p:spPr>
        <p:txBody>
          <a:bodyPr>
            <a:spAutoFit/>
          </a:bodyPr>
          <a:lstStyle/>
          <a:p>
            <a:endParaRPr lang="en-GB"/>
          </a:p>
        </p:txBody>
      </p:sp>
      <p:sp>
        <p:nvSpPr>
          <p:cNvPr id="594960" name="Line 16"/>
          <p:cNvSpPr>
            <a:spLocks noChangeShapeType="1"/>
          </p:cNvSpPr>
          <p:nvPr/>
        </p:nvSpPr>
        <p:spPr bwMode="auto">
          <a:xfrm>
            <a:off x="4356100" y="3645024"/>
            <a:ext cx="0" cy="720725"/>
          </a:xfrm>
          <a:prstGeom prst="line">
            <a:avLst/>
          </a:prstGeom>
          <a:noFill/>
          <a:ln w="25400">
            <a:solidFill>
              <a:srgbClr val="00FF00"/>
            </a:solidFill>
            <a:round/>
            <a:headEnd type="triangle" w="med" len="med"/>
            <a:tailEnd type="triangle" w="med" len="med"/>
          </a:ln>
          <a:effectLst/>
        </p:spPr>
        <p:txBody>
          <a:bodyPr>
            <a:spAutoFit/>
          </a:bodyPr>
          <a:lstStyle/>
          <a:p>
            <a:endParaRPr lang="en-GB"/>
          </a:p>
        </p:txBody>
      </p:sp>
      <p:sp>
        <p:nvSpPr>
          <p:cNvPr id="594961" name="Line 17"/>
          <p:cNvSpPr>
            <a:spLocks noChangeShapeType="1"/>
          </p:cNvSpPr>
          <p:nvPr/>
        </p:nvSpPr>
        <p:spPr bwMode="auto">
          <a:xfrm>
            <a:off x="3851920" y="3789040"/>
            <a:ext cx="288925" cy="0"/>
          </a:xfrm>
          <a:prstGeom prst="line">
            <a:avLst/>
          </a:prstGeom>
          <a:noFill/>
          <a:ln w="25400">
            <a:solidFill>
              <a:srgbClr val="FF6600"/>
            </a:solidFill>
            <a:round/>
            <a:headEnd type="triangle" w="med" len="med"/>
            <a:tailEnd type="triangle" w="med" len="med"/>
          </a:ln>
          <a:effectLst/>
        </p:spPr>
        <p:txBody>
          <a:bodyPr>
            <a:spAutoFit/>
          </a:bodyPr>
          <a:lstStyle/>
          <a:p>
            <a:endParaRPr lang="en-GB"/>
          </a:p>
        </p:txBody>
      </p:sp>
      <p:sp>
        <p:nvSpPr>
          <p:cNvPr id="594962" name="Line 18"/>
          <p:cNvSpPr>
            <a:spLocks noChangeShapeType="1"/>
          </p:cNvSpPr>
          <p:nvPr/>
        </p:nvSpPr>
        <p:spPr bwMode="auto">
          <a:xfrm>
            <a:off x="4067944" y="3789040"/>
            <a:ext cx="433388" cy="0"/>
          </a:xfrm>
          <a:prstGeom prst="line">
            <a:avLst/>
          </a:prstGeom>
          <a:noFill/>
          <a:ln w="25400">
            <a:solidFill>
              <a:srgbClr val="00FF00"/>
            </a:solidFill>
            <a:round/>
            <a:headEnd type="triangle" w="med" len="med"/>
            <a:tailEnd type="triangle" w="med" len="med"/>
          </a:ln>
          <a:effectLst/>
        </p:spPr>
        <p:txBody>
          <a:bodyPr>
            <a:spAutoFit/>
          </a:bodyPr>
          <a:lstStyle/>
          <a:p>
            <a:endParaRPr lang="en-GB"/>
          </a:p>
        </p:txBody>
      </p:sp>
      <p:sp>
        <p:nvSpPr>
          <p:cNvPr id="594963" name="Rectangle 19"/>
          <p:cNvSpPr>
            <a:spLocks noChangeArrowheads="1"/>
          </p:cNvSpPr>
          <p:nvPr/>
        </p:nvSpPr>
        <p:spPr bwMode="auto">
          <a:xfrm>
            <a:off x="3563888" y="3068960"/>
            <a:ext cx="504825" cy="409575"/>
          </a:xfrm>
          <a:prstGeom prst="rect">
            <a:avLst/>
          </a:prstGeom>
          <a:noFill/>
          <a:ln w="9525">
            <a:noFill/>
            <a:miter lim="800000"/>
            <a:headEnd/>
            <a:tailEnd/>
          </a:ln>
          <a:effectLst/>
        </p:spPr>
        <p:txBody>
          <a:bodyPr>
            <a:spAutoFit/>
          </a:bodyPr>
          <a:lstStyle/>
          <a:p>
            <a:pPr>
              <a:lnSpc>
                <a:spcPct val="130000"/>
              </a:lnSpc>
              <a:spcBef>
                <a:spcPct val="0"/>
              </a:spcBef>
            </a:pPr>
            <a:r>
              <a:rPr lang="en-US" sz="1600" b="1" dirty="0">
                <a:solidFill>
                  <a:srgbClr val="FF6600"/>
                </a:solidFill>
                <a:effectLst>
                  <a:outerShdw blurRad="38100" dist="38100" dir="2700000" algn="tl">
                    <a:srgbClr val="000000"/>
                  </a:outerShdw>
                </a:effectLst>
              </a:rPr>
              <a:t>H</a:t>
            </a:r>
            <a:r>
              <a:rPr lang="en-US" sz="1600" b="1" baseline="-25000" dirty="0">
                <a:solidFill>
                  <a:srgbClr val="FF6600"/>
                </a:solidFill>
                <a:effectLst>
                  <a:outerShdw blurRad="38100" dist="38100" dir="2700000" algn="tl">
                    <a:srgbClr val="000000"/>
                  </a:outerShdw>
                </a:effectLst>
              </a:rPr>
              <a:t>i</a:t>
            </a:r>
            <a:endParaRPr lang="el-GR" sz="1600" b="1" baseline="-25000" dirty="0">
              <a:solidFill>
                <a:srgbClr val="FF6600"/>
              </a:solidFill>
              <a:effectLst>
                <a:outerShdw blurRad="38100" dist="38100" dir="2700000" algn="tl">
                  <a:srgbClr val="000000"/>
                </a:outerShdw>
              </a:effectLst>
            </a:endParaRPr>
          </a:p>
        </p:txBody>
      </p:sp>
      <p:sp>
        <p:nvSpPr>
          <p:cNvPr id="594964" name="Rectangle 20"/>
          <p:cNvSpPr>
            <a:spLocks noChangeArrowheads="1"/>
          </p:cNvSpPr>
          <p:nvPr/>
        </p:nvSpPr>
        <p:spPr bwMode="auto">
          <a:xfrm>
            <a:off x="3563888" y="3933056"/>
            <a:ext cx="504825" cy="409575"/>
          </a:xfrm>
          <a:prstGeom prst="rect">
            <a:avLst/>
          </a:prstGeom>
          <a:noFill/>
          <a:ln w="9525">
            <a:noFill/>
            <a:miter lim="800000"/>
            <a:headEnd/>
            <a:tailEnd/>
          </a:ln>
          <a:effectLst/>
        </p:spPr>
        <p:txBody>
          <a:bodyPr>
            <a:spAutoFit/>
          </a:bodyPr>
          <a:lstStyle/>
          <a:p>
            <a:pPr>
              <a:lnSpc>
                <a:spcPct val="130000"/>
              </a:lnSpc>
              <a:spcBef>
                <a:spcPct val="0"/>
              </a:spcBef>
            </a:pPr>
            <a:r>
              <a:rPr lang="en-US" sz="1600" b="1" dirty="0">
                <a:solidFill>
                  <a:srgbClr val="FF6600"/>
                </a:solidFill>
                <a:effectLst>
                  <a:outerShdw blurRad="38100" dist="38100" dir="2700000" algn="tl">
                    <a:srgbClr val="000000"/>
                  </a:outerShdw>
                </a:effectLst>
              </a:rPr>
              <a:t>T</a:t>
            </a:r>
            <a:r>
              <a:rPr lang="en-US" sz="1600" b="1" baseline="-25000" dirty="0">
                <a:solidFill>
                  <a:srgbClr val="FF6600"/>
                </a:solidFill>
                <a:effectLst>
                  <a:outerShdw blurRad="38100" dist="38100" dir="2700000" algn="tl">
                    <a:srgbClr val="000000"/>
                  </a:outerShdw>
                </a:effectLst>
              </a:rPr>
              <a:t>i</a:t>
            </a:r>
            <a:endParaRPr lang="el-GR" sz="1600" b="1" baseline="-25000" dirty="0">
              <a:solidFill>
                <a:srgbClr val="FF6600"/>
              </a:solidFill>
              <a:effectLst>
                <a:outerShdw blurRad="38100" dist="38100" dir="2700000" algn="tl">
                  <a:srgbClr val="000000"/>
                </a:outerShdw>
              </a:effectLst>
            </a:endParaRPr>
          </a:p>
        </p:txBody>
      </p:sp>
      <p:sp>
        <p:nvSpPr>
          <p:cNvPr id="594965" name="Rectangle 21"/>
          <p:cNvSpPr>
            <a:spLocks noChangeArrowheads="1"/>
          </p:cNvSpPr>
          <p:nvPr/>
        </p:nvSpPr>
        <p:spPr bwMode="auto">
          <a:xfrm>
            <a:off x="4211960" y="3429000"/>
            <a:ext cx="649287" cy="409575"/>
          </a:xfrm>
          <a:prstGeom prst="rect">
            <a:avLst/>
          </a:prstGeom>
          <a:noFill/>
          <a:ln w="9525">
            <a:noFill/>
            <a:miter lim="800000"/>
            <a:headEnd/>
            <a:tailEnd/>
          </a:ln>
          <a:effectLst/>
        </p:spPr>
        <p:txBody>
          <a:bodyPr>
            <a:spAutoFit/>
          </a:bodyPr>
          <a:lstStyle/>
          <a:p>
            <a:pPr>
              <a:lnSpc>
                <a:spcPct val="130000"/>
              </a:lnSpc>
              <a:spcBef>
                <a:spcPct val="0"/>
              </a:spcBef>
            </a:pPr>
            <a:r>
              <a:rPr lang="en-US" sz="1600" b="1" dirty="0">
                <a:solidFill>
                  <a:srgbClr val="00FF00"/>
                </a:solidFill>
                <a:effectLst>
                  <a:outerShdw blurRad="38100" dist="38100" dir="2700000" algn="tl">
                    <a:srgbClr val="000000"/>
                  </a:outerShdw>
                </a:effectLst>
              </a:rPr>
              <a:t>H</a:t>
            </a:r>
            <a:r>
              <a:rPr lang="en-US" sz="1600" b="1" baseline="-25000" dirty="0">
                <a:solidFill>
                  <a:srgbClr val="00FF00"/>
                </a:solidFill>
                <a:effectLst>
                  <a:outerShdw blurRad="38100" dist="38100" dir="2700000" algn="tl">
                    <a:srgbClr val="000000"/>
                  </a:outerShdw>
                </a:effectLst>
              </a:rPr>
              <a:t>i+1</a:t>
            </a:r>
            <a:endParaRPr lang="el-GR" sz="1600" b="1" baseline="-25000" dirty="0">
              <a:solidFill>
                <a:srgbClr val="00FF00"/>
              </a:solidFill>
              <a:effectLst>
                <a:outerShdw blurRad="38100" dist="38100" dir="2700000" algn="tl">
                  <a:srgbClr val="000000"/>
                </a:outerShdw>
              </a:effectLst>
            </a:endParaRPr>
          </a:p>
        </p:txBody>
      </p:sp>
      <p:sp>
        <p:nvSpPr>
          <p:cNvPr id="594966" name="Rectangle 22"/>
          <p:cNvSpPr>
            <a:spLocks noChangeArrowheads="1"/>
          </p:cNvSpPr>
          <p:nvPr/>
        </p:nvSpPr>
        <p:spPr bwMode="auto">
          <a:xfrm>
            <a:off x="4283968" y="4027537"/>
            <a:ext cx="504825" cy="409575"/>
          </a:xfrm>
          <a:prstGeom prst="rect">
            <a:avLst/>
          </a:prstGeom>
          <a:noFill/>
          <a:ln w="9525">
            <a:noFill/>
            <a:miter lim="800000"/>
            <a:headEnd/>
            <a:tailEnd/>
          </a:ln>
          <a:effectLst/>
        </p:spPr>
        <p:txBody>
          <a:bodyPr>
            <a:spAutoFit/>
          </a:bodyPr>
          <a:lstStyle/>
          <a:p>
            <a:pPr>
              <a:lnSpc>
                <a:spcPct val="130000"/>
              </a:lnSpc>
              <a:spcBef>
                <a:spcPct val="0"/>
              </a:spcBef>
            </a:pPr>
            <a:r>
              <a:rPr lang="en-US" sz="1600" b="1" dirty="0">
                <a:solidFill>
                  <a:srgbClr val="00FF00"/>
                </a:solidFill>
                <a:effectLst>
                  <a:outerShdw blurRad="38100" dist="38100" dir="2700000" algn="tl">
                    <a:srgbClr val="000000"/>
                  </a:outerShdw>
                </a:effectLst>
              </a:rPr>
              <a:t>T</a:t>
            </a:r>
            <a:r>
              <a:rPr lang="en-US" sz="1600" b="1" baseline="-25000" dirty="0">
                <a:solidFill>
                  <a:srgbClr val="00FF00"/>
                </a:solidFill>
                <a:effectLst>
                  <a:outerShdw blurRad="38100" dist="38100" dir="2700000" algn="tl">
                    <a:srgbClr val="000000"/>
                  </a:outerShdw>
                </a:effectLst>
              </a:rPr>
              <a:t>i+1</a:t>
            </a:r>
            <a:endParaRPr lang="el-GR" sz="1600" b="1" baseline="-25000" dirty="0">
              <a:solidFill>
                <a:srgbClr val="00FF00"/>
              </a:solidFill>
              <a:effectLst>
                <a:outerShdw blurRad="38100" dist="38100" dir="2700000" algn="tl">
                  <a:srgbClr val="000000"/>
                </a:outerShdw>
              </a:effectLst>
            </a:endParaRPr>
          </a:p>
        </p:txBody>
      </p:sp>
      <p:sp>
        <p:nvSpPr>
          <p:cNvPr id="594967" name="Oval 23"/>
          <p:cNvSpPr>
            <a:spLocks noChangeArrowheads="1"/>
          </p:cNvSpPr>
          <p:nvPr/>
        </p:nvSpPr>
        <p:spPr bwMode="auto">
          <a:xfrm>
            <a:off x="3851275" y="3789040"/>
            <a:ext cx="73025" cy="71437"/>
          </a:xfrm>
          <a:prstGeom prst="ellipse">
            <a:avLst/>
          </a:prstGeom>
          <a:noFill/>
          <a:ln w="19050" algn="ctr">
            <a:solidFill>
              <a:srgbClr val="FF6600"/>
            </a:solidFill>
            <a:round/>
            <a:headEnd/>
            <a:tailEnd/>
          </a:ln>
          <a:effectLst/>
        </p:spPr>
        <p:txBody>
          <a:bodyPr wrap="none" anchor="ctr">
            <a:spAutoFit/>
          </a:bodyPr>
          <a:lstStyle/>
          <a:p>
            <a:endParaRPr lang="en-GB"/>
          </a:p>
        </p:txBody>
      </p:sp>
      <p:sp>
        <p:nvSpPr>
          <p:cNvPr id="594968" name="Oval 24"/>
          <p:cNvSpPr>
            <a:spLocks noChangeArrowheads="1"/>
          </p:cNvSpPr>
          <p:nvPr/>
        </p:nvSpPr>
        <p:spPr bwMode="auto">
          <a:xfrm>
            <a:off x="4138613" y="3789040"/>
            <a:ext cx="73025" cy="71437"/>
          </a:xfrm>
          <a:prstGeom prst="ellipse">
            <a:avLst/>
          </a:prstGeom>
          <a:noFill/>
          <a:ln w="19050" algn="ctr">
            <a:solidFill>
              <a:srgbClr val="00FF00"/>
            </a:solidFill>
            <a:round/>
            <a:headEnd/>
            <a:tailEnd/>
          </a:ln>
          <a:effectLst/>
        </p:spPr>
        <p:txBody>
          <a:bodyPr wrap="none" anchor="ctr">
            <a:spAutoFit/>
          </a:bodyPr>
          <a:lstStyle/>
          <a:p>
            <a:endParaRPr lang="en-GB"/>
          </a:p>
        </p:txBody>
      </p:sp>
      <p:sp>
        <p:nvSpPr>
          <p:cNvPr id="1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Στατιστική ανάλυση και ενεργειακά φάσματα</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6" name="1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8" name="1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9"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705538" name="Picture 2"/>
          <p:cNvPicPr>
            <a:picLocks noChangeAspect="1" noChangeArrowheads="1"/>
          </p:cNvPicPr>
          <p:nvPr/>
        </p:nvPicPr>
        <p:blipFill>
          <a:blip r:embed="rId6" cstate="print"/>
          <a:srcRect/>
          <a:stretch>
            <a:fillRect/>
          </a:stretch>
        </p:blipFill>
        <p:spPr bwMode="auto">
          <a:xfrm>
            <a:off x="683568" y="1196752"/>
            <a:ext cx="5544616" cy="1742431"/>
          </a:xfrm>
          <a:prstGeom prst="rect">
            <a:avLst/>
          </a:prstGeom>
          <a:noFill/>
          <a:ln w="9525">
            <a:noFill/>
            <a:miter lim="800000"/>
            <a:headEnd/>
            <a:tailEnd/>
          </a:ln>
        </p:spPr>
      </p:pic>
      <p:pic>
        <p:nvPicPr>
          <p:cNvPr id="705539" name="Picture 3"/>
          <p:cNvPicPr>
            <a:picLocks noChangeAspect="1" noChangeArrowheads="1"/>
          </p:cNvPicPr>
          <p:nvPr/>
        </p:nvPicPr>
        <p:blipFill>
          <a:blip r:embed="rId7" cstate="print">
            <a:lum bright="-20000" contrast="40000"/>
          </a:blip>
          <a:srcRect/>
          <a:stretch>
            <a:fillRect/>
          </a:stretch>
        </p:blipFill>
        <p:spPr bwMode="auto">
          <a:xfrm>
            <a:off x="611560" y="1124744"/>
            <a:ext cx="5760640" cy="18002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ChangeArrowheads="1"/>
          </p:cNvSpPr>
          <p:nvPr/>
        </p:nvSpPr>
        <p:spPr bwMode="auto">
          <a:xfrm>
            <a:off x="-215900" y="4159250"/>
            <a:ext cx="9144000" cy="0"/>
          </a:xfrm>
          <a:prstGeom prst="rect">
            <a:avLst/>
          </a:prstGeom>
          <a:noFill/>
          <a:ln w="9525" algn="ctr">
            <a:noFill/>
            <a:miter lim="800000"/>
            <a:headEnd/>
            <a:tailEnd/>
          </a:ln>
          <a:effectLst/>
        </p:spPr>
        <p:txBody>
          <a:bodyPr wrap="none" anchor="ctr">
            <a:spAutoFit/>
          </a:bodyPr>
          <a:lstStyle/>
          <a:p>
            <a:endParaRPr lang="en-GB"/>
          </a:p>
        </p:txBody>
      </p:sp>
      <p:sp>
        <p:nvSpPr>
          <p:cNvPr id="654339" name="Rectangle 3"/>
          <p:cNvSpPr>
            <a:spLocks noChangeArrowheads="1"/>
          </p:cNvSpPr>
          <p:nvPr/>
        </p:nvSpPr>
        <p:spPr bwMode="auto">
          <a:xfrm>
            <a:off x="-252413" y="4149725"/>
            <a:ext cx="9144001" cy="0"/>
          </a:xfrm>
          <a:prstGeom prst="rect">
            <a:avLst/>
          </a:prstGeom>
          <a:noFill/>
          <a:ln w="9525" algn="ctr">
            <a:noFill/>
            <a:miter lim="800000"/>
            <a:headEnd/>
            <a:tailEnd/>
          </a:ln>
          <a:effectLst/>
        </p:spPr>
        <p:txBody>
          <a:bodyPr wrap="none" anchor="ctr">
            <a:spAutoFit/>
          </a:bodyPr>
          <a:lstStyle/>
          <a:p>
            <a:endParaRPr lang="en-GB"/>
          </a:p>
        </p:txBody>
      </p:sp>
      <p:sp>
        <p:nvSpPr>
          <p:cNvPr id="654341" name="Rectangle 5"/>
          <p:cNvSpPr>
            <a:spLocks noChangeArrowheads="1"/>
          </p:cNvSpPr>
          <p:nvPr/>
        </p:nvSpPr>
        <p:spPr bwMode="auto">
          <a:xfrm>
            <a:off x="142875" y="1728788"/>
            <a:ext cx="4752975" cy="444096"/>
          </a:xfrm>
          <a:prstGeom prst="rect">
            <a:avLst/>
          </a:prstGeom>
          <a:noFill/>
          <a:ln w="9525">
            <a:noFill/>
            <a:miter lim="800000"/>
            <a:headEnd/>
            <a:tailEnd/>
          </a:ln>
          <a:effectLst/>
        </p:spPr>
        <p:txBody>
          <a:bodyPr>
            <a:spAutoFit/>
          </a:bodyPr>
          <a:lstStyle/>
          <a:p>
            <a:pPr algn="justLow">
              <a:lnSpc>
                <a:spcPct val="140000"/>
              </a:lnSpc>
              <a:spcBef>
                <a:spcPct val="0"/>
              </a:spcBef>
            </a:pPr>
            <a:r>
              <a:rPr lang="el-GR" sz="1800" dirty="0">
                <a:latin typeface="Calibri" pitchFamily="34" charset="0"/>
                <a:cs typeface="Calibri" pitchFamily="34" charset="0"/>
              </a:rPr>
              <a:t>H πιθανότητα υπέρβασης μιας τιμής H</a:t>
            </a:r>
          </a:p>
        </p:txBody>
      </p:sp>
      <p:sp>
        <p:nvSpPr>
          <p:cNvPr id="654344" name="Rectangle 8"/>
          <p:cNvSpPr>
            <a:spLocks noChangeArrowheads="1"/>
          </p:cNvSpPr>
          <p:nvPr/>
        </p:nvSpPr>
        <p:spPr bwMode="auto">
          <a:xfrm>
            <a:off x="179512" y="1196752"/>
            <a:ext cx="3528392" cy="461665"/>
          </a:xfrm>
          <a:prstGeom prst="rect">
            <a:avLst/>
          </a:prstGeom>
          <a:noFill/>
          <a:ln w="9525" algn="ctr">
            <a:noFill/>
            <a:miter lim="800000"/>
            <a:headEnd/>
            <a:tailEnd/>
          </a:ln>
          <a:effectLst/>
        </p:spPr>
        <p:txBody>
          <a:bodyPr wrap="square">
            <a:spAutoFit/>
          </a:bodyPr>
          <a:lstStyle/>
          <a:p>
            <a:pPr>
              <a:spcBef>
                <a:spcPct val="0"/>
              </a:spcBef>
            </a:pPr>
            <a:r>
              <a:rPr lang="el-GR" sz="2400" b="1" dirty="0">
                <a:solidFill>
                  <a:srgbClr val="3333FF"/>
                </a:solidFill>
                <a:latin typeface="Calibri" pitchFamily="34" charset="0"/>
                <a:cs typeface="Calibri" pitchFamily="34" charset="0"/>
              </a:rPr>
              <a:t>Κατανομή </a:t>
            </a:r>
            <a:r>
              <a:rPr lang="en-US" sz="2400" b="1" dirty="0">
                <a:solidFill>
                  <a:srgbClr val="3333FF"/>
                </a:solidFill>
                <a:latin typeface="Calibri" pitchFamily="34" charset="0"/>
                <a:cs typeface="Calibri" pitchFamily="34" charset="0"/>
              </a:rPr>
              <a:t>Rayleigh</a:t>
            </a:r>
            <a:endParaRPr lang="el-GR" sz="2400" b="1" dirty="0">
              <a:solidFill>
                <a:srgbClr val="3333FF"/>
              </a:solidFill>
              <a:latin typeface="Calibri" pitchFamily="34" charset="0"/>
              <a:cs typeface="Calibri" pitchFamily="34" charset="0"/>
            </a:endParaRPr>
          </a:p>
        </p:txBody>
      </p:sp>
      <p:sp>
        <p:nvSpPr>
          <p:cNvPr id="654345" name="Rectangle 9"/>
          <p:cNvSpPr>
            <a:spLocks noChangeArrowheads="1"/>
          </p:cNvSpPr>
          <p:nvPr/>
        </p:nvSpPr>
        <p:spPr bwMode="auto">
          <a:xfrm>
            <a:off x="179512" y="3861048"/>
            <a:ext cx="8713788" cy="825098"/>
          </a:xfrm>
          <a:prstGeom prst="rect">
            <a:avLst/>
          </a:prstGeom>
          <a:noFill/>
          <a:ln w="9525">
            <a:noFill/>
            <a:miter lim="800000"/>
            <a:headEnd/>
            <a:tailEnd/>
          </a:ln>
          <a:effectLst/>
        </p:spPr>
        <p:txBody>
          <a:bodyPr>
            <a:spAutoFit/>
          </a:bodyPr>
          <a:lstStyle/>
          <a:p>
            <a:pPr algn="justLow">
              <a:lnSpc>
                <a:spcPct val="140000"/>
              </a:lnSpc>
              <a:spcBef>
                <a:spcPct val="0"/>
              </a:spcBef>
            </a:pPr>
            <a:r>
              <a:rPr lang="el-GR" sz="1800" dirty="0">
                <a:latin typeface="Calibri" pitchFamily="34" charset="0"/>
                <a:cs typeface="Calibri" pitchFamily="34" charset="0"/>
              </a:rPr>
              <a:t>Η συνάρτηση πυκνότητας πιθανότητας, δηλ. η πιθανότητα η τιμή Η να βρίσκεται μεταξύ των </a:t>
            </a:r>
            <a:r>
              <a:rPr lang="el-GR" sz="1800" dirty="0" err="1">
                <a:latin typeface="Calibri" pitchFamily="34" charset="0"/>
                <a:cs typeface="Calibri" pitchFamily="34" charset="0"/>
              </a:rPr>
              <a:t>Η-δΗ</a:t>
            </a:r>
            <a:r>
              <a:rPr lang="el-GR" sz="1800" dirty="0">
                <a:latin typeface="Calibri" pitchFamily="34" charset="0"/>
                <a:cs typeface="Calibri" pitchFamily="34" charset="0"/>
              </a:rPr>
              <a:t> και </a:t>
            </a:r>
            <a:r>
              <a:rPr lang="el-GR" sz="1800" dirty="0" err="1">
                <a:latin typeface="Calibri" pitchFamily="34" charset="0"/>
                <a:cs typeface="Calibri" pitchFamily="34" charset="0"/>
              </a:rPr>
              <a:t>Η+δΗ</a:t>
            </a:r>
            <a:endParaRPr lang="el-GR" sz="1800" dirty="0">
              <a:latin typeface="Calibri" pitchFamily="34" charset="0"/>
              <a:cs typeface="Calibri" pitchFamily="34" charset="0"/>
            </a:endParaRPr>
          </a:p>
        </p:txBody>
      </p:sp>
      <p:sp>
        <p:nvSpPr>
          <p:cNvPr id="11" name="10 - Ορθογώνιο"/>
          <p:cNvSpPr/>
          <p:nvPr/>
        </p:nvSpPr>
        <p:spPr>
          <a:xfrm>
            <a:off x="179512" y="2435755"/>
            <a:ext cx="62646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11 - Ορθογώνιο"/>
          <p:cNvSpPr/>
          <p:nvPr/>
        </p:nvSpPr>
        <p:spPr>
          <a:xfrm>
            <a:off x="395536" y="4869160"/>
            <a:ext cx="604867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01445" name="Object 11"/>
          <p:cNvGraphicFramePr>
            <a:graphicFrameLocks noChangeAspect="1"/>
          </p:cNvGraphicFramePr>
          <p:nvPr>
            <p:extLst>
              <p:ext uri="{D42A27DB-BD31-4B8C-83A1-F6EECF244321}">
                <p14:modId xmlns:p14="http://schemas.microsoft.com/office/powerpoint/2010/main" val="2781666089"/>
              </p:ext>
            </p:extLst>
          </p:nvPr>
        </p:nvGraphicFramePr>
        <p:xfrm>
          <a:off x="180778" y="2629657"/>
          <a:ext cx="6119812" cy="796925"/>
        </p:xfrm>
        <a:graphic>
          <a:graphicData uri="http://schemas.openxmlformats.org/presentationml/2006/ole">
            <mc:AlternateContent xmlns:mc="http://schemas.openxmlformats.org/markup-compatibility/2006">
              <mc:Choice xmlns:v="urn:schemas-microsoft-com:vml" Requires="v">
                <p:oleObj spid="_x0000_s2071" name="Equation" r:id="rId4" imgW="3479760" imgH="457200" progId="">
                  <p:embed/>
                </p:oleObj>
              </mc:Choice>
              <mc:Fallback>
                <p:oleObj name="Equation" r:id="rId4" imgW="3479760" imgH="457200" progId="">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778" y="2629657"/>
                        <a:ext cx="6119812"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1446" name="Object 9"/>
          <p:cNvGraphicFramePr>
            <a:graphicFrameLocks noChangeAspect="1"/>
          </p:cNvGraphicFramePr>
          <p:nvPr/>
        </p:nvGraphicFramePr>
        <p:xfrm>
          <a:off x="539552" y="4941168"/>
          <a:ext cx="5761038" cy="925512"/>
        </p:xfrm>
        <a:graphic>
          <a:graphicData uri="http://schemas.openxmlformats.org/presentationml/2006/ole">
            <mc:AlternateContent xmlns:mc="http://schemas.openxmlformats.org/markup-compatibility/2006">
              <mc:Choice xmlns:v="urn:schemas-microsoft-com:vml" Requires="v">
                <p:oleObj spid="_x0000_s2072" name="Equation" r:id="rId6" imgW="3111480" imgH="495000" progId="">
                  <p:embed/>
                </p:oleObj>
              </mc:Choice>
              <mc:Fallback>
                <p:oleObj name="Equation" r:id="rId6" imgW="3111480" imgH="4950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4941168"/>
                        <a:ext cx="5761038" cy="92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Στατιστική ανάλυση και ενεργειακά φάσματα</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6" name="1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8" name="1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9" name="Picture 2"/>
          <p:cNvPicPr>
            <a:picLocks noChangeAspect="1" noChangeArrowheads="1"/>
          </p:cNvPicPr>
          <p:nvPr/>
        </p:nvPicPr>
        <p:blipFill>
          <a:blip r:embed="rId8" cstate="print"/>
          <a:srcRect/>
          <a:stretch>
            <a:fillRect/>
          </a:stretch>
        </p:blipFill>
        <p:spPr bwMode="auto">
          <a:xfrm>
            <a:off x="0" y="0"/>
            <a:ext cx="780777" cy="785292"/>
          </a:xfrm>
          <a:prstGeom prst="rect">
            <a:avLst/>
          </a:prstGeom>
          <a:blipFill>
            <a:blip r:embed="rId9"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20" name="19 - Ορθογώνιο"/>
          <p:cNvSpPr/>
          <p:nvPr/>
        </p:nvSpPr>
        <p:spPr>
          <a:xfrm>
            <a:off x="4345855" y="1432729"/>
            <a:ext cx="288032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01447" name="Object 9"/>
          <p:cNvGraphicFramePr>
            <a:graphicFrameLocks noChangeAspect="1"/>
          </p:cNvGraphicFramePr>
          <p:nvPr>
            <p:extLst>
              <p:ext uri="{D42A27DB-BD31-4B8C-83A1-F6EECF244321}">
                <p14:modId xmlns:p14="http://schemas.microsoft.com/office/powerpoint/2010/main" val="4178656667"/>
              </p:ext>
            </p:extLst>
          </p:nvPr>
        </p:nvGraphicFramePr>
        <p:xfrm>
          <a:off x="4643438" y="1460500"/>
          <a:ext cx="2520950" cy="815975"/>
        </p:xfrm>
        <a:graphic>
          <a:graphicData uri="http://schemas.openxmlformats.org/presentationml/2006/ole">
            <mc:AlternateContent xmlns:mc="http://schemas.openxmlformats.org/markup-compatibility/2006">
              <mc:Choice xmlns:v="urn:schemas-microsoft-com:vml" Requires="v">
                <p:oleObj spid="_x0000_s2073" name="Equation" r:id="rId10" imgW="1346040" imgH="431640" progId="">
                  <p:embed/>
                </p:oleObj>
              </mc:Choice>
              <mc:Fallback>
                <p:oleObj name="Equation" r:id="rId10" imgW="1346040" imgH="431640" progId="">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3438" y="1460500"/>
                        <a:ext cx="2520950"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ChangeArrowheads="1"/>
          </p:cNvSpPr>
          <p:nvPr/>
        </p:nvSpPr>
        <p:spPr bwMode="auto">
          <a:xfrm>
            <a:off x="0" y="3219450"/>
            <a:ext cx="9144000" cy="0"/>
          </a:xfrm>
          <a:prstGeom prst="rect">
            <a:avLst/>
          </a:prstGeom>
          <a:noFill/>
          <a:ln w="9525" algn="ctr">
            <a:noFill/>
            <a:miter lim="800000"/>
            <a:headEnd/>
            <a:tailEnd/>
          </a:ln>
          <a:effectLst/>
        </p:spPr>
        <p:txBody>
          <a:bodyPr wrap="none" anchor="ctr">
            <a:spAutoFit/>
          </a:bodyPr>
          <a:lstStyle/>
          <a:p>
            <a:endParaRPr lang="en-GB"/>
          </a:p>
        </p:txBody>
      </p:sp>
      <p:sp>
        <p:nvSpPr>
          <p:cNvPr id="656387" name="Rectangle 3"/>
          <p:cNvSpPr>
            <a:spLocks noChangeArrowheads="1"/>
          </p:cNvSpPr>
          <p:nvPr/>
        </p:nvSpPr>
        <p:spPr bwMode="auto">
          <a:xfrm>
            <a:off x="0" y="3219450"/>
            <a:ext cx="9144000" cy="0"/>
          </a:xfrm>
          <a:prstGeom prst="rect">
            <a:avLst/>
          </a:prstGeom>
          <a:noFill/>
          <a:ln w="9525" algn="ctr">
            <a:noFill/>
            <a:miter lim="800000"/>
            <a:headEnd/>
            <a:tailEnd/>
          </a:ln>
          <a:effectLst/>
        </p:spPr>
        <p:txBody>
          <a:bodyPr wrap="none" anchor="ctr">
            <a:spAutoFit/>
          </a:bodyPr>
          <a:lstStyle/>
          <a:p>
            <a:endParaRPr lang="en-GB"/>
          </a:p>
        </p:txBody>
      </p:sp>
      <p:sp>
        <p:nvSpPr>
          <p:cNvPr id="656390" name="Rectangle 6"/>
          <p:cNvSpPr>
            <a:spLocks noChangeArrowheads="1"/>
          </p:cNvSpPr>
          <p:nvPr/>
        </p:nvSpPr>
        <p:spPr bwMode="auto">
          <a:xfrm>
            <a:off x="4680105" y="2125256"/>
            <a:ext cx="2520950" cy="366713"/>
          </a:xfrm>
          <a:prstGeom prst="rect">
            <a:avLst/>
          </a:prstGeom>
          <a:noFill/>
          <a:ln w="9525" algn="ctr">
            <a:noFill/>
            <a:miter lim="800000"/>
            <a:headEnd/>
            <a:tailEnd/>
          </a:ln>
          <a:effectLst/>
        </p:spPr>
        <p:txBody>
          <a:bodyPr>
            <a:spAutoFit/>
          </a:bodyPr>
          <a:lstStyle/>
          <a:p>
            <a:pPr>
              <a:spcBef>
                <a:spcPct val="0"/>
              </a:spcBef>
            </a:pPr>
            <a:r>
              <a:rPr lang="el-GR" sz="1800" dirty="0">
                <a:solidFill>
                  <a:srgbClr val="3333FF"/>
                </a:solidFill>
                <a:latin typeface="+mn-lt"/>
                <a:cs typeface="Microsoft Tai Le" panose="020B0502040204020203" pitchFamily="34" charset="0"/>
              </a:rPr>
              <a:t>Πιθανότητα (</a:t>
            </a:r>
            <a:r>
              <a:rPr lang="en-US" sz="1800" dirty="0">
                <a:solidFill>
                  <a:srgbClr val="3333FF"/>
                </a:solidFill>
                <a:latin typeface="+mn-lt"/>
                <a:cs typeface="Microsoft Tai Le" panose="020B0502040204020203" pitchFamily="34" charset="0"/>
              </a:rPr>
              <a:t>P&lt;H)</a:t>
            </a:r>
            <a:endParaRPr lang="el-GR" sz="1800" dirty="0">
              <a:solidFill>
                <a:srgbClr val="3333FF"/>
              </a:solidFill>
              <a:latin typeface="+mn-lt"/>
              <a:cs typeface="Microsoft Tai Le" panose="020B0502040204020203" pitchFamily="34" charset="0"/>
            </a:endParaRPr>
          </a:p>
        </p:txBody>
      </p:sp>
      <p:sp>
        <p:nvSpPr>
          <p:cNvPr id="656392" name="Rectangle 8"/>
          <p:cNvSpPr>
            <a:spLocks noChangeArrowheads="1"/>
          </p:cNvSpPr>
          <p:nvPr/>
        </p:nvSpPr>
        <p:spPr bwMode="auto">
          <a:xfrm>
            <a:off x="4427538" y="5006975"/>
            <a:ext cx="3889375" cy="641350"/>
          </a:xfrm>
          <a:prstGeom prst="rect">
            <a:avLst/>
          </a:prstGeom>
          <a:noFill/>
          <a:ln w="9525" algn="ctr">
            <a:noFill/>
            <a:miter lim="800000"/>
            <a:headEnd/>
            <a:tailEnd/>
          </a:ln>
          <a:effectLst/>
        </p:spPr>
        <p:txBody>
          <a:bodyPr>
            <a:spAutoFit/>
          </a:bodyPr>
          <a:lstStyle/>
          <a:p>
            <a:pPr>
              <a:spcBef>
                <a:spcPct val="0"/>
              </a:spcBef>
            </a:pPr>
            <a:r>
              <a:rPr lang="el-GR" sz="1800" dirty="0">
                <a:solidFill>
                  <a:srgbClr val="3333FF"/>
                </a:solidFill>
                <a:latin typeface="Calibri" panose="020F0502020204030204" pitchFamily="34" charset="0"/>
                <a:ea typeface="Microsoft YaHei" panose="020B0503020204020204" pitchFamily="34" charset="-122"/>
                <a:cs typeface="Calibri" panose="020F0502020204030204" pitchFamily="34" charset="0"/>
              </a:rPr>
              <a:t>Συνάρτηση πυκνότητας πιθανότητας (</a:t>
            </a:r>
            <a:r>
              <a:rPr lang="en-US" sz="1800" dirty="0">
                <a:solidFill>
                  <a:srgbClr val="3333FF"/>
                </a:solidFill>
                <a:latin typeface="Calibri" panose="020F0502020204030204" pitchFamily="34" charset="0"/>
                <a:ea typeface="Microsoft YaHei" panose="020B0503020204020204" pitchFamily="34" charset="-122"/>
                <a:cs typeface="Calibri" panose="020F0502020204030204" pitchFamily="34" charset="0"/>
              </a:rPr>
              <a:t>p(H))</a:t>
            </a:r>
            <a:endParaRPr lang="el-GR" sz="1800" dirty="0">
              <a:solidFill>
                <a:srgbClr val="3333FF"/>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9"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Στατιστική ανάλυση και ενεργειακά φάσματα</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1" name="1 - Τίτλος"/>
          <p:cNvSpPr txBox="1">
            <a:spLocks/>
          </p:cNvSpPr>
          <p:nvPr/>
        </p:nvSpPr>
        <p:spPr>
          <a:xfrm>
            <a:off x="-36512"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2" name="11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3"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graphicFrame>
        <p:nvGraphicFramePr>
          <p:cNvPr id="702468" name="Object 4"/>
          <p:cNvGraphicFramePr>
            <a:graphicFrameLocks noChangeAspect="1"/>
          </p:cNvGraphicFramePr>
          <p:nvPr/>
        </p:nvGraphicFramePr>
        <p:xfrm>
          <a:off x="250825" y="980728"/>
          <a:ext cx="4176713" cy="2952750"/>
        </p:xfrm>
        <a:graphic>
          <a:graphicData uri="http://schemas.openxmlformats.org/presentationml/2006/ole">
            <mc:AlternateContent xmlns:mc="http://schemas.openxmlformats.org/markup-compatibility/2006">
              <mc:Choice xmlns:v="urn:schemas-microsoft-com:vml" Requires="v">
                <p:oleObj spid="_x0000_s3088" name="Γράφημα" r:id="rId6" imgW="4905392" imgH="3495743" progId="Excel.Sheet.8">
                  <p:embed/>
                </p:oleObj>
              </mc:Choice>
              <mc:Fallback>
                <p:oleObj name="Γράφημα" r:id="rId6" imgW="4905392" imgH="3495743" progId="Excel.Sheet.8">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980728"/>
                        <a:ext cx="4176713" cy="2952750"/>
                      </a:xfrm>
                      <a:prstGeom prst="rect">
                        <a:avLst/>
                      </a:prstGeom>
                      <a:solidFill>
                        <a:srgbClr val="FF6600">
                          <a:alpha val="50000"/>
                        </a:srgbClr>
                      </a:solidFill>
                      <a:ln w="254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2469" name="Object 5"/>
          <p:cNvGraphicFramePr>
            <a:graphicFrameLocks noChangeAspect="1"/>
          </p:cNvGraphicFramePr>
          <p:nvPr/>
        </p:nvGraphicFramePr>
        <p:xfrm>
          <a:off x="179388" y="4004916"/>
          <a:ext cx="4249737" cy="2792412"/>
        </p:xfrm>
        <a:graphic>
          <a:graphicData uri="http://schemas.openxmlformats.org/presentationml/2006/ole">
            <mc:AlternateContent xmlns:mc="http://schemas.openxmlformats.org/markup-compatibility/2006">
              <mc:Choice xmlns:v="urn:schemas-microsoft-com:vml" Requires="v">
                <p:oleObj spid="_x0000_s3089" name="Γράφημα" r:id="rId8" imgW="5200751" imgH="3448185" progId="Excel.Sheet.8">
                  <p:embed/>
                </p:oleObj>
              </mc:Choice>
              <mc:Fallback>
                <p:oleObj name="Γράφημα" r:id="rId8" imgW="5200751" imgH="3448185" progId="Excel.Sheet.8">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4004916"/>
                        <a:ext cx="4249737" cy="2792412"/>
                      </a:xfrm>
                      <a:prstGeom prst="rect">
                        <a:avLst/>
                      </a:prstGeom>
                      <a:solidFill>
                        <a:srgbClr val="FF6600">
                          <a:alpha val="50000"/>
                        </a:srgbClr>
                      </a:solidFill>
                      <a:ln w="254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ChangeArrowheads="1"/>
          </p:cNvSpPr>
          <p:nvPr/>
        </p:nvSpPr>
        <p:spPr bwMode="auto">
          <a:xfrm>
            <a:off x="0" y="3219450"/>
            <a:ext cx="9144000" cy="0"/>
          </a:xfrm>
          <a:prstGeom prst="rect">
            <a:avLst/>
          </a:prstGeom>
          <a:noFill/>
          <a:ln w="9525" algn="ctr">
            <a:noFill/>
            <a:miter lim="800000"/>
            <a:headEnd/>
            <a:tailEnd/>
          </a:ln>
          <a:effectLst/>
        </p:spPr>
        <p:txBody>
          <a:bodyPr wrap="none" anchor="ctr">
            <a:spAutoFit/>
          </a:bodyPr>
          <a:lstStyle/>
          <a:p>
            <a:endParaRPr lang="en-GB"/>
          </a:p>
        </p:txBody>
      </p:sp>
      <p:sp>
        <p:nvSpPr>
          <p:cNvPr id="603146" name="Rectangle 10"/>
          <p:cNvSpPr>
            <a:spLocks noChangeArrowheads="1"/>
          </p:cNvSpPr>
          <p:nvPr/>
        </p:nvSpPr>
        <p:spPr bwMode="auto">
          <a:xfrm>
            <a:off x="179512" y="836712"/>
            <a:ext cx="7416824" cy="480131"/>
          </a:xfrm>
          <a:prstGeom prst="rect">
            <a:avLst/>
          </a:prstGeom>
          <a:noFill/>
          <a:ln w="9525">
            <a:noFill/>
            <a:miter lim="800000"/>
            <a:headEnd/>
            <a:tailEnd/>
          </a:ln>
          <a:effectLst/>
        </p:spPr>
        <p:txBody>
          <a:bodyPr wrap="square">
            <a:spAutoFit/>
          </a:bodyPr>
          <a:lstStyle/>
          <a:p>
            <a:pPr>
              <a:lnSpc>
                <a:spcPct val="140000"/>
              </a:lnSpc>
              <a:spcBef>
                <a:spcPct val="0"/>
              </a:spcBef>
            </a:pPr>
            <a:r>
              <a:rPr lang="el-GR" sz="1800" b="1" dirty="0">
                <a:solidFill>
                  <a:schemeClr val="bg1"/>
                </a:solidFill>
                <a:effectLst>
                  <a:outerShdw blurRad="38100" dist="38100" dir="2700000" algn="tl">
                    <a:srgbClr val="000000"/>
                  </a:outerShdw>
                </a:effectLst>
                <a:latin typeface="Calibri" pitchFamily="34" charset="0"/>
                <a:cs typeface="Calibri" pitchFamily="34" charset="0"/>
              </a:rPr>
              <a:t> </a:t>
            </a:r>
            <a:r>
              <a:rPr lang="el-GR" sz="1800" dirty="0">
                <a:latin typeface="Calibri" pitchFamily="34" charset="0"/>
                <a:cs typeface="Calibri" pitchFamily="34" charset="0"/>
              </a:rPr>
              <a:t>Χαρακτηριστικά ύψη κύματος που παρατηρούνται στην κατανομή </a:t>
            </a:r>
            <a:r>
              <a:rPr lang="en-US" sz="1800" dirty="0">
                <a:latin typeface="Calibri" pitchFamily="34" charset="0"/>
                <a:cs typeface="Calibri" pitchFamily="34" charset="0"/>
              </a:rPr>
              <a:t>Rayleigh</a:t>
            </a:r>
            <a:endParaRPr lang="el-GR" sz="1800" dirty="0">
              <a:latin typeface="Calibri" pitchFamily="34" charset="0"/>
              <a:cs typeface="Calibri" pitchFamily="34" charset="0"/>
            </a:endParaRPr>
          </a:p>
        </p:txBody>
      </p:sp>
      <p:sp>
        <p:nvSpPr>
          <p:cNvPr id="603148" name="4 - TextBox"/>
          <p:cNvSpPr txBox="1">
            <a:spLocks noChangeArrowheads="1"/>
          </p:cNvSpPr>
          <p:nvPr/>
        </p:nvSpPr>
        <p:spPr bwMode="auto">
          <a:xfrm>
            <a:off x="179512" y="1268760"/>
            <a:ext cx="3357563" cy="444096"/>
          </a:xfrm>
          <a:prstGeom prst="rect">
            <a:avLst/>
          </a:prstGeom>
          <a:noFill/>
          <a:ln w="9525" algn="ctr">
            <a:noFill/>
            <a:miter lim="800000"/>
            <a:headEnd/>
            <a:tailEnd/>
          </a:ln>
          <a:effectLst/>
        </p:spPr>
        <p:txBody>
          <a:bodyPr>
            <a:spAutoFit/>
          </a:bodyPr>
          <a:lstStyle/>
          <a:p>
            <a:pPr algn="justLow">
              <a:lnSpc>
                <a:spcPct val="140000"/>
              </a:lnSpc>
              <a:spcBef>
                <a:spcPct val="0"/>
              </a:spcBef>
            </a:pPr>
            <a:r>
              <a:rPr lang="el-GR" sz="1800" b="1" dirty="0">
                <a:solidFill>
                  <a:srgbClr val="3333FF"/>
                </a:solidFill>
                <a:latin typeface="Calibri" pitchFamily="34" charset="0"/>
                <a:cs typeface="Calibri" pitchFamily="34" charset="0"/>
              </a:rPr>
              <a:t>ΜΕΣΟ ΥΨΟΣ ΚΥΜΑΤΟΣ</a:t>
            </a:r>
          </a:p>
        </p:txBody>
      </p:sp>
      <p:sp>
        <p:nvSpPr>
          <p:cNvPr id="603149" name="4 - TextBox"/>
          <p:cNvSpPr txBox="1">
            <a:spLocks noChangeArrowheads="1"/>
          </p:cNvSpPr>
          <p:nvPr/>
        </p:nvSpPr>
        <p:spPr bwMode="auto">
          <a:xfrm>
            <a:off x="395536" y="2708920"/>
            <a:ext cx="8496300" cy="369332"/>
          </a:xfrm>
          <a:prstGeom prst="rect">
            <a:avLst/>
          </a:prstGeom>
          <a:noFill/>
          <a:ln w="9525" algn="ctr">
            <a:noFill/>
            <a:miter lim="800000"/>
            <a:headEnd/>
            <a:tailEnd/>
          </a:ln>
          <a:effectLst/>
        </p:spPr>
        <p:txBody>
          <a:bodyPr>
            <a:spAutoFit/>
          </a:bodyPr>
          <a:lstStyle/>
          <a:p>
            <a:pPr algn="justLow">
              <a:spcBef>
                <a:spcPct val="0"/>
              </a:spcBef>
            </a:pPr>
            <a:r>
              <a:rPr lang="el-GR" sz="1800" b="1" dirty="0">
                <a:solidFill>
                  <a:srgbClr val="3333FF"/>
                </a:solidFill>
                <a:latin typeface="Calibri" pitchFamily="34" charset="0"/>
                <a:cs typeface="Calibri" pitchFamily="34" charset="0"/>
              </a:rPr>
              <a:t>ΣΗΜΑΝΤΙΚΟ ΥΨΟΣ ΚΥΜΑΤΟΣ : η μέση τιμή του ανώτερου 33% των υψών κύματος</a:t>
            </a:r>
          </a:p>
        </p:txBody>
      </p:sp>
      <p:sp>
        <p:nvSpPr>
          <p:cNvPr id="603153" name="Rectangle 17"/>
          <p:cNvSpPr>
            <a:spLocks noChangeArrowheads="1"/>
          </p:cNvSpPr>
          <p:nvPr/>
        </p:nvSpPr>
        <p:spPr bwMode="auto">
          <a:xfrm>
            <a:off x="2987824" y="3140968"/>
            <a:ext cx="5976789" cy="923330"/>
          </a:xfrm>
          <a:prstGeom prst="rect">
            <a:avLst/>
          </a:prstGeom>
          <a:noFill/>
          <a:ln w="9525" algn="ctr">
            <a:noFill/>
            <a:miter lim="800000"/>
            <a:headEnd/>
            <a:tailEnd/>
          </a:ln>
          <a:effectLst/>
        </p:spPr>
        <p:txBody>
          <a:bodyPr wrap="square">
            <a:spAutoFit/>
          </a:bodyPr>
          <a:lstStyle/>
          <a:p>
            <a:pPr algn="justLow">
              <a:spcBef>
                <a:spcPct val="0"/>
              </a:spcBef>
            </a:pPr>
            <a:r>
              <a:rPr lang="el-GR" sz="1800" dirty="0">
                <a:latin typeface="Calibri" pitchFamily="34" charset="0"/>
                <a:cs typeface="Calibri" pitchFamily="34" charset="0"/>
              </a:rPr>
              <a:t>Η τιμή </a:t>
            </a:r>
            <a:r>
              <a:rPr lang="el-GR" sz="1800" dirty="0" err="1">
                <a:latin typeface="Calibri" pitchFamily="34" charset="0"/>
                <a:cs typeface="Calibri" pitchFamily="34" charset="0"/>
              </a:rPr>
              <a:t>Η</a:t>
            </a:r>
            <a:r>
              <a:rPr lang="el-GR" sz="1800" baseline="-25000" dirty="0" err="1">
                <a:latin typeface="Calibri" pitchFamily="34" charset="0"/>
                <a:cs typeface="Calibri" pitchFamily="34" charset="0"/>
              </a:rPr>
              <a:t>s</a:t>
            </a:r>
            <a:r>
              <a:rPr lang="el-GR" sz="1800" dirty="0">
                <a:latin typeface="Calibri" pitchFamily="34" charset="0"/>
                <a:cs typeface="Calibri" pitchFamily="34" charset="0"/>
              </a:rPr>
              <a:t> (σημαντικό ύψος κύματος) χρησιμοποιείται συχνά γιατί συμπίπτει με την τιμή ύψους κύματος που δίνει ένας ναυτικός από την οπτική παρατήρηση της θάλασσας</a:t>
            </a:r>
          </a:p>
        </p:txBody>
      </p:sp>
      <p:sp>
        <p:nvSpPr>
          <p:cNvPr id="603154" name="4 - TextBox"/>
          <p:cNvSpPr txBox="1">
            <a:spLocks noChangeArrowheads="1"/>
          </p:cNvSpPr>
          <p:nvPr/>
        </p:nvSpPr>
        <p:spPr bwMode="auto">
          <a:xfrm>
            <a:off x="323850" y="4292600"/>
            <a:ext cx="8496300" cy="442622"/>
          </a:xfrm>
          <a:prstGeom prst="rect">
            <a:avLst/>
          </a:prstGeom>
          <a:noFill/>
          <a:ln w="9525" algn="ctr">
            <a:noFill/>
            <a:miter lim="800000"/>
            <a:headEnd/>
            <a:tailEnd/>
          </a:ln>
          <a:effectLst/>
        </p:spPr>
        <p:txBody>
          <a:bodyPr>
            <a:spAutoFit/>
          </a:bodyPr>
          <a:lstStyle/>
          <a:p>
            <a:pPr algn="justLow">
              <a:lnSpc>
                <a:spcPct val="140000"/>
              </a:lnSpc>
              <a:spcBef>
                <a:spcPct val="0"/>
              </a:spcBef>
            </a:pPr>
            <a:r>
              <a:rPr lang="el-GR" sz="1800" b="1" dirty="0">
                <a:solidFill>
                  <a:srgbClr val="3333FF"/>
                </a:solidFill>
                <a:effectLst>
                  <a:outerShdw blurRad="38100" dist="38100" dir="2700000" algn="tl">
                    <a:srgbClr val="000000">
                      <a:alpha val="43137"/>
                    </a:srgbClr>
                  </a:outerShdw>
                </a:effectLst>
                <a:latin typeface="Calibri" pitchFamily="34" charset="0"/>
                <a:cs typeface="Calibri" pitchFamily="34" charset="0"/>
              </a:rPr>
              <a:t>ΜΕΓΙΣΤΟ ΠΙΘΑΝΟ ΥΨΟΣ ΚΥΜΑΤΟΣ</a:t>
            </a:r>
          </a:p>
        </p:txBody>
      </p:sp>
      <p:sp>
        <p:nvSpPr>
          <p:cNvPr id="603156" name="Rectangle 20"/>
          <p:cNvSpPr>
            <a:spLocks noChangeArrowheads="1"/>
          </p:cNvSpPr>
          <p:nvPr/>
        </p:nvSpPr>
        <p:spPr bwMode="auto">
          <a:xfrm>
            <a:off x="2700338" y="4752975"/>
            <a:ext cx="6335712" cy="646331"/>
          </a:xfrm>
          <a:prstGeom prst="rect">
            <a:avLst/>
          </a:prstGeom>
          <a:noFill/>
          <a:ln w="9525" algn="ctr">
            <a:noFill/>
            <a:miter lim="800000"/>
            <a:headEnd/>
            <a:tailEnd/>
          </a:ln>
          <a:effectLst/>
        </p:spPr>
        <p:txBody>
          <a:bodyPr>
            <a:spAutoFit/>
          </a:bodyPr>
          <a:lstStyle/>
          <a:p>
            <a:pPr algn="justLow">
              <a:spcBef>
                <a:spcPct val="0"/>
              </a:spcBef>
            </a:pPr>
            <a:r>
              <a:rPr lang="el-GR" sz="1800" dirty="0">
                <a:latin typeface="Calibri" pitchFamily="34" charset="0"/>
                <a:cs typeface="Calibri" pitchFamily="34" charset="0"/>
              </a:rPr>
              <a:t>(σε δείγμα Ν τιμών Η, πρόκειται για το Η με πιθανότητα υπέρβασης 1/Ν) βρίσκεται από την κατανομή </a:t>
            </a:r>
            <a:r>
              <a:rPr lang="el-GR" sz="1800" dirty="0" err="1">
                <a:latin typeface="Calibri" pitchFamily="34" charset="0"/>
                <a:cs typeface="Calibri" pitchFamily="34" charset="0"/>
              </a:rPr>
              <a:t>Rayleigh</a:t>
            </a:r>
            <a:endParaRPr lang="el-GR" sz="1800" dirty="0">
              <a:latin typeface="Calibri" pitchFamily="34" charset="0"/>
              <a:cs typeface="Calibri" pitchFamily="34" charset="0"/>
            </a:endParaRPr>
          </a:p>
        </p:txBody>
      </p:sp>
      <p:sp>
        <p:nvSpPr>
          <p:cNvPr id="11" name="10 - Ορθογώνιο"/>
          <p:cNvSpPr>
            <a:spLocks noChangeArrowheads="1"/>
          </p:cNvSpPr>
          <p:nvPr/>
        </p:nvSpPr>
        <p:spPr bwMode="auto">
          <a:xfrm>
            <a:off x="212052" y="5620726"/>
            <a:ext cx="7848996" cy="444096"/>
          </a:xfrm>
          <a:prstGeom prst="rect">
            <a:avLst/>
          </a:prstGeom>
          <a:noFill/>
          <a:ln w="9525" algn="ctr">
            <a:noFill/>
            <a:miter lim="800000"/>
            <a:headEnd/>
            <a:tailEnd/>
          </a:ln>
          <a:effectLst/>
        </p:spPr>
        <p:txBody>
          <a:bodyPr wrap="square">
            <a:spAutoFit/>
          </a:bodyPr>
          <a:lstStyle/>
          <a:p>
            <a:pPr algn="justLow">
              <a:lnSpc>
                <a:spcPct val="140000"/>
              </a:lnSpc>
              <a:spcBef>
                <a:spcPct val="0"/>
              </a:spcBef>
            </a:pPr>
            <a:r>
              <a:rPr lang="el-GR" sz="1800" dirty="0">
                <a:latin typeface="Calibri" pitchFamily="34" charset="0"/>
                <a:cs typeface="Calibri" pitchFamily="34" charset="0"/>
              </a:rPr>
              <a:t>όπου Ν= Τ</a:t>
            </a:r>
            <a:r>
              <a:rPr lang="en-US" sz="1800" baseline="-25000" dirty="0">
                <a:latin typeface="Calibri" pitchFamily="34" charset="0"/>
                <a:cs typeface="Calibri" pitchFamily="34" charset="0"/>
              </a:rPr>
              <a:t>L</a:t>
            </a:r>
            <a:r>
              <a:rPr lang="el-GR" sz="1800" dirty="0">
                <a:latin typeface="Calibri" pitchFamily="34" charset="0"/>
                <a:cs typeface="Calibri" pitchFamily="34" charset="0"/>
              </a:rPr>
              <a:t>/Τ</a:t>
            </a:r>
            <a:r>
              <a:rPr lang="en-US" sz="1800" baseline="-25000" dirty="0">
                <a:latin typeface="Calibri" pitchFamily="34" charset="0"/>
                <a:cs typeface="Calibri" pitchFamily="34" charset="0"/>
              </a:rPr>
              <a:t>z</a:t>
            </a:r>
            <a:r>
              <a:rPr lang="el-GR" sz="1800" dirty="0">
                <a:latin typeface="Calibri" pitchFamily="34" charset="0"/>
                <a:cs typeface="Calibri" pitchFamily="34" charset="0"/>
              </a:rPr>
              <a:t> : Τ</a:t>
            </a:r>
            <a:r>
              <a:rPr lang="en-US" sz="1800" baseline="-25000" dirty="0">
                <a:latin typeface="Calibri" pitchFamily="34" charset="0"/>
                <a:cs typeface="Calibri" pitchFamily="34" charset="0"/>
              </a:rPr>
              <a:t>L</a:t>
            </a:r>
            <a:r>
              <a:rPr lang="en-US" sz="1800" dirty="0">
                <a:latin typeface="Calibri" pitchFamily="34" charset="0"/>
                <a:cs typeface="Calibri" pitchFamily="34" charset="0"/>
              </a:rPr>
              <a:t> </a:t>
            </a:r>
            <a:r>
              <a:rPr lang="el-GR" sz="1800" dirty="0">
                <a:latin typeface="Calibri" pitchFamily="34" charset="0"/>
                <a:cs typeface="Calibri" pitchFamily="34" charset="0"/>
              </a:rPr>
              <a:t>η διάρκεια καταγραφής και Τ</a:t>
            </a:r>
            <a:r>
              <a:rPr lang="en-US" sz="1800" baseline="-25000" dirty="0">
                <a:latin typeface="Calibri" pitchFamily="34" charset="0"/>
                <a:cs typeface="Calibri" pitchFamily="34" charset="0"/>
              </a:rPr>
              <a:t>z</a:t>
            </a:r>
            <a:r>
              <a:rPr lang="el-GR" sz="1800" dirty="0">
                <a:latin typeface="Calibri" pitchFamily="34" charset="0"/>
                <a:cs typeface="Calibri" pitchFamily="34" charset="0"/>
              </a:rPr>
              <a:t> η μέση περίοδος κύματος</a:t>
            </a:r>
          </a:p>
        </p:txBody>
      </p:sp>
      <p:sp>
        <p:nvSpPr>
          <p:cNvPr id="16"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Στατιστική ανάλυση και ενεργειακά φάσματα</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7" name="16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8"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9" name="18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20"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21" name="20 - Ορθογώνιο"/>
          <p:cNvSpPr/>
          <p:nvPr/>
        </p:nvSpPr>
        <p:spPr>
          <a:xfrm>
            <a:off x="251520" y="4797152"/>
            <a:ext cx="23762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21 - Ορθογώνιο"/>
          <p:cNvSpPr/>
          <p:nvPr/>
        </p:nvSpPr>
        <p:spPr>
          <a:xfrm>
            <a:off x="323528" y="3356992"/>
            <a:ext cx="252028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22 - Ορθογώνιο"/>
          <p:cNvSpPr/>
          <p:nvPr/>
        </p:nvSpPr>
        <p:spPr>
          <a:xfrm>
            <a:off x="323528" y="1772816"/>
            <a:ext cx="288032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03495" name="Object 17"/>
          <p:cNvGraphicFramePr>
            <a:graphicFrameLocks noChangeAspect="1"/>
          </p:cNvGraphicFramePr>
          <p:nvPr/>
        </p:nvGraphicFramePr>
        <p:xfrm>
          <a:off x="467544" y="1772816"/>
          <a:ext cx="2448272" cy="866565"/>
        </p:xfrm>
        <a:graphic>
          <a:graphicData uri="http://schemas.openxmlformats.org/presentationml/2006/ole">
            <mc:AlternateContent xmlns:mc="http://schemas.openxmlformats.org/markup-compatibility/2006">
              <mc:Choice xmlns:v="urn:schemas-microsoft-com:vml" Requires="v">
                <p:oleObj spid="_x0000_s4119" name="Equation" r:id="rId6" imgW="1218960" imgH="431640" progId="">
                  <p:embed/>
                </p:oleObj>
              </mc:Choice>
              <mc:Fallback>
                <p:oleObj name="Equation" r:id="rId6" imgW="1218960" imgH="431640" progId="">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1772816"/>
                        <a:ext cx="2448272" cy="8665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3496" name="Object 5"/>
          <p:cNvGraphicFramePr>
            <a:graphicFrameLocks noChangeAspect="1"/>
          </p:cNvGraphicFramePr>
          <p:nvPr/>
        </p:nvGraphicFramePr>
        <p:xfrm>
          <a:off x="395536" y="3429000"/>
          <a:ext cx="2362200" cy="563563"/>
        </p:xfrm>
        <a:graphic>
          <a:graphicData uri="http://schemas.openxmlformats.org/presentationml/2006/ole">
            <mc:AlternateContent xmlns:mc="http://schemas.openxmlformats.org/markup-compatibility/2006">
              <mc:Choice xmlns:v="urn:schemas-microsoft-com:vml" Requires="v">
                <p:oleObj spid="_x0000_s4120" name="Equation" r:id="rId8" imgW="1054080" imgH="253800" progId="">
                  <p:embed/>
                </p:oleObj>
              </mc:Choice>
              <mc:Fallback>
                <p:oleObj name="Equation" r:id="rId8" imgW="1054080" imgH="253800" progId="">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536" y="3429000"/>
                        <a:ext cx="2362200"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3497" name="Object 5"/>
          <p:cNvGraphicFramePr>
            <a:graphicFrameLocks noChangeAspect="1"/>
          </p:cNvGraphicFramePr>
          <p:nvPr/>
        </p:nvGraphicFramePr>
        <p:xfrm>
          <a:off x="307975" y="4846638"/>
          <a:ext cx="2233613" cy="546100"/>
        </p:xfrm>
        <a:graphic>
          <a:graphicData uri="http://schemas.openxmlformats.org/presentationml/2006/ole">
            <mc:AlternateContent xmlns:mc="http://schemas.openxmlformats.org/markup-compatibility/2006">
              <mc:Choice xmlns:v="urn:schemas-microsoft-com:vml" Requires="v">
                <p:oleObj spid="_x0000_s4121" name="Equation" r:id="rId10" imgW="1028520" imgH="253800" progId="">
                  <p:embed/>
                </p:oleObj>
              </mc:Choice>
              <mc:Fallback>
                <p:oleObj name="Equation" r:id="rId10" imgW="1028520" imgH="253800" progId="">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7975" y="4846638"/>
                        <a:ext cx="2233613"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ChangeArrowheads="1"/>
          </p:cNvSpPr>
          <p:nvPr/>
        </p:nvSpPr>
        <p:spPr bwMode="auto">
          <a:xfrm>
            <a:off x="0" y="3219450"/>
            <a:ext cx="9144000" cy="0"/>
          </a:xfrm>
          <a:prstGeom prst="rect">
            <a:avLst/>
          </a:prstGeom>
          <a:noFill/>
          <a:ln w="9525" algn="ctr">
            <a:noFill/>
            <a:miter lim="800000"/>
            <a:headEnd/>
            <a:tailEnd/>
          </a:ln>
          <a:effectLst/>
        </p:spPr>
        <p:txBody>
          <a:bodyPr wrap="none" anchor="ctr">
            <a:spAutoFit/>
          </a:bodyPr>
          <a:lstStyle/>
          <a:p>
            <a:endParaRPr lang="en-GB"/>
          </a:p>
        </p:txBody>
      </p:sp>
      <p:sp>
        <p:nvSpPr>
          <p:cNvPr id="619524" name="Rectangle 4"/>
          <p:cNvSpPr>
            <a:spLocks noChangeArrowheads="1"/>
          </p:cNvSpPr>
          <p:nvPr/>
        </p:nvSpPr>
        <p:spPr bwMode="auto">
          <a:xfrm>
            <a:off x="0" y="764704"/>
            <a:ext cx="8713788" cy="444096"/>
          </a:xfrm>
          <a:prstGeom prst="rect">
            <a:avLst/>
          </a:prstGeom>
          <a:noFill/>
          <a:ln w="9525">
            <a:noFill/>
            <a:miter lim="800000"/>
            <a:headEnd/>
            <a:tailEnd/>
          </a:ln>
          <a:effectLst/>
        </p:spPr>
        <p:txBody>
          <a:bodyPr>
            <a:spAutoFit/>
          </a:bodyPr>
          <a:lstStyle/>
          <a:p>
            <a:pPr>
              <a:lnSpc>
                <a:spcPct val="140000"/>
              </a:lnSpc>
              <a:spcBef>
                <a:spcPct val="0"/>
              </a:spcBef>
            </a:pPr>
            <a:r>
              <a:rPr lang="el-GR" sz="1800" dirty="0">
                <a:latin typeface="Calibri" pitchFamily="34" charset="0"/>
                <a:cs typeface="Calibri" pitchFamily="34" charset="0"/>
              </a:rPr>
              <a:t> Χαρακτηριστικά ύψη κύματος που παρατηρούνται στην κατανομή </a:t>
            </a:r>
            <a:r>
              <a:rPr lang="en-US" sz="1800" dirty="0">
                <a:latin typeface="Calibri" pitchFamily="34" charset="0"/>
                <a:cs typeface="Calibri" pitchFamily="34" charset="0"/>
              </a:rPr>
              <a:t>Rayleigh</a:t>
            </a:r>
            <a:endParaRPr lang="el-GR" sz="1800" dirty="0">
              <a:latin typeface="Calibri" pitchFamily="34" charset="0"/>
              <a:cs typeface="Calibri" pitchFamily="34" charset="0"/>
            </a:endParaRPr>
          </a:p>
        </p:txBody>
      </p:sp>
      <p:sp>
        <p:nvSpPr>
          <p:cNvPr id="619526" name="4 - TextBox"/>
          <p:cNvSpPr txBox="1">
            <a:spLocks noChangeArrowheads="1"/>
          </p:cNvSpPr>
          <p:nvPr/>
        </p:nvSpPr>
        <p:spPr bwMode="auto">
          <a:xfrm>
            <a:off x="323528" y="1402855"/>
            <a:ext cx="3357563" cy="444096"/>
          </a:xfrm>
          <a:prstGeom prst="rect">
            <a:avLst/>
          </a:prstGeom>
          <a:noFill/>
          <a:ln w="9525" algn="ctr">
            <a:noFill/>
            <a:miter lim="800000"/>
            <a:headEnd/>
            <a:tailEnd/>
          </a:ln>
          <a:effectLst/>
        </p:spPr>
        <p:txBody>
          <a:bodyPr>
            <a:spAutoFit/>
          </a:bodyPr>
          <a:lstStyle/>
          <a:p>
            <a:pPr algn="justLow">
              <a:lnSpc>
                <a:spcPct val="140000"/>
              </a:lnSpc>
              <a:spcBef>
                <a:spcPct val="0"/>
              </a:spcBef>
            </a:pPr>
            <a:r>
              <a:rPr lang="el-GR" sz="1800" b="1" dirty="0">
                <a:solidFill>
                  <a:srgbClr val="3333FF"/>
                </a:solidFill>
                <a:latin typeface="Calibri" panose="020F0502020204030204" pitchFamily="34" charset="0"/>
                <a:cs typeface="Calibri" panose="020F0502020204030204" pitchFamily="34" charset="0"/>
              </a:rPr>
              <a:t>ΜΕΣΟ ΥΨΟΣ ΚΥΜΑΤΟΣ</a:t>
            </a:r>
          </a:p>
        </p:txBody>
      </p:sp>
      <p:sp>
        <p:nvSpPr>
          <p:cNvPr id="619527" name="4 - TextBox"/>
          <p:cNvSpPr txBox="1">
            <a:spLocks noChangeArrowheads="1"/>
          </p:cNvSpPr>
          <p:nvPr/>
        </p:nvSpPr>
        <p:spPr bwMode="auto">
          <a:xfrm>
            <a:off x="323528" y="2055398"/>
            <a:ext cx="3816102" cy="444096"/>
          </a:xfrm>
          <a:prstGeom prst="rect">
            <a:avLst/>
          </a:prstGeom>
          <a:noFill/>
          <a:ln w="9525" algn="ctr">
            <a:noFill/>
            <a:miter lim="800000"/>
            <a:headEnd/>
            <a:tailEnd/>
          </a:ln>
          <a:effectLst/>
        </p:spPr>
        <p:txBody>
          <a:bodyPr wrap="square">
            <a:spAutoFit/>
          </a:bodyPr>
          <a:lstStyle/>
          <a:p>
            <a:pPr algn="justLow">
              <a:lnSpc>
                <a:spcPct val="140000"/>
              </a:lnSpc>
              <a:spcBef>
                <a:spcPct val="0"/>
              </a:spcBef>
            </a:pPr>
            <a:r>
              <a:rPr lang="el-GR" sz="1800" b="1" dirty="0">
                <a:solidFill>
                  <a:srgbClr val="3333FF"/>
                </a:solidFill>
                <a:latin typeface="Calibri" panose="020F0502020204030204" pitchFamily="34" charset="0"/>
                <a:cs typeface="Calibri" panose="020F0502020204030204" pitchFamily="34" charset="0"/>
              </a:rPr>
              <a:t>ΣΗΜΑΝΤΙΚΟ ΥΨΟΣ ΚΥΜΑΤΟΣ</a:t>
            </a:r>
          </a:p>
        </p:txBody>
      </p:sp>
      <p:pic>
        <p:nvPicPr>
          <p:cNvPr id="619534" name="Picture 14" descr="SigWaveStats"/>
          <p:cNvPicPr>
            <a:picLocks noChangeAspect="1" noChangeArrowheads="1"/>
          </p:cNvPicPr>
          <p:nvPr/>
        </p:nvPicPr>
        <p:blipFill>
          <a:blip r:embed="rId4" cstate="print"/>
          <a:srcRect/>
          <a:stretch>
            <a:fillRect/>
          </a:stretch>
        </p:blipFill>
        <p:spPr bwMode="auto">
          <a:xfrm>
            <a:off x="611560" y="2786758"/>
            <a:ext cx="5975776" cy="3585803"/>
          </a:xfrm>
          <a:prstGeom prst="rect">
            <a:avLst/>
          </a:prstGeom>
          <a:solidFill>
            <a:srgbClr val="FF6600">
              <a:alpha val="50000"/>
            </a:srgbClr>
          </a:solidFill>
          <a:ln w="25400" algn="ctr">
            <a:solidFill>
              <a:srgbClr val="FF6600"/>
            </a:solidFill>
            <a:miter lim="800000"/>
            <a:headEnd/>
            <a:tailEnd/>
          </a:ln>
          <a:effectLst/>
        </p:spPr>
      </p:pic>
      <p:sp>
        <p:nvSpPr>
          <p:cNvPr id="619535" name="Line 15"/>
          <p:cNvSpPr>
            <a:spLocks noChangeShapeType="1"/>
          </p:cNvSpPr>
          <p:nvPr/>
        </p:nvSpPr>
        <p:spPr bwMode="auto">
          <a:xfrm flipV="1">
            <a:off x="2916238" y="3500438"/>
            <a:ext cx="0" cy="2736850"/>
          </a:xfrm>
          <a:prstGeom prst="line">
            <a:avLst/>
          </a:prstGeom>
          <a:noFill/>
          <a:ln w="25400">
            <a:solidFill>
              <a:srgbClr val="FF6600"/>
            </a:solidFill>
            <a:round/>
            <a:headEnd/>
            <a:tailEnd/>
          </a:ln>
          <a:effectLst/>
        </p:spPr>
        <p:txBody>
          <a:bodyPr>
            <a:spAutoFit/>
          </a:bodyPr>
          <a:lstStyle/>
          <a:p>
            <a:endParaRPr lang="en-GB"/>
          </a:p>
        </p:txBody>
      </p:sp>
      <p:graphicFrame>
        <p:nvGraphicFramePr>
          <p:cNvPr id="619537" name="Object 17"/>
          <p:cNvGraphicFramePr>
            <a:graphicFrameLocks noChangeAspect="1"/>
          </p:cNvGraphicFramePr>
          <p:nvPr/>
        </p:nvGraphicFramePr>
        <p:xfrm>
          <a:off x="2484438" y="6021388"/>
          <a:ext cx="331787" cy="407987"/>
        </p:xfrm>
        <a:graphic>
          <a:graphicData uri="http://schemas.openxmlformats.org/presentationml/2006/ole">
            <mc:AlternateContent xmlns:mc="http://schemas.openxmlformats.org/markup-compatibility/2006">
              <mc:Choice xmlns:v="urn:schemas-microsoft-com:vml" Requires="v">
                <p:oleObj spid="_x0000_s5150" name="Equation" r:id="rId5" imgW="164880" imgH="203040" progId="">
                  <p:embed/>
                </p:oleObj>
              </mc:Choice>
              <mc:Fallback>
                <p:oleObj name="Equation" r:id="rId5" imgW="164880" imgH="203040" progId="">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6021388"/>
                        <a:ext cx="331787" cy="407987"/>
                      </a:xfrm>
                      <a:prstGeom prst="rect">
                        <a:avLst/>
                      </a:prstGeom>
                      <a:noFill/>
                    </p:spPr>
                  </p:pic>
                </p:oleObj>
              </mc:Fallback>
            </mc:AlternateContent>
          </a:graphicData>
        </a:graphic>
      </p:graphicFrame>
      <p:sp>
        <p:nvSpPr>
          <p:cNvPr id="619538" name="Line 18"/>
          <p:cNvSpPr>
            <a:spLocks noChangeShapeType="1"/>
          </p:cNvSpPr>
          <p:nvPr/>
        </p:nvSpPr>
        <p:spPr bwMode="auto">
          <a:xfrm flipV="1">
            <a:off x="3924300" y="3644900"/>
            <a:ext cx="0" cy="2736850"/>
          </a:xfrm>
          <a:prstGeom prst="line">
            <a:avLst/>
          </a:prstGeom>
          <a:noFill/>
          <a:ln w="25400">
            <a:solidFill>
              <a:srgbClr val="FF6600"/>
            </a:solidFill>
            <a:round/>
            <a:headEnd/>
            <a:tailEnd/>
          </a:ln>
          <a:effectLst/>
        </p:spPr>
        <p:txBody>
          <a:bodyPr>
            <a:spAutoFit/>
          </a:bodyPr>
          <a:lstStyle/>
          <a:p>
            <a:endParaRPr lang="en-GB"/>
          </a:p>
        </p:txBody>
      </p:sp>
      <p:graphicFrame>
        <p:nvGraphicFramePr>
          <p:cNvPr id="619539" name="Object 17"/>
          <p:cNvGraphicFramePr>
            <a:graphicFrameLocks noChangeAspect="1"/>
          </p:cNvGraphicFramePr>
          <p:nvPr/>
        </p:nvGraphicFramePr>
        <p:xfrm>
          <a:off x="3516313" y="6067425"/>
          <a:ext cx="407987" cy="458788"/>
        </p:xfrm>
        <a:graphic>
          <a:graphicData uri="http://schemas.openxmlformats.org/presentationml/2006/ole">
            <mc:AlternateContent xmlns:mc="http://schemas.openxmlformats.org/markup-compatibility/2006">
              <mc:Choice xmlns:v="urn:schemas-microsoft-com:vml" Requires="v">
                <p:oleObj spid="_x0000_s5151" name="Equation" r:id="rId7" imgW="203040" imgH="228600" progId="">
                  <p:embed/>
                </p:oleObj>
              </mc:Choice>
              <mc:Fallback>
                <p:oleObj name="Equation" r:id="rId7" imgW="203040" imgH="22860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6313" y="6067425"/>
                        <a:ext cx="407987"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Στατιστική ανάλυση και ενεργειακά φάσματα</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5" name="14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6"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7" name="16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8" name="Picture 2"/>
          <p:cNvPicPr>
            <a:picLocks noChangeAspect="1" noChangeArrowheads="1"/>
          </p:cNvPicPr>
          <p:nvPr/>
        </p:nvPicPr>
        <p:blipFill>
          <a:blip r:embed="rId9" cstate="print"/>
          <a:srcRect/>
          <a:stretch>
            <a:fillRect/>
          </a:stretch>
        </p:blipFill>
        <p:spPr bwMode="auto">
          <a:xfrm>
            <a:off x="0" y="0"/>
            <a:ext cx="780777" cy="785292"/>
          </a:xfrm>
          <a:prstGeom prst="rect">
            <a:avLst/>
          </a:prstGeom>
          <a:blipFill>
            <a:blip r:embed="rId10"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20" name="19 - Ορθογώνιο"/>
          <p:cNvSpPr/>
          <p:nvPr/>
        </p:nvSpPr>
        <p:spPr>
          <a:xfrm>
            <a:off x="4139952" y="1196752"/>
            <a:ext cx="280831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04518" name="Object 17"/>
          <p:cNvGraphicFramePr>
            <a:graphicFrameLocks noChangeAspect="1"/>
          </p:cNvGraphicFramePr>
          <p:nvPr/>
        </p:nvGraphicFramePr>
        <p:xfrm>
          <a:off x="4283968" y="1196752"/>
          <a:ext cx="2447925" cy="866775"/>
        </p:xfrm>
        <a:graphic>
          <a:graphicData uri="http://schemas.openxmlformats.org/presentationml/2006/ole">
            <mc:AlternateContent xmlns:mc="http://schemas.openxmlformats.org/markup-compatibility/2006">
              <mc:Choice xmlns:v="urn:schemas-microsoft-com:vml" Requires="v">
                <p:oleObj spid="_x0000_s5152" name="Equation" r:id="rId11" imgW="1218960" imgH="431640" progId="">
                  <p:embed/>
                </p:oleObj>
              </mc:Choice>
              <mc:Fallback>
                <p:oleObj name="Equation" r:id="rId11" imgW="1218960" imgH="43164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3968" y="1196752"/>
                        <a:ext cx="2447925"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4519" name="Object 5"/>
          <p:cNvGraphicFramePr>
            <a:graphicFrameLocks noChangeAspect="1"/>
          </p:cNvGraphicFramePr>
          <p:nvPr/>
        </p:nvGraphicFramePr>
        <p:xfrm>
          <a:off x="4355976" y="1988840"/>
          <a:ext cx="2520280" cy="547960"/>
        </p:xfrm>
        <a:graphic>
          <a:graphicData uri="http://schemas.openxmlformats.org/presentationml/2006/ole">
            <mc:AlternateContent xmlns:mc="http://schemas.openxmlformats.org/markup-compatibility/2006">
              <mc:Choice xmlns:v="urn:schemas-microsoft-com:vml" Requires="v">
                <p:oleObj spid="_x0000_s5153" name="Equation" r:id="rId13" imgW="1054080" imgH="253800" progId="">
                  <p:embed/>
                </p:oleObj>
              </mc:Choice>
              <mc:Fallback>
                <p:oleObj name="Equation" r:id="rId13" imgW="1054080" imgH="253800" progId="">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55976" y="1988840"/>
                        <a:ext cx="2520280" cy="547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9535"/>
                                        </p:tgtEl>
                                        <p:attrNameLst>
                                          <p:attrName>style.visibility</p:attrName>
                                        </p:attrNameLst>
                                      </p:cBhvr>
                                      <p:to>
                                        <p:strVal val="visible"/>
                                      </p:to>
                                    </p:set>
                                    <p:anim calcmode="lin" valueType="num">
                                      <p:cBhvr additive="base">
                                        <p:cTn id="7" dur="500" fill="hold"/>
                                        <p:tgtEl>
                                          <p:spTgt spid="619535"/>
                                        </p:tgtEl>
                                        <p:attrNameLst>
                                          <p:attrName>ppt_x</p:attrName>
                                        </p:attrNameLst>
                                      </p:cBhvr>
                                      <p:tavLst>
                                        <p:tav tm="0">
                                          <p:val>
                                            <p:strVal val="#ppt_x"/>
                                          </p:val>
                                        </p:tav>
                                        <p:tav tm="100000">
                                          <p:val>
                                            <p:strVal val="#ppt_x"/>
                                          </p:val>
                                        </p:tav>
                                      </p:tavLst>
                                    </p:anim>
                                    <p:anim calcmode="lin" valueType="num">
                                      <p:cBhvr additive="base">
                                        <p:cTn id="8" dur="500" fill="hold"/>
                                        <p:tgtEl>
                                          <p:spTgt spid="6195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9537"/>
                                        </p:tgtEl>
                                        <p:attrNameLst>
                                          <p:attrName>style.visibility</p:attrName>
                                        </p:attrNameLst>
                                      </p:cBhvr>
                                      <p:to>
                                        <p:strVal val="visible"/>
                                      </p:to>
                                    </p:set>
                                    <p:anim calcmode="lin" valueType="num">
                                      <p:cBhvr additive="base">
                                        <p:cTn id="11" dur="500" fill="hold"/>
                                        <p:tgtEl>
                                          <p:spTgt spid="619537"/>
                                        </p:tgtEl>
                                        <p:attrNameLst>
                                          <p:attrName>ppt_x</p:attrName>
                                        </p:attrNameLst>
                                      </p:cBhvr>
                                      <p:tavLst>
                                        <p:tav tm="0">
                                          <p:val>
                                            <p:strVal val="#ppt_x"/>
                                          </p:val>
                                        </p:tav>
                                        <p:tav tm="100000">
                                          <p:val>
                                            <p:strVal val="#ppt_x"/>
                                          </p:val>
                                        </p:tav>
                                      </p:tavLst>
                                    </p:anim>
                                    <p:anim calcmode="lin" valueType="num">
                                      <p:cBhvr additive="base">
                                        <p:cTn id="12" dur="500" fill="hold"/>
                                        <p:tgtEl>
                                          <p:spTgt spid="6195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9526"/>
                                        </p:tgtEl>
                                        <p:attrNameLst>
                                          <p:attrName>style.visibility</p:attrName>
                                        </p:attrNameLst>
                                      </p:cBhvr>
                                      <p:to>
                                        <p:strVal val="visible"/>
                                      </p:to>
                                    </p:set>
                                    <p:anim calcmode="lin" valueType="num">
                                      <p:cBhvr additive="base">
                                        <p:cTn id="15" dur="500" fill="hold"/>
                                        <p:tgtEl>
                                          <p:spTgt spid="619526"/>
                                        </p:tgtEl>
                                        <p:attrNameLst>
                                          <p:attrName>ppt_x</p:attrName>
                                        </p:attrNameLst>
                                      </p:cBhvr>
                                      <p:tavLst>
                                        <p:tav tm="0">
                                          <p:val>
                                            <p:strVal val="#ppt_x"/>
                                          </p:val>
                                        </p:tav>
                                        <p:tav tm="100000">
                                          <p:val>
                                            <p:strVal val="#ppt_x"/>
                                          </p:val>
                                        </p:tav>
                                      </p:tavLst>
                                    </p:anim>
                                    <p:anim calcmode="lin" valueType="num">
                                      <p:cBhvr additive="base">
                                        <p:cTn id="16" dur="500" fill="hold"/>
                                        <p:tgtEl>
                                          <p:spTgt spid="6195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04518"/>
                                        </p:tgtEl>
                                        <p:attrNameLst>
                                          <p:attrName>style.visibility</p:attrName>
                                        </p:attrNameLst>
                                      </p:cBhvr>
                                      <p:to>
                                        <p:strVal val="visible"/>
                                      </p:to>
                                    </p:set>
                                    <p:anim calcmode="lin" valueType="num">
                                      <p:cBhvr additive="base">
                                        <p:cTn id="19" dur="500" fill="hold"/>
                                        <p:tgtEl>
                                          <p:spTgt spid="704518"/>
                                        </p:tgtEl>
                                        <p:attrNameLst>
                                          <p:attrName>ppt_x</p:attrName>
                                        </p:attrNameLst>
                                      </p:cBhvr>
                                      <p:tavLst>
                                        <p:tav tm="0">
                                          <p:val>
                                            <p:strVal val="#ppt_x"/>
                                          </p:val>
                                        </p:tav>
                                        <p:tav tm="100000">
                                          <p:val>
                                            <p:strVal val="#ppt_x"/>
                                          </p:val>
                                        </p:tav>
                                      </p:tavLst>
                                    </p:anim>
                                    <p:anim calcmode="lin" valueType="num">
                                      <p:cBhvr additive="base">
                                        <p:cTn id="20" dur="500" fill="hold"/>
                                        <p:tgtEl>
                                          <p:spTgt spid="7045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9538"/>
                                        </p:tgtEl>
                                        <p:attrNameLst>
                                          <p:attrName>style.visibility</p:attrName>
                                        </p:attrNameLst>
                                      </p:cBhvr>
                                      <p:to>
                                        <p:strVal val="visible"/>
                                      </p:to>
                                    </p:set>
                                    <p:anim calcmode="lin" valueType="num">
                                      <p:cBhvr additive="base">
                                        <p:cTn id="25" dur="500" fill="hold"/>
                                        <p:tgtEl>
                                          <p:spTgt spid="619538"/>
                                        </p:tgtEl>
                                        <p:attrNameLst>
                                          <p:attrName>ppt_x</p:attrName>
                                        </p:attrNameLst>
                                      </p:cBhvr>
                                      <p:tavLst>
                                        <p:tav tm="0">
                                          <p:val>
                                            <p:strVal val="#ppt_x"/>
                                          </p:val>
                                        </p:tav>
                                        <p:tav tm="100000">
                                          <p:val>
                                            <p:strVal val="#ppt_x"/>
                                          </p:val>
                                        </p:tav>
                                      </p:tavLst>
                                    </p:anim>
                                    <p:anim calcmode="lin" valueType="num">
                                      <p:cBhvr additive="base">
                                        <p:cTn id="26" dur="500" fill="hold"/>
                                        <p:tgtEl>
                                          <p:spTgt spid="61953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19539"/>
                                        </p:tgtEl>
                                        <p:attrNameLst>
                                          <p:attrName>style.visibility</p:attrName>
                                        </p:attrNameLst>
                                      </p:cBhvr>
                                      <p:to>
                                        <p:strVal val="visible"/>
                                      </p:to>
                                    </p:set>
                                    <p:anim calcmode="lin" valueType="num">
                                      <p:cBhvr additive="base">
                                        <p:cTn id="29" dur="500" fill="hold"/>
                                        <p:tgtEl>
                                          <p:spTgt spid="619539"/>
                                        </p:tgtEl>
                                        <p:attrNameLst>
                                          <p:attrName>ppt_x</p:attrName>
                                        </p:attrNameLst>
                                      </p:cBhvr>
                                      <p:tavLst>
                                        <p:tav tm="0">
                                          <p:val>
                                            <p:strVal val="#ppt_x"/>
                                          </p:val>
                                        </p:tav>
                                        <p:tav tm="100000">
                                          <p:val>
                                            <p:strVal val="#ppt_x"/>
                                          </p:val>
                                        </p:tav>
                                      </p:tavLst>
                                    </p:anim>
                                    <p:anim calcmode="lin" valueType="num">
                                      <p:cBhvr additive="base">
                                        <p:cTn id="30" dur="500" fill="hold"/>
                                        <p:tgtEl>
                                          <p:spTgt spid="61953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19527"/>
                                        </p:tgtEl>
                                        <p:attrNameLst>
                                          <p:attrName>style.visibility</p:attrName>
                                        </p:attrNameLst>
                                      </p:cBhvr>
                                      <p:to>
                                        <p:strVal val="visible"/>
                                      </p:to>
                                    </p:set>
                                    <p:anim calcmode="lin" valueType="num">
                                      <p:cBhvr additive="base">
                                        <p:cTn id="33" dur="500" fill="hold"/>
                                        <p:tgtEl>
                                          <p:spTgt spid="619527"/>
                                        </p:tgtEl>
                                        <p:attrNameLst>
                                          <p:attrName>ppt_x</p:attrName>
                                        </p:attrNameLst>
                                      </p:cBhvr>
                                      <p:tavLst>
                                        <p:tav tm="0">
                                          <p:val>
                                            <p:strVal val="#ppt_x"/>
                                          </p:val>
                                        </p:tav>
                                        <p:tav tm="100000">
                                          <p:val>
                                            <p:strVal val="#ppt_x"/>
                                          </p:val>
                                        </p:tav>
                                      </p:tavLst>
                                    </p:anim>
                                    <p:anim calcmode="lin" valueType="num">
                                      <p:cBhvr additive="base">
                                        <p:cTn id="34" dur="500" fill="hold"/>
                                        <p:tgtEl>
                                          <p:spTgt spid="61952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04519"/>
                                        </p:tgtEl>
                                        <p:attrNameLst>
                                          <p:attrName>style.visibility</p:attrName>
                                        </p:attrNameLst>
                                      </p:cBhvr>
                                      <p:to>
                                        <p:strVal val="visible"/>
                                      </p:to>
                                    </p:set>
                                    <p:anim calcmode="lin" valueType="num">
                                      <p:cBhvr additive="base">
                                        <p:cTn id="37" dur="500" fill="hold"/>
                                        <p:tgtEl>
                                          <p:spTgt spid="704519"/>
                                        </p:tgtEl>
                                        <p:attrNameLst>
                                          <p:attrName>ppt_x</p:attrName>
                                        </p:attrNameLst>
                                      </p:cBhvr>
                                      <p:tavLst>
                                        <p:tav tm="0">
                                          <p:val>
                                            <p:strVal val="#ppt_x"/>
                                          </p:val>
                                        </p:tav>
                                        <p:tav tm="100000">
                                          <p:val>
                                            <p:strVal val="#ppt_x"/>
                                          </p:val>
                                        </p:tav>
                                      </p:tavLst>
                                    </p:anim>
                                    <p:anim calcmode="lin" valueType="num">
                                      <p:cBhvr additive="base">
                                        <p:cTn id="38" dur="500" fill="hold"/>
                                        <p:tgtEl>
                                          <p:spTgt spid="704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6" grpId="0"/>
      <p:bldP spid="619527" grpId="0"/>
      <p:bldP spid="619535" grpId="0" animBg="1"/>
      <p:bldP spid="6195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sp>
        <p:nvSpPr>
          <p:cNvPr id="12" name="11 - Υπότιτλος"/>
          <p:cNvSpPr>
            <a:spLocks noGrp="1"/>
          </p:cNvSpPr>
          <p:nvPr>
            <p:ph type="subTitle" idx="1"/>
          </p:nvPr>
        </p:nvSpPr>
        <p:spPr>
          <a:xfrm>
            <a:off x="251520" y="1124744"/>
            <a:ext cx="8643998" cy="5214974"/>
          </a:xfrm>
        </p:spPr>
        <p:txBody>
          <a:bodyPr>
            <a:normAutofit/>
          </a:bodyPr>
          <a:lstStyle/>
          <a:p>
            <a:pPr algn="l">
              <a:lnSpc>
                <a:spcPct val="110000"/>
              </a:lnSpc>
              <a:spcBef>
                <a:spcPts val="0"/>
              </a:spcBef>
              <a:spcAft>
                <a:spcPts val="600"/>
              </a:spcAft>
            </a:pPr>
            <a:r>
              <a:rPr lang="el-GR" sz="1900" dirty="0">
                <a:solidFill>
                  <a:srgbClr val="3333FF"/>
                </a:solidFill>
              </a:rPr>
              <a:t>Ενεργειακά φάσματα</a:t>
            </a:r>
            <a:r>
              <a:rPr lang="el-GR" sz="1900" dirty="0">
                <a:solidFill>
                  <a:schemeClr val="tx1"/>
                </a:solidFill>
              </a:rPr>
              <a:t>, ορίζονται ως οι αναλυτικές σχέσεις που περιγράφουν </a:t>
            </a:r>
            <a:r>
              <a:rPr lang="el-GR" sz="1900" dirty="0">
                <a:solidFill>
                  <a:srgbClr val="3333FF"/>
                </a:solidFill>
              </a:rPr>
              <a:t>την κατανομή της ενεργειακής πυκνότητας</a:t>
            </a:r>
            <a:r>
              <a:rPr lang="el-GR" sz="1900" dirty="0">
                <a:solidFill>
                  <a:schemeClr val="tx1"/>
                </a:solidFill>
              </a:rPr>
              <a:t>, δηλαδή πως είναι κατανεμημένη η μηχανική ενέργεια στις διάφορες συχνότητες που περιέχονται σε ένα σύνθετο κυματισμό</a:t>
            </a:r>
          </a:p>
          <a:p>
            <a:pPr algn="l">
              <a:lnSpc>
                <a:spcPct val="110000"/>
              </a:lnSpc>
              <a:spcBef>
                <a:spcPts val="0"/>
              </a:spcBef>
              <a:spcAft>
                <a:spcPts val="600"/>
              </a:spcAft>
            </a:pPr>
            <a:endParaRPr lang="el-GR" sz="1900" dirty="0">
              <a:solidFill>
                <a:srgbClr val="3333FF"/>
              </a:solidFill>
            </a:endParaRPr>
          </a:p>
          <a:p>
            <a:pPr algn="l">
              <a:lnSpc>
                <a:spcPct val="110000"/>
              </a:lnSpc>
              <a:spcBef>
                <a:spcPts val="0"/>
              </a:spcBef>
              <a:spcAft>
                <a:spcPts val="600"/>
              </a:spcAft>
            </a:pPr>
            <a:r>
              <a:rPr lang="el-GR" sz="1900" dirty="0">
                <a:solidFill>
                  <a:srgbClr val="3333FF"/>
                </a:solidFill>
              </a:rPr>
              <a:t>Τα φάσματα που χρησιμοποιούνται για να περιγράψουν τις κυματικές συνθήκες:</a:t>
            </a:r>
          </a:p>
          <a:p>
            <a:pPr algn="l">
              <a:lnSpc>
                <a:spcPct val="110000"/>
              </a:lnSpc>
              <a:spcBef>
                <a:spcPts val="0"/>
              </a:spcBef>
              <a:spcAft>
                <a:spcPts val="600"/>
              </a:spcAft>
            </a:pPr>
            <a:r>
              <a:rPr lang="el-GR" sz="1900" u="sng" dirty="0">
                <a:solidFill>
                  <a:srgbClr val="3333FF"/>
                </a:solidFill>
              </a:rPr>
              <a:t>Φάσμα JONSWAP</a:t>
            </a:r>
          </a:p>
          <a:p>
            <a:pPr algn="l">
              <a:lnSpc>
                <a:spcPct val="110000"/>
              </a:lnSpc>
              <a:spcBef>
                <a:spcPts val="0"/>
              </a:spcBef>
              <a:spcAft>
                <a:spcPts val="600"/>
              </a:spcAft>
            </a:pPr>
            <a:r>
              <a:rPr lang="el-GR" sz="1900" dirty="0">
                <a:solidFill>
                  <a:schemeClr val="tx1"/>
                </a:solidFill>
              </a:rPr>
              <a:t>Από εκτεταμένες μετρήσεις και αναλύσεις στη Β. Θάλασσα.</a:t>
            </a:r>
          </a:p>
          <a:p>
            <a:pPr algn="l">
              <a:lnSpc>
                <a:spcPct val="110000"/>
              </a:lnSpc>
              <a:spcBef>
                <a:spcPts val="0"/>
              </a:spcBef>
              <a:spcAft>
                <a:spcPts val="600"/>
              </a:spcAft>
            </a:pPr>
            <a:r>
              <a:rPr lang="el-GR" sz="1900" dirty="0">
                <a:solidFill>
                  <a:schemeClr val="tx1"/>
                </a:solidFill>
              </a:rPr>
              <a:t>Περιγράφει καλύτερα την ανάπτυξη κυματισμών με περιορισμό μήκους (συνηθέστερη περίπτωση για παράκτιες λεκάνες)</a:t>
            </a:r>
          </a:p>
          <a:p>
            <a:pPr algn="l">
              <a:lnSpc>
                <a:spcPct val="110000"/>
              </a:lnSpc>
              <a:spcBef>
                <a:spcPts val="0"/>
              </a:spcBef>
              <a:spcAft>
                <a:spcPts val="600"/>
              </a:spcAft>
            </a:pPr>
            <a:r>
              <a:rPr lang="el-GR" sz="1900" u="sng" dirty="0">
                <a:solidFill>
                  <a:srgbClr val="3333FF"/>
                </a:solidFill>
              </a:rPr>
              <a:t>Φάσμα P-M (</a:t>
            </a:r>
            <a:r>
              <a:rPr lang="el-GR" sz="1900" u="sng" dirty="0" err="1">
                <a:solidFill>
                  <a:srgbClr val="3333FF"/>
                </a:solidFill>
              </a:rPr>
              <a:t>Pierson-Moskowitz</a:t>
            </a:r>
            <a:r>
              <a:rPr lang="el-GR" sz="1900" u="sng" dirty="0">
                <a:solidFill>
                  <a:srgbClr val="3333FF"/>
                </a:solidFill>
              </a:rPr>
              <a:t>)</a:t>
            </a:r>
          </a:p>
          <a:p>
            <a:pPr algn="l">
              <a:lnSpc>
                <a:spcPct val="110000"/>
              </a:lnSpc>
              <a:spcBef>
                <a:spcPts val="0"/>
              </a:spcBef>
              <a:spcAft>
                <a:spcPts val="600"/>
              </a:spcAft>
            </a:pPr>
            <a:r>
              <a:rPr lang="el-GR" sz="1900" dirty="0">
                <a:solidFill>
                  <a:schemeClr val="tx1"/>
                </a:solidFill>
              </a:rPr>
              <a:t>Περιγράφει καλύτερα τους πλήρως ανεπτυγμένους κυματισμούς, όπου ουσιαστικά η διάρκεια πνοής του ανέμου </a:t>
            </a:r>
            <a:r>
              <a:rPr lang="el-GR" sz="1900" dirty="0" err="1">
                <a:solidFill>
                  <a:schemeClr val="tx1"/>
                </a:solidFill>
              </a:rPr>
              <a:t>t</a:t>
            </a:r>
            <a:r>
              <a:rPr lang="el-GR" sz="1900" baseline="-25000" dirty="0" err="1">
                <a:solidFill>
                  <a:schemeClr val="tx1"/>
                </a:solidFill>
              </a:rPr>
              <a:t>D</a:t>
            </a:r>
            <a:r>
              <a:rPr lang="el-GR" sz="1900" dirty="0">
                <a:solidFill>
                  <a:schemeClr val="tx1"/>
                </a:solidFill>
              </a:rPr>
              <a:t> και το ενεργό ανάπτυγμα F είναι απεριόριστα.</a:t>
            </a:r>
          </a:p>
        </p:txBody>
      </p:sp>
      <p:sp>
        <p:nvSpPr>
          <p:cNvPr id="8"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Στατιστική ανάλυση και ενεργειακά φάσματα</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9" name="8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0"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3" name="12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4"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5"/>
          <p:cNvSpPr txBox="1">
            <a:spLocks noChangeArrowheads="1"/>
          </p:cNvSpPr>
          <p:nvPr/>
        </p:nvSpPr>
        <p:spPr bwMode="auto">
          <a:xfrm>
            <a:off x="1403648" y="6093296"/>
            <a:ext cx="6552728" cy="369332"/>
          </a:xfrm>
          <a:prstGeom prst="rect">
            <a:avLst/>
          </a:prstGeom>
          <a:noFill/>
          <a:ln w="9525">
            <a:noFill/>
            <a:miter lim="800000"/>
            <a:headEnd/>
            <a:tailEnd/>
          </a:ln>
        </p:spPr>
        <p:txBody>
          <a:bodyPr wrap="square">
            <a:spAutoFit/>
          </a:bodyPr>
          <a:lstStyle/>
          <a:p>
            <a:r>
              <a:rPr lang="el-GR" sz="1800" i="1" dirty="0">
                <a:solidFill>
                  <a:srgbClr val="3333FF"/>
                </a:solidFill>
                <a:latin typeface="+mn-lt"/>
              </a:rPr>
              <a:t>Μορφολογία ενεργειακών φασμάτων JONSWAP και P-M</a:t>
            </a:r>
          </a:p>
        </p:txBody>
      </p:sp>
      <p:sp>
        <p:nvSpPr>
          <p:cNvPr id="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Στατιστική ανάλυση και ενεργειακά φάσματα</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5" name="4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6"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8"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9" name="Picture 13"/>
          <p:cNvPicPr>
            <a:picLocks noChangeAspect="1" noChangeArrowheads="1"/>
          </p:cNvPicPr>
          <p:nvPr/>
        </p:nvPicPr>
        <p:blipFill>
          <a:blip r:embed="rId4" cstate="print"/>
          <a:srcRect/>
          <a:stretch>
            <a:fillRect/>
          </a:stretch>
        </p:blipFill>
        <p:spPr bwMode="auto">
          <a:xfrm>
            <a:off x="1043608" y="1124744"/>
            <a:ext cx="6935787" cy="4775200"/>
          </a:xfrm>
          <a:prstGeom prst="rect">
            <a:avLst/>
          </a:prstGeom>
          <a:solidFill>
            <a:srgbClr val="FF6600">
              <a:alpha val="50000"/>
            </a:srgbClr>
          </a:solidFill>
          <a:ln w="25400" algn="ctr">
            <a:solidFill>
              <a:srgbClr val="FF6600"/>
            </a:solidFill>
            <a:miter lim="800000"/>
            <a:headEnd/>
            <a:tailEnd/>
          </a:ln>
          <a:effectLst/>
        </p:spPr>
      </p:pic>
      <p:cxnSp>
        <p:nvCxnSpPr>
          <p:cNvPr id="11" name="10 - Ευθεία γραμμή σύνδεσης"/>
          <p:cNvCxnSpPr/>
          <p:nvPr/>
        </p:nvCxnSpPr>
        <p:spPr>
          <a:xfrm flipV="1">
            <a:off x="3203848" y="3284984"/>
            <a:ext cx="0" cy="2088232"/>
          </a:xfrm>
          <a:prstGeom prst="line">
            <a:avLst/>
          </a:prstGeom>
          <a:ln w="38100">
            <a:solidFill>
              <a:srgbClr val="6699FF"/>
            </a:solidFill>
            <a:prstDash val="dash"/>
          </a:ln>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flipH="1" flipV="1">
            <a:off x="3419872" y="1844824"/>
            <a:ext cx="72008" cy="3528392"/>
          </a:xfrm>
          <a:prstGeom prst="line">
            <a:avLst/>
          </a:prstGeom>
          <a:ln w="38100">
            <a:solidFill>
              <a:srgbClr val="6699FF"/>
            </a:solidFill>
            <a:prstDash val="dash"/>
          </a:ln>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a:off x="1979712" y="1916832"/>
            <a:ext cx="1440160" cy="0"/>
          </a:xfrm>
          <a:prstGeom prst="line">
            <a:avLst/>
          </a:prstGeom>
          <a:ln w="38100">
            <a:solidFill>
              <a:srgbClr val="6699FF"/>
            </a:solidFill>
            <a:prstDash val="dash"/>
          </a:ln>
        </p:spPr>
        <p:style>
          <a:lnRef idx="1">
            <a:schemeClr val="accent1"/>
          </a:lnRef>
          <a:fillRef idx="0">
            <a:schemeClr val="accent1"/>
          </a:fillRef>
          <a:effectRef idx="0">
            <a:schemeClr val="accent1"/>
          </a:effectRef>
          <a:fontRef idx="minor">
            <a:schemeClr val="tx1"/>
          </a:fontRef>
        </p:style>
      </p:cxnSp>
      <p:cxnSp>
        <p:nvCxnSpPr>
          <p:cNvPr id="19" name="18 - Ευθεία γραμμή σύνδεσης"/>
          <p:cNvCxnSpPr/>
          <p:nvPr/>
        </p:nvCxnSpPr>
        <p:spPr>
          <a:xfrm>
            <a:off x="1979712" y="3284984"/>
            <a:ext cx="1224136" cy="0"/>
          </a:xfrm>
          <a:prstGeom prst="line">
            <a:avLst/>
          </a:prstGeom>
          <a:ln w="38100">
            <a:solidFill>
              <a:srgbClr val="6699FF"/>
            </a:solidFill>
            <a:prstDash val="dash"/>
          </a:ln>
        </p:spPr>
        <p:style>
          <a:lnRef idx="1">
            <a:schemeClr val="accent1"/>
          </a:lnRef>
          <a:fillRef idx="0">
            <a:schemeClr val="accent1"/>
          </a:fillRef>
          <a:effectRef idx="0">
            <a:schemeClr val="accent1"/>
          </a:effectRef>
          <a:fontRef idx="minor">
            <a:schemeClr val="tx1"/>
          </a:fontRef>
        </p:style>
      </p:cxnSp>
      <p:cxnSp>
        <p:nvCxnSpPr>
          <p:cNvPr id="22" name="21 - Ευθύγραμμο βέλος σύνδεσης"/>
          <p:cNvCxnSpPr/>
          <p:nvPr/>
        </p:nvCxnSpPr>
        <p:spPr>
          <a:xfrm flipH="1">
            <a:off x="3491880" y="3068960"/>
            <a:ext cx="2160240" cy="23042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24 - Ευθύγραμμο βέλος σύνδεσης"/>
          <p:cNvCxnSpPr/>
          <p:nvPr/>
        </p:nvCxnSpPr>
        <p:spPr>
          <a:xfrm flipH="1">
            <a:off x="3203848" y="3140968"/>
            <a:ext cx="2376264" cy="22322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26 - TextBox"/>
          <p:cNvSpPr txBox="1"/>
          <p:nvPr/>
        </p:nvSpPr>
        <p:spPr>
          <a:xfrm>
            <a:off x="5652120" y="2708920"/>
            <a:ext cx="1800200" cy="400110"/>
          </a:xfrm>
          <a:prstGeom prst="rect">
            <a:avLst/>
          </a:prstGeom>
          <a:noFill/>
        </p:spPr>
        <p:txBody>
          <a:bodyPr wrap="square" rtlCol="0">
            <a:spAutoFit/>
          </a:bodyPr>
          <a:lstStyle/>
          <a:p>
            <a:r>
              <a:rPr lang="en-US" sz="2000" b="1" dirty="0" err="1">
                <a:solidFill>
                  <a:srgbClr val="3333FF"/>
                </a:solidFill>
                <a:latin typeface="Calibri" pitchFamily="34" charset="0"/>
                <a:cs typeface="Calibri" pitchFamily="34" charset="0"/>
              </a:rPr>
              <a:t>f</a:t>
            </a:r>
            <a:r>
              <a:rPr lang="en-US" sz="2000" b="1" baseline="-25000" dirty="0" err="1">
                <a:solidFill>
                  <a:srgbClr val="3333FF"/>
                </a:solidFill>
                <a:latin typeface="Calibri" pitchFamily="34" charset="0"/>
                <a:cs typeface="Calibri" pitchFamily="34" charset="0"/>
              </a:rPr>
              <a:t>p</a:t>
            </a:r>
            <a:r>
              <a:rPr lang="en-US" sz="2000" b="1" dirty="0">
                <a:solidFill>
                  <a:srgbClr val="3333FF"/>
                </a:solidFill>
                <a:latin typeface="Calibri" pitchFamily="34" charset="0"/>
                <a:cs typeface="Calibri" pitchFamily="34" charset="0"/>
              </a:rPr>
              <a:t>= 1/</a:t>
            </a:r>
            <a:r>
              <a:rPr lang="en-US" sz="2000" b="1" dirty="0" err="1">
                <a:solidFill>
                  <a:srgbClr val="3333FF"/>
                </a:solidFill>
                <a:latin typeface="Calibri" pitchFamily="34" charset="0"/>
                <a:cs typeface="Calibri" pitchFamily="34" charset="0"/>
              </a:rPr>
              <a:t>T</a:t>
            </a:r>
            <a:r>
              <a:rPr lang="en-US" sz="2000" b="1" baseline="-25000" dirty="0" err="1">
                <a:solidFill>
                  <a:srgbClr val="3333FF"/>
                </a:solidFill>
                <a:latin typeface="Calibri" pitchFamily="34" charset="0"/>
                <a:cs typeface="Calibri" pitchFamily="34" charset="0"/>
              </a:rPr>
              <a:t>p</a:t>
            </a:r>
            <a:endParaRPr lang="en-GB" sz="2000" b="1" baseline="-25000" dirty="0">
              <a:solidFill>
                <a:srgbClr val="3333FF"/>
              </a:solidFill>
              <a:latin typeface="Calibri" pitchFamily="34" charset="0"/>
              <a:cs typeface="Calibri" pitchFamily="34" charset="0"/>
            </a:endParaRPr>
          </a:p>
        </p:txBody>
      </p:sp>
      <p:sp>
        <p:nvSpPr>
          <p:cNvPr id="28" name="27 - TextBox"/>
          <p:cNvSpPr txBox="1"/>
          <p:nvPr/>
        </p:nvSpPr>
        <p:spPr>
          <a:xfrm>
            <a:off x="5622568" y="3151278"/>
            <a:ext cx="1757744" cy="1107996"/>
          </a:xfrm>
          <a:prstGeom prst="rect">
            <a:avLst/>
          </a:prstGeom>
          <a:noFill/>
        </p:spPr>
        <p:txBody>
          <a:bodyPr wrap="square" rtlCol="0">
            <a:spAutoFit/>
          </a:bodyPr>
          <a:lstStyle/>
          <a:p>
            <a:r>
              <a:rPr lang="el-GR" sz="1600" dirty="0">
                <a:latin typeface="Calibri" pitchFamily="34" charset="0"/>
                <a:cs typeface="Calibri" pitchFamily="34" charset="0"/>
              </a:rPr>
              <a:t>Περίοδος κορυφής φάσματος (</a:t>
            </a:r>
            <a:r>
              <a:rPr lang="en-US" sz="1600" dirty="0">
                <a:latin typeface="Calibri" pitchFamily="34" charset="0"/>
                <a:cs typeface="Calibri" pitchFamily="34" charset="0"/>
              </a:rPr>
              <a:t>max</a:t>
            </a:r>
            <a:r>
              <a:rPr lang="el-GR" sz="1600" dirty="0">
                <a:latin typeface="Calibri" pitchFamily="34" charset="0"/>
                <a:cs typeface="Calibri" pitchFamily="34" charset="0"/>
              </a:rPr>
              <a:t> ενεργειακής πυκνότητας</a:t>
            </a:r>
            <a:r>
              <a:rPr lang="el-GR" sz="1800" dirty="0">
                <a:latin typeface="Calibri" pitchFamily="34" charset="0"/>
                <a:cs typeface="Calibri" pitchFamily="34" charset="0"/>
              </a:rPr>
              <a:t>)</a:t>
            </a:r>
            <a:endParaRPr lang="en-GB" sz="1800" dirty="0">
              <a:latin typeface="Calibri" pitchFamily="34" charset="0"/>
              <a:cs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5"/>
          <p:cNvSpPr txBox="1">
            <a:spLocks noChangeArrowheads="1"/>
          </p:cNvSpPr>
          <p:nvPr/>
        </p:nvSpPr>
        <p:spPr bwMode="auto">
          <a:xfrm>
            <a:off x="363200" y="1131130"/>
            <a:ext cx="8712968" cy="923330"/>
          </a:xfrm>
          <a:prstGeom prst="rect">
            <a:avLst/>
          </a:prstGeom>
          <a:noFill/>
          <a:ln w="9525">
            <a:noFill/>
            <a:miter lim="800000"/>
            <a:headEnd/>
            <a:tailEnd/>
          </a:ln>
        </p:spPr>
        <p:txBody>
          <a:bodyPr wrap="square">
            <a:spAutoFit/>
          </a:bodyPr>
          <a:lstStyle/>
          <a:p>
            <a:r>
              <a:rPr lang="el-GR" sz="1800" dirty="0">
                <a:solidFill>
                  <a:srgbClr val="000000"/>
                </a:solidFill>
                <a:latin typeface="+mn-lt"/>
              </a:rPr>
              <a:t>Η </a:t>
            </a:r>
            <a:r>
              <a:rPr lang="el-GR" sz="1800" dirty="0">
                <a:solidFill>
                  <a:srgbClr val="3333FF"/>
                </a:solidFill>
                <a:latin typeface="+mn-lt"/>
              </a:rPr>
              <a:t>εξέλιξη ενεργειακού φάσματος </a:t>
            </a:r>
            <a:r>
              <a:rPr lang="el-GR" sz="1800" dirty="0">
                <a:solidFill>
                  <a:srgbClr val="000000"/>
                </a:solidFill>
                <a:latin typeface="+mn-lt"/>
              </a:rPr>
              <a:t>με </a:t>
            </a:r>
            <a:r>
              <a:rPr lang="el-GR" sz="1800" dirty="0">
                <a:solidFill>
                  <a:srgbClr val="3333FF"/>
                </a:solidFill>
                <a:latin typeface="+mn-lt"/>
              </a:rPr>
              <a:t>συνεχιζόμενη πνοή αν</a:t>
            </a:r>
            <a:r>
              <a:rPr lang="el-GR" sz="1800" dirty="0">
                <a:solidFill>
                  <a:srgbClr val="000000"/>
                </a:solidFill>
                <a:latin typeface="+mn-lt"/>
              </a:rPr>
              <a:t>έμου μορφολογικά περιγράφεται στο σχήμα,  όπου φαίνεται η </a:t>
            </a:r>
            <a:r>
              <a:rPr lang="el-GR" sz="1800" dirty="0">
                <a:solidFill>
                  <a:srgbClr val="3333FF"/>
                </a:solidFill>
                <a:latin typeface="+mn-lt"/>
              </a:rPr>
              <a:t>μεταφορά ενέργειας </a:t>
            </a:r>
            <a:r>
              <a:rPr lang="el-GR" sz="1800" dirty="0">
                <a:solidFill>
                  <a:srgbClr val="000000"/>
                </a:solidFill>
                <a:latin typeface="+mn-lt"/>
              </a:rPr>
              <a:t>από τις </a:t>
            </a:r>
            <a:r>
              <a:rPr lang="el-GR" sz="1800" dirty="0">
                <a:solidFill>
                  <a:srgbClr val="3333FF"/>
                </a:solidFill>
                <a:latin typeface="+mn-lt"/>
              </a:rPr>
              <a:t>ψηλότερες</a:t>
            </a:r>
            <a:r>
              <a:rPr lang="el-GR" sz="1800" dirty="0">
                <a:solidFill>
                  <a:srgbClr val="000000"/>
                </a:solidFill>
                <a:latin typeface="+mn-lt"/>
              </a:rPr>
              <a:t> </a:t>
            </a:r>
            <a:r>
              <a:rPr lang="el-GR" sz="1800" dirty="0">
                <a:solidFill>
                  <a:srgbClr val="3333FF"/>
                </a:solidFill>
                <a:latin typeface="+mn-lt"/>
              </a:rPr>
              <a:t>συχνότητες</a:t>
            </a:r>
            <a:r>
              <a:rPr lang="el-GR" sz="1800" dirty="0">
                <a:solidFill>
                  <a:srgbClr val="000000"/>
                </a:solidFill>
                <a:latin typeface="+mn-lt"/>
              </a:rPr>
              <a:t> στις </a:t>
            </a:r>
            <a:r>
              <a:rPr lang="el-GR" sz="1800" dirty="0">
                <a:solidFill>
                  <a:srgbClr val="3333FF"/>
                </a:solidFill>
                <a:latin typeface="+mn-lt"/>
              </a:rPr>
              <a:t>χαμηλότερες</a:t>
            </a:r>
            <a:r>
              <a:rPr lang="el-GR" sz="1800" dirty="0">
                <a:solidFill>
                  <a:srgbClr val="000000"/>
                </a:solidFill>
                <a:latin typeface="+mn-lt"/>
              </a:rPr>
              <a:t> </a:t>
            </a:r>
            <a:r>
              <a:rPr lang="el-GR" sz="1800" dirty="0">
                <a:solidFill>
                  <a:srgbClr val="3333FF"/>
                </a:solidFill>
                <a:latin typeface="+mn-lt"/>
              </a:rPr>
              <a:t>με τον χρόνο </a:t>
            </a:r>
            <a:r>
              <a:rPr lang="el-GR" sz="1800" dirty="0">
                <a:solidFill>
                  <a:srgbClr val="000000"/>
                </a:solidFill>
                <a:latin typeface="+mn-lt"/>
              </a:rPr>
              <a:t>(αύξηση του ύψους κύματος και της περιόδου)</a:t>
            </a:r>
          </a:p>
        </p:txBody>
      </p:sp>
      <p:sp>
        <p:nvSpPr>
          <p:cNvPr id="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Στατιστική ανάλυση και ενεργειακά φάσματα</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5" name="4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6"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8"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pic>
        <p:nvPicPr>
          <p:cNvPr id="9" name="Picture 6"/>
          <p:cNvPicPr>
            <a:picLocks noChangeAspect="1" noChangeArrowheads="1"/>
          </p:cNvPicPr>
          <p:nvPr/>
        </p:nvPicPr>
        <p:blipFill>
          <a:blip r:embed="rId4" cstate="print"/>
          <a:srcRect/>
          <a:stretch>
            <a:fillRect/>
          </a:stretch>
        </p:blipFill>
        <p:spPr bwMode="auto">
          <a:xfrm>
            <a:off x="683568" y="2348880"/>
            <a:ext cx="6553200" cy="4197350"/>
          </a:xfrm>
          <a:prstGeom prst="rect">
            <a:avLst/>
          </a:prstGeom>
          <a:solidFill>
            <a:srgbClr val="FF6600">
              <a:alpha val="50000"/>
            </a:srgbClr>
          </a:solidFill>
          <a:ln w="25400" algn="ctr">
            <a:solidFill>
              <a:srgbClr val="FF6600"/>
            </a:solidFill>
            <a:miter lim="800000"/>
            <a:headEnd/>
            <a:tailEnd/>
          </a:ln>
          <a:effectLst/>
        </p:spPr>
      </p:pic>
      <p:sp>
        <p:nvSpPr>
          <p:cNvPr id="10" name="Text Box 5"/>
          <p:cNvSpPr txBox="1">
            <a:spLocks noChangeArrowheads="1"/>
          </p:cNvSpPr>
          <p:nvPr/>
        </p:nvSpPr>
        <p:spPr bwMode="auto">
          <a:xfrm>
            <a:off x="7452320" y="3140968"/>
            <a:ext cx="1503784" cy="369332"/>
          </a:xfrm>
          <a:prstGeom prst="rect">
            <a:avLst/>
          </a:prstGeom>
          <a:noFill/>
          <a:ln w="9525">
            <a:noFill/>
            <a:miter lim="800000"/>
            <a:headEnd/>
            <a:tailEnd/>
          </a:ln>
        </p:spPr>
        <p:txBody>
          <a:bodyPr wrap="square">
            <a:spAutoFit/>
          </a:bodyPr>
          <a:lstStyle/>
          <a:p>
            <a:r>
              <a:rPr lang="en-US" sz="1800" dirty="0">
                <a:solidFill>
                  <a:srgbClr val="3333FF"/>
                </a:solidFill>
                <a:latin typeface="Arial" charset="0"/>
              </a:rPr>
              <a:t>t1&lt;t2&lt;t3&lt;t4</a:t>
            </a:r>
            <a:endParaRPr lang="el-GR" sz="1800" dirty="0">
              <a:solidFill>
                <a:srgbClr val="3333FF"/>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err="1"/>
              <a:t>Ανεμογενείς</a:t>
            </a:r>
            <a:r>
              <a:rPr lang="el-GR" sz="2800" b="1" dirty="0"/>
              <a:t> Κυματισμοί</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2" name="8 - Υπότιτλος"/>
          <p:cNvSpPr>
            <a:spLocks noGrp="1"/>
          </p:cNvSpPr>
          <p:nvPr>
            <p:ph type="subTitle" idx="1"/>
          </p:nvPr>
        </p:nvSpPr>
        <p:spPr>
          <a:xfrm>
            <a:off x="1115616" y="1988840"/>
            <a:ext cx="7000924" cy="3084944"/>
          </a:xfrm>
        </p:spPr>
        <p:txBody>
          <a:bodyPr>
            <a:normAutofit/>
          </a:bodyPr>
          <a:lstStyle/>
          <a:p>
            <a:pPr marL="457200" indent="-457200" algn="l"/>
            <a:endParaRPr lang="el-GR" sz="2200" b="1" dirty="0">
              <a:solidFill>
                <a:schemeClr val="tx1"/>
              </a:solidFill>
            </a:endParaRPr>
          </a:p>
          <a:p>
            <a:pPr marL="457200" indent="-457200" algn="l"/>
            <a:r>
              <a:rPr lang="en-US" sz="2200" b="1" dirty="0">
                <a:solidFill>
                  <a:schemeClr val="tx1"/>
                </a:solidFill>
              </a:rPr>
              <a:t>1.  </a:t>
            </a:r>
            <a:r>
              <a:rPr lang="el-GR" sz="2200" dirty="0">
                <a:solidFill>
                  <a:schemeClr val="tx1"/>
                </a:solidFill>
              </a:rPr>
              <a:t>Γένεση/ανάπτυξη </a:t>
            </a:r>
            <a:r>
              <a:rPr lang="el-GR" sz="2200" dirty="0" err="1">
                <a:solidFill>
                  <a:schemeClr val="tx1"/>
                </a:solidFill>
              </a:rPr>
              <a:t>ανεμογενών</a:t>
            </a:r>
            <a:r>
              <a:rPr lang="el-GR" sz="2200" dirty="0">
                <a:solidFill>
                  <a:schemeClr val="tx1"/>
                </a:solidFill>
              </a:rPr>
              <a:t> κυματισμών</a:t>
            </a:r>
            <a:endParaRPr lang="en-US" sz="2200" dirty="0">
              <a:solidFill>
                <a:schemeClr val="tx1"/>
              </a:solidFill>
            </a:endParaRPr>
          </a:p>
          <a:p>
            <a:pPr marL="457200" indent="-457200" algn="l">
              <a:buAutoNum type="arabicPeriod"/>
            </a:pPr>
            <a:endParaRPr lang="el-GR" sz="2200" dirty="0">
              <a:solidFill>
                <a:schemeClr val="tx1"/>
              </a:solidFill>
            </a:endParaRPr>
          </a:p>
          <a:p>
            <a:pPr marL="360363" indent="-360000" algn="l"/>
            <a:r>
              <a:rPr lang="en-US" sz="2200" b="1" dirty="0">
                <a:solidFill>
                  <a:schemeClr val="tx1"/>
                </a:solidFill>
              </a:rPr>
              <a:t>2</a:t>
            </a:r>
            <a:r>
              <a:rPr lang="el-GR" sz="2200" b="1" dirty="0">
                <a:solidFill>
                  <a:schemeClr val="tx1"/>
                </a:solidFill>
              </a:rPr>
              <a:t>. </a:t>
            </a:r>
            <a:r>
              <a:rPr lang="el-GR" sz="2200" dirty="0">
                <a:solidFill>
                  <a:schemeClr val="tx1"/>
                </a:solidFill>
              </a:rPr>
              <a:t>Στατιστική ανάλυση και ενεργειακά φάσματα</a:t>
            </a:r>
          </a:p>
          <a:p>
            <a:pPr algn="l"/>
            <a:endParaRPr lang="en-US" sz="2200" dirty="0">
              <a:solidFill>
                <a:schemeClr val="tx1"/>
              </a:solidFill>
            </a:endParaRPr>
          </a:p>
          <a:p>
            <a:pPr algn="l"/>
            <a:r>
              <a:rPr lang="en-US" sz="2200" b="1" dirty="0">
                <a:solidFill>
                  <a:schemeClr val="tx1"/>
                </a:solidFill>
              </a:rPr>
              <a:t>3. </a:t>
            </a:r>
            <a:r>
              <a:rPr lang="el-GR" sz="2200" dirty="0">
                <a:solidFill>
                  <a:schemeClr val="tx1"/>
                </a:solidFill>
              </a:rPr>
              <a:t>Πρόγνωση κυματισμών</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Figure5"/>
          <p:cNvPicPr>
            <a:picLocks noChangeAspect="1" noChangeArrowheads="1"/>
          </p:cNvPicPr>
          <p:nvPr/>
        </p:nvPicPr>
        <p:blipFill>
          <a:blip r:embed="rId2" cstate="print"/>
          <a:srcRect/>
          <a:stretch>
            <a:fillRect/>
          </a:stretch>
        </p:blipFill>
        <p:spPr bwMode="auto">
          <a:xfrm>
            <a:off x="1187624" y="810379"/>
            <a:ext cx="6336704" cy="4872492"/>
          </a:xfrm>
          <a:prstGeom prst="rect">
            <a:avLst/>
          </a:prstGeom>
          <a:noFill/>
          <a:ln w="9525">
            <a:noFill/>
            <a:miter lim="800000"/>
            <a:headEnd/>
            <a:tailEnd/>
          </a:ln>
        </p:spPr>
      </p:pic>
      <p:sp>
        <p:nvSpPr>
          <p:cNvPr id="52227" name="Text Box 5"/>
          <p:cNvSpPr txBox="1">
            <a:spLocks noChangeArrowheads="1"/>
          </p:cNvSpPr>
          <p:nvPr/>
        </p:nvSpPr>
        <p:spPr bwMode="auto">
          <a:xfrm>
            <a:off x="1115616" y="5733256"/>
            <a:ext cx="7200800" cy="646331"/>
          </a:xfrm>
          <a:prstGeom prst="rect">
            <a:avLst/>
          </a:prstGeom>
          <a:noFill/>
          <a:ln w="9525">
            <a:noFill/>
            <a:miter lim="800000"/>
            <a:headEnd/>
            <a:tailEnd/>
          </a:ln>
        </p:spPr>
        <p:txBody>
          <a:bodyPr wrap="square">
            <a:spAutoFit/>
          </a:bodyPr>
          <a:lstStyle/>
          <a:p>
            <a:r>
              <a:rPr lang="el-GR" sz="1800" dirty="0">
                <a:solidFill>
                  <a:srgbClr val="3333FF"/>
                </a:solidFill>
                <a:latin typeface="Calibri" panose="020F0502020204030204" pitchFamily="34" charset="0"/>
                <a:ea typeface="Calibri" panose="020F0502020204030204" pitchFamily="34" charset="0"/>
                <a:cs typeface="Calibri" panose="020F0502020204030204" pitchFamily="34" charset="0"/>
              </a:rPr>
              <a:t>Φάσματα κυματισμών κοντά στην ακτή. Με μπλε τα φάσματα κυματισμών στα ανοικτά </a:t>
            </a:r>
            <a:r>
              <a:rPr lang="en-US" sz="1800" dirty="0">
                <a:solidFill>
                  <a:srgbClr val="3333FF"/>
                </a:solidFill>
                <a:latin typeface="Calibri" panose="020F0502020204030204" pitchFamily="34" charset="0"/>
                <a:ea typeface="Calibri" panose="020F0502020204030204" pitchFamily="34" charset="0"/>
                <a:cs typeface="Calibri" panose="020F0502020204030204" pitchFamily="34" charset="0"/>
              </a:rPr>
              <a:t>(</a:t>
            </a:r>
            <a:r>
              <a:rPr lang="en-US" sz="1800" dirty="0" err="1">
                <a:solidFill>
                  <a:srgbClr val="3333FF"/>
                </a:solidFill>
                <a:latin typeface="Calibri" panose="020F0502020204030204" pitchFamily="34" charset="0"/>
                <a:ea typeface="Calibri" panose="020F0502020204030204" pitchFamily="34" charset="0"/>
                <a:cs typeface="Calibri" panose="020F0502020204030204" pitchFamily="34" charset="0"/>
              </a:rPr>
              <a:t>Vousdoukas</a:t>
            </a:r>
            <a:r>
              <a:rPr lang="en-US" sz="1800" dirty="0">
                <a:solidFill>
                  <a:srgbClr val="3333FF"/>
                </a:solidFill>
                <a:latin typeface="Calibri" panose="020F0502020204030204" pitchFamily="34" charset="0"/>
                <a:ea typeface="Calibri" panose="020F0502020204030204" pitchFamily="34" charset="0"/>
                <a:cs typeface="Calibri" panose="020F0502020204030204" pitchFamily="34" charset="0"/>
              </a:rPr>
              <a:t> et al., 2012)</a:t>
            </a:r>
            <a:r>
              <a:rPr lang="el-GR" sz="1800" dirty="0">
                <a:solidFill>
                  <a:srgbClr val="3333FF"/>
                </a:solidFill>
                <a:latin typeface="Calibri" panose="020F0502020204030204" pitchFamily="34" charset="0"/>
                <a:ea typeface="Calibri" panose="020F0502020204030204" pitchFamily="34" charset="0"/>
                <a:cs typeface="Calibri" panose="020F0502020204030204" pitchFamily="34" charset="0"/>
              </a:rPr>
              <a:t> </a:t>
            </a:r>
          </a:p>
        </p:txBody>
      </p:sp>
      <p:sp>
        <p:nvSpPr>
          <p:cNvPr id="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Στατιστική ανάλυση και ενεργειακά φάσματα</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5" name="4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6"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5"/>
          <p:cNvSpPr txBox="1">
            <a:spLocks noChangeArrowheads="1"/>
          </p:cNvSpPr>
          <p:nvPr/>
        </p:nvSpPr>
        <p:spPr bwMode="auto">
          <a:xfrm>
            <a:off x="1150937" y="5982457"/>
            <a:ext cx="6842125" cy="366712"/>
          </a:xfrm>
          <a:prstGeom prst="rect">
            <a:avLst/>
          </a:prstGeom>
          <a:noFill/>
          <a:ln w="9525">
            <a:noFill/>
            <a:miter lim="800000"/>
            <a:headEnd/>
            <a:tailEnd/>
          </a:ln>
        </p:spPr>
        <p:txBody>
          <a:bodyPr>
            <a:spAutoFit/>
          </a:bodyPr>
          <a:lstStyle/>
          <a:p>
            <a:pPr algn="ctr"/>
            <a:r>
              <a:rPr lang="el-GR" sz="1800" dirty="0">
                <a:solidFill>
                  <a:srgbClr val="3333FF"/>
                </a:solidFill>
                <a:latin typeface="Calibri" pitchFamily="34" charset="0"/>
                <a:cs typeface="Calibri" pitchFamily="34" charset="0"/>
              </a:rPr>
              <a:t>Φάσματα διαφόρων σταδίων κυμάτων (</a:t>
            </a:r>
            <a:r>
              <a:rPr lang="en-US" sz="1800" dirty="0" err="1">
                <a:solidFill>
                  <a:srgbClr val="3333FF"/>
                </a:solidFill>
                <a:latin typeface="Calibri" pitchFamily="34" charset="0"/>
                <a:cs typeface="Calibri" pitchFamily="34" charset="0"/>
              </a:rPr>
              <a:t>Komar</a:t>
            </a:r>
            <a:r>
              <a:rPr lang="en-US" sz="1800" dirty="0">
                <a:solidFill>
                  <a:srgbClr val="3333FF"/>
                </a:solidFill>
                <a:latin typeface="Calibri" pitchFamily="34" charset="0"/>
                <a:cs typeface="Calibri" pitchFamily="34" charset="0"/>
              </a:rPr>
              <a:t>, 1998)</a:t>
            </a:r>
            <a:r>
              <a:rPr lang="el-GR" sz="1800" dirty="0">
                <a:solidFill>
                  <a:srgbClr val="3333FF"/>
                </a:solidFill>
                <a:latin typeface="Calibri" pitchFamily="34" charset="0"/>
                <a:cs typeface="Calibri" pitchFamily="34" charset="0"/>
              </a:rPr>
              <a:t>.</a:t>
            </a:r>
            <a:endParaRPr lang="en-GB" sz="1800" dirty="0">
              <a:solidFill>
                <a:srgbClr val="3333FF"/>
              </a:solidFill>
              <a:latin typeface="Calibri" pitchFamily="34" charset="0"/>
              <a:cs typeface="Calibri" pitchFamily="34" charset="0"/>
            </a:endParaRPr>
          </a:p>
        </p:txBody>
      </p:sp>
      <p:pic>
        <p:nvPicPr>
          <p:cNvPr id="53250" name="Picture 4" descr="waves511"/>
          <p:cNvPicPr>
            <a:picLocks noChangeAspect="1" noChangeArrowheads="1"/>
          </p:cNvPicPr>
          <p:nvPr/>
        </p:nvPicPr>
        <p:blipFill rotWithShape="1">
          <a:blip r:embed="rId3" cstate="print">
            <a:duotone>
              <a:prstClr val="black"/>
              <a:srgbClr val="D9C3A5">
                <a:tint val="50000"/>
                <a:satMod val="180000"/>
              </a:srgbClr>
            </a:duotone>
          </a:blip>
          <a:srcRect l="4942" t="5327" r="10387" b="18747"/>
          <a:stretch/>
        </p:blipFill>
        <p:spPr bwMode="auto">
          <a:xfrm>
            <a:off x="1206077" y="1084895"/>
            <a:ext cx="6731844" cy="4805928"/>
          </a:xfrm>
          <a:prstGeom prst="rect">
            <a:avLst/>
          </a:prstGeom>
          <a:noFill/>
          <a:ln w="9525">
            <a:noFill/>
            <a:miter lim="800000"/>
            <a:headEnd/>
            <a:tailEnd/>
          </a:ln>
        </p:spPr>
      </p:pic>
      <p:sp>
        <p:nvSpPr>
          <p:cNvPr id="6"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Στατιστική ανάλυση και ενεργειακά φάσματα</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7" name="6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8"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9" name="8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0"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p:cNvSpPr txBox="1">
            <a:spLocks noChangeArrowheads="1"/>
          </p:cNvSpPr>
          <p:nvPr/>
        </p:nvSpPr>
        <p:spPr bwMode="auto">
          <a:xfrm>
            <a:off x="6012160" y="5259339"/>
            <a:ext cx="3024336" cy="1138773"/>
          </a:xfrm>
          <a:prstGeom prst="rect">
            <a:avLst/>
          </a:prstGeom>
          <a:noFill/>
          <a:ln w="9525">
            <a:noFill/>
            <a:miter lim="800000"/>
            <a:headEnd/>
            <a:tailEnd/>
          </a:ln>
        </p:spPr>
        <p:txBody>
          <a:bodyPr wrap="square">
            <a:spAutoFit/>
          </a:bodyPr>
          <a:lstStyle/>
          <a:p>
            <a:r>
              <a:rPr lang="el-GR" sz="1700" dirty="0">
                <a:solidFill>
                  <a:srgbClr val="3333FF"/>
                </a:solidFill>
                <a:latin typeface="Calibri" panose="020F0502020204030204" pitchFamily="34" charset="0"/>
                <a:ea typeface="Calibri" panose="020F0502020204030204" pitchFamily="34" charset="0"/>
                <a:cs typeface="Calibri" panose="020F0502020204030204" pitchFamily="34" charset="0"/>
              </a:rPr>
              <a:t>Ιδανικά κυματικά φάσματα για πλήρως αναπτυγμένη θάλασσα για διαφορετικές εντάσεις ανέμου (</a:t>
            </a:r>
            <a:r>
              <a:rPr lang="en-US" sz="1700" dirty="0" err="1">
                <a:solidFill>
                  <a:srgbClr val="3333FF"/>
                </a:solidFill>
                <a:latin typeface="Calibri" panose="020F0502020204030204" pitchFamily="34" charset="0"/>
                <a:ea typeface="Calibri" panose="020F0502020204030204" pitchFamily="34" charset="0"/>
                <a:cs typeface="Calibri" panose="020F0502020204030204" pitchFamily="34" charset="0"/>
              </a:rPr>
              <a:t>Knauss</a:t>
            </a:r>
            <a:r>
              <a:rPr lang="en-US" sz="1700" dirty="0">
                <a:solidFill>
                  <a:srgbClr val="3333FF"/>
                </a:solidFill>
                <a:latin typeface="Calibri" panose="020F0502020204030204" pitchFamily="34" charset="0"/>
                <a:ea typeface="Calibri" panose="020F0502020204030204" pitchFamily="34" charset="0"/>
                <a:cs typeface="Calibri" panose="020F0502020204030204" pitchFamily="34" charset="0"/>
              </a:rPr>
              <a:t>, 1997)</a:t>
            </a:r>
            <a:endParaRPr lang="en-GB" sz="1700" dirty="0">
              <a:solidFill>
                <a:srgbClr val="3333FF"/>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4 - Εικόνα" descr="2iiiH.png"/>
          <p:cNvPicPr>
            <a:picLocks noChangeAspect="1"/>
          </p:cNvPicPr>
          <p:nvPr/>
        </p:nvPicPr>
        <p:blipFill>
          <a:blip r:embed="rId3" cstate="print"/>
          <a:stretch>
            <a:fillRect/>
          </a:stretch>
        </p:blipFill>
        <p:spPr>
          <a:xfrm>
            <a:off x="395536" y="908720"/>
            <a:ext cx="5499100" cy="5422900"/>
          </a:xfrm>
          <a:prstGeom prst="rect">
            <a:avLst/>
          </a:prstGeom>
          <a:effectLst>
            <a:outerShdw blurRad="50800" dist="114300" dir="2700000" algn="tl" rotWithShape="0">
              <a:prstClr val="black">
                <a:alpha val="40000"/>
              </a:prstClr>
            </a:outerShdw>
          </a:effectLst>
        </p:spPr>
      </p:pic>
      <p:sp>
        <p:nvSpPr>
          <p:cNvPr id="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Στατιστική ανάλυση και ενεργειακά φάσματα</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6" name="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5"/>
          <p:cNvSpPr txBox="1">
            <a:spLocks noChangeArrowheads="1"/>
          </p:cNvSpPr>
          <p:nvPr/>
        </p:nvSpPr>
        <p:spPr bwMode="auto">
          <a:xfrm>
            <a:off x="539552" y="6021288"/>
            <a:ext cx="8208912" cy="369332"/>
          </a:xfrm>
          <a:prstGeom prst="rect">
            <a:avLst/>
          </a:prstGeom>
          <a:noFill/>
          <a:ln w="9525">
            <a:noFill/>
            <a:miter lim="800000"/>
            <a:headEnd/>
            <a:tailEnd/>
          </a:ln>
        </p:spPr>
        <p:txBody>
          <a:bodyPr wrap="square">
            <a:spAutoFit/>
          </a:bodyPr>
          <a:lstStyle/>
          <a:p>
            <a:r>
              <a:rPr lang="el-GR" sz="1800" dirty="0">
                <a:solidFill>
                  <a:srgbClr val="3333FF"/>
                </a:solidFill>
                <a:latin typeface="Calibri" pitchFamily="34" charset="0"/>
                <a:cs typeface="Calibri" pitchFamily="34" charset="0"/>
              </a:rPr>
              <a:t>Ενεργειακή σχέση μεταξύ κυμάτων με πλήρες και περιορισμένο </a:t>
            </a:r>
            <a:r>
              <a:rPr lang="en-US" sz="1800" dirty="0">
                <a:solidFill>
                  <a:srgbClr val="3333FF"/>
                </a:solidFill>
                <a:latin typeface="Calibri" pitchFamily="34" charset="0"/>
                <a:cs typeface="Calibri" pitchFamily="34" charset="0"/>
              </a:rPr>
              <a:t>fetch</a:t>
            </a:r>
            <a:r>
              <a:rPr lang="el-GR" sz="1800" dirty="0">
                <a:solidFill>
                  <a:srgbClr val="3333FF"/>
                </a:solidFill>
                <a:latin typeface="Calibri" pitchFamily="34" charset="0"/>
                <a:cs typeface="Calibri" pitchFamily="34" charset="0"/>
              </a:rPr>
              <a:t> (</a:t>
            </a:r>
            <a:r>
              <a:rPr lang="en-US" sz="1800" dirty="0" err="1">
                <a:solidFill>
                  <a:srgbClr val="3333FF"/>
                </a:solidFill>
                <a:latin typeface="Calibri" pitchFamily="34" charset="0"/>
                <a:cs typeface="Calibri" pitchFamily="34" charset="0"/>
              </a:rPr>
              <a:t>Knauss</a:t>
            </a:r>
            <a:r>
              <a:rPr lang="en-US" sz="1800" dirty="0">
                <a:solidFill>
                  <a:srgbClr val="3333FF"/>
                </a:solidFill>
                <a:latin typeface="Calibri" pitchFamily="34" charset="0"/>
                <a:cs typeface="Calibri" pitchFamily="34" charset="0"/>
              </a:rPr>
              <a:t>, 1997)</a:t>
            </a:r>
            <a:endParaRPr lang="en-GB" sz="1800" dirty="0">
              <a:solidFill>
                <a:srgbClr val="3333FF"/>
              </a:solidFill>
              <a:latin typeface="Calibri" pitchFamily="34" charset="0"/>
              <a:cs typeface="Calibri" pitchFamily="34" charset="0"/>
            </a:endParaRPr>
          </a:p>
        </p:txBody>
      </p:sp>
      <p:pic>
        <p:nvPicPr>
          <p:cNvPr id="5" name="Picture 5"/>
          <p:cNvPicPr>
            <a:picLocks noChangeAspect="1" noChangeArrowheads="1"/>
          </p:cNvPicPr>
          <p:nvPr/>
        </p:nvPicPr>
        <p:blipFill>
          <a:blip r:embed="rId3" cstate="print">
            <a:duotone>
              <a:prstClr val="black"/>
              <a:srgbClr val="FFF9E7">
                <a:tint val="45000"/>
                <a:satMod val="400000"/>
              </a:srgbClr>
            </a:duotone>
          </a:blip>
          <a:srcRect/>
          <a:stretch>
            <a:fillRect/>
          </a:stretch>
        </p:blipFill>
        <p:spPr bwMode="auto">
          <a:xfrm>
            <a:off x="1115616" y="858480"/>
            <a:ext cx="5688632" cy="5175002"/>
          </a:xfrm>
          <a:prstGeom prst="rect">
            <a:avLst/>
          </a:prstGeom>
          <a:noFill/>
          <a:ln w="9525">
            <a:noFill/>
            <a:miter lim="800000"/>
            <a:headEnd/>
            <a:tailEnd/>
          </a:ln>
          <a:effectLst/>
        </p:spPr>
      </p:pic>
      <p:sp>
        <p:nvSpPr>
          <p:cNvPr id="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Στατιστική ανάλυση και ενεργειακά φάσματα</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6" name="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sp>
        <p:nvSpPr>
          <p:cNvPr id="12" name="11 - Υπότιτλος"/>
          <p:cNvSpPr>
            <a:spLocks noGrp="1"/>
          </p:cNvSpPr>
          <p:nvPr>
            <p:ph type="subTitle" idx="1"/>
          </p:nvPr>
        </p:nvSpPr>
        <p:spPr>
          <a:xfrm>
            <a:off x="323528" y="1268760"/>
            <a:ext cx="8568952" cy="3483767"/>
          </a:xfrm>
        </p:spPr>
        <p:txBody>
          <a:bodyPr>
            <a:normAutofit/>
          </a:bodyPr>
          <a:lstStyle/>
          <a:p>
            <a:r>
              <a:rPr lang="el-GR" sz="2000" b="1" dirty="0">
                <a:solidFill>
                  <a:srgbClr val="3333FF"/>
                </a:solidFill>
              </a:rPr>
              <a:t>Εκτίμηση κυματισμών (</a:t>
            </a:r>
            <a:r>
              <a:rPr lang="en-US" sz="2000" b="1" dirty="0">
                <a:solidFill>
                  <a:srgbClr val="3333FF"/>
                </a:solidFill>
              </a:rPr>
              <a:t>Wave estimation)</a:t>
            </a:r>
            <a:endParaRPr lang="el-GR" sz="2000" b="1" dirty="0">
              <a:solidFill>
                <a:srgbClr val="3333FF"/>
              </a:solidFill>
            </a:endParaRPr>
          </a:p>
          <a:p>
            <a:pPr algn="l"/>
            <a:endParaRPr lang="en-US" sz="2000" dirty="0">
              <a:solidFill>
                <a:schemeClr val="tx1"/>
              </a:solidFill>
            </a:endParaRPr>
          </a:p>
          <a:p>
            <a:pPr algn="l"/>
            <a:endParaRPr lang="en-US" sz="2000" dirty="0">
              <a:solidFill>
                <a:schemeClr val="tx1"/>
              </a:solidFill>
            </a:endParaRPr>
          </a:p>
          <a:p>
            <a:pPr algn="l"/>
            <a:endParaRPr lang="en-US" sz="2000" dirty="0">
              <a:solidFill>
                <a:schemeClr val="tx1"/>
              </a:solidFill>
            </a:endParaRPr>
          </a:p>
          <a:p>
            <a:pPr algn="l"/>
            <a:endParaRPr lang="en-US" sz="2000" dirty="0">
              <a:solidFill>
                <a:schemeClr val="tx1"/>
              </a:solidFill>
            </a:endParaRPr>
          </a:p>
          <a:p>
            <a:pPr algn="l"/>
            <a:endParaRPr lang="en-US" sz="2000" dirty="0">
              <a:solidFill>
                <a:schemeClr val="tx1"/>
              </a:solidFill>
            </a:endParaRPr>
          </a:p>
          <a:p>
            <a:pPr algn="l"/>
            <a:endParaRPr lang="el-GR" sz="2000" dirty="0">
              <a:solidFill>
                <a:schemeClr val="tx1"/>
              </a:solidFill>
            </a:endParaRPr>
          </a:p>
          <a:p>
            <a:pPr algn="l"/>
            <a:r>
              <a:rPr lang="el-GR" sz="2000" dirty="0">
                <a:solidFill>
                  <a:schemeClr val="tx1"/>
                </a:solidFill>
              </a:rPr>
              <a:t>Χρησιμοποίηση είτε δυναμικών υπολογιστικών μοντέλων είτε εμπειρικών μοντέλων. Συχνότερα εφαρμοζόμενα εμπειρικά μοντέλα εκτίμησης κυματισμών:</a:t>
            </a:r>
          </a:p>
          <a:p>
            <a:pPr algn="l"/>
            <a:endParaRPr lang="el-GR" sz="2000" dirty="0">
              <a:solidFill>
                <a:schemeClr val="tx1"/>
              </a:solidFill>
              <a:effectLst>
                <a:outerShdw blurRad="38100" dist="38100" dir="2700000" algn="tl">
                  <a:srgbClr val="000000">
                    <a:alpha val="43137"/>
                  </a:srgbClr>
                </a:outerShdw>
              </a:effectLst>
            </a:endParaRPr>
          </a:p>
          <a:p>
            <a:pPr algn="l"/>
            <a:endParaRPr lang="el-GR" sz="2000" dirty="0">
              <a:solidFill>
                <a:schemeClr val="tx1"/>
              </a:solidFill>
            </a:endParaRPr>
          </a:p>
          <a:p>
            <a:pPr algn="l"/>
            <a:endParaRPr lang="el-GR" sz="1900" dirty="0">
              <a:solidFill>
                <a:schemeClr val="tx1"/>
              </a:solidFill>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graphicFrame>
        <p:nvGraphicFramePr>
          <p:cNvPr id="35841" name="Object 1"/>
          <p:cNvGraphicFramePr>
            <a:graphicFrameLocks noChangeAspect="1"/>
          </p:cNvGraphicFramePr>
          <p:nvPr>
            <p:extLst>
              <p:ext uri="{D42A27DB-BD31-4B8C-83A1-F6EECF244321}">
                <p14:modId xmlns:p14="http://schemas.microsoft.com/office/powerpoint/2010/main" val="1519932235"/>
              </p:ext>
            </p:extLst>
          </p:nvPr>
        </p:nvGraphicFramePr>
        <p:xfrm>
          <a:off x="2339752" y="1988840"/>
          <a:ext cx="3960440" cy="1494089"/>
        </p:xfrm>
        <a:graphic>
          <a:graphicData uri="http://schemas.openxmlformats.org/presentationml/2006/ole">
            <mc:AlternateContent xmlns:mc="http://schemas.openxmlformats.org/markup-compatibility/2006">
              <mc:Choice xmlns:v="urn:schemas-microsoft-com:vml" Requires="v">
                <p:oleObj spid="_x0000_s6153" name="Εξίσωση" r:id="rId3" imgW="1930320" imgH="736560" progId="Equation.3">
                  <p:embed/>
                </p:oleObj>
              </mc:Choice>
              <mc:Fallback>
                <p:oleObj name="Εξίσωση" r:id="rId3" imgW="1930320" imgH="7365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988840"/>
                        <a:ext cx="3960440" cy="1494089"/>
                      </a:xfrm>
                      <a:prstGeom prst="rect">
                        <a:avLst/>
                      </a:prstGeom>
                      <a:noFill/>
                    </p:spPr>
                  </p:pic>
                </p:oleObj>
              </mc:Fallback>
            </mc:AlternateContent>
          </a:graphicData>
        </a:graphic>
      </p:graphicFrame>
      <p:sp>
        <p:nvSpPr>
          <p:cNvPr id="35843"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sp>
        <p:nvSpPr>
          <p:cNvPr id="10"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Πρόγνωση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3" name="12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4"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5" name="14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6"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7" name="Rectangle 8"/>
          <p:cNvSpPr>
            <a:spLocks noChangeArrowheads="1"/>
          </p:cNvSpPr>
          <p:nvPr/>
        </p:nvSpPr>
        <p:spPr bwMode="auto">
          <a:xfrm>
            <a:off x="539552" y="5013176"/>
            <a:ext cx="7992888" cy="1682374"/>
          </a:xfrm>
          <a:prstGeom prst="rect">
            <a:avLst/>
          </a:prstGeom>
          <a:noFill/>
          <a:ln w="9525">
            <a:noFill/>
            <a:miter lim="800000"/>
            <a:headEnd/>
            <a:tailEnd/>
          </a:ln>
        </p:spPr>
        <p:txBody>
          <a:bodyPr/>
          <a:lstStyle/>
          <a:p>
            <a:pPr marL="342900" indent="-342900">
              <a:spcBef>
                <a:spcPct val="20000"/>
              </a:spcBef>
              <a:buFontTx/>
              <a:buChar char="•"/>
            </a:pPr>
            <a:r>
              <a:rPr lang="en-US" sz="2000" b="1" dirty="0">
                <a:solidFill>
                  <a:srgbClr val="3333FF"/>
                </a:solidFill>
                <a:latin typeface="Calibri" pitchFamily="34" charset="0"/>
                <a:cs typeface="Calibri" pitchFamily="34" charset="0"/>
              </a:rPr>
              <a:t>JONSWAP-PM (</a:t>
            </a:r>
            <a:r>
              <a:rPr lang="el-GR" sz="2000" b="1" dirty="0">
                <a:solidFill>
                  <a:srgbClr val="3333FF"/>
                </a:solidFill>
                <a:latin typeface="Calibri" pitchFamily="34" charset="0"/>
                <a:cs typeface="Calibri" pitchFamily="34" charset="0"/>
              </a:rPr>
              <a:t>ενεργειακά φάσματα)</a:t>
            </a:r>
          </a:p>
          <a:p>
            <a:pPr marL="342900" indent="-342900">
              <a:spcBef>
                <a:spcPct val="20000"/>
              </a:spcBef>
              <a:buFontTx/>
              <a:buChar char="•"/>
            </a:pPr>
            <a:endParaRPr lang="el-GR" sz="2000" b="1" dirty="0">
              <a:solidFill>
                <a:srgbClr val="3333FF"/>
              </a:solidFill>
              <a:latin typeface="Calibri" pitchFamily="34" charset="0"/>
              <a:cs typeface="Calibri" pitchFamily="34" charset="0"/>
            </a:endParaRPr>
          </a:p>
          <a:p>
            <a:pPr marL="342900" indent="-342900">
              <a:spcBef>
                <a:spcPct val="20000"/>
              </a:spcBef>
              <a:buFontTx/>
              <a:buChar char="•"/>
            </a:pPr>
            <a:r>
              <a:rPr lang="en-US" sz="2000" b="1" dirty="0">
                <a:solidFill>
                  <a:srgbClr val="3333FF"/>
                </a:solidFill>
                <a:latin typeface="Calibri" pitchFamily="34" charset="0"/>
                <a:cs typeface="Calibri" pitchFamily="34" charset="0"/>
              </a:rPr>
              <a:t>SMB (Sverdrup-Munk-</a:t>
            </a:r>
            <a:r>
              <a:rPr lang="en-US" sz="2000" b="1" dirty="0" err="1">
                <a:solidFill>
                  <a:srgbClr val="3333FF"/>
                </a:solidFill>
                <a:latin typeface="Calibri" pitchFamily="34" charset="0"/>
                <a:cs typeface="Calibri" pitchFamily="34" charset="0"/>
              </a:rPr>
              <a:t>Bretschneider</a:t>
            </a:r>
            <a:r>
              <a:rPr lang="en-US" sz="2000" b="1" dirty="0">
                <a:solidFill>
                  <a:srgbClr val="3333FF"/>
                </a:solidFill>
                <a:latin typeface="Calibri" pitchFamily="34" charset="0"/>
                <a:cs typeface="Calibri" pitchFamily="34" charset="0"/>
              </a:rPr>
              <a:t>)</a:t>
            </a:r>
            <a:endParaRPr lang="el-GR" sz="2000" b="1" dirty="0">
              <a:solidFill>
                <a:srgbClr val="3333FF"/>
              </a:solidFill>
              <a:latin typeface="Calibri" pitchFamily="34" charset="0"/>
              <a:cs typeface="Calibri" pitchFamily="34" charset="0"/>
            </a:endParaRPr>
          </a:p>
          <a:p>
            <a:pPr marL="342900" indent="-342900">
              <a:spcBef>
                <a:spcPct val="20000"/>
              </a:spcBef>
              <a:buFontTx/>
              <a:buChar char="•"/>
            </a:pPr>
            <a:endParaRPr lang="el-GR" sz="2000" b="1" dirty="0">
              <a:solidFill>
                <a:srgbClr val="3333FF"/>
              </a:solidFill>
              <a:latin typeface="Calibri" pitchFamily="34" charset="0"/>
              <a:cs typeface="Calibri" pitchFamily="34" charset="0"/>
            </a:endParaRPr>
          </a:p>
        </p:txBody>
      </p:sp>
      <p:sp>
        <p:nvSpPr>
          <p:cNvPr id="2" name="Arrow: Right 1">
            <a:hlinkClick r:id="rId7" action="ppaction://hlinksldjump"/>
            <a:extLst>
              <a:ext uri="{FF2B5EF4-FFF2-40B4-BE49-F238E27FC236}">
                <a16:creationId xmlns:a16="http://schemas.microsoft.com/office/drawing/2014/main" id="{6342478E-14E6-3FE6-C1FF-65335A0E4BE2}"/>
              </a:ext>
            </a:extLst>
          </p:cNvPr>
          <p:cNvSpPr/>
          <p:nvPr/>
        </p:nvSpPr>
        <p:spPr>
          <a:xfrm>
            <a:off x="5652120" y="5142663"/>
            <a:ext cx="576064" cy="18509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Arrow: Right 2">
            <a:hlinkClick r:id="rId8" action="ppaction://hlinksldjump"/>
            <a:extLst>
              <a:ext uri="{FF2B5EF4-FFF2-40B4-BE49-F238E27FC236}">
                <a16:creationId xmlns:a16="http://schemas.microsoft.com/office/drawing/2014/main" id="{88D59A6D-9EB1-762E-A3E6-98FC13373400}"/>
              </a:ext>
            </a:extLst>
          </p:cNvPr>
          <p:cNvSpPr/>
          <p:nvPr/>
        </p:nvSpPr>
        <p:spPr>
          <a:xfrm>
            <a:off x="5652120" y="5854363"/>
            <a:ext cx="576064" cy="16692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Υπότιτλος"/>
          <p:cNvSpPr>
            <a:spLocks noGrp="1"/>
          </p:cNvSpPr>
          <p:nvPr>
            <p:ph type="subTitle" idx="1"/>
          </p:nvPr>
        </p:nvSpPr>
        <p:spPr>
          <a:xfrm>
            <a:off x="179512" y="1285860"/>
            <a:ext cx="8784976" cy="5214974"/>
          </a:xfrm>
        </p:spPr>
        <p:txBody>
          <a:bodyPr>
            <a:normAutofit/>
          </a:bodyPr>
          <a:lstStyle/>
          <a:p>
            <a:pPr algn="l"/>
            <a:r>
              <a:rPr lang="el-GR" sz="2000" b="1" dirty="0">
                <a:solidFill>
                  <a:srgbClr val="3333FF"/>
                </a:solidFill>
              </a:rPr>
              <a:t>Η μέθοδος </a:t>
            </a:r>
            <a:r>
              <a:rPr lang="en-US" sz="2000" b="1" dirty="0">
                <a:solidFill>
                  <a:srgbClr val="3333FF"/>
                </a:solidFill>
              </a:rPr>
              <a:t>JONSWAP-PM </a:t>
            </a:r>
            <a:endParaRPr lang="el-GR" sz="2000" b="1" dirty="0">
              <a:solidFill>
                <a:srgbClr val="3333FF"/>
              </a:solidFill>
            </a:endParaRPr>
          </a:p>
          <a:p>
            <a:pPr algn="l"/>
            <a:endParaRPr lang="el-GR" sz="2000" dirty="0">
              <a:solidFill>
                <a:schemeClr val="tx1"/>
              </a:solidFill>
            </a:endParaRPr>
          </a:p>
          <a:p>
            <a:pPr algn="l"/>
            <a:r>
              <a:rPr lang="el-GR" sz="2000" dirty="0">
                <a:solidFill>
                  <a:schemeClr val="tx1"/>
                </a:solidFill>
              </a:rPr>
              <a:t>Αρχικά ελέγχεται εάν ισχύει η ανισότητα:</a:t>
            </a:r>
          </a:p>
          <a:p>
            <a:pPr algn="l"/>
            <a:endParaRPr lang="el-GR" sz="2000" dirty="0">
              <a:solidFill>
                <a:schemeClr val="tx1"/>
              </a:solidFill>
            </a:endParaRPr>
          </a:p>
          <a:p>
            <a:pPr algn="l"/>
            <a:endParaRPr lang="el-GR" sz="2000" dirty="0">
              <a:solidFill>
                <a:schemeClr val="tx1"/>
              </a:solidFill>
            </a:endParaRPr>
          </a:p>
          <a:p>
            <a:pPr algn="l"/>
            <a:r>
              <a:rPr lang="el-GR" sz="2000" b="1" dirty="0">
                <a:solidFill>
                  <a:srgbClr val="3333FF"/>
                </a:solidFill>
              </a:rPr>
              <a:t>α</a:t>
            </a:r>
            <a:r>
              <a:rPr lang="en-US" sz="2000" b="1" dirty="0">
                <a:solidFill>
                  <a:srgbClr val="3333FF"/>
                </a:solidFill>
              </a:rPr>
              <a:t>)</a:t>
            </a:r>
            <a:r>
              <a:rPr lang="el-GR" sz="2000" dirty="0">
                <a:solidFill>
                  <a:srgbClr val="3333FF"/>
                </a:solidFill>
              </a:rPr>
              <a:t> </a:t>
            </a:r>
            <a:r>
              <a:rPr lang="el-GR" sz="2000" u="sng" dirty="0">
                <a:solidFill>
                  <a:srgbClr val="3333FF"/>
                </a:solidFill>
              </a:rPr>
              <a:t>Εάν ισχύει </a:t>
            </a:r>
            <a:r>
              <a:rPr lang="el-GR" sz="2000" dirty="0">
                <a:solidFill>
                  <a:schemeClr val="tx1"/>
                </a:solidFill>
              </a:rPr>
              <a:t>τότε οι κυματισμοί έχουν </a:t>
            </a:r>
            <a:r>
              <a:rPr lang="el-GR" sz="2000" u="sng" dirty="0">
                <a:solidFill>
                  <a:srgbClr val="3333FF"/>
                </a:solidFill>
              </a:rPr>
              <a:t>πλήρη ανάπτυξη </a:t>
            </a:r>
            <a:r>
              <a:rPr lang="el-GR" sz="2000" dirty="0">
                <a:solidFill>
                  <a:schemeClr val="tx1"/>
                </a:solidFill>
              </a:rPr>
              <a:t>και εφαρμόζονται οι σχέσεις </a:t>
            </a:r>
            <a:r>
              <a:rPr lang="el-GR" sz="2000" dirty="0">
                <a:solidFill>
                  <a:srgbClr val="3333FF"/>
                </a:solidFill>
              </a:rPr>
              <a:t>(φάσμα </a:t>
            </a:r>
            <a:r>
              <a:rPr lang="el-GR" sz="2000" dirty="0" err="1">
                <a:solidFill>
                  <a:srgbClr val="3333FF"/>
                </a:solidFill>
              </a:rPr>
              <a:t>Pierson-Moskowitz</a:t>
            </a:r>
            <a:r>
              <a:rPr lang="el-GR" sz="2000" dirty="0">
                <a:solidFill>
                  <a:srgbClr val="3333FF"/>
                </a:solidFill>
              </a:rPr>
              <a:t>)</a:t>
            </a:r>
            <a:r>
              <a:rPr lang="el-GR" sz="2000" dirty="0">
                <a:solidFill>
                  <a:schemeClr val="tx1"/>
                </a:solidFill>
              </a:rPr>
              <a:t>: </a:t>
            </a:r>
          </a:p>
          <a:p>
            <a:pPr algn="l"/>
            <a:endParaRPr lang="el-GR" sz="2000" dirty="0">
              <a:solidFill>
                <a:schemeClr val="tx1"/>
              </a:solidFill>
            </a:endParaRPr>
          </a:p>
          <a:p>
            <a:pPr algn="l"/>
            <a:endParaRPr lang="el-GR" sz="2000" dirty="0">
              <a:solidFill>
                <a:schemeClr val="tx1"/>
              </a:solidFill>
            </a:endParaRPr>
          </a:p>
          <a:p>
            <a:pPr marL="539750" algn="l"/>
            <a:endParaRPr lang="en-US" sz="2000" dirty="0">
              <a:solidFill>
                <a:schemeClr val="tx1"/>
              </a:solidFill>
            </a:endParaRPr>
          </a:p>
          <a:p>
            <a:pPr algn="l"/>
            <a:endParaRPr lang="en-US" sz="2000" dirty="0">
              <a:solidFill>
                <a:schemeClr val="tx1"/>
              </a:solidFill>
            </a:endParaRPr>
          </a:p>
          <a:p>
            <a:pPr algn="l"/>
            <a:r>
              <a:rPr lang="el-GR" sz="2000" dirty="0">
                <a:solidFill>
                  <a:schemeClr val="tx1"/>
                </a:solidFill>
              </a:rPr>
              <a:t>οι οποίες επιλύονται ως προς </a:t>
            </a:r>
            <a:r>
              <a:rPr lang="el-GR" sz="2000" i="1" dirty="0" err="1">
                <a:solidFill>
                  <a:srgbClr val="3333FF"/>
                </a:solidFill>
                <a:effectLst>
                  <a:outerShdw blurRad="38100" dist="38100" dir="2700000" algn="tl">
                    <a:srgbClr val="000000">
                      <a:alpha val="43137"/>
                    </a:srgbClr>
                  </a:outerShdw>
                </a:effectLst>
              </a:rPr>
              <a:t>H</a:t>
            </a:r>
            <a:r>
              <a:rPr lang="el-GR" sz="2000" i="1" baseline="-25000" dirty="0" err="1">
                <a:solidFill>
                  <a:srgbClr val="3333FF"/>
                </a:solidFill>
                <a:effectLst>
                  <a:outerShdw blurRad="38100" dist="38100" dir="2700000" algn="tl">
                    <a:srgbClr val="000000">
                      <a:alpha val="43137"/>
                    </a:srgbClr>
                  </a:outerShdw>
                </a:effectLst>
              </a:rPr>
              <a:t>s</a:t>
            </a:r>
            <a:r>
              <a:rPr lang="el-GR" sz="2000" dirty="0">
                <a:solidFill>
                  <a:schemeClr val="tx1"/>
                </a:solidFill>
              </a:rPr>
              <a:t> (σημαντικό ύψος κύματος) και </a:t>
            </a:r>
            <a:r>
              <a:rPr lang="el-GR" sz="2000" i="1" dirty="0">
                <a:solidFill>
                  <a:srgbClr val="3333FF"/>
                </a:solidFill>
                <a:effectLst>
                  <a:outerShdw blurRad="38100" dist="38100" dir="2700000" algn="tl">
                    <a:srgbClr val="000000">
                      <a:alpha val="43137"/>
                    </a:srgbClr>
                  </a:outerShdw>
                </a:effectLst>
              </a:rPr>
              <a:t>T</a:t>
            </a:r>
            <a:r>
              <a:rPr lang="el-GR" sz="2000" i="1" baseline="-25000" dirty="0">
                <a:solidFill>
                  <a:srgbClr val="3333FF"/>
                </a:solidFill>
                <a:effectLst>
                  <a:outerShdw blurRad="38100" dist="38100" dir="2700000" algn="tl">
                    <a:srgbClr val="000000">
                      <a:alpha val="43137"/>
                    </a:srgbClr>
                  </a:outerShdw>
                </a:effectLst>
              </a:rPr>
              <a:t>p</a:t>
            </a:r>
            <a:r>
              <a:rPr lang="el-GR" sz="2000" i="1" dirty="0">
                <a:solidFill>
                  <a:srgbClr val="FF0000"/>
                </a:solidFill>
                <a:effectLst>
                  <a:outerShdw blurRad="38100" dist="38100" dir="2700000" algn="tl">
                    <a:srgbClr val="000000">
                      <a:alpha val="43137"/>
                    </a:srgbClr>
                  </a:outerShdw>
                </a:effectLst>
              </a:rPr>
              <a:t> </a:t>
            </a:r>
            <a:r>
              <a:rPr lang="el-GR" sz="2000" dirty="0">
                <a:solidFill>
                  <a:schemeClr val="tx1"/>
                </a:solidFill>
              </a:rPr>
              <a:t>(περίοδος κορυφής του φάσματος)</a:t>
            </a:r>
          </a:p>
          <a:p>
            <a:pPr algn="l"/>
            <a:endParaRPr lang="en-US" sz="2000" dirty="0">
              <a:solidFill>
                <a:schemeClr val="tx1"/>
              </a:solidFill>
            </a:endParaRPr>
          </a:p>
          <a:p>
            <a:pPr algn="l"/>
            <a:endParaRPr lang="el-GR" sz="2000" dirty="0">
              <a:solidFill>
                <a:schemeClr val="tx1"/>
              </a:solidFill>
            </a:endParaRPr>
          </a:p>
          <a:p>
            <a:pPr algn="l"/>
            <a:endParaRPr lang="el-GR" sz="1900" dirty="0">
              <a:solidFill>
                <a:schemeClr val="tx1"/>
              </a:solidFill>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sp>
        <p:nvSpPr>
          <p:cNvPr id="35843"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graphicFrame>
        <p:nvGraphicFramePr>
          <p:cNvPr id="38915" name="Object 3"/>
          <p:cNvGraphicFramePr>
            <a:graphicFrameLocks noChangeAspect="1"/>
          </p:cNvGraphicFramePr>
          <p:nvPr>
            <p:extLst>
              <p:ext uri="{D42A27DB-BD31-4B8C-83A1-F6EECF244321}">
                <p14:modId xmlns:p14="http://schemas.microsoft.com/office/powerpoint/2010/main" val="1437480054"/>
              </p:ext>
            </p:extLst>
          </p:nvPr>
        </p:nvGraphicFramePr>
        <p:xfrm>
          <a:off x="5004048" y="1844824"/>
          <a:ext cx="1667339" cy="724996"/>
        </p:xfrm>
        <a:graphic>
          <a:graphicData uri="http://schemas.openxmlformats.org/presentationml/2006/ole">
            <mc:AlternateContent xmlns:mc="http://schemas.openxmlformats.org/markup-compatibility/2006">
              <mc:Choice xmlns:v="urn:schemas-microsoft-com:vml" Requires="v">
                <p:oleObj spid="_x0000_s7191" name="Εξίσωση" r:id="rId3" imgW="1041120" imgH="457200" progId="Equation.3">
                  <p:embed/>
                </p:oleObj>
              </mc:Choice>
              <mc:Fallback>
                <p:oleObj name="Εξίσωση" r:id="rId3" imgW="104112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844824"/>
                        <a:ext cx="1667339" cy="724996"/>
                      </a:xfrm>
                      <a:prstGeom prst="rect">
                        <a:avLst/>
                      </a:prstGeom>
                      <a:noFill/>
                    </p:spPr>
                  </p:pic>
                </p:oleObj>
              </mc:Fallback>
            </mc:AlternateContent>
          </a:graphicData>
        </a:graphic>
      </p:graphicFrame>
      <p:sp>
        <p:nvSpPr>
          <p:cNvPr id="38917"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sp>
        <p:nvSpPr>
          <p:cNvPr id="389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graphicFrame>
        <p:nvGraphicFramePr>
          <p:cNvPr id="38919" name="Object 7"/>
          <p:cNvGraphicFramePr>
            <a:graphicFrameLocks noChangeAspect="1"/>
          </p:cNvGraphicFramePr>
          <p:nvPr>
            <p:extLst>
              <p:ext uri="{D42A27DB-BD31-4B8C-83A1-F6EECF244321}">
                <p14:modId xmlns:p14="http://schemas.microsoft.com/office/powerpoint/2010/main" val="2793866866"/>
              </p:ext>
            </p:extLst>
          </p:nvPr>
        </p:nvGraphicFramePr>
        <p:xfrm>
          <a:off x="1979712" y="4036307"/>
          <a:ext cx="1350482" cy="724995"/>
        </p:xfrm>
        <a:graphic>
          <a:graphicData uri="http://schemas.openxmlformats.org/presentationml/2006/ole">
            <mc:AlternateContent xmlns:mc="http://schemas.openxmlformats.org/markup-compatibility/2006">
              <mc:Choice xmlns:v="urn:schemas-microsoft-com:vml" Requires="v">
                <p:oleObj spid="_x0000_s7192" name="Εξίσωση" r:id="rId5" imgW="837836" imgH="444307" progId="Equation.3">
                  <p:embed/>
                </p:oleObj>
              </mc:Choice>
              <mc:Fallback>
                <p:oleObj name="Εξίσωση" r:id="rId5" imgW="837836" imgH="444307"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4036307"/>
                        <a:ext cx="1350482" cy="724995"/>
                      </a:xfrm>
                      <a:prstGeom prst="rect">
                        <a:avLst/>
                      </a:prstGeom>
                      <a:noFill/>
                    </p:spPr>
                  </p:pic>
                </p:oleObj>
              </mc:Fallback>
            </mc:AlternateContent>
          </a:graphicData>
        </a:graphic>
      </p:graphicFrame>
      <p:sp>
        <p:nvSpPr>
          <p:cNvPr id="38921" name="Rectangle 9"/>
          <p:cNvSpPr>
            <a:spLocks noChangeArrowheads="1"/>
          </p:cNvSpPr>
          <p:nvPr/>
        </p:nvSpPr>
        <p:spPr bwMode="auto">
          <a:xfrm>
            <a:off x="0" y="485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sp>
        <p:nvSpPr>
          <p:cNvPr id="3892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graphicFrame>
        <p:nvGraphicFramePr>
          <p:cNvPr id="38922" name="Object 10"/>
          <p:cNvGraphicFramePr>
            <a:graphicFrameLocks noChangeAspect="1"/>
          </p:cNvGraphicFramePr>
          <p:nvPr>
            <p:extLst>
              <p:ext uri="{D42A27DB-BD31-4B8C-83A1-F6EECF244321}">
                <p14:modId xmlns:p14="http://schemas.microsoft.com/office/powerpoint/2010/main" val="1982073185"/>
              </p:ext>
            </p:extLst>
          </p:nvPr>
        </p:nvGraphicFramePr>
        <p:xfrm>
          <a:off x="4548887" y="4036307"/>
          <a:ext cx="1163013" cy="724995"/>
        </p:xfrm>
        <a:graphic>
          <a:graphicData uri="http://schemas.openxmlformats.org/presentationml/2006/ole">
            <mc:AlternateContent xmlns:mc="http://schemas.openxmlformats.org/markup-compatibility/2006">
              <mc:Choice xmlns:v="urn:schemas-microsoft-com:vml" Requires="v">
                <p:oleObj spid="_x0000_s7193" name="Εξίσωση" r:id="rId7" imgW="736600" imgH="457200" progId="Equation.3">
                  <p:embed/>
                </p:oleObj>
              </mc:Choice>
              <mc:Fallback>
                <p:oleObj name="Εξίσωση" r:id="rId7" imgW="736600" imgH="457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8887" y="4036307"/>
                        <a:ext cx="1163013" cy="724995"/>
                      </a:xfrm>
                      <a:prstGeom prst="rect">
                        <a:avLst/>
                      </a:prstGeom>
                      <a:noFill/>
                    </p:spPr>
                  </p:pic>
                </p:oleObj>
              </mc:Fallback>
            </mc:AlternateContent>
          </a:graphicData>
        </a:graphic>
      </p:graphicFrame>
      <p:sp>
        <p:nvSpPr>
          <p:cNvPr id="38924" name="Rectangle 1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sp>
        <p:nvSpPr>
          <p:cNvPr id="18" name="1 - Τίτλος"/>
          <p:cNvSpPr txBox="1">
            <a:spLocks/>
          </p:cNvSpPr>
          <p:nvPr/>
        </p:nvSpPr>
        <p:spPr bwMode="auto">
          <a:xfrm>
            <a:off x="-179512" y="-193781"/>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Πρόγνωση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9" name="18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20"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22" name="21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23" name="Picture 2"/>
          <p:cNvPicPr>
            <a:picLocks noChangeAspect="1" noChangeArrowheads="1"/>
          </p:cNvPicPr>
          <p:nvPr/>
        </p:nvPicPr>
        <p:blipFill>
          <a:blip r:embed="rId9" cstate="print"/>
          <a:srcRect/>
          <a:stretch>
            <a:fillRect/>
          </a:stretch>
        </p:blipFill>
        <p:spPr bwMode="auto">
          <a:xfrm>
            <a:off x="0" y="0"/>
            <a:ext cx="780777" cy="785292"/>
          </a:xfrm>
          <a:prstGeom prst="rect">
            <a:avLst/>
          </a:prstGeom>
          <a:blipFill>
            <a:blip r:embed="rId10"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Υπότιτλος"/>
          <p:cNvSpPr>
            <a:spLocks noGrp="1"/>
          </p:cNvSpPr>
          <p:nvPr>
            <p:ph type="subTitle" idx="1"/>
          </p:nvPr>
        </p:nvSpPr>
        <p:spPr>
          <a:xfrm>
            <a:off x="390388" y="972073"/>
            <a:ext cx="8496944" cy="5158868"/>
          </a:xfrm>
        </p:spPr>
        <p:txBody>
          <a:bodyPr>
            <a:normAutofit/>
          </a:bodyPr>
          <a:lstStyle/>
          <a:p>
            <a:pPr algn="l"/>
            <a:r>
              <a:rPr lang="el-GR" sz="2000" b="1" dirty="0">
                <a:solidFill>
                  <a:srgbClr val="3333FF"/>
                </a:solidFill>
              </a:rPr>
              <a:t>Η μέθοδος </a:t>
            </a:r>
            <a:r>
              <a:rPr lang="en-US" sz="2000" b="1" dirty="0">
                <a:solidFill>
                  <a:srgbClr val="3333FF"/>
                </a:solidFill>
              </a:rPr>
              <a:t>JONSWAP-PM </a:t>
            </a:r>
            <a:endParaRPr lang="el-GR" sz="2000" b="1" dirty="0">
              <a:solidFill>
                <a:srgbClr val="3333FF"/>
              </a:solidFill>
            </a:endParaRPr>
          </a:p>
          <a:p>
            <a:pPr algn="l"/>
            <a:r>
              <a:rPr lang="el-GR" sz="2000" b="1" dirty="0">
                <a:solidFill>
                  <a:srgbClr val="3333FF"/>
                </a:solidFill>
              </a:rPr>
              <a:t>β)</a:t>
            </a:r>
            <a:r>
              <a:rPr lang="el-GR" sz="2000" b="1" dirty="0">
                <a:solidFill>
                  <a:schemeClr val="tx1"/>
                </a:solidFill>
              </a:rPr>
              <a:t> </a:t>
            </a:r>
            <a:r>
              <a:rPr lang="el-GR" sz="2000" u="sng" dirty="0">
                <a:solidFill>
                  <a:srgbClr val="3333FF"/>
                </a:solidFill>
              </a:rPr>
              <a:t>Εάν δεν ισχύει </a:t>
            </a:r>
            <a:r>
              <a:rPr lang="el-GR" sz="2000" dirty="0">
                <a:solidFill>
                  <a:schemeClr val="tx1"/>
                </a:solidFill>
              </a:rPr>
              <a:t>τότε εφαρμογή του ενεργειακού </a:t>
            </a:r>
            <a:r>
              <a:rPr lang="el-GR" sz="2000" u="sng" dirty="0">
                <a:solidFill>
                  <a:srgbClr val="3333FF"/>
                </a:solidFill>
              </a:rPr>
              <a:t>φάσματος JONSWAP</a:t>
            </a:r>
            <a:r>
              <a:rPr lang="el-GR" sz="2000" dirty="0">
                <a:solidFill>
                  <a:schemeClr val="tx1"/>
                </a:solidFill>
              </a:rPr>
              <a:t> </a:t>
            </a:r>
          </a:p>
          <a:p>
            <a:pPr algn="l"/>
            <a:r>
              <a:rPr lang="el-GR" sz="2000" dirty="0">
                <a:solidFill>
                  <a:schemeClr val="tx1"/>
                </a:solidFill>
              </a:rPr>
              <a:t>Χρησιμοποιούνται οι σχέσεις:</a:t>
            </a:r>
          </a:p>
          <a:p>
            <a:pPr algn="l"/>
            <a:endParaRPr lang="el-GR" sz="2000" dirty="0">
              <a:solidFill>
                <a:schemeClr val="tx1"/>
              </a:solidFill>
            </a:endParaRPr>
          </a:p>
          <a:p>
            <a:pPr algn="l"/>
            <a:endParaRPr lang="en-US" sz="2000" dirty="0">
              <a:solidFill>
                <a:schemeClr val="tx1"/>
              </a:solidFill>
            </a:endParaRPr>
          </a:p>
          <a:p>
            <a:pPr algn="l"/>
            <a:r>
              <a:rPr lang="el-GR" sz="2000" dirty="0">
                <a:solidFill>
                  <a:schemeClr val="tx1"/>
                </a:solidFill>
              </a:rPr>
              <a:t>Αρχικά ελέγχεται αν ισχύει η ανισότητα :</a:t>
            </a:r>
          </a:p>
          <a:p>
            <a:pPr algn="l"/>
            <a:endParaRPr lang="el-GR" sz="2000" dirty="0">
              <a:solidFill>
                <a:schemeClr val="tx1"/>
              </a:solidFill>
            </a:endParaRPr>
          </a:p>
          <a:p>
            <a:pPr algn="l"/>
            <a:endParaRPr lang="el-GR" sz="2000" dirty="0">
              <a:solidFill>
                <a:schemeClr val="tx1"/>
              </a:solidFill>
            </a:endParaRPr>
          </a:p>
          <a:p>
            <a:pPr algn="l"/>
            <a:r>
              <a:rPr lang="el-GR" sz="1800" b="1" dirty="0">
                <a:solidFill>
                  <a:srgbClr val="3333FF"/>
                </a:solidFill>
              </a:rPr>
              <a:t>β1</a:t>
            </a:r>
            <a:r>
              <a:rPr lang="el-GR" sz="1800" dirty="0">
                <a:solidFill>
                  <a:srgbClr val="3333FF"/>
                </a:solidFill>
              </a:rPr>
              <a:t>)</a:t>
            </a:r>
            <a:r>
              <a:rPr lang="el-GR" sz="1800" b="1" dirty="0">
                <a:solidFill>
                  <a:schemeClr val="tx1"/>
                </a:solidFill>
              </a:rPr>
              <a:t> </a:t>
            </a:r>
            <a:r>
              <a:rPr lang="el-GR" sz="1800" u="sng" dirty="0">
                <a:solidFill>
                  <a:srgbClr val="3333FF"/>
                </a:solidFill>
              </a:rPr>
              <a:t>Εάν ισχύει </a:t>
            </a:r>
            <a:r>
              <a:rPr lang="el-GR" sz="1800" dirty="0">
                <a:solidFill>
                  <a:schemeClr val="tx1"/>
                </a:solidFill>
              </a:rPr>
              <a:t>υπάρχει </a:t>
            </a:r>
            <a:r>
              <a:rPr lang="el-GR" sz="1800" u="sng" dirty="0">
                <a:solidFill>
                  <a:srgbClr val="3333FF"/>
                </a:solidFill>
              </a:rPr>
              <a:t>περιορισμός του μήκους ανάπτυξης </a:t>
            </a:r>
            <a:r>
              <a:rPr lang="el-GR" sz="1800" dirty="0">
                <a:solidFill>
                  <a:schemeClr val="tx1"/>
                </a:solidFill>
              </a:rPr>
              <a:t>και τίθεται </a:t>
            </a:r>
            <a:r>
              <a:rPr lang="en-US" sz="1800" dirty="0">
                <a:solidFill>
                  <a:srgbClr val="3333FF"/>
                </a:solidFill>
              </a:rPr>
              <a:t>x </a:t>
            </a:r>
            <a:r>
              <a:rPr lang="el-GR" sz="1800" dirty="0">
                <a:solidFill>
                  <a:srgbClr val="3333FF"/>
                </a:solidFill>
              </a:rPr>
              <a:t>= </a:t>
            </a:r>
            <a:r>
              <a:rPr lang="el-GR" sz="1800" i="1" dirty="0">
                <a:solidFill>
                  <a:srgbClr val="3333FF"/>
                </a:solidFill>
              </a:rPr>
              <a:t>F</a:t>
            </a:r>
            <a:r>
              <a:rPr lang="en-US" sz="1800" i="1" baseline="-25000" dirty="0" err="1">
                <a:solidFill>
                  <a:srgbClr val="3333FF"/>
                </a:solidFill>
              </a:rPr>
              <a:t>eff</a:t>
            </a:r>
            <a:r>
              <a:rPr lang="el-GR" sz="1800" i="1" dirty="0">
                <a:solidFill>
                  <a:srgbClr val="3333FF"/>
                </a:solidFill>
              </a:rPr>
              <a:t> </a:t>
            </a:r>
            <a:r>
              <a:rPr lang="el-GR" sz="1800" i="1" dirty="0">
                <a:solidFill>
                  <a:schemeClr val="tx1"/>
                </a:solidFill>
              </a:rPr>
              <a:t>             υπολογισμός Η</a:t>
            </a:r>
            <a:r>
              <a:rPr lang="en-US" sz="1800" i="1" baseline="-25000" dirty="0">
                <a:solidFill>
                  <a:schemeClr val="tx1"/>
                </a:solidFill>
              </a:rPr>
              <a:t>s</a:t>
            </a:r>
            <a:r>
              <a:rPr lang="en-US" sz="1800" i="1" dirty="0">
                <a:solidFill>
                  <a:schemeClr val="tx1"/>
                </a:solidFill>
              </a:rPr>
              <a:t> ,</a:t>
            </a:r>
            <a:r>
              <a:rPr lang="en-US" sz="1800" i="1" dirty="0" err="1">
                <a:solidFill>
                  <a:schemeClr val="tx1"/>
                </a:solidFill>
              </a:rPr>
              <a:t>T</a:t>
            </a:r>
            <a:r>
              <a:rPr lang="en-US" sz="1800" i="1" baseline="-25000" dirty="0" err="1">
                <a:solidFill>
                  <a:schemeClr val="tx1"/>
                </a:solidFill>
              </a:rPr>
              <a:t>p</a:t>
            </a:r>
            <a:endParaRPr lang="el-GR" sz="1800" baseline="-25000" dirty="0">
              <a:solidFill>
                <a:schemeClr val="tx1"/>
              </a:solidFill>
            </a:endParaRPr>
          </a:p>
          <a:p>
            <a:pPr algn="l"/>
            <a:r>
              <a:rPr lang="el-GR" sz="1800" b="1" dirty="0">
                <a:solidFill>
                  <a:srgbClr val="3333FF"/>
                </a:solidFill>
              </a:rPr>
              <a:t>β2)</a:t>
            </a:r>
            <a:r>
              <a:rPr lang="el-GR" sz="1800" b="1" u="sng" dirty="0">
                <a:solidFill>
                  <a:srgbClr val="FF0000"/>
                </a:solidFill>
              </a:rPr>
              <a:t> </a:t>
            </a:r>
            <a:r>
              <a:rPr lang="el-GR" sz="1800" u="sng" dirty="0">
                <a:solidFill>
                  <a:srgbClr val="3333FF"/>
                </a:solidFill>
              </a:rPr>
              <a:t>Εάν δεν ισχύει </a:t>
            </a:r>
            <a:r>
              <a:rPr lang="el-GR" sz="1800" dirty="0">
                <a:solidFill>
                  <a:schemeClr val="tx1"/>
                </a:solidFill>
              </a:rPr>
              <a:t>υπάρχει </a:t>
            </a:r>
            <a:r>
              <a:rPr lang="el-GR" sz="1800" u="sng" dirty="0">
                <a:solidFill>
                  <a:srgbClr val="3333FF"/>
                </a:solidFill>
              </a:rPr>
              <a:t>περιορισμός</a:t>
            </a:r>
            <a:r>
              <a:rPr lang="el-GR" sz="1800" u="sng" dirty="0">
                <a:solidFill>
                  <a:srgbClr val="FF0000"/>
                </a:solidFill>
              </a:rPr>
              <a:t> </a:t>
            </a:r>
            <a:r>
              <a:rPr lang="el-GR" sz="1800" u="sng" dirty="0">
                <a:solidFill>
                  <a:srgbClr val="3333FF"/>
                </a:solidFill>
              </a:rPr>
              <a:t>διάρκειας</a:t>
            </a:r>
            <a:r>
              <a:rPr lang="el-GR" sz="1800" u="sng" dirty="0">
                <a:solidFill>
                  <a:srgbClr val="FF0000"/>
                </a:solidFill>
              </a:rPr>
              <a:t> </a:t>
            </a:r>
            <a:r>
              <a:rPr lang="el-GR" sz="1800" dirty="0">
                <a:solidFill>
                  <a:schemeClr val="tx1"/>
                </a:solidFill>
              </a:rPr>
              <a:t>και η ανισότητα επιλύεται ως ισότητα</a:t>
            </a:r>
            <a:r>
              <a:rPr lang="en-US" sz="1800" dirty="0">
                <a:solidFill>
                  <a:schemeClr val="tx1"/>
                </a:solidFill>
              </a:rPr>
              <a:t> </a:t>
            </a:r>
            <a:r>
              <a:rPr lang="el-GR" sz="1800" dirty="0">
                <a:solidFill>
                  <a:schemeClr val="tx1"/>
                </a:solidFill>
              </a:rPr>
              <a:t>και </a:t>
            </a:r>
            <a:r>
              <a:rPr lang="el-GR" sz="1800" u="sng" dirty="0">
                <a:solidFill>
                  <a:srgbClr val="3333FF"/>
                </a:solidFill>
              </a:rPr>
              <a:t>υπολογίζεται νέο </a:t>
            </a:r>
            <a:r>
              <a:rPr lang="el-GR" sz="1800" i="1" dirty="0">
                <a:solidFill>
                  <a:srgbClr val="3333FF"/>
                </a:solidFill>
              </a:rPr>
              <a:t>F</a:t>
            </a:r>
            <a:r>
              <a:rPr lang="en-US" sz="1800" i="1" baseline="-25000" dirty="0">
                <a:solidFill>
                  <a:srgbClr val="3333FF"/>
                </a:solidFill>
              </a:rPr>
              <a:t>eff</a:t>
            </a:r>
            <a:r>
              <a:rPr lang="el-GR" sz="1800" i="1" dirty="0">
                <a:solidFill>
                  <a:srgbClr val="3333FF"/>
                </a:solidFill>
              </a:rPr>
              <a:t> </a:t>
            </a:r>
            <a:r>
              <a:rPr lang="en-US" sz="1800" i="1" dirty="0">
                <a:solidFill>
                  <a:srgbClr val="3333FF"/>
                </a:solidFill>
              </a:rPr>
              <a:t>: </a:t>
            </a:r>
            <a:r>
              <a:rPr lang="el-GR" sz="1800" dirty="0">
                <a:solidFill>
                  <a:schemeClr val="tx1"/>
                </a:solidFill>
              </a:rPr>
              <a:t>τίθεται </a:t>
            </a:r>
            <a:r>
              <a:rPr lang="en-US" sz="1800" dirty="0">
                <a:solidFill>
                  <a:srgbClr val="3333FF"/>
                </a:solidFill>
              </a:rPr>
              <a:t>x </a:t>
            </a:r>
            <a:r>
              <a:rPr lang="el-GR" sz="1800" dirty="0">
                <a:solidFill>
                  <a:srgbClr val="3333FF"/>
                </a:solidFill>
              </a:rPr>
              <a:t>= </a:t>
            </a:r>
            <a:r>
              <a:rPr lang="el-GR" sz="1800" i="1" dirty="0">
                <a:solidFill>
                  <a:srgbClr val="3333FF"/>
                </a:solidFill>
              </a:rPr>
              <a:t>F</a:t>
            </a:r>
            <a:r>
              <a:rPr lang="en-US" sz="1800" i="1" baseline="-25000" dirty="0">
                <a:solidFill>
                  <a:srgbClr val="3333FF"/>
                </a:solidFill>
              </a:rPr>
              <a:t>eff</a:t>
            </a:r>
            <a:r>
              <a:rPr lang="el-GR" sz="1800" i="1" dirty="0">
                <a:solidFill>
                  <a:srgbClr val="3333FF"/>
                </a:solidFill>
              </a:rPr>
              <a:t>  υπολογισμός Η</a:t>
            </a:r>
            <a:r>
              <a:rPr lang="en-US" sz="1800" i="1" baseline="-25000" dirty="0">
                <a:solidFill>
                  <a:srgbClr val="3333FF"/>
                </a:solidFill>
              </a:rPr>
              <a:t>s</a:t>
            </a:r>
            <a:r>
              <a:rPr lang="en-US" sz="1800" i="1" dirty="0">
                <a:solidFill>
                  <a:srgbClr val="3333FF"/>
                </a:solidFill>
              </a:rPr>
              <a:t> ,</a:t>
            </a:r>
            <a:r>
              <a:rPr lang="en-US" sz="1800" i="1" dirty="0" err="1">
                <a:solidFill>
                  <a:srgbClr val="3333FF"/>
                </a:solidFill>
              </a:rPr>
              <a:t>T</a:t>
            </a:r>
            <a:r>
              <a:rPr lang="en-US" sz="1800" i="1" baseline="-25000" dirty="0" err="1">
                <a:solidFill>
                  <a:srgbClr val="3333FF"/>
                </a:solidFill>
              </a:rPr>
              <a:t>p</a:t>
            </a:r>
            <a:endParaRPr lang="el-GR" sz="1800" i="1" baseline="-25000" dirty="0">
              <a:solidFill>
                <a:srgbClr val="3333FF"/>
              </a:solidFill>
            </a:endParaRPr>
          </a:p>
          <a:p>
            <a:pPr algn="l"/>
            <a:endParaRPr lang="el-GR" sz="1050" b="1" i="1" dirty="0">
              <a:solidFill>
                <a:schemeClr val="tx1"/>
              </a:solidFill>
              <a:effectLst>
                <a:outerShdw blurRad="38100" dist="38100" dir="2700000" algn="tl">
                  <a:srgbClr val="000000">
                    <a:alpha val="43137"/>
                  </a:srgbClr>
                </a:outerShdw>
              </a:effectLst>
            </a:endParaRPr>
          </a:p>
          <a:p>
            <a:pPr algn="l"/>
            <a:endParaRPr lang="el-GR" sz="2000" i="1" dirty="0">
              <a:solidFill>
                <a:srgbClr val="3333FF"/>
              </a:solidFill>
            </a:endParaRPr>
          </a:p>
          <a:p>
            <a:pPr algn="l"/>
            <a:r>
              <a:rPr lang="el-GR" sz="2000" i="1" dirty="0">
                <a:solidFill>
                  <a:srgbClr val="3333FF"/>
                </a:solidFill>
              </a:rPr>
              <a:t>Η περίοδος Τ</a:t>
            </a:r>
            <a:r>
              <a:rPr lang="en-US" sz="2000" i="1" baseline="-25000" dirty="0">
                <a:solidFill>
                  <a:srgbClr val="3333FF"/>
                </a:solidFill>
              </a:rPr>
              <a:t>s</a:t>
            </a:r>
            <a:r>
              <a:rPr lang="en-US" sz="2000" i="1" dirty="0">
                <a:solidFill>
                  <a:srgbClr val="3333FF"/>
                </a:solidFill>
              </a:rPr>
              <a:t> </a:t>
            </a:r>
            <a:r>
              <a:rPr lang="el-GR" sz="2000" i="1" dirty="0">
                <a:solidFill>
                  <a:srgbClr val="3333FF"/>
                </a:solidFill>
              </a:rPr>
              <a:t>υπολογίζεται ως : </a:t>
            </a:r>
          </a:p>
          <a:p>
            <a:pPr algn="l"/>
            <a:endParaRPr lang="en-US" sz="2000" dirty="0">
              <a:solidFill>
                <a:schemeClr val="tx1"/>
              </a:solidFill>
            </a:endParaRPr>
          </a:p>
          <a:p>
            <a:pPr algn="l"/>
            <a:endParaRPr lang="el-GR" sz="2000" dirty="0">
              <a:solidFill>
                <a:schemeClr val="tx1"/>
              </a:solidFill>
            </a:endParaRPr>
          </a:p>
          <a:p>
            <a:pPr algn="l"/>
            <a:endParaRPr lang="el-GR" sz="1900" dirty="0">
              <a:solidFill>
                <a:schemeClr val="tx1"/>
              </a:solidFill>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sp>
        <p:nvSpPr>
          <p:cNvPr id="35843"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sp>
        <p:nvSpPr>
          <p:cNvPr id="38917"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sp>
        <p:nvSpPr>
          <p:cNvPr id="389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sp>
        <p:nvSpPr>
          <p:cNvPr id="38921" name="Rectangle 9"/>
          <p:cNvSpPr>
            <a:spLocks noChangeArrowheads="1"/>
          </p:cNvSpPr>
          <p:nvPr/>
        </p:nvSpPr>
        <p:spPr bwMode="auto">
          <a:xfrm>
            <a:off x="0" y="485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sp>
        <p:nvSpPr>
          <p:cNvPr id="3892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sp>
        <p:nvSpPr>
          <p:cNvPr id="38924" name="Rectangle 1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sp>
        <p:nvSpPr>
          <p:cNvPr id="399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graphicFrame>
        <p:nvGraphicFramePr>
          <p:cNvPr id="39941" name="Object 5"/>
          <p:cNvGraphicFramePr>
            <a:graphicFrameLocks noChangeAspect="1"/>
          </p:cNvGraphicFramePr>
          <p:nvPr>
            <p:extLst>
              <p:ext uri="{D42A27DB-BD31-4B8C-83A1-F6EECF244321}">
                <p14:modId xmlns:p14="http://schemas.microsoft.com/office/powerpoint/2010/main" val="1056214154"/>
              </p:ext>
            </p:extLst>
          </p:nvPr>
        </p:nvGraphicFramePr>
        <p:xfrm>
          <a:off x="3131840" y="3108609"/>
          <a:ext cx="1790510" cy="699518"/>
        </p:xfrm>
        <a:graphic>
          <a:graphicData uri="http://schemas.openxmlformats.org/presentationml/2006/ole">
            <mc:AlternateContent xmlns:mc="http://schemas.openxmlformats.org/markup-compatibility/2006">
              <mc:Choice xmlns:v="urn:schemas-microsoft-com:vml" Requires="v">
                <p:oleObj spid="_x0000_s8222" name="Εξίσωση" r:id="rId3" imgW="1346200" imgH="533400" progId="Equation.3">
                  <p:embed/>
                </p:oleObj>
              </mc:Choice>
              <mc:Fallback>
                <p:oleObj name="Εξίσωση" r:id="rId3" imgW="1346200" imgH="533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108609"/>
                        <a:ext cx="1790510" cy="699518"/>
                      </a:xfrm>
                      <a:prstGeom prst="rect">
                        <a:avLst/>
                      </a:prstGeom>
                      <a:noFill/>
                    </p:spPr>
                  </p:pic>
                </p:oleObj>
              </mc:Fallback>
            </mc:AlternateContent>
          </a:graphicData>
        </a:graphic>
      </p:graphicFrame>
      <p:sp>
        <p:nvSpPr>
          <p:cNvPr id="399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graphicFrame>
        <p:nvGraphicFramePr>
          <p:cNvPr id="39943" name="Object 7"/>
          <p:cNvGraphicFramePr>
            <a:graphicFrameLocks noChangeAspect="1"/>
          </p:cNvGraphicFramePr>
          <p:nvPr>
            <p:extLst>
              <p:ext uri="{D42A27DB-BD31-4B8C-83A1-F6EECF244321}">
                <p14:modId xmlns:p14="http://schemas.microsoft.com/office/powerpoint/2010/main" val="1864635291"/>
              </p:ext>
            </p:extLst>
          </p:nvPr>
        </p:nvGraphicFramePr>
        <p:xfrm>
          <a:off x="1187624" y="2075857"/>
          <a:ext cx="1973979" cy="738513"/>
        </p:xfrm>
        <a:graphic>
          <a:graphicData uri="http://schemas.openxmlformats.org/presentationml/2006/ole">
            <mc:AlternateContent xmlns:mc="http://schemas.openxmlformats.org/markup-compatibility/2006">
              <mc:Choice xmlns:v="urn:schemas-microsoft-com:vml" Requires="v">
                <p:oleObj spid="_x0000_s8223" name="Εξίσωση" r:id="rId5" imgW="1397000" imgH="508000" progId="Equation.3">
                  <p:embed/>
                </p:oleObj>
              </mc:Choice>
              <mc:Fallback>
                <p:oleObj name="Εξίσωση" r:id="rId5" imgW="1397000" imgH="508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2075857"/>
                        <a:ext cx="1973979" cy="738513"/>
                      </a:xfrm>
                      <a:prstGeom prst="rect">
                        <a:avLst/>
                      </a:prstGeom>
                      <a:noFill/>
                    </p:spPr>
                  </p:pic>
                </p:oleObj>
              </mc:Fallback>
            </mc:AlternateContent>
          </a:graphicData>
        </a:graphic>
      </p:graphicFrame>
      <p:sp>
        <p:nvSpPr>
          <p:cNvPr id="399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graphicFrame>
        <p:nvGraphicFramePr>
          <p:cNvPr id="39945" name="Object 9"/>
          <p:cNvGraphicFramePr>
            <a:graphicFrameLocks noChangeAspect="1"/>
          </p:cNvGraphicFramePr>
          <p:nvPr>
            <p:extLst>
              <p:ext uri="{D42A27DB-BD31-4B8C-83A1-F6EECF244321}">
                <p14:modId xmlns:p14="http://schemas.microsoft.com/office/powerpoint/2010/main" val="867160529"/>
              </p:ext>
            </p:extLst>
          </p:nvPr>
        </p:nvGraphicFramePr>
        <p:xfrm>
          <a:off x="3826447" y="2026336"/>
          <a:ext cx="1919733" cy="744386"/>
        </p:xfrm>
        <a:graphic>
          <a:graphicData uri="http://schemas.openxmlformats.org/presentationml/2006/ole">
            <mc:AlternateContent xmlns:mc="http://schemas.openxmlformats.org/markup-compatibility/2006">
              <mc:Choice xmlns:v="urn:schemas-microsoft-com:vml" Requires="v">
                <p:oleObj spid="_x0000_s8224" name="Εξίσωση" r:id="rId7" imgW="1397000" imgH="533400" progId="Equation.3">
                  <p:embed/>
                </p:oleObj>
              </mc:Choice>
              <mc:Fallback>
                <p:oleObj name="Εξίσωση" r:id="rId7" imgW="1397000" imgH="533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6447" y="2026336"/>
                        <a:ext cx="1919733" cy="744386"/>
                      </a:xfrm>
                      <a:prstGeom prst="rect">
                        <a:avLst/>
                      </a:prstGeom>
                      <a:noFill/>
                    </p:spPr>
                  </p:pic>
                </p:oleObj>
              </mc:Fallback>
            </mc:AlternateContent>
          </a:graphicData>
        </a:graphic>
      </p:graphicFrame>
      <p:sp>
        <p:nvSpPr>
          <p:cNvPr id="3994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graphicFrame>
        <p:nvGraphicFramePr>
          <p:cNvPr id="39947" name="Object 11"/>
          <p:cNvGraphicFramePr>
            <a:graphicFrameLocks noChangeAspect="1"/>
          </p:cNvGraphicFramePr>
          <p:nvPr>
            <p:extLst>
              <p:ext uri="{D42A27DB-BD31-4B8C-83A1-F6EECF244321}">
                <p14:modId xmlns:p14="http://schemas.microsoft.com/office/powerpoint/2010/main" val="2771666903"/>
              </p:ext>
            </p:extLst>
          </p:nvPr>
        </p:nvGraphicFramePr>
        <p:xfrm>
          <a:off x="3962455" y="5663238"/>
          <a:ext cx="1174750" cy="428625"/>
        </p:xfrm>
        <a:graphic>
          <a:graphicData uri="http://schemas.openxmlformats.org/presentationml/2006/ole">
            <mc:AlternateContent xmlns:mc="http://schemas.openxmlformats.org/markup-compatibility/2006">
              <mc:Choice xmlns:v="urn:schemas-microsoft-com:vml" Requires="v">
                <p:oleObj spid="_x0000_s8225" name="Εξίσωση" r:id="rId9" imgW="660113" imgH="241195" progId="Equation.3">
                  <p:embed/>
                </p:oleObj>
              </mc:Choice>
              <mc:Fallback>
                <p:oleObj name="Εξίσωση" r:id="rId9" imgW="660113" imgH="241195"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55" y="5663238"/>
                        <a:ext cx="117475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9" name="Rectangle 13"/>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l-GR" sz="1800">
              <a:solidFill>
                <a:prstClr val="black"/>
              </a:solidFill>
              <a:latin typeface="Calibri"/>
            </a:endParaRPr>
          </a:p>
        </p:txBody>
      </p:sp>
      <p:sp>
        <p:nvSpPr>
          <p:cNvPr id="28"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Πρόγνωση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29" name="28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30" name="1 - Τίτλος"/>
          <p:cNvSpPr txBox="1">
            <a:spLocks/>
          </p:cNvSpPr>
          <p:nvPr/>
        </p:nvSpPr>
        <p:spPr>
          <a:xfrm>
            <a:off x="-22170" y="6616717"/>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pic>
        <p:nvPicPr>
          <p:cNvPr id="32" name="Picture 2"/>
          <p:cNvPicPr>
            <a:picLocks noChangeAspect="1" noChangeArrowheads="1"/>
          </p:cNvPicPr>
          <p:nvPr/>
        </p:nvPicPr>
        <p:blipFill>
          <a:blip r:embed="rId11" cstate="print"/>
          <a:srcRect/>
          <a:stretch>
            <a:fillRect/>
          </a:stretch>
        </p:blipFill>
        <p:spPr bwMode="auto">
          <a:xfrm>
            <a:off x="0" y="0"/>
            <a:ext cx="780777" cy="785292"/>
          </a:xfrm>
          <a:prstGeom prst="rect">
            <a:avLst/>
          </a:prstGeom>
          <a:blipFill>
            <a:blip r:embed="rId12"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4" name="Arrow: Left 3">
            <a:hlinkClick r:id="rId13" action="ppaction://hlinksldjump"/>
            <a:extLst>
              <a:ext uri="{FF2B5EF4-FFF2-40B4-BE49-F238E27FC236}">
                <a16:creationId xmlns:a16="http://schemas.microsoft.com/office/drawing/2014/main" id="{E9399938-9EA5-991E-2B01-79DA0F5CB68C}"/>
              </a:ext>
            </a:extLst>
          </p:cNvPr>
          <p:cNvSpPr/>
          <p:nvPr/>
        </p:nvSpPr>
        <p:spPr>
          <a:xfrm>
            <a:off x="8137470" y="6251530"/>
            <a:ext cx="538986" cy="165162"/>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Text Box 2"/>
          <p:cNvSpPr txBox="1">
            <a:spLocks noChangeArrowheads="1"/>
          </p:cNvSpPr>
          <p:nvPr/>
        </p:nvSpPr>
        <p:spPr bwMode="auto">
          <a:xfrm>
            <a:off x="611560" y="836712"/>
            <a:ext cx="2808312" cy="769441"/>
          </a:xfrm>
          <a:prstGeom prst="rect">
            <a:avLst/>
          </a:prstGeom>
          <a:noFill/>
          <a:ln w="9525" algn="ctr">
            <a:noFill/>
            <a:miter lim="800000"/>
            <a:headEnd/>
            <a:tailEnd/>
          </a:ln>
          <a:effectLst/>
        </p:spPr>
        <p:txBody>
          <a:bodyPr wrap="square">
            <a:spAutoFit/>
          </a:bodyPr>
          <a:lstStyle/>
          <a:p>
            <a:r>
              <a:rPr lang="el-GR" sz="2000" dirty="0">
                <a:solidFill>
                  <a:srgbClr val="3333FF"/>
                </a:solidFill>
                <a:latin typeface="Calibri" pitchFamily="34" charset="0"/>
                <a:cs typeface="Calibri" pitchFamily="34" charset="0"/>
              </a:rPr>
              <a:t> ΜΕΘΟΔΟΣ </a:t>
            </a:r>
            <a:r>
              <a:rPr lang="en-US" sz="2000" dirty="0">
                <a:solidFill>
                  <a:srgbClr val="3333FF"/>
                </a:solidFill>
                <a:latin typeface="Calibri" pitchFamily="34" charset="0"/>
                <a:cs typeface="Calibri" pitchFamily="34" charset="0"/>
              </a:rPr>
              <a:t>SMB</a:t>
            </a:r>
            <a:r>
              <a:rPr lang="el-GR" sz="2400" dirty="0">
                <a:solidFill>
                  <a:srgbClr val="3333FF"/>
                </a:solidFill>
                <a:latin typeface="Calibri" pitchFamily="34" charset="0"/>
                <a:cs typeface="Calibri" pitchFamily="34" charset="0"/>
              </a:rPr>
              <a:t> </a:t>
            </a:r>
            <a:endParaRPr lang="en-US" sz="2000" dirty="0">
              <a:solidFill>
                <a:srgbClr val="3333FF"/>
              </a:solidFill>
              <a:latin typeface="Calibri" pitchFamily="34" charset="0"/>
              <a:cs typeface="Calibri" pitchFamily="34" charset="0"/>
            </a:endParaRPr>
          </a:p>
          <a:p>
            <a:pPr>
              <a:buFont typeface="Wingdings" pitchFamily="2" charset="2"/>
              <a:buChar char="q"/>
            </a:pPr>
            <a:endParaRPr lang="el-GR" sz="2000" b="1" dirty="0">
              <a:solidFill>
                <a:srgbClr val="FF6600"/>
              </a:solidFill>
              <a:effectLst>
                <a:outerShdw blurRad="38100" dist="38100" dir="2700000" algn="tl">
                  <a:srgbClr val="000000"/>
                </a:outerShdw>
              </a:effectLst>
              <a:latin typeface="Calibri" pitchFamily="34" charset="0"/>
              <a:cs typeface="Calibri" pitchFamily="34" charset="0"/>
            </a:endParaRPr>
          </a:p>
        </p:txBody>
      </p:sp>
      <p:sp>
        <p:nvSpPr>
          <p:cNvPr id="644107" name="Rectangle 11"/>
          <p:cNvSpPr>
            <a:spLocks noChangeArrowheads="1"/>
          </p:cNvSpPr>
          <p:nvPr/>
        </p:nvSpPr>
        <p:spPr bwMode="auto">
          <a:xfrm>
            <a:off x="0" y="1268760"/>
            <a:ext cx="5004048" cy="369332"/>
          </a:xfrm>
          <a:prstGeom prst="rect">
            <a:avLst/>
          </a:prstGeom>
          <a:noFill/>
          <a:ln w="9525">
            <a:noFill/>
            <a:miter lim="800000"/>
            <a:headEnd/>
            <a:tailEnd/>
          </a:ln>
          <a:effectLst/>
        </p:spPr>
        <p:txBody>
          <a:bodyPr wrap="square">
            <a:spAutoFit/>
          </a:bodyPr>
          <a:lstStyle/>
          <a:p>
            <a:pPr marL="342900" indent="-342900" algn="just">
              <a:spcBef>
                <a:spcPct val="0"/>
              </a:spcBef>
            </a:pPr>
            <a:r>
              <a:rPr lang="en-US" sz="1800" dirty="0">
                <a:latin typeface="Calibri" pitchFamily="34" charset="0"/>
                <a:cs typeface="Calibri" pitchFamily="34" charset="0"/>
              </a:rPr>
              <a:t>1. </a:t>
            </a:r>
            <a:r>
              <a:rPr lang="el-GR" sz="1800" dirty="0">
                <a:latin typeface="Calibri" pitchFamily="34" charset="0"/>
                <a:cs typeface="Calibri" pitchFamily="34" charset="0"/>
              </a:rPr>
              <a:t>Υπολογισμός των</a:t>
            </a:r>
            <a:r>
              <a:rPr lang="en-US" sz="1800" dirty="0">
                <a:latin typeface="Calibri" pitchFamily="34" charset="0"/>
                <a:cs typeface="Calibri" pitchFamily="34" charset="0"/>
              </a:rPr>
              <a:t> </a:t>
            </a:r>
            <a:r>
              <a:rPr lang="el-GR" sz="1800" dirty="0">
                <a:latin typeface="Calibri" pitchFamily="34" charset="0"/>
                <a:cs typeface="Calibri" pitchFamily="34" charset="0"/>
              </a:rPr>
              <a:t>παραμέτρων</a:t>
            </a:r>
          </a:p>
        </p:txBody>
      </p:sp>
      <p:pic>
        <p:nvPicPr>
          <p:cNvPr id="644111" name="Picture 15"/>
          <p:cNvPicPr>
            <a:picLocks noChangeAspect="1" noChangeArrowheads="1"/>
          </p:cNvPicPr>
          <p:nvPr/>
        </p:nvPicPr>
        <p:blipFill>
          <a:blip r:embed="rId4" cstate="print">
            <a:lum bright="-30000" contrast="50000"/>
          </a:blip>
          <a:srcRect/>
          <a:stretch>
            <a:fillRect/>
          </a:stretch>
        </p:blipFill>
        <p:spPr bwMode="auto">
          <a:xfrm>
            <a:off x="3773884" y="1196752"/>
            <a:ext cx="5077827" cy="3939816"/>
          </a:xfrm>
          <a:prstGeom prst="rect">
            <a:avLst/>
          </a:prstGeom>
          <a:solidFill>
            <a:srgbClr val="FF6600">
              <a:alpha val="50000"/>
            </a:srgbClr>
          </a:solidFill>
          <a:ln w="25400" algn="ctr">
            <a:solidFill>
              <a:srgbClr val="FF6600"/>
            </a:solidFill>
            <a:miter lim="800000"/>
            <a:headEnd/>
            <a:tailEnd/>
          </a:ln>
          <a:effectLst/>
        </p:spPr>
      </p:pic>
      <p:sp>
        <p:nvSpPr>
          <p:cNvPr id="644114" name="Rectangle 18"/>
          <p:cNvSpPr>
            <a:spLocks noChangeArrowheads="1"/>
          </p:cNvSpPr>
          <p:nvPr/>
        </p:nvSpPr>
        <p:spPr bwMode="auto">
          <a:xfrm>
            <a:off x="3635896" y="5805264"/>
            <a:ext cx="5328717" cy="366713"/>
          </a:xfrm>
          <a:prstGeom prst="rect">
            <a:avLst/>
          </a:prstGeom>
          <a:noFill/>
          <a:ln w="9525" algn="ctr">
            <a:noFill/>
            <a:miter lim="800000"/>
            <a:headEnd/>
            <a:tailEnd/>
          </a:ln>
          <a:effectLst/>
        </p:spPr>
        <p:txBody>
          <a:bodyPr wrap="square">
            <a:spAutoFit/>
          </a:bodyPr>
          <a:lstStyle/>
          <a:p>
            <a:pPr>
              <a:spcBef>
                <a:spcPct val="0"/>
              </a:spcBef>
            </a:pPr>
            <a:r>
              <a:rPr lang="en-US" sz="1800" b="1" dirty="0">
                <a:solidFill>
                  <a:srgbClr val="3333FF"/>
                </a:solidFill>
                <a:latin typeface="Calibri" pitchFamily="34" charset="0"/>
                <a:cs typeface="Calibri" pitchFamily="34" charset="0"/>
              </a:rPr>
              <a:t>    </a:t>
            </a:r>
            <a:r>
              <a:rPr lang="el-GR" sz="1800" b="1" dirty="0">
                <a:solidFill>
                  <a:srgbClr val="3333FF"/>
                </a:solidFill>
                <a:latin typeface="Calibri" pitchFamily="34" charset="0"/>
                <a:cs typeface="Calibri" pitchFamily="34" charset="0"/>
              </a:rPr>
              <a:t> Διάγραμμα εκτίμησης της παραμέτρου Φ</a:t>
            </a:r>
          </a:p>
        </p:txBody>
      </p:sp>
      <p:sp>
        <p:nvSpPr>
          <p:cNvPr id="644116" name="Rectangle 20"/>
          <p:cNvSpPr>
            <a:spLocks noChangeArrowheads="1"/>
          </p:cNvSpPr>
          <p:nvPr/>
        </p:nvSpPr>
        <p:spPr bwMode="auto">
          <a:xfrm>
            <a:off x="0" y="2420888"/>
            <a:ext cx="3024188" cy="646331"/>
          </a:xfrm>
          <a:prstGeom prst="rect">
            <a:avLst/>
          </a:prstGeom>
          <a:noFill/>
          <a:ln w="9525">
            <a:noFill/>
            <a:miter lim="800000"/>
            <a:headEnd/>
            <a:tailEnd/>
          </a:ln>
          <a:effectLst/>
        </p:spPr>
        <p:txBody>
          <a:bodyPr>
            <a:spAutoFit/>
          </a:bodyPr>
          <a:lstStyle/>
          <a:p>
            <a:pPr algn="just">
              <a:spcBef>
                <a:spcPct val="0"/>
              </a:spcBef>
            </a:pPr>
            <a:r>
              <a:rPr lang="el-GR" sz="1800" dirty="0">
                <a:latin typeface="Calibri" pitchFamily="34" charset="0"/>
                <a:cs typeface="Calibri" pitchFamily="34" charset="0"/>
              </a:rPr>
              <a:t>2. Εύρεση σημείου </a:t>
            </a:r>
            <a:r>
              <a:rPr lang="el-GR" sz="1800" b="1" dirty="0">
                <a:solidFill>
                  <a:srgbClr val="3333FF"/>
                </a:solidFill>
                <a:latin typeface="Calibri" pitchFamily="34" charset="0"/>
                <a:cs typeface="Calibri" pitchFamily="34" charset="0"/>
              </a:rPr>
              <a:t>Μ</a:t>
            </a:r>
            <a:r>
              <a:rPr lang="en-US" sz="1800" dirty="0">
                <a:latin typeface="Calibri" pitchFamily="34" charset="0"/>
                <a:cs typeface="Calibri" pitchFamily="34" charset="0"/>
              </a:rPr>
              <a:t> </a:t>
            </a:r>
            <a:r>
              <a:rPr lang="el-GR" sz="1800" dirty="0">
                <a:latin typeface="Calibri" pitchFamily="34" charset="0"/>
                <a:cs typeface="Calibri" pitchFamily="34" charset="0"/>
              </a:rPr>
              <a:t>στο διάγραμμα</a:t>
            </a:r>
          </a:p>
        </p:txBody>
      </p:sp>
      <p:sp>
        <p:nvSpPr>
          <p:cNvPr id="27"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Πρόγνωση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28" name="27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29"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30" name="29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31"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32" name="31 - Ορθογώνιο"/>
          <p:cNvSpPr/>
          <p:nvPr/>
        </p:nvSpPr>
        <p:spPr>
          <a:xfrm>
            <a:off x="107504" y="1628800"/>
            <a:ext cx="233975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32 - Ορθογώνιο"/>
          <p:cNvSpPr/>
          <p:nvPr/>
        </p:nvSpPr>
        <p:spPr>
          <a:xfrm>
            <a:off x="107504" y="3068960"/>
            <a:ext cx="176368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90183" name="Object 7"/>
          <p:cNvGraphicFramePr>
            <a:graphicFrameLocks noChangeAspect="1"/>
          </p:cNvGraphicFramePr>
          <p:nvPr/>
        </p:nvGraphicFramePr>
        <p:xfrm>
          <a:off x="107950" y="1628800"/>
          <a:ext cx="1230313" cy="768350"/>
        </p:xfrm>
        <a:graphic>
          <a:graphicData uri="http://schemas.openxmlformats.org/presentationml/2006/ole">
            <mc:AlternateContent xmlns:mc="http://schemas.openxmlformats.org/markup-compatibility/2006">
              <mc:Choice xmlns:v="urn:schemas-microsoft-com:vml" Requires="v">
                <p:oleObj spid="_x0000_s9239" name="Equation" r:id="rId7" imgW="685800" imgH="431640" progId="">
                  <p:embed/>
                </p:oleObj>
              </mc:Choice>
              <mc:Fallback>
                <p:oleObj name="Equation" r:id="rId7" imgW="685800" imgH="4316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0" y="1628800"/>
                        <a:ext cx="1230313"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0184" name="Object 8"/>
          <p:cNvGraphicFramePr>
            <a:graphicFrameLocks noChangeAspect="1"/>
          </p:cNvGraphicFramePr>
          <p:nvPr/>
        </p:nvGraphicFramePr>
        <p:xfrm>
          <a:off x="1692275" y="1628800"/>
          <a:ext cx="500063" cy="768350"/>
        </p:xfrm>
        <a:graphic>
          <a:graphicData uri="http://schemas.openxmlformats.org/presentationml/2006/ole">
            <mc:AlternateContent xmlns:mc="http://schemas.openxmlformats.org/markup-compatibility/2006">
              <mc:Choice xmlns:v="urn:schemas-microsoft-com:vml" Requires="v">
                <p:oleObj spid="_x0000_s9240" name="Equation" r:id="rId9" imgW="279360" imgH="431640" progId="">
                  <p:embed/>
                </p:oleObj>
              </mc:Choice>
              <mc:Fallback>
                <p:oleObj name="Equation" r:id="rId9" imgW="279360" imgH="43164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2275" y="1628800"/>
                        <a:ext cx="500063"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0185" name="Object 9"/>
          <p:cNvGraphicFramePr>
            <a:graphicFrameLocks noChangeAspect="1"/>
          </p:cNvGraphicFramePr>
          <p:nvPr/>
        </p:nvGraphicFramePr>
        <p:xfrm>
          <a:off x="251520" y="3068960"/>
          <a:ext cx="1482725" cy="830263"/>
        </p:xfrm>
        <a:graphic>
          <a:graphicData uri="http://schemas.openxmlformats.org/presentationml/2006/ole">
            <mc:AlternateContent xmlns:mc="http://schemas.openxmlformats.org/markup-compatibility/2006">
              <mc:Choice xmlns:v="urn:schemas-microsoft-com:vml" Requires="v">
                <p:oleObj spid="_x0000_s9241" name="Equation" r:id="rId11" imgW="774360" imgH="431640" progId="">
                  <p:embed/>
                </p:oleObj>
              </mc:Choice>
              <mc:Fallback>
                <p:oleObj name="Equation" r:id="rId11" imgW="774360" imgH="43164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1520" y="3068960"/>
                        <a:ext cx="1482725" cy="83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Arrow: Right 2">
            <a:hlinkClick r:id="rId13" action="ppaction://hlinksldjump"/>
            <a:extLst>
              <a:ext uri="{FF2B5EF4-FFF2-40B4-BE49-F238E27FC236}">
                <a16:creationId xmlns:a16="http://schemas.microsoft.com/office/drawing/2014/main" id="{6DFF4335-5EA7-A82B-FDFD-C649E8AB285B}"/>
              </a:ext>
            </a:extLst>
          </p:cNvPr>
          <p:cNvSpPr/>
          <p:nvPr/>
        </p:nvSpPr>
        <p:spPr>
          <a:xfrm>
            <a:off x="7740352" y="6152613"/>
            <a:ext cx="720080" cy="18509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Text Box 2"/>
          <p:cNvSpPr txBox="1">
            <a:spLocks noChangeArrowheads="1"/>
          </p:cNvSpPr>
          <p:nvPr/>
        </p:nvSpPr>
        <p:spPr bwMode="auto">
          <a:xfrm>
            <a:off x="611560" y="836712"/>
            <a:ext cx="2736478" cy="769441"/>
          </a:xfrm>
          <a:prstGeom prst="rect">
            <a:avLst/>
          </a:prstGeom>
          <a:noFill/>
          <a:ln w="9525" algn="ctr">
            <a:noFill/>
            <a:miter lim="800000"/>
            <a:headEnd/>
            <a:tailEnd/>
          </a:ln>
          <a:effectLst/>
        </p:spPr>
        <p:txBody>
          <a:bodyPr wrap="square">
            <a:spAutoFit/>
          </a:bodyPr>
          <a:lstStyle/>
          <a:p>
            <a:r>
              <a:rPr lang="el-GR" sz="2000" b="1" dirty="0">
                <a:solidFill>
                  <a:srgbClr val="3333FF"/>
                </a:solidFill>
                <a:latin typeface="Calibri" pitchFamily="34" charset="0"/>
                <a:cs typeface="Calibri" pitchFamily="34" charset="0"/>
              </a:rPr>
              <a:t> ΜΕΘΟΔΟΣ </a:t>
            </a:r>
            <a:r>
              <a:rPr lang="en-US" sz="2000" b="1" dirty="0">
                <a:solidFill>
                  <a:srgbClr val="3333FF"/>
                </a:solidFill>
                <a:latin typeface="Calibri" pitchFamily="34" charset="0"/>
                <a:cs typeface="Calibri" pitchFamily="34" charset="0"/>
              </a:rPr>
              <a:t>SMB</a:t>
            </a:r>
            <a:r>
              <a:rPr lang="el-GR" sz="2400" b="1" dirty="0">
                <a:solidFill>
                  <a:srgbClr val="3333FF"/>
                </a:solidFill>
                <a:latin typeface="Calibri" pitchFamily="34" charset="0"/>
                <a:cs typeface="Calibri" pitchFamily="34" charset="0"/>
              </a:rPr>
              <a:t> </a:t>
            </a:r>
            <a:endParaRPr lang="en-US" sz="2000" b="1" dirty="0">
              <a:solidFill>
                <a:srgbClr val="3333FF"/>
              </a:solidFill>
              <a:latin typeface="Calibri" pitchFamily="34" charset="0"/>
              <a:cs typeface="Calibri" pitchFamily="34" charset="0"/>
            </a:endParaRPr>
          </a:p>
          <a:p>
            <a:pPr>
              <a:buFont typeface="Wingdings" pitchFamily="2" charset="2"/>
              <a:buChar char="q"/>
            </a:pPr>
            <a:endParaRPr lang="el-GR" sz="2000" b="1" dirty="0">
              <a:solidFill>
                <a:srgbClr val="FF6600"/>
              </a:solidFill>
              <a:effectLst>
                <a:outerShdw blurRad="38100" dist="38100" dir="2700000" algn="tl">
                  <a:srgbClr val="000000"/>
                </a:outerShdw>
              </a:effectLst>
              <a:latin typeface="Calibri" pitchFamily="34" charset="0"/>
              <a:cs typeface="Calibri" pitchFamily="34" charset="0"/>
            </a:endParaRPr>
          </a:p>
        </p:txBody>
      </p:sp>
      <p:sp>
        <p:nvSpPr>
          <p:cNvPr id="644107" name="Rectangle 11"/>
          <p:cNvSpPr>
            <a:spLocks noChangeArrowheads="1"/>
          </p:cNvSpPr>
          <p:nvPr/>
        </p:nvSpPr>
        <p:spPr bwMode="auto">
          <a:xfrm>
            <a:off x="0" y="1268760"/>
            <a:ext cx="5004048" cy="369332"/>
          </a:xfrm>
          <a:prstGeom prst="rect">
            <a:avLst/>
          </a:prstGeom>
          <a:noFill/>
          <a:ln w="9525">
            <a:noFill/>
            <a:miter lim="800000"/>
            <a:headEnd/>
            <a:tailEnd/>
          </a:ln>
          <a:effectLst/>
        </p:spPr>
        <p:txBody>
          <a:bodyPr wrap="square">
            <a:spAutoFit/>
          </a:bodyPr>
          <a:lstStyle/>
          <a:p>
            <a:pPr marL="342900" indent="-342900" algn="just">
              <a:spcBef>
                <a:spcPct val="0"/>
              </a:spcBef>
            </a:pPr>
            <a:r>
              <a:rPr lang="en-US" sz="1800" dirty="0">
                <a:latin typeface="Calibri" pitchFamily="34" charset="0"/>
                <a:cs typeface="Calibri" pitchFamily="34" charset="0"/>
              </a:rPr>
              <a:t>1. </a:t>
            </a:r>
            <a:r>
              <a:rPr lang="el-GR" sz="1800" dirty="0" err="1">
                <a:latin typeface="Calibri" pitchFamily="34" charset="0"/>
                <a:cs typeface="Calibri" pitchFamily="34" charset="0"/>
              </a:rPr>
              <a:t>Υπογισμός</a:t>
            </a:r>
            <a:r>
              <a:rPr lang="el-GR" sz="1800" dirty="0">
                <a:latin typeface="Calibri" pitchFamily="34" charset="0"/>
                <a:cs typeface="Calibri" pitchFamily="34" charset="0"/>
              </a:rPr>
              <a:t> των</a:t>
            </a:r>
            <a:r>
              <a:rPr lang="en-US" sz="1800" dirty="0">
                <a:latin typeface="Calibri" pitchFamily="34" charset="0"/>
                <a:cs typeface="Calibri" pitchFamily="34" charset="0"/>
              </a:rPr>
              <a:t> </a:t>
            </a:r>
            <a:r>
              <a:rPr lang="el-GR" sz="1800" dirty="0">
                <a:latin typeface="Calibri" pitchFamily="34" charset="0"/>
                <a:cs typeface="Calibri" pitchFamily="34" charset="0"/>
              </a:rPr>
              <a:t>παραμέτρων</a:t>
            </a:r>
          </a:p>
        </p:txBody>
      </p:sp>
      <p:pic>
        <p:nvPicPr>
          <p:cNvPr id="644111" name="Picture 15"/>
          <p:cNvPicPr>
            <a:picLocks noChangeAspect="1" noChangeArrowheads="1"/>
          </p:cNvPicPr>
          <p:nvPr/>
        </p:nvPicPr>
        <p:blipFill>
          <a:blip r:embed="rId4" cstate="print">
            <a:lum bright="-30000" contrast="50000"/>
          </a:blip>
          <a:srcRect/>
          <a:stretch>
            <a:fillRect/>
          </a:stretch>
        </p:blipFill>
        <p:spPr bwMode="auto">
          <a:xfrm>
            <a:off x="3348038" y="1119088"/>
            <a:ext cx="5688012" cy="4413250"/>
          </a:xfrm>
          <a:prstGeom prst="rect">
            <a:avLst/>
          </a:prstGeom>
          <a:solidFill>
            <a:srgbClr val="FF6600">
              <a:alpha val="50000"/>
            </a:srgbClr>
          </a:solidFill>
          <a:ln w="25400" algn="ctr">
            <a:solidFill>
              <a:srgbClr val="FF6600"/>
            </a:solidFill>
            <a:miter lim="800000"/>
            <a:headEnd/>
            <a:tailEnd/>
          </a:ln>
          <a:effectLst/>
        </p:spPr>
      </p:pic>
      <p:sp>
        <p:nvSpPr>
          <p:cNvPr id="644114" name="Rectangle 18"/>
          <p:cNvSpPr>
            <a:spLocks noChangeArrowheads="1"/>
          </p:cNvSpPr>
          <p:nvPr/>
        </p:nvSpPr>
        <p:spPr bwMode="auto">
          <a:xfrm>
            <a:off x="3635896" y="5805264"/>
            <a:ext cx="5328717" cy="366713"/>
          </a:xfrm>
          <a:prstGeom prst="rect">
            <a:avLst/>
          </a:prstGeom>
          <a:noFill/>
          <a:ln w="9525" algn="ctr">
            <a:noFill/>
            <a:miter lim="800000"/>
            <a:headEnd/>
            <a:tailEnd/>
          </a:ln>
          <a:effectLst/>
        </p:spPr>
        <p:txBody>
          <a:bodyPr wrap="square">
            <a:spAutoFit/>
          </a:bodyPr>
          <a:lstStyle/>
          <a:p>
            <a:pPr>
              <a:spcBef>
                <a:spcPct val="0"/>
              </a:spcBef>
            </a:pPr>
            <a:r>
              <a:rPr lang="en-US" sz="1800" dirty="0">
                <a:solidFill>
                  <a:srgbClr val="3333FF"/>
                </a:solidFill>
                <a:latin typeface="Calibri" pitchFamily="34" charset="0"/>
                <a:cs typeface="Calibri" pitchFamily="34" charset="0"/>
              </a:rPr>
              <a:t>    </a:t>
            </a:r>
            <a:r>
              <a:rPr lang="el-GR" sz="1800" dirty="0">
                <a:solidFill>
                  <a:srgbClr val="3333FF"/>
                </a:solidFill>
                <a:latin typeface="Calibri" pitchFamily="34" charset="0"/>
                <a:cs typeface="Calibri" pitchFamily="34" charset="0"/>
              </a:rPr>
              <a:t> Διάγραμμα εκτίμησης της παραμέτρου Φ</a:t>
            </a:r>
          </a:p>
        </p:txBody>
      </p:sp>
      <p:sp>
        <p:nvSpPr>
          <p:cNvPr id="644116" name="Rectangle 20"/>
          <p:cNvSpPr>
            <a:spLocks noChangeArrowheads="1"/>
          </p:cNvSpPr>
          <p:nvPr/>
        </p:nvSpPr>
        <p:spPr bwMode="auto">
          <a:xfrm>
            <a:off x="109539" y="2812510"/>
            <a:ext cx="2734269" cy="646331"/>
          </a:xfrm>
          <a:prstGeom prst="rect">
            <a:avLst/>
          </a:prstGeom>
          <a:noFill/>
          <a:ln w="9525">
            <a:noFill/>
            <a:miter lim="800000"/>
            <a:headEnd/>
            <a:tailEnd/>
          </a:ln>
          <a:effectLst/>
        </p:spPr>
        <p:txBody>
          <a:bodyPr wrap="square">
            <a:spAutoFit/>
          </a:bodyPr>
          <a:lstStyle/>
          <a:p>
            <a:pPr algn="just">
              <a:spcBef>
                <a:spcPct val="0"/>
              </a:spcBef>
            </a:pPr>
            <a:r>
              <a:rPr lang="el-GR" sz="1800" dirty="0">
                <a:latin typeface="Calibri" pitchFamily="34" charset="0"/>
                <a:cs typeface="Calibri" pitchFamily="34" charset="0"/>
              </a:rPr>
              <a:t>2. Εύρεση σημείου </a:t>
            </a:r>
            <a:r>
              <a:rPr lang="el-GR" sz="1800" b="1" dirty="0">
                <a:solidFill>
                  <a:srgbClr val="3333FF"/>
                </a:solidFill>
                <a:latin typeface="Calibri" pitchFamily="34" charset="0"/>
                <a:cs typeface="Calibri" pitchFamily="34" charset="0"/>
              </a:rPr>
              <a:t>Μ</a:t>
            </a:r>
            <a:r>
              <a:rPr lang="en-US" sz="1800" dirty="0">
                <a:latin typeface="Calibri" pitchFamily="34" charset="0"/>
                <a:cs typeface="Calibri" pitchFamily="34" charset="0"/>
              </a:rPr>
              <a:t> </a:t>
            </a:r>
            <a:r>
              <a:rPr lang="el-GR" sz="1800" dirty="0">
                <a:latin typeface="Calibri" pitchFamily="34" charset="0"/>
                <a:cs typeface="Calibri" pitchFamily="34" charset="0"/>
              </a:rPr>
              <a:t>στο διάγραμμα</a:t>
            </a:r>
          </a:p>
        </p:txBody>
      </p:sp>
      <p:sp>
        <p:nvSpPr>
          <p:cNvPr id="644117" name="Rectangle 21"/>
          <p:cNvSpPr>
            <a:spLocks noChangeArrowheads="1"/>
          </p:cNvSpPr>
          <p:nvPr/>
        </p:nvSpPr>
        <p:spPr bwMode="auto">
          <a:xfrm>
            <a:off x="65131" y="4585195"/>
            <a:ext cx="3135337" cy="923330"/>
          </a:xfrm>
          <a:prstGeom prst="rect">
            <a:avLst/>
          </a:prstGeom>
          <a:noFill/>
          <a:ln w="9525">
            <a:noFill/>
            <a:miter lim="800000"/>
            <a:headEnd/>
            <a:tailEnd/>
          </a:ln>
          <a:effectLst/>
        </p:spPr>
        <p:txBody>
          <a:bodyPr wrap="square">
            <a:spAutoFit/>
          </a:bodyPr>
          <a:lstStyle/>
          <a:p>
            <a:pPr>
              <a:spcBef>
                <a:spcPct val="0"/>
              </a:spcBef>
            </a:pPr>
            <a:r>
              <a:rPr lang="el-GR" sz="1800" dirty="0">
                <a:latin typeface="Calibri" pitchFamily="34" charset="0"/>
                <a:cs typeface="Calibri" pitchFamily="34" charset="0"/>
              </a:rPr>
              <a:t>Αν το σημείο </a:t>
            </a:r>
            <a:r>
              <a:rPr lang="el-GR" sz="1800" b="1" dirty="0">
                <a:solidFill>
                  <a:srgbClr val="3333FF"/>
                </a:solidFill>
                <a:latin typeface="Calibri" pitchFamily="34" charset="0"/>
                <a:cs typeface="Calibri" pitchFamily="34" charset="0"/>
              </a:rPr>
              <a:t>Μ</a:t>
            </a:r>
            <a:r>
              <a:rPr lang="el-GR" sz="1800" dirty="0">
                <a:latin typeface="Calibri" pitchFamily="34" charset="0"/>
                <a:cs typeface="Calibri" pitchFamily="34" charset="0"/>
              </a:rPr>
              <a:t> βρίσκεται πάνω από τη γραμμή, ως τιμή </a:t>
            </a:r>
            <a:r>
              <a:rPr lang="el-GR" sz="1800" b="1" dirty="0">
                <a:solidFill>
                  <a:srgbClr val="3333FF"/>
                </a:solidFill>
                <a:latin typeface="Calibri" pitchFamily="34" charset="0"/>
                <a:cs typeface="Calibri" pitchFamily="34" charset="0"/>
              </a:rPr>
              <a:t>Φ</a:t>
            </a:r>
            <a:r>
              <a:rPr lang="el-GR" sz="1800" dirty="0">
                <a:latin typeface="Calibri" pitchFamily="34" charset="0"/>
                <a:cs typeface="Calibri" pitchFamily="34" charset="0"/>
              </a:rPr>
              <a:t> επιλέγεται η αρχική: </a:t>
            </a:r>
            <a:r>
              <a:rPr lang="el-GR" sz="1800" b="1" dirty="0">
                <a:solidFill>
                  <a:srgbClr val="3333FF"/>
                </a:solidFill>
                <a:latin typeface="Calibri" pitchFamily="34" charset="0"/>
                <a:cs typeface="Calibri" pitchFamily="34" charset="0"/>
              </a:rPr>
              <a:t>Φ = Φ1</a:t>
            </a:r>
          </a:p>
        </p:txBody>
      </p:sp>
      <p:sp>
        <p:nvSpPr>
          <p:cNvPr id="644119" name="Line 23"/>
          <p:cNvSpPr>
            <a:spLocks noChangeShapeType="1"/>
          </p:cNvSpPr>
          <p:nvPr/>
        </p:nvSpPr>
        <p:spPr bwMode="auto">
          <a:xfrm flipV="1">
            <a:off x="6084888" y="2797075"/>
            <a:ext cx="0" cy="2376488"/>
          </a:xfrm>
          <a:prstGeom prst="line">
            <a:avLst/>
          </a:prstGeom>
          <a:noFill/>
          <a:ln w="25400">
            <a:solidFill>
              <a:srgbClr val="FF6600"/>
            </a:solidFill>
            <a:round/>
            <a:headEnd/>
            <a:tailEnd/>
          </a:ln>
          <a:effectLst/>
        </p:spPr>
        <p:txBody>
          <a:bodyPr>
            <a:spAutoFit/>
          </a:bodyPr>
          <a:lstStyle/>
          <a:p>
            <a:endParaRPr lang="en-GB"/>
          </a:p>
        </p:txBody>
      </p:sp>
      <p:sp>
        <p:nvSpPr>
          <p:cNvPr id="644120" name="Line 24"/>
          <p:cNvSpPr>
            <a:spLocks noChangeShapeType="1"/>
          </p:cNvSpPr>
          <p:nvPr/>
        </p:nvSpPr>
        <p:spPr bwMode="auto">
          <a:xfrm flipH="1">
            <a:off x="3924300" y="2795488"/>
            <a:ext cx="2160588" cy="0"/>
          </a:xfrm>
          <a:prstGeom prst="line">
            <a:avLst/>
          </a:prstGeom>
          <a:noFill/>
          <a:ln w="25400">
            <a:solidFill>
              <a:srgbClr val="FF6600"/>
            </a:solidFill>
            <a:round/>
            <a:headEnd/>
            <a:tailEnd/>
          </a:ln>
          <a:effectLst/>
        </p:spPr>
        <p:txBody>
          <a:bodyPr>
            <a:spAutoFit/>
          </a:bodyPr>
          <a:lstStyle/>
          <a:p>
            <a:endParaRPr lang="en-GB"/>
          </a:p>
        </p:txBody>
      </p:sp>
      <p:sp>
        <p:nvSpPr>
          <p:cNvPr id="644121" name="Text Box 25"/>
          <p:cNvSpPr txBox="1">
            <a:spLocks noChangeArrowheads="1"/>
          </p:cNvSpPr>
          <p:nvPr/>
        </p:nvSpPr>
        <p:spPr bwMode="auto">
          <a:xfrm>
            <a:off x="5867400" y="5171975"/>
            <a:ext cx="576263" cy="336550"/>
          </a:xfrm>
          <a:prstGeom prst="rect">
            <a:avLst/>
          </a:prstGeom>
          <a:noFill/>
          <a:ln w="9525" algn="ctr">
            <a:noFill/>
            <a:miter lim="800000"/>
            <a:headEnd/>
            <a:tailEnd/>
          </a:ln>
          <a:effectLst/>
        </p:spPr>
        <p:txBody>
          <a:bodyPr>
            <a:spAutoFit/>
          </a:bodyPr>
          <a:lstStyle/>
          <a:p>
            <a:r>
              <a:rPr lang="el-GR" sz="1600" b="1">
                <a:solidFill>
                  <a:srgbClr val="FF6600"/>
                </a:solidFill>
                <a:effectLst>
                  <a:outerShdw blurRad="38100" dist="38100" dir="2700000" algn="tl">
                    <a:srgbClr val="000000"/>
                  </a:outerShdw>
                </a:effectLst>
              </a:rPr>
              <a:t>Φ1</a:t>
            </a:r>
          </a:p>
        </p:txBody>
      </p:sp>
      <p:graphicFrame>
        <p:nvGraphicFramePr>
          <p:cNvPr id="644122" name="Object 26"/>
          <p:cNvGraphicFramePr>
            <a:graphicFrameLocks noChangeAspect="1"/>
          </p:cNvGraphicFramePr>
          <p:nvPr/>
        </p:nvGraphicFramePr>
        <p:xfrm>
          <a:off x="3336925" y="2430264"/>
          <a:ext cx="522288" cy="722312"/>
        </p:xfrm>
        <a:graphic>
          <a:graphicData uri="http://schemas.openxmlformats.org/presentationml/2006/ole">
            <mc:AlternateContent xmlns:mc="http://schemas.openxmlformats.org/markup-compatibility/2006">
              <mc:Choice xmlns:v="urn:schemas-microsoft-com:vml" Requires="v">
                <p:oleObj spid="_x0000_s10270" name="Equation" r:id="rId5" imgW="291960" imgH="406080" progId="">
                  <p:embed/>
                </p:oleObj>
              </mc:Choice>
              <mc:Fallback>
                <p:oleObj name="Equation" r:id="rId5" imgW="291960" imgH="406080"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6925" y="2430264"/>
                        <a:ext cx="522288"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4123" name="Oval 27"/>
          <p:cNvSpPr>
            <a:spLocks noChangeArrowheads="1"/>
          </p:cNvSpPr>
          <p:nvPr/>
        </p:nvSpPr>
        <p:spPr bwMode="auto">
          <a:xfrm>
            <a:off x="5940425" y="2651025"/>
            <a:ext cx="288925" cy="288925"/>
          </a:xfrm>
          <a:prstGeom prst="ellipse">
            <a:avLst/>
          </a:prstGeom>
          <a:noFill/>
          <a:ln w="25400" algn="ctr">
            <a:solidFill>
              <a:srgbClr val="FF6600"/>
            </a:solidFill>
            <a:round/>
            <a:headEnd/>
            <a:tailEnd/>
          </a:ln>
          <a:effectLst/>
        </p:spPr>
        <p:txBody>
          <a:bodyPr wrap="none" anchor="ctr">
            <a:spAutoFit/>
          </a:bodyPr>
          <a:lstStyle/>
          <a:p>
            <a:endParaRPr lang="en-GB"/>
          </a:p>
        </p:txBody>
      </p:sp>
      <p:sp>
        <p:nvSpPr>
          <p:cNvPr id="644124" name="Text Box 28"/>
          <p:cNvSpPr txBox="1">
            <a:spLocks noChangeArrowheads="1"/>
          </p:cNvSpPr>
          <p:nvPr/>
        </p:nvSpPr>
        <p:spPr bwMode="auto">
          <a:xfrm>
            <a:off x="5867400" y="2292250"/>
            <a:ext cx="576263" cy="336550"/>
          </a:xfrm>
          <a:prstGeom prst="rect">
            <a:avLst/>
          </a:prstGeom>
          <a:noFill/>
          <a:ln w="9525" algn="ctr">
            <a:noFill/>
            <a:miter lim="800000"/>
            <a:headEnd/>
            <a:tailEnd/>
          </a:ln>
          <a:effectLst/>
        </p:spPr>
        <p:txBody>
          <a:bodyPr>
            <a:spAutoFit/>
          </a:bodyPr>
          <a:lstStyle/>
          <a:p>
            <a:r>
              <a:rPr lang="el-GR" sz="1600" b="1">
                <a:solidFill>
                  <a:srgbClr val="FF6600"/>
                </a:solidFill>
                <a:effectLst>
                  <a:outerShdw blurRad="38100" dist="38100" dir="2700000" algn="tl">
                    <a:srgbClr val="000000"/>
                  </a:outerShdw>
                </a:effectLst>
              </a:rPr>
              <a:t>Μ</a:t>
            </a:r>
          </a:p>
        </p:txBody>
      </p:sp>
      <p:sp>
        <p:nvSpPr>
          <p:cNvPr id="644126" name="Line 30"/>
          <p:cNvSpPr>
            <a:spLocks noChangeShapeType="1"/>
          </p:cNvSpPr>
          <p:nvPr/>
        </p:nvSpPr>
        <p:spPr bwMode="auto">
          <a:xfrm flipV="1">
            <a:off x="3924300" y="1334988"/>
            <a:ext cx="4824413" cy="3455987"/>
          </a:xfrm>
          <a:prstGeom prst="line">
            <a:avLst/>
          </a:prstGeom>
          <a:noFill/>
          <a:ln w="25400">
            <a:solidFill>
              <a:srgbClr val="FF6600"/>
            </a:solidFill>
            <a:prstDash val="dash"/>
            <a:round/>
            <a:headEnd/>
            <a:tailEnd/>
          </a:ln>
          <a:effectLst/>
        </p:spPr>
        <p:txBody>
          <a:bodyPr>
            <a:spAutoFit/>
          </a:bodyPr>
          <a:lstStyle/>
          <a:p>
            <a:endParaRPr lang="en-GB"/>
          </a:p>
        </p:txBody>
      </p:sp>
      <p:sp>
        <p:nvSpPr>
          <p:cNvPr id="27"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Πρόγνωση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28" name="27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29"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30" name="29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31" name="Picture 2"/>
          <p:cNvPicPr>
            <a:picLocks noChangeAspect="1" noChangeArrowheads="1"/>
          </p:cNvPicPr>
          <p:nvPr/>
        </p:nvPicPr>
        <p:blipFill>
          <a:blip r:embed="rId7" cstate="print"/>
          <a:srcRect/>
          <a:stretch>
            <a:fillRect/>
          </a:stretch>
        </p:blipFill>
        <p:spPr bwMode="auto">
          <a:xfrm>
            <a:off x="0" y="0"/>
            <a:ext cx="780777" cy="785292"/>
          </a:xfrm>
          <a:prstGeom prst="rect">
            <a:avLst/>
          </a:prstGeom>
          <a:blipFill>
            <a:blip r:embed="rId8"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grpSp>
        <p:nvGrpSpPr>
          <p:cNvPr id="3" name="Ομάδα 2">
            <a:extLst>
              <a:ext uri="{FF2B5EF4-FFF2-40B4-BE49-F238E27FC236}">
                <a16:creationId xmlns:a16="http://schemas.microsoft.com/office/drawing/2014/main" id="{2312FB42-35FF-4F21-B494-6E3A2D48FABD}"/>
              </a:ext>
            </a:extLst>
          </p:cNvPr>
          <p:cNvGrpSpPr/>
          <p:nvPr/>
        </p:nvGrpSpPr>
        <p:grpSpPr>
          <a:xfrm>
            <a:off x="98655" y="1749761"/>
            <a:ext cx="2358343" cy="806525"/>
            <a:chOff x="107950" y="1590625"/>
            <a:chExt cx="2358343" cy="806525"/>
          </a:xfrm>
        </p:grpSpPr>
        <p:sp>
          <p:nvSpPr>
            <p:cNvPr id="32" name="31 - Ορθογώνιο"/>
            <p:cNvSpPr/>
            <p:nvPr/>
          </p:nvSpPr>
          <p:spPr>
            <a:xfrm>
              <a:off x="126541" y="1590625"/>
              <a:ext cx="233975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90183" name="Object 7"/>
            <p:cNvGraphicFramePr>
              <a:graphicFrameLocks noChangeAspect="1"/>
            </p:cNvGraphicFramePr>
            <p:nvPr>
              <p:extLst>
                <p:ext uri="{D42A27DB-BD31-4B8C-83A1-F6EECF244321}">
                  <p14:modId xmlns:p14="http://schemas.microsoft.com/office/powerpoint/2010/main" val="2208679578"/>
                </p:ext>
              </p:extLst>
            </p:nvPr>
          </p:nvGraphicFramePr>
          <p:xfrm>
            <a:off x="107950" y="1628800"/>
            <a:ext cx="1230313" cy="768350"/>
          </p:xfrm>
          <a:graphic>
            <a:graphicData uri="http://schemas.openxmlformats.org/presentationml/2006/ole">
              <mc:AlternateContent xmlns:mc="http://schemas.openxmlformats.org/markup-compatibility/2006">
                <mc:Choice xmlns:v="urn:schemas-microsoft-com:vml" Requires="v">
                  <p:oleObj spid="_x0000_s10271" name="Equation" r:id="rId9" imgW="685800" imgH="431640" progId="">
                    <p:embed/>
                  </p:oleObj>
                </mc:Choice>
                <mc:Fallback>
                  <p:oleObj name="Equation" r:id="rId9" imgW="685800" imgH="431640" progId="">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950" y="1628800"/>
                          <a:ext cx="1230313"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0184" name="Object 8"/>
            <p:cNvGraphicFramePr>
              <a:graphicFrameLocks noChangeAspect="1"/>
            </p:cNvGraphicFramePr>
            <p:nvPr>
              <p:extLst>
                <p:ext uri="{D42A27DB-BD31-4B8C-83A1-F6EECF244321}">
                  <p14:modId xmlns:p14="http://schemas.microsoft.com/office/powerpoint/2010/main" val="2154297698"/>
                </p:ext>
              </p:extLst>
            </p:nvPr>
          </p:nvGraphicFramePr>
          <p:xfrm>
            <a:off x="1692275" y="1628800"/>
            <a:ext cx="500063" cy="768350"/>
          </p:xfrm>
          <a:graphic>
            <a:graphicData uri="http://schemas.openxmlformats.org/presentationml/2006/ole">
              <mc:AlternateContent xmlns:mc="http://schemas.openxmlformats.org/markup-compatibility/2006">
                <mc:Choice xmlns:v="urn:schemas-microsoft-com:vml" Requires="v">
                  <p:oleObj spid="_x0000_s10272" name="Equation" r:id="rId11" imgW="279360" imgH="431640" progId="">
                    <p:embed/>
                  </p:oleObj>
                </mc:Choice>
                <mc:Fallback>
                  <p:oleObj name="Equation" r:id="rId11" imgW="279360" imgH="431640" progId="">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2275" y="1628800"/>
                          <a:ext cx="500063"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Ομάδα 3">
            <a:extLst>
              <a:ext uri="{FF2B5EF4-FFF2-40B4-BE49-F238E27FC236}">
                <a16:creationId xmlns:a16="http://schemas.microsoft.com/office/drawing/2014/main" id="{7D9675F5-160B-4414-97A5-17C27B9BCAFC}"/>
              </a:ext>
            </a:extLst>
          </p:cNvPr>
          <p:cNvGrpSpPr/>
          <p:nvPr/>
        </p:nvGrpSpPr>
        <p:grpSpPr>
          <a:xfrm>
            <a:off x="229402" y="3544408"/>
            <a:ext cx="1763688" cy="792088"/>
            <a:chOff x="210718" y="3676259"/>
            <a:chExt cx="1763688" cy="792088"/>
          </a:xfrm>
        </p:grpSpPr>
        <p:sp>
          <p:nvSpPr>
            <p:cNvPr id="33" name="32 - Ορθογώνιο"/>
            <p:cNvSpPr/>
            <p:nvPr/>
          </p:nvSpPr>
          <p:spPr>
            <a:xfrm>
              <a:off x="210718" y="3676259"/>
              <a:ext cx="176368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90185" name="Object 9"/>
            <p:cNvGraphicFramePr>
              <a:graphicFrameLocks noChangeAspect="1"/>
            </p:cNvGraphicFramePr>
            <p:nvPr>
              <p:extLst>
                <p:ext uri="{D42A27DB-BD31-4B8C-83A1-F6EECF244321}">
                  <p14:modId xmlns:p14="http://schemas.microsoft.com/office/powerpoint/2010/main" val="463308327"/>
                </p:ext>
              </p:extLst>
            </p:nvPr>
          </p:nvGraphicFramePr>
          <p:xfrm>
            <a:off x="360280" y="3731218"/>
            <a:ext cx="1150124" cy="644021"/>
          </p:xfrm>
          <a:graphic>
            <a:graphicData uri="http://schemas.openxmlformats.org/presentationml/2006/ole">
              <mc:AlternateContent xmlns:mc="http://schemas.openxmlformats.org/markup-compatibility/2006">
                <mc:Choice xmlns:v="urn:schemas-microsoft-com:vml" Requires="v">
                  <p:oleObj spid="_x0000_s10273" name="Equation" r:id="rId13" imgW="774360" imgH="431640" progId="">
                    <p:embed/>
                  </p:oleObj>
                </mc:Choice>
                <mc:Fallback>
                  <p:oleObj name="Equation" r:id="rId13" imgW="774360" imgH="431640" progId="">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0280" y="3731218"/>
                          <a:ext cx="1150124" cy="644021"/>
                        </a:xfrm>
                        <a:prstGeom prst="rect">
                          <a:avLst/>
                        </a:prstGeom>
                        <a:noFill/>
                      </p:spPr>
                    </p:pic>
                  </p:oleObj>
                </mc:Fallback>
              </mc:AlternateContent>
            </a:graphicData>
          </a:graphic>
        </p:graphicFrame>
      </p:grpSp>
      <p:sp>
        <p:nvSpPr>
          <p:cNvPr id="2" name="Arrow: Right 1">
            <a:extLst>
              <a:ext uri="{FF2B5EF4-FFF2-40B4-BE49-F238E27FC236}">
                <a16:creationId xmlns:a16="http://schemas.microsoft.com/office/drawing/2014/main" id="{2E0BB3A3-94EF-6E3E-E464-B7327A9375A0}"/>
              </a:ext>
            </a:extLst>
          </p:cNvPr>
          <p:cNvSpPr/>
          <p:nvPr/>
        </p:nvSpPr>
        <p:spPr>
          <a:xfrm>
            <a:off x="7956376" y="6171978"/>
            <a:ext cx="576064" cy="16472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4117"/>
                                        </p:tgtEl>
                                        <p:attrNameLst>
                                          <p:attrName>style.visibility</p:attrName>
                                        </p:attrNameLst>
                                      </p:cBhvr>
                                      <p:to>
                                        <p:strVal val="visible"/>
                                      </p:to>
                                    </p:set>
                                    <p:anim calcmode="lin" valueType="num">
                                      <p:cBhvr additive="base">
                                        <p:cTn id="7" dur="500" fill="hold"/>
                                        <p:tgtEl>
                                          <p:spTgt spid="644117"/>
                                        </p:tgtEl>
                                        <p:attrNameLst>
                                          <p:attrName>ppt_x</p:attrName>
                                        </p:attrNameLst>
                                      </p:cBhvr>
                                      <p:tavLst>
                                        <p:tav tm="0">
                                          <p:val>
                                            <p:strVal val="#ppt_x"/>
                                          </p:val>
                                        </p:tav>
                                        <p:tav tm="100000">
                                          <p:val>
                                            <p:strVal val="#ppt_x"/>
                                          </p:val>
                                        </p:tav>
                                      </p:tavLst>
                                    </p:anim>
                                    <p:anim calcmode="lin" valueType="num">
                                      <p:cBhvr additive="base">
                                        <p:cTn id="8" dur="500" fill="hold"/>
                                        <p:tgtEl>
                                          <p:spTgt spid="6441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4122"/>
                                        </p:tgtEl>
                                        <p:attrNameLst>
                                          <p:attrName>style.visibility</p:attrName>
                                        </p:attrNameLst>
                                      </p:cBhvr>
                                      <p:to>
                                        <p:strVal val="visible"/>
                                      </p:to>
                                    </p:set>
                                    <p:anim calcmode="lin" valueType="num">
                                      <p:cBhvr additive="base">
                                        <p:cTn id="13" dur="500" fill="hold"/>
                                        <p:tgtEl>
                                          <p:spTgt spid="644122"/>
                                        </p:tgtEl>
                                        <p:attrNameLst>
                                          <p:attrName>ppt_x</p:attrName>
                                        </p:attrNameLst>
                                      </p:cBhvr>
                                      <p:tavLst>
                                        <p:tav tm="0">
                                          <p:val>
                                            <p:strVal val="#ppt_x"/>
                                          </p:val>
                                        </p:tav>
                                        <p:tav tm="100000">
                                          <p:val>
                                            <p:strVal val="#ppt_x"/>
                                          </p:val>
                                        </p:tav>
                                      </p:tavLst>
                                    </p:anim>
                                    <p:anim calcmode="lin" valueType="num">
                                      <p:cBhvr additive="base">
                                        <p:cTn id="14" dur="500" fill="hold"/>
                                        <p:tgtEl>
                                          <p:spTgt spid="64412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44120"/>
                                        </p:tgtEl>
                                        <p:attrNameLst>
                                          <p:attrName>style.visibility</p:attrName>
                                        </p:attrNameLst>
                                      </p:cBhvr>
                                      <p:to>
                                        <p:strVal val="visible"/>
                                      </p:to>
                                    </p:set>
                                    <p:anim calcmode="lin" valueType="num">
                                      <p:cBhvr additive="base">
                                        <p:cTn id="17" dur="500" fill="hold"/>
                                        <p:tgtEl>
                                          <p:spTgt spid="644120"/>
                                        </p:tgtEl>
                                        <p:attrNameLst>
                                          <p:attrName>ppt_x</p:attrName>
                                        </p:attrNameLst>
                                      </p:cBhvr>
                                      <p:tavLst>
                                        <p:tav tm="0">
                                          <p:val>
                                            <p:strVal val="#ppt_x"/>
                                          </p:val>
                                        </p:tav>
                                        <p:tav tm="100000">
                                          <p:val>
                                            <p:strVal val="#ppt_x"/>
                                          </p:val>
                                        </p:tav>
                                      </p:tavLst>
                                    </p:anim>
                                    <p:anim calcmode="lin" valueType="num">
                                      <p:cBhvr additive="base">
                                        <p:cTn id="18" dur="500" fill="hold"/>
                                        <p:tgtEl>
                                          <p:spTgt spid="6441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44124"/>
                                        </p:tgtEl>
                                        <p:attrNameLst>
                                          <p:attrName>style.visibility</p:attrName>
                                        </p:attrNameLst>
                                      </p:cBhvr>
                                      <p:to>
                                        <p:strVal val="visible"/>
                                      </p:to>
                                    </p:set>
                                    <p:anim calcmode="lin" valueType="num">
                                      <p:cBhvr additive="base">
                                        <p:cTn id="21" dur="500" fill="hold"/>
                                        <p:tgtEl>
                                          <p:spTgt spid="644124"/>
                                        </p:tgtEl>
                                        <p:attrNameLst>
                                          <p:attrName>ppt_x</p:attrName>
                                        </p:attrNameLst>
                                      </p:cBhvr>
                                      <p:tavLst>
                                        <p:tav tm="0">
                                          <p:val>
                                            <p:strVal val="#ppt_x"/>
                                          </p:val>
                                        </p:tav>
                                        <p:tav tm="100000">
                                          <p:val>
                                            <p:strVal val="#ppt_x"/>
                                          </p:val>
                                        </p:tav>
                                      </p:tavLst>
                                    </p:anim>
                                    <p:anim calcmode="lin" valueType="num">
                                      <p:cBhvr additive="base">
                                        <p:cTn id="22" dur="500" fill="hold"/>
                                        <p:tgtEl>
                                          <p:spTgt spid="64412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44123"/>
                                        </p:tgtEl>
                                        <p:attrNameLst>
                                          <p:attrName>style.visibility</p:attrName>
                                        </p:attrNameLst>
                                      </p:cBhvr>
                                      <p:to>
                                        <p:strVal val="visible"/>
                                      </p:to>
                                    </p:set>
                                    <p:anim calcmode="lin" valueType="num">
                                      <p:cBhvr additive="base">
                                        <p:cTn id="25" dur="500" fill="hold"/>
                                        <p:tgtEl>
                                          <p:spTgt spid="644123"/>
                                        </p:tgtEl>
                                        <p:attrNameLst>
                                          <p:attrName>ppt_x</p:attrName>
                                        </p:attrNameLst>
                                      </p:cBhvr>
                                      <p:tavLst>
                                        <p:tav tm="0">
                                          <p:val>
                                            <p:strVal val="#ppt_x"/>
                                          </p:val>
                                        </p:tav>
                                        <p:tav tm="100000">
                                          <p:val>
                                            <p:strVal val="#ppt_x"/>
                                          </p:val>
                                        </p:tav>
                                      </p:tavLst>
                                    </p:anim>
                                    <p:anim calcmode="lin" valueType="num">
                                      <p:cBhvr additive="base">
                                        <p:cTn id="26" dur="500" fill="hold"/>
                                        <p:tgtEl>
                                          <p:spTgt spid="64412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44119"/>
                                        </p:tgtEl>
                                        <p:attrNameLst>
                                          <p:attrName>style.visibility</p:attrName>
                                        </p:attrNameLst>
                                      </p:cBhvr>
                                      <p:to>
                                        <p:strVal val="visible"/>
                                      </p:to>
                                    </p:set>
                                    <p:anim calcmode="lin" valueType="num">
                                      <p:cBhvr additive="base">
                                        <p:cTn id="29" dur="500" fill="hold"/>
                                        <p:tgtEl>
                                          <p:spTgt spid="644119"/>
                                        </p:tgtEl>
                                        <p:attrNameLst>
                                          <p:attrName>ppt_x</p:attrName>
                                        </p:attrNameLst>
                                      </p:cBhvr>
                                      <p:tavLst>
                                        <p:tav tm="0">
                                          <p:val>
                                            <p:strVal val="#ppt_x"/>
                                          </p:val>
                                        </p:tav>
                                        <p:tav tm="100000">
                                          <p:val>
                                            <p:strVal val="#ppt_x"/>
                                          </p:val>
                                        </p:tav>
                                      </p:tavLst>
                                    </p:anim>
                                    <p:anim calcmode="lin" valueType="num">
                                      <p:cBhvr additive="base">
                                        <p:cTn id="30" dur="500" fill="hold"/>
                                        <p:tgtEl>
                                          <p:spTgt spid="64411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44126"/>
                                        </p:tgtEl>
                                        <p:attrNameLst>
                                          <p:attrName>style.visibility</p:attrName>
                                        </p:attrNameLst>
                                      </p:cBhvr>
                                      <p:to>
                                        <p:strVal val="visible"/>
                                      </p:to>
                                    </p:set>
                                    <p:anim calcmode="lin" valueType="num">
                                      <p:cBhvr additive="base">
                                        <p:cTn id="33" dur="500" fill="hold"/>
                                        <p:tgtEl>
                                          <p:spTgt spid="644126"/>
                                        </p:tgtEl>
                                        <p:attrNameLst>
                                          <p:attrName>ppt_x</p:attrName>
                                        </p:attrNameLst>
                                      </p:cBhvr>
                                      <p:tavLst>
                                        <p:tav tm="0">
                                          <p:val>
                                            <p:strVal val="#ppt_x"/>
                                          </p:val>
                                        </p:tav>
                                        <p:tav tm="100000">
                                          <p:val>
                                            <p:strVal val="#ppt_x"/>
                                          </p:val>
                                        </p:tav>
                                      </p:tavLst>
                                    </p:anim>
                                    <p:anim calcmode="lin" valueType="num">
                                      <p:cBhvr additive="base">
                                        <p:cTn id="34" dur="500" fill="hold"/>
                                        <p:tgtEl>
                                          <p:spTgt spid="64412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44121"/>
                                        </p:tgtEl>
                                        <p:attrNameLst>
                                          <p:attrName>style.visibility</p:attrName>
                                        </p:attrNameLst>
                                      </p:cBhvr>
                                      <p:to>
                                        <p:strVal val="visible"/>
                                      </p:to>
                                    </p:set>
                                    <p:anim calcmode="lin" valueType="num">
                                      <p:cBhvr additive="base">
                                        <p:cTn id="37" dur="500" fill="hold"/>
                                        <p:tgtEl>
                                          <p:spTgt spid="644121"/>
                                        </p:tgtEl>
                                        <p:attrNameLst>
                                          <p:attrName>ppt_x</p:attrName>
                                        </p:attrNameLst>
                                      </p:cBhvr>
                                      <p:tavLst>
                                        <p:tav tm="0">
                                          <p:val>
                                            <p:strVal val="#ppt_x"/>
                                          </p:val>
                                        </p:tav>
                                        <p:tav tm="100000">
                                          <p:val>
                                            <p:strVal val="#ppt_x"/>
                                          </p:val>
                                        </p:tav>
                                      </p:tavLst>
                                    </p:anim>
                                    <p:anim calcmode="lin" valueType="num">
                                      <p:cBhvr additive="base">
                                        <p:cTn id="38" dur="500" fill="hold"/>
                                        <p:tgtEl>
                                          <p:spTgt spid="6441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644122"/>
                                        </p:tgtEl>
                                        <p:attrNameLst>
                                          <p:attrName>ppt_x</p:attrName>
                                        </p:attrNameLst>
                                      </p:cBhvr>
                                      <p:tavLst>
                                        <p:tav tm="0">
                                          <p:val>
                                            <p:strVal val="ppt_x"/>
                                          </p:val>
                                        </p:tav>
                                        <p:tav tm="100000">
                                          <p:val>
                                            <p:strVal val="ppt_x"/>
                                          </p:val>
                                        </p:tav>
                                      </p:tavLst>
                                    </p:anim>
                                    <p:anim calcmode="lin" valueType="num">
                                      <p:cBhvr additive="base">
                                        <p:cTn id="43" dur="500"/>
                                        <p:tgtEl>
                                          <p:spTgt spid="644122"/>
                                        </p:tgtEl>
                                        <p:attrNameLst>
                                          <p:attrName>ppt_y</p:attrName>
                                        </p:attrNameLst>
                                      </p:cBhvr>
                                      <p:tavLst>
                                        <p:tav tm="0">
                                          <p:val>
                                            <p:strVal val="ppt_y"/>
                                          </p:val>
                                        </p:tav>
                                        <p:tav tm="100000">
                                          <p:val>
                                            <p:strVal val="1+ppt_h/2"/>
                                          </p:val>
                                        </p:tav>
                                      </p:tavLst>
                                    </p:anim>
                                    <p:set>
                                      <p:cBhvr>
                                        <p:cTn id="44" dur="1" fill="hold">
                                          <p:stCondLst>
                                            <p:cond delay="499"/>
                                          </p:stCondLst>
                                        </p:cTn>
                                        <p:tgtEl>
                                          <p:spTgt spid="644122"/>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644120"/>
                                        </p:tgtEl>
                                        <p:attrNameLst>
                                          <p:attrName>ppt_x</p:attrName>
                                        </p:attrNameLst>
                                      </p:cBhvr>
                                      <p:tavLst>
                                        <p:tav tm="0">
                                          <p:val>
                                            <p:strVal val="ppt_x"/>
                                          </p:val>
                                        </p:tav>
                                        <p:tav tm="100000">
                                          <p:val>
                                            <p:strVal val="ppt_x"/>
                                          </p:val>
                                        </p:tav>
                                      </p:tavLst>
                                    </p:anim>
                                    <p:anim calcmode="lin" valueType="num">
                                      <p:cBhvr additive="base">
                                        <p:cTn id="47" dur="500"/>
                                        <p:tgtEl>
                                          <p:spTgt spid="644120"/>
                                        </p:tgtEl>
                                        <p:attrNameLst>
                                          <p:attrName>ppt_y</p:attrName>
                                        </p:attrNameLst>
                                      </p:cBhvr>
                                      <p:tavLst>
                                        <p:tav tm="0">
                                          <p:val>
                                            <p:strVal val="ppt_y"/>
                                          </p:val>
                                        </p:tav>
                                        <p:tav tm="100000">
                                          <p:val>
                                            <p:strVal val="1+ppt_h/2"/>
                                          </p:val>
                                        </p:tav>
                                      </p:tavLst>
                                    </p:anim>
                                    <p:set>
                                      <p:cBhvr>
                                        <p:cTn id="48" dur="1" fill="hold">
                                          <p:stCondLst>
                                            <p:cond delay="499"/>
                                          </p:stCondLst>
                                        </p:cTn>
                                        <p:tgtEl>
                                          <p:spTgt spid="644120"/>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644123"/>
                                        </p:tgtEl>
                                        <p:attrNameLst>
                                          <p:attrName>ppt_x</p:attrName>
                                        </p:attrNameLst>
                                      </p:cBhvr>
                                      <p:tavLst>
                                        <p:tav tm="0">
                                          <p:val>
                                            <p:strVal val="ppt_x"/>
                                          </p:val>
                                        </p:tav>
                                        <p:tav tm="100000">
                                          <p:val>
                                            <p:strVal val="ppt_x"/>
                                          </p:val>
                                        </p:tav>
                                      </p:tavLst>
                                    </p:anim>
                                    <p:anim calcmode="lin" valueType="num">
                                      <p:cBhvr additive="base">
                                        <p:cTn id="51" dur="500"/>
                                        <p:tgtEl>
                                          <p:spTgt spid="644123"/>
                                        </p:tgtEl>
                                        <p:attrNameLst>
                                          <p:attrName>ppt_y</p:attrName>
                                        </p:attrNameLst>
                                      </p:cBhvr>
                                      <p:tavLst>
                                        <p:tav tm="0">
                                          <p:val>
                                            <p:strVal val="ppt_y"/>
                                          </p:val>
                                        </p:tav>
                                        <p:tav tm="100000">
                                          <p:val>
                                            <p:strVal val="1+ppt_h/2"/>
                                          </p:val>
                                        </p:tav>
                                      </p:tavLst>
                                    </p:anim>
                                    <p:set>
                                      <p:cBhvr>
                                        <p:cTn id="52" dur="1" fill="hold">
                                          <p:stCondLst>
                                            <p:cond delay="499"/>
                                          </p:stCondLst>
                                        </p:cTn>
                                        <p:tgtEl>
                                          <p:spTgt spid="644123"/>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644126"/>
                                        </p:tgtEl>
                                        <p:attrNameLst>
                                          <p:attrName>ppt_x</p:attrName>
                                        </p:attrNameLst>
                                      </p:cBhvr>
                                      <p:tavLst>
                                        <p:tav tm="0">
                                          <p:val>
                                            <p:strVal val="ppt_x"/>
                                          </p:val>
                                        </p:tav>
                                        <p:tav tm="100000">
                                          <p:val>
                                            <p:strVal val="ppt_x"/>
                                          </p:val>
                                        </p:tav>
                                      </p:tavLst>
                                    </p:anim>
                                    <p:anim calcmode="lin" valueType="num">
                                      <p:cBhvr additive="base">
                                        <p:cTn id="55" dur="500"/>
                                        <p:tgtEl>
                                          <p:spTgt spid="644126"/>
                                        </p:tgtEl>
                                        <p:attrNameLst>
                                          <p:attrName>ppt_y</p:attrName>
                                        </p:attrNameLst>
                                      </p:cBhvr>
                                      <p:tavLst>
                                        <p:tav tm="0">
                                          <p:val>
                                            <p:strVal val="ppt_y"/>
                                          </p:val>
                                        </p:tav>
                                        <p:tav tm="100000">
                                          <p:val>
                                            <p:strVal val="1+ppt_h/2"/>
                                          </p:val>
                                        </p:tav>
                                      </p:tavLst>
                                    </p:anim>
                                    <p:set>
                                      <p:cBhvr>
                                        <p:cTn id="56" dur="1" fill="hold">
                                          <p:stCondLst>
                                            <p:cond delay="499"/>
                                          </p:stCondLst>
                                        </p:cTn>
                                        <p:tgtEl>
                                          <p:spTgt spid="644126"/>
                                        </p:tgtEl>
                                        <p:attrNameLst>
                                          <p:attrName>style.visibility</p:attrName>
                                        </p:attrNameLst>
                                      </p:cBhvr>
                                      <p:to>
                                        <p:strVal val="hidden"/>
                                      </p:to>
                                    </p:set>
                                  </p:childTnLst>
                                </p:cTn>
                              </p:par>
                              <p:par>
                                <p:cTn id="57" presetID="2" presetClass="exit" presetSubtype="4" fill="hold" grpId="1" nodeType="withEffect">
                                  <p:stCondLst>
                                    <p:cond delay="0"/>
                                  </p:stCondLst>
                                  <p:childTnLst>
                                    <p:anim calcmode="lin" valueType="num">
                                      <p:cBhvr additive="base">
                                        <p:cTn id="58" dur="500"/>
                                        <p:tgtEl>
                                          <p:spTgt spid="644119"/>
                                        </p:tgtEl>
                                        <p:attrNameLst>
                                          <p:attrName>ppt_x</p:attrName>
                                        </p:attrNameLst>
                                      </p:cBhvr>
                                      <p:tavLst>
                                        <p:tav tm="0">
                                          <p:val>
                                            <p:strVal val="ppt_x"/>
                                          </p:val>
                                        </p:tav>
                                        <p:tav tm="100000">
                                          <p:val>
                                            <p:strVal val="ppt_x"/>
                                          </p:val>
                                        </p:tav>
                                      </p:tavLst>
                                    </p:anim>
                                    <p:anim calcmode="lin" valueType="num">
                                      <p:cBhvr additive="base">
                                        <p:cTn id="59" dur="500"/>
                                        <p:tgtEl>
                                          <p:spTgt spid="644119"/>
                                        </p:tgtEl>
                                        <p:attrNameLst>
                                          <p:attrName>ppt_y</p:attrName>
                                        </p:attrNameLst>
                                      </p:cBhvr>
                                      <p:tavLst>
                                        <p:tav tm="0">
                                          <p:val>
                                            <p:strVal val="ppt_y"/>
                                          </p:val>
                                        </p:tav>
                                        <p:tav tm="100000">
                                          <p:val>
                                            <p:strVal val="1+ppt_h/2"/>
                                          </p:val>
                                        </p:tav>
                                      </p:tavLst>
                                    </p:anim>
                                    <p:set>
                                      <p:cBhvr>
                                        <p:cTn id="60" dur="1" fill="hold">
                                          <p:stCondLst>
                                            <p:cond delay="499"/>
                                          </p:stCondLst>
                                        </p:cTn>
                                        <p:tgtEl>
                                          <p:spTgt spid="644119"/>
                                        </p:tgtEl>
                                        <p:attrNameLst>
                                          <p:attrName>style.visibility</p:attrName>
                                        </p:attrNameLst>
                                      </p:cBhvr>
                                      <p:to>
                                        <p:strVal val="hidden"/>
                                      </p:to>
                                    </p:set>
                                  </p:childTnLst>
                                </p:cTn>
                              </p:par>
                              <p:par>
                                <p:cTn id="61" presetID="2" presetClass="exit" presetSubtype="4" fill="hold" grpId="1" nodeType="withEffect">
                                  <p:stCondLst>
                                    <p:cond delay="0"/>
                                  </p:stCondLst>
                                  <p:childTnLst>
                                    <p:anim calcmode="lin" valueType="num">
                                      <p:cBhvr additive="base">
                                        <p:cTn id="62" dur="500"/>
                                        <p:tgtEl>
                                          <p:spTgt spid="644124"/>
                                        </p:tgtEl>
                                        <p:attrNameLst>
                                          <p:attrName>ppt_x</p:attrName>
                                        </p:attrNameLst>
                                      </p:cBhvr>
                                      <p:tavLst>
                                        <p:tav tm="0">
                                          <p:val>
                                            <p:strVal val="ppt_x"/>
                                          </p:val>
                                        </p:tav>
                                        <p:tav tm="100000">
                                          <p:val>
                                            <p:strVal val="ppt_x"/>
                                          </p:val>
                                        </p:tav>
                                      </p:tavLst>
                                    </p:anim>
                                    <p:anim calcmode="lin" valueType="num">
                                      <p:cBhvr additive="base">
                                        <p:cTn id="63" dur="500"/>
                                        <p:tgtEl>
                                          <p:spTgt spid="644124"/>
                                        </p:tgtEl>
                                        <p:attrNameLst>
                                          <p:attrName>ppt_y</p:attrName>
                                        </p:attrNameLst>
                                      </p:cBhvr>
                                      <p:tavLst>
                                        <p:tav tm="0">
                                          <p:val>
                                            <p:strVal val="ppt_y"/>
                                          </p:val>
                                        </p:tav>
                                        <p:tav tm="100000">
                                          <p:val>
                                            <p:strVal val="1+ppt_h/2"/>
                                          </p:val>
                                        </p:tav>
                                      </p:tavLst>
                                    </p:anim>
                                    <p:set>
                                      <p:cBhvr>
                                        <p:cTn id="64" dur="1" fill="hold">
                                          <p:stCondLst>
                                            <p:cond delay="499"/>
                                          </p:stCondLst>
                                        </p:cTn>
                                        <p:tgtEl>
                                          <p:spTgt spid="644124"/>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644121"/>
                                        </p:tgtEl>
                                        <p:attrNameLst>
                                          <p:attrName>ppt_x</p:attrName>
                                        </p:attrNameLst>
                                      </p:cBhvr>
                                      <p:tavLst>
                                        <p:tav tm="0">
                                          <p:val>
                                            <p:strVal val="ppt_x"/>
                                          </p:val>
                                        </p:tav>
                                        <p:tav tm="100000">
                                          <p:val>
                                            <p:strVal val="ppt_x"/>
                                          </p:val>
                                        </p:tav>
                                      </p:tavLst>
                                    </p:anim>
                                    <p:anim calcmode="lin" valueType="num">
                                      <p:cBhvr additive="base">
                                        <p:cTn id="67" dur="500"/>
                                        <p:tgtEl>
                                          <p:spTgt spid="644121"/>
                                        </p:tgtEl>
                                        <p:attrNameLst>
                                          <p:attrName>ppt_y</p:attrName>
                                        </p:attrNameLst>
                                      </p:cBhvr>
                                      <p:tavLst>
                                        <p:tav tm="0">
                                          <p:val>
                                            <p:strVal val="ppt_y"/>
                                          </p:val>
                                        </p:tav>
                                        <p:tav tm="100000">
                                          <p:val>
                                            <p:strVal val="1+ppt_h/2"/>
                                          </p:val>
                                        </p:tav>
                                      </p:tavLst>
                                    </p:anim>
                                    <p:set>
                                      <p:cBhvr>
                                        <p:cTn id="68" dur="1" fill="hold">
                                          <p:stCondLst>
                                            <p:cond delay="499"/>
                                          </p:stCondLst>
                                        </p:cTn>
                                        <p:tgtEl>
                                          <p:spTgt spid="644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17" grpId="0"/>
      <p:bldP spid="644119" grpId="0" animBg="1"/>
      <p:bldP spid="644119" grpId="1" animBg="1"/>
      <p:bldP spid="644120" grpId="0" animBg="1"/>
      <p:bldP spid="644120" grpId="1" animBg="1"/>
      <p:bldP spid="644121" grpId="0"/>
      <p:bldP spid="644121" grpId="1"/>
      <p:bldP spid="644123" grpId="0" animBg="1"/>
      <p:bldP spid="644123" grpId="1" animBg="1"/>
      <p:bldP spid="644124" grpId="0"/>
      <p:bldP spid="644124" grpId="1"/>
      <p:bldP spid="644126" grpId="0" animBg="1"/>
      <p:bldP spid="64412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Text Box 2"/>
          <p:cNvSpPr txBox="1">
            <a:spLocks noChangeArrowheads="1"/>
          </p:cNvSpPr>
          <p:nvPr/>
        </p:nvSpPr>
        <p:spPr bwMode="auto">
          <a:xfrm>
            <a:off x="-65893" y="821184"/>
            <a:ext cx="2808312" cy="769441"/>
          </a:xfrm>
          <a:prstGeom prst="rect">
            <a:avLst/>
          </a:prstGeom>
          <a:noFill/>
          <a:ln w="9525" algn="ctr">
            <a:noFill/>
            <a:miter lim="800000"/>
            <a:headEnd/>
            <a:tailEnd/>
          </a:ln>
          <a:effectLst/>
        </p:spPr>
        <p:txBody>
          <a:bodyPr wrap="square">
            <a:spAutoFit/>
          </a:bodyPr>
          <a:lstStyle/>
          <a:p>
            <a:r>
              <a:rPr lang="el-GR" sz="2000" b="1" dirty="0">
                <a:solidFill>
                  <a:schemeClr val="accent2"/>
                </a:solidFill>
                <a:effectLst>
                  <a:outerShdw blurRad="38100" dist="38100" dir="2700000" algn="tl">
                    <a:srgbClr val="000000"/>
                  </a:outerShdw>
                </a:effectLst>
                <a:latin typeface="Calibri" pitchFamily="34" charset="0"/>
                <a:cs typeface="Calibri" pitchFamily="34" charset="0"/>
              </a:rPr>
              <a:t> </a:t>
            </a:r>
            <a:r>
              <a:rPr lang="el-GR" sz="2000" b="1" dirty="0">
                <a:solidFill>
                  <a:srgbClr val="3333FF"/>
                </a:solidFill>
                <a:latin typeface="Calibri" pitchFamily="34" charset="0"/>
                <a:cs typeface="Calibri" pitchFamily="34" charset="0"/>
              </a:rPr>
              <a:t>ΜΕΘΟΔΟΣ </a:t>
            </a:r>
            <a:r>
              <a:rPr lang="en-US" sz="2000" b="1" dirty="0">
                <a:solidFill>
                  <a:srgbClr val="3333FF"/>
                </a:solidFill>
                <a:latin typeface="Calibri" pitchFamily="34" charset="0"/>
                <a:cs typeface="Calibri" pitchFamily="34" charset="0"/>
              </a:rPr>
              <a:t>SMB</a:t>
            </a:r>
            <a:r>
              <a:rPr lang="el-GR" sz="2400" b="1" dirty="0">
                <a:solidFill>
                  <a:srgbClr val="3333FF"/>
                </a:solidFill>
                <a:latin typeface="Calibri" pitchFamily="34" charset="0"/>
                <a:cs typeface="Calibri" pitchFamily="34" charset="0"/>
              </a:rPr>
              <a:t> </a:t>
            </a:r>
            <a:endParaRPr lang="en-US" sz="2000" b="1" dirty="0">
              <a:solidFill>
                <a:srgbClr val="3333FF"/>
              </a:solidFill>
              <a:latin typeface="Calibri" pitchFamily="34" charset="0"/>
              <a:cs typeface="Calibri" pitchFamily="34" charset="0"/>
            </a:endParaRPr>
          </a:p>
          <a:p>
            <a:pPr>
              <a:buFont typeface="Wingdings" pitchFamily="2" charset="2"/>
              <a:buChar char="q"/>
            </a:pPr>
            <a:endParaRPr lang="el-GR" sz="2000" b="1" dirty="0">
              <a:solidFill>
                <a:srgbClr val="FF6600"/>
              </a:solidFill>
              <a:effectLst>
                <a:outerShdw blurRad="38100" dist="38100" dir="2700000" algn="tl">
                  <a:srgbClr val="000000"/>
                </a:outerShdw>
              </a:effectLst>
              <a:latin typeface="Calibri" pitchFamily="34" charset="0"/>
              <a:cs typeface="Calibri" pitchFamily="34" charset="0"/>
            </a:endParaRPr>
          </a:p>
        </p:txBody>
      </p:sp>
      <p:sp>
        <p:nvSpPr>
          <p:cNvPr id="644107" name="Rectangle 11"/>
          <p:cNvSpPr>
            <a:spLocks noChangeArrowheads="1"/>
          </p:cNvSpPr>
          <p:nvPr/>
        </p:nvSpPr>
        <p:spPr bwMode="auto">
          <a:xfrm>
            <a:off x="0" y="1268760"/>
            <a:ext cx="5004048" cy="338554"/>
          </a:xfrm>
          <a:prstGeom prst="rect">
            <a:avLst/>
          </a:prstGeom>
          <a:noFill/>
          <a:ln w="9525">
            <a:noFill/>
            <a:miter lim="800000"/>
            <a:headEnd/>
            <a:tailEnd/>
          </a:ln>
          <a:effectLst/>
        </p:spPr>
        <p:txBody>
          <a:bodyPr wrap="square">
            <a:spAutoFit/>
          </a:bodyPr>
          <a:lstStyle/>
          <a:p>
            <a:pPr marL="342900" indent="-342900" algn="just">
              <a:spcBef>
                <a:spcPct val="0"/>
              </a:spcBef>
            </a:pPr>
            <a:r>
              <a:rPr lang="en-US" sz="1600" dirty="0">
                <a:latin typeface="Calibri" pitchFamily="34" charset="0"/>
                <a:cs typeface="Calibri" pitchFamily="34" charset="0"/>
              </a:rPr>
              <a:t>1. </a:t>
            </a:r>
            <a:r>
              <a:rPr lang="el-GR" sz="1600" dirty="0">
                <a:latin typeface="Calibri" pitchFamily="34" charset="0"/>
                <a:cs typeface="Calibri" pitchFamily="34" charset="0"/>
              </a:rPr>
              <a:t>Υπολογισμός των</a:t>
            </a:r>
            <a:r>
              <a:rPr lang="en-US" sz="1600" dirty="0">
                <a:latin typeface="Calibri" pitchFamily="34" charset="0"/>
                <a:cs typeface="Calibri" pitchFamily="34" charset="0"/>
              </a:rPr>
              <a:t> </a:t>
            </a:r>
            <a:r>
              <a:rPr lang="el-GR" sz="1600" dirty="0">
                <a:latin typeface="Calibri" pitchFamily="34" charset="0"/>
                <a:cs typeface="Calibri" pitchFamily="34" charset="0"/>
              </a:rPr>
              <a:t>παραμέτρων</a:t>
            </a:r>
          </a:p>
        </p:txBody>
      </p:sp>
      <p:pic>
        <p:nvPicPr>
          <p:cNvPr id="644111" name="Picture 15"/>
          <p:cNvPicPr>
            <a:picLocks noChangeAspect="1" noChangeArrowheads="1"/>
          </p:cNvPicPr>
          <p:nvPr/>
        </p:nvPicPr>
        <p:blipFill>
          <a:blip r:embed="rId4" cstate="print">
            <a:lum bright="-30000" contrast="50000"/>
          </a:blip>
          <a:srcRect/>
          <a:stretch>
            <a:fillRect/>
          </a:stretch>
        </p:blipFill>
        <p:spPr bwMode="auto">
          <a:xfrm>
            <a:off x="3360060" y="1119088"/>
            <a:ext cx="5675990" cy="4403922"/>
          </a:xfrm>
          <a:prstGeom prst="rect">
            <a:avLst/>
          </a:prstGeom>
          <a:solidFill>
            <a:srgbClr val="FF6600">
              <a:alpha val="50000"/>
            </a:srgbClr>
          </a:solidFill>
          <a:ln w="25400" algn="ctr">
            <a:solidFill>
              <a:srgbClr val="FF6600"/>
            </a:solidFill>
            <a:miter lim="800000"/>
            <a:headEnd/>
            <a:tailEnd/>
          </a:ln>
          <a:effectLst/>
        </p:spPr>
      </p:pic>
      <p:sp>
        <p:nvSpPr>
          <p:cNvPr id="644114" name="Rectangle 18"/>
          <p:cNvSpPr>
            <a:spLocks noChangeArrowheads="1"/>
          </p:cNvSpPr>
          <p:nvPr/>
        </p:nvSpPr>
        <p:spPr bwMode="auto">
          <a:xfrm>
            <a:off x="3787504" y="5630692"/>
            <a:ext cx="5328717" cy="366713"/>
          </a:xfrm>
          <a:prstGeom prst="rect">
            <a:avLst/>
          </a:prstGeom>
          <a:noFill/>
          <a:ln w="9525" algn="ctr">
            <a:noFill/>
            <a:miter lim="800000"/>
            <a:headEnd/>
            <a:tailEnd/>
          </a:ln>
          <a:effectLst/>
        </p:spPr>
        <p:txBody>
          <a:bodyPr wrap="square">
            <a:spAutoFit/>
          </a:bodyPr>
          <a:lstStyle/>
          <a:p>
            <a:pPr>
              <a:spcBef>
                <a:spcPct val="0"/>
              </a:spcBef>
            </a:pPr>
            <a:r>
              <a:rPr lang="en-US" sz="1800" dirty="0">
                <a:solidFill>
                  <a:srgbClr val="3333FF"/>
                </a:solidFill>
                <a:latin typeface="Calibri" pitchFamily="34" charset="0"/>
                <a:cs typeface="Calibri" pitchFamily="34" charset="0"/>
              </a:rPr>
              <a:t>    </a:t>
            </a:r>
            <a:r>
              <a:rPr lang="el-GR" sz="1800" dirty="0">
                <a:solidFill>
                  <a:srgbClr val="3333FF"/>
                </a:solidFill>
                <a:latin typeface="Calibri" pitchFamily="34" charset="0"/>
                <a:cs typeface="Calibri" pitchFamily="34" charset="0"/>
              </a:rPr>
              <a:t> Διάγραμμα εκτίμησης της παραμέτρου Φ</a:t>
            </a:r>
          </a:p>
        </p:txBody>
      </p:sp>
      <p:sp>
        <p:nvSpPr>
          <p:cNvPr id="644116" name="Rectangle 20"/>
          <p:cNvSpPr>
            <a:spLocks noChangeArrowheads="1"/>
          </p:cNvSpPr>
          <p:nvPr/>
        </p:nvSpPr>
        <p:spPr bwMode="auto">
          <a:xfrm>
            <a:off x="0" y="2420888"/>
            <a:ext cx="3024188" cy="584775"/>
          </a:xfrm>
          <a:prstGeom prst="rect">
            <a:avLst/>
          </a:prstGeom>
          <a:noFill/>
          <a:ln w="9525">
            <a:noFill/>
            <a:miter lim="800000"/>
            <a:headEnd/>
            <a:tailEnd/>
          </a:ln>
          <a:effectLst/>
        </p:spPr>
        <p:txBody>
          <a:bodyPr>
            <a:spAutoFit/>
          </a:bodyPr>
          <a:lstStyle/>
          <a:p>
            <a:pPr algn="just">
              <a:spcBef>
                <a:spcPct val="0"/>
              </a:spcBef>
            </a:pPr>
            <a:r>
              <a:rPr lang="el-GR" sz="1600" dirty="0">
                <a:latin typeface="Calibri" pitchFamily="34" charset="0"/>
                <a:cs typeface="Calibri" pitchFamily="34" charset="0"/>
              </a:rPr>
              <a:t>2. Εύρεση σημείου </a:t>
            </a:r>
            <a:r>
              <a:rPr lang="el-GR" sz="1600" b="1" dirty="0">
                <a:solidFill>
                  <a:srgbClr val="3333FF"/>
                </a:solidFill>
                <a:latin typeface="Calibri" pitchFamily="34" charset="0"/>
                <a:cs typeface="Calibri" pitchFamily="34" charset="0"/>
              </a:rPr>
              <a:t>Μ</a:t>
            </a:r>
            <a:r>
              <a:rPr lang="en-US" sz="1600" dirty="0">
                <a:latin typeface="Calibri" pitchFamily="34" charset="0"/>
                <a:cs typeface="Calibri" pitchFamily="34" charset="0"/>
              </a:rPr>
              <a:t> </a:t>
            </a:r>
            <a:r>
              <a:rPr lang="el-GR" sz="1600" dirty="0">
                <a:latin typeface="Calibri" pitchFamily="34" charset="0"/>
                <a:cs typeface="Calibri" pitchFamily="34" charset="0"/>
              </a:rPr>
              <a:t>στο διάγραμμα</a:t>
            </a:r>
          </a:p>
        </p:txBody>
      </p:sp>
      <p:sp>
        <p:nvSpPr>
          <p:cNvPr id="644117" name="Rectangle 21"/>
          <p:cNvSpPr>
            <a:spLocks noChangeArrowheads="1"/>
          </p:cNvSpPr>
          <p:nvPr/>
        </p:nvSpPr>
        <p:spPr bwMode="auto">
          <a:xfrm>
            <a:off x="7937" y="3985610"/>
            <a:ext cx="3313113" cy="830997"/>
          </a:xfrm>
          <a:prstGeom prst="rect">
            <a:avLst/>
          </a:prstGeom>
          <a:noFill/>
          <a:ln w="9525">
            <a:noFill/>
            <a:miter lim="800000"/>
            <a:headEnd/>
            <a:tailEnd/>
          </a:ln>
          <a:effectLst/>
        </p:spPr>
        <p:txBody>
          <a:bodyPr wrap="square">
            <a:spAutoFit/>
          </a:bodyPr>
          <a:lstStyle/>
          <a:p>
            <a:pPr>
              <a:spcBef>
                <a:spcPct val="0"/>
              </a:spcBef>
            </a:pPr>
            <a:r>
              <a:rPr lang="el-GR" sz="1600" dirty="0">
                <a:latin typeface="Calibri" pitchFamily="34" charset="0"/>
                <a:cs typeface="Calibri" pitchFamily="34" charset="0"/>
              </a:rPr>
              <a:t>Α. Αν το σημείο </a:t>
            </a:r>
            <a:r>
              <a:rPr lang="el-GR" sz="1600" b="1" dirty="0">
                <a:solidFill>
                  <a:srgbClr val="3333FF"/>
                </a:solidFill>
                <a:latin typeface="Calibri" pitchFamily="34" charset="0"/>
                <a:cs typeface="Calibri" pitchFamily="34" charset="0"/>
              </a:rPr>
              <a:t>Μ</a:t>
            </a:r>
            <a:r>
              <a:rPr lang="el-GR" sz="1600" dirty="0">
                <a:latin typeface="Calibri" pitchFamily="34" charset="0"/>
                <a:cs typeface="Calibri" pitchFamily="34" charset="0"/>
              </a:rPr>
              <a:t> βρίσκεται πάνω από τη γραμμή, ως τιμή </a:t>
            </a:r>
            <a:r>
              <a:rPr lang="el-GR" sz="1600" b="1" dirty="0">
                <a:solidFill>
                  <a:srgbClr val="3333FF"/>
                </a:solidFill>
                <a:latin typeface="Calibri" pitchFamily="34" charset="0"/>
                <a:cs typeface="Calibri" pitchFamily="34" charset="0"/>
              </a:rPr>
              <a:t>Φ</a:t>
            </a:r>
            <a:r>
              <a:rPr lang="el-GR" sz="1600" dirty="0">
                <a:latin typeface="Calibri" pitchFamily="34" charset="0"/>
                <a:cs typeface="Calibri" pitchFamily="34" charset="0"/>
              </a:rPr>
              <a:t> επιλέγεται η αρχική: </a:t>
            </a:r>
            <a:r>
              <a:rPr lang="el-GR" sz="1600" b="1" dirty="0">
                <a:solidFill>
                  <a:srgbClr val="3333FF"/>
                </a:solidFill>
                <a:latin typeface="Calibri" pitchFamily="34" charset="0"/>
                <a:cs typeface="Calibri" pitchFamily="34" charset="0"/>
              </a:rPr>
              <a:t>Φ=Φ1</a:t>
            </a:r>
          </a:p>
        </p:txBody>
      </p:sp>
      <p:sp>
        <p:nvSpPr>
          <p:cNvPr id="644125" name="Rectangle 29"/>
          <p:cNvSpPr>
            <a:spLocks noChangeArrowheads="1"/>
          </p:cNvSpPr>
          <p:nvPr/>
        </p:nvSpPr>
        <p:spPr bwMode="auto">
          <a:xfrm>
            <a:off x="0" y="4797152"/>
            <a:ext cx="3421062" cy="1354217"/>
          </a:xfrm>
          <a:prstGeom prst="rect">
            <a:avLst/>
          </a:prstGeom>
          <a:noFill/>
          <a:ln w="9525">
            <a:noFill/>
            <a:miter lim="800000"/>
            <a:headEnd/>
            <a:tailEnd/>
          </a:ln>
          <a:effectLst/>
        </p:spPr>
        <p:txBody>
          <a:bodyPr wrap="square">
            <a:spAutoFit/>
          </a:bodyPr>
          <a:lstStyle/>
          <a:p>
            <a:pPr>
              <a:spcBef>
                <a:spcPct val="0"/>
              </a:spcBef>
            </a:pPr>
            <a:r>
              <a:rPr lang="el-GR" sz="1800" dirty="0">
                <a:latin typeface="Calibri" pitchFamily="34" charset="0"/>
                <a:cs typeface="Calibri" pitchFamily="34" charset="0"/>
              </a:rPr>
              <a:t>Β</a:t>
            </a:r>
            <a:r>
              <a:rPr lang="el-GR" sz="1600" dirty="0">
                <a:latin typeface="Calibri" pitchFamily="34" charset="0"/>
                <a:cs typeface="Calibri" pitchFamily="34" charset="0"/>
              </a:rPr>
              <a:t>. Αν το σημείο </a:t>
            </a:r>
            <a:r>
              <a:rPr lang="el-GR" sz="1600" b="1" dirty="0">
                <a:solidFill>
                  <a:srgbClr val="3333FF"/>
                </a:solidFill>
                <a:latin typeface="Calibri" pitchFamily="34" charset="0"/>
                <a:cs typeface="Calibri" pitchFamily="34" charset="0"/>
              </a:rPr>
              <a:t>Μ</a:t>
            </a:r>
            <a:r>
              <a:rPr lang="el-GR" sz="1600" dirty="0">
                <a:latin typeface="Calibri" pitchFamily="34" charset="0"/>
                <a:cs typeface="Calibri" pitchFamily="34" charset="0"/>
              </a:rPr>
              <a:t> βρίσκεται κάτω από τη γραμμή, τότε βρίσκεται, γραφικά, </a:t>
            </a:r>
            <a:r>
              <a:rPr lang="el-GR" sz="1600" dirty="0">
                <a:solidFill>
                  <a:srgbClr val="3333FF"/>
                </a:solidFill>
                <a:latin typeface="Calibri" pitchFamily="34" charset="0"/>
                <a:cs typeface="Calibri" pitchFamily="34" charset="0"/>
              </a:rPr>
              <a:t>η </a:t>
            </a:r>
            <a:r>
              <a:rPr lang="el-GR" sz="1600" b="1" dirty="0">
                <a:solidFill>
                  <a:srgbClr val="3333FF"/>
                </a:solidFill>
                <a:latin typeface="Calibri" pitchFamily="34" charset="0"/>
                <a:cs typeface="Calibri" pitchFamily="34" charset="0"/>
              </a:rPr>
              <a:t>Φ2 </a:t>
            </a:r>
            <a:r>
              <a:rPr lang="el-GR" sz="1600" dirty="0">
                <a:latin typeface="Calibri" pitchFamily="34" charset="0"/>
                <a:cs typeface="Calibri" pitchFamily="34" charset="0"/>
              </a:rPr>
              <a:t>(από την τομή της κάθετης στη θέση </a:t>
            </a:r>
            <a:r>
              <a:rPr lang="el-GR" sz="1600" b="1" dirty="0" err="1">
                <a:solidFill>
                  <a:srgbClr val="3333FF"/>
                </a:solidFill>
                <a:latin typeface="Calibri" pitchFamily="34" charset="0"/>
                <a:cs typeface="Calibri" pitchFamily="34" charset="0"/>
              </a:rPr>
              <a:t>gt</a:t>
            </a:r>
            <a:r>
              <a:rPr lang="el-GR" sz="1600" b="1" baseline="-25000" dirty="0" err="1">
                <a:solidFill>
                  <a:srgbClr val="3333FF"/>
                </a:solidFill>
                <a:latin typeface="Calibri" pitchFamily="34" charset="0"/>
                <a:cs typeface="Calibri" pitchFamily="34" charset="0"/>
              </a:rPr>
              <a:t>D</a:t>
            </a:r>
            <a:r>
              <a:rPr lang="el-GR" sz="1600" b="1" dirty="0">
                <a:solidFill>
                  <a:srgbClr val="3333FF"/>
                </a:solidFill>
                <a:latin typeface="Calibri" pitchFamily="34" charset="0"/>
                <a:cs typeface="Calibri" pitchFamily="34" charset="0"/>
              </a:rPr>
              <a:t>/U</a:t>
            </a:r>
            <a:r>
              <a:rPr lang="el-GR" sz="1600" dirty="0">
                <a:latin typeface="Calibri" pitchFamily="34" charset="0"/>
                <a:cs typeface="Calibri" pitchFamily="34" charset="0"/>
              </a:rPr>
              <a:t> με την καμπύλη του διαγράμματος) και επιλέγεται </a:t>
            </a:r>
            <a:r>
              <a:rPr lang="el-GR" sz="1600" b="1" dirty="0">
                <a:solidFill>
                  <a:srgbClr val="3333FF"/>
                </a:solidFill>
                <a:latin typeface="Calibri" pitchFamily="34" charset="0"/>
                <a:cs typeface="Calibri" pitchFamily="34" charset="0"/>
              </a:rPr>
              <a:t>Φ=Φ2</a:t>
            </a:r>
            <a:endParaRPr lang="el-GR" sz="1600" b="1" dirty="0">
              <a:solidFill>
                <a:srgbClr val="3333FF"/>
              </a:solidFill>
              <a:effectLst>
                <a:outerShdw blurRad="38100" dist="38100" dir="2700000" algn="tl">
                  <a:srgbClr val="000000"/>
                </a:outerShdw>
              </a:effectLst>
            </a:endParaRPr>
          </a:p>
        </p:txBody>
      </p:sp>
      <p:sp>
        <p:nvSpPr>
          <p:cNvPr id="644126" name="Line 30"/>
          <p:cNvSpPr>
            <a:spLocks noChangeShapeType="1"/>
          </p:cNvSpPr>
          <p:nvPr/>
        </p:nvSpPr>
        <p:spPr bwMode="auto">
          <a:xfrm flipV="1">
            <a:off x="3924300" y="1334988"/>
            <a:ext cx="4824413" cy="3455987"/>
          </a:xfrm>
          <a:prstGeom prst="line">
            <a:avLst/>
          </a:prstGeom>
          <a:noFill/>
          <a:ln w="25400">
            <a:solidFill>
              <a:srgbClr val="FF6600"/>
            </a:solidFill>
            <a:prstDash val="dash"/>
            <a:round/>
            <a:headEnd/>
            <a:tailEnd/>
          </a:ln>
          <a:effectLst/>
        </p:spPr>
        <p:txBody>
          <a:bodyPr>
            <a:spAutoFit/>
          </a:bodyPr>
          <a:lstStyle/>
          <a:p>
            <a:endParaRPr lang="en-GB"/>
          </a:p>
        </p:txBody>
      </p:sp>
      <p:sp>
        <p:nvSpPr>
          <p:cNvPr id="644127" name="Line 31"/>
          <p:cNvSpPr>
            <a:spLocks noChangeShapeType="1"/>
          </p:cNvSpPr>
          <p:nvPr/>
        </p:nvSpPr>
        <p:spPr bwMode="auto">
          <a:xfrm flipV="1">
            <a:off x="7380288" y="3644304"/>
            <a:ext cx="1587" cy="1512888"/>
          </a:xfrm>
          <a:prstGeom prst="line">
            <a:avLst/>
          </a:prstGeom>
          <a:noFill/>
          <a:ln w="25400">
            <a:solidFill>
              <a:srgbClr val="FF6600"/>
            </a:solidFill>
            <a:round/>
            <a:headEnd/>
            <a:tailEnd/>
          </a:ln>
          <a:effectLst/>
        </p:spPr>
        <p:txBody>
          <a:bodyPr>
            <a:spAutoFit/>
          </a:bodyPr>
          <a:lstStyle/>
          <a:p>
            <a:endParaRPr lang="en-GB"/>
          </a:p>
        </p:txBody>
      </p:sp>
      <p:sp>
        <p:nvSpPr>
          <p:cNvPr id="644128" name="Text Box 32"/>
          <p:cNvSpPr txBox="1">
            <a:spLocks noChangeArrowheads="1"/>
          </p:cNvSpPr>
          <p:nvPr/>
        </p:nvSpPr>
        <p:spPr bwMode="auto">
          <a:xfrm>
            <a:off x="7164388" y="5151338"/>
            <a:ext cx="576262" cy="336550"/>
          </a:xfrm>
          <a:prstGeom prst="rect">
            <a:avLst/>
          </a:prstGeom>
          <a:noFill/>
          <a:ln w="9525" algn="ctr">
            <a:noFill/>
            <a:miter lim="800000"/>
            <a:headEnd/>
            <a:tailEnd/>
          </a:ln>
          <a:effectLst/>
        </p:spPr>
        <p:txBody>
          <a:bodyPr>
            <a:spAutoFit/>
          </a:bodyPr>
          <a:lstStyle/>
          <a:p>
            <a:r>
              <a:rPr lang="el-GR" sz="1600" b="1">
                <a:solidFill>
                  <a:srgbClr val="FF6600"/>
                </a:solidFill>
                <a:effectLst>
                  <a:outerShdw blurRad="38100" dist="38100" dir="2700000" algn="tl">
                    <a:srgbClr val="000000"/>
                  </a:outerShdw>
                </a:effectLst>
              </a:rPr>
              <a:t>Φ1</a:t>
            </a:r>
          </a:p>
        </p:txBody>
      </p:sp>
      <p:sp>
        <p:nvSpPr>
          <p:cNvPr id="644129" name="Line 33"/>
          <p:cNvSpPr>
            <a:spLocks noChangeShapeType="1"/>
          </p:cNvSpPr>
          <p:nvPr/>
        </p:nvSpPr>
        <p:spPr bwMode="auto">
          <a:xfrm flipH="1">
            <a:off x="3935413" y="3638450"/>
            <a:ext cx="3444875" cy="9525"/>
          </a:xfrm>
          <a:prstGeom prst="line">
            <a:avLst/>
          </a:prstGeom>
          <a:noFill/>
          <a:ln w="25400">
            <a:solidFill>
              <a:srgbClr val="FF6600"/>
            </a:solidFill>
            <a:round/>
            <a:headEnd/>
            <a:tailEnd/>
          </a:ln>
          <a:effectLst/>
        </p:spPr>
        <p:txBody>
          <a:bodyPr>
            <a:spAutoFit/>
          </a:bodyPr>
          <a:lstStyle/>
          <a:p>
            <a:endParaRPr lang="en-GB"/>
          </a:p>
        </p:txBody>
      </p:sp>
      <p:graphicFrame>
        <p:nvGraphicFramePr>
          <p:cNvPr id="644130" name="Object 34"/>
          <p:cNvGraphicFramePr>
            <a:graphicFrameLocks noChangeAspect="1"/>
          </p:cNvGraphicFramePr>
          <p:nvPr/>
        </p:nvGraphicFramePr>
        <p:xfrm>
          <a:off x="3348038" y="3282751"/>
          <a:ext cx="522287" cy="722313"/>
        </p:xfrm>
        <a:graphic>
          <a:graphicData uri="http://schemas.openxmlformats.org/presentationml/2006/ole">
            <mc:AlternateContent xmlns:mc="http://schemas.openxmlformats.org/markup-compatibility/2006">
              <mc:Choice xmlns:v="urn:schemas-microsoft-com:vml" Requires="v">
                <p:oleObj spid="_x0000_s11294" name="Equation" r:id="rId5" imgW="291960" imgH="406080" progId="">
                  <p:embed/>
                </p:oleObj>
              </mc:Choice>
              <mc:Fallback>
                <p:oleObj name="Equation" r:id="rId5" imgW="291960" imgH="40608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3282751"/>
                        <a:ext cx="522287"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4131" name="Oval 35"/>
          <p:cNvSpPr>
            <a:spLocks noChangeArrowheads="1"/>
          </p:cNvSpPr>
          <p:nvPr/>
        </p:nvSpPr>
        <p:spPr bwMode="auto">
          <a:xfrm>
            <a:off x="7237413" y="3493988"/>
            <a:ext cx="288925" cy="288925"/>
          </a:xfrm>
          <a:prstGeom prst="ellipse">
            <a:avLst/>
          </a:prstGeom>
          <a:noFill/>
          <a:ln w="25400" algn="ctr">
            <a:solidFill>
              <a:srgbClr val="FF6600"/>
            </a:solidFill>
            <a:round/>
            <a:headEnd/>
            <a:tailEnd/>
          </a:ln>
          <a:effectLst/>
        </p:spPr>
        <p:txBody>
          <a:bodyPr wrap="none" anchor="ctr">
            <a:spAutoFit/>
          </a:bodyPr>
          <a:lstStyle/>
          <a:p>
            <a:endParaRPr lang="en-GB"/>
          </a:p>
        </p:txBody>
      </p:sp>
      <p:sp>
        <p:nvSpPr>
          <p:cNvPr id="644132" name="Text Box 36"/>
          <p:cNvSpPr txBox="1">
            <a:spLocks noChangeArrowheads="1"/>
          </p:cNvSpPr>
          <p:nvPr/>
        </p:nvSpPr>
        <p:spPr bwMode="auto">
          <a:xfrm>
            <a:off x="7164288" y="3429000"/>
            <a:ext cx="576262" cy="336550"/>
          </a:xfrm>
          <a:prstGeom prst="rect">
            <a:avLst/>
          </a:prstGeom>
          <a:noFill/>
          <a:ln w="9525" algn="ctr">
            <a:noFill/>
            <a:miter lim="800000"/>
            <a:headEnd/>
            <a:tailEnd/>
          </a:ln>
          <a:effectLst/>
        </p:spPr>
        <p:txBody>
          <a:bodyPr>
            <a:spAutoFit/>
          </a:bodyPr>
          <a:lstStyle/>
          <a:p>
            <a:r>
              <a:rPr lang="el-GR" sz="1600" b="1" dirty="0">
                <a:solidFill>
                  <a:srgbClr val="FF6600"/>
                </a:solidFill>
                <a:effectLst>
                  <a:outerShdw blurRad="38100" dist="38100" dir="2700000" algn="tl">
                    <a:srgbClr val="000000"/>
                  </a:outerShdw>
                </a:effectLst>
              </a:rPr>
              <a:t>Μ</a:t>
            </a:r>
          </a:p>
        </p:txBody>
      </p:sp>
      <p:sp>
        <p:nvSpPr>
          <p:cNvPr id="644133" name="Line 37"/>
          <p:cNvSpPr>
            <a:spLocks noChangeShapeType="1"/>
          </p:cNvSpPr>
          <p:nvPr/>
        </p:nvSpPr>
        <p:spPr bwMode="auto">
          <a:xfrm flipV="1">
            <a:off x="5508625" y="3638450"/>
            <a:ext cx="1588" cy="1512888"/>
          </a:xfrm>
          <a:prstGeom prst="line">
            <a:avLst/>
          </a:prstGeom>
          <a:noFill/>
          <a:ln w="25400">
            <a:solidFill>
              <a:srgbClr val="FF6600"/>
            </a:solidFill>
            <a:prstDash val="dash"/>
            <a:round/>
            <a:headEnd/>
            <a:tailEnd/>
          </a:ln>
          <a:effectLst/>
        </p:spPr>
        <p:txBody>
          <a:bodyPr>
            <a:spAutoFit/>
          </a:bodyPr>
          <a:lstStyle/>
          <a:p>
            <a:endParaRPr lang="en-GB"/>
          </a:p>
        </p:txBody>
      </p:sp>
      <p:sp>
        <p:nvSpPr>
          <p:cNvPr id="644134" name="Text Box 38"/>
          <p:cNvSpPr txBox="1">
            <a:spLocks noChangeArrowheads="1"/>
          </p:cNvSpPr>
          <p:nvPr/>
        </p:nvSpPr>
        <p:spPr bwMode="auto">
          <a:xfrm>
            <a:off x="5292725" y="5151338"/>
            <a:ext cx="576263" cy="336550"/>
          </a:xfrm>
          <a:prstGeom prst="rect">
            <a:avLst/>
          </a:prstGeom>
          <a:noFill/>
          <a:ln w="9525" algn="ctr">
            <a:noFill/>
            <a:miter lim="800000"/>
            <a:headEnd/>
            <a:tailEnd/>
          </a:ln>
          <a:effectLst/>
        </p:spPr>
        <p:txBody>
          <a:bodyPr>
            <a:spAutoFit/>
          </a:bodyPr>
          <a:lstStyle/>
          <a:p>
            <a:r>
              <a:rPr lang="el-GR" sz="1600" b="1">
                <a:solidFill>
                  <a:srgbClr val="FF6600"/>
                </a:solidFill>
                <a:effectLst>
                  <a:outerShdw blurRad="38100" dist="38100" dir="2700000" algn="tl">
                    <a:srgbClr val="000000"/>
                  </a:outerShdw>
                </a:effectLst>
              </a:rPr>
              <a:t>Φ2</a:t>
            </a:r>
          </a:p>
        </p:txBody>
      </p:sp>
      <p:sp>
        <p:nvSpPr>
          <p:cNvPr id="27"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r>
              <a:rPr lang="el-GR" sz="2800" b="1" dirty="0">
                <a:solidFill>
                  <a:sysClr val="windowText" lastClr="000000"/>
                </a:solidFill>
                <a:latin typeface="Calibri"/>
              </a:rPr>
              <a:t>Πρόγνωση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28" name="27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29"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30" name="29 - Ευθεία γραμμή σύνδεσης"/>
          <p:cNvCxnSpPr/>
          <p:nvPr/>
        </p:nvCxnSpPr>
        <p:spPr>
          <a:xfrm>
            <a:off x="0" y="6669360"/>
            <a:ext cx="9144000" cy="0"/>
          </a:xfrm>
          <a:prstGeom prst="line">
            <a:avLst/>
          </a:prstGeom>
          <a:noFill/>
          <a:ln w="3175" cap="flat" cmpd="sng" algn="ctr">
            <a:solidFill>
              <a:srgbClr val="4BACC6">
                <a:lumMod val="75000"/>
              </a:srgbClr>
            </a:solidFill>
            <a:prstDash val="solid"/>
          </a:ln>
          <a:effectLst/>
        </p:spPr>
      </p:cxnSp>
      <p:pic>
        <p:nvPicPr>
          <p:cNvPr id="31" name="Picture 2"/>
          <p:cNvPicPr>
            <a:picLocks noChangeAspect="1" noChangeArrowheads="1"/>
          </p:cNvPicPr>
          <p:nvPr/>
        </p:nvPicPr>
        <p:blipFill>
          <a:blip r:embed="rId7" cstate="print"/>
          <a:srcRect/>
          <a:stretch>
            <a:fillRect/>
          </a:stretch>
        </p:blipFill>
        <p:spPr bwMode="auto">
          <a:xfrm>
            <a:off x="0" y="0"/>
            <a:ext cx="780777" cy="785292"/>
          </a:xfrm>
          <a:prstGeom prst="rect">
            <a:avLst/>
          </a:prstGeom>
          <a:blipFill>
            <a:blip r:embed="rId8"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32" name="31 - Ορθογώνιο"/>
          <p:cNvSpPr/>
          <p:nvPr/>
        </p:nvSpPr>
        <p:spPr>
          <a:xfrm>
            <a:off x="107504" y="1659778"/>
            <a:ext cx="233975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90183" name="Object 7"/>
          <p:cNvGraphicFramePr>
            <a:graphicFrameLocks noChangeAspect="1"/>
          </p:cNvGraphicFramePr>
          <p:nvPr>
            <p:extLst>
              <p:ext uri="{D42A27DB-BD31-4B8C-83A1-F6EECF244321}">
                <p14:modId xmlns:p14="http://schemas.microsoft.com/office/powerpoint/2010/main" val="1022284257"/>
              </p:ext>
            </p:extLst>
          </p:nvPr>
        </p:nvGraphicFramePr>
        <p:xfrm>
          <a:off x="154198" y="1768818"/>
          <a:ext cx="1007393" cy="629133"/>
        </p:xfrm>
        <a:graphic>
          <a:graphicData uri="http://schemas.openxmlformats.org/presentationml/2006/ole">
            <mc:AlternateContent xmlns:mc="http://schemas.openxmlformats.org/markup-compatibility/2006">
              <mc:Choice xmlns:v="urn:schemas-microsoft-com:vml" Requires="v">
                <p:oleObj spid="_x0000_s11295" name="Equation" r:id="rId9" imgW="685800" imgH="431640" progId="">
                  <p:embed/>
                </p:oleObj>
              </mc:Choice>
              <mc:Fallback>
                <p:oleObj name="Equation" r:id="rId9" imgW="685800" imgH="431640" progId="">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198" y="1768818"/>
                        <a:ext cx="1007393" cy="629133"/>
                      </a:xfrm>
                      <a:prstGeom prst="rect">
                        <a:avLst/>
                      </a:prstGeom>
                      <a:noFill/>
                    </p:spPr>
                  </p:pic>
                </p:oleObj>
              </mc:Fallback>
            </mc:AlternateContent>
          </a:graphicData>
        </a:graphic>
      </p:graphicFrame>
      <p:graphicFrame>
        <p:nvGraphicFramePr>
          <p:cNvPr id="690184" name="Object 8"/>
          <p:cNvGraphicFramePr>
            <a:graphicFrameLocks noChangeAspect="1"/>
          </p:cNvGraphicFramePr>
          <p:nvPr>
            <p:extLst>
              <p:ext uri="{D42A27DB-BD31-4B8C-83A1-F6EECF244321}">
                <p14:modId xmlns:p14="http://schemas.microsoft.com/office/powerpoint/2010/main" val="1979652619"/>
              </p:ext>
            </p:extLst>
          </p:nvPr>
        </p:nvGraphicFramePr>
        <p:xfrm>
          <a:off x="1700944" y="1768756"/>
          <a:ext cx="409457" cy="629133"/>
        </p:xfrm>
        <a:graphic>
          <a:graphicData uri="http://schemas.openxmlformats.org/presentationml/2006/ole">
            <mc:AlternateContent xmlns:mc="http://schemas.openxmlformats.org/markup-compatibility/2006">
              <mc:Choice xmlns:v="urn:schemas-microsoft-com:vml" Requires="v">
                <p:oleObj spid="_x0000_s11296" name="Equation" r:id="rId11" imgW="279360" imgH="431640" progId="">
                  <p:embed/>
                </p:oleObj>
              </mc:Choice>
              <mc:Fallback>
                <p:oleObj name="Equation" r:id="rId11" imgW="279360" imgH="431640" progId="">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00944" y="1768756"/>
                        <a:ext cx="409457" cy="629133"/>
                      </a:xfrm>
                      <a:prstGeom prst="rect">
                        <a:avLst/>
                      </a:prstGeom>
                      <a:noFill/>
                    </p:spPr>
                  </p:pic>
                </p:oleObj>
              </mc:Fallback>
            </mc:AlternateContent>
          </a:graphicData>
        </a:graphic>
      </p:graphicFrame>
      <p:grpSp>
        <p:nvGrpSpPr>
          <p:cNvPr id="2" name="Ομάδα 1">
            <a:extLst>
              <a:ext uri="{FF2B5EF4-FFF2-40B4-BE49-F238E27FC236}">
                <a16:creationId xmlns:a16="http://schemas.microsoft.com/office/drawing/2014/main" id="{E5481934-83DD-4B61-A316-B0F618B04790}"/>
              </a:ext>
            </a:extLst>
          </p:cNvPr>
          <p:cNvGrpSpPr/>
          <p:nvPr/>
        </p:nvGrpSpPr>
        <p:grpSpPr>
          <a:xfrm>
            <a:off x="80387" y="3057714"/>
            <a:ext cx="1763688" cy="794977"/>
            <a:chOff x="80387" y="3057714"/>
            <a:chExt cx="1763688" cy="794977"/>
          </a:xfrm>
        </p:grpSpPr>
        <p:sp>
          <p:nvSpPr>
            <p:cNvPr id="33" name="32 - Ορθογώνιο"/>
            <p:cNvSpPr/>
            <p:nvPr/>
          </p:nvSpPr>
          <p:spPr>
            <a:xfrm>
              <a:off x="80387" y="3060603"/>
              <a:ext cx="176368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90185" name="Object 9"/>
            <p:cNvGraphicFramePr>
              <a:graphicFrameLocks noChangeAspect="1"/>
            </p:cNvGraphicFramePr>
            <p:nvPr>
              <p:extLst>
                <p:ext uri="{D42A27DB-BD31-4B8C-83A1-F6EECF244321}">
                  <p14:modId xmlns:p14="http://schemas.microsoft.com/office/powerpoint/2010/main" val="3199452444"/>
                </p:ext>
              </p:extLst>
            </p:nvPr>
          </p:nvGraphicFramePr>
          <p:xfrm>
            <a:off x="214313" y="3057714"/>
            <a:ext cx="1189137" cy="665866"/>
          </p:xfrm>
          <a:graphic>
            <a:graphicData uri="http://schemas.openxmlformats.org/presentationml/2006/ole">
              <mc:AlternateContent xmlns:mc="http://schemas.openxmlformats.org/markup-compatibility/2006">
                <mc:Choice xmlns:v="urn:schemas-microsoft-com:vml" Requires="v">
                  <p:oleObj spid="_x0000_s11297" name="Equation" r:id="rId13" imgW="774360" imgH="431640" progId="">
                    <p:embed/>
                  </p:oleObj>
                </mc:Choice>
                <mc:Fallback>
                  <p:oleObj name="Equation" r:id="rId13" imgW="774360" imgH="431640" progId="">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4313" y="3057714"/>
                          <a:ext cx="1189137" cy="665866"/>
                        </a:xfrm>
                        <a:prstGeom prst="rect">
                          <a:avLst/>
                        </a:prstGeom>
                        <a:noFill/>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4117"/>
                                        </p:tgtEl>
                                        <p:attrNameLst>
                                          <p:attrName>style.visibility</p:attrName>
                                        </p:attrNameLst>
                                      </p:cBhvr>
                                      <p:to>
                                        <p:strVal val="visible"/>
                                      </p:to>
                                    </p:set>
                                    <p:anim calcmode="lin" valueType="num">
                                      <p:cBhvr additive="base">
                                        <p:cTn id="7" dur="500" fill="hold"/>
                                        <p:tgtEl>
                                          <p:spTgt spid="644117"/>
                                        </p:tgtEl>
                                        <p:attrNameLst>
                                          <p:attrName>ppt_x</p:attrName>
                                        </p:attrNameLst>
                                      </p:cBhvr>
                                      <p:tavLst>
                                        <p:tav tm="0">
                                          <p:val>
                                            <p:strVal val="#ppt_x"/>
                                          </p:val>
                                        </p:tav>
                                        <p:tav tm="100000">
                                          <p:val>
                                            <p:strVal val="#ppt_x"/>
                                          </p:val>
                                        </p:tav>
                                      </p:tavLst>
                                    </p:anim>
                                    <p:anim calcmode="lin" valueType="num">
                                      <p:cBhvr additive="base">
                                        <p:cTn id="8" dur="500" fill="hold"/>
                                        <p:tgtEl>
                                          <p:spTgt spid="6441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44126"/>
                                        </p:tgtEl>
                                        <p:attrNameLst>
                                          <p:attrName>style.visibility</p:attrName>
                                        </p:attrNameLst>
                                      </p:cBhvr>
                                      <p:to>
                                        <p:strVal val="visible"/>
                                      </p:to>
                                    </p:set>
                                    <p:anim calcmode="lin" valueType="num">
                                      <p:cBhvr additive="base">
                                        <p:cTn id="11" dur="500" fill="hold"/>
                                        <p:tgtEl>
                                          <p:spTgt spid="644126"/>
                                        </p:tgtEl>
                                        <p:attrNameLst>
                                          <p:attrName>ppt_x</p:attrName>
                                        </p:attrNameLst>
                                      </p:cBhvr>
                                      <p:tavLst>
                                        <p:tav tm="0">
                                          <p:val>
                                            <p:strVal val="#ppt_x"/>
                                          </p:val>
                                        </p:tav>
                                        <p:tav tm="100000">
                                          <p:val>
                                            <p:strVal val="#ppt_x"/>
                                          </p:val>
                                        </p:tav>
                                      </p:tavLst>
                                    </p:anim>
                                    <p:anim calcmode="lin" valueType="num">
                                      <p:cBhvr additive="base">
                                        <p:cTn id="12" dur="500" fill="hold"/>
                                        <p:tgtEl>
                                          <p:spTgt spid="6441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44125"/>
                                        </p:tgtEl>
                                        <p:attrNameLst>
                                          <p:attrName>style.visibility</p:attrName>
                                        </p:attrNameLst>
                                      </p:cBhvr>
                                      <p:to>
                                        <p:strVal val="visible"/>
                                      </p:to>
                                    </p:set>
                                    <p:anim calcmode="lin" valueType="num">
                                      <p:cBhvr additive="base">
                                        <p:cTn id="17" dur="500" fill="hold"/>
                                        <p:tgtEl>
                                          <p:spTgt spid="644125"/>
                                        </p:tgtEl>
                                        <p:attrNameLst>
                                          <p:attrName>ppt_x</p:attrName>
                                        </p:attrNameLst>
                                      </p:cBhvr>
                                      <p:tavLst>
                                        <p:tav tm="0">
                                          <p:val>
                                            <p:strVal val="#ppt_x"/>
                                          </p:val>
                                        </p:tav>
                                        <p:tav tm="100000">
                                          <p:val>
                                            <p:strVal val="#ppt_x"/>
                                          </p:val>
                                        </p:tav>
                                      </p:tavLst>
                                    </p:anim>
                                    <p:anim calcmode="lin" valueType="num">
                                      <p:cBhvr additive="base">
                                        <p:cTn id="18" dur="500" fill="hold"/>
                                        <p:tgtEl>
                                          <p:spTgt spid="644125"/>
                                        </p:tgtEl>
                                        <p:attrNameLst>
                                          <p:attrName>ppt_y</p:attrName>
                                        </p:attrNameLst>
                                      </p:cBhvr>
                                      <p:tavLst>
                                        <p:tav tm="0">
                                          <p:val>
                                            <p:strVal val="1+#ppt_h/2"/>
                                          </p:val>
                                        </p:tav>
                                        <p:tav tm="100000">
                                          <p:val>
                                            <p:strVal val="#ppt_y"/>
                                          </p:val>
                                        </p:tav>
                                      </p:tavLst>
                                    </p:anim>
                                  </p:childTnLst>
                                </p:cTn>
                              </p:par>
                              <p:par>
                                <p:cTn id="19" presetID="2" presetClass="exit" presetSubtype="4" fill="hold" grpId="1" nodeType="withEffect">
                                  <p:stCondLst>
                                    <p:cond delay="0"/>
                                  </p:stCondLst>
                                  <p:childTnLst>
                                    <p:anim calcmode="lin" valueType="num">
                                      <p:cBhvr additive="base">
                                        <p:cTn id="20" dur="500"/>
                                        <p:tgtEl>
                                          <p:spTgt spid="644126"/>
                                        </p:tgtEl>
                                        <p:attrNameLst>
                                          <p:attrName>ppt_x</p:attrName>
                                        </p:attrNameLst>
                                      </p:cBhvr>
                                      <p:tavLst>
                                        <p:tav tm="0">
                                          <p:val>
                                            <p:strVal val="ppt_x"/>
                                          </p:val>
                                        </p:tav>
                                        <p:tav tm="100000">
                                          <p:val>
                                            <p:strVal val="ppt_x"/>
                                          </p:val>
                                        </p:tav>
                                      </p:tavLst>
                                    </p:anim>
                                    <p:anim calcmode="lin" valueType="num">
                                      <p:cBhvr additive="base">
                                        <p:cTn id="21" dur="500"/>
                                        <p:tgtEl>
                                          <p:spTgt spid="644126"/>
                                        </p:tgtEl>
                                        <p:attrNameLst>
                                          <p:attrName>ppt_y</p:attrName>
                                        </p:attrNameLst>
                                      </p:cBhvr>
                                      <p:tavLst>
                                        <p:tav tm="0">
                                          <p:val>
                                            <p:strVal val="ppt_y"/>
                                          </p:val>
                                        </p:tav>
                                        <p:tav tm="100000">
                                          <p:val>
                                            <p:strVal val="1+ppt_h/2"/>
                                          </p:val>
                                        </p:tav>
                                      </p:tavLst>
                                    </p:anim>
                                    <p:set>
                                      <p:cBhvr>
                                        <p:cTn id="22" dur="1" fill="hold">
                                          <p:stCondLst>
                                            <p:cond delay="499"/>
                                          </p:stCondLst>
                                        </p:cTn>
                                        <p:tgtEl>
                                          <p:spTgt spid="6441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44130"/>
                                        </p:tgtEl>
                                        <p:attrNameLst>
                                          <p:attrName>style.visibility</p:attrName>
                                        </p:attrNameLst>
                                      </p:cBhvr>
                                      <p:to>
                                        <p:strVal val="visible"/>
                                      </p:to>
                                    </p:set>
                                    <p:anim calcmode="lin" valueType="num">
                                      <p:cBhvr additive="base">
                                        <p:cTn id="27" dur="500" fill="hold"/>
                                        <p:tgtEl>
                                          <p:spTgt spid="644130"/>
                                        </p:tgtEl>
                                        <p:attrNameLst>
                                          <p:attrName>ppt_x</p:attrName>
                                        </p:attrNameLst>
                                      </p:cBhvr>
                                      <p:tavLst>
                                        <p:tav tm="0">
                                          <p:val>
                                            <p:strVal val="#ppt_x"/>
                                          </p:val>
                                        </p:tav>
                                        <p:tav tm="100000">
                                          <p:val>
                                            <p:strVal val="#ppt_x"/>
                                          </p:val>
                                        </p:tav>
                                      </p:tavLst>
                                    </p:anim>
                                    <p:anim calcmode="lin" valueType="num">
                                      <p:cBhvr additive="base">
                                        <p:cTn id="28" dur="500" fill="hold"/>
                                        <p:tgtEl>
                                          <p:spTgt spid="6441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44129"/>
                                        </p:tgtEl>
                                        <p:attrNameLst>
                                          <p:attrName>style.visibility</p:attrName>
                                        </p:attrNameLst>
                                      </p:cBhvr>
                                      <p:to>
                                        <p:strVal val="visible"/>
                                      </p:to>
                                    </p:set>
                                    <p:anim calcmode="lin" valueType="num">
                                      <p:cBhvr additive="base">
                                        <p:cTn id="31" dur="500" fill="hold"/>
                                        <p:tgtEl>
                                          <p:spTgt spid="644129"/>
                                        </p:tgtEl>
                                        <p:attrNameLst>
                                          <p:attrName>ppt_x</p:attrName>
                                        </p:attrNameLst>
                                      </p:cBhvr>
                                      <p:tavLst>
                                        <p:tav tm="0">
                                          <p:val>
                                            <p:strVal val="#ppt_x"/>
                                          </p:val>
                                        </p:tav>
                                        <p:tav tm="100000">
                                          <p:val>
                                            <p:strVal val="#ppt_x"/>
                                          </p:val>
                                        </p:tav>
                                      </p:tavLst>
                                    </p:anim>
                                    <p:anim calcmode="lin" valueType="num">
                                      <p:cBhvr additive="base">
                                        <p:cTn id="32" dur="500" fill="hold"/>
                                        <p:tgtEl>
                                          <p:spTgt spid="6441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44131"/>
                                        </p:tgtEl>
                                        <p:attrNameLst>
                                          <p:attrName>style.visibility</p:attrName>
                                        </p:attrNameLst>
                                      </p:cBhvr>
                                      <p:to>
                                        <p:strVal val="visible"/>
                                      </p:to>
                                    </p:set>
                                    <p:anim calcmode="lin" valueType="num">
                                      <p:cBhvr additive="base">
                                        <p:cTn id="35" dur="500" fill="hold"/>
                                        <p:tgtEl>
                                          <p:spTgt spid="644131"/>
                                        </p:tgtEl>
                                        <p:attrNameLst>
                                          <p:attrName>ppt_x</p:attrName>
                                        </p:attrNameLst>
                                      </p:cBhvr>
                                      <p:tavLst>
                                        <p:tav tm="0">
                                          <p:val>
                                            <p:strVal val="#ppt_x"/>
                                          </p:val>
                                        </p:tav>
                                        <p:tav tm="100000">
                                          <p:val>
                                            <p:strVal val="#ppt_x"/>
                                          </p:val>
                                        </p:tav>
                                      </p:tavLst>
                                    </p:anim>
                                    <p:anim calcmode="lin" valueType="num">
                                      <p:cBhvr additive="base">
                                        <p:cTn id="36" dur="500" fill="hold"/>
                                        <p:tgtEl>
                                          <p:spTgt spid="64413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44132"/>
                                        </p:tgtEl>
                                        <p:attrNameLst>
                                          <p:attrName>style.visibility</p:attrName>
                                        </p:attrNameLst>
                                      </p:cBhvr>
                                      <p:to>
                                        <p:strVal val="visible"/>
                                      </p:to>
                                    </p:set>
                                    <p:anim calcmode="lin" valueType="num">
                                      <p:cBhvr additive="base">
                                        <p:cTn id="39" dur="500" fill="hold"/>
                                        <p:tgtEl>
                                          <p:spTgt spid="644132"/>
                                        </p:tgtEl>
                                        <p:attrNameLst>
                                          <p:attrName>ppt_x</p:attrName>
                                        </p:attrNameLst>
                                      </p:cBhvr>
                                      <p:tavLst>
                                        <p:tav tm="0">
                                          <p:val>
                                            <p:strVal val="#ppt_x"/>
                                          </p:val>
                                        </p:tav>
                                        <p:tav tm="100000">
                                          <p:val>
                                            <p:strVal val="#ppt_x"/>
                                          </p:val>
                                        </p:tav>
                                      </p:tavLst>
                                    </p:anim>
                                    <p:anim calcmode="lin" valueType="num">
                                      <p:cBhvr additive="base">
                                        <p:cTn id="40" dur="500" fill="hold"/>
                                        <p:tgtEl>
                                          <p:spTgt spid="6441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44127"/>
                                        </p:tgtEl>
                                        <p:attrNameLst>
                                          <p:attrName>style.visibility</p:attrName>
                                        </p:attrNameLst>
                                      </p:cBhvr>
                                      <p:to>
                                        <p:strVal val="visible"/>
                                      </p:to>
                                    </p:set>
                                    <p:anim calcmode="lin" valueType="num">
                                      <p:cBhvr additive="base">
                                        <p:cTn id="43" dur="500" fill="hold"/>
                                        <p:tgtEl>
                                          <p:spTgt spid="644127"/>
                                        </p:tgtEl>
                                        <p:attrNameLst>
                                          <p:attrName>ppt_x</p:attrName>
                                        </p:attrNameLst>
                                      </p:cBhvr>
                                      <p:tavLst>
                                        <p:tav tm="0">
                                          <p:val>
                                            <p:strVal val="#ppt_x"/>
                                          </p:val>
                                        </p:tav>
                                        <p:tav tm="100000">
                                          <p:val>
                                            <p:strVal val="#ppt_x"/>
                                          </p:val>
                                        </p:tav>
                                      </p:tavLst>
                                    </p:anim>
                                    <p:anim calcmode="lin" valueType="num">
                                      <p:cBhvr additive="base">
                                        <p:cTn id="44" dur="500" fill="hold"/>
                                        <p:tgtEl>
                                          <p:spTgt spid="6441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44128"/>
                                        </p:tgtEl>
                                        <p:attrNameLst>
                                          <p:attrName>style.visibility</p:attrName>
                                        </p:attrNameLst>
                                      </p:cBhvr>
                                      <p:to>
                                        <p:strVal val="visible"/>
                                      </p:to>
                                    </p:set>
                                    <p:anim calcmode="lin" valueType="num">
                                      <p:cBhvr additive="base">
                                        <p:cTn id="47" dur="500" fill="hold"/>
                                        <p:tgtEl>
                                          <p:spTgt spid="644128"/>
                                        </p:tgtEl>
                                        <p:attrNameLst>
                                          <p:attrName>ppt_x</p:attrName>
                                        </p:attrNameLst>
                                      </p:cBhvr>
                                      <p:tavLst>
                                        <p:tav tm="0">
                                          <p:val>
                                            <p:strVal val="#ppt_x"/>
                                          </p:val>
                                        </p:tav>
                                        <p:tav tm="100000">
                                          <p:val>
                                            <p:strVal val="#ppt_x"/>
                                          </p:val>
                                        </p:tav>
                                      </p:tavLst>
                                    </p:anim>
                                    <p:anim calcmode="lin" valueType="num">
                                      <p:cBhvr additive="base">
                                        <p:cTn id="48" dur="500" fill="hold"/>
                                        <p:tgtEl>
                                          <p:spTgt spid="64412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44133"/>
                                        </p:tgtEl>
                                        <p:attrNameLst>
                                          <p:attrName>style.visibility</p:attrName>
                                        </p:attrNameLst>
                                      </p:cBhvr>
                                      <p:to>
                                        <p:strVal val="visible"/>
                                      </p:to>
                                    </p:set>
                                    <p:anim calcmode="lin" valueType="num">
                                      <p:cBhvr additive="base">
                                        <p:cTn id="51" dur="500" fill="hold"/>
                                        <p:tgtEl>
                                          <p:spTgt spid="644133"/>
                                        </p:tgtEl>
                                        <p:attrNameLst>
                                          <p:attrName>ppt_x</p:attrName>
                                        </p:attrNameLst>
                                      </p:cBhvr>
                                      <p:tavLst>
                                        <p:tav tm="0">
                                          <p:val>
                                            <p:strVal val="#ppt_x"/>
                                          </p:val>
                                        </p:tav>
                                        <p:tav tm="100000">
                                          <p:val>
                                            <p:strVal val="#ppt_x"/>
                                          </p:val>
                                        </p:tav>
                                      </p:tavLst>
                                    </p:anim>
                                    <p:anim calcmode="lin" valueType="num">
                                      <p:cBhvr additive="base">
                                        <p:cTn id="52" dur="500" fill="hold"/>
                                        <p:tgtEl>
                                          <p:spTgt spid="6441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44134"/>
                                        </p:tgtEl>
                                        <p:attrNameLst>
                                          <p:attrName>style.visibility</p:attrName>
                                        </p:attrNameLst>
                                      </p:cBhvr>
                                      <p:to>
                                        <p:strVal val="visible"/>
                                      </p:to>
                                    </p:set>
                                    <p:anim calcmode="lin" valueType="num">
                                      <p:cBhvr additive="base">
                                        <p:cTn id="55" dur="500" fill="hold"/>
                                        <p:tgtEl>
                                          <p:spTgt spid="644134"/>
                                        </p:tgtEl>
                                        <p:attrNameLst>
                                          <p:attrName>ppt_x</p:attrName>
                                        </p:attrNameLst>
                                      </p:cBhvr>
                                      <p:tavLst>
                                        <p:tav tm="0">
                                          <p:val>
                                            <p:strVal val="#ppt_x"/>
                                          </p:val>
                                        </p:tav>
                                        <p:tav tm="100000">
                                          <p:val>
                                            <p:strVal val="#ppt_x"/>
                                          </p:val>
                                        </p:tav>
                                      </p:tavLst>
                                    </p:anim>
                                    <p:anim calcmode="lin" valueType="num">
                                      <p:cBhvr additive="base">
                                        <p:cTn id="56" dur="500" fill="hold"/>
                                        <p:tgtEl>
                                          <p:spTgt spid="644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17" grpId="0"/>
      <p:bldP spid="644125" grpId="0"/>
      <p:bldP spid="644126" grpId="0" animBg="1"/>
      <p:bldP spid="644126" grpId="1" animBg="1"/>
      <p:bldP spid="644127" grpId="0" animBg="1"/>
      <p:bldP spid="644128" grpId="0"/>
      <p:bldP spid="644129" grpId="0" animBg="1"/>
      <p:bldP spid="644131" grpId="0" animBg="1"/>
      <p:bldP spid="644132" grpId="0"/>
      <p:bldP spid="644133" grpId="0" animBg="1"/>
      <p:bldP spid="6441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Γενικά</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3" name="Rectangle 5"/>
          <p:cNvSpPr>
            <a:spLocks noChangeArrowheads="1"/>
          </p:cNvSpPr>
          <p:nvPr/>
        </p:nvSpPr>
        <p:spPr bwMode="auto">
          <a:xfrm>
            <a:off x="323528" y="1628800"/>
            <a:ext cx="8496944" cy="2383088"/>
          </a:xfrm>
          <a:prstGeom prst="rect">
            <a:avLst/>
          </a:prstGeom>
          <a:noFill/>
          <a:ln w="9525">
            <a:noFill/>
            <a:miter lim="800000"/>
            <a:headEnd/>
            <a:tailEnd/>
          </a:ln>
          <a:effectLst/>
        </p:spPr>
        <p:txBody>
          <a:bodyPr wrap="square">
            <a:spAutoFit/>
          </a:bodyPr>
          <a:lstStyle/>
          <a:p>
            <a:pPr algn="justLow">
              <a:lnSpc>
                <a:spcPct val="140000"/>
              </a:lnSpc>
              <a:spcBef>
                <a:spcPct val="0"/>
              </a:spcBef>
            </a:pPr>
            <a:r>
              <a:rPr lang="el-GR" sz="1800" dirty="0">
                <a:latin typeface="+mn-lt"/>
              </a:rPr>
              <a:t>Οι </a:t>
            </a:r>
            <a:r>
              <a:rPr lang="el-GR" sz="1800" b="1" dirty="0">
                <a:solidFill>
                  <a:srgbClr val="3333FF"/>
                </a:solidFill>
                <a:latin typeface="+mn-lt"/>
              </a:rPr>
              <a:t>κυματισμοί</a:t>
            </a:r>
            <a:r>
              <a:rPr lang="el-GR" sz="1800" dirty="0">
                <a:latin typeface="+mn-lt"/>
              </a:rPr>
              <a:t> που δημιουργεί ο άνεμος στην επιφάνεια της θάλασσας, </a:t>
            </a:r>
            <a:r>
              <a:rPr lang="el-GR" sz="1800" b="1" dirty="0">
                <a:solidFill>
                  <a:srgbClr val="3333FF"/>
                </a:solidFill>
                <a:latin typeface="+mn-lt"/>
              </a:rPr>
              <a:t>δεν είναι «μονοχρωματικοί</a:t>
            </a:r>
            <a:r>
              <a:rPr lang="el-GR" sz="1800" dirty="0">
                <a:solidFill>
                  <a:srgbClr val="3333FF"/>
                </a:solidFill>
                <a:latin typeface="+mn-lt"/>
              </a:rPr>
              <a:t>». </a:t>
            </a:r>
            <a:r>
              <a:rPr lang="el-GR" sz="1800" dirty="0">
                <a:latin typeface="+mn-lt"/>
              </a:rPr>
              <a:t>Οι κυματισμοί αυτοί μπορούν:</a:t>
            </a:r>
          </a:p>
          <a:p>
            <a:pPr lvl="1" algn="justLow">
              <a:lnSpc>
                <a:spcPct val="140000"/>
              </a:lnSpc>
              <a:spcBef>
                <a:spcPct val="0"/>
              </a:spcBef>
              <a:buFontTx/>
              <a:buChar char="•"/>
            </a:pPr>
            <a:r>
              <a:rPr lang="el-GR" sz="1800" dirty="0">
                <a:latin typeface="+mn-lt"/>
              </a:rPr>
              <a:t> </a:t>
            </a:r>
            <a:r>
              <a:rPr lang="el-GR" sz="1800" b="1" dirty="0">
                <a:solidFill>
                  <a:srgbClr val="3333FF"/>
                </a:solidFill>
                <a:latin typeface="+mn-lt"/>
              </a:rPr>
              <a:t>προσεγγιστούν με σύνθεση</a:t>
            </a:r>
            <a:r>
              <a:rPr lang="el-GR" sz="1800" dirty="0">
                <a:latin typeface="+mn-lt"/>
              </a:rPr>
              <a:t> περισσοτέρων </a:t>
            </a:r>
            <a:r>
              <a:rPr lang="el-GR" sz="1800" b="1" dirty="0">
                <a:solidFill>
                  <a:srgbClr val="3333FF"/>
                </a:solidFill>
                <a:latin typeface="+mn-lt"/>
              </a:rPr>
              <a:t>κανονικών κυματισμών </a:t>
            </a:r>
            <a:r>
              <a:rPr lang="el-GR" sz="1800" dirty="0">
                <a:latin typeface="+mn-lt"/>
              </a:rPr>
              <a:t>(άθροιση αρμονικών συνιστωσών με διαφορετικά ύψη κύματος και κυματικές περιόδους)</a:t>
            </a:r>
          </a:p>
          <a:p>
            <a:pPr lvl="1" algn="justLow">
              <a:lnSpc>
                <a:spcPct val="140000"/>
              </a:lnSpc>
              <a:spcBef>
                <a:spcPct val="0"/>
              </a:spcBef>
              <a:buFontTx/>
              <a:buChar char="•"/>
            </a:pPr>
            <a:r>
              <a:rPr lang="el-GR" sz="1800" dirty="0">
                <a:latin typeface="+mn-lt"/>
              </a:rPr>
              <a:t> να </a:t>
            </a:r>
            <a:r>
              <a:rPr lang="el-GR" sz="1800" b="1" dirty="0">
                <a:solidFill>
                  <a:srgbClr val="3333FF"/>
                </a:solidFill>
                <a:latin typeface="+mn-lt"/>
              </a:rPr>
              <a:t>αναλυθούν στοχαστικά, </a:t>
            </a:r>
            <a:r>
              <a:rPr lang="el-GR" sz="1800" dirty="0">
                <a:latin typeface="+mn-lt"/>
              </a:rPr>
              <a:t>όπου τα βασικά μεγέθη (ύψος και κυματική περίοδο), ακολουθούν συγκεκριμένους πιθανολογικούς νόμους κατανομής</a:t>
            </a:r>
          </a:p>
        </p:txBody>
      </p:sp>
      <p:sp>
        <p:nvSpPr>
          <p:cNvPr id="15" name="Rectangle 12"/>
          <p:cNvSpPr>
            <a:spLocks noChangeArrowheads="1"/>
          </p:cNvSpPr>
          <p:nvPr/>
        </p:nvSpPr>
        <p:spPr bwMode="auto">
          <a:xfrm>
            <a:off x="596092" y="4675914"/>
            <a:ext cx="8224380" cy="1338828"/>
          </a:xfrm>
          <a:prstGeom prst="rect">
            <a:avLst/>
          </a:prstGeom>
          <a:noFill/>
          <a:ln w="9525">
            <a:noFill/>
            <a:miter lim="800000"/>
            <a:headEnd/>
            <a:tailEnd/>
          </a:ln>
          <a:effectLst/>
        </p:spPr>
        <p:txBody>
          <a:bodyPr wrap="square">
            <a:spAutoFit/>
          </a:bodyPr>
          <a:lstStyle/>
          <a:p>
            <a:pPr marL="0" marR="0" lvl="0" indent="0" algn="justLow" defTabSz="914400" eaLnBrk="1" fontAlgn="auto" latinLnBrk="0" hangingPunct="1">
              <a:lnSpc>
                <a:spcPct val="150000"/>
              </a:lnSpc>
              <a:spcBef>
                <a:spcPct val="0"/>
              </a:spcBef>
              <a:spcAft>
                <a:spcPts val="0"/>
              </a:spcAft>
              <a:buClrTx/>
              <a:buSzTx/>
              <a:buFontTx/>
              <a:buNone/>
              <a:tabLst/>
              <a:defRPr/>
            </a:pPr>
            <a:r>
              <a:rPr lang="el-GR" sz="1800" b="1" kern="0" noProof="0" dirty="0">
                <a:solidFill>
                  <a:srgbClr val="3333FF"/>
                </a:solidFill>
                <a:latin typeface="+mn-lt"/>
              </a:rPr>
              <a:t>Στόχος </a:t>
            </a:r>
            <a:r>
              <a:rPr lang="el-GR" sz="1800" kern="0" noProof="0" dirty="0">
                <a:latin typeface="+mn-lt"/>
              </a:rPr>
              <a:t>είναι </a:t>
            </a:r>
            <a:r>
              <a:rPr kumimoji="0" lang="el-GR" sz="1800" i="0" u="none" strike="noStrike" kern="0" cap="none" spc="0" normalizeH="0" baseline="0" noProof="0" dirty="0">
                <a:ln>
                  <a:noFill/>
                </a:ln>
                <a:solidFill>
                  <a:srgbClr val="3333FF"/>
                </a:solidFill>
                <a:uLnTx/>
                <a:uFillTx/>
                <a:latin typeface="+mn-lt"/>
              </a:rPr>
              <a:t>η </a:t>
            </a:r>
            <a:r>
              <a:rPr kumimoji="0" lang="el-GR" sz="1800" b="1" i="0" u="none" strike="noStrike" kern="0" cap="none" spc="0" normalizeH="0" baseline="0" noProof="0" dirty="0">
                <a:ln>
                  <a:noFill/>
                </a:ln>
                <a:solidFill>
                  <a:srgbClr val="3333FF"/>
                </a:solidFill>
                <a:uLnTx/>
                <a:uFillTx/>
                <a:latin typeface="+mn-lt"/>
              </a:rPr>
              <a:t>συσχέτιση των γενεσιουργών αιτίων </a:t>
            </a:r>
            <a:r>
              <a:rPr kumimoji="0" lang="el-GR" sz="1800" i="0" u="none" strike="noStrike" kern="0" cap="none" spc="0" normalizeH="0" baseline="0" noProof="0" dirty="0">
                <a:ln>
                  <a:noFill/>
                </a:ln>
                <a:uLnTx/>
                <a:uFillTx/>
                <a:latin typeface="+mn-lt"/>
              </a:rPr>
              <a:t>(ανέμου και περιοχής γένεσης) με το </a:t>
            </a:r>
            <a:r>
              <a:rPr kumimoji="0" lang="el-GR" sz="1800" b="1" i="0" u="none" strike="noStrike" kern="0" cap="none" spc="0" normalizeH="0" baseline="0" noProof="0" dirty="0">
                <a:ln>
                  <a:noFill/>
                </a:ln>
                <a:solidFill>
                  <a:srgbClr val="3333FF"/>
                </a:solidFill>
                <a:uLnTx/>
                <a:uFillTx/>
                <a:latin typeface="+mn-lt"/>
              </a:rPr>
              <a:t>αποτέλεσμα</a:t>
            </a:r>
            <a:r>
              <a:rPr kumimoji="0" lang="el-GR" sz="1800" i="0" u="none" strike="noStrike" kern="0" cap="none" spc="0" normalizeH="0" baseline="0" noProof="0" dirty="0">
                <a:ln>
                  <a:noFill/>
                </a:ln>
                <a:uLnTx/>
                <a:uFillTx/>
                <a:latin typeface="+mn-lt"/>
              </a:rPr>
              <a:t> (χαρακτηριστικές τιμές Η,Τ) και η στατιστική ανάλυση των </a:t>
            </a:r>
            <a:r>
              <a:rPr kumimoji="0" lang="el-GR" sz="1800" i="0" u="none" strike="noStrike" kern="0" cap="none" spc="0" normalizeH="0" baseline="0" noProof="0" dirty="0" err="1">
                <a:ln>
                  <a:noFill/>
                </a:ln>
                <a:uLnTx/>
                <a:uFillTx/>
                <a:latin typeface="+mn-lt"/>
              </a:rPr>
              <a:t>ανεμογενών</a:t>
            </a:r>
            <a:r>
              <a:rPr kumimoji="0" lang="el-GR" sz="1800" i="0" u="none" strike="noStrike" kern="0" cap="none" spc="0" normalizeH="0" baseline="0" noProof="0" dirty="0">
                <a:ln>
                  <a:noFill/>
                </a:ln>
                <a:uLnTx/>
                <a:uFillTx/>
                <a:latin typeface="+mn-lt"/>
              </a:rPr>
              <a:t> κυματισμών.</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Text Box 2"/>
          <p:cNvSpPr txBox="1">
            <a:spLocks noChangeArrowheads="1"/>
          </p:cNvSpPr>
          <p:nvPr/>
        </p:nvSpPr>
        <p:spPr bwMode="auto">
          <a:xfrm>
            <a:off x="323528" y="947439"/>
            <a:ext cx="1872208" cy="457200"/>
          </a:xfrm>
          <a:prstGeom prst="rect">
            <a:avLst/>
          </a:prstGeom>
          <a:noFill/>
          <a:ln w="9525" algn="ctr">
            <a:noFill/>
            <a:miter lim="800000"/>
            <a:headEnd/>
            <a:tailEnd/>
          </a:ln>
          <a:effectLst/>
        </p:spPr>
        <p:txBody>
          <a:bodyPr wrap="square">
            <a:spAutoFit/>
          </a:bodyPr>
          <a:lstStyle/>
          <a:p>
            <a:r>
              <a:rPr lang="el-GR" sz="2000" b="1" dirty="0">
                <a:solidFill>
                  <a:srgbClr val="3333FF"/>
                </a:solidFill>
                <a:latin typeface="Calibri" pitchFamily="34" charset="0"/>
                <a:cs typeface="Calibri" pitchFamily="34" charset="0"/>
              </a:rPr>
              <a:t>ΜΕΘΟΔΟΣ </a:t>
            </a:r>
            <a:r>
              <a:rPr lang="en-US" sz="2000" b="1" dirty="0">
                <a:solidFill>
                  <a:srgbClr val="3333FF"/>
                </a:solidFill>
                <a:latin typeface="Calibri" pitchFamily="34" charset="0"/>
                <a:cs typeface="Calibri" pitchFamily="34" charset="0"/>
              </a:rPr>
              <a:t>SMB</a:t>
            </a:r>
            <a:r>
              <a:rPr lang="el-GR" sz="2400" b="1" dirty="0">
                <a:solidFill>
                  <a:srgbClr val="3333FF"/>
                </a:solidFill>
                <a:latin typeface="Calibri" pitchFamily="34" charset="0"/>
                <a:cs typeface="Calibri" pitchFamily="34" charset="0"/>
              </a:rPr>
              <a:t> </a:t>
            </a:r>
            <a:endParaRPr lang="el-GR" sz="2000" b="1" dirty="0">
              <a:solidFill>
                <a:srgbClr val="3333FF"/>
              </a:solidFill>
              <a:latin typeface="Calibri" pitchFamily="34" charset="0"/>
              <a:cs typeface="Calibri" pitchFamily="34" charset="0"/>
            </a:endParaRPr>
          </a:p>
        </p:txBody>
      </p:sp>
      <p:sp>
        <p:nvSpPr>
          <p:cNvPr id="650267" name="Rectangle 27"/>
          <p:cNvSpPr>
            <a:spLocks noChangeArrowheads="1"/>
          </p:cNvSpPr>
          <p:nvPr/>
        </p:nvSpPr>
        <p:spPr bwMode="auto">
          <a:xfrm>
            <a:off x="251520" y="1565001"/>
            <a:ext cx="8497888" cy="860235"/>
          </a:xfrm>
          <a:prstGeom prst="rect">
            <a:avLst/>
          </a:prstGeom>
          <a:noFill/>
          <a:ln w="9525">
            <a:noFill/>
            <a:miter lim="800000"/>
            <a:headEnd/>
            <a:tailEnd/>
          </a:ln>
          <a:effectLst/>
        </p:spPr>
        <p:txBody>
          <a:bodyPr>
            <a:spAutoFit/>
          </a:bodyPr>
          <a:lstStyle/>
          <a:p>
            <a:pPr algn="just">
              <a:lnSpc>
                <a:spcPct val="130000"/>
              </a:lnSpc>
              <a:spcBef>
                <a:spcPct val="0"/>
              </a:spcBef>
            </a:pPr>
            <a:r>
              <a:rPr lang="el-GR" sz="2000" dirty="0">
                <a:latin typeface="Calibri" pitchFamily="34" charset="0"/>
                <a:cs typeface="Calibri" pitchFamily="34" charset="0"/>
              </a:rPr>
              <a:t>Με την τιμή του Φ που επιλέχθηκε υπολογίζονται τα </a:t>
            </a:r>
            <a:r>
              <a:rPr lang="el-GR" sz="2000" b="1" dirty="0" err="1">
                <a:solidFill>
                  <a:srgbClr val="3333FF"/>
                </a:solidFill>
                <a:latin typeface="Calibri" pitchFamily="34" charset="0"/>
                <a:cs typeface="Calibri" pitchFamily="34" charset="0"/>
              </a:rPr>
              <a:t>H</a:t>
            </a:r>
            <a:r>
              <a:rPr lang="el-GR" sz="2000" b="1" baseline="-25000" dirty="0" err="1">
                <a:solidFill>
                  <a:srgbClr val="3333FF"/>
                </a:solidFill>
                <a:latin typeface="Calibri" pitchFamily="34" charset="0"/>
                <a:cs typeface="Calibri" pitchFamily="34" charset="0"/>
              </a:rPr>
              <a:t>s</a:t>
            </a:r>
            <a:r>
              <a:rPr lang="el-GR" sz="2000" dirty="0">
                <a:solidFill>
                  <a:srgbClr val="3333FF"/>
                </a:solidFill>
                <a:latin typeface="Calibri" pitchFamily="34" charset="0"/>
                <a:cs typeface="Calibri" pitchFamily="34" charset="0"/>
              </a:rPr>
              <a:t>, </a:t>
            </a:r>
            <a:r>
              <a:rPr lang="el-GR" sz="2000" b="1" dirty="0" err="1">
                <a:solidFill>
                  <a:srgbClr val="3333FF"/>
                </a:solidFill>
                <a:latin typeface="Calibri" pitchFamily="34" charset="0"/>
                <a:cs typeface="Calibri" pitchFamily="34" charset="0"/>
              </a:rPr>
              <a:t>T</a:t>
            </a:r>
            <a:r>
              <a:rPr lang="el-GR" sz="2000" b="1" baseline="-25000" dirty="0" err="1">
                <a:solidFill>
                  <a:srgbClr val="3333FF"/>
                </a:solidFill>
                <a:latin typeface="Calibri" pitchFamily="34" charset="0"/>
                <a:cs typeface="Calibri" pitchFamily="34" charset="0"/>
              </a:rPr>
              <a:t>s</a:t>
            </a:r>
            <a:r>
              <a:rPr lang="el-GR" sz="2000" dirty="0">
                <a:solidFill>
                  <a:srgbClr val="3333FF"/>
                </a:solidFill>
                <a:latin typeface="Calibri" pitchFamily="34" charset="0"/>
                <a:cs typeface="Calibri" pitchFamily="34" charset="0"/>
              </a:rPr>
              <a:t> </a:t>
            </a:r>
            <a:r>
              <a:rPr lang="el-GR" sz="2000" dirty="0">
                <a:latin typeface="Calibri" pitchFamily="34" charset="0"/>
                <a:cs typeface="Calibri" pitchFamily="34" charset="0"/>
              </a:rPr>
              <a:t>με εφαρμογή των σχέσεων</a:t>
            </a:r>
            <a:r>
              <a:rPr lang="en-US" sz="2000" dirty="0">
                <a:latin typeface="Calibri" pitchFamily="34" charset="0"/>
                <a:cs typeface="Calibri" pitchFamily="34" charset="0"/>
              </a:rPr>
              <a:t>:</a:t>
            </a:r>
            <a:endParaRPr lang="el-GR" sz="2000" baseline="-25000" dirty="0">
              <a:latin typeface="Calibri" pitchFamily="34" charset="0"/>
              <a:cs typeface="Calibri" pitchFamily="34" charset="0"/>
            </a:endParaRPr>
          </a:p>
        </p:txBody>
      </p:sp>
      <p:grpSp>
        <p:nvGrpSpPr>
          <p:cNvPr id="2" name="Ομάδα 1">
            <a:extLst>
              <a:ext uri="{FF2B5EF4-FFF2-40B4-BE49-F238E27FC236}">
                <a16:creationId xmlns:a16="http://schemas.microsoft.com/office/drawing/2014/main" id="{436D11BD-5F9B-4DFE-8289-9FBEB901A9FD}"/>
              </a:ext>
            </a:extLst>
          </p:cNvPr>
          <p:cNvGrpSpPr/>
          <p:nvPr/>
        </p:nvGrpSpPr>
        <p:grpSpPr>
          <a:xfrm>
            <a:off x="2212778" y="2858569"/>
            <a:ext cx="3672408" cy="1771763"/>
            <a:chOff x="2843808" y="2702432"/>
            <a:chExt cx="4104456" cy="2092093"/>
          </a:xfrm>
        </p:grpSpPr>
        <p:sp>
          <p:nvSpPr>
            <p:cNvPr id="5" name="4 - Ορθογώνιο"/>
            <p:cNvSpPr/>
            <p:nvPr/>
          </p:nvSpPr>
          <p:spPr>
            <a:xfrm>
              <a:off x="2843808" y="2702432"/>
              <a:ext cx="4104456" cy="2092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91203" name="Object 3"/>
            <p:cNvGraphicFramePr>
              <a:graphicFrameLocks noChangeAspect="1"/>
            </p:cNvGraphicFramePr>
            <p:nvPr>
              <p:extLst>
                <p:ext uri="{D42A27DB-BD31-4B8C-83A1-F6EECF244321}">
                  <p14:modId xmlns:p14="http://schemas.microsoft.com/office/powerpoint/2010/main" val="638471718"/>
                </p:ext>
              </p:extLst>
            </p:nvPr>
          </p:nvGraphicFramePr>
          <p:xfrm>
            <a:off x="3059832" y="2921084"/>
            <a:ext cx="3344912" cy="1861592"/>
          </p:xfrm>
          <a:graphic>
            <a:graphicData uri="http://schemas.openxmlformats.org/presentationml/2006/ole">
              <mc:AlternateContent xmlns:mc="http://schemas.openxmlformats.org/markup-compatibility/2006">
                <mc:Choice xmlns:v="urn:schemas-microsoft-com:vml" Requires="v">
                  <p:oleObj spid="_x0000_s12297" name="Equation" r:id="rId4" imgW="2108160" imgH="1117440" progId="">
                    <p:embed/>
                  </p:oleObj>
                </mc:Choice>
                <mc:Fallback>
                  <p:oleObj name="Equation" r:id="rId4" imgW="2108160" imgH="111744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2921084"/>
                          <a:ext cx="3344912" cy="1861592"/>
                        </a:xfrm>
                        <a:prstGeom prst="rect">
                          <a:avLst/>
                        </a:prstGeom>
                        <a:noFill/>
                      </p:spPr>
                    </p:pic>
                  </p:oleObj>
                </mc:Fallback>
              </mc:AlternateContent>
            </a:graphicData>
          </a:graphic>
        </p:graphicFrame>
      </p:grpSp>
      <p:sp>
        <p:nvSpPr>
          <p:cNvPr id="7"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Πρόγνωση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9"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1" name="Picture 2"/>
          <p:cNvPicPr>
            <a:picLocks noChangeAspect="1" noChangeArrowheads="1"/>
          </p:cNvPicPr>
          <p:nvPr/>
        </p:nvPicPr>
        <p:blipFill>
          <a:blip r:embed="rId6" cstate="print"/>
          <a:srcRect/>
          <a:stretch>
            <a:fillRect/>
          </a:stretch>
        </p:blipFill>
        <p:spPr bwMode="auto">
          <a:xfrm>
            <a:off x="0" y="0"/>
            <a:ext cx="780777" cy="785292"/>
          </a:xfrm>
          <a:prstGeom prst="rect">
            <a:avLst/>
          </a:prstGeom>
          <a:blipFill>
            <a:blip r:embed="rId7"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3" name="Arrow: Left 2">
            <a:hlinkClick r:id="rId8" action="ppaction://hlinksldjump"/>
            <a:extLst>
              <a:ext uri="{FF2B5EF4-FFF2-40B4-BE49-F238E27FC236}">
                <a16:creationId xmlns:a16="http://schemas.microsoft.com/office/drawing/2014/main" id="{C5188FB5-4328-0FDB-392A-8EC95E79BA24}"/>
              </a:ext>
            </a:extLst>
          </p:cNvPr>
          <p:cNvSpPr/>
          <p:nvPr/>
        </p:nvSpPr>
        <p:spPr>
          <a:xfrm>
            <a:off x="7524328" y="6021288"/>
            <a:ext cx="720080" cy="216024"/>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149" name="Picture 5"/>
          <p:cNvPicPr>
            <a:picLocks noChangeAspect="1" noChangeArrowheads="1"/>
          </p:cNvPicPr>
          <p:nvPr/>
        </p:nvPicPr>
        <p:blipFill>
          <a:blip r:embed="rId3" cstate="print"/>
          <a:srcRect/>
          <a:stretch>
            <a:fillRect/>
          </a:stretch>
        </p:blipFill>
        <p:spPr bwMode="auto">
          <a:xfrm>
            <a:off x="329702" y="1556792"/>
            <a:ext cx="6645746" cy="2758461"/>
          </a:xfrm>
          <a:prstGeom prst="rect">
            <a:avLst/>
          </a:prstGeom>
          <a:noFill/>
          <a:ln w="9525">
            <a:noFill/>
            <a:miter lim="800000"/>
            <a:headEnd/>
            <a:tailEnd/>
          </a:ln>
        </p:spPr>
      </p:pic>
      <p:sp>
        <p:nvSpPr>
          <p:cNvPr id="11" name="Rectangle 5"/>
          <p:cNvSpPr>
            <a:spLocks noChangeArrowheads="1"/>
          </p:cNvSpPr>
          <p:nvPr/>
        </p:nvSpPr>
        <p:spPr bwMode="auto">
          <a:xfrm>
            <a:off x="323528" y="764704"/>
            <a:ext cx="5425075" cy="400110"/>
          </a:xfrm>
          <a:prstGeom prst="rect">
            <a:avLst/>
          </a:prstGeom>
          <a:noFill/>
          <a:ln w="9525" algn="ctr">
            <a:noFill/>
            <a:miter lim="800000"/>
            <a:headEnd/>
            <a:tailEnd/>
          </a:ln>
          <a:effectLst/>
        </p:spPr>
        <p:txBody>
          <a:bodyPr wrap="none">
            <a:spAutoFit/>
          </a:bodyPr>
          <a:lstStyle/>
          <a:p>
            <a:r>
              <a:rPr lang="el-GR" sz="2000" dirty="0">
                <a:solidFill>
                  <a:srgbClr val="3333FF"/>
                </a:solidFill>
                <a:latin typeface="Calibri" pitchFamily="34" charset="0"/>
                <a:cs typeface="Calibri" pitchFamily="34" charset="0"/>
              </a:rPr>
              <a:t>Άσκηση 1</a:t>
            </a:r>
            <a:r>
              <a:rPr lang="en-US" sz="2000" dirty="0">
                <a:solidFill>
                  <a:srgbClr val="3333FF"/>
                </a:solidFill>
                <a:latin typeface="Calibri" pitchFamily="34" charset="0"/>
                <a:cs typeface="Calibri" pitchFamily="34" charset="0"/>
              </a:rPr>
              <a:t>: </a:t>
            </a:r>
            <a:r>
              <a:rPr lang="el-GR" sz="2000" dirty="0">
                <a:solidFill>
                  <a:srgbClr val="3333FF"/>
                </a:solidFill>
                <a:latin typeface="Calibri" pitchFamily="34" charset="0"/>
                <a:cs typeface="Calibri" pitchFamily="34" charset="0"/>
              </a:rPr>
              <a:t>Οι ασκήσεις θα γίνουν στο Εργαστήριο</a:t>
            </a:r>
            <a:r>
              <a:rPr lang="en-US" sz="2000" dirty="0">
                <a:solidFill>
                  <a:srgbClr val="3333FF"/>
                </a:solidFill>
                <a:latin typeface="Calibri" pitchFamily="34" charset="0"/>
                <a:cs typeface="Calibri" pitchFamily="34" charset="0"/>
              </a:rPr>
              <a:t> </a:t>
            </a:r>
            <a:endParaRPr lang="el-GR" sz="2000" dirty="0">
              <a:solidFill>
                <a:srgbClr val="3333FF"/>
              </a:solidFill>
              <a:latin typeface="Calibri" pitchFamily="34" charset="0"/>
              <a:cs typeface="Calibri"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2226" name="Picture 2"/>
          <p:cNvPicPr>
            <a:picLocks noChangeAspect="1" noChangeArrowheads="1"/>
          </p:cNvPicPr>
          <p:nvPr/>
        </p:nvPicPr>
        <p:blipFill>
          <a:blip r:embed="rId3" cstate="print"/>
          <a:srcRect/>
          <a:stretch>
            <a:fillRect/>
          </a:stretch>
        </p:blipFill>
        <p:spPr bwMode="auto">
          <a:xfrm>
            <a:off x="464679" y="420588"/>
            <a:ext cx="4824536" cy="1712268"/>
          </a:xfrm>
          <a:prstGeom prst="rect">
            <a:avLst/>
          </a:prstGeom>
          <a:noFill/>
          <a:ln w="9525">
            <a:noFill/>
            <a:miter lim="800000"/>
            <a:headEnd/>
            <a:tailEnd/>
          </a:ln>
        </p:spPr>
      </p:pic>
      <p:pic>
        <p:nvPicPr>
          <p:cNvPr id="692227" name="Picture 3"/>
          <p:cNvPicPr>
            <a:picLocks noChangeAspect="1" noChangeArrowheads="1"/>
          </p:cNvPicPr>
          <p:nvPr/>
        </p:nvPicPr>
        <p:blipFill>
          <a:blip r:embed="rId4" cstate="print"/>
          <a:srcRect b="8796"/>
          <a:stretch>
            <a:fillRect/>
          </a:stretch>
        </p:blipFill>
        <p:spPr bwMode="auto">
          <a:xfrm>
            <a:off x="611560" y="2636912"/>
            <a:ext cx="7128792" cy="3570481"/>
          </a:xfrm>
          <a:prstGeom prst="rect">
            <a:avLst/>
          </a:prstGeom>
          <a:noFill/>
          <a:ln w="9525">
            <a:noFill/>
            <a:miter lim="800000"/>
            <a:headEnd/>
            <a:tailEnd/>
          </a:ln>
        </p:spPr>
      </p:pic>
      <p:sp>
        <p:nvSpPr>
          <p:cNvPr id="5" name="4 - Ορθογώνιο"/>
          <p:cNvSpPr/>
          <p:nvPr/>
        </p:nvSpPr>
        <p:spPr>
          <a:xfrm>
            <a:off x="5076056" y="5733256"/>
            <a:ext cx="36004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5 - Ορθογώνιο"/>
          <p:cNvSpPr/>
          <p:nvPr/>
        </p:nvSpPr>
        <p:spPr>
          <a:xfrm>
            <a:off x="4427984" y="6309320"/>
            <a:ext cx="36004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6 - TextBox"/>
          <p:cNvSpPr txBox="1"/>
          <p:nvPr/>
        </p:nvSpPr>
        <p:spPr>
          <a:xfrm>
            <a:off x="5037187" y="5780003"/>
            <a:ext cx="504056" cy="338554"/>
          </a:xfrm>
          <a:prstGeom prst="rect">
            <a:avLst/>
          </a:prstGeom>
          <a:noFill/>
        </p:spPr>
        <p:txBody>
          <a:bodyPr wrap="square" rtlCol="0">
            <a:spAutoFit/>
          </a:bodyPr>
          <a:lstStyle/>
          <a:p>
            <a:r>
              <a:rPr lang="en-GB" sz="1600" dirty="0">
                <a:latin typeface="+mn-lt"/>
              </a:rPr>
              <a:t>1.5</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3250" name="Picture 2"/>
          <p:cNvPicPr>
            <a:picLocks noChangeAspect="1" noChangeArrowheads="1"/>
          </p:cNvPicPr>
          <p:nvPr/>
        </p:nvPicPr>
        <p:blipFill>
          <a:blip r:embed="rId3" cstate="print"/>
          <a:srcRect/>
          <a:stretch>
            <a:fillRect/>
          </a:stretch>
        </p:blipFill>
        <p:spPr bwMode="auto">
          <a:xfrm>
            <a:off x="755576" y="1124744"/>
            <a:ext cx="5274345" cy="3926194"/>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251520" y="272842"/>
            <a:ext cx="1383712" cy="461665"/>
          </a:xfrm>
          <a:prstGeom prst="rect">
            <a:avLst/>
          </a:prstGeom>
          <a:noFill/>
          <a:ln w="9525" algn="ctr">
            <a:noFill/>
            <a:miter lim="800000"/>
            <a:headEnd/>
            <a:tailEnd/>
          </a:ln>
          <a:effectLst/>
        </p:spPr>
        <p:txBody>
          <a:bodyPr wrap="none">
            <a:spAutoFit/>
          </a:bodyPr>
          <a:lstStyle/>
          <a:p>
            <a:r>
              <a:rPr lang="el-GR" dirty="0">
                <a:solidFill>
                  <a:srgbClr val="3333FF"/>
                </a:solidFill>
                <a:latin typeface="Calibri" pitchFamily="34" charset="0"/>
                <a:cs typeface="Calibri" pitchFamily="34" charset="0"/>
              </a:rPr>
              <a:t>Άσκηση 2</a:t>
            </a:r>
          </a:p>
        </p:txBody>
      </p:sp>
      <p:pic>
        <p:nvPicPr>
          <p:cNvPr id="694274" name="Picture 2"/>
          <p:cNvPicPr>
            <a:picLocks noChangeAspect="1" noChangeArrowheads="1"/>
          </p:cNvPicPr>
          <p:nvPr/>
        </p:nvPicPr>
        <p:blipFill rotWithShape="1">
          <a:blip r:embed="rId3" cstate="print"/>
          <a:srcRect l="1093" t="3150" r="-1093" b="17994"/>
          <a:stretch/>
        </p:blipFill>
        <p:spPr bwMode="auto">
          <a:xfrm>
            <a:off x="197943" y="734507"/>
            <a:ext cx="7488832" cy="1648124"/>
          </a:xfrm>
          <a:prstGeom prst="rect">
            <a:avLst/>
          </a:prstGeom>
          <a:noFill/>
          <a:ln w="9525">
            <a:noFill/>
            <a:miter lim="800000"/>
            <a:headEnd/>
            <a:tailEnd/>
          </a:ln>
        </p:spPr>
      </p:pic>
      <p:sp>
        <p:nvSpPr>
          <p:cNvPr id="5" name="4 - TextBox"/>
          <p:cNvSpPr txBox="1"/>
          <p:nvPr/>
        </p:nvSpPr>
        <p:spPr>
          <a:xfrm>
            <a:off x="251520" y="2444186"/>
            <a:ext cx="5472608" cy="400110"/>
          </a:xfrm>
          <a:prstGeom prst="rect">
            <a:avLst/>
          </a:prstGeom>
          <a:noFill/>
        </p:spPr>
        <p:txBody>
          <a:bodyPr wrap="square" rtlCol="0">
            <a:spAutoFit/>
          </a:bodyPr>
          <a:lstStyle/>
          <a:p>
            <a:r>
              <a:rPr lang="el-GR" sz="2000" dirty="0">
                <a:latin typeface="Calibri" pitchFamily="34" charset="0"/>
                <a:cs typeface="Calibri" pitchFamily="34" charset="0"/>
              </a:rPr>
              <a:t>Το ενεργό μήκος ανάπτυξης δίνεται 164.9</a:t>
            </a:r>
            <a:r>
              <a:rPr lang="en-US" sz="2000" dirty="0">
                <a:latin typeface="Calibri" pitchFamily="34" charset="0"/>
                <a:cs typeface="Calibri" pitchFamily="34" charset="0"/>
              </a:rPr>
              <a:t>km</a:t>
            </a:r>
            <a:endParaRPr lang="en-GB" sz="2000" dirty="0">
              <a:latin typeface="Calibri" pitchFamily="34" charset="0"/>
              <a:cs typeface="Calibri" pitchFamily="34" charset="0"/>
            </a:endParaRPr>
          </a:p>
        </p:txBody>
      </p:sp>
      <p:sp>
        <p:nvSpPr>
          <p:cNvPr id="6" name="5 - TextBox"/>
          <p:cNvSpPr txBox="1"/>
          <p:nvPr/>
        </p:nvSpPr>
        <p:spPr>
          <a:xfrm>
            <a:off x="251520" y="2905851"/>
            <a:ext cx="8392525" cy="707886"/>
          </a:xfrm>
          <a:prstGeom prst="rect">
            <a:avLst/>
          </a:prstGeom>
          <a:noFill/>
        </p:spPr>
        <p:txBody>
          <a:bodyPr wrap="square" rtlCol="0">
            <a:spAutoFit/>
          </a:bodyPr>
          <a:lstStyle/>
          <a:p>
            <a:r>
              <a:rPr lang="el-GR" sz="2000" dirty="0" err="1">
                <a:latin typeface="Calibri" pitchFamily="34" charset="0"/>
                <a:cs typeface="Calibri" pitchFamily="34" charset="0"/>
              </a:rPr>
              <a:t>Ζητουνται</a:t>
            </a:r>
            <a:r>
              <a:rPr lang="el-GR" sz="2000" dirty="0">
                <a:latin typeface="Calibri" pitchFamily="34" charset="0"/>
                <a:cs typeface="Calibri" pitchFamily="34" charset="0"/>
              </a:rPr>
              <a:t> τα κυματικά χαρακτηριστικά (</a:t>
            </a:r>
            <a:r>
              <a:rPr lang="en-US" sz="2000" dirty="0">
                <a:solidFill>
                  <a:srgbClr val="3333FF"/>
                </a:solidFill>
                <a:latin typeface="Calibri" pitchFamily="34" charset="0"/>
                <a:cs typeface="Calibri" pitchFamily="34" charset="0"/>
              </a:rPr>
              <a:t>Hs, Ts</a:t>
            </a:r>
            <a:r>
              <a:rPr lang="el-GR" sz="2000" dirty="0">
                <a:latin typeface="Calibri" pitchFamily="34" charset="0"/>
                <a:cs typeface="Calibri" pitchFamily="34" charset="0"/>
              </a:rPr>
              <a:t>) με βάση τα φάσματα </a:t>
            </a:r>
            <a:r>
              <a:rPr lang="en-US" sz="2000" dirty="0">
                <a:latin typeface="Calibri" pitchFamily="34" charset="0"/>
                <a:cs typeface="Calibri" pitchFamily="34" charset="0"/>
              </a:rPr>
              <a:t>JONSWAP </a:t>
            </a:r>
            <a:r>
              <a:rPr lang="el-GR" sz="2000" dirty="0">
                <a:latin typeface="Calibri" pitchFamily="34" charset="0"/>
                <a:cs typeface="Calibri" pitchFamily="34" charset="0"/>
              </a:rPr>
              <a:t>ή </a:t>
            </a:r>
            <a:r>
              <a:rPr lang="en-US" sz="2000" dirty="0">
                <a:latin typeface="Calibri" pitchFamily="34" charset="0"/>
                <a:cs typeface="Calibri" pitchFamily="34" charset="0"/>
              </a:rPr>
              <a:t>PM</a:t>
            </a:r>
            <a:r>
              <a:rPr lang="el-GR" sz="2000" dirty="0">
                <a:latin typeface="Calibri" pitchFamily="34" charset="0"/>
                <a:cs typeface="Calibri" pitchFamily="34" charset="0"/>
              </a:rPr>
              <a:t> </a:t>
            </a:r>
            <a:endParaRPr lang="en-GB" sz="2000" dirty="0">
              <a:latin typeface="Calibri" pitchFamily="34" charset="0"/>
              <a:cs typeface="Calibri" pitchFamily="34" charset="0"/>
            </a:endParaRPr>
          </a:p>
        </p:txBody>
      </p:sp>
      <p:pic>
        <p:nvPicPr>
          <p:cNvPr id="694275" name="Picture 3"/>
          <p:cNvPicPr>
            <a:picLocks noChangeAspect="1" noChangeArrowheads="1"/>
          </p:cNvPicPr>
          <p:nvPr/>
        </p:nvPicPr>
        <p:blipFill>
          <a:blip r:embed="rId4" cstate="print">
            <a:lum bright="-10000" contrast="20000"/>
          </a:blip>
          <a:srcRect/>
          <a:stretch>
            <a:fillRect/>
          </a:stretch>
        </p:blipFill>
        <p:spPr bwMode="auto">
          <a:xfrm>
            <a:off x="2345064" y="3717032"/>
            <a:ext cx="4504882" cy="2743396"/>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5298" name="Picture 2"/>
          <p:cNvPicPr>
            <a:picLocks noChangeAspect="1" noChangeArrowheads="1"/>
          </p:cNvPicPr>
          <p:nvPr/>
        </p:nvPicPr>
        <p:blipFill>
          <a:blip r:embed="rId3" cstate="print"/>
          <a:srcRect/>
          <a:stretch>
            <a:fillRect/>
          </a:stretch>
        </p:blipFill>
        <p:spPr bwMode="auto">
          <a:xfrm>
            <a:off x="527593" y="1844824"/>
            <a:ext cx="7195816" cy="3672408"/>
          </a:xfrm>
          <a:prstGeom prst="rect">
            <a:avLst/>
          </a:prstGeom>
          <a:noFill/>
          <a:ln w="9525">
            <a:noFill/>
            <a:miter lim="800000"/>
            <a:headEnd/>
            <a:tailEnd/>
          </a:ln>
        </p:spPr>
      </p:pic>
      <p:pic>
        <p:nvPicPr>
          <p:cNvPr id="695299" name="Picture 3"/>
          <p:cNvPicPr>
            <a:picLocks noChangeAspect="1" noChangeArrowheads="1"/>
          </p:cNvPicPr>
          <p:nvPr/>
        </p:nvPicPr>
        <p:blipFill>
          <a:blip r:embed="rId4" cstate="print"/>
          <a:srcRect/>
          <a:stretch>
            <a:fillRect/>
          </a:stretch>
        </p:blipFill>
        <p:spPr bwMode="auto">
          <a:xfrm>
            <a:off x="683568" y="710888"/>
            <a:ext cx="2520280" cy="333671"/>
          </a:xfrm>
          <a:prstGeom prst="rect">
            <a:avLst/>
          </a:prstGeom>
          <a:noFill/>
          <a:ln w="9525">
            <a:noFill/>
            <a:miter lim="800000"/>
            <a:headEnd/>
            <a:tailEnd/>
          </a:ln>
        </p:spPr>
      </p:pic>
      <p:sp>
        <p:nvSpPr>
          <p:cNvPr id="6" name="5 - TextBox"/>
          <p:cNvSpPr txBox="1"/>
          <p:nvPr/>
        </p:nvSpPr>
        <p:spPr>
          <a:xfrm>
            <a:off x="661230" y="1196752"/>
            <a:ext cx="3744416" cy="369332"/>
          </a:xfrm>
          <a:prstGeom prst="rect">
            <a:avLst/>
          </a:prstGeom>
          <a:noFill/>
        </p:spPr>
        <p:txBody>
          <a:bodyPr wrap="square" rtlCol="0">
            <a:spAutoFit/>
          </a:bodyPr>
          <a:lstStyle/>
          <a:p>
            <a:r>
              <a:rPr lang="el-GR" sz="1800" b="1" dirty="0">
                <a:solidFill>
                  <a:srgbClr val="3333FF"/>
                </a:solidFill>
                <a:latin typeface="Calibri" pitchFamily="34" charset="0"/>
                <a:cs typeface="Calibri" pitchFamily="34" charset="0"/>
              </a:rPr>
              <a:t>Εφαρμογή φάσματος </a:t>
            </a:r>
            <a:r>
              <a:rPr lang="en-US" sz="1800" b="1" dirty="0" err="1">
                <a:solidFill>
                  <a:srgbClr val="3333FF"/>
                </a:solidFill>
                <a:latin typeface="Calibri" pitchFamily="34" charset="0"/>
                <a:cs typeface="Calibri" pitchFamily="34" charset="0"/>
              </a:rPr>
              <a:t>Jonswap</a:t>
            </a:r>
            <a:endParaRPr lang="en-GB" sz="1800" b="1" dirty="0">
              <a:solidFill>
                <a:srgbClr val="3333FF"/>
              </a:solidFill>
              <a:latin typeface="Calibri" pitchFamily="34" charset="0"/>
              <a:cs typeface="Calibri"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5299" name="Picture 3"/>
          <p:cNvPicPr>
            <a:picLocks noChangeAspect="1" noChangeArrowheads="1"/>
          </p:cNvPicPr>
          <p:nvPr/>
        </p:nvPicPr>
        <p:blipFill>
          <a:blip r:embed="rId4" cstate="print"/>
          <a:srcRect/>
          <a:stretch>
            <a:fillRect/>
          </a:stretch>
        </p:blipFill>
        <p:spPr bwMode="auto">
          <a:xfrm>
            <a:off x="395537" y="548681"/>
            <a:ext cx="2592288" cy="343204"/>
          </a:xfrm>
          <a:prstGeom prst="rect">
            <a:avLst/>
          </a:prstGeom>
          <a:noFill/>
          <a:ln w="9525">
            <a:noFill/>
            <a:miter lim="800000"/>
            <a:headEnd/>
            <a:tailEnd/>
          </a:ln>
        </p:spPr>
      </p:pic>
      <p:pic>
        <p:nvPicPr>
          <p:cNvPr id="696322" name="Picture 2"/>
          <p:cNvPicPr>
            <a:picLocks noChangeAspect="1" noChangeArrowheads="1"/>
          </p:cNvPicPr>
          <p:nvPr/>
        </p:nvPicPr>
        <p:blipFill>
          <a:blip r:embed="rId5" cstate="print"/>
          <a:srcRect/>
          <a:stretch>
            <a:fillRect/>
          </a:stretch>
        </p:blipFill>
        <p:spPr bwMode="auto">
          <a:xfrm>
            <a:off x="357384" y="1052735"/>
            <a:ext cx="7526984" cy="4106417"/>
          </a:xfrm>
          <a:prstGeom prst="rect">
            <a:avLst/>
          </a:prstGeom>
          <a:noFill/>
          <a:ln w="9525">
            <a:noFill/>
            <a:miter lim="800000"/>
            <a:headEnd/>
            <a:tailEnd/>
          </a:ln>
        </p:spPr>
      </p:pic>
      <p:graphicFrame>
        <p:nvGraphicFramePr>
          <p:cNvPr id="863234" name="Object 2"/>
          <p:cNvGraphicFramePr>
            <a:graphicFrameLocks noChangeAspect="1"/>
          </p:cNvGraphicFramePr>
          <p:nvPr>
            <p:extLst>
              <p:ext uri="{D42A27DB-BD31-4B8C-83A1-F6EECF244321}">
                <p14:modId xmlns:p14="http://schemas.microsoft.com/office/powerpoint/2010/main" val="2063294119"/>
              </p:ext>
            </p:extLst>
          </p:nvPr>
        </p:nvGraphicFramePr>
        <p:xfrm>
          <a:off x="1619672" y="5506833"/>
          <a:ext cx="2108076" cy="771809"/>
        </p:xfrm>
        <a:graphic>
          <a:graphicData uri="http://schemas.openxmlformats.org/presentationml/2006/ole">
            <mc:AlternateContent xmlns:mc="http://schemas.openxmlformats.org/markup-compatibility/2006">
              <mc:Choice xmlns:v="urn:schemas-microsoft-com:vml" Requires="v">
                <p:oleObj spid="_x0000_s13328" name="Εξίσωση" r:id="rId6" imgW="1397000" imgH="508000" progId="Equation.3">
                  <p:embed/>
                </p:oleObj>
              </mc:Choice>
              <mc:Fallback>
                <p:oleObj name="Εξίσωση" r:id="rId6" imgW="1397000" imgH="5080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672" y="5506833"/>
                        <a:ext cx="2108076" cy="771809"/>
                      </a:xfrm>
                      <a:prstGeom prst="rect">
                        <a:avLst/>
                      </a:prstGeom>
                      <a:noFill/>
                    </p:spPr>
                  </p:pic>
                </p:oleObj>
              </mc:Fallback>
            </mc:AlternateContent>
          </a:graphicData>
        </a:graphic>
      </p:graphicFrame>
      <p:graphicFrame>
        <p:nvGraphicFramePr>
          <p:cNvPr id="863235" name="Object 3"/>
          <p:cNvGraphicFramePr>
            <a:graphicFrameLocks noChangeAspect="1"/>
          </p:cNvGraphicFramePr>
          <p:nvPr>
            <p:extLst>
              <p:ext uri="{D42A27DB-BD31-4B8C-83A1-F6EECF244321}">
                <p14:modId xmlns:p14="http://schemas.microsoft.com/office/powerpoint/2010/main" val="334421829"/>
              </p:ext>
            </p:extLst>
          </p:nvPr>
        </p:nvGraphicFramePr>
        <p:xfrm>
          <a:off x="5004048" y="5506833"/>
          <a:ext cx="2108076" cy="818561"/>
        </p:xfrm>
        <a:graphic>
          <a:graphicData uri="http://schemas.openxmlformats.org/presentationml/2006/ole">
            <mc:AlternateContent xmlns:mc="http://schemas.openxmlformats.org/markup-compatibility/2006">
              <mc:Choice xmlns:v="urn:schemas-microsoft-com:vml" Requires="v">
                <p:oleObj spid="_x0000_s13329" name="Εξίσωση" r:id="rId8" imgW="1397000" imgH="533400" progId="Equation.3">
                  <p:embed/>
                </p:oleObj>
              </mc:Choice>
              <mc:Fallback>
                <p:oleObj name="Εξίσωση" r:id="rId8" imgW="1397000" imgH="5334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4048" y="5506833"/>
                        <a:ext cx="2108076" cy="818561"/>
                      </a:xfrm>
                      <a:prstGeom prst="rect">
                        <a:avLst/>
                      </a:prstGeom>
                      <a:noFill/>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5299" name="Picture 3"/>
          <p:cNvPicPr>
            <a:picLocks noChangeAspect="1" noChangeArrowheads="1"/>
          </p:cNvPicPr>
          <p:nvPr/>
        </p:nvPicPr>
        <p:blipFill>
          <a:blip r:embed="rId3" cstate="print"/>
          <a:srcRect/>
          <a:stretch>
            <a:fillRect/>
          </a:stretch>
        </p:blipFill>
        <p:spPr bwMode="auto">
          <a:xfrm>
            <a:off x="395537" y="548681"/>
            <a:ext cx="2664296" cy="352738"/>
          </a:xfrm>
          <a:prstGeom prst="rect">
            <a:avLst/>
          </a:prstGeom>
          <a:noFill/>
          <a:ln w="9525">
            <a:noFill/>
            <a:miter lim="800000"/>
            <a:headEnd/>
            <a:tailEnd/>
          </a:ln>
        </p:spPr>
      </p:pic>
      <p:pic>
        <p:nvPicPr>
          <p:cNvPr id="697346" name="Picture 2"/>
          <p:cNvPicPr>
            <a:picLocks noChangeAspect="1" noChangeArrowheads="1"/>
          </p:cNvPicPr>
          <p:nvPr/>
        </p:nvPicPr>
        <p:blipFill>
          <a:blip r:embed="rId4" cstate="print"/>
          <a:srcRect/>
          <a:stretch>
            <a:fillRect/>
          </a:stretch>
        </p:blipFill>
        <p:spPr bwMode="auto">
          <a:xfrm>
            <a:off x="323528" y="1412776"/>
            <a:ext cx="4968551" cy="247992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5299" name="Picture 3"/>
          <p:cNvPicPr>
            <a:picLocks noChangeAspect="1" noChangeArrowheads="1"/>
          </p:cNvPicPr>
          <p:nvPr/>
        </p:nvPicPr>
        <p:blipFill>
          <a:blip r:embed="rId3" cstate="print"/>
          <a:srcRect/>
          <a:stretch>
            <a:fillRect/>
          </a:stretch>
        </p:blipFill>
        <p:spPr bwMode="auto">
          <a:xfrm>
            <a:off x="323528" y="692696"/>
            <a:ext cx="2808312" cy="371805"/>
          </a:xfrm>
          <a:prstGeom prst="rect">
            <a:avLst/>
          </a:prstGeom>
          <a:noFill/>
          <a:ln w="9525">
            <a:noFill/>
            <a:miter lim="800000"/>
            <a:headEnd/>
            <a:tailEnd/>
          </a:ln>
        </p:spPr>
      </p:pic>
      <p:pic>
        <p:nvPicPr>
          <p:cNvPr id="698370" name="Picture 2"/>
          <p:cNvPicPr>
            <a:picLocks noChangeAspect="1" noChangeArrowheads="1"/>
          </p:cNvPicPr>
          <p:nvPr/>
        </p:nvPicPr>
        <p:blipFill>
          <a:blip r:embed="rId4" cstate="print"/>
          <a:srcRect/>
          <a:stretch>
            <a:fillRect/>
          </a:stretch>
        </p:blipFill>
        <p:spPr bwMode="auto">
          <a:xfrm>
            <a:off x="251519" y="1196752"/>
            <a:ext cx="7444761" cy="453650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467544" y="1268760"/>
            <a:ext cx="8209334" cy="4608512"/>
          </a:xfrm>
        </p:spPr>
        <p:txBody>
          <a:bodyPr/>
          <a:lstStyle/>
          <a:p>
            <a:pPr marL="0" indent="0" eaLnBrk="1" hangingPunct="1">
              <a:buFontTx/>
              <a:buNone/>
              <a:defRPr/>
            </a:pPr>
            <a:endParaRPr lang="el-GR" sz="1800" dirty="0">
              <a:latin typeface="Calibri" pitchFamily="34" charset="0"/>
              <a:cs typeface="Calibri" pitchFamily="34" charset="0"/>
            </a:endParaRPr>
          </a:p>
          <a:p>
            <a:pPr marL="0" indent="0" eaLnBrk="1" hangingPunct="1">
              <a:buFontTx/>
              <a:buNone/>
              <a:defRPr/>
            </a:pPr>
            <a:r>
              <a:rPr lang="el-GR" sz="1800" b="1" dirty="0">
                <a:solidFill>
                  <a:srgbClr val="3333FF"/>
                </a:solidFill>
                <a:latin typeface="Calibri" pitchFamily="34" charset="0"/>
                <a:cs typeface="Calibri" pitchFamily="34" charset="0"/>
              </a:rPr>
              <a:t>Μεταφορά ενέργειας </a:t>
            </a:r>
            <a:r>
              <a:rPr lang="el-GR" sz="1800" dirty="0">
                <a:latin typeface="Calibri" pitchFamily="34" charset="0"/>
                <a:cs typeface="Calibri" pitchFamily="34" charset="0"/>
              </a:rPr>
              <a:t>από τα κινούμενα κατώτερα ατμοσφαιρικά στρώματα στις επιφανειακές θαλάσσιες μάζες.	</a:t>
            </a:r>
          </a:p>
          <a:p>
            <a:pPr marL="0" indent="0" eaLnBrk="1" hangingPunct="1">
              <a:buFontTx/>
              <a:buNone/>
              <a:defRPr/>
            </a:pPr>
            <a:endParaRPr lang="el-GR" sz="1800" dirty="0">
              <a:latin typeface="Calibri" pitchFamily="34" charset="0"/>
              <a:cs typeface="Calibri" pitchFamily="34" charset="0"/>
            </a:endParaRPr>
          </a:p>
          <a:p>
            <a:pPr marL="0" indent="0" eaLnBrk="1" hangingPunct="1">
              <a:buFontTx/>
              <a:buNone/>
              <a:defRPr/>
            </a:pPr>
            <a:r>
              <a:rPr lang="el-GR" sz="1800" dirty="0">
                <a:latin typeface="Calibri" pitchFamily="34" charset="0"/>
                <a:cs typeface="Calibri" pitchFamily="34" charset="0"/>
              </a:rPr>
              <a:t>Η ενέργεια αρχικά περνά από την ατμόσφαιρα στην θάλασσα με τη διάτμηση και στη συνέχεια με την </a:t>
            </a:r>
            <a:r>
              <a:rPr lang="el-GR" sz="1800" dirty="0">
                <a:solidFill>
                  <a:srgbClr val="3333FF"/>
                </a:solidFill>
                <a:latin typeface="Calibri" pitchFamily="34" charset="0"/>
                <a:cs typeface="Calibri" pitchFamily="34" charset="0"/>
              </a:rPr>
              <a:t>αναδιαμόρφωση του πεδίου των πιέσεων </a:t>
            </a:r>
            <a:r>
              <a:rPr lang="el-GR" sz="1800" dirty="0">
                <a:latin typeface="Calibri" pitchFamily="34" charset="0"/>
                <a:cs typeface="Calibri" pitchFamily="34" charset="0"/>
              </a:rPr>
              <a:t>πάνω από τις κορυφές και τις κοιλιές του κύματος</a:t>
            </a:r>
          </a:p>
          <a:p>
            <a:pPr marL="0" indent="0" eaLnBrk="1" hangingPunct="1">
              <a:buFontTx/>
              <a:buNone/>
              <a:defRPr/>
            </a:pPr>
            <a:endParaRPr lang="el-GR" sz="1800" dirty="0">
              <a:latin typeface="Calibri" pitchFamily="34" charset="0"/>
              <a:cs typeface="Calibri" pitchFamily="34" charset="0"/>
            </a:endParaRPr>
          </a:p>
          <a:p>
            <a:pPr marL="0" indent="0" eaLnBrk="1" hangingPunct="1">
              <a:buFontTx/>
              <a:buNone/>
              <a:defRPr/>
            </a:pPr>
            <a:endParaRPr lang="el-GR" sz="1800" dirty="0">
              <a:latin typeface="Calibri" pitchFamily="34" charset="0"/>
              <a:cs typeface="Calibri" pitchFamily="34" charset="0"/>
            </a:endParaRPr>
          </a:p>
          <a:p>
            <a:pPr marL="0" indent="0" eaLnBrk="1" hangingPunct="1">
              <a:buNone/>
              <a:defRPr/>
            </a:pPr>
            <a:r>
              <a:rPr lang="el-GR" sz="1800" dirty="0">
                <a:latin typeface="Calibri" pitchFamily="34" charset="0"/>
                <a:cs typeface="Calibri" pitchFamily="34" charset="0"/>
              </a:rPr>
              <a:t>Η </a:t>
            </a:r>
            <a:r>
              <a:rPr lang="el-GR" sz="1800" b="1" dirty="0">
                <a:solidFill>
                  <a:srgbClr val="3333FF"/>
                </a:solidFill>
                <a:latin typeface="Calibri" pitchFamily="34" charset="0"/>
                <a:cs typeface="Calibri" pitchFamily="34" charset="0"/>
              </a:rPr>
              <a:t>επίδραση του ανέμου μιας συγκεκριμένης κατεύθυνσης </a:t>
            </a:r>
            <a:r>
              <a:rPr lang="el-GR" sz="1800" dirty="0">
                <a:latin typeface="Calibri" pitchFamily="34" charset="0"/>
                <a:cs typeface="Calibri" pitchFamily="34" charset="0"/>
              </a:rPr>
              <a:t>διαπιστώθηκε ότι προκαλεί </a:t>
            </a:r>
            <a:r>
              <a:rPr lang="el-GR" sz="1800" dirty="0" err="1">
                <a:latin typeface="Calibri" pitchFamily="34" charset="0"/>
                <a:cs typeface="Calibri" pitchFamily="34" charset="0"/>
              </a:rPr>
              <a:t>κυματογένεση</a:t>
            </a:r>
            <a:r>
              <a:rPr lang="el-GR" sz="1800" dirty="0">
                <a:latin typeface="Calibri" pitchFamily="34" charset="0"/>
                <a:cs typeface="Calibri" pitchFamily="34" charset="0"/>
              </a:rPr>
              <a:t> σε έναν </a:t>
            </a:r>
            <a:r>
              <a:rPr lang="el-GR" sz="1800" b="1" dirty="0">
                <a:solidFill>
                  <a:srgbClr val="3333FF"/>
                </a:solidFill>
                <a:latin typeface="Calibri" pitchFamily="34" charset="0"/>
                <a:cs typeface="Calibri" pitchFamily="34" charset="0"/>
              </a:rPr>
              <a:t>τομέα ± 45</a:t>
            </a:r>
            <a:r>
              <a:rPr lang="el-GR" sz="1800" b="1" baseline="30000" dirty="0">
                <a:solidFill>
                  <a:srgbClr val="3333FF"/>
                </a:solidFill>
                <a:latin typeface="Calibri" pitchFamily="34" charset="0"/>
                <a:cs typeface="Calibri" pitchFamily="34" charset="0"/>
              </a:rPr>
              <a:t>0</a:t>
            </a:r>
            <a:r>
              <a:rPr lang="el-GR" sz="1800" b="1" dirty="0">
                <a:solidFill>
                  <a:srgbClr val="3333FF"/>
                </a:solidFill>
                <a:latin typeface="Calibri" pitchFamily="34" charset="0"/>
                <a:cs typeface="Calibri" pitchFamily="34" charset="0"/>
              </a:rPr>
              <a:t> </a:t>
            </a:r>
            <a:r>
              <a:rPr lang="el-GR" sz="1800" dirty="0">
                <a:latin typeface="Calibri" pitchFamily="34" charset="0"/>
                <a:cs typeface="Calibri" pitchFamily="34" charset="0"/>
              </a:rPr>
              <a:t>εκατέρωθεν της διεύθυνσης του ανέμου, με αποτέλεσμα να διαμορφώνεται ένα πεδίο τρισδιάστατων κυματισμών.</a:t>
            </a:r>
          </a:p>
        </p:txBody>
      </p:sp>
      <p:sp>
        <p:nvSpPr>
          <p:cNvPr id="1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Γένεση/ανάπτυξη </a:t>
            </a:r>
            <a:r>
              <a:rPr lang="el-GR" sz="2800" b="1" dirty="0" err="1">
                <a:solidFill>
                  <a:sysClr val="windowText" lastClr="000000"/>
                </a:solidFill>
                <a:latin typeface="Calibri"/>
              </a:rPr>
              <a:t>ανεμογενών</a:t>
            </a:r>
            <a:r>
              <a:rPr lang="el-GR" sz="2800" b="1" dirty="0">
                <a:solidFill>
                  <a:sysClr val="windowText" lastClr="000000"/>
                </a:solidFill>
                <a:latin typeface="Calibri"/>
              </a:rPr>
              <a:t>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5" name="14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6"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7" name="16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827088" y="1412875"/>
            <a:ext cx="7561262" cy="5211763"/>
          </a:xfrm>
        </p:spPr>
        <p:txBody>
          <a:bodyPr/>
          <a:lstStyle/>
          <a:p>
            <a:pPr marL="0" indent="0" eaLnBrk="1" hangingPunct="1">
              <a:buFontTx/>
              <a:buNone/>
              <a:defRPr/>
            </a:pPr>
            <a:r>
              <a:rPr lang="el-GR" sz="1800" dirty="0">
                <a:latin typeface="Calibri" pitchFamily="34" charset="0"/>
                <a:cs typeface="Calibri" pitchFamily="34" charset="0"/>
              </a:rPr>
              <a:t>Η γένεση των </a:t>
            </a:r>
            <a:r>
              <a:rPr lang="el-GR" sz="1800" dirty="0" err="1">
                <a:latin typeface="Calibri" pitchFamily="34" charset="0"/>
                <a:cs typeface="Calibri" pitchFamily="34" charset="0"/>
              </a:rPr>
              <a:t>ανεμογενών</a:t>
            </a:r>
            <a:r>
              <a:rPr lang="el-GR" sz="1800" dirty="0">
                <a:latin typeface="Calibri" pitchFamily="34" charset="0"/>
                <a:cs typeface="Calibri" pitchFamily="34" charset="0"/>
              </a:rPr>
              <a:t> κυματισμών είναι πολύπλοκο πρόβλημα από πλευράς φυσικής.</a:t>
            </a:r>
            <a:endParaRPr lang="en-US" sz="1800" dirty="0">
              <a:latin typeface="Calibri" pitchFamily="34" charset="0"/>
              <a:cs typeface="Calibri" pitchFamily="34" charset="0"/>
            </a:endParaRPr>
          </a:p>
          <a:p>
            <a:pPr eaLnBrk="1" hangingPunct="1">
              <a:defRPr/>
            </a:pPr>
            <a:endParaRPr lang="en-US" sz="1800" b="1" dirty="0">
              <a:latin typeface="Calibri" pitchFamily="34" charset="0"/>
              <a:cs typeface="Calibri" pitchFamily="34" charset="0"/>
            </a:endParaRPr>
          </a:p>
          <a:p>
            <a:pPr eaLnBrk="1" hangingPunct="1">
              <a:buFontTx/>
              <a:buNone/>
              <a:defRPr/>
            </a:pPr>
            <a:r>
              <a:rPr lang="el-GR" sz="1800" b="1" dirty="0">
                <a:solidFill>
                  <a:srgbClr val="3333FF"/>
                </a:solidFill>
                <a:latin typeface="Calibri" pitchFamily="34" charset="0"/>
                <a:cs typeface="Calibri" pitchFamily="34" charset="0"/>
              </a:rPr>
              <a:t>Μια γενικευμένη θεώρηση (</a:t>
            </a:r>
            <a:r>
              <a:rPr lang="el-GR" sz="1800" b="1" dirty="0" err="1">
                <a:solidFill>
                  <a:srgbClr val="3333FF"/>
                </a:solidFill>
                <a:latin typeface="Calibri" pitchFamily="34" charset="0"/>
                <a:cs typeface="Calibri" pitchFamily="34" charset="0"/>
              </a:rPr>
              <a:t>Komar</a:t>
            </a:r>
            <a:r>
              <a:rPr lang="el-GR" sz="1800" b="1" dirty="0">
                <a:solidFill>
                  <a:srgbClr val="3333FF"/>
                </a:solidFill>
                <a:latin typeface="Calibri" pitchFamily="34" charset="0"/>
                <a:cs typeface="Calibri" pitchFamily="34" charset="0"/>
              </a:rPr>
              <a:t>, 1998) αναγνωρίζει τα εξής στάδια:</a:t>
            </a:r>
            <a:endParaRPr lang="en-US" sz="1800" b="1" dirty="0">
              <a:solidFill>
                <a:srgbClr val="3333FF"/>
              </a:solidFill>
              <a:latin typeface="Calibri" pitchFamily="34" charset="0"/>
              <a:cs typeface="Calibri" pitchFamily="34" charset="0"/>
            </a:endParaRPr>
          </a:p>
          <a:p>
            <a:pPr eaLnBrk="1" hangingPunct="1">
              <a:defRPr/>
            </a:pPr>
            <a:endParaRPr lang="en-US" sz="1800" dirty="0">
              <a:solidFill>
                <a:srgbClr val="3333FF"/>
              </a:solidFill>
              <a:latin typeface="Calibri" pitchFamily="34" charset="0"/>
              <a:cs typeface="Calibri" pitchFamily="34" charset="0"/>
            </a:endParaRPr>
          </a:p>
          <a:p>
            <a:pPr marL="538163" indent="-358775" eaLnBrk="1" hangingPunct="1">
              <a:buFontTx/>
              <a:buNone/>
              <a:defRPr/>
            </a:pPr>
            <a:r>
              <a:rPr lang="el-GR" sz="1800" b="1" dirty="0">
                <a:latin typeface="Calibri" pitchFamily="34" charset="0"/>
                <a:cs typeface="Calibri" pitchFamily="34" charset="0"/>
              </a:rPr>
              <a:t>(α) </a:t>
            </a:r>
            <a:r>
              <a:rPr lang="el-GR" sz="1800" dirty="0">
                <a:latin typeface="Calibri" pitchFamily="34" charset="0"/>
                <a:cs typeface="Calibri" pitchFamily="34" charset="0"/>
              </a:rPr>
              <a:t>την </a:t>
            </a:r>
            <a:r>
              <a:rPr lang="el-GR" sz="1800" b="1" dirty="0">
                <a:solidFill>
                  <a:srgbClr val="3333FF"/>
                </a:solidFill>
                <a:latin typeface="Calibri" pitchFamily="34" charset="0"/>
                <a:cs typeface="Calibri" pitchFamily="34" charset="0"/>
              </a:rPr>
              <a:t>γένεση μικρών ρυτίδων </a:t>
            </a:r>
            <a:r>
              <a:rPr lang="el-GR" sz="1800" dirty="0">
                <a:latin typeface="Calibri" pitchFamily="34" charset="0"/>
                <a:cs typeface="Calibri" pitchFamily="34" charset="0"/>
              </a:rPr>
              <a:t>(περίοδος Τ&lt;1 s, H ~ 1-2 cm) όταν ο άνεμος αρχίζει να φυσάει</a:t>
            </a:r>
            <a:endParaRPr lang="en-US" sz="1800" dirty="0">
              <a:latin typeface="Calibri" pitchFamily="34" charset="0"/>
              <a:cs typeface="Calibri" pitchFamily="34" charset="0"/>
            </a:endParaRPr>
          </a:p>
          <a:p>
            <a:pPr marL="538163" indent="-358775" eaLnBrk="1" hangingPunct="1">
              <a:defRPr/>
            </a:pPr>
            <a:endParaRPr lang="en-US" sz="1800" dirty="0">
              <a:latin typeface="Calibri" pitchFamily="34" charset="0"/>
              <a:cs typeface="Calibri" pitchFamily="34" charset="0"/>
            </a:endParaRPr>
          </a:p>
          <a:p>
            <a:pPr marL="538163" indent="-358775" eaLnBrk="1" hangingPunct="1">
              <a:buFontTx/>
              <a:buNone/>
              <a:defRPr/>
            </a:pPr>
            <a:r>
              <a:rPr lang="el-GR" sz="1800" b="1" dirty="0">
                <a:latin typeface="Calibri" pitchFamily="34" charset="0"/>
                <a:cs typeface="Calibri" pitchFamily="34" charset="0"/>
              </a:rPr>
              <a:t>(β) </a:t>
            </a:r>
            <a:r>
              <a:rPr lang="el-GR" sz="1800" dirty="0">
                <a:latin typeface="Calibri" pitchFamily="34" charset="0"/>
                <a:cs typeface="Calibri" pitchFamily="34" charset="0"/>
              </a:rPr>
              <a:t>τον </a:t>
            </a:r>
            <a:r>
              <a:rPr lang="el-GR" sz="1800" b="1" dirty="0">
                <a:solidFill>
                  <a:srgbClr val="3333FF"/>
                </a:solidFill>
                <a:latin typeface="Calibri" pitchFamily="34" charset="0"/>
                <a:cs typeface="Calibri" pitchFamily="34" charset="0"/>
              </a:rPr>
              <a:t>σχηματισμό κυμάτων με μεγαλύτερη περίοδο (T), και ύψος (H) </a:t>
            </a:r>
            <a:r>
              <a:rPr lang="el-GR" sz="1800" dirty="0">
                <a:latin typeface="Calibri" pitchFamily="34" charset="0"/>
                <a:cs typeface="Calibri" pitchFamily="34" charset="0"/>
              </a:rPr>
              <a:t>με την πάροδο του </a:t>
            </a:r>
            <a:r>
              <a:rPr lang="el-GR" sz="1800" b="1" dirty="0">
                <a:solidFill>
                  <a:srgbClr val="3333FF"/>
                </a:solidFill>
                <a:latin typeface="Calibri" pitchFamily="34" charset="0"/>
                <a:cs typeface="Calibri" pitchFamily="34" charset="0"/>
              </a:rPr>
              <a:t>χρόνου</a:t>
            </a:r>
            <a:r>
              <a:rPr lang="el-GR" sz="1800" dirty="0">
                <a:solidFill>
                  <a:srgbClr val="3333FF"/>
                </a:solidFill>
                <a:latin typeface="Calibri" pitchFamily="34" charset="0"/>
                <a:cs typeface="Calibri" pitchFamily="34" charset="0"/>
              </a:rPr>
              <a:t> (</a:t>
            </a:r>
            <a:r>
              <a:rPr lang="el-GR" sz="1800" dirty="0">
                <a:latin typeface="Calibri" pitchFamily="34" charset="0"/>
                <a:cs typeface="Calibri" pitchFamily="34" charset="0"/>
              </a:rPr>
              <a:t>και την προσάρτηση περισσότερης ενέργειας από τον άνεμο). Οι αρχικές ρυτίδες παραμένουν κατά το στάδιο (β) έτσι ώστε να υπάρχουν ταυτόχρονα κύματα με διαφορετικές περιόδους.</a:t>
            </a:r>
            <a:endParaRPr lang="en-GB" sz="1800" dirty="0">
              <a:latin typeface="Calibri" pitchFamily="34" charset="0"/>
              <a:cs typeface="Calibri" pitchFamily="34" charset="0"/>
            </a:endParaRPr>
          </a:p>
          <a:p>
            <a:pPr marL="538163" indent="-358775" eaLnBrk="1" hangingPunct="1">
              <a:buFontTx/>
              <a:buNone/>
              <a:defRPr/>
            </a:pPr>
            <a:endParaRPr lang="el-GR" sz="1600" dirty="0"/>
          </a:p>
        </p:txBody>
      </p:sp>
      <p:sp>
        <p:nvSpPr>
          <p:cNvPr id="14"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Γένεση/ανάπτυξη </a:t>
            </a:r>
            <a:r>
              <a:rPr lang="el-GR" sz="2800" b="1" dirty="0" err="1">
                <a:solidFill>
                  <a:sysClr val="windowText" lastClr="000000"/>
                </a:solidFill>
                <a:latin typeface="Calibri"/>
              </a:rPr>
              <a:t>ανεμογενών</a:t>
            </a:r>
            <a:r>
              <a:rPr lang="el-GR" sz="2800" b="1" dirty="0">
                <a:solidFill>
                  <a:sysClr val="windowText" lastClr="000000"/>
                </a:solidFill>
                <a:latin typeface="Calibri"/>
              </a:rPr>
              <a:t>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5" name="14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6"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7" name="16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8"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5"/>
          <p:cNvSpPr txBox="1">
            <a:spLocks noChangeArrowheads="1"/>
          </p:cNvSpPr>
          <p:nvPr/>
        </p:nvSpPr>
        <p:spPr bwMode="auto">
          <a:xfrm>
            <a:off x="1331640" y="5949280"/>
            <a:ext cx="6911975" cy="400110"/>
          </a:xfrm>
          <a:prstGeom prst="rect">
            <a:avLst/>
          </a:prstGeom>
          <a:noFill/>
          <a:ln w="9525">
            <a:noFill/>
            <a:miter lim="800000"/>
            <a:headEnd/>
            <a:tailEnd/>
          </a:ln>
        </p:spPr>
        <p:txBody>
          <a:bodyPr>
            <a:spAutoFit/>
          </a:bodyPr>
          <a:lstStyle/>
          <a:p>
            <a:r>
              <a:rPr lang="el-GR" sz="2000" dirty="0">
                <a:solidFill>
                  <a:srgbClr val="000000"/>
                </a:solidFill>
                <a:latin typeface="Calibri" pitchFamily="34" charset="0"/>
                <a:cs typeface="Calibri" pitchFamily="34" charset="0"/>
              </a:rPr>
              <a:t>Σχηματισμός </a:t>
            </a:r>
            <a:r>
              <a:rPr lang="el-GR" sz="2000" dirty="0" err="1">
                <a:solidFill>
                  <a:srgbClr val="000000"/>
                </a:solidFill>
                <a:latin typeface="Calibri" pitchFamily="34" charset="0"/>
                <a:cs typeface="Calibri" pitchFamily="34" charset="0"/>
              </a:rPr>
              <a:t>ανεμογενών</a:t>
            </a:r>
            <a:r>
              <a:rPr lang="el-GR" sz="2000" dirty="0">
                <a:solidFill>
                  <a:srgbClr val="000000"/>
                </a:solidFill>
                <a:latin typeface="Calibri" pitchFamily="34" charset="0"/>
                <a:cs typeface="Calibri" pitchFamily="34" charset="0"/>
              </a:rPr>
              <a:t> κυμάτων.</a:t>
            </a:r>
            <a:r>
              <a:rPr lang="en-US" sz="2000" dirty="0">
                <a:solidFill>
                  <a:srgbClr val="000000"/>
                </a:solidFill>
                <a:latin typeface="Calibri" pitchFamily="34" charset="0"/>
                <a:cs typeface="Calibri" pitchFamily="34" charset="0"/>
              </a:rPr>
              <a:t> </a:t>
            </a:r>
            <a:r>
              <a:rPr lang="en-GB" sz="2000" dirty="0">
                <a:solidFill>
                  <a:srgbClr val="000000"/>
                </a:solidFill>
                <a:latin typeface="Calibri" pitchFamily="34" charset="0"/>
                <a:ea typeface="MS Mincho" pitchFamily="49" charset="-128"/>
                <a:cs typeface="Calibri" pitchFamily="34" charset="0"/>
              </a:rPr>
              <a:t>Garrison (1996, Fig. 10.7</a:t>
            </a:r>
            <a:r>
              <a:rPr lang="el-GR" sz="2000" dirty="0">
                <a:solidFill>
                  <a:srgbClr val="000000"/>
                </a:solidFill>
                <a:latin typeface="Calibri" pitchFamily="34" charset="0"/>
                <a:cs typeface="Calibri" pitchFamily="34" charset="0"/>
              </a:rPr>
              <a:t>)</a:t>
            </a:r>
            <a:endParaRPr lang="en-GB" sz="2000" dirty="0">
              <a:solidFill>
                <a:srgbClr val="000000"/>
              </a:solidFill>
              <a:latin typeface="Calibri" pitchFamily="34" charset="0"/>
              <a:cs typeface="Calibri" pitchFamily="34" charset="0"/>
            </a:endParaRPr>
          </a:p>
        </p:txBody>
      </p:sp>
      <p:grpSp>
        <p:nvGrpSpPr>
          <p:cNvPr id="10" name="9 - Ομάδα"/>
          <p:cNvGrpSpPr/>
          <p:nvPr/>
        </p:nvGrpSpPr>
        <p:grpSpPr>
          <a:xfrm>
            <a:off x="1331640" y="1556792"/>
            <a:ext cx="6481762" cy="4106863"/>
            <a:chOff x="1331913" y="908050"/>
            <a:chExt cx="6481762" cy="4106863"/>
          </a:xfrm>
        </p:grpSpPr>
        <p:pic>
          <p:nvPicPr>
            <p:cNvPr id="28674" name="Picture 4" descr="IMG0296"/>
            <p:cNvPicPr>
              <a:picLocks noChangeAspect="1" noChangeArrowheads="1"/>
            </p:cNvPicPr>
            <p:nvPr/>
          </p:nvPicPr>
          <p:blipFill>
            <a:blip r:embed="rId3" cstate="print"/>
            <a:srcRect l="6813" t="11005" r="7207" b="7289"/>
            <a:stretch>
              <a:fillRect/>
            </a:stretch>
          </p:blipFill>
          <p:spPr bwMode="auto">
            <a:xfrm>
              <a:off x="1331913" y="908050"/>
              <a:ext cx="6481762" cy="4106863"/>
            </a:xfrm>
            <a:prstGeom prst="rect">
              <a:avLst/>
            </a:prstGeom>
            <a:noFill/>
            <a:ln w="9525">
              <a:noFill/>
              <a:miter lim="800000"/>
              <a:headEnd/>
              <a:tailEnd/>
            </a:ln>
          </p:spPr>
        </p:pic>
        <p:sp>
          <p:nvSpPr>
            <p:cNvPr id="28676" name="Rectangle 6"/>
            <p:cNvSpPr>
              <a:spLocks noChangeArrowheads="1"/>
            </p:cNvSpPr>
            <p:nvPr/>
          </p:nvSpPr>
          <p:spPr bwMode="auto">
            <a:xfrm>
              <a:off x="1331913" y="908050"/>
              <a:ext cx="6481762" cy="4105275"/>
            </a:xfrm>
            <a:prstGeom prst="rect">
              <a:avLst/>
            </a:prstGeom>
            <a:noFill/>
            <a:ln w="9525">
              <a:solidFill>
                <a:schemeClr val="tx1"/>
              </a:solidFill>
              <a:miter lim="800000"/>
              <a:headEnd/>
              <a:tailEnd/>
            </a:ln>
          </p:spPr>
          <p:txBody>
            <a:bodyPr wrap="none" anchor="ctr"/>
            <a:lstStyle/>
            <a:p>
              <a:endParaRPr lang="en-GB" sz="1800">
                <a:solidFill>
                  <a:srgbClr val="000000"/>
                </a:solidFill>
                <a:latin typeface="Arial" charset="0"/>
              </a:endParaRPr>
            </a:p>
          </p:txBody>
        </p:sp>
      </p:grpSp>
      <p:sp>
        <p:nvSpPr>
          <p:cNvPr id="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Γένεση/ανάπτυξη </a:t>
            </a:r>
            <a:r>
              <a:rPr lang="el-GR" sz="2800" b="1" dirty="0" err="1">
                <a:solidFill>
                  <a:sysClr val="windowText" lastClr="000000"/>
                </a:solidFill>
                <a:latin typeface="Calibri"/>
              </a:rPr>
              <a:t>ανεμογενών</a:t>
            </a:r>
            <a:r>
              <a:rPr lang="el-GR" sz="2800" b="1" dirty="0">
                <a:solidFill>
                  <a:sysClr val="windowText" lastClr="000000"/>
                </a:solidFill>
                <a:latin typeface="Calibri"/>
              </a:rPr>
              <a:t>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6" name="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9"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179512" y="1052736"/>
            <a:ext cx="8784976" cy="5368662"/>
          </a:xfrm>
        </p:spPr>
        <p:txBody>
          <a:bodyPr/>
          <a:lstStyle/>
          <a:p>
            <a:pPr marL="0" indent="0" eaLnBrk="1" hangingPunct="1">
              <a:lnSpc>
                <a:spcPct val="80000"/>
              </a:lnSpc>
              <a:buFontTx/>
              <a:buNone/>
            </a:pPr>
            <a:r>
              <a:rPr lang="el-GR" sz="1800" dirty="0">
                <a:latin typeface="Calibri" pitchFamily="34" charset="0"/>
                <a:cs typeface="Calibri" pitchFamily="34" charset="0"/>
              </a:rPr>
              <a:t>Η γένεση των κυμάτων οφείλεται στη </a:t>
            </a:r>
            <a:r>
              <a:rPr lang="el-GR" sz="1800" b="1" dirty="0">
                <a:solidFill>
                  <a:srgbClr val="3333FF"/>
                </a:solidFill>
                <a:latin typeface="Calibri" pitchFamily="34" charset="0"/>
                <a:cs typeface="Calibri" pitchFamily="34" charset="0"/>
              </a:rPr>
              <a:t>διαφορική πίεση </a:t>
            </a:r>
            <a:r>
              <a:rPr lang="el-GR" sz="1800" dirty="0">
                <a:latin typeface="Calibri" pitchFamily="34" charset="0"/>
                <a:cs typeface="Calibri" pitchFamily="34" charset="0"/>
              </a:rPr>
              <a:t>που αναπτύσσεται πάνω στην επιφάνεια της θάλασσας </a:t>
            </a:r>
            <a:r>
              <a:rPr lang="el-GR" sz="1800" b="1" dirty="0">
                <a:solidFill>
                  <a:srgbClr val="3333FF"/>
                </a:solidFill>
                <a:latin typeface="Calibri" pitchFamily="34" charset="0"/>
                <a:cs typeface="Calibri" pitchFamily="34" charset="0"/>
              </a:rPr>
              <a:t>λόγω της τυρβώδους ροής </a:t>
            </a:r>
            <a:r>
              <a:rPr lang="el-GR" sz="1800" dirty="0">
                <a:latin typeface="Calibri" pitchFamily="34" charset="0"/>
                <a:cs typeface="Calibri" pitchFamily="34" charset="0"/>
              </a:rPr>
              <a:t>του αέρα στο οριακό στρώμα (</a:t>
            </a:r>
            <a:r>
              <a:rPr lang="en-US" sz="1800" dirty="0">
                <a:latin typeface="Calibri" pitchFamily="34" charset="0"/>
                <a:cs typeface="Calibri" pitchFamily="34" charset="0"/>
              </a:rPr>
              <a:t>boundary layer) </a:t>
            </a:r>
            <a:r>
              <a:rPr lang="el-GR" sz="1800" dirty="0">
                <a:latin typeface="Calibri" pitchFamily="34" charset="0"/>
                <a:cs typeface="Calibri" pitchFamily="34" charset="0"/>
              </a:rPr>
              <a:t>αέρα/θάλασσας. </a:t>
            </a:r>
          </a:p>
          <a:p>
            <a:pPr marL="0" indent="0" eaLnBrk="1" hangingPunct="1">
              <a:lnSpc>
                <a:spcPct val="80000"/>
              </a:lnSpc>
              <a:buFontTx/>
              <a:buNone/>
            </a:pPr>
            <a:endParaRPr lang="el-GR" sz="1800" dirty="0">
              <a:latin typeface="Calibri" pitchFamily="34" charset="0"/>
              <a:cs typeface="Calibri" pitchFamily="34" charset="0"/>
            </a:endParaRPr>
          </a:p>
          <a:p>
            <a:pPr marL="0" indent="0" eaLnBrk="1" hangingPunct="1">
              <a:lnSpc>
                <a:spcPct val="80000"/>
              </a:lnSpc>
              <a:buFontTx/>
              <a:buNone/>
            </a:pPr>
            <a:r>
              <a:rPr lang="el-GR" sz="1800" dirty="0">
                <a:latin typeface="Calibri" pitchFamily="34" charset="0"/>
                <a:cs typeface="Calibri" pitchFamily="34" charset="0"/>
              </a:rPr>
              <a:t>Η διαφορική πίεση δημιουργεί </a:t>
            </a:r>
            <a:r>
              <a:rPr lang="el-GR" sz="1800" b="1" dirty="0">
                <a:solidFill>
                  <a:srgbClr val="3333FF"/>
                </a:solidFill>
                <a:latin typeface="Calibri" pitchFamily="34" charset="0"/>
                <a:cs typeface="Calibri" pitchFamily="34" charset="0"/>
              </a:rPr>
              <a:t>διαταράξεις στην επιφάνεια </a:t>
            </a:r>
            <a:r>
              <a:rPr lang="el-GR" sz="1800" dirty="0">
                <a:latin typeface="Calibri" pitchFamily="34" charset="0"/>
                <a:cs typeface="Calibri" pitchFamily="34" charset="0"/>
              </a:rPr>
              <a:t>οι οποίες δημιουργούν </a:t>
            </a:r>
            <a:r>
              <a:rPr lang="el-GR" sz="1800" b="1" dirty="0">
                <a:solidFill>
                  <a:srgbClr val="3333FF"/>
                </a:solidFill>
                <a:latin typeface="Calibri" pitchFamily="34" charset="0"/>
                <a:cs typeface="Calibri" pitchFamily="34" charset="0"/>
              </a:rPr>
              <a:t>ανομοιομορφία </a:t>
            </a:r>
            <a:r>
              <a:rPr lang="el-GR" sz="1800" dirty="0">
                <a:latin typeface="Calibri" pitchFamily="34" charset="0"/>
                <a:cs typeface="Calibri" pitchFamily="34" charset="0"/>
              </a:rPr>
              <a:t>και στο πεδίο ροής του ανέμου.</a:t>
            </a:r>
          </a:p>
          <a:p>
            <a:pPr marL="0" indent="0" eaLnBrk="1" hangingPunct="1">
              <a:lnSpc>
                <a:spcPct val="80000"/>
              </a:lnSpc>
              <a:buFontTx/>
              <a:buNone/>
            </a:pPr>
            <a:endParaRPr lang="el-GR" sz="1800" dirty="0">
              <a:latin typeface="Calibri" pitchFamily="34" charset="0"/>
              <a:cs typeface="Calibri" pitchFamily="34" charset="0"/>
            </a:endParaRPr>
          </a:p>
          <a:p>
            <a:pPr marL="0" indent="0" eaLnBrk="1" hangingPunct="1">
              <a:lnSpc>
                <a:spcPct val="80000"/>
              </a:lnSpc>
              <a:buFontTx/>
              <a:buNone/>
            </a:pPr>
            <a:r>
              <a:rPr lang="el-GR" sz="1800" dirty="0">
                <a:latin typeface="Calibri" pitchFamily="34" charset="0"/>
                <a:cs typeface="Calibri" pitchFamily="34" charset="0"/>
              </a:rPr>
              <a:t>Ως συνέπεια εμφανίζεται </a:t>
            </a:r>
            <a:r>
              <a:rPr lang="el-GR" sz="1800" b="1" dirty="0">
                <a:solidFill>
                  <a:srgbClr val="3333FF"/>
                </a:solidFill>
                <a:latin typeface="Calibri" pitchFamily="34" charset="0"/>
                <a:cs typeface="Calibri" pitchFamily="34" charset="0"/>
              </a:rPr>
              <a:t>αποκόλληση της ροής </a:t>
            </a:r>
            <a:r>
              <a:rPr lang="el-GR" sz="1800" dirty="0">
                <a:latin typeface="Calibri" pitchFamily="34" charset="0"/>
                <a:cs typeface="Calibri" pitchFamily="34" charset="0"/>
              </a:rPr>
              <a:t>και η δημιουργία στροβίλου (</a:t>
            </a:r>
            <a:r>
              <a:rPr lang="el-GR" sz="1800" dirty="0" err="1">
                <a:latin typeface="Calibri" pitchFamily="34" charset="0"/>
                <a:cs typeface="Calibri" pitchFamily="34" charset="0"/>
              </a:rPr>
              <a:t>separation</a:t>
            </a:r>
            <a:r>
              <a:rPr lang="el-GR" sz="1800" dirty="0">
                <a:latin typeface="Calibri" pitchFamily="34" charset="0"/>
                <a:cs typeface="Calibri" pitchFamily="34" charset="0"/>
              </a:rPr>
              <a:t> of </a:t>
            </a:r>
            <a:r>
              <a:rPr lang="el-GR" sz="1800" dirty="0" err="1">
                <a:latin typeface="Calibri" pitchFamily="34" charset="0"/>
                <a:cs typeface="Calibri" pitchFamily="34" charset="0"/>
              </a:rPr>
              <a:t>flow</a:t>
            </a:r>
            <a:r>
              <a:rPr lang="el-GR" sz="1800" dirty="0">
                <a:latin typeface="Calibri" pitchFamily="34" charset="0"/>
                <a:cs typeface="Calibri" pitchFamily="34" charset="0"/>
              </a:rPr>
              <a:t>), με αποτέλεσμα την περαιτέρω ενίσχυση των κυμάτων (</a:t>
            </a:r>
            <a:r>
              <a:rPr lang="el-GR" sz="1800" dirty="0" err="1">
                <a:latin typeface="Calibri" pitchFamily="34" charset="0"/>
                <a:cs typeface="Calibri" pitchFamily="34" charset="0"/>
              </a:rPr>
              <a:t>Komar</a:t>
            </a:r>
            <a:r>
              <a:rPr lang="el-GR" sz="1800" dirty="0">
                <a:latin typeface="Calibri" pitchFamily="34" charset="0"/>
                <a:cs typeface="Calibri" pitchFamily="34" charset="0"/>
              </a:rPr>
              <a:t>, 1998).</a:t>
            </a:r>
          </a:p>
        </p:txBody>
      </p:sp>
      <p:pic>
        <p:nvPicPr>
          <p:cNvPr id="29700" name="Picture 4" descr="waves515"/>
          <p:cNvPicPr>
            <a:picLocks noChangeAspect="1" noChangeArrowheads="1"/>
          </p:cNvPicPr>
          <p:nvPr/>
        </p:nvPicPr>
        <p:blipFill>
          <a:blip r:embed="rId3" cstate="print">
            <a:lum contrast="-20000"/>
          </a:blip>
          <a:srcRect l="4306" t="10150" r="6705" b="29228"/>
          <a:stretch>
            <a:fillRect/>
          </a:stretch>
        </p:blipFill>
        <p:spPr bwMode="auto">
          <a:xfrm>
            <a:off x="1692275" y="3644900"/>
            <a:ext cx="5545138" cy="2251075"/>
          </a:xfrm>
          <a:prstGeom prst="rect">
            <a:avLst/>
          </a:prstGeom>
          <a:noFill/>
          <a:ln w="9525">
            <a:noFill/>
            <a:miter lim="800000"/>
            <a:headEnd/>
            <a:tailEnd/>
          </a:ln>
        </p:spPr>
      </p:pic>
      <p:sp>
        <p:nvSpPr>
          <p:cNvPr id="29701" name="Text Box 5"/>
          <p:cNvSpPr txBox="1">
            <a:spLocks noChangeArrowheads="1"/>
          </p:cNvSpPr>
          <p:nvPr/>
        </p:nvSpPr>
        <p:spPr bwMode="auto">
          <a:xfrm>
            <a:off x="3131840" y="6021288"/>
            <a:ext cx="3357971" cy="400110"/>
          </a:xfrm>
          <a:prstGeom prst="rect">
            <a:avLst/>
          </a:prstGeom>
          <a:noFill/>
          <a:ln w="9525">
            <a:noFill/>
            <a:miter lim="800000"/>
            <a:headEnd/>
            <a:tailEnd/>
          </a:ln>
        </p:spPr>
        <p:txBody>
          <a:bodyPr wrap="none">
            <a:spAutoFit/>
          </a:bodyPr>
          <a:lstStyle/>
          <a:p>
            <a:r>
              <a:rPr lang="el-GR" sz="2000" dirty="0">
                <a:solidFill>
                  <a:srgbClr val="000000"/>
                </a:solidFill>
                <a:latin typeface="Calibri" pitchFamily="34" charset="0"/>
                <a:cs typeface="Calibri" pitchFamily="34" charset="0"/>
              </a:rPr>
              <a:t>Γένεση κύματος (</a:t>
            </a:r>
            <a:r>
              <a:rPr lang="en-US" sz="2000" dirty="0" err="1">
                <a:solidFill>
                  <a:srgbClr val="000000"/>
                </a:solidFill>
                <a:latin typeface="Calibri" pitchFamily="34" charset="0"/>
                <a:cs typeface="Calibri" pitchFamily="34" charset="0"/>
              </a:rPr>
              <a:t>Komar</a:t>
            </a:r>
            <a:r>
              <a:rPr lang="en-US" sz="2000" dirty="0">
                <a:solidFill>
                  <a:srgbClr val="000000"/>
                </a:solidFill>
                <a:latin typeface="Calibri" pitchFamily="34" charset="0"/>
                <a:cs typeface="Calibri" pitchFamily="34" charset="0"/>
              </a:rPr>
              <a:t>, 1998)</a:t>
            </a:r>
            <a:endParaRPr lang="en-GB" sz="2000" dirty="0">
              <a:solidFill>
                <a:srgbClr val="000000"/>
              </a:solidFill>
              <a:latin typeface="Calibri" pitchFamily="34" charset="0"/>
              <a:cs typeface="Calibri" pitchFamily="34" charset="0"/>
            </a:endParaRPr>
          </a:p>
        </p:txBody>
      </p:sp>
      <p:sp>
        <p:nvSpPr>
          <p:cNvPr id="7"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Γένεση/ανάπτυξη </a:t>
            </a:r>
            <a:r>
              <a:rPr lang="el-GR" sz="2800" b="1" dirty="0" err="1">
                <a:solidFill>
                  <a:sysClr val="windowText" lastClr="000000"/>
                </a:solidFill>
                <a:latin typeface="Calibri"/>
              </a:rPr>
              <a:t>ανεμογενών</a:t>
            </a:r>
            <a:r>
              <a:rPr lang="el-GR" sz="2800" b="1" dirty="0">
                <a:solidFill>
                  <a:sysClr val="windowText" lastClr="000000"/>
                </a:solidFill>
                <a:latin typeface="Calibri"/>
              </a:rPr>
              <a:t>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9"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1"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51520" y="836712"/>
            <a:ext cx="8748712" cy="3600399"/>
          </a:xfrm>
        </p:spPr>
        <p:txBody>
          <a:bodyPr/>
          <a:lstStyle/>
          <a:p>
            <a:pPr eaLnBrk="1" hangingPunct="1">
              <a:buFont typeface="Wingdings" pitchFamily="2" charset="2"/>
              <a:buChar char="Ø"/>
              <a:defRPr/>
            </a:pPr>
            <a:r>
              <a:rPr lang="el-GR" sz="1800" dirty="0">
                <a:latin typeface="Calibri" pitchFamily="34" charset="0"/>
                <a:cs typeface="Calibri" pitchFamily="34" charset="0"/>
              </a:rPr>
              <a:t>Η </a:t>
            </a:r>
            <a:r>
              <a:rPr lang="el-GR" sz="1800" b="1" dirty="0">
                <a:solidFill>
                  <a:srgbClr val="3333FF"/>
                </a:solidFill>
                <a:latin typeface="Calibri" pitchFamily="34" charset="0"/>
                <a:cs typeface="Calibri" pitchFamily="34" charset="0"/>
              </a:rPr>
              <a:t>μεταφορά ενέργειας </a:t>
            </a:r>
            <a:r>
              <a:rPr lang="el-GR" sz="1800" dirty="0">
                <a:latin typeface="Calibri" pitchFamily="34" charset="0"/>
                <a:cs typeface="Calibri" pitchFamily="34" charset="0"/>
              </a:rPr>
              <a:t>από τον άνεμο στη θάλασσα συνεχίζεται με τη </a:t>
            </a:r>
            <a:r>
              <a:rPr lang="el-GR" sz="1800" b="1" dirty="0">
                <a:solidFill>
                  <a:srgbClr val="3333FF"/>
                </a:solidFill>
                <a:latin typeface="Calibri" pitchFamily="34" charset="0"/>
                <a:cs typeface="Calibri" pitchFamily="34" charset="0"/>
              </a:rPr>
              <a:t>θραύση των μικρότερων κυμάτων</a:t>
            </a:r>
            <a:r>
              <a:rPr lang="el-GR" sz="1800" dirty="0">
                <a:latin typeface="Calibri" pitchFamily="34" charset="0"/>
                <a:cs typeface="Calibri" pitchFamily="34" charset="0"/>
              </a:rPr>
              <a:t> πάνω στα μεγαλύτερα και έτσι ενέργεια μεταφέρεται από τα κύματα μικρότερης στα κύματα μεγαλύτερης περιόδου (Τ).</a:t>
            </a:r>
          </a:p>
          <a:p>
            <a:pPr eaLnBrk="1" hangingPunct="1">
              <a:buFont typeface="Wingdings" pitchFamily="2" charset="2"/>
              <a:buChar char="Ø"/>
              <a:defRPr/>
            </a:pPr>
            <a:endParaRPr lang="el-GR" sz="1800" dirty="0">
              <a:latin typeface="Calibri" pitchFamily="34" charset="0"/>
              <a:cs typeface="Calibri" pitchFamily="34" charset="0"/>
            </a:endParaRPr>
          </a:p>
          <a:p>
            <a:pPr eaLnBrk="1" hangingPunct="1">
              <a:buFont typeface="Wingdings" pitchFamily="2" charset="2"/>
              <a:buChar char="Ø"/>
              <a:defRPr/>
            </a:pPr>
            <a:r>
              <a:rPr lang="el-GR" sz="1800" dirty="0">
                <a:latin typeface="Calibri" pitchFamily="34" charset="0"/>
                <a:cs typeface="Calibri" pitchFamily="34" charset="0"/>
              </a:rPr>
              <a:t> Έτσι αν ο άνεμος συνεχίσει να πνέει, </a:t>
            </a:r>
            <a:r>
              <a:rPr lang="el-GR" sz="1800" b="1" dirty="0">
                <a:solidFill>
                  <a:srgbClr val="3333FF"/>
                </a:solidFill>
                <a:latin typeface="Calibri" pitchFamily="34" charset="0"/>
                <a:cs typeface="Calibri" pitchFamily="34" charset="0"/>
              </a:rPr>
              <a:t>δημιουργούνται κύματα μεγαλύτερης Τ</a:t>
            </a:r>
            <a:r>
              <a:rPr lang="el-GR" sz="1800" dirty="0">
                <a:solidFill>
                  <a:srgbClr val="3333FF"/>
                </a:solidFill>
                <a:latin typeface="Calibri" pitchFamily="34" charset="0"/>
                <a:cs typeface="Calibri" pitchFamily="34" charset="0"/>
              </a:rPr>
              <a:t> </a:t>
            </a:r>
            <a:r>
              <a:rPr lang="el-GR" sz="1800" dirty="0">
                <a:latin typeface="Calibri" pitchFamily="34" charset="0"/>
                <a:cs typeface="Calibri" pitchFamily="34" charset="0"/>
              </a:rPr>
              <a:t>(μέχρι που η θραύση περιορίζει την αύξηση). </a:t>
            </a:r>
          </a:p>
          <a:p>
            <a:pPr eaLnBrk="1" hangingPunct="1">
              <a:buFont typeface="Wingdings" pitchFamily="2" charset="2"/>
              <a:buChar char="Ø"/>
              <a:defRPr/>
            </a:pPr>
            <a:endParaRPr lang="el-GR" sz="1800" dirty="0">
              <a:latin typeface="Calibri" pitchFamily="34" charset="0"/>
              <a:cs typeface="Calibri" pitchFamily="34" charset="0"/>
            </a:endParaRPr>
          </a:p>
          <a:p>
            <a:pPr eaLnBrk="1" hangingPunct="1">
              <a:buFont typeface="Wingdings" pitchFamily="2" charset="2"/>
              <a:buChar char="Ø"/>
              <a:defRPr/>
            </a:pPr>
            <a:r>
              <a:rPr lang="el-GR" sz="1800" dirty="0">
                <a:latin typeface="Calibri" pitchFamily="34" charset="0"/>
                <a:cs typeface="Calibri" pitchFamily="34" charset="0"/>
              </a:rPr>
              <a:t>Στους </a:t>
            </a:r>
            <a:r>
              <a:rPr lang="el-GR" sz="1800" dirty="0" err="1">
                <a:latin typeface="Calibri" pitchFamily="34" charset="0"/>
                <a:cs typeface="Calibri" pitchFamily="34" charset="0"/>
              </a:rPr>
              <a:t>κυματιμούς</a:t>
            </a:r>
            <a:r>
              <a:rPr lang="el-GR" sz="1800" dirty="0">
                <a:latin typeface="Calibri" pitchFamily="34" charset="0"/>
                <a:cs typeface="Calibri" pitchFamily="34" charset="0"/>
              </a:rPr>
              <a:t> αυτούς (‘θάλασσα’), </a:t>
            </a:r>
            <a:r>
              <a:rPr lang="el-GR" sz="1800" b="1" dirty="0">
                <a:solidFill>
                  <a:srgbClr val="3333FF"/>
                </a:solidFill>
                <a:latin typeface="Calibri" pitchFamily="34" charset="0"/>
                <a:cs typeface="Calibri" pitchFamily="34" charset="0"/>
              </a:rPr>
              <a:t>συνυπάρχουν κύματα </a:t>
            </a:r>
            <a:r>
              <a:rPr lang="el-GR" sz="1800" dirty="0">
                <a:latin typeface="Calibri" pitchFamily="34" charset="0"/>
                <a:cs typeface="Calibri" pitchFamily="34" charset="0"/>
              </a:rPr>
              <a:t>με διαφορετικά κυματικά χαρακτηριστικά (ύψη, μήκη και περιόδους) </a:t>
            </a:r>
          </a:p>
          <a:p>
            <a:pPr marL="0" indent="0" eaLnBrk="1" hangingPunct="1">
              <a:lnSpc>
                <a:spcPct val="80000"/>
              </a:lnSpc>
              <a:buFontTx/>
              <a:buNone/>
              <a:defRPr/>
            </a:pPr>
            <a:endParaRPr lang="el-GR" sz="1800" dirty="0">
              <a:latin typeface="Calibri" pitchFamily="34" charset="0"/>
              <a:cs typeface="Calibri" pitchFamily="34" charset="0"/>
            </a:endParaRPr>
          </a:p>
          <a:p>
            <a:pPr marL="0" indent="0" eaLnBrk="1" hangingPunct="1">
              <a:lnSpc>
                <a:spcPct val="80000"/>
              </a:lnSpc>
              <a:buFontTx/>
              <a:buNone/>
              <a:defRPr/>
            </a:pPr>
            <a:r>
              <a:rPr lang="el-GR" sz="1800" dirty="0">
                <a:latin typeface="Calibri" pitchFamily="34" charset="0"/>
                <a:cs typeface="Calibri" pitchFamily="34" charset="0"/>
              </a:rPr>
              <a:t>Γενικά τα κύματα παίρνουν την ενέργεια από τον άνεμο, την κατανέμουν στην θάλασσα και την μεταφέρουν στις ακτές.</a:t>
            </a:r>
          </a:p>
        </p:txBody>
      </p:sp>
      <p:pic>
        <p:nvPicPr>
          <p:cNvPr id="30724" name="Picture 10" descr="C:\Users\user\Desktop\d of d\cg\cg5\Εικόνα5KL;.png"/>
          <p:cNvPicPr>
            <a:picLocks noChangeAspect="1" noChangeArrowheads="1"/>
          </p:cNvPicPr>
          <p:nvPr/>
        </p:nvPicPr>
        <p:blipFill>
          <a:blip r:embed="rId3" cstate="print"/>
          <a:srcRect b="-1598"/>
          <a:stretch>
            <a:fillRect/>
          </a:stretch>
        </p:blipFill>
        <p:spPr bwMode="auto">
          <a:xfrm>
            <a:off x="899592" y="4365104"/>
            <a:ext cx="7272808" cy="1505084"/>
          </a:xfrm>
          <a:prstGeom prst="rect">
            <a:avLst/>
          </a:prstGeom>
          <a:noFill/>
          <a:ln w="9525">
            <a:noFill/>
            <a:miter lim="800000"/>
            <a:headEnd/>
            <a:tailEnd/>
          </a:ln>
        </p:spPr>
      </p:pic>
      <p:sp>
        <p:nvSpPr>
          <p:cNvPr id="30725" name="Text Box 5"/>
          <p:cNvSpPr txBox="1">
            <a:spLocks noChangeArrowheads="1"/>
          </p:cNvSpPr>
          <p:nvPr/>
        </p:nvSpPr>
        <p:spPr bwMode="auto">
          <a:xfrm>
            <a:off x="323528" y="5867400"/>
            <a:ext cx="8640763" cy="990600"/>
          </a:xfrm>
          <a:prstGeom prst="rect">
            <a:avLst/>
          </a:prstGeom>
          <a:noFill/>
          <a:ln w="9525">
            <a:noFill/>
            <a:miter lim="800000"/>
            <a:headEnd/>
            <a:tailEnd/>
          </a:ln>
        </p:spPr>
        <p:txBody>
          <a:bodyPr>
            <a:spAutoFit/>
          </a:bodyPr>
          <a:lstStyle/>
          <a:p>
            <a:pPr>
              <a:lnSpc>
                <a:spcPct val="80000"/>
              </a:lnSpc>
            </a:pPr>
            <a:r>
              <a:rPr lang="el-GR" sz="1600" dirty="0" err="1">
                <a:solidFill>
                  <a:srgbClr val="000000"/>
                </a:solidFill>
                <a:latin typeface="Calibri" pitchFamily="34" charset="0"/>
                <a:cs typeface="Calibri" pitchFamily="34" charset="0"/>
              </a:rPr>
              <a:t>Tομογραφία</a:t>
            </a:r>
            <a:r>
              <a:rPr lang="el-GR" sz="1600" dirty="0">
                <a:solidFill>
                  <a:srgbClr val="000000"/>
                </a:solidFill>
                <a:latin typeface="Calibri" pitchFamily="34" charset="0"/>
                <a:cs typeface="Calibri" pitchFamily="34" charset="0"/>
              </a:rPr>
              <a:t> ‘θάλασσας’, δηλ. </a:t>
            </a:r>
            <a:r>
              <a:rPr lang="el-GR" sz="1600" dirty="0" err="1">
                <a:solidFill>
                  <a:srgbClr val="000000"/>
                </a:solidFill>
                <a:latin typeface="Calibri" pitchFamily="34" charset="0"/>
                <a:cs typeface="Calibri" pitchFamily="34" charset="0"/>
              </a:rPr>
              <a:t>ανεμογενών</a:t>
            </a:r>
            <a:r>
              <a:rPr lang="el-GR" sz="1600" dirty="0">
                <a:solidFill>
                  <a:srgbClr val="000000"/>
                </a:solidFill>
                <a:latin typeface="Calibri" pitchFamily="34" charset="0"/>
                <a:cs typeface="Calibri" pitchFamily="34" charset="0"/>
              </a:rPr>
              <a:t> κυμάτων ανοικτής θάλασσας την ώρα της δημιουργίας τους. Τα κύματα αυτά δεν είναι μονοχρωματικά, δηλ. δεν χαρακτηρίζονται από μία περίοδο (συχνότητα) και μοναδικό ύψος και μήκος. (</a:t>
            </a:r>
            <a:r>
              <a:rPr lang="el-GR" sz="1600" dirty="0" err="1">
                <a:solidFill>
                  <a:srgbClr val="000000"/>
                </a:solidFill>
                <a:latin typeface="Calibri" pitchFamily="34" charset="0"/>
                <a:cs typeface="Calibri" pitchFamily="34" charset="0"/>
              </a:rPr>
              <a:t>Komar</a:t>
            </a:r>
            <a:r>
              <a:rPr lang="el-GR" sz="1600" dirty="0">
                <a:solidFill>
                  <a:srgbClr val="000000"/>
                </a:solidFill>
                <a:latin typeface="Calibri" pitchFamily="34" charset="0"/>
                <a:cs typeface="Calibri" pitchFamily="34" charset="0"/>
              </a:rPr>
              <a:t>, 1998).</a:t>
            </a:r>
          </a:p>
          <a:p>
            <a:endParaRPr lang="en-GB" sz="2000" dirty="0">
              <a:solidFill>
                <a:srgbClr val="000000"/>
              </a:solidFill>
              <a:latin typeface="Calibri" pitchFamily="34" charset="0"/>
              <a:cs typeface="Calibri" pitchFamily="34" charset="0"/>
            </a:endParaRPr>
          </a:p>
        </p:txBody>
      </p:sp>
      <p:sp>
        <p:nvSpPr>
          <p:cNvPr id="7"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lvl="0" algn="ctr" eaLnBrk="0" hangingPunct="0"/>
            <a:r>
              <a:rPr lang="el-GR" sz="2800" b="1" dirty="0">
                <a:solidFill>
                  <a:sysClr val="windowText" lastClr="000000"/>
                </a:solidFill>
                <a:latin typeface="Calibri"/>
              </a:rPr>
              <a:t>Γένεση/ανάπτυξη </a:t>
            </a:r>
            <a:r>
              <a:rPr lang="el-GR" sz="2800" b="1" dirty="0" err="1">
                <a:solidFill>
                  <a:sysClr val="windowText" lastClr="000000"/>
                </a:solidFill>
                <a:latin typeface="Calibri"/>
              </a:rPr>
              <a:t>ανεμογενών</a:t>
            </a:r>
            <a:r>
              <a:rPr lang="el-GR" sz="2800" b="1" dirty="0">
                <a:solidFill>
                  <a:sysClr val="windowText" lastClr="000000"/>
                </a:solidFill>
                <a:latin typeface="Calibri"/>
              </a:rPr>
              <a:t> κυματισμών</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9"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1"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2457</Words>
  <Application>Microsoft Office PowerPoint</Application>
  <PresentationFormat>Προβολή στην οθόνη (4:3)</PresentationFormat>
  <Paragraphs>299</Paragraphs>
  <Slides>48</Slides>
  <Notes>38</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8</vt:i4>
      </vt:variant>
      <vt:variant>
        <vt:lpstr>Ενσωματωμένοι διακομιστές OLE</vt:lpstr>
      </vt:variant>
      <vt:variant>
        <vt:i4>3</vt:i4>
      </vt:variant>
      <vt:variant>
        <vt:lpstr>Τίτλοι διαφανειών</vt:lpstr>
      </vt:variant>
      <vt:variant>
        <vt:i4>48</vt:i4>
      </vt:variant>
    </vt:vector>
  </HeadingPairs>
  <TitlesOfParts>
    <vt:vector size="65" baseType="lpstr">
      <vt:lpstr>Arial</vt:lpstr>
      <vt:lpstr>Bookman Old Style</vt:lpstr>
      <vt:lpstr>Calibri</vt:lpstr>
      <vt:lpstr>Courier New</vt:lpstr>
      <vt:lpstr>Times New Roman</vt:lpstr>
      <vt:lpstr>Wingdings</vt:lpstr>
      <vt:lpstr>Θέμα του Office</vt:lpstr>
      <vt:lpstr>1_Default Design</vt:lpstr>
      <vt:lpstr>Default Design</vt:lpstr>
      <vt:lpstr>1_Θέμα του Office</vt:lpstr>
      <vt:lpstr>Προεπιλεγμένη σχεδίαση</vt:lpstr>
      <vt:lpstr>2_Θέμα του Office</vt:lpstr>
      <vt:lpstr>1_Προεπιλεγμένη σχεδίαση</vt:lpstr>
      <vt:lpstr>3_Θέμα του Office</vt:lpstr>
      <vt:lpstr>Εξίσωση</vt:lpstr>
      <vt:lpstr>Equation</vt:lpstr>
      <vt:lpstr>Γράφημα</vt:lpstr>
      <vt:lpstr>Παρουσίαση του PowerPoint</vt:lpstr>
      <vt:lpstr>Παρουσίαση του PowerPoint</vt:lpstr>
      <vt:lpstr>Ανεμογενείς Κυματισμοί</vt:lpstr>
      <vt:lpstr>Γενικά</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Μετασχηματισμός κυμάτων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Dept of Marine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Δυναμική ιζημάτων: Ορισμός και ερευνητικές μέθοδοι</dc:title>
  <dc:creator>afv</dc:creator>
  <cp:lastModifiedBy>Adonis Velegrakis</cp:lastModifiedBy>
  <cp:revision>265</cp:revision>
  <dcterms:created xsi:type="dcterms:W3CDTF">2004-03-01T16:33:06Z</dcterms:created>
  <dcterms:modified xsi:type="dcterms:W3CDTF">2026-03-02T08:47:48Z</dcterms:modified>
</cp:coreProperties>
</file>