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16" r:id="rId2"/>
    <p:sldMasterId id="2147483829" r:id="rId3"/>
    <p:sldMasterId id="2147483853" r:id="rId4"/>
    <p:sldMasterId id="2147483877" r:id="rId5"/>
  </p:sldMasterIdLst>
  <p:notesMasterIdLst>
    <p:notesMasterId r:id="rId51"/>
  </p:notesMasterIdLst>
  <p:sldIdLst>
    <p:sldId id="315" r:id="rId6"/>
    <p:sldId id="495" r:id="rId7"/>
    <p:sldId id="427" r:id="rId8"/>
    <p:sldId id="449" r:id="rId9"/>
    <p:sldId id="450" r:id="rId10"/>
    <p:sldId id="455" r:id="rId11"/>
    <p:sldId id="451" r:id="rId12"/>
    <p:sldId id="452" r:id="rId13"/>
    <p:sldId id="453" r:id="rId14"/>
    <p:sldId id="454" r:id="rId15"/>
    <p:sldId id="429" r:id="rId16"/>
    <p:sldId id="431" r:id="rId17"/>
    <p:sldId id="432" r:id="rId18"/>
    <p:sldId id="458" r:id="rId19"/>
    <p:sldId id="433" r:id="rId20"/>
    <p:sldId id="457" r:id="rId21"/>
    <p:sldId id="392" r:id="rId22"/>
    <p:sldId id="393" r:id="rId23"/>
    <p:sldId id="394" r:id="rId24"/>
    <p:sldId id="466" r:id="rId25"/>
    <p:sldId id="496" r:id="rId26"/>
    <p:sldId id="397" r:id="rId27"/>
    <p:sldId id="437" r:id="rId28"/>
    <p:sldId id="456" r:id="rId29"/>
    <p:sldId id="460" r:id="rId30"/>
    <p:sldId id="461" r:id="rId31"/>
    <p:sldId id="468" r:id="rId32"/>
    <p:sldId id="463" r:id="rId33"/>
    <p:sldId id="497" r:id="rId34"/>
    <p:sldId id="469" r:id="rId35"/>
    <p:sldId id="471" r:id="rId36"/>
    <p:sldId id="472" r:id="rId37"/>
    <p:sldId id="474" r:id="rId38"/>
    <p:sldId id="467" r:id="rId39"/>
    <p:sldId id="473" r:id="rId40"/>
    <p:sldId id="481" r:id="rId41"/>
    <p:sldId id="482" r:id="rId42"/>
    <p:sldId id="485" r:id="rId43"/>
    <p:sldId id="483" r:id="rId44"/>
    <p:sldId id="484" r:id="rId45"/>
    <p:sldId id="487" r:id="rId46"/>
    <p:sldId id="488" r:id="rId47"/>
    <p:sldId id="476" r:id="rId48"/>
    <p:sldId id="438" r:id="rId49"/>
    <p:sldId id="439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6FB1"/>
    <a:srgbClr val="6699FF"/>
    <a:srgbClr val="00CCFF"/>
    <a:srgbClr val="008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81" autoAdjust="0"/>
    <p:restoredTop sz="99755" autoAdjust="0"/>
  </p:normalViewPr>
  <p:slideViewPr>
    <p:cSldViewPr>
      <p:cViewPr varScale="1">
        <p:scale>
          <a:sx n="86" d="100"/>
          <a:sy n="86" d="100"/>
        </p:scale>
        <p:origin x="992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48A975-6B84-4B4E-B40A-7CA7474B1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F8BE5B-C0C5-4342-AE5D-67CA1E63EACE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4A98B2-F7E5-47FD-9F24-1C19E9EA028E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25E184-B9A3-4734-94E2-65155E2175F6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CC1640-4DDF-4E17-A164-DD3CD3D8B72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CC1640-4DDF-4E17-A164-DD3CD3D8B72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CC1640-4DDF-4E17-A164-DD3CD3D8B72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4A0326-CA72-4829-9BF8-7BC303331712}" type="slidenum">
              <a:rPr lang="el-GR"/>
              <a:pPr/>
              <a:t>20</a:t>
            </a:fld>
            <a:endParaRPr lang="el-GR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7988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34748B-886F-4F3E-A25E-D50FFF251ACA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34748B-886F-4F3E-A25E-D50FFF251ACA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F8BE5B-C0C5-4342-AE5D-67CA1E63EACE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28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29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8697-7F97-43E3-BE6B-F9017C448D74}" type="slidenum">
              <a:rPr lang="el-GR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9278F6-7438-4DD7-8806-1FC2F13CC8D9}" type="slidenum">
              <a:rPr lang="el-GR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D59B26-FD6C-44B0-BF20-8B66D67FD77C}" type="slidenum">
              <a:rPr lang="el-GR">
                <a:solidFill>
                  <a:prstClr val="black"/>
                </a:solidFill>
              </a:rPr>
              <a:pPr/>
              <a:t>34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9B3878-E0F0-40F8-832B-F9CF4E163D00}" type="slidenum">
              <a:rPr lang="en-US" smtClean="0">
                <a:latin typeface="Arial" charset="0"/>
              </a:rPr>
              <a:pPr/>
              <a:t>35</a:t>
            </a:fld>
            <a:endParaRPr lang="en-US">
              <a:latin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858759-6252-4264-AA69-99DAEDA73585}" type="slidenum">
              <a:rPr lang="en-US" smtClean="0">
                <a:latin typeface="Arial" charset="0"/>
              </a:rPr>
              <a:pPr/>
              <a:t>41</a:t>
            </a:fld>
            <a:endParaRPr lang="en-US">
              <a:latin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43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44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41C70-9CDE-4127-9A50-8B15CB525BF1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0FD162-654B-4C58-BF7A-4D057B96497A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B2C4C54-690E-40BE-B07F-60FA2E3E1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69EB978-1C90-4D59-8E13-A85125AE4FCF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BE71E5C-7CD4-4F39-AFD1-6D867A9054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BA87D6-F0EB-4576-8824-500182F57F80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02A93-59F6-4EC1-8183-9E1A474DC2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218832B-5B31-4593-9AAF-4FDC1176A122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BBE54AE-7670-4CD7-ACF5-1B3E1312FF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38925" y="260350"/>
            <a:ext cx="2058988" cy="5865813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29325" cy="5865813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60350"/>
            <a:ext cx="8240713" cy="586581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>
          <a:xfrm>
            <a:off x="468313" y="6545263"/>
            <a:ext cx="4248150" cy="41275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47B1C-EC00-434D-8265-B7DCCF5971AA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3D968-2EFD-48EB-8C01-8567544B6205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DDF83-A425-459D-9BCB-D04F2813AFB5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DCC4C-12BE-4A67-8268-9DDDC6CB0851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162C7-472A-49AA-9D51-55DE6E9279B2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2BA3B-B9EB-4E90-988F-062EC41B3189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53AF86-3FA9-4CB9-8716-D78C7B62B1EE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B59908-0810-4902-915E-5CD81D5C00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898B4-70AC-4E83-8AFE-41A6C2E0A844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F1CCB-CB74-45EE-B94C-30386EDFFBA7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214A-FE97-4CD0-937A-05C6DC81561D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CC372-9EAD-4C49-BECC-D4709C15E234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A2E9-2E2E-4B6F-912F-045AE6C1086E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FDFA7-C99C-4601-80DF-380910956C8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63894-2C4A-4373-8290-22301023311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D603C-E017-49AD-B5F4-F7B06D79EF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68489-2B3B-493C-845C-09BC25058C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484FD-91E0-499C-A8D3-E52C59FA27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9E96A18-6A03-4005-95F0-A35E81D5B798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4EC5EA-8BFD-4654-A1CB-DC199DFF7B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684B7-3541-407E-9563-C6B302F345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A3F53-5714-4510-9BE1-96F2238518D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80052-A8D4-4495-8169-E99BC2EAB4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EB48A-5D51-49E2-A1D7-3B741095E8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E31EA-D72D-4AC4-907D-5F06640768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669C2-AED2-4E3B-86BE-5737FED7BD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0FD162-654B-4C58-BF7A-4D057B96497A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B2C4C54-690E-40BE-B07F-60FA2E3E1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218832B-5B31-4593-9AAF-4FDC1176A122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BBE54AE-7670-4CD7-ACF5-1B3E1312FF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53AF86-3FA9-4CB9-8716-D78C7B62B1EE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B59908-0810-4902-915E-5CD81D5C00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9E96A18-6A03-4005-95F0-A35E81D5B798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4EC5EA-8BFD-4654-A1CB-DC199DFF7B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1CEBD-CC65-4462-9A05-6E82C79576C8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83048B-9261-4925-9C44-9CF1803A7B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1CEBD-CC65-4462-9A05-6E82C79576C8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83048B-9261-4925-9C44-9CF1803A7B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C20299-42FD-462C-A8D9-F8382889D416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936A4F9-FF3D-4696-AF5D-DD8603EFD0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6200AD-191B-422C-8787-209A7E497072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021839-BFFD-4425-9EF0-E52B7FF059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63C18E-E194-47E1-8194-5689220C9EE7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F91D4A-CD38-4018-AE85-7370CB88D8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9278111-178A-4155-972A-0862A4EA15A8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F3CE175-B1C1-4997-858D-E036D160E4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69EB978-1C90-4D59-8E13-A85125AE4FCF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BE71E5C-7CD4-4F39-AFD1-6D867A9054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BA87D6-F0EB-4576-8824-500182F57F80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02A93-59F6-4EC1-8183-9E1A474DC2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60350"/>
            <a:ext cx="8240713" cy="586581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>
          <a:xfrm>
            <a:off x="468313" y="6545263"/>
            <a:ext cx="4248150" cy="41275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C20299-42FD-462C-A8D9-F8382889D416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936A4F9-FF3D-4696-AF5D-DD8603EFD0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6200AD-191B-422C-8787-209A7E497072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021839-BFFD-4425-9EF0-E52B7FF059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63C18E-E194-47E1-8194-5689220C9EE7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F91D4A-CD38-4018-AE85-7370CB88D8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9278111-178A-4155-972A-0862A4EA15A8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F3CE175-B1C1-4997-858D-E036D160E4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του τίτλου</a:t>
            </a:r>
          </a:p>
        </p:txBody>
      </p:sp>
      <p:sp>
        <p:nvSpPr>
          <p:cNvPr id="409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B26C186-3581-4F41-B5EA-13F46FA3609D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C8C684D-A09A-4769-A5B8-FB34AF3AA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accent1"/>
            </a:gs>
            <a:gs pos="100000">
              <a:srgbClr val="0066FF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45263"/>
            <a:ext cx="4248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l-GR">
                <a:latin typeface="Arial" charset="0"/>
              </a:rPr>
              <a:t>ΕΙΣΑΓΩΓΙΚΑ ΣΤΟΙΧΕΙΑ ΚΥΜΑΤΟΜΗΧΑΝΙΚΗΣ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4140200" y="6545263"/>
            <a:ext cx="48958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/>
            <a:r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ΑΚΤΟΜΗΧΑΝΙΚΗ ΚΑΙ ΛΙΜΕΝΙΚΑ ΕΡΓΑ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3924300" y="6545263"/>
            <a:ext cx="165576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</a:t>
            </a:r>
            <a:fld id="{92B851BD-1086-4C55-A4C1-B08A37C2C5FD}" type="slidenum"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ctr"/>
              <a:t>‹#›</a:t>
            </a:fld>
            <a:r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A682BB5-086B-469A-A6E4-3015178548BD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8B97EC-ABFF-41E9-9E41-EE3E40CAB9CA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του τίτλου</a:t>
            </a:r>
          </a:p>
        </p:txBody>
      </p:sp>
      <p:sp>
        <p:nvSpPr>
          <p:cNvPr id="409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B26C186-3581-4F41-B5EA-13F46FA3609D}" type="datetimeFigureOut">
              <a:rPr lang="el-GR"/>
              <a:pPr>
                <a:defRPr/>
              </a:pPr>
              <a:t>27/2/2026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C8C684D-A09A-4769-A5B8-FB34AF3AA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4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11" Type="http://schemas.openxmlformats.org/officeDocument/2006/relationships/image" Target="../media/image1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4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4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4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png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5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1.wmf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4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2.wmf"/><Relationship Id="rId1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5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hyperlink" Target="https://commons.wikimedia.org/wiki/File:Crest_trough_el.sv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hyperlink" Target="Wave.gif" TargetMode="Externa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83407" y="4938192"/>
            <a:ext cx="6400800" cy="911224"/>
          </a:xfrm>
        </p:spPr>
        <p:txBody>
          <a:bodyPr rtlCol="0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Α.Φ. </a:t>
            </a:r>
            <a:r>
              <a:rPr kumimoji="0" lang="el-GR" altLang="el-GR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Βελεγράκης</a:t>
            </a:r>
            <a:r>
              <a:rPr kumimoji="0" lang="el-GR" altLang="el-G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Θ. Χασιώτης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Ι.Ν. </a:t>
            </a:r>
            <a:r>
              <a:rPr kumimoji="0" lang="el-GR" altLang="el-GR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Μονιούδη</a:t>
            </a:r>
            <a:endParaRPr lang="el-GR" sz="2000" i="1" dirty="0"/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12" y="339452"/>
            <a:ext cx="1046683" cy="105273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214563" y="214313"/>
            <a:ext cx="4681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ΠΑΝΕΠΙΣΤΗΜΙΟ ΑΙΓΑΙΟΥ</a:t>
            </a:r>
          </a:p>
          <a:p>
            <a:pPr algn="ctr">
              <a:lnSpc>
                <a:spcPct val="120000"/>
              </a:lnSpc>
            </a:pPr>
            <a:r>
              <a:rPr lang="el-GR" sz="2000">
                <a:solidFill>
                  <a:srgbClr val="000000"/>
                </a:solidFill>
                <a:latin typeface="Calibri" pitchFamily="34" charset="0"/>
              </a:rPr>
              <a:t>ΤΜΗΜΑ ΩΚΕΑΝΟΓΡΑΦΙΑΣ ΚΑΙ ΘΑΛΑΣΣΙΩΝ ΒΙΟΕΠΙΣΤΗΜΩΝ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59632" y="2780928"/>
            <a:ext cx="6848351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kumimoji="1" lang="el-GR" altLang="ja-JP" sz="3200" b="1" kern="0" dirty="0">
                <a:latin typeface="+mj-lt"/>
                <a:ea typeface="+mj-ea"/>
                <a:cs typeface="+mj-cs"/>
              </a:rPr>
              <a:t>ΠΑΡΑΚΤΙΑ ΜΟΡΦΟΔΥΝΑΜΙΚΗ ΚΑΙ ΜΗΧΑΝΙΚΗ</a:t>
            </a:r>
            <a:endParaRPr kumimoji="1" lang="en-US" altLang="ja-JP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0B9A3D-4AF4-4355-A83B-CD5161E6E706}"/>
              </a:ext>
            </a:extLst>
          </p:cNvPr>
          <p:cNvSpPr txBox="1"/>
          <p:nvPr/>
        </p:nvSpPr>
        <p:spPr>
          <a:xfrm>
            <a:off x="7164288" y="602128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2025-2026</a:t>
            </a: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95263" y="1668472"/>
            <a:ext cx="8353474" cy="388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ea typeface="Calibri"/>
                <a:cs typeface="Calibri" pitchFamily="34" charset="0"/>
              </a:rPr>
              <a:t>Τι είναι το θαλάσσιο κύμα?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sz="2000" kern="0" dirty="0">
              <a:solidFill>
                <a:srgbClr val="00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Οι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θαλάσσιοι</a:t>
            </a:r>
            <a:r>
              <a:rPr kumimoji="0" lang="el-GR" sz="180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κυματισμοί είναι μη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μόνιμες, περιοδικές ή μη διαταραχές της θέσης των σωματιδίων νερού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γύρω από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μία θέση ισορροπίας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στο εσωτερικό ή στην επιφάνεια τους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Υπάρχουν πολλών ειδών κύματα στους ωκεανούς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Η διαφοροποίηση τους γίνεται σύμφωνα με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(α) τις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υπεύθυνες δυνάμεις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και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(β)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τα χαρακτηριστικά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τους δηλαδή την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περίοδο, μήκος κύματος, κανονικότητα </a:t>
            </a: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κλπ</a:t>
            </a:r>
            <a:endParaRPr kumimoji="0" lang="en-GB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03548" y="2060848"/>
            <a:ext cx="81369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Υπεύθυνες δυνάμεις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δυνάμεις 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απομακρύνσης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των υδάτινων σωματιδίων από τη θέση ηρεμίας τους (γενεσιουργές δυνάμεις)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και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δυνάμεις επαναφοράς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των σωματιδίων στις αρχικές θέσεις τους (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επαναφέρουσες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δυνάμεις)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ταυτόχρονη δράση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των δυνάμεων αυτών σε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συνδυασμό με τη κινητικότητα των σωματιδίων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προκαλεί κάτω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από ορισμένες συνθήκες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δημιουργία κινήσεων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ταλάντωσης στα σωματίδια.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συνισταμένη διαταραχή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της θαλάσσιας μάζας από τις ταλαντώσεις των σωματιδίων οδηγεί σε θαλάσσιο κυματισμό.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24744"/>
            <a:ext cx="8496944" cy="51117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Γενεσιουργές δυνάμεις</a:t>
            </a:r>
          </a:p>
          <a:p>
            <a:pPr marL="271463" indent="-271463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Άνεμος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ανεμογενείς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κυματισμοί)</a:t>
            </a:r>
          </a:p>
          <a:p>
            <a:pPr marL="271463" indent="-271463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Αστρονομική παλίρροια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(παλιρροιακά κύματα)</a:t>
            </a:r>
          </a:p>
          <a:p>
            <a:pPr marL="271463" indent="-271463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Υποβρύχιες κατολισθήσεις &amp; σεισμοί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(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tsunami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271463" indent="-271463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Διαφοροποιήσεις ατμοσφαιρικής πίεσης</a:t>
            </a:r>
          </a:p>
          <a:p>
            <a:pPr marL="271463" indent="-271463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Διαφοροποιήσεις πυκνότητας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των θαλασσίων μαζών</a:t>
            </a:r>
          </a:p>
          <a:p>
            <a:pPr marL="0" indent="0" eaLnBrk="1" hangingPunct="1"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Επαναφέρουσες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δυνάμεις</a:t>
            </a:r>
          </a:p>
          <a:p>
            <a:pPr marL="271463" indent="-271463" eaLnBrk="1" hangingPunct="1">
              <a:buFont typeface="Arial" pitchFamily="34" charset="0"/>
              <a:buChar char="•"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β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αρύτητα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(κυματισμούς βαρύτητας) και την </a:t>
            </a:r>
          </a:p>
          <a:p>
            <a:pPr marL="271463" indent="-271463" eaLnBrk="1" hangingPunct="1">
              <a:buFont typeface="Arial" pitchFamily="34" charset="0"/>
              <a:buChar char="•"/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επιφανειακή τάση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(κυματισμοί επιφανειακής τάσης) </a:t>
            </a:r>
          </a:p>
          <a:p>
            <a:pPr marL="0" indent="0" eaLnBrk="1" hangingPunct="1"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επιφανειακή τάση υπεισέρχεται σε κυματισμούς μικρής κλίμακας (μήκος λίγα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cm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0" indent="0" eaLnBrk="1" hangingPunct="1"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Π.χ. στους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ανεμογενείς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κυματισμούς, η δύναμη από την πνοή του ανέμου απομακρύνει τα υγρά σωματίδια από τη θέση ισορροπίας</a:t>
            </a:r>
          </a:p>
          <a:p>
            <a:pPr marL="0" indent="0" eaLnBrk="1" hangingPunct="1"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φορά της κίνησης αντιστρέφεται από τη βαρύτητα που τείνει να επαναφέρει τα σωματίδια στην αρχική θέση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IMG0289"/>
          <p:cNvPicPr>
            <a:picLocks noChangeAspect="1" noChangeArrowheads="1"/>
          </p:cNvPicPr>
          <p:nvPr/>
        </p:nvPicPr>
        <p:blipFill>
          <a:blip r:embed="rId3" cstate="print"/>
          <a:srcRect l="15863" t="21896" r="16995" b="22655"/>
          <a:stretch>
            <a:fillRect/>
          </a:stretch>
        </p:blipFill>
        <p:spPr bwMode="auto">
          <a:xfrm>
            <a:off x="647700" y="1339800"/>
            <a:ext cx="78486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323528" y="5778176"/>
            <a:ext cx="8640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Διάγραμμα που δείχνει το φάσμα της κυματικής ενέργειας στους ωκεανούς σαν συνάρτηση της περιόδου. Η περισσότερη ενέργεια συγκεντρώνεται στα </a:t>
            </a:r>
            <a:r>
              <a:rPr lang="el-GR" sz="1600" i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ανεμογενή</a:t>
            </a:r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κύματα. </a:t>
            </a:r>
            <a:r>
              <a:rPr lang="en-GB" sz="1600" i="1" dirty="0">
                <a:solidFill>
                  <a:srgbClr val="0000FF"/>
                </a:solidFill>
                <a:latin typeface="Calibri" pitchFamily="34" charset="0"/>
                <a:ea typeface="MS Mincho" pitchFamily="49" charset="-128"/>
                <a:cs typeface="Calibri" pitchFamily="34" charset="0"/>
              </a:rPr>
              <a:t>Garrison (1996</a:t>
            </a:r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GB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9552" y="1524972"/>
            <a:ext cx="82089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Περιοδικότητα, μήκη κύματος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ea typeface="MS Mincho" pitchFamily="49" charset="-128"/>
                <a:cs typeface="Calibri" pitchFamily="34" charset="0"/>
              </a:rPr>
              <a:t>και γενεσιουργά αίτια των τύπων κυμάτων. </a:t>
            </a:r>
            <a:endParaRPr lang="en-GB" sz="2000" dirty="0">
              <a:solidFill>
                <a:srgbClr val="0000FF"/>
              </a:solidFill>
              <a:latin typeface="Calibri" pitchFamily="34" charset="0"/>
              <a:ea typeface="MS Mincho" pitchFamily="49" charset="-128"/>
              <a:cs typeface="Calibri" pitchFamily="34" charset="0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28569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471" y="2304256"/>
            <a:ext cx="8242308" cy="377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510" y="1411690"/>
            <a:ext cx="8820980" cy="4659931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Διάκριση με βάση την περίοδο σε:</a:t>
            </a:r>
          </a:p>
          <a:p>
            <a:pPr marL="179388" indent="-179388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Κυματισμούς μεγάλης περιόδου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, με περιόδους Τ &gt; 5 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min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179388" indent="-179388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Κυματισμούς μικρής περιόδου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, με μικρότερες περιόδους – και ιδιαίτερα Τ &lt; 30 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sec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χρονική κλίμακα μεταβολής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της επιφανειακής στάθμης ς (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περίοδος Τ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, για περιοδικούς κυματισμούς)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ποικίλει με την αιτία γένεσης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του κυματισμού, από μερικά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sec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σε ώρες</a:t>
            </a:r>
          </a:p>
          <a:p>
            <a:pPr marL="233363" indent="-233363" eaLnBrk="1" hangingPunct="1">
              <a:tabLst>
                <a:tab pos="90488" algn="l"/>
              </a:tabLst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Παλιρροιακά κύματα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Τ= 43000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sec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233363" indent="-233363" eaLnBrk="1" hangingPunct="1">
              <a:tabLst>
                <a:tab pos="90488" algn="l"/>
              </a:tabLst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Ανεμογενή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κύματα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Τ= 2-15sec</a:t>
            </a:r>
          </a:p>
          <a:p>
            <a:pPr marL="0" indent="0" eaLnBrk="1" hangingPunct="1"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Διάκριση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 με βάση την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κανονικότητα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 σε:</a:t>
            </a:r>
          </a:p>
          <a:p>
            <a:pPr marL="179388" indent="-179388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Μονοχρωματικούς κυματισμούς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. Έχουν ημιτονοειδή μορφή και χαρακτηρίζονται από μία περίοδο</a:t>
            </a:r>
          </a:p>
          <a:p>
            <a:pPr marL="179388" indent="-179388" eaLnBrk="1" hangingPunct="1"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Πολυχρωματικούς κυματισμούς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. Η επιφάνεια της θάλασσας μπορεί να προσεγγιστεί από τη σύνθεση πολλών μονοχρωματικών κυματισμών (με διαφορετικά ύψη και περιόδους)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367" y="1556792"/>
            <a:ext cx="3829296" cy="4161217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Παρατηρώντας την επιφάνεια της θάλασσας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δεν φαίνεται ομοιογένεια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στις μορφές των κυμάτων</a:t>
            </a:r>
          </a:p>
          <a:p>
            <a:pPr marL="0" indent="0" eaLnBrk="1" hangingPunct="1"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Αυτό οφείλεται στο γεγονός πως στην πράξη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(συν)υπάρχουν διάφοροι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κυματισμοἰ</a:t>
            </a:r>
            <a:endParaRPr lang="el-GR" sz="18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συμβολή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τους (με διάφορους συνδυασμούς διαφοράς φάσης) δίνει την συνολική κατάσταση (υπέρθεσης)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516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608391"/>
            <a:ext cx="4775178" cy="360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36339" y="1559268"/>
            <a:ext cx="7488238" cy="4184919"/>
            <a:chOff x="557" y="710"/>
            <a:chExt cx="4717" cy="3307"/>
          </a:xfrm>
        </p:grpSpPr>
        <p:sp>
          <p:nvSpPr>
            <p:cNvPr id="215044" name="Text Box 4"/>
            <p:cNvSpPr txBox="1">
              <a:spLocks noChangeArrowheads="1"/>
            </p:cNvSpPr>
            <p:nvPr/>
          </p:nvSpPr>
          <p:spPr bwMode="auto">
            <a:xfrm>
              <a:off x="557" y="710"/>
              <a:ext cx="4717" cy="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l-GR" sz="1800" dirty="0">
                  <a:latin typeface="Calibri" pitchFamily="34" charset="0"/>
                  <a:cs typeface="Calibri" pitchFamily="34" charset="0"/>
                </a:rPr>
                <a:t>Κύμα είναι 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μηχανισμός μεταφοράς </a:t>
              </a:r>
              <a:r>
                <a:rPr lang="el-GR" sz="1800" dirty="0">
                  <a:latin typeface="Calibri" pitchFamily="34" charset="0"/>
                  <a:cs typeface="Calibri" pitchFamily="34" charset="0"/>
                </a:rPr>
                <a:t>μιας 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διαταραχής</a:t>
              </a:r>
              <a:r>
                <a:rPr lang="el-GR" sz="1800" dirty="0"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endParaRPr lang="el-GR" sz="1800" dirty="0">
                <a:latin typeface="Calibri" pitchFamily="34" charset="0"/>
                <a:cs typeface="Calibri" pitchFamily="34" charset="0"/>
              </a:endParaRPr>
            </a:p>
            <a:p>
              <a:r>
                <a:rPr lang="el-GR" sz="1800" dirty="0">
                  <a:latin typeface="Calibri" pitchFamily="34" charset="0"/>
                  <a:cs typeface="Calibri" pitchFamily="34" charset="0"/>
                </a:rPr>
                <a:t>Στην 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πιο απλή, γραμμική τους μορφή</a:t>
              </a:r>
              <a:r>
                <a:rPr lang="el-GR" sz="1800" dirty="0">
                  <a:latin typeface="Calibri" pitchFamily="34" charset="0"/>
                  <a:cs typeface="Calibri" pitchFamily="34" charset="0"/>
                </a:rPr>
                <a:t>, τα κύματα 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μεταφέρουν μόνο ενέργεια και όχι μάζα</a:t>
              </a:r>
              <a:endParaRPr lang="en-US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aphicFrame>
          <p:nvGraphicFramePr>
            <p:cNvPr id="215045" name="Object 5"/>
            <p:cNvGraphicFramePr>
              <a:graphicFrameLocks noChangeAspect="1"/>
            </p:cNvGraphicFramePr>
            <p:nvPr/>
          </p:nvGraphicFramePr>
          <p:xfrm>
            <a:off x="657" y="2115"/>
            <a:ext cx="1134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" name="Εξίσωση" r:id="rId3" imgW="1002960" imgH="457200" progId="Equation.3">
                    <p:embed/>
                  </p:oleObj>
                </mc:Choice>
                <mc:Fallback>
                  <p:oleObj name="Εξίσωση" r:id="rId3" imgW="1002960" imgH="45720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" y="2115"/>
                          <a:ext cx="1134" cy="517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046" name="Text Box 6"/>
            <p:cNvSpPr txBox="1">
              <a:spLocks noChangeArrowheads="1"/>
            </p:cNvSpPr>
            <p:nvPr/>
          </p:nvSpPr>
          <p:spPr bwMode="auto">
            <a:xfrm>
              <a:off x="2154" y="2191"/>
              <a:ext cx="2676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l-GR" sz="1800" dirty="0">
                  <a:latin typeface="Calibri" pitchFamily="34" charset="0"/>
                  <a:cs typeface="Calibri" pitchFamily="34" charset="0"/>
                </a:rPr>
                <a:t>Τυπική εξίσωση κύματος (1-</a:t>
              </a:r>
              <a:r>
                <a:rPr lang="en-US" sz="1800" dirty="0">
                  <a:latin typeface="Calibri" pitchFamily="34" charset="0"/>
                  <a:cs typeface="Calibri" pitchFamily="34" charset="0"/>
                </a:rPr>
                <a:t>D)</a:t>
              </a:r>
            </a:p>
          </p:txBody>
        </p:sp>
        <p:sp>
          <p:nvSpPr>
            <p:cNvPr id="215047" name="Text Box 7"/>
            <p:cNvSpPr txBox="1">
              <a:spLocks noChangeArrowheads="1"/>
            </p:cNvSpPr>
            <p:nvPr/>
          </p:nvSpPr>
          <p:spPr bwMode="auto">
            <a:xfrm>
              <a:off x="578" y="2862"/>
              <a:ext cx="3265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l-GR" sz="1800" dirty="0">
                  <a:latin typeface="Calibri" pitchFamily="34" charset="0"/>
                  <a:cs typeface="Calibri" pitchFamily="34" charset="0"/>
                </a:rPr>
                <a:t>Λύση: 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οποιαδήποτε συνάρτηση </a:t>
              </a:r>
              <a:r>
                <a:rPr lang="en-US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f </a:t>
              </a:r>
              <a:r>
                <a:rPr lang="el-GR" sz="1800" dirty="0">
                  <a:latin typeface="Calibri" pitchFamily="34" charset="0"/>
                  <a:cs typeface="Calibri" pitchFamily="34" charset="0"/>
                </a:rPr>
                <a:t>της μορφής </a:t>
              </a:r>
              <a:endParaRPr lang="en-US" sz="1800" dirty="0">
                <a:latin typeface="Calibri" pitchFamily="34" charset="0"/>
                <a:cs typeface="Calibri" pitchFamily="34" charset="0"/>
              </a:endParaRPr>
            </a:p>
          </p:txBody>
        </p:sp>
        <p:graphicFrame>
          <p:nvGraphicFramePr>
            <p:cNvPr id="215050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8001040"/>
                </p:ext>
              </p:extLst>
            </p:nvPr>
          </p:nvGraphicFramePr>
          <p:xfrm>
            <a:off x="3539" y="2891"/>
            <a:ext cx="681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" name="Εξίσωση" r:id="rId5" imgW="558558" imgH="203112" progId="Equation.3">
                    <p:embed/>
                  </p:oleObj>
                </mc:Choice>
                <mc:Fallback>
                  <p:oleObj name="Εξίσωση" r:id="rId5" imgW="558558" imgH="203112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9" y="2891"/>
                          <a:ext cx="681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051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7440770"/>
                </p:ext>
              </p:extLst>
            </p:nvPr>
          </p:nvGraphicFramePr>
          <p:xfrm>
            <a:off x="4407" y="2903"/>
            <a:ext cx="680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" name="Εξίσωση" r:id="rId7" imgW="583947" imgH="203112" progId="Equation.3">
                    <p:embed/>
                  </p:oleObj>
                </mc:Choice>
                <mc:Fallback>
                  <p:oleObj name="Εξίσωση" r:id="rId7" imgW="583947" imgH="203112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7" y="2903"/>
                          <a:ext cx="680" cy="2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052" name="Text Box 12"/>
            <p:cNvSpPr txBox="1">
              <a:spLocks noChangeArrowheads="1"/>
            </p:cNvSpPr>
            <p:nvPr/>
          </p:nvSpPr>
          <p:spPr bwMode="auto">
            <a:xfrm>
              <a:off x="4173" y="2840"/>
              <a:ext cx="2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l-GR" sz="2000" dirty="0">
                  <a:latin typeface="Calibri" pitchFamily="34" charset="0"/>
                  <a:cs typeface="Calibri" pitchFamily="34" charset="0"/>
                </a:rPr>
                <a:t>ή</a:t>
              </a:r>
              <a:r>
                <a:rPr lang="el-GR" sz="1800" b="1" dirty="0">
                  <a:solidFill>
                    <a:srgbClr val="000066"/>
                  </a:solidFill>
                  <a:latin typeface="Arial" charset="0"/>
                </a:rPr>
                <a:t> </a:t>
              </a:r>
              <a:endParaRPr lang="en-US" sz="18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5053" name="Text Box 13"/>
            <p:cNvSpPr txBox="1">
              <a:spLocks noChangeArrowheads="1"/>
            </p:cNvSpPr>
            <p:nvPr/>
          </p:nvSpPr>
          <p:spPr bwMode="auto">
            <a:xfrm>
              <a:off x="2018" y="3612"/>
              <a:ext cx="2202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l-GR" sz="1800" dirty="0">
                  <a:latin typeface="Calibri" pitchFamily="34" charset="0"/>
                  <a:cs typeface="Calibri" pitchFamily="34" charset="0"/>
                </a:rPr>
                <a:t>Τυπική εξίσωση 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κύματος (</a:t>
              </a:r>
              <a:r>
                <a:rPr lang="en-US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3</a:t>
              </a:r>
              <a:r>
                <a:rPr lang="el-GR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-</a:t>
              </a:r>
              <a:r>
                <a:rPr lang="en-US" sz="1800" dirty="0">
                  <a:solidFill>
                    <a:srgbClr val="0000FF"/>
                  </a:solidFill>
                  <a:latin typeface="Calibri" pitchFamily="34" charset="0"/>
                  <a:cs typeface="Calibri" pitchFamily="34" charset="0"/>
                </a:rPr>
                <a:t>D)</a:t>
              </a:r>
            </a:p>
          </p:txBody>
        </p:sp>
        <p:graphicFrame>
          <p:nvGraphicFramePr>
            <p:cNvPr id="215056" name="Object 16"/>
            <p:cNvGraphicFramePr>
              <a:graphicFrameLocks noChangeAspect="1"/>
            </p:cNvGraphicFramePr>
            <p:nvPr/>
          </p:nvGraphicFramePr>
          <p:xfrm>
            <a:off x="657" y="3521"/>
            <a:ext cx="108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" name="Microsoft Equation 3.0" r:id="rId9" imgW="1002865" imgH="457002" progId="Equation.3">
                    <p:embed/>
                  </p:oleObj>
                </mc:Choice>
                <mc:Fallback>
                  <p:oleObj name="Microsoft Equation 3.0" r:id="rId9" imgW="1002865" imgH="457002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" y="3521"/>
                          <a:ext cx="1088" cy="496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358116" y="982000"/>
            <a:ext cx="4608459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0000FF"/>
                </a:solidFill>
                <a:latin typeface="Calibri" pitchFamily="34" charset="0"/>
              </a:rPr>
              <a:t>Κύματα</a:t>
            </a:r>
            <a:r>
              <a:rPr lang="en-US" sz="2200" dirty="0">
                <a:solidFill>
                  <a:srgbClr val="0000FF"/>
                </a:solidFill>
                <a:latin typeface="Calibri" pitchFamily="34" charset="0"/>
              </a:rPr>
              <a:t>: </a:t>
            </a:r>
            <a:r>
              <a:rPr lang="el-GR" sz="2200" dirty="0">
                <a:solidFill>
                  <a:srgbClr val="0000FF"/>
                </a:solidFill>
                <a:latin typeface="Calibri" pitchFamily="34" charset="0"/>
              </a:rPr>
              <a:t>Λύση της εξίσωσης κύματος </a:t>
            </a:r>
            <a:endParaRPr lang="en-US" sz="220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6100" name="Text Box 36"/>
          <p:cNvSpPr txBox="1">
            <a:spLocks noChangeArrowheads="1"/>
          </p:cNvSpPr>
          <p:nvPr/>
        </p:nvSpPr>
        <p:spPr bwMode="auto">
          <a:xfrm>
            <a:off x="420479" y="1805358"/>
            <a:ext cx="38477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χρόνο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0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η λύση της εξίσωσης γίνεται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(x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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GB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60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101" name="Text Box 37"/>
          <p:cNvSpPr txBox="1">
            <a:spLocks noChangeArrowheads="1"/>
          </p:cNvSpPr>
          <p:nvPr/>
        </p:nvSpPr>
        <p:spPr bwMode="auto">
          <a:xfrm>
            <a:off x="384651" y="2787301"/>
            <a:ext cx="4052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χρόνο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t1, 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λύση της εξίσωσης γίνεται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(x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ct1) = f(x1), 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όπου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x1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+ ct1</a:t>
            </a:r>
          </a:p>
        </p:txBody>
      </p:sp>
      <p:sp>
        <p:nvSpPr>
          <p:cNvPr id="216102" name="Text Box 38"/>
          <p:cNvSpPr txBox="1">
            <a:spLocks noChangeArrowheads="1"/>
          </p:cNvSpPr>
          <p:nvPr/>
        </p:nvSpPr>
        <p:spPr bwMode="auto">
          <a:xfrm>
            <a:off x="360574" y="3772553"/>
            <a:ext cx="38875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χρόνο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t2, 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λύση της εξίσωσης γίνεται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(x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ct2) = f(x2), 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όπου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x2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l-GR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+ ct2</a:t>
            </a:r>
          </a:p>
        </p:txBody>
      </p:sp>
      <p:sp>
        <p:nvSpPr>
          <p:cNvPr id="216103" name="Text Box 39"/>
          <p:cNvSpPr txBox="1">
            <a:spLocks noChangeArrowheads="1"/>
          </p:cNvSpPr>
          <p:nvPr/>
        </p:nvSpPr>
        <p:spPr bwMode="auto">
          <a:xfrm>
            <a:off x="179512" y="5175837"/>
            <a:ext cx="8784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H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λύση της μορφής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f(</a:t>
            </a:r>
            <a:r>
              <a:rPr lang="en-US" sz="1800" dirty="0" err="1">
                <a:latin typeface="Calibri" pitchFamily="34" charset="0"/>
                <a:cs typeface="Calibri" pitchFamily="34" charset="0"/>
              </a:rPr>
              <a:t>x+ct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)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αντιστοιχεί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σε κύμα που κινείται προς τα δεξιά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με ταχύτητα 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el-GR" sz="18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Στο παράδειγμα, η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λύση της εξίσωσης (το κύμα) δεν αλλάζει μορφή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καθώς διαδίδεται</a:t>
            </a:r>
          </a:p>
          <a:p>
            <a:pPr eaLnBrk="0" hangingPunct="0">
              <a:spcBef>
                <a:spcPts val="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Δηλαδή, το κύμα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δεν διασπείρεται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(έχει μηδενική διασπορά)</a:t>
            </a:r>
            <a:endParaRPr lang="en-US" sz="1800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7" name="36 - Ομάδα"/>
          <p:cNvGrpSpPr/>
          <p:nvPr/>
        </p:nvGrpSpPr>
        <p:grpSpPr>
          <a:xfrm>
            <a:off x="4752977" y="1598930"/>
            <a:ext cx="4139504" cy="3312368"/>
            <a:chOff x="4572000" y="836613"/>
            <a:chExt cx="4608513" cy="3986212"/>
          </a:xfrm>
        </p:grpSpPr>
        <p:grpSp>
          <p:nvGrpSpPr>
            <p:cNvPr id="2" name="Group 32"/>
            <p:cNvGrpSpPr>
              <a:grpSpLocks/>
            </p:cNvGrpSpPr>
            <p:nvPr/>
          </p:nvGrpSpPr>
          <p:grpSpPr bwMode="auto">
            <a:xfrm>
              <a:off x="4572000" y="836613"/>
              <a:ext cx="4608513" cy="3986212"/>
              <a:chOff x="2880" y="1298"/>
              <a:chExt cx="2903" cy="2511"/>
            </a:xfrm>
          </p:grpSpPr>
          <p:sp>
            <p:nvSpPr>
              <p:cNvPr id="216069" name="Freeform 3"/>
              <p:cNvSpPr>
                <a:spLocks/>
              </p:cNvSpPr>
              <p:nvPr/>
            </p:nvSpPr>
            <p:spPr bwMode="auto">
              <a:xfrm>
                <a:off x="3061" y="1654"/>
                <a:ext cx="1452" cy="506"/>
              </a:xfrm>
              <a:custGeom>
                <a:avLst/>
                <a:gdLst>
                  <a:gd name="T0" fmla="*/ 0 w 1452"/>
                  <a:gd name="T1" fmla="*/ 442913 h 506"/>
                  <a:gd name="T2" fmla="*/ 288925 w 1452"/>
                  <a:gd name="T3" fmla="*/ 371475 h 506"/>
                  <a:gd name="T4" fmla="*/ 433388 w 1452"/>
                  <a:gd name="T5" fmla="*/ 155575 h 506"/>
                  <a:gd name="T6" fmla="*/ 649287 w 1452"/>
                  <a:gd name="T7" fmla="*/ 11113 h 506"/>
                  <a:gd name="T8" fmla="*/ 792162 w 1452"/>
                  <a:gd name="T9" fmla="*/ 227013 h 506"/>
                  <a:gd name="T10" fmla="*/ 936625 w 1452"/>
                  <a:gd name="T11" fmla="*/ 658813 h 506"/>
                  <a:gd name="T12" fmla="*/ 1152525 w 1452"/>
                  <a:gd name="T13" fmla="*/ 731838 h 506"/>
                  <a:gd name="T14" fmla="*/ 1512887 w 1452"/>
                  <a:gd name="T15" fmla="*/ 227013 h 506"/>
                  <a:gd name="T16" fmla="*/ 1728788 w 1452"/>
                  <a:gd name="T17" fmla="*/ 298450 h 506"/>
                  <a:gd name="T18" fmla="*/ 1800225 w 1452"/>
                  <a:gd name="T19" fmla="*/ 515938 h 506"/>
                  <a:gd name="T20" fmla="*/ 2017713 w 1452"/>
                  <a:gd name="T21" fmla="*/ 515938 h 506"/>
                  <a:gd name="T22" fmla="*/ 2089150 w 1452"/>
                  <a:gd name="T23" fmla="*/ 442913 h 506"/>
                  <a:gd name="T24" fmla="*/ 2305050 w 1452"/>
                  <a:gd name="T25" fmla="*/ 442913 h 50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452"/>
                  <a:gd name="T40" fmla="*/ 0 h 506"/>
                  <a:gd name="T41" fmla="*/ 1452 w 1452"/>
                  <a:gd name="T42" fmla="*/ 506 h 50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452" h="506">
                    <a:moveTo>
                      <a:pt x="0" y="279"/>
                    </a:moveTo>
                    <a:cubicBezTo>
                      <a:pt x="68" y="271"/>
                      <a:pt x="137" y="264"/>
                      <a:pt x="182" y="234"/>
                    </a:cubicBezTo>
                    <a:cubicBezTo>
                      <a:pt x="227" y="204"/>
                      <a:pt x="235" y="136"/>
                      <a:pt x="273" y="98"/>
                    </a:cubicBezTo>
                    <a:cubicBezTo>
                      <a:pt x="311" y="60"/>
                      <a:pt x="371" y="0"/>
                      <a:pt x="409" y="7"/>
                    </a:cubicBezTo>
                    <a:cubicBezTo>
                      <a:pt x="447" y="14"/>
                      <a:pt x="469" y="75"/>
                      <a:pt x="499" y="143"/>
                    </a:cubicBezTo>
                    <a:cubicBezTo>
                      <a:pt x="529" y="211"/>
                      <a:pt x="552" y="362"/>
                      <a:pt x="590" y="415"/>
                    </a:cubicBezTo>
                    <a:cubicBezTo>
                      <a:pt x="628" y="468"/>
                      <a:pt x="666" y="506"/>
                      <a:pt x="726" y="461"/>
                    </a:cubicBezTo>
                    <a:cubicBezTo>
                      <a:pt x="786" y="416"/>
                      <a:pt x="893" y="188"/>
                      <a:pt x="953" y="143"/>
                    </a:cubicBezTo>
                    <a:cubicBezTo>
                      <a:pt x="1013" y="98"/>
                      <a:pt x="1059" y="158"/>
                      <a:pt x="1089" y="188"/>
                    </a:cubicBezTo>
                    <a:cubicBezTo>
                      <a:pt x="1119" y="218"/>
                      <a:pt x="1104" y="302"/>
                      <a:pt x="1134" y="325"/>
                    </a:cubicBezTo>
                    <a:cubicBezTo>
                      <a:pt x="1164" y="348"/>
                      <a:pt x="1241" y="333"/>
                      <a:pt x="1271" y="325"/>
                    </a:cubicBezTo>
                    <a:cubicBezTo>
                      <a:pt x="1301" y="317"/>
                      <a:pt x="1286" y="287"/>
                      <a:pt x="1316" y="279"/>
                    </a:cubicBezTo>
                    <a:cubicBezTo>
                      <a:pt x="1346" y="271"/>
                      <a:pt x="1399" y="275"/>
                      <a:pt x="1452" y="279"/>
                    </a:cubicBezTo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3" name="Group 4"/>
              <p:cNvGrpSpPr>
                <a:grpSpLocks/>
              </p:cNvGrpSpPr>
              <p:nvPr/>
            </p:nvGrpSpPr>
            <p:grpSpPr bwMode="auto">
              <a:xfrm>
                <a:off x="2880" y="1298"/>
                <a:ext cx="2132" cy="878"/>
                <a:chOff x="2880" y="1298"/>
                <a:chExt cx="2132" cy="878"/>
              </a:xfrm>
            </p:grpSpPr>
            <p:grpSp>
              <p:nvGrpSpPr>
                <p:cNvPr id="4" name="Group 5"/>
                <p:cNvGrpSpPr>
                  <a:grpSpLocks/>
                </p:cNvGrpSpPr>
                <p:nvPr/>
              </p:nvGrpSpPr>
              <p:grpSpPr bwMode="auto">
                <a:xfrm>
                  <a:off x="2880" y="1298"/>
                  <a:ext cx="2132" cy="681"/>
                  <a:chOff x="2880" y="1298"/>
                  <a:chExt cx="2132" cy="681"/>
                </a:xfrm>
              </p:grpSpPr>
              <p:sp>
                <p:nvSpPr>
                  <p:cNvPr id="216072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933"/>
                    <a:ext cx="213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 sz="1800">
                      <a:solidFill>
                        <a:srgbClr val="000000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216073" name="Line 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71" y="1298"/>
                    <a:ext cx="0" cy="6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 sz="1800">
                      <a:solidFill>
                        <a:srgbClr val="000000"/>
                      </a:solidFill>
                      <a:latin typeface="Arial" charset="0"/>
                    </a:endParaRPr>
                  </a:p>
                </p:txBody>
              </p:sp>
            </p:grpSp>
            <p:sp>
              <p:nvSpPr>
                <p:cNvPr id="216074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971" y="1298"/>
                  <a:ext cx="22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00"/>
                      </a:solidFill>
                      <a:latin typeface="Arial" charset="0"/>
                      <a:ea typeface="MS PGothic" pitchFamily="34" charset="-128"/>
                    </a:rPr>
                    <a:t>f</a:t>
                  </a:r>
                  <a:endParaRPr lang="el-GR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endParaRPr>
                </a:p>
              </p:txBody>
            </p:sp>
            <p:sp>
              <p:nvSpPr>
                <p:cNvPr id="21607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785" y="1888"/>
                  <a:ext cx="22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00"/>
                      </a:solidFill>
                      <a:latin typeface="Arial" charset="0"/>
                      <a:ea typeface="MS PGothic" pitchFamily="34" charset="-128"/>
                    </a:rPr>
                    <a:t>x</a:t>
                  </a:r>
                  <a:endParaRPr lang="el-GR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endParaRPr>
                </a:p>
              </p:txBody>
            </p:sp>
          </p:grpSp>
          <p:sp>
            <p:nvSpPr>
              <p:cNvPr id="216076" name="Text Box 10"/>
              <p:cNvSpPr txBox="1">
                <a:spLocks noChangeArrowheads="1"/>
              </p:cNvSpPr>
              <p:nvPr/>
            </p:nvSpPr>
            <p:spPr bwMode="auto">
              <a:xfrm>
                <a:off x="5080" y="1525"/>
                <a:ext cx="6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dirty="0">
                    <a:solidFill>
                      <a:srgbClr val="0000FF"/>
                    </a:solidFill>
                    <a:latin typeface="Arial" charset="0"/>
                    <a:ea typeface="MS PGothic" pitchFamily="34" charset="-128"/>
                  </a:rPr>
                  <a:t>t = 0</a:t>
                </a:r>
                <a:endParaRPr lang="el-GR" sz="2000" dirty="0">
                  <a:solidFill>
                    <a:srgbClr val="0000FF"/>
                  </a:solidFill>
                  <a:latin typeface="Arial" charset="0"/>
                  <a:ea typeface="MS PGothic" pitchFamily="34" charset="-128"/>
                </a:endParaRPr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2880" y="2115"/>
                <a:ext cx="2132" cy="878"/>
                <a:chOff x="2880" y="1298"/>
                <a:chExt cx="2132" cy="878"/>
              </a:xfrm>
            </p:grpSpPr>
            <p:grpSp>
              <p:nvGrpSpPr>
                <p:cNvPr id="6" name="Group 13"/>
                <p:cNvGrpSpPr>
                  <a:grpSpLocks/>
                </p:cNvGrpSpPr>
                <p:nvPr/>
              </p:nvGrpSpPr>
              <p:grpSpPr bwMode="auto">
                <a:xfrm>
                  <a:off x="2880" y="1298"/>
                  <a:ext cx="2132" cy="681"/>
                  <a:chOff x="2880" y="1298"/>
                  <a:chExt cx="2132" cy="681"/>
                </a:xfrm>
              </p:grpSpPr>
              <p:sp>
                <p:nvSpPr>
                  <p:cNvPr id="216079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933"/>
                    <a:ext cx="213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 sz="1800">
                      <a:solidFill>
                        <a:srgbClr val="000000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216080" name="Line 1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71" y="1298"/>
                    <a:ext cx="0" cy="6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 sz="1800">
                      <a:solidFill>
                        <a:srgbClr val="000000"/>
                      </a:solidFill>
                      <a:latin typeface="Arial" charset="0"/>
                    </a:endParaRPr>
                  </a:p>
                </p:txBody>
              </p:sp>
            </p:grpSp>
            <p:sp>
              <p:nvSpPr>
                <p:cNvPr id="21608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971" y="1298"/>
                  <a:ext cx="22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00"/>
                      </a:solidFill>
                      <a:latin typeface="Arial" charset="0"/>
                      <a:ea typeface="MS PGothic" pitchFamily="34" charset="-128"/>
                    </a:rPr>
                    <a:t>f</a:t>
                  </a:r>
                  <a:endParaRPr lang="el-GR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endParaRPr>
                </a:p>
              </p:txBody>
            </p:sp>
            <p:sp>
              <p:nvSpPr>
                <p:cNvPr id="21608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785" y="1888"/>
                  <a:ext cx="22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00"/>
                      </a:solidFill>
                      <a:latin typeface="Arial" charset="0"/>
                      <a:ea typeface="MS PGothic" pitchFamily="34" charset="-128"/>
                    </a:rPr>
                    <a:t>x</a:t>
                  </a:r>
                  <a:endParaRPr lang="el-GR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7" name="Group 18"/>
              <p:cNvGrpSpPr>
                <a:grpSpLocks/>
              </p:cNvGrpSpPr>
              <p:nvPr/>
            </p:nvGrpSpPr>
            <p:grpSpPr bwMode="auto">
              <a:xfrm>
                <a:off x="2880" y="2931"/>
                <a:ext cx="2268" cy="878"/>
                <a:chOff x="2880" y="1298"/>
                <a:chExt cx="2268" cy="878"/>
              </a:xfrm>
            </p:grpSpPr>
            <p:grpSp>
              <p:nvGrpSpPr>
                <p:cNvPr id="8" name="Group 19"/>
                <p:cNvGrpSpPr>
                  <a:grpSpLocks/>
                </p:cNvGrpSpPr>
                <p:nvPr/>
              </p:nvGrpSpPr>
              <p:grpSpPr bwMode="auto">
                <a:xfrm>
                  <a:off x="2880" y="1298"/>
                  <a:ext cx="2132" cy="681"/>
                  <a:chOff x="2880" y="1298"/>
                  <a:chExt cx="2132" cy="681"/>
                </a:xfrm>
              </p:grpSpPr>
              <p:sp>
                <p:nvSpPr>
                  <p:cNvPr id="21608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933"/>
                    <a:ext cx="213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 sz="1800">
                      <a:solidFill>
                        <a:srgbClr val="000000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216086" name="Line 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71" y="1298"/>
                    <a:ext cx="0" cy="68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GB" sz="1800">
                      <a:solidFill>
                        <a:srgbClr val="000000"/>
                      </a:solidFill>
                      <a:latin typeface="Arial" charset="0"/>
                    </a:endParaRPr>
                  </a:p>
                </p:txBody>
              </p:sp>
            </p:grpSp>
            <p:sp>
              <p:nvSpPr>
                <p:cNvPr id="216087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971" y="1298"/>
                  <a:ext cx="22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00"/>
                      </a:solidFill>
                      <a:latin typeface="Arial" charset="0"/>
                      <a:ea typeface="MS PGothic" pitchFamily="34" charset="-128"/>
                    </a:rPr>
                    <a:t>f</a:t>
                  </a:r>
                  <a:endParaRPr lang="el-GR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endParaRPr>
                </a:p>
              </p:txBody>
            </p:sp>
            <p:sp>
              <p:nvSpPr>
                <p:cNvPr id="216088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921" y="1888"/>
                  <a:ext cx="227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b="1" dirty="0">
                      <a:solidFill>
                        <a:srgbClr val="000000"/>
                      </a:solidFill>
                      <a:latin typeface="Arial" charset="0"/>
                      <a:ea typeface="MS PGothic" pitchFamily="34" charset="-128"/>
                    </a:rPr>
                    <a:t>x</a:t>
                  </a:r>
                  <a:endParaRPr lang="el-GR" b="1" dirty="0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endParaRPr>
                </a:p>
              </p:txBody>
            </p:sp>
          </p:grpSp>
          <p:sp>
            <p:nvSpPr>
              <p:cNvPr id="216089" name="Line 25"/>
              <p:cNvSpPr>
                <a:spLocks noChangeShapeType="1"/>
              </p:cNvSpPr>
              <p:nvPr/>
            </p:nvSpPr>
            <p:spPr bwMode="auto">
              <a:xfrm>
                <a:off x="3061" y="1933"/>
                <a:ext cx="59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6090" name="Line 26"/>
              <p:cNvSpPr>
                <a:spLocks noChangeShapeType="1"/>
              </p:cNvSpPr>
              <p:nvPr/>
            </p:nvSpPr>
            <p:spPr bwMode="auto">
              <a:xfrm>
                <a:off x="3424" y="1706"/>
                <a:ext cx="59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6091" name="Line 27"/>
              <p:cNvSpPr>
                <a:spLocks noChangeShapeType="1"/>
              </p:cNvSpPr>
              <p:nvPr/>
            </p:nvSpPr>
            <p:spPr bwMode="auto">
              <a:xfrm>
                <a:off x="4014" y="1797"/>
                <a:ext cx="59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6092" name="Line 28"/>
              <p:cNvSpPr>
                <a:spLocks noChangeShapeType="1"/>
              </p:cNvSpPr>
              <p:nvPr/>
            </p:nvSpPr>
            <p:spPr bwMode="auto">
              <a:xfrm>
                <a:off x="4513" y="1933"/>
                <a:ext cx="59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6093" name="Freeform 29"/>
              <p:cNvSpPr>
                <a:spLocks/>
              </p:cNvSpPr>
              <p:nvPr/>
            </p:nvSpPr>
            <p:spPr bwMode="auto">
              <a:xfrm>
                <a:off x="3379" y="2478"/>
                <a:ext cx="1452" cy="506"/>
              </a:xfrm>
              <a:custGeom>
                <a:avLst/>
                <a:gdLst>
                  <a:gd name="T0" fmla="*/ 0 w 1452"/>
                  <a:gd name="T1" fmla="*/ 442913 h 506"/>
                  <a:gd name="T2" fmla="*/ 288925 w 1452"/>
                  <a:gd name="T3" fmla="*/ 371475 h 506"/>
                  <a:gd name="T4" fmla="*/ 433388 w 1452"/>
                  <a:gd name="T5" fmla="*/ 155575 h 506"/>
                  <a:gd name="T6" fmla="*/ 649287 w 1452"/>
                  <a:gd name="T7" fmla="*/ 11113 h 506"/>
                  <a:gd name="T8" fmla="*/ 792162 w 1452"/>
                  <a:gd name="T9" fmla="*/ 227013 h 506"/>
                  <a:gd name="T10" fmla="*/ 936625 w 1452"/>
                  <a:gd name="T11" fmla="*/ 658813 h 506"/>
                  <a:gd name="T12" fmla="*/ 1152525 w 1452"/>
                  <a:gd name="T13" fmla="*/ 731838 h 506"/>
                  <a:gd name="T14" fmla="*/ 1512887 w 1452"/>
                  <a:gd name="T15" fmla="*/ 227013 h 506"/>
                  <a:gd name="T16" fmla="*/ 1728788 w 1452"/>
                  <a:gd name="T17" fmla="*/ 298450 h 506"/>
                  <a:gd name="T18" fmla="*/ 1800225 w 1452"/>
                  <a:gd name="T19" fmla="*/ 515938 h 506"/>
                  <a:gd name="T20" fmla="*/ 2017713 w 1452"/>
                  <a:gd name="T21" fmla="*/ 515938 h 506"/>
                  <a:gd name="T22" fmla="*/ 2089150 w 1452"/>
                  <a:gd name="T23" fmla="*/ 442913 h 506"/>
                  <a:gd name="T24" fmla="*/ 2305050 w 1452"/>
                  <a:gd name="T25" fmla="*/ 442913 h 50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452"/>
                  <a:gd name="T40" fmla="*/ 0 h 506"/>
                  <a:gd name="T41" fmla="*/ 1452 w 1452"/>
                  <a:gd name="T42" fmla="*/ 506 h 50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452" h="506">
                    <a:moveTo>
                      <a:pt x="0" y="279"/>
                    </a:moveTo>
                    <a:cubicBezTo>
                      <a:pt x="68" y="271"/>
                      <a:pt x="137" y="264"/>
                      <a:pt x="182" y="234"/>
                    </a:cubicBezTo>
                    <a:cubicBezTo>
                      <a:pt x="227" y="204"/>
                      <a:pt x="235" y="136"/>
                      <a:pt x="273" y="98"/>
                    </a:cubicBezTo>
                    <a:cubicBezTo>
                      <a:pt x="311" y="60"/>
                      <a:pt x="371" y="0"/>
                      <a:pt x="409" y="7"/>
                    </a:cubicBezTo>
                    <a:cubicBezTo>
                      <a:pt x="447" y="14"/>
                      <a:pt x="469" y="75"/>
                      <a:pt x="499" y="143"/>
                    </a:cubicBezTo>
                    <a:cubicBezTo>
                      <a:pt x="529" y="211"/>
                      <a:pt x="552" y="362"/>
                      <a:pt x="590" y="415"/>
                    </a:cubicBezTo>
                    <a:cubicBezTo>
                      <a:pt x="628" y="468"/>
                      <a:pt x="666" y="506"/>
                      <a:pt x="726" y="461"/>
                    </a:cubicBezTo>
                    <a:cubicBezTo>
                      <a:pt x="786" y="416"/>
                      <a:pt x="893" y="188"/>
                      <a:pt x="953" y="143"/>
                    </a:cubicBezTo>
                    <a:cubicBezTo>
                      <a:pt x="1013" y="98"/>
                      <a:pt x="1059" y="158"/>
                      <a:pt x="1089" y="188"/>
                    </a:cubicBezTo>
                    <a:cubicBezTo>
                      <a:pt x="1119" y="218"/>
                      <a:pt x="1104" y="302"/>
                      <a:pt x="1134" y="325"/>
                    </a:cubicBezTo>
                    <a:cubicBezTo>
                      <a:pt x="1164" y="348"/>
                      <a:pt x="1241" y="333"/>
                      <a:pt x="1271" y="325"/>
                    </a:cubicBezTo>
                    <a:cubicBezTo>
                      <a:pt x="1301" y="317"/>
                      <a:pt x="1286" y="287"/>
                      <a:pt x="1316" y="279"/>
                    </a:cubicBezTo>
                    <a:cubicBezTo>
                      <a:pt x="1346" y="271"/>
                      <a:pt x="1399" y="275"/>
                      <a:pt x="1452" y="279"/>
                    </a:cubicBezTo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6094" name="Text Box 31"/>
              <p:cNvSpPr txBox="1">
                <a:spLocks noChangeArrowheads="1"/>
              </p:cNvSpPr>
              <p:nvPr/>
            </p:nvSpPr>
            <p:spPr bwMode="auto">
              <a:xfrm>
                <a:off x="5080" y="2239"/>
                <a:ext cx="6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dirty="0">
                    <a:solidFill>
                      <a:srgbClr val="0000FF"/>
                    </a:solidFill>
                    <a:latin typeface="Arial" charset="0"/>
                    <a:ea typeface="MS PGothic" pitchFamily="34" charset="-128"/>
                  </a:rPr>
                  <a:t>t = 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Arial" charset="0"/>
                    <a:ea typeface="MS PGothic" pitchFamily="34" charset="-128"/>
                  </a:rPr>
                  <a:t>1</a:t>
                </a:r>
                <a:endParaRPr lang="el-GR" sz="2000" baseline="-25000" dirty="0">
                  <a:solidFill>
                    <a:srgbClr val="0000FF"/>
                  </a:solidFill>
                  <a:latin typeface="Arial" charset="0"/>
                  <a:ea typeface="MS PGothic" pitchFamily="34" charset="-128"/>
                </a:endParaRPr>
              </a:p>
            </p:txBody>
          </p:sp>
          <p:sp>
            <p:nvSpPr>
              <p:cNvPr id="216095" name="Text Box 32"/>
              <p:cNvSpPr txBox="1">
                <a:spLocks noChangeArrowheads="1"/>
              </p:cNvSpPr>
              <p:nvPr/>
            </p:nvSpPr>
            <p:spPr bwMode="auto">
              <a:xfrm>
                <a:off x="5103" y="2976"/>
                <a:ext cx="6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dirty="0">
                    <a:solidFill>
                      <a:srgbClr val="0000FF"/>
                    </a:solidFill>
                    <a:latin typeface="Arial" charset="0"/>
                    <a:ea typeface="MS PGothic" pitchFamily="34" charset="-128"/>
                  </a:rPr>
                  <a:t>t = 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Arial" charset="0"/>
                    <a:ea typeface="MS PGothic" pitchFamily="34" charset="-128"/>
                  </a:rPr>
                  <a:t>2</a:t>
                </a:r>
                <a:endParaRPr lang="el-GR" sz="2000" baseline="-25000" dirty="0">
                  <a:solidFill>
                    <a:srgbClr val="0000FF"/>
                  </a:solidFill>
                  <a:latin typeface="Arial" charset="0"/>
                  <a:ea typeface="MS PGothic" pitchFamily="34" charset="-128"/>
                </a:endParaRPr>
              </a:p>
            </p:txBody>
          </p:sp>
        </p:grp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5796136" y="4005064"/>
              <a:ext cx="2305050" cy="803275"/>
            </a:xfrm>
            <a:custGeom>
              <a:avLst/>
              <a:gdLst/>
              <a:ahLst/>
              <a:cxnLst>
                <a:cxn ang="0">
                  <a:pos x="0" y="279"/>
                </a:cxn>
                <a:cxn ang="0">
                  <a:pos x="182" y="234"/>
                </a:cxn>
                <a:cxn ang="0">
                  <a:pos x="273" y="98"/>
                </a:cxn>
                <a:cxn ang="0">
                  <a:pos x="409" y="7"/>
                </a:cxn>
                <a:cxn ang="0">
                  <a:pos x="499" y="143"/>
                </a:cxn>
                <a:cxn ang="0">
                  <a:pos x="590" y="415"/>
                </a:cxn>
                <a:cxn ang="0">
                  <a:pos x="726" y="461"/>
                </a:cxn>
                <a:cxn ang="0">
                  <a:pos x="953" y="143"/>
                </a:cxn>
                <a:cxn ang="0">
                  <a:pos x="1089" y="188"/>
                </a:cxn>
                <a:cxn ang="0">
                  <a:pos x="1134" y="325"/>
                </a:cxn>
                <a:cxn ang="0">
                  <a:pos x="1271" y="325"/>
                </a:cxn>
                <a:cxn ang="0">
                  <a:pos x="1316" y="279"/>
                </a:cxn>
                <a:cxn ang="0">
                  <a:pos x="1452" y="279"/>
                </a:cxn>
              </a:cxnLst>
              <a:rect l="0" t="0" r="r" b="b"/>
              <a:pathLst>
                <a:path w="1452" h="506">
                  <a:moveTo>
                    <a:pt x="0" y="279"/>
                  </a:moveTo>
                  <a:cubicBezTo>
                    <a:pt x="68" y="271"/>
                    <a:pt x="137" y="264"/>
                    <a:pt x="182" y="234"/>
                  </a:cubicBezTo>
                  <a:cubicBezTo>
                    <a:pt x="227" y="204"/>
                    <a:pt x="235" y="136"/>
                    <a:pt x="273" y="98"/>
                  </a:cubicBezTo>
                  <a:cubicBezTo>
                    <a:pt x="311" y="60"/>
                    <a:pt x="371" y="0"/>
                    <a:pt x="409" y="7"/>
                  </a:cubicBezTo>
                  <a:cubicBezTo>
                    <a:pt x="447" y="14"/>
                    <a:pt x="469" y="75"/>
                    <a:pt x="499" y="143"/>
                  </a:cubicBezTo>
                  <a:cubicBezTo>
                    <a:pt x="529" y="211"/>
                    <a:pt x="552" y="362"/>
                    <a:pt x="590" y="415"/>
                  </a:cubicBezTo>
                  <a:cubicBezTo>
                    <a:pt x="628" y="468"/>
                    <a:pt x="666" y="506"/>
                    <a:pt x="726" y="461"/>
                  </a:cubicBezTo>
                  <a:cubicBezTo>
                    <a:pt x="786" y="416"/>
                    <a:pt x="893" y="188"/>
                    <a:pt x="953" y="143"/>
                  </a:cubicBezTo>
                  <a:cubicBezTo>
                    <a:pt x="1013" y="98"/>
                    <a:pt x="1059" y="158"/>
                    <a:pt x="1089" y="188"/>
                  </a:cubicBezTo>
                  <a:cubicBezTo>
                    <a:pt x="1119" y="218"/>
                    <a:pt x="1104" y="302"/>
                    <a:pt x="1134" y="325"/>
                  </a:cubicBezTo>
                  <a:cubicBezTo>
                    <a:pt x="1164" y="348"/>
                    <a:pt x="1241" y="333"/>
                    <a:pt x="1271" y="325"/>
                  </a:cubicBezTo>
                  <a:cubicBezTo>
                    <a:pt x="1301" y="317"/>
                    <a:pt x="1286" y="287"/>
                    <a:pt x="1316" y="279"/>
                  </a:cubicBezTo>
                  <a:cubicBezTo>
                    <a:pt x="1346" y="271"/>
                    <a:pt x="1399" y="275"/>
                    <a:pt x="1452" y="279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9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>
                  <a:alpha val="60000"/>
                </a:srgbClr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40" name="3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43" name="42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265775" y="2545712"/>
            <a:ext cx="4721202" cy="3386115"/>
            <a:chOff x="2653" y="1434"/>
            <a:chExt cx="3243" cy="251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016" y="1434"/>
              <a:ext cx="2132" cy="878"/>
              <a:chOff x="2880" y="1298"/>
              <a:chExt cx="2132" cy="878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2880" y="1298"/>
                <a:ext cx="2132" cy="681"/>
                <a:chOff x="2880" y="1298"/>
                <a:chExt cx="2132" cy="681"/>
              </a:xfrm>
            </p:grpSpPr>
            <p:sp>
              <p:nvSpPr>
                <p:cNvPr id="218118" name="Line 5"/>
                <p:cNvSpPr>
                  <a:spLocks noChangeShapeType="1"/>
                </p:cNvSpPr>
                <p:nvPr/>
              </p:nvSpPr>
              <p:spPr bwMode="auto">
                <a:xfrm>
                  <a:off x="2880" y="1933"/>
                  <a:ext cx="2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 sz="180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218119" name="Line 6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" y="1298"/>
                  <a:ext cx="0" cy="6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 sz="180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218120" name="Text Box 7"/>
              <p:cNvSpPr txBox="1">
                <a:spLocks noChangeArrowheads="1"/>
              </p:cNvSpPr>
              <p:nvPr/>
            </p:nvSpPr>
            <p:spPr bwMode="auto">
              <a:xfrm>
                <a:off x="2971" y="1298"/>
                <a:ext cx="22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rPr>
                  <a:t>f</a:t>
                </a:r>
                <a:endParaRPr lang="el-GR" b="1">
                  <a:solidFill>
                    <a:srgbClr val="000000"/>
                  </a:solidFill>
                  <a:latin typeface="Arial" charset="0"/>
                  <a:ea typeface="MS PGothic" pitchFamily="34" charset="-128"/>
                </a:endParaRPr>
              </a:p>
            </p:txBody>
          </p:sp>
          <p:sp>
            <p:nvSpPr>
              <p:cNvPr id="218121" name="Text Box 8"/>
              <p:cNvSpPr txBox="1">
                <a:spLocks noChangeArrowheads="1"/>
              </p:cNvSpPr>
              <p:nvPr/>
            </p:nvSpPr>
            <p:spPr bwMode="auto">
              <a:xfrm>
                <a:off x="4785" y="1888"/>
                <a:ext cx="22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rPr>
                  <a:t>x</a:t>
                </a:r>
                <a:endParaRPr lang="el-GR" b="1">
                  <a:solidFill>
                    <a:srgbClr val="000000"/>
                  </a:solidFill>
                  <a:latin typeface="Arial" charset="0"/>
                  <a:ea typeface="MS PGothic" pitchFamily="34" charset="-128"/>
                </a:endParaRPr>
              </a:p>
            </p:txBody>
          </p:sp>
        </p:grpSp>
        <p:sp>
          <p:nvSpPr>
            <p:cNvPr id="218122" name="Text Box 9"/>
            <p:cNvSpPr txBox="1">
              <a:spLocks noChangeArrowheads="1"/>
            </p:cNvSpPr>
            <p:nvPr/>
          </p:nvSpPr>
          <p:spPr bwMode="auto">
            <a:xfrm>
              <a:off x="5216" y="1706"/>
              <a:ext cx="52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solidFill>
                    <a:srgbClr val="0000FF"/>
                  </a:solidFill>
                  <a:latin typeface="Calibri" panose="020F0502020204030204" pitchFamily="34" charset="0"/>
                  <a:ea typeface="MS PGothic" pitchFamily="34" charset="-128"/>
                  <a:cs typeface="Calibri" panose="020F0502020204030204" pitchFamily="34" charset="0"/>
                </a:rPr>
                <a:t>t = 0</a:t>
              </a:r>
              <a:endParaRPr lang="el-GR" sz="2000" dirty="0">
                <a:solidFill>
                  <a:srgbClr val="0000FF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endParaRPr>
            </a:p>
          </p:txBody>
        </p: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016" y="2251"/>
              <a:ext cx="2132" cy="878"/>
              <a:chOff x="2880" y="1298"/>
              <a:chExt cx="2132" cy="878"/>
            </a:xfrm>
          </p:grpSpPr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2880" y="1298"/>
                <a:ext cx="2132" cy="681"/>
                <a:chOff x="2880" y="1298"/>
                <a:chExt cx="2132" cy="681"/>
              </a:xfrm>
            </p:grpSpPr>
            <p:sp>
              <p:nvSpPr>
                <p:cNvPr id="218125" name="Line 13"/>
                <p:cNvSpPr>
                  <a:spLocks noChangeShapeType="1"/>
                </p:cNvSpPr>
                <p:nvPr/>
              </p:nvSpPr>
              <p:spPr bwMode="auto">
                <a:xfrm>
                  <a:off x="2880" y="1933"/>
                  <a:ext cx="2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 sz="180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218126" name="Line 14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" y="1298"/>
                  <a:ext cx="0" cy="6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 sz="180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218127" name="Text Box 15"/>
              <p:cNvSpPr txBox="1">
                <a:spLocks noChangeArrowheads="1"/>
              </p:cNvSpPr>
              <p:nvPr/>
            </p:nvSpPr>
            <p:spPr bwMode="auto">
              <a:xfrm>
                <a:off x="2971" y="1298"/>
                <a:ext cx="22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rPr>
                  <a:t>f</a:t>
                </a:r>
                <a:endParaRPr lang="el-GR" b="1">
                  <a:solidFill>
                    <a:srgbClr val="000000"/>
                  </a:solidFill>
                  <a:latin typeface="Arial" charset="0"/>
                  <a:ea typeface="MS PGothic" pitchFamily="34" charset="-128"/>
                </a:endParaRPr>
              </a:p>
            </p:txBody>
          </p:sp>
          <p:sp>
            <p:nvSpPr>
              <p:cNvPr id="218128" name="Text Box 16"/>
              <p:cNvSpPr txBox="1">
                <a:spLocks noChangeArrowheads="1"/>
              </p:cNvSpPr>
              <p:nvPr/>
            </p:nvSpPr>
            <p:spPr bwMode="auto">
              <a:xfrm>
                <a:off x="4785" y="1888"/>
                <a:ext cx="22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rPr>
                  <a:t>x</a:t>
                </a:r>
                <a:endParaRPr lang="el-GR" b="1">
                  <a:solidFill>
                    <a:srgbClr val="000000"/>
                  </a:solidFill>
                  <a:latin typeface="Arial" charset="0"/>
                  <a:ea typeface="MS PGothic" pitchFamily="34" charset="-128"/>
                </a:endParaRPr>
              </a:p>
            </p:txBody>
          </p: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3016" y="3067"/>
              <a:ext cx="2132" cy="878"/>
              <a:chOff x="2880" y="1298"/>
              <a:chExt cx="2132" cy="878"/>
            </a:xfrm>
          </p:grpSpPr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2880" y="1298"/>
                <a:ext cx="2132" cy="681"/>
                <a:chOff x="2880" y="1298"/>
                <a:chExt cx="2132" cy="681"/>
              </a:xfrm>
            </p:grpSpPr>
            <p:sp>
              <p:nvSpPr>
                <p:cNvPr id="218131" name="Line 19"/>
                <p:cNvSpPr>
                  <a:spLocks noChangeShapeType="1"/>
                </p:cNvSpPr>
                <p:nvPr/>
              </p:nvSpPr>
              <p:spPr bwMode="auto">
                <a:xfrm>
                  <a:off x="2880" y="1933"/>
                  <a:ext cx="2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 sz="180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218132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2971" y="1298"/>
                  <a:ext cx="0" cy="6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GB" sz="180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218133" name="Text Box 21"/>
              <p:cNvSpPr txBox="1">
                <a:spLocks noChangeArrowheads="1"/>
              </p:cNvSpPr>
              <p:nvPr/>
            </p:nvSpPr>
            <p:spPr bwMode="auto">
              <a:xfrm>
                <a:off x="2971" y="1298"/>
                <a:ext cx="22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b="1" dirty="0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rPr>
                  <a:t>f</a:t>
                </a:r>
                <a:endParaRPr lang="el-GR" b="1" dirty="0">
                  <a:solidFill>
                    <a:srgbClr val="000000"/>
                  </a:solidFill>
                  <a:latin typeface="Arial" charset="0"/>
                  <a:ea typeface="MS PGothic" pitchFamily="34" charset="-128"/>
                </a:endParaRPr>
              </a:p>
            </p:txBody>
          </p:sp>
          <p:sp>
            <p:nvSpPr>
              <p:cNvPr id="218134" name="Text Box 22"/>
              <p:cNvSpPr txBox="1">
                <a:spLocks noChangeArrowheads="1"/>
              </p:cNvSpPr>
              <p:nvPr/>
            </p:nvSpPr>
            <p:spPr bwMode="auto">
              <a:xfrm>
                <a:off x="4785" y="1888"/>
                <a:ext cx="22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b="1">
                    <a:solidFill>
                      <a:srgbClr val="000000"/>
                    </a:solidFill>
                    <a:latin typeface="Arial" charset="0"/>
                    <a:ea typeface="MS PGothic" pitchFamily="34" charset="-128"/>
                  </a:rPr>
                  <a:t>x</a:t>
                </a:r>
                <a:endParaRPr lang="el-GR" b="1">
                  <a:solidFill>
                    <a:srgbClr val="000000"/>
                  </a:solidFill>
                  <a:latin typeface="Arial" charset="0"/>
                  <a:ea typeface="MS PGothic" pitchFamily="34" charset="-128"/>
                </a:endParaRPr>
              </a:p>
            </p:txBody>
          </p:sp>
        </p:grpSp>
        <p:sp>
          <p:nvSpPr>
            <p:cNvPr id="218135" name="Freeform 23"/>
            <p:cNvSpPr>
              <a:spLocks/>
            </p:cNvSpPr>
            <p:nvPr/>
          </p:nvSpPr>
          <p:spPr bwMode="auto">
            <a:xfrm>
              <a:off x="3197" y="1790"/>
              <a:ext cx="1452" cy="506"/>
            </a:xfrm>
            <a:custGeom>
              <a:avLst/>
              <a:gdLst>
                <a:gd name="T0" fmla="*/ 0 w 1452"/>
                <a:gd name="T1" fmla="*/ 442913 h 506"/>
                <a:gd name="T2" fmla="*/ 288925 w 1452"/>
                <a:gd name="T3" fmla="*/ 371475 h 506"/>
                <a:gd name="T4" fmla="*/ 433388 w 1452"/>
                <a:gd name="T5" fmla="*/ 155575 h 506"/>
                <a:gd name="T6" fmla="*/ 649287 w 1452"/>
                <a:gd name="T7" fmla="*/ 11113 h 506"/>
                <a:gd name="T8" fmla="*/ 792162 w 1452"/>
                <a:gd name="T9" fmla="*/ 227013 h 506"/>
                <a:gd name="T10" fmla="*/ 936625 w 1452"/>
                <a:gd name="T11" fmla="*/ 658813 h 506"/>
                <a:gd name="T12" fmla="*/ 1152525 w 1452"/>
                <a:gd name="T13" fmla="*/ 731838 h 506"/>
                <a:gd name="T14" fmla="*/ 1512887 w 1452"/>
                <a:gd name="T15" fmla="*/ 227013 h 506"/>
                <a:gd name="T16" fmla="*/ 1728788 w 1452"/>
                <a:gd name="T17" fmla="*/ 298450 h 506"/>
                <a:gd name="T18" fmla="*/ 1800225 w 1452"/>
                <a:gd name="T19" fmla="*/ 515938 h 506"/>
                <a:gd name="T20" fmla="*/ 2017713 w 1452"/>
                <a:gd name="T21" fmla="*/ 515938 h 506"/>
                <a:gd name="T22" fmla="*/ 2089150 w 1452"/>
                <a:gd name="T23" fmla="*/ 442913 h 506"/>
                <a:gd name="T24" fmla="*/ 2305050 w 1452"/>
                <a:gd name="T25" fmla="*/ 442913 h 5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52"/>
                <a:gd name="T40" fmla="*/ 0 h 506"/>
                <a:gd name="T41" fmla="*/ 1452 w 1452"/>
                <a:gd name="T42" fmla="*/ 506 h 5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52" h="506">
                  <a:moveTo>
                    <a:pt x="0" y="279"/>
                  </a:moveTo>
                  <a:cubicBezTo>
                    <a:pt x="68" y="271"/>
                    <a:pt x="137" y="264"/>
                    <a:pt x="182" y="234"/>
                  </a:cubicBezTo>
                  <a:cubicBezTo>
                    <a:pt x="227" y="204"/>
                    <a:pt x="235" y="136"/>
                    <a:pt x="273" y="98"/>
                  </a:cubicBezTo>
                  <a:cubicBezTo>
                    <a:pt x="311" y="60"/>
                    <a:pt x="371" y="0"/>
                    <a:pt x="409" y="7"/>
                  </a:cubicBezTo>
                  <a:cubicBezTo>
                    <a:pt x="447" y="14"/>
                    <a:pt x="469" y="75"/>
                    <a:pt x="499" y="143"/>
                  </a:cubicBezTo>
                  <a:cubicBezTo>
                    <a:pt x="529" y="211"/>
                    <a:pt x="552" y="362"/>
                    <a:pt x="590" y="415"/>
                  </a:cubicBezTo>
                  <a:cubicBezTo>
                    <a:pt x="628" y="468"/>
                    <a:pt x="666" y="506"/>
                    <a:pt x="726" y="461"/>
                  </a:cubicBezTo>
                  <a:cubicBezTo>
                    <a:pt x="786" y="416"/>
                    <a:pt x="893" y="188"/>
                    <a:pt x="953" y="143"/>
                  </a:cubicBezTo>
                  <a:cubicBezTo>
                    <a:pt x="1013" y="98"/>
                    <a:pt x="1059" y="158"/>
                    <a:pt x="1089" y="188"/>
                  </a:cubicBezTo>
                  <a:cubicBezTo>
                    <a:pt x="1119" y="218"/>
                    <a:pt x="1104" y="302"/>
                    <a:pt x="1134" y="325"/>
                  </a:cubicBezTo>
                  <a:cubicBezTo>
                    <a:pt x="1164" y="348"/>
                    <a:pt x="1241" y="333"/>
                    <a:pt x="1271" y="325"/>
                  </a:cubicBezTo>
                  <a:cubicBezTo>
                    <a:pt x="1301" y="317"/>
                    <a:pt x="1286" y="287"/>
                    <a:pt x="1316" y="279"/>
                  </a:cubicBezTo>
                  <a:cubicBezTo>
                    <a:pt x="1346" y="271"/>
                    <a:pt x="1399" y="275"/>
                    <a:pt x="1452" y="279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36" name="Line 24"/>
            <p:cNvSpPr>
              <a:spLocks noChangeShapeType="1"/>
            </p:cNvSpPr>
            <p:nvPr/>
          </p:nvSpPr>
          <p:spPr bwMode="auto">
            <a:xfrm flipH="1">
              <a:off x="2653" y="2069"/>
              <a:ext cx="545" cy="16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37" name="Line 25"/>
            <p:cNvSpPr>
              <a:spLocks noChangeShapeType="1"/>
            </p:cNvSpPr>
            <p:nvPr/>
          </p:nvSpPr>
          <p:spPr bwMode="auto">
            <a:xfrm flipH="1">
              <a:off x="3152" y="1933"/>
              <a:ext cx="545" cy="16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38" name="Line 26"/>
            <p:cNvSpPr>
              <a:spLocks noChangeShapeType="1"/>
            </p:cNvSpPr>
            <p:nvPr/>
          </p:nvSpPr>
          <p:spPr bwMode="auto">
            <a:xfrm flipH="1">
              <a:off x="3651" y="1933"/>
              <a:ext cx="545" cy="16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39" name="Line 27"/>
            <p:cNvSpPr>
              <a:spLocks noChangeShapeType="1"/>
            </p:cNvSpPr>
            <p:nvPr/>
          </p:nvSpPr>
          <p:spPr bwMode="auto">
            <a:xfrm flipH="1">
              <a:off x="4105" y="2024"/>
              <a:ext cx="545" cy="16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40" name="Freeform 28"/>
            <p:cNvSpPr>
              <a:spLocks/>
            </p:cNvSpPr>
            <p:nvPr/>
          </p:nvSpPr>
          <p:spPr bwMode="auto">
            <a:xfrm>
              <a:off x="2925" y="2614"/>
              <a:ext cx="1452" cy="506"/>
            </a:xfrm>
            <a:custGeom>
              <a:avLst/>
              <a:gdLst>
                <a:gd name="T0" fmla="*/ 0 w 1452"/>
                <a:gd name="T1" fmla="*/ 442913 h 506"/>
                <a:gd name="T2" fmla="*/ 288925 w 1452"/>
                <a:gd name="T3" fmla="*/ 371475 h 506"/>
                <a:gd name="T4" fmla="*/ 433388 w 1452"/>
                <a:gd name="T5" fmla="*/ 155575 h 506"/>
                <a:gd name="T6" fmla="*/ 649287 w 1452"/>
                <a:gd name="T7" fmla="*/ 11113 h 506"/>
                <a:gd name="T8" fmla="*/ 792162 w 1452"/>
                <a:gd name="T9" fmla="*/ 227013 h 506"/>
                <a:gd name="T10" fmla="*/ 936625 w 1452"/>
                <a:gd name="T11" fmla="*/ 658813 h 506"/>
                <a:gd name="T12" fmla="*/ 1152525 w 1452"/>
                <a:gd name="T13" fmla="*/ 731838 h 506"/>
                <a:gd name="T14" fmla="*/ 1512887 w 1452"/>
                <a:gd name="T15" fmla="*/ 227013 h 506"/>
                <a:gd name="T16" fmla="*/ 1728788 w 1452"/>
                <a:gd name="T17" fmla="*/ 298450 h 506"/>
                <a:gd name="T18" fmla="*/ 1800225 w 1452"/>
                <a:gd name="T19" fmla="*/ 515938 h 506"/>
                <a:gd name="T20" fmla="*/ 2017713 w 1452"/>
                <a:gd name="T21" fmla="*/ 515938 h 506"/>
                <a:gd name="T22" fmla="*/ 2089150 w 1452"/>
                <a:gd name="T23" fmla="*/ 442913 h 506"/>
                <a:gd name="T24" fmla="*/ 2305050 w 1452"/>
                <a:gd name="T25" fmla="*/ 442913 h 5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52"/>
                <a:gd name="T40" fmla="*/ 0 h 506"/>
                <a:gd name="T41" fmla="*/ 1452 w 1452"/>
                <a:gd name="T42" fmla="*/ 506 h 5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52" h="506">
                  <a:moveTo>
                    <a:pt x="0" y="279"/>
                  </a:moveTo>
                  <a:cubicBezTo>
                    <a:pt x="68" y="271"/>
                    <a:pt x="137" y="264"/>
                    <a:pt x="182" y="234"/>
                  </a:cubicBezTo>
                  <a:cubicBezTo>
                    <a:pt x="227" y="204"/>
                    <a:pt x="235" y="136"/>
                    <a:pt x="273" y="98"/>
                  </a:cubicBezTo>
                  <a:cubicBezTo>
                    <a:pt x="311" y="60"/>
                    <a:pt x="371" y="0"/>
                    <a:pt x="409" y="7"/>
                  </a:cubicBezTo>
                  <a:cubicBezTo>
                    <a:pt x="447" y="14"/>
                    <a:pt x="469" y="75"/>
                    <a:pt x="499" y="143"/>
                  </a:cubicBezTo>
                  <a:cubicBezTo>
                    <a:pt x="529" y="211"/>
                    <a:pt x="552" y="362"/>
                    <a:pt x="590" y="415"/>
                  </a:cubicBezTo>
                  <a:cubicBezTo>
                    <a:pt x="628" y="468"/>
                    <a:pt x="666" y="506"/>
                    <a:pt x="726" y="461"/>
                  </a:cubicBezTo>
                  <a:cubicBezTo>
                    <a:pt x="786" y="416"/>
                    <a:pt x="893" y="188"/>
                    <a:pt x="953" y="143"/>
                  </a:cubicBezTo>
                  <a:cubicBezTo>
                    <a:pt x="1013" y="98"/>
                    <a:pt x="1059" y="158"/>
                    <a:pt x="1089" y="188"/>
                  </a:cubicBezTo>
                  <a:cubicBezTo>
                    <a:pt x="1119" y="218"/>
                    <a:pt x="1104" y="302"/>
                    <a:pt x="1134" y="325"/>
                  </a:cubicBezTo>
                  <a:cubicBezTo>
                    <a:pt x="1164" y="348"/>
                    <a:pt x="1241" y="333"/>
                    <a:pt x="1271" y="325"/>
                  </a:cubicBezTo>
                  <a:cubicBezTo>
                    <a:pt x="1301" y="317"/>
                    <a:pt x="1286" y="287"/>
                    <a:pt x="1316" y="279"/>
                  </a:cubicBezTo>
                  <a:cubicBezTo>
                    <a:pt x="1346" y="271"/>
                    <a:pt x="1399" y="275"/>
                    <a:pt x="1452" y="279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41" name="Freeform 29"/>
            <p:cNvSpPr>
              <a:spLocks/>
            </p:cNvSpPr>
            <p:nvPr/>
          </p:nvSpPr>
          <p:spPr bwMode="auto">
            <a:xfrm>
              <a:off x="2653" y="3430"/>
              <a:ext cx="1452" cy="506"/>
            </a:xfrm>
            <a:custGeom>
              <a:avLst/>
              <a:gdLst>
                <a:gd name="T0" fmla="*/ 0 w 1452"/>
                <a:gd name="T1" fmla="*/ 442913 h 506"/>
                <a:gd name="T2" fmla="*/ 288925 w 1452"/>
                <a:gd name="T3" fmla="*/ 371475 h 506"/>
                <a:gd name="T4" fmla="*/ 433388 w 1452"/>
                <a:gd name="T5" fmla="*/ 155575 h 506"/>
                <a:gd name="T6" fmla="*/ 649287 w 1452"/>
                <a:gd name="T7" fmla="*/ 11113 h 506"/>
                <a:gd name="T8" fmla="*/ 792162 w 1452"/>
                <a:gd name="T9" fmla="*/ 227013 h 506"/>
                <a:gd name="T10" fmla="*/ 936625 w 1452"/>
                <a:gd name="T11" fmla="*/ 658813 h 506"/>
                <a:gd name="T12" fmla="*/ 1152525 w 1452"/>
                <a:gd name="T13" fmla="*/ 731838 h 506"/>
                <a:gd name="T14" fmla="*/ 1512887 w 1452"/>
                <a:gd name="T15" fmla="*/ 227013 h 506"/>
                <a:gd name="T16" fmla="*/ 1728788 w 1452"/>
                <a:gd name="T17" fmla="*/ 298450 h 506"/>
                <a:gd name="T18" fmla="*/ 1800225 w 1452"/>
                <a:gd name="T19" fmla="*/ 515938 h 506"/>
                <a:gd name="T20" fmla="*/ 2017713 w 1452"/>
                <a:gd name="T21" fmla="*/ 515938 h 506"/>
                <a:gd name="T22" fmla="*/ 2089150 w 1452"/>
                <a:gd name="T23" fmla="*/ 442913 h 506"/>
                <a:gd name="T24" fmla="*/ 2305050 w 1452"/>
                <a:gd name="T25" fmla="*/ 442913 h 5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52"/>
                <a:gd name="T40" fmla="*/ 0 h 506"/>
                <a:gd name="T41" fmla="*/ 1452 w 1452"/>
                <a:gd name="T42" fmla="*/ 506 h 5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52" h="506">
                  <a:moveTo>
                    <a:pt x="0" y="279"/>
                  </a:moveTo>
                  <a:cubicBezTo>
                    <a:pt x="68" y="271"/>
                    <a:pt x="137" y="264"/>
                    <a:pt x="182" y="234"/>
                  </a:cubicBezTo>
                  <a:cubicBezTo>
                    <a:pt x="227" y="204"/>
                    <a:pt x="235" y="136"/>
                    <a:pt x="273" y="98"/>
                  </a:cubicBezTo>
                  <a:cubicBezTo>
                    <a:pt x="311" y="60"/>
                    <a:pt x="371" y="0"/>
                    <a:pt x="409" y="7"/>
                  </a:cubicBezTo>
                  <a:cubicBezTo>
                    <a:pt x="447" y="14"/>
                    <a:pt x="469" y="75"/>
                    <a:pt x="499" y="143"/>
                  </a:cubicBezTo>
                  <a:cubicBezTo>
                    <a:pt x="529" y="211"/>
                    <a:pt x="552" y="362"/>
                    <a:pt x="590" y="415"/>
                  </a:cubicBezTo>
                  <a:cubicBezTo>
                    <a:pt x="628" y="468"/>
                    <a:pt x="666" y="506"/>
                    <a:pt x="726" y="461"/>
                  </a:cubicBezTo>
                  <a:cubicBezTo>
                    <a:pt x="786" y="416"/>
                    <a:pt x="893" y="188"/>
                    <a:pt x="953" y="143"/>
                  </a:cubicBezTo>
                  <a:cubicBezTo>
                    <a:pt x="1013" y="98"/>
                    <a:pt x="1059" y="158"/>
                    <a:pt x="1089" y="188"/>
                  </a:cubicBezTo>
                  <a:cubicBezTo>
                    <a:pt x="1119" y="218"/>
                    <a:pt x="1104" y="302"/>
                    <a:pt x="1134" y="325"/>
                  </a:cubicBezTo>
                  <a:cubicBezTo>
                    <a:pt x="1164" y="348"/>
                    <a:pt x="1241" y="333"/>
                    <a:pt x="1271" y="325"/>
                  </a:cubicBezTo>
                  <a:cubicBezTo>
                    <a:pt x="1301" y="317"/>
                    <a:pt x="1286" y="287"/>
                    <a:pt x="1316" y="279"/>
                  </a:cubicBezTo>
                  <a:cubicBezTo>
                    <a:pt x="1346" y="271"/>
                    <a:pt x="1399" y="275"/>
                    <a:pt x="1452" y="279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8142" name="Text Box 31"/>
            <p:cNvSpPr txBox="1">
              <a:spLocks noChangeArrowheads="1"/>
            </p:cNvSpPr>
            <p:nvPr/>
          </p:nvSpPr>
          <p:spPr bwMode="auto">
            <a:xfrm>
              <a:off x="5216" y="2387"/>
              <a:ext cx="6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solidFill>
                    <a:srgbClr val="0000FF"/>
                  </a:solidFill>
                  <a:latin typeface="Calibri" panose="020F0502020204030204" pitchFamily="34" charset="0"/>
                  <a:ea typeface="MS PGothic" pitchFamily="34" charset="-128"/>
                  <a:cs typeface="Calibri" panose="020F0502020204030204" pitchFamily="34" charset="0"/>
                </a:rPr>
                <a:t>t = t</a:t>
              </a:r>
              <a:r>
                <a:rPr lang="en-US" sz="2000" baseline="-25000" dirty="0">
                  <a:solidFill>
                    <a:srgbClr val="0000FF"/>
                  </a:solidFill>
                  <a:latin typeface="Calibri" panose="020F0502020204030204" pitchFamily="34" charset="0"/>
                  <a:ea typeface="MS PGothic" pitchFamily="34" charset="-128"/>
                  <a:cs typeface="Calibri" panose="020F0502020204030204" pitchFamily="34" charset="0"/>
                </a:rPr>
                <a:t>1</a:t>
              </a:r>
              <a:endParaRPr lang="el-GR" sz="2000" baseline="-25000" dirty="0">
                <a:solidFill>
                  <a:srgbClr val="0000FF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18143" name="Text Box 32"/>
            <p:cNvSpPr txBox="1">
              <a:spLocks noChangeArrowheads="1"/>
            </p:cNvSpPr>
            <p:nvPr/>
          </p:nvSpPr>
          <p:spPr bwMode="auto">
            <a:xfrm>
              <a:off x="5216" y="3112"/>
              <a:ext cx="6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Calibri" panose="020F0502020204030204" pitchFamily="34" charset="0"/>
                  <a:ea typeface="MS PGothic" pitchFamily="34" charset="-128"/>
                  <a:cs typeface="Calibri" panose="020F0502020204030204" pitchFamily="34" charset="0"/>
                </a:rPr>
                <a:t>t = t</a:t>
              </a:r>
              <a:r>
                <a:rPr lang="en-US" sz="2000" baseline="-25000" dirty="0">
                  <a:solidFill>
                    <a:srgbClr val="000000"/>
                  </a:solidFill>
                  <a:latin typeface="Calibri" panose="020F0502020204030204" pitchFamily="34" charset="0"/>
                  <a:ea typeface="MS PGothic" pitchFamily="34" charset="-128"/>
                  <a:cs typeface="Calibri" panose="020F0502020204030204" pitchFamily="34" charset="0"/>
                </a:rPr>
                <a:t>2</a:t>
              </a:r>
              <a:endParaRPr lang="el-GR" sz="2000" baseline="-25000" dirty="0">
                <a:solidFill>
                  <a:srgbClr val="000000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18145" name="Text Box 33"/>
          <p:cNvSpPr txBox="1">
            <a:spLocks noChangeArrowheads="1"/>
          </p:cNvSpPr>
          <p:nvPr/>
        </p:nvSpPr>
        <p:spPr bwMode="auto">
          <a:xfrm>
            <a:off x="332687" y="2963397"/>
            <a:ext cx="2879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χρόνο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0</a:t>
            </a:r>
          </a:p>
        </p:txBody>
      </p:sp>
      <p:sp>
        <p:nvSpPr>
          <p:cNvPr id="218146" name="Text Box 34"/>
          <p:cNvSpPr txBox="1">
            <a:spLocks noChangeArrowheads="1"/>
          </p:cNvSpPr>
          <p:nvPr/>
        </p:nvSpPr>
        <p:spPr bwMode="auto">
          <a:xfrm>
            <a:off x="245643" y="3814227"/>
            <a:ext cx="38570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l-GR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χρόνο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t1, 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η λύση της εξίσωσης γίνεται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(x</a:t>
            </a:r>
            <a:r>
              <a:rPr lang="el-GR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ct1) = f(x1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), x1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ct1</a:t>
            </a:r>
            <a:endParaRPr 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147" name="Text Box 35"/>
          <p:cNvSpPr txBox="1">
            <a:spLocks noChangeArrowheads="1"/>
          </p:cNvSpPr>
          <p:nvPr/>
        </p:nvSpPr>
        <p:spPr bwMode="auto">
          <a:xfrm>
            <a:off x="248396" y="4831441"/>
            <a:ext cx="3816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Σε χρόνο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t2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η λύση της εξίσωσης γίνεται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(x</a:t>
            </a:r>
            <a:r>
              <a:rPr lang="el-GR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ct2) = f(x2),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x2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ct2</a:t>
            </a:r>
          </a:p>
        </p:txBody>
      </p:sp>
      <p:sp>
        <p:nvSpPr>
          <p:cNvPr id="218148" name="Text Box 36"/>
          <p:cNvSpPr txBox="1">
            <a:spLocks noChangeArrowheads="1"/>
          </p:cNvSpPr>
          <p:nvPr/>
        </p:nvSpPr>
        <p:spPr bwMode="auto">
          <a:xfrm>
            <a:off x="77772" y="1161514"/>
            <a:ext cx="4716463" cy="4270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0000FF"/>
                </a:solidFill>
                <a:latin typeface="Calibri" pitchFamily="34" charset="0"/>
              </a:rPr>
              <a:t>Κύματα</a:t>
            </a:r>
            <a:r>
              <a:rPr lang="en-US" sz="2200" dirty="0">
                <a:solidFill>
                  <a:srgbClr val="0000FF"/>
                </a:solidFill>
                <a:latin typeface="Calibri" pitchFamily="34" charset="0"/>
              </a:rPr>
              <a:t>: </a:t>
            </a:r>
            <a:r>
              <a:rPr lang="el-GR" sz="2200" dirty="0">
                <a:solidFill>
                  <a:srgbClr val="0000FF"/>
                </a:solidFill>
                <a:latin typeface="Calibri" pitchFamily="34" charset="0"/>
              </a:rPr>
              <a:t>Λύση εξίσωσης κύματος </a:t>
            </a:r>
            <a:endParaRPr lang="en-US" sz="220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8149" name="Text Box 37"/>
          <p:cNvSpPr txBox="1">
            <a:spLocks noChangeArrowheads="1"/>
          </p:cNvSpPr>
          <p:nvPr/>
        </p:nvSpPr>
        <p:spPr bwMode="auto">
          <a:xfrm>
            <a:off x="107504" y="5949280"/>
            <a:ext cx="878497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l-GR" sz="1800" dirty="0">
                <a:latin typeface="Calibri" pitchFamily="34" charset="0"/>
                <a:cs typeface="Calibri" pitchFamily="34" charset="0"/>
              </a:rPr>
              <a:t>Οποιαδήποτε λύση της μορφής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f(x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ct)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αντιστοιχεί σε κύμα που κινείται προς τα αριστερά με ταχύτητα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-c.</a:t>
            </a:r>
          </a:p>
        </p:txBody>
      </p:sp>
      <p:sp>
        <p:nvSpPr>
          <p:cNvPr id="37" name="36 - Ορθογώνιο"/>
          <p:cNvSpPr/>
          <p:nvPr/>
        </p:nvSpPr>
        <p:spPr>
          <a:xfrm>
            <a:off x="43990" y="1808459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λύση της εξίσωσης κύματος                         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          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εκτός από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f = f(</a:t>
            </a:r>
            <a:r>
              <a:rPr lang="en-US" sz="1800" dirty="0" err="1">
                <a:latin typeface="Calibri" pitchFamily="34" charset="0"/>
                <a:cs typeface="Calibri" pitchFamily="34" charset="0"/>
              </a:rPr>
              <a:t>x+ct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)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μπορεί να είναι και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f = f(x-ct):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0960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068883"/>
              </p:ext>
            </p:extLst>
          </p:nvPr>
        </p:nvGraphicFramePr>
        <p:xfrm>
          <a:off x="3081114" y="1730840"/>
          <a:ext cx="1504051" cy="684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Εξίσωση" r:id="rId3" imgW="1002960" imgH="457200" progId="Equation.3">
                  <p:embed/>
                </p:oleObj>
              </mc:Choice>
              <mc:Fallback>
                <p:oleObj name="Εξίσωση" r:id="rId3" imgW="1002960" imgH="457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114" y="1730840"/>
                        <a:ext cx="1504051" cy="6846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41" name="40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- Υπότιτλος"/>
          <p:cNvSpPr txBox="1">
            <a:spLocks/>
          </p:cNvSpPr>
          <p:nvPr/>
        </p:nvSpPr>
        <p:spPr>
          <a:xfrm>
            <a:off x="755650" y="1341438"/>
            <a:ext cx="7920038" cy="5111750"/>
          </a:xfrm>
          <a:prstGeom prst="rect">
            <a:avLst/>
          </a:prstGeom>
          <a:noFill/>
          <a:ln w="79375" cmpd="thickThin">
            <a:noFill/>
          </a:ln>
        </p:spPr>
        <p:txBody>
          <a:bodyPr>
            <a:normAutofit/>
          </a:bodyPr>
          <a:lstStyle/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endParaRPr lang="el-GR" sz="2000" dirty="0">
              <a:latin typeface="Calibri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srgbClr val="0000FF"/>
                </a:solidFill>
                <a:highlight>
                  <a:srgbClr val="FFFF00"/>
                </a:highlight>
                <a:latin typeface="Calibri"/>
              </a:rPr>
              <a:t>Κυματομηχανική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Δυναμική </a:t>
            </a:r>
            <a:r>
              <a:rPr lang="el-GR" sz="2000" dirty="0" err="1">
                <a:solidFill>
                  <a:srgbClr val="0000FF"/>
                </a:solidFill>
                <a:latin typeface="Calibri"/>
              </a:rPr>
              <a:t>ιζηματολογία</a:t>
            </a:r>
            <a:r>
              <a:rPr lang="el-GR" sz="2000" dirty="0">
                <a:solidFill>
                  <a:srgbClr val="0000FF"/>
                </a:solidFill>
                <a:latin typeface="Calibri"/>
              </a:rPr>
              <a:t> - Παράκτια Μορφοδυναμική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Παράκτια διάβρωση</a:t>
            </a:r>
            <a:endParaRPr lang="en-US" sz="2000" dirty="0">
              <a:solidFill>
                <a:srgbClr val="0000FF"/>
              </a:solidFill>
              <a:latin typeface="Calibri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Παράκτια και Λιμενικά Έργα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Μέθοδοι παρακολούθησης και μοντελοποίησης Παράκτιας Μορφοδυναμικής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Δομή Μαθήματος</a:t>
            </a:r>
            <a:endParaRPr lang="el-GR" sz="32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795690" y="2366387"/>
            <a:ext cx="3421062" cy="39703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Η = ύψος κύματος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(απόσταση κορυφής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 -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 κοιλιάς)  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 = πλάτος κύματος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(μισό του ύψους στους απλούς ημιτονοειδείς κυματισμούς) 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 = περίοδος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του κύματος 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sec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= ταχύτητα φάσης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ή ταχύτητα διάδοσης απλού κυματισμού (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sec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 μήκος του κύματος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(απόσταση από κορυφή σε κορυφή)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	</a:t>
            </a:r>
            <a:endParaRPr lang="el-GR" sz="14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 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π/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 κυματικός αριθμός  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m</a:t>
            </a:r>
            <a:r>
              <a:rPr lang="en-US" sz="1400" baseline="30000" dirty="0">
                <a:latin typeface="Calibri" pitchFamily="34" charset="0"/>
                <a:cs typeface="Calibri" pitchFamily="34" charset="0"/>
              </a:rPr>
              <a:t>-1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= συχνότητα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= 1/Τ 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cycles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sec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 ,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Hz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l-GR" sz="1400" dirty="0" err="1">
                <a:latin typeface="Calibri" pitchFamily="34" charset="0"/>
                <a:cs typeface="Calibri" pitchFamily="34" charset="0"/>
              </a:rPr>
              <a:t>σ,ω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 = γωνιακή συχνότητα =2π/Τ  (</a:t>
            </a:r>
            <a:r>
              <a:rPr lang="en-US" sz="1400" dirty="0" err="1">
                <a:latin typeface="Calibri" pitchFamily="34" charset="0"/>
                <a:cs typeface="Calibri" pitchFamily="34" charset="0"/>
              </a:rPr>
              <a:t>rad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sec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l-GR" sz="1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= συνιστώσες ταχύτητας 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των μορίων του νερού κατά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x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,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z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sec</a:t>
            </a:r>
            <a:r>
              <a:rPr lang="el-GR" sz="1400" dirty="0"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07950" y="1693057"/>
            <a:ext cx="8352533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η, ζ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=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υψόμετρο στάθμης ελεύθερης επιφάνειας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σε σχέση με τη ΜΣΚ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=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βάθος νερού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από ΜΣΚ ως τον πυθμένα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m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)</a:t>
            </a:r>
          </a:p>
        </p:txBody>
      </p:sp>
      <p:pic>
        <p:nvPicPr>
          <p:cNvPr id="41992" name="Picture 8" descr="S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470150"/>
            <a:ext cx="5472113" cy="4125913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4499992" y="3789040"/>
            <a:ext cx="288925" cy="288925"/>
          </a:xfrm>
          <a:prstGeom prst="ellips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994" name="Oval 10"/>
          <p:cNvSpPr>
            <a:spLocks noChangeArrowheads="1"/>
          </p:cNvSpPr>
          <p:nvPr/>
        </p:nvSpPr>
        <p:spPr bwMode="auto">
          <a:xfrm>
            <a:off x="2987824" y="3356992"/>
            <a:ext cx="288925" cy="288925"/>
          </a:xfrm>
          <a:prstGeom prst="ellips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995" name="Oval 11"/>
          <p:cNvSpPr>
            <a:spLocks noChangeArrowheads="1"/>
          </p:cNvSpPr>
          <p:nvPr/>
        </p:nvSpPr>
        <p:spPr bwMode="auto">
          <a:xfrm>
            <a:off x="2987824" y="2780928"/>
            <a:ext cx="288925" cy="288925"/>
          </a:xfrm>
          <a:prstGeom prst="ellips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cxnSp>
        <p:nvCxnSpPr>
          <p:cNvPr id="18" name="17 - Ευθύγραμμο βέλος σύνδεσης"/>
          <p:cNvCxnSpPr/>
          <p:nvPr/>
        </p:nvCxnSpPr>
        <p:spPr>
          <a:xfrm>
            <a:off x="2267744" y="5373216"/>
            <a:ext cx="504056" cy="0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/>
          <p:nvPr/>
        </p:nvCxnSpPr>
        <p:spPr>
          <a:xfrm flipV="1">
            <a:off x="2267744" y="4941168"/>
            <a:ext cx="0" cy="432048"/>
          </a:xfrm>
          <a:prstGeom prst="straightConnector1">
            <a:avLst/>
          </a:prstGeom>
          <a:ln w="28575">
            <a:solidFill>
              <a:srgbClr val="176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- TextBox"/>
          <p:cNvSpPr txBox="1"/>
          <p:nvPr/>
        </p:nvSpPr>
        <p:spPr>
          <a:xfrm>
            <a:off x="2699792" y="5013176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76FB1"/>
                </a:solidFill>
              </a:rPr>
              <a:t>u</a:t>
            </a:r>
            <a:endParaRPr lang="en-GB" dirty="0">
              <a:solidFill>
                <a:srgbClr val="176FB1"/>
              </a:solidFill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2339752" y="4653136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76FB1"/>
                </a:solidFill>
              </a:rPr>
              <a:t>w</a:t>
            </a:r>
            <a:endParaRPr lang="en-GB" dirty="0">
              <a:solidFill>
                <a:srgbClr val="176FB1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73996" y="932612"/>
            <a:ext cx="8640960" cy="64807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i="0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itchFamily="34" charset="0"/>
              </a:rPr>
              <a:t>Θεώρημα </a:t>
            </a:r>
            <a:r>
              <a:rPr kumimoji="0" lang="en-US" sz="1800" i="0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itchFamily="34" charset="0"/>
              </a:rPr>
              <a:t>Fourier: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itchFamily="34" charset="0"/>
              </a:rPr>
              <a:t>Όλες οι λύσεις της κυματικής εξίσωσης μπορούν να γραφτούν σαν άθροισμα ημιτονοειδών κυμάτων που ταξιδεύουν προς όλες τις κατευθύνσεις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0 - Ομάδα"/>
          <p:cNvGrpSpPr/>
          <p:nvPr/>
        </p:nvGrpSpPr>
        <p:grpSpPr>
          <a:xfrm>
            <a:off x="179512" y="1916832"/>
            <a:ext cx="8642350" cy="3613150"/>
            <a:chOff x="250825" y="2997200"/>
            <a:chExt cx="8642350" cy="3613150"/>
          </a:xfrm>
        </p:grpSpPr>
        <p:pic>
          <p:nvPicPr>
            <p:cNvPr id="12" name="Picture 3" descr="Wave_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0825" y="2997200"/>
              <a:ext cx="8642350" cy="3613150"/>
            </a:xfrm>
            <a:prstGeom prst="rect">
              <a:avLst/>
            </a:prstGeom>
            <a:noFill/>
          </p:spPr>
        </p:pic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195513" y="5865813"/>
              <a:ext cx="2089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Μήκος κύματος,</a:t>
              </a:r>
            </a:p>
          </p:txBody>
        </p:sp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7054850" y="3778250"/>
              <a:ext cx="1404938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Ύψος</a:t>
              </a:r>
            </a:p>
            <a:p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 κύματος,</a:t>
              </a: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3598863" y="3094038"/>
              <a:ext cx="25209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steepness</a:t>
              </a:r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 κύματος,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323850" y="3921125"/>
              <a:ext cx="1404938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Πλάτος</a:t>
              </a:r>
            </a:p>
            <a:p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κύματος,</a:t>
              </a: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H="1" flipV="1">
              <a:off x="7091585" y="5877520"/>
              <a:ext cx="360363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7451625" y="5949528"/>
              <a:ext cx="936625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κοιλία</a:t>
              </a:r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 flipH="1">
              <a:off x="1763713" y="3417888"/>
              <a:ext cx="360362" cy="2873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2124075" y="3201988"/>
              <a:ext cx="10795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b="1" dirty="0">
                  <a:solidFill>
                    <a:srgbClr val="000000"/>
                  </a:solidFill>
                  <a:latin typeface="Arial" charset="0"/>
                </a:rPr>
                <a:t>κορυφή</a:t>
              </a:r>
            </a:p>
          </p:txBody>
        </p:sp>
      </p:grpSp>
      <p:sp>
        <p:nvSpPr>
          <p:cNvPr id="21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3" name="22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6225" y="974776"/>
            <a:ext cx="5256584" cy="633412"/>
          </a:xfrm>
          <a:ln>
            <a:solidFill>
              <a:srgbClr val="0000FF"/>
            </a:solidFill>
          </a:ln>
        </p:spPr>
        <p:txBody>
          <a:bodyPr/>
          <a:lstStyle/>
          <a:p>
            <a:pPr algn="l"/>
            <a:r>
              <a:rPr lang="el-GR" sz="22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Παράμετροι χαρακτηρισμού κύματος</a:t>
            </a:r>
            <a:endParaRPr lang="en-US" sz="22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72817"/>
            <a:ext cx="8280400" cy="4464496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 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 H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, ο λόγος ύψους κύματος προς το βάθος θάλασσας 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ε: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διασπορά εύρους</a:t>
            </a:r>
            <a:endParaRPr lang="en-US" sz="20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 κυματισμοί απειροστού πλάτους αν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 &lt; 10</a:t>
            </a:r>
            <a:r>
              <a:rPr lang="el-GR" sz="2000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-1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 πεπερασμένου πλάτους, αν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 &gt; 10</a:t>
            </a:r>
            <a:r>
              <a:rPr lang="el-GR" sz="2000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-1</a:t>
            </a:r>
            <a:endParaRPr lang="el-GR" sz="20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σ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= d</a:t>
            </a:r>
            <a:r>
              <a:rPr lang="el-G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, ο λόγος του βάθους της θάλασσας ως προς το μήκος κύματος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σ: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διασπορά συχνότητας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βραχείς κυματισμοί όταν </a:t>
            </a:r>
            <a:r>
              <a:rPr 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 &gt; 10</a:t>
            </a:r>
            <a:r>
              <a:rPr lang="el-GR" sz="2000" b="1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-2 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μακροί κυματισμοί όταν </a:t>
            </a:r>
            <a:r>
              <a:rPr 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 &lt; 10</a:t>
            </a:r>
            <a:r>
              <a:rPr lang="el-GR" sz="2000" b="1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-2</a:t>
            </a:r>
            <a:endParaRPr lang="en-US" sz="2000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 = Η/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: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καμπυλότητα 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κύματος, που χαρακτηρίζει την ευστάθεια της ελεύθερης επιφάνειας του νερού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solidFill>
                <a:srgbClr val="3333FF"/>
              </a:solidFill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352928" cy="43924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l-GR" sz="1600" dirty="0">
              <a:latin typeface="Calibri" pitchFamily="34" charset="0"/>
              <a:cs typeface="Calibri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Όλες οι σχέσεις που περιγράφουν την εσωτερική κίνηση του νερού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προέρχονται από τις λύσεις ενός συστήματος 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που περιέχει: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442913" indent="-442913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(α)	τις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εξισώσεις ορμής </a:t>
            </a:r>
            <a:r>
              <a:rPr lang="en-GB" sz="20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Navier</a:t>
            </a:r>
            <a:r>
              <a:rPr lang="en-GB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-Stokes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42913" indent="-442913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(β)	την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εξίσωση συνέχειας 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(που εξασφαλίζει την διατήρηση της μάζας).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Για να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λυθεί το σύστημα των εξισώσεων απαιτούνται παραδοχές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, οι οποίες όμως 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ελαττώνουν την ακρίβεια των λύσεων</a:t>
            </a: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hangingPunct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052735"/>
            <a:ext cx="8208912" cy="528395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l-GR" sz="16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Θεωρίες κυματισμών απειροστού πλάτους</a:t>
            </a:r>
          </a:p>
          <a:p>
            <a:pPr lvl="0">
              <a:lnSpc>
                <a:spcPct val="90000"/>
              </a:lnSpc>
              <a:buNone/>
            </a:pPr>
            <a:r>
              <a:rPr lang="el-GR" sz="1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Ο λόγος </a:t>
            </a: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(ε </a:t>
            </a:r>
            <a:r>
              <a:rPr lang="en-US" sz="18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 H</a:t>
            </a: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18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l-GR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ύψους κύματος προς το βάθος θάλασσας είναι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 &lt; 10</a:t>
            </a:r>
            <a:r>
              <a:rPr lang="el-GR" sz="1800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-1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αντίστοιχη θεωρία ονομάζεται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Γραμμική θεωρία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κυματισμών ή Θεωρία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Airy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ή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Θεωρία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Stokes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1ης τάξης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200" dirty="0">
              <a:latin typeface="Calibri" pitchFamily="34" charset="0"/>
              <a:cs typeface="Calibri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Θεωρίες κυματισμών πεπερασμένου πλάτους</a:t>
            </a:r>
          </a:p>
          <a:p>
            <a:pPr lvl="0">
              <a:lnSpc>
                <a:spcPct val="90000"/>
              </a:lnSpc>
              <a:buNone/>
            </a:pPr>
            <a:r>
              <a:rPr lang="el-GR" sz="1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Ο λόγος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(ε 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 H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l-GR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ύψους κύματος προς το βάθος θάλασσας είναι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 &gt; 10</a:t>
            </a:r>
            <a:r>
              <a:rPr lang="el-GR" sz="1800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-1</a:t>
            </a:r>
            <a:endParaRPr lang="el-GR" sz="18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l-GR" sz="2200" b="1" dirty="0">
              <a:latin typeface="Calibri" pitchFamily="34" charset="0"/>
              <a:cs typeface="Calibri" pitchFamily="34" charset="0"/>
            </a:endParaRPr>
          </a:p>
          <a:p>
            <a:pPr marL="180975" lvl="0" indent="-180975">
              <a:spcBef>
                <a:spcPct val="0"/>
              </a:spcBef>
              <a:buFont typeface="Arial" pitchFamily="34" charset="0"/>
              <a:buChar char="•"/>
            </a:pPr>
            <a:r>
              <a:rPr lang="en-GB" sz="2000" kern="1200" dirty="0">
                <a:solidFill>
                  <a:srgbClr val="0000FF"/>
                </a:solidFill>
                <a:latin typeface="Calibri"/>
              </a:rPr>
              <a:t>Stokes</a:t>
            </a:r>
            <a:r>
              <a:rPr lang="el-GR" sz="2000" kern="1200" dirty="0">
                <a:solidFill>
                  <a:srgbClr val="0000FF"/>
                </a:solidFill>
                <a:latin typeface="Calibri"/>
              </a:rPr>
              <a:t> 2</a:t>
            </a:r>
            <a:r>
              <a:rPr lang="el-GR" sz="2000" kern="1200" baseline="30000" dirty="0">
                <a:solidFill>
                  <a:srgbClr val="0000FF"/>
                </a:solidFill>
                <a:latin typeface="Calibri"/>
              </a:rPr>
              <a:t>ης</a:t>
            </a:r>
            <a:r>
              <a:rPr lang="el-GR" sz="2000" kern="1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l-GR" sz="2000" kern="1200" dirty="0">
                <a:solidFill>
                  <a:prstClr val="black"/>
                </a:solidFill>
                <a:latin typeface="Calibri"/>
              </a:rPr>
              <a:t>(3</a:t>
            </a:r>
            <a:r>
              <a:rPr lang="el-GR" sz="2000" kern="1200" baseline="30000" dirty="0">
                <a:solidFill>
                  <a:prstClr val="black"/>
                </a:solidFill>
                <a:latin typeface="Calibri"/>
              </a:rPr>
              <a:t>ης</a:t>
            </a:r>
            <a:r>
              <a:rPr lang="el-GR" sz="2000" kern="1200" dirty="0">
                <a:solidFill>
                  <a:prstClr val="black"/>
                </a:solidFill>
                <a:latin typeface="Calibri"/>
              </a:rPr>
              <a:t> και ανωτέρων) τάξης </a:t>
            </a:r>
          </a:p>
          <a:p>
            <a:pPr marL="180975" lvl="0" indent="-180975">
              <a:spcBef>
                <a:spcPct val="0"/>
              </a:spcBef>
              <a:buFont typeface="Arial" pitchFamily="34" charset="0"/>
              <a:buChar char="•"/>
            </a:pPr>
            <a:r>
              <a:rPr lang="el-GR" sz="2000" kern="1200" dirty="0">
                <a:solidFill>
                  <a:srgbClr val="0000FF"/>
                </a:solidFill>
                <a:latin typeface="Calibri"/>
              </a:rPr>
              <a:t>Ελλειπτικού συνημίτονου </a:t>
            </a:r>
            <a:r>
              <a:rPr lang="el-GR" sz="2000" kern="1200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2000" kern="1200" dirty="0" err="1">
                <a:solidFill>
                  <a:prstClr val="black"/>
                </a:solidFill>
                <a:latin typeface="Calibri"/>
              </a:rPr>
              <a:t>cnoidal</a:t>
            </a:r>
            <a:r>
              <a:rPr lang="el-GR" sz="2000" kern="12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180975" lvl="0" indent="-180975">
              <a:spcBef>
                <a:spcPct val="0"/>
              </a:spcBef>
              <a:buFont typeface="Arial" pitchFamily="34" charset="0"/>
              <a:buChar char="•"/>
            </a:pPr>
            <a:r>
              <a:rPr lang="el-GR" sz="2000" kern="1200" dirty="0">
                <a:solidFill>
                  <a:srgbClr val="0000FF"/>
                </a:solidFill>
                <a:latin typeface="Calibri"/>
              </a:rPr>
              <a:t>Μοναχικού </a:t>
            </a:r>
            <a:r>
              <a:rPr lang="el-GR" sz="2000" kern="1200" dirty="0">
                <a:solidFill>
                  <a:prstClr val="black"/>
                </a:solidFill>
                <a:latin typeface="Calibri"/>
              </a:rPr>
              <a:t>κύματος (</a:t>
            </a:r>
            <a:r>
              <a:rPr lang="en-US" sz="2000" kern="1200" dirty="0">
                <a:solidFill>
                  <a:prstClr val="black"/>
                </a:solidFill>
                <a:latin typeface="Calibri"/>
              </a:rPr>
              <a:t>solitary</a:t>
            </a:r>
            <a:r>
              <a:rPr lang="el-GR" sz="2000" kern="1200" dirty="0">
                <a:solidFill>
                  <a:prstClr val="black"/>
                </a:solidFill>
                <a:latin typeface="Calibri"/>
              </a:rPr>
              <a:t>)</a:t>
            </a:r>
            <a:endParaRPr lang="el-GR" sz="2200" b="1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hangingPunct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251520" y="1916832"/>
            <a:ext cx="8686800" cy="424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indent="-231775">
              <a:spcBef>
                <a:spcPct val="20000"/>
              </a:spcBef>
              <a:defRPr/>
            </a:pPr>
            <a:endParaRPr lang="el-GR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31775" indent="-231775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Παραδοχές </a:t>
            </a:r>
          </a:p>
          <a:p>
            <a:pPr marL="231775" indent="-23177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Οι παράμετροι χαρακτηρισμού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H/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και γ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H/L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έχουν μικρές τιμές (βασική παραδοχή γραμμικής θεωρίας)</a:t>
            </a:r>
          </a:p>
          <a:p>
            <a:pPr marL="231775" indent="-23177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Σταθερό βάθος θάλασσας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και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δισδιάστατο φαινόμενο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(μεταβολές μόνο κατά τις κατευθύνσεις </a:t>
            </a:r>
            <a:r>
              <a:rPr lang="el-GR" sz="1800" kern="0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Οx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και </a:t>
            </a:r>
            <a:r>
              <a:rPr lang="el-GR" sz="1800" kern="0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Οz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31775" indent="-23177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Τέλειο ρευστό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1800" kern="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αμελητέ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o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ιξώδες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άρα </a:t>
            </a:r>
            <a:r>
              <a:rPr lang="el-GR" sz="1800" kern="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αστρόβιλη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ροή </a:t>
            </a:r>
          </a:p>
          <a:p>
            <a:pPr marL="231775" indent="-23177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Ασυμπίεστο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ρευστό</a:t>
            </a:r>
          </a:p>
          <a:p>
            <a:pPr marL="231775" indent="-23177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Στη γραμμική θεωρία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η μορφή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των κυματισμών προϋποτίθεται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ημιτονοειδής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μονοχρωματικός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γραμμικός κυματισμός).</a:t>
            </a:r>
          </a:p>
          <a:p>
            <a:pPr marL="231775" indent="-231775">
              <a:spcBef>
                <a:spcPts val="0"/>
              </a:spcBef>
              <a:spcAft>
                <a:spcPts val="1200"/>
              </a:spcAft>
              <a:defRPr/>
            </a:pPr>
            <a:endParaRPr lang="el-GR" sz="1800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3" name="12 - Ορθογώνιο"/>
          <p:cNvSpPr/>
          <p:nvPr/>
        </p:nvSpPr>
        <p:spPr>
          <a:xfrm>
            <a:off x="277688" y="1001549"/>
            <a:ext cx="6624736" cy="43088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0000FF"/>
                </a:solidFill>
                <a:latin typeface="Calibri"/>
              </a:rPr>
              <a:t>ΓΡΑΜΜΙΚΟΙ ΚΥΜΑΤΙΣΜΟΙ ΑΠΕΙΡΟΣΤΟΥ ΠΛΑΤΟΥΣ</a:t>
            </a:r>
            <a:endParaRPr lang="en-GB" sz="2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9512" y="1268760"/>
            <a:ext cx="86868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Γραμμική θεωρία κυματισμών (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1ης τάξης ‒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Airy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)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235143" y="1862826"/>
            <a:ext cx="849694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Οι εξισώσεις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διατήρησης της ορμής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στη δισδιάστατη ροή για ένα ασυμπίεστο τέλειο ρευστό,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χωρίς επίδραση εξωτερικών δυνάμεων, εκτός της βαρύτητας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γράφονται: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ενώ ή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εξίσωση της συνέχειας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όπου </a:t>
            </a:r>
            <a:r>
              <a:rPr lang="el-GR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είναι η οριζόντια ταχύτητα κατά x, </a:t>
            </a:r>
            <a:r>
              <a:rPr lang="el-GR" sz="1800" b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η κατακόρυφη ταχύτητα κατά z, </a:t>
            </a:r>
            <a:r>
              <a:rPr lang="el-GR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η πίεση, </a:t>
            </a:r>
            <a:r>
              <a:rPr lang="el-GR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ρ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η πυκνότητα του νερού και</a:t>
            </a:r>
            <a:r>
              <a:rPr lang="el-GR" sz="1800" b="1" i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sz="1800" b="1" i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η επιτάχυνση της βαρύτητας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51520" y="814474"/>
            <a:ext cx="86868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Γραμμική θεωρία κυματισμών (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1ης τάξης ‒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Airy</a:t>
            </a:r>
            <a:r>
              <a:rPr lang="el-GR" sz="2000" b="1" kern="0" dirty="0">
                <a:latin typeface="Calibri" pitchFamily="34" charset="0"/>
                <a:ea typeface="+mj-ea"/>
                <a:cs typeface="Calibri" pitchFamily="34" charset="0"/>
              </a:rPr>
              <a:t>) </a:t>
            </a:r>
          </a:p>
        </p:txBody>
      </p:sp>
      <p:pic>
        <p:nvPicPr>
          <p:cNvPr id="517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708920"/>
            <a:ext cx="3744416" cy="1813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Έλλειψη"/>
          <p:cNvSpPr/>
          <p:nvPr/>
        </p:nvSpPr>
        <p:spPr>
          <a:xfrm>
            <a:off x="3707904" y="2780928"/>
            <a:ext cx="57606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15 - Έλλειψη"/>
          <p:cNvSpPr/>
          <p:nvPr/>
        </p:nvSpPr>
        <p:spPr>
          <a:xfrm>
            <a:off x="4355976" y="2780928"/>
            <a:ext cx="64807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16 - Έλλειψη"/>
          <p:cNvSpPr/>
          <p:nvPr/>
        </p:nvSpPr>
        <p:spPr>
          <a:xfrm>
            <a:off x="3491880" y="3717032"/>
            <a:ext cx="64807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17 - Έλλειψη"/>
          <p:cNvSpPr/>
          <p:nvPr/>
        </p:nvSpPr>
        <p:spPr>
          <a:xfrm>
            <a:off x="4211960" y="3717032"/>
            <a:ext cx="64807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71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5916" y="4814715"/>
            <a:ext cx="1407407" cy="74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- Στρογγυλεμένο ορθογώνιο"/>
          <p:cNvSpPr/>
          <p:nvPr/>
        </p:nvSpPr>
        <p:spPr>
          <a:xfrm>
            <a:off x="6715863" y="2708920"/>
            <a:ext cx="1872208" cy="1728192"/>
          </a:xfrm>
          <a:prstGeom prst="roundRect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Με παραδοχές </a:t>
            </a:r>
            <a:r>
              <a:rPr lang="el-GR" sz="1800" b="1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ε = H/d</a:t>
            </a:r>
            <a:r>
              <a:rPr lang="el-GR" sz="1800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και </a:t>
            </a:r>
            <a:r>
              <a:rPr lang="el-GR" sz="1800" b="1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γ = H/L</a:t>
            </a:r>
            <a:r>
              <a:rPr lang="el-GR" sz="1800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έχουν μικρές τιμές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9512" y="1548591"/>
            <a:ext cx="864096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l-GR" sz="1800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23528" y="1457642"/>
            <a:ext cx="5931175" cy="57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Γραμμική θεωρία κυματισμών (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1ης τάξης ‒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Airy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) </a:t>
            </a:r>
          </a:p>
        </p:txBody>
      </p:sp>
      <p:graphicFrame>
        <p:nvGraphicFramePr>
          <p:cNvPr id="52019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0728663"/>
              </p:ext>
            </p:extLst>
          </p:nvPr>
        </p:nvGraphicFramePr>
        <p:xfrm>
          <a:off x="3203848" y="2603139"/>
          <a:ext cx="216058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6" imgW="1778400" imgH="507960" progId="">
                  <p:embed/>
                </p:oleObj>
              </mc:Choice>
              <mc:Fallback>
                <p:oleObj name="Equation" r:id="rId6" imgW="1778400" imgH="5079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2603139"/>
                        <a:ext cx="2160587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019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568" y="3537188"/>
            <a:ext cx="798388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3528" y="2109471"/>
            <a:ext cx="842493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>
                <a:solidFill>
                  <a:srgbClr val="0000FF"/>
                </a:solidFill>
                <a:latin typeface="+mn-lt"/>
              </a:rPr>
              <a:t>Εξίσωση ελεύθερης επιφάνειας </a:t>
            </a:r>
          </a:p>
        </p:txBody>
      </p:sp>
      <p:sp>
        <p:nvSpPr>
          <p:cNvPr id="16" name="15 - Ορθογώνιο"/>
          <p:cNvSpPr/>
          <p:nvPr/>
        </p:nvSpPr>
        <p:spPr>
          <a:xfrm>
            <a:off x="3491880" y="4365104"/>
            <a:ext cx="14401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323528" y="2492896"/>
            <a:ext cx="619268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σχέση διασποράς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συσχετίζει τη </a:t>
            </a:r>
            <a:r>
              <a:rPr lang="el-GR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με το βάθος d (</a:t>
            </a: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 και</a:t>
            </a: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μήκος κύματος L</a:t>
            </a: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Ορίζοντας τη φασική ταχύτητα</a:t>
            </a: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(ταχύτητα προώθησης/διάδοσης) ως </a:t>
            </a:r>
            <a:r>
              <a:rPr lang="en-GB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 </a:t>
            </a: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= L/T = </a:t>
            </a:r>
            <a:r>
              <a:rPr lang="el-GR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σ</a:t>
            </a:r>
            <a:r>
              <a:rPr lang="en-US" sz="18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/k</a:t>
            </a:r>
            <a:endParaRPr lang="el-GR" sz="18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12720" y="1212450"/>
            <a:ext cx="6552728" cy="56926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Γραμμική θεωρία κυματισμών (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1ης τάξης ‒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Airy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) 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3528" y="1988840"/>
            <a:ext cx="25922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>
                <a:solidFill>
                  <a:srgbClr val="0000FF"/>
                </a:solidFill>
                <a:latin typeface="+mn-lt"/>
              </a:rPr>
              <a:t>Εξίσωση διασποράς</a:t>
            </a:r>
          </a:p>
        </p:txBody>
      </p:sp>
      <p:graphicFrame>
        <p:nvGraphicFramePr>
          <p:cNvPr id="52019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101089"/>
              </p:ext>
            </p:extLst>
          </p:nvPr>
        </p:nvGraphicFramePr>
        <p:xfrm>
          <a:off x="2158597" y="3012239"/>
          <a:ext cx="1909347" cy="1187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6" imgW="1346200" imgH="927100" progId="">
                  <p:embed/>
                </p:oleObj>
              </mc:Choice>
              <mc:Fallback>
                <p:oleObj name="Equation" r:id="rId6" imgW="1346200" imgH="92710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8597" y="3012239"/>
                        <a:ext cx="1909347" cy="11872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240800" y="5076283"/>
            <a:ext cx="66965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uLnTx/>
                <a:uFillTx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 2π/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(κυματικός αριθμός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l-GR" sz="1800" kern="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σ(ω) = 2π/Τ (γωνιακή συχνότητα)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el-GR" sz="2800" b="1" dirty="0">
                <a:latin typeface="Calibri" pitchFamily="34" charset="0"/>
                <a:cs typeface="Calibri" pitchFamily="34" charset="0"/>
              </a:rPr>
              <a:t>Θεωρίες κυμάτων 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516257"/>
              </p:ext>
            </p:extLst>
          </p:nvPr>
        </p:nvGraphicFramePr>
        <p:xfrm>
          <a:off x="3131840" y="2731124"/>
          <a:ext cx="1656184" cy="579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Εξίσωση" r:id="rId6" imgW="1117440" imgH="393480" progId="Equation.3">
                  <p:embed/>
                </p:oleObj>
              </mc:Choice>
              <mc:Fallback>
                <p:oleObj name="Εξίσωση" r:id="rId6" imgW="11174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731124"/>
                        <a:ext cx="1656184" cy="5795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0" y="1289199"/>
            <a:ext cx="8604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715963" lvl="1" indent="-350838">
              <a:spcBef>
                <a:spcPct val="50000"/>
              </a:spcBef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Εξίσωση διασποράς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372093" y="1949215"/>
            <a:ext cx="76562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Από τη γενική εξίσωση διασποράς βγαίνει ότι η ταχύτητα φάσης δίνεται από 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448878" y="3905587"/>
            <a:ext cx="824624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Αυτό σημαίνει ότι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κύματα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μεγαλύτερης περιόδου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, τείνουν να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διαδίδονται ταχύτερα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από κύματα μικρότερης περιόδου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κάποια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αρχική παραμόρφωση δεν διαδίδεται αναλλοίωτη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στην επιφάνεια του νερού, αλλά ότι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η ενέργειά της θα ‘διασπείρεται’ στα διαφόρων συχνοτήτων κύματα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από τα οποία αποτελείται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- Υπότιτλος"/>
          <p:cNvSpPr txBox="1">
            <a:spLocks/>
          </p:cNvSpPr>
          <p:nvPr/>
        </p:nvSpPr>
        <p:spPr>
          <a:xfrm>
            <a:off x="755650" y="1196752"/>
            <a:ext cx="7920038" cy="5256436"/>
          </a:xfrm>
          <a:prstGeom prst="rect">
            <a:avLst/>
          </a:prstGeom>
          <a:noFill/>
          <a:ln w="79375" cmpd="thickThin">
            <a:noFill/>
          </a:ln>
        </p:spPr>
        <p:txBody>
          <a:bodyPr>
            <a:normAutofit/>
          </a:bodyPr>
          <a:lstStyle/>
          <a:p>
            <a:pPr marL="360363" indent="-360363" fontAlgn="auto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Courier New" pitchFamily="49" charset="0"/>
              <a:buChar char="o"/>
              <a:defRPr/>
            </a:pPr>
            <a:endParaRPr lang="el-GR" sz="2000" dirty="0">
              <a:latin typeface="Calibri"/>
            </a:endParaRPr>
          </a:p>
          <a:p>
            <a:pPr marL="342900" indent="-342900" fontAlgn="auto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Κυματισμοί - Έννοιες</a:t>
            </a:r>
          </a:p>
          <a:p>
            <a:pPr marL="342900" indent="-342900" fontAlgn="auto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Διάδοση του κύματος σε ρηχά, βαθιά και ενδιάμεσα νερά </a:t>
            </a:r>
            <a:endParaRPr lang="en-US" sz="2000" dirty="0">
              <a:solidFill>
                <a:srgbClr val="0000FF"/>
              </a:solidFill>
              <a:latin typeface="Calibri"/>
            </a:endParaRPr>
          </a:p>
          <a:p>
            <a:pPr marL="342900" indent="-342900" fontAlgn="auto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l-GR" sz="2000" dirty="0">
                <a:solidFill>
                  <a:srgbClr val="0000FF"/>
                </a:solidFill>
                <a:latin typeface="Calibri"/>
              </a:rPr>
              <a:t>Θεωρίες Κυματισμών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404664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32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323528" y="1500123"/>
            <a:ext cx="84969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Οι ταχύτητες των σωματιδίων νερού u οριζόντια και w (κατακόρυφη)προκύπτουν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287019" y="4918659"/>
            <a:ext cx="88569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Διαπιστώνεται ότι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οι ταχύτητες βρίσκονται σε διαφορά φάσης π/2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(όταν η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οριζόντια ταχύτητα γίνεται μέγιστη στην κορυφή του κύματος ή ελάχιστη στην κοιλιά, η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κατακόρυφη ταχύτητα μηδενίζεται, και αντίστροφα).</a:t>
            </a:r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524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3830" y="2382710"/>
            <a:ext cx="3541563" cy="166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358301" y="999013"/>
            <a:ext cx="2953053" cy="430887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+mn-lt"/>
              </a:rPr>
              <a:t>ΣΥΝΙΣΤΩΣΕΣ ΤΑΧΥΤΗΤΑΣ</a:t>
            </a:r>
          </a:p>
        </p:txBody>
      </p:sp>
      <p:grpSp>
        <p:nvGrpSpPr>
          <p:cNvPr id="21" name="Group 15"/>
          <p:cNvGrpSpPr>
            <a:grpSpLocks/>
          </p:cNvGrpSpPr>
          <p:nvPr/>
        </p:nvGrpSpPr>
        <p:grpSpPr bwMode="auto">
          <a:xfrm>
            <a:off x="467544" y="2409592"/>
            <a:ext cx="1872208" cy="1495696"/>
            <a:chOff x="1701" y="2568"/>
            <a:chExt cx="1629" cy="1377"/>
          </a:xfrm>
        </p:grpSpPr>
        <p:sp>
          <p:nvSpPr>
            <p:cNvPr id="22" name="Line 4"/>
            <p:cNvSpPr>
              <a:spLocks noChangeShapeType="1"/>
            </p:cNvSpPr>
            <p:nvPr/>
          </p:nvSpPr>
          <p:spPr bwMode="auto">
            <a:xfrm>
              <a:off x="1791" y="2840"/>
              <a:ext cx="0" cy="99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triangle" w="med" len="med"/>
              <a:tailEnd/>
            </a:ln>
            <a:effectLst/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1791" y="3838"/>
              <a:ext cx="1316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1701" y="2568"/>
              <a:ext cx="212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CC3300"/>
                  </a:solidFill>
                </a:rPr>
                <a:t>z</a:t>
              </a:r>
              <a:endParaRPr lang="el-GR" sz="2400" b="1">
                <a:solidFill>
                  <a:srgbClr val="CC3300"/>
                </a:solidFill>
              </a:endParaRP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3107" y="3657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CC3300"/>
                  </a:solidFill>
                </a:rPr>
                <a:t>x</a:t>
              </a:r>
              <a:endParaRPr lang="el-GR" sz="2400" b="1">
                <a:solidFill>
                  <a:srgbClr val="CC3300"/>
                </a:solidFill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V="1">
              <a:off x="1791" y="3158"/>
              <a:ext cx="0" cy="6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1791" y="3838"/>
              <a:ext cx="86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1837" y="3067"/>
              <a:ext cx="265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CC3300"/>
                  </a:solidFill>
                </a:rPr>
                <a:t>w</a:t>
              </a:r>
              <a:endParaRPr lang="el-GR" sz="2400" b="1">
                <a:solidFill>
                  <a:srgbClr val="CC3300"/>
                </a:solidFill>
              </a:endParaRPr>
            </a:p>
          </p:txBody>
        </p:sp>
        <p:sp>
          <p:nvSpPr>
            <p:cNvPr id="29" name="Text Box 12"/>
            <p:cNvSpPr txBox="1">
              <a:spLocks noChangeArrowheads="1"/>
            </p:cNvSpPr>
            <p:nvPr/>
          </p:nvSpPr>
          <p:spPr bwMode="auto">
            <a:xfrm>
              <a:off x="2517" y="3521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>
                  <a:solidFill>
                    <a:srgbClr val="CC3300"/>
                  </a:solidFill>
                </a:rPr>
                <a:t>u</a:t>
              </a:r>
              <a:endParaRPr lang="el-GR" sz="2400" b="1" dirty="0">
                <a:solidFill>
                  <a:srgbClr val="CC3300"/>
                </a:solidFill>
              </a:endParaRPr>
            </a:p>
          </p:txBody>
        </p:sp>
      </p:grpSp>
      <p:pic>
        <p:nvPicPr>
          <p:cNvPr id="632834" name="Picture 2" descr="Μια οπτική αντιπροσώπευση του συνημιτόνου λειτουργίας"/>
          <p:cNvPicPr>
            <a:picLocks noChangeAspect="1" noChangeArrowheads="1"/>
          </p:cNvPicPr>
          <p:nvPr/>
        </p:nvPicPr>
        <p:blipFill>
          <a:blip r:embed="rId5" cstate="print"/>
          <a:srcRect l="5128" t="3058" b="11315"/>
          <a:stretch>
            <a:fillRect/>
          </a:stretch>
        </p:blipFill>
        <p:spPr bwMode="auto">
          <a:xfrm>
            <a:off x="6413514" y="2861570"/>
            <a:ext cx="2540854" cy="1922808"/>
          </a:xfrm>
          <a:prstGeom prst="rect">
            <a:avLst/>
          </a:prstGeom>
          <a:noFill/>
        </p:spPr>
      </p:pic>
      <p:pic>
        <p:nvPicPr>
          <p:cNvPr id="62976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66514" y="1980425"/>
            <a:ext cx="1387854" cy="126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611560" y="1116282"/>
            <a:ext cx="5745804" cy="430887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b="1" dirty="0">
                <a:solidFill>
                  <a:srgbClr val="0000FF"/>
                </a:solidFill>
                <a:latin typeface="+mn-lt"/>
              </a:rPr>
              <a:t>ΥΠΕΡΒΟΛΙΚΕΣ ΤΡΙΓΩΝΟΜΕΤΡΙΚΕΣ ΣΥΝΑΡΤΗΣΕΙΣ</a:t>
            </a:r>
          </a:p>
        </p:txBody>
      </p:sp>
      <p:grpSp>
        <p:nvGrpSpPr>
          <p:cNvPr id="2" name="Ομάδα 1">
            <a:extLst>
              <a:ext uri="{FF2B5EF4-FFF2-40B4-BE49-F238E27FC236}">
                <a16:creationId xmlns:a16="http://schemas.microsoft.com/office/drawing/2014/main" id="{A561E9FB-128F-45EB-9BAF-545755ED9464}"/>
              </a:ext>
            </a:extLst>
          </p:cNvPr>
          <p:cNvGrpSpPr/>
          <p:nvPr/>
        </p:nvGrpSpPr>
        <p:grpSpPr>
          <a:xfrm>
            <a:off x="683568" y="2127784"/>
            <a:ext cx="5400600" cy="3240360"/>
            <a:chOff x="1331640" y="1844824"/>
            <a:chExt cx="5400600" cy="3240360"/>
          </a:xfrm>
        </p:grpSpPr>
        <p:sp>
          <p:nvSpPr>
            <p:cNvPr id="5" name="4 - Ορθογώνιο"/>
            <p:cNvSpPr/>
            <p:nvPr/>
          </p:nvSpPr>
          <p:spPr>
            <a:xfrm>
              <a:off x="1331640" y="1844824"/>
              <a:ext cx="5400600" cy="32403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526339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18072252"/>
                </p:ext>
              </p:extLst>
            </p:nvPr>
          </p:nvGraphicFramePr>
          <p:xfrm>
            <a:off x="1682111" y="2048379"/>
            <a:ext cx="4680519" cy="2761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4" name="Equation" r:id="rId4" imgW="2387520" imgH="1409400" progId="">
                    <p:embed/>
                  </p:oleObj>
                </mc:Choice>
                <mc:Fallback>
                  <p:oleObj name="Equation" r:id="rId4" imgW="2387520" imgH="140940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2111" y="2048379"/>
                          <a:ext cx="4680519" cy="276124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27701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0" y="27352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303213" y="407317"/>
            <a:ext cx="378488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Ρηχά νερά </a:t>
            </a:r>
            <a:r>
              <a:rPr lang="en-US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l-GR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l-GR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 0.05 ή </a:t>
            </a:r>
            <a:r>
              <a:rPr lang="en-US" sz="2200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kd</a:t>
            </a:r>
            <a:r>
              <a:rPr lang="en-US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&lt;0.1</a:t>
            </a:r>
            <a:r>
              <a:rPr lang="el-GR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323528" y="3212976"/>
            <a:ext cx="379802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srgbClr val="0000FF"/>
                </a:solidFill>
                <a:latin typeface="+mn-lt"/>
              </a:rPr>
              <a:t>Βαθιά νερά 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d</a:t>
            </a:r>
            <a:r>
              <a:rPr lang="el-GR" dirty="0">
                <a:solidFill>
                  <a:srgbClr val="0000FF"/>
                </a:solidFill>
                <a:latin typeface="+mn-lt"/>
              </a:rPr>
              <a:t>/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L</a:t>
            </a:r>
            <a:r>
              <a:rPr lang="el-GR" dirty="0">
                <a:solidFill>
                  <a:srgbClr val="0000FF"/>
                </a:solidFill>
                <a:latin typeface="+mn-lt"/>
              </a:rPr>
              <a:t> &gt; 0.5 ή </a:t>
            </a:r>
            <a:r>
              <a:rPr lang="en-US" dirty="0" err="1">
                <a:solidFill>
                  <a:srgbClr val="0000FF"/>
                </a:solidFill>
                <a:latin typeface="+mn-lt"/>
              </a:rPr>
              <a:t>kd</a:t>
            </a:r>
            <a:r>
              <a:rPr lang="el-GR" dirty="0">
                <a:solidFill>
                  <a:srgbClr val="0000FF"/>
                </a:solidFill>
                <a:latin typeface="+mn-lt"/>
              </a:rPr>
              <a:t>&gt;π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51520" y="959296"/>
            <a:ext cx="648072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7366" name="Object 6"/>
          <p:cNvGraphicFramePr>
            <a:graphicFrameLocks noChangeAspect="1"/>
          </p:cNvGraphicFramePr>
          <p:nvPr/>
        </p:nvGraphicFramePr>
        <p:xfrm>
          <a:off x="468313" y="958850"/>
          <a:ext cx="6073775" cy="232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0" name="Equation" r:id="rId4" imgW="3441600" imgH="1320480" progId="">
                  <p:embed/>
                </p:oleObj>
              </mc:Choice>
              <mc:Fallback>
                <p:oleObj name="Equation" r:id="rId4" imgW="3441600" imgH="1320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958850"/>
                        <a:ext cx="6073775" cy="2325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7367" name="Object 7"/>
          <p:cNvGraphicFramePr>
            <a:graphicFrameLocks noChangeAspect="1"/>
          </p:cNvGraphicFramePr>
          <p:nvPr/>
        </p:nvGraphicFramePr>
        <p:xfrm>
          <a:off x="4500563" y="981075"/>
          <a:ext cx="18002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1" name="Equation" r:id="rId6" imgW="1015920" imgH="215640" progId="">
                  <p:embed/>
                </p:oleObj>
              </mc:Choice>
              <mc:Fallback>
                <p:oleObj name="Equation" r:id="rId6" imgW="1015920" imgH="2156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981075"/>
                        <a:ext cx="1800225" cy="3825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3882" dir="13500000" algn="ctr" rotWithShape="0">
                                <a:srgbClr val="808080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12 - Ορθογώνιο"/>
          <p:cNvSpPr/>
          <p:nvPr/>
        </p:nvSpPr>
        <p:spPr>
          <a:xfrm>
            <a:off x="251520" y="3717032"/>
            <a:ext cx="6696744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7368" name="Object 8"/>
          <p:cNvGraphicFramePr>
            <a:graphicFrameLocks noChangeAspect="1"/>
          </p:cNvGraphicFramePr>
          <p:nvPr/>
        </p:nvGraphicFramePr>
        <p:xfrm>
          <a:off x="323528" y="3717032"/>
          <a:ext cx="5905500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2" name="Equation" r:id="rId8" imgW="3225600" imgH="1384200" progId="">
                  <p:embed/>
                </p:oleObj>
              </mc:Choice>
              <mc:Fallback>
                <p:oleObj name="Equation" r:id="rId8" imgW="3225600" imgH="13842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717032"/>
                        <a:ext cx="5905500" cy="254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7369" name="Object 9"/>
          <p:cNvGraphicFramePr>
            <a:graphicFrameLocks noChangeAspect="1"/>
          </p:cNvGraphicFramePr>
          <p:nvPr/>
        </p:nvGraphicFramePr>
        <p:xfrm>
          <a:off x="4499992" y="3789040"/>
          <a:ext cx="157480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3" name="Equation" r:id="rId10" imgW="888840" imgH="215640" progId="">
                  <p:embed/>
                </p:oleObj>
              </mc:Choice>
              <mc:Fallback>
                <p:oleObj name="Equation" r:id="rId10" imgW="888840" imgH="21564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3789040"/>
                        <a:ext cx="1574800" cy="3825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3882" dir="13500000" algn="ctr" rotWithShape="0">
                                <a:srgbClr val="808080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7370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22068" y="3717032"/>
            <a:ext cx="2121932" cy="17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7371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6256" y="959296"/>
            <a:ext cx="213037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TextBox"/>
          <p:cNvSpPr txBox="1"/>
          <p:nvPr/>
        </p:nvSpPr>
        <p:spPr>
          <a:xfrm>
            <a:off x="5153694" y="156961"/>
            <a:ext cx="385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itchFamily="34" charset="0"/>
                <a:cs typeface="Calibri" pitchFamily="34" charset="0"/>
              </a:rPr>
              <a:t>k=2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π/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L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 L=</a:t>
            </a:r>
            <a:r>
              <a:rPr lang="el-GR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2π/</a:t>
            </a:r>
            <a:r>
              <a:rPr lang="en-US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k</a:t>
            </a:r>
          </a:p>
          <a:p>
            <a:r>
              <a:rPr lang="en-US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d/2</a:t>
            </a:r>
            <a:r>
              <a:rPr lang="el-GR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π</a:t>
            </a:r>
            <a:r>
              <a:rPr lang="en-US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/k</a:t>
            </a:r>
            <a:r>
              <a:rPr lang="el-GR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&lt;0.05  </a:t>
            </a:r>
            <a:r>
              <a:rPr lang="en-US" sz="1800" dirty="0" err="1">
                <a:latin typeface="Calibri" pitchFamily="34" charset="0"/>
                <a:cs typeface="Calibri" pitchFamily="34" charset="0"/>
                <a:sym typeface="Wingdings" pitchFamily="2" charset="2"/>
              </a:rPr>
              <a:t>kd</a:t>
            </a:r>
            <a:r>
              <a:rPr lang="en-US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/2</a:t>
            </a:r>
            <a:r>
              <a:rPr lang="el-GR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π&lt;0.05  </a:t>
            </a:r>
            <a:r>
              <a:rPr lang="en-US" sz="1800" dirty="0" err="1">
                <a:latin typeface="Calibri" pitchFamily="34" charset="0"/>
                <a:cs typeface="Calibri" pitchFamily="34" charset="0"/>
                <a:sym typeface="Wingdings" pitchFamily="2" charset="2"/>
              </a:rPr>
              <a:t>kd</a:t>
            </a:r>
            <a:r>
              <a:rPr lang="el-GR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&lt;</a:t>
            </a:r>
            <a:r>
              <a:rPr lang="en-US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0.1</a:t>
            </a:r>
            <a:r>
              <a:rPr lang="el-GR" sz="1800" dirty="0">
                <a:latin typeface="Calibri" pitchFamily="34" charset="0"/>
                <a:cs typeface="Calibri" pitchFamily="34" charset="0"/>
                <a:sym typeface="Wingdings" pitchFamily="2" charset="2"/>
              </a:rPr>
              <a:t>π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65872" y="2543472"/>
            <a:ext cx="1619205" cy="1050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IMG0286"/>
          <p:cNvPicPr>
            <a:picLocks noChangeAspect="1" noChangeArrowheads="1"/>
          </p:cNvPicPr>
          <p:nvPr/>
        </p:nvPicPr>
        <p:blipFill>
          <a:blip r:embed="rId3" cstate="print"/>
          <a:srcRect l="25410" t="17577" r="25212" b="14305"/>
          <a:stretch>
            <a:fillRect/>
          </a:stretch>
        </p:blipFill>
        <p:spPr bwMode="auto">
          <a:xfrm>
            <a:off x="539750" y="260350"/>
            <a:ext cx="29591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3635896" y="5517232"/>
            <a:ext cx="51117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Τα κύματα στην ανοικτή θάλασσα δεν μεταφέρουν μάζα αλλά μόνον ενέργεια. </a:t>
            </a:r>
            <a:r>
              <a:rPr lang="en-GB" sz="1600" i="1" dirty="0">
                <a:solidFill>
                  <a:srgbClr val="0000FF"/>
                </a:solidFill>
                <a:latin typeface="Calibri" pitchFamily="34" charset="0"/>
                <a:ea typeface="MS Mincho" pitchFamily="49" charset="-128"/>
                <a:cs typeface="Calibri" pitchFamily="34" charset="0"/>
              </a:rPr>
              <a:t>Garrison (1996, Fig. 10.1</a:t>
            </a:r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GB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5" name="Picture 2" descr="IMG0288"/>
          <p:cNvPicPr>
            <a:picLocks noChangeAspect="1" noChangeArrowheads="1"/>
          </p:cNvPicPr>
          <p:nvPr/>
        </p:nvPicPr>
        <p:blipFill>
          <a:blip r:embed="rId4" cstate="print"/>
          <a:srcRect l="24614" t="17514" r="26167" b="15576"/>
          <a:stretch>
            <a:fillRect/>
          </a:stretch>
        </p:blipFill>
        <p:spPr bwMode="auto">
          <a:xfrm>
            <a:off x="3563888" y="260648"/>
            <a:ext cx="4897437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patin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33350"/>
            <a:ext cx="4176712" cy="3079750"/>
          </a:xfrm>
          <a:prstGeom prst="rect">
            <a:avLst/>
          </a:prstGeom>
          <a:noFill/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323850" y="290799"/>
            <a:ext cx="388848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>
                <a:solidFill>
                  <a:srgbClr val="0000FF"/>
                </a:solidFill>
                <a:latin typeface="+mn-lt"/>
              </a:rPr>
              <a:t>Μεταβολή της κίνησης των μορίων του νερού ανάλογα με το βάθος </a:t>
            </a:r>
            <a:endParaRPr lang="en-US" sz="2000" dirty="0">
              <a:solidFill>
                <a:srgbClr val="0000FF"/>
              </a:solidFill>
              <a:latin typeface="+mn-lt"/>
            </a:endParaRPr>
          </a:p>
        </p:txBody>
      </p:sp>
      <p:grpSp>
        <p:nvGrpSpPr>
          <p:cNvPr id="2" name="8 - Ομάδα"/>
          <p:cNvGrpSpPr/>
          <p:nvPr/>
        </p:nvGrpSpPr>
        <p:grpSpPr>
          <a:xfrm>
            <a:off x="4716016" y="3356992"/>
            <a:ext cx="4103688" cy="3168650"/>
            <a:chOff x="323850" y="3355975"/>
            <a:chExt cx="4103688" cy="3168650"/>
          </a:xfrm>
        </p:grpSpPr>
        <p:pic>
          <p:nvPicPr>
            <p:cNvPr id="56322" name="Picture 2" descr="patshal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850" y="3355975"/>
              <a:ext cx="4103688" cy="3168650"/>
            </a:xfrm>
            <a:prstGeom prst="rect">
              <a:avLst/>
            </a:prstGeom>
            <a:noFill/>
          </p:spPr>
        </p:pic>
        <p:sp>
          <p:nvSpPr>
            <p:cNvPr id="56326" name="Text Box 6"/>
            <p:cNvSpPr txBox="1">
              <a:spLocks noChangeArrowheads="1"/>
            </p:cNvSpPr>
            <p:nvPr/>
          </p:nvSpPr>
          <p:spPr bwMode="auto">
            <a:xfrm>
              <a:off x="611188" y="5949950"/>
              <a:ext cx="1797050" cy="3667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dirty="0">
                  <a:solidFill>
                    <a:srgbClr val="0000FF"/>
                  </a:solidFill>
                  <a:latin typeface="Arial" charset="0"/>
                </a:rPr>
                <a:t>Μικρό βάθος</a:t>
              </a:r>
              <a:endParaRPr lang="en-US" sz="1800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4932363" y="2636838"/>
            <a:ext cx="20780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>
                <a:solidFill>
                  <a:srgbClr val="0000FF"/>
                </a:solidFill>
                <a:latin typeface="+mn-lt"/>
              </a:rPr>
              <a:t>Ενδιάμεσο βάθος</a:t>
            </a:r>
            <a:endParaRPr lang="en-US" sz="1800" dirty="0">
              <a:solidFill>
                <a:srgbClr val="0000FF"/>
              </a:solidFill>
              <a:latin typeface="+mn-lt"/>
            </a:endParaRPr>
          </a:p>
        </p:txBody>
      </p:sp>
      <p:grpSp>
        <p:nvGrpSpPr>
          <p:cNvPr id="3" name="10 - Ομάδα"/>
          <p:cNvGrpSpPr/>
          <p:nvPr/>
        </p:nvGrpSpPr>
        <p:grpSpPr>
          <a:xfrm>
            <a:off x="323850" y="3278482"/>
            <a:ext cx="4176712" cy="3248025"/>
            <a:chOff x="4643438" y="3276600"/>
            <a:chExt cx="4176712" cy="3248025"/>
          </a:xfrm>
        </p:grpSpPr>
        <p:pic>
          <p:nvPicPr>
            <p:cNvPr id="56324" name="Picture 4" descr="patdeep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3438" y="3276600"/>
              <a:ext cx="4176712" cy="3248025"/>
            </a:xfrm>
            <a:prstGeom prst="rect">
              <a:avLst/>
            </a:prstGeom>
            <a:noFill/>
          </p:spPr>
        </p:pic>
        <p:sp>
          <p:nvSpPr>
            <p:cNvPr id="56328" name="Rectangle 8"/>
            <p:cNvSpPr>
              <a:spLocks noChangeArrowheads="1"/>
            </p:cNvSpPr>
            <p:nvPr/>
          </p:nvSpPr>
          <p:spPr bwMode="auto">
            <a:xfrm>
              <a:off x="4859338" y="5949950"/>
              <a:ext cx="1744662" cy="3667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dirty="0">
                  <a:solidFill>
                    <a:srgbClr val="0000FF"/>
                  </a:solidFill>
                  <a:latin typeface="+mn-lt"/>
                </a:rPr>
                <a:t>Μεγάλο βάθος</a:t>
              </a:r>
              <a:endParaRPr lang="en-US" sz="1800" dirty="0">
                <a:solidFill>
                  <a:srgbClr val="0000FF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5"/>
          <p:cNvSpPr txBox="1">
            <a:spLocks noChangeArrowheads="1"/>
          </p:cNvSpPr>
          <p:nvPr/>
        </p:nvSpPr>
        <p:spPr bwMode="auto">
          <a:xfrm>
            <a:off x="3347864" y="5949280"/>
            <a:ext cx="27622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Λύσεις για τα 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Airy waves</a:t>
            </a:r>
          </a:p>
        </p:txBody>
      </p:sp>
      <p:pic>
        <p:nvPicPr>
          <p:cNvPr id="58371" name="4 - Εικόνα" descr="Εικόνα7h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8459788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323527" y="2289088"/>
            <a:ext cx="8496945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Ο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Stokes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παρατήρησε ότι η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θεωρία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Airy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δεν μπορεί  να εξηγήσει τις περιπτώσεις στις οποίες έχουμε μεταφορά μάζας νερού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κατά την διεύθυνση της διάδοσης του κύματος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Η αδυναμία της θεωρίας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Airy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προκύπτει από την υπόθεση ότι το ύψος του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κύματος πρέπει να είναι πολύ μικρότερο από το μήκος του (και το βάθος). Αυτό όμως δεν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συμβαίνει πάντα.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Έτσι ο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Stokes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έλαβε υπόψη του το ύψος κύματος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.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Η συνθήκη που οφείλει να πληρείται για να ισχύει η θεωρία του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Stokes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είναι ότι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το βάθος πρέπει να είναι μεγάλο σε σχέση με το μήκος κύματος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L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και συγκεκριμένα: 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                                                   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             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d/L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&gt;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0.1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η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h/L &gt; 0.1) </a:t>
            </a:r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11 - Ορθογώνιο"/>
          <p:cNvSpPr/>
          <p:nvPr/>
        </p:nvSpPr>
        <p:spPr>
          <a:xfrm>
            <a:off x="323528" y="995427"/>
            <a:ext cx="8352928" cy="40011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0000FF"/>
                </a:solidFill>
                <a:latin typeface="Calibri"/>
              </a:rPr>
              <a:t>ΜΗ ΓΡΑΜΜΙΚΟΙ ΚΥΜΑΤΙΣΜΟΙ ΚΑΙ ΚΥΜΑΤΙΣΜΟΙ ΠΕΠΕΡΑΣΜΕΝΟΥ ΠΛΑΤΟΥΣ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30787" y="1670257"/>
            <a:ext cx="4309861" cy="46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Θεωρία κυματισμών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2ης τάξης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315077" y="2471907"/>
            <a:ext cx="3870277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Κατά τη θεωρία του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Stokes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τα σωματίδια νερού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κινούνται γράφοντας κυκλικά τόξα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όχι πλήρεις κύκλους 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Αυτό έχει σαν αποτέλεσμα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τα μόρια του νερού να κινούνται στην διεύθυνση διάδοσης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του κύματος 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Υπάρχει δηλαδή και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διάδοση μάζας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σε αντίθεση με την θεωρία του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Airy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που είχαμε μόνο διάδοση ενέργειας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11 - Ορθογώνιο"/>
          <p:cNvSpPr/>
          <p:nvPr/>
        </p:nvSpPr>
        <p:spPr>
          <a:xfrm>
            <a:off x="315077" y="1171056"/>
            <a:ext cx="8352928" cy="40011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0000FF"/>
                </a:solidFill>
                <a:latin typeface="Calibri"/>
              </a:rPr>
              <a:t>ΜΗ ΓΡΑΜΜΙΚΟΙ ΚΥΜΑΤΙΣΜΟΙ ΚΑΙ ΚΥΜΑΤΙΣΜΟΙ ΠΕΠΕΡΑΣΜΕΝΟΥ ΠΛΑΤΟΥΣ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57670" y="1723875"/>
            <a:ext cx="8646108" cy="40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Θεωρία κυματισμών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2ης τάξης</a:t>
            </a:r>
          </a:p>
        </p:txBody>
      </p:sp>
      <p:pic>
        <p:nvPicPr>
          <p:cNvPr id="534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3258" y="2708920"/>
            <a:ext cx="4680520" cy="23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343049" y="2432107"/>
            <a:ext cx="8477423" cy="153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Οι τροχιές δεν είναι κλειστές και σε μία περίοδο υπάρχει μετατόπιση προς την κατεύθυνση διάδοσης του κύματος 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μέση κατά την περίοδο του κύματος ταχύτητα ‘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παράσυρσης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’ των σωματιδίων νερού (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Stoke’s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drift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) είναι</a:t>
            </a:r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16894" y="1645147"/>
            <a:ext cx="4320480" cy="53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Θεωρία κυματισμών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2ης τάξης</a:t>
            </a:r>
          </a:p>
        </p:txBody>
      </p:sp>
      <p:grpSp>
        <p:nvGrpSpPr>
          <p:cNvPr id="2" name="Ομάδα 1">
            <a:extLst>
              <a:ext uri="{FF2B5EF4-FFF2-40B4-BE49-F238E27FC236}">
                <a16:creationId xmlns:a16="http://schemas.microsoft.com/office/drawing/2014/main" id="{E511E28E-58E7-4657-A348-05B05DA8F3D4}"/>
              </a:ext>
            </a:extLst>
          </p:cNvPr>
          <p:cNvGrpSpPr/>
          <p:nvPr/>
        </p:nvGrpSpPr>
        <p:grpSpPr>
          <a:xfrm>
            <a:off x="2051720" y="4346216"/>
            <a:ext cx="3816424" cy="1459048"/>
            <a:chOff x="2051720" y="4107038"/>
            <a:chExt cx="4032448" cy="1538242"/>
          </a:xfrm>
        </p:grpSpPr>
        <p:sp>
          <p:nvSpPr>
            <p:cNvPr id="17" name="16 - Ορθογώνιο"/>
            <p:cNvSpPr/>
            <p:nvPr/>
          </p:nvSpPr>
          <p:spPr>
            <a:xfrm>
              <a:off x="2051720" y="4107038"/>
              <a:ext cx="4032448" cy="15382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53555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1934287"/>
                </p:ext>
              </p:extLst>
            </p:nvPr>
          </p:nvGraphicFramePr>
          <p:xfrm>
            <a:off x="2555776" y="4522792"/>
            <a:ext cx="3096344" cy="819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2" name="Equation" r:id="rId5" imgW="2070000" imgH="545760" progId="">
                    <p:embed/>
                  </p:oleObj>
                </mc:Choice>
                <mc:Fallback>
                  <p:oleObj name="Equation" r:id="rId5" imgW="2070000" imgH="54576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5776" y="4522792"/>
                          <a:ext cx="3096344" cy="81976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11 - Ορθογώνιο">
            <a:extLst>
              <a:ext uri="{FF2B5EF4-FFF2-40B4-BE49-F238E27FC236}">
                <a16:creationId xmlns:a16="http://schemas.microsoft.com/office/drawing/2014/main" id="{58E2D58B-AE25-49C6-872F-AE205AF77C18}"/>
              </a:ext>
            </a:extLst>
          </p:cNvPr>
          <p:cNvSpPr/>
          <p:nvPr/>
        </p:nvSpPr>
        <p:spPr>
          <a:xfrm>
            <a:off x="343049" y="1212720"/>
            <a:ext cx="8352928" cy="40011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0000FF"/>
                </a:solidFill>
                <a:latin typeface="Calibri"/>
              </a:rPr>
              <a:t>ΜΗ ΓΡΑΜΜΙΚΟΙ ΚΥΜΑΤΙΣΜΟΙ ΚΑΙ ΚΥΜΑΤΙΣΜΟΙ ΠΕΠΕΡΑΣΜΕΝΟΥ ΠΛΑΤΟΥΣ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1" name="5 - Εικόνα" descr="Εικόνα9yyg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2004"/>
            <a:ext cx="7283827" cy="4509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737683" y="6110454"/>
            <a:ext cx="36686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Λύσεις για τα </a:t>
            </a:r>
            <a:r>
              <a:rPr lang="en-US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Stokes waves</a:t>
            </a:r>
            <a:r>
              <a:rPr lang="el-GR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1600" i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Komar</a:t>
            </a:r>
            <a:r>
              <a:rPr lang="en-US" sz="1600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, 1998)</a:t>
            </a: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690358E6-6431-41F3-8CE6-A67ACEE6A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65" y="1011838"/>
            <a:ext cx="4320480" cy="53599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Θεωρία κυματισμών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2ης τάξης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692694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692694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7119" cy="62068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08108" y="1572089"/>
            <a:ext cx="8352928" cy="4032448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0"/>
              </a:spcBef>
              <a:defRPr/>
            </a:pPr>
            <a:endParaRPr lang="el-GR" sz="2000" dirty="0">
              <a:solidFill>
                <a:srgbClr val="0000FF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ea typeface="Calibri"/>
                <a:cs typeface="Calibri" pitchFamily="34" charset="0"/>
              </a:rPr>
              <a:t>Τι είναι κύμα?</a:t>
            </a:r>
          </a:p>
          <a:p>
            <a:pPr>
              <a:spcBef>
                <a:spcPts val="0"/>
              </a:spcBef>
              <a:defRPr/>
            </a:pPr>
            <a:r>
              <a:rPr lang="el-GR" sz="1800" dirty="0">
                <a:latin typeface="Calibri" pitchFamily="34" charset="0"/>
                <a:ea typeface="Calibri"/>
                <a:cs typeface="Calibri" pitchFamily="34" charset="0"/>
              </a:rPr>
              <a:t>Διαταραχή ενός συστήματος από την κατάσταση ισορροπίας, η οποία ταξιδεύει στο χώρο μεταφέροντας ενέργεια από μία περιοχή του συστήματος σε άλλη</a:t>
            </a:r>
          </a:p>
          <a:p>
            <a:pPr lvl="0">
              <a:spcBef>
                <a:spcPts val="0"/>
              </a:spcBef>
              <a:defRPr/>
            </a:pPr>
            <a:endParaRPr lang="en-GB" sz="2000" dirty="0">
              <a:latin typeface="Calibri" pitchFamily="34" charset="0"/>
              <a:ea typeface="Calibri"/>
              <a:cs typeface="Calibri" pitchFamily="34" charset="0"/>
            </a:endParaRPr>
          </a:p>
          <a:p>
            <a:pPr lvl="0">
              <a:spcBef>
                <a:spcPts val="0"/>
              </a:spcBef>
              <a:defRPr/>
            </a:pPr>
            <a:endParaRPr lang="el-GR" sz="20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Τρία βασικά είδη κυμάτων</a:t>
            </a:r>
          </a:p>
          <a:p>
            <a:pPr>
              <a:spcBef>
                <a:spcPts val="0"/>
              </a:spcBef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Μηχανικά κύματα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, που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ταξιδεύουν διαμέσου ενός υλικού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(π.χ. αέρας, νερό κτλ.)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.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Το διαταρασσόμενο μέγεθος είναι η θέση των μορίων του μέσου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Ηλεκτρομαγνητικά κύματα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.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Διαδίδονται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στην ύλη και το κενό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. Το διαταρασσόμενο μέγεθος είναι η ένταση του ηλεκτρικού πεδίου και η ένταση του μαγνητικού πεδίου 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Υλικά κύματα</a:t>
            </a:r>
            <a:r>
              <a:rPr lang="en-GB" sz="1800" b="1" dirty="0">
                <a:latin typeface="Calibri" pitchFamily="34" charset="0"/>
                <a:cs typeface="Calibri" pitchFamily="34" charset="0"/>
              </a:rPr>
              <a:t>.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Αυτού του είδους τα κύματα μελετώνται από την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κβαντική φυσική</a:t>
            </a:r>
            <a:endParaRPr lang="en-GB" sz="18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el-GR" sz="1800" dirty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A97414-3536-4462-97E2-47AB50AB7E0A}"/>
              </a:ext>
            </a:extLst>
          </p:cNvPr>
          <p:cNvSpPr txBox="1"/>
          <p:nvPr/>
        </p:nvSpPr>
        <p:spPr>
          <a:xfrm>
            <a:off x="338614" y="1021810"/>
            <a:ext cx="3039756" cy="47827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/>
            </a:pPr>
            <a:r>
              <a:rPr lang="el-GR" sz="2400" dirty="0">
                <a:solidFill>
                  <a:srgbClr val="0000FF"/>
                </a:solidFill>
                <a:latin typeface="Calibri"/>
              </a:rPr>
              <a:t>Κυματισμοί - Έννοιες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20" name="Picture 5" descr="Stokes 2nd Or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978" y="1837180"/>
            <a:ext cx="4644008" cy="43837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5081598" y="1916831"/>
            <a:ext cx="3816424" cy="16767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l-GR" sz="1800" dirty="0">
                <a:solidFill>
                  <a:srgbClr val="0000FF"/>
                </a:solidFill>
                <a:latin typeface="+mn-lt"/>
              </a:rPr>
              <a:t>Η μορφή του κύματος δεν είναι ημιτονοειδής. Έχει</a:t>
            </a:r>
            <a:endParaRPr lang="en-US" sz="1800" dirty="0">
              <a:solidFill>
                <a:srgbClr val="0000FF"/>
              </a:solidFill>
              <a:latin typeface="+mn-lt"/>
            </a:endParaRPr>
          </a:p>
          <a:p>
            <a:pPr marL="285750" indent="-285750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+mn-lt"/>
              </a:rPr>
              <a:t>οξείες κορυφές και </a:t>
            </a:r>
          </a:p>
          <a:p>
            <a:pPr marL="285750" indent="-285750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+mn-lt"/>
              </a:rPr>
              <a:t>πεπλατυσμένες κοιλίες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5220072" y="4673692"/>
            <a:ext cx="39239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Μορφολογική διαφορά κύματος απειροστού και πεπερασμένου πλάτους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695AD053-90BC-4185-97AF-B7DA70109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78" y="1013606"/>
            <a:ext cx="4320480" cy="53599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Θεωρία κυματισμών </a:t>
            </a:r>
            <a:r>
              <a:rPr lang="el-GR" sz="2000" kern="0" dirty="0" err="1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Stokes</a:t>
            </a:r>
            <a:r>
              <a:rPr lang="el-GR" sz="20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 2ης τάξης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0388" y="1010133"/>
            <a:ext cx="4253620" cy="504056"/>
          </a:xfrm>
          <a:ln>
            <a:solidFill>
              <a:srgbClr val="0000FF"/>
            </a:solidFill>
          </a:ln>
        </p:spPr>
        <p:txBody>
          <a:bodyPr/>
          <a:lstStyle/>
          <a:p>
            <a:pPr algn="l" eaLnBrk="1" hangingPunct="1"/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Θεωρίες κυμάτων για αβαθή νερά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335" y="1662666"/>
            <a:ext cx="8669153" cy="4615304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l-GR" sz="1600" dirty="0">
                <a:latin typeface="Calibri" pitchFamily="34" charset="0"/>
                <a:cs typeface="Calibri" pitchFamily="34" charset="0"/>
              </a:rPr>
              <a:t>Όταν τα νερά γίνονται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πολύ αβαθή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, ακόμα και οι λύσεις του </a:t>
            </a:r>
            <a:r>
              <a:rPr lang="en-GB" sz="1600" dirty="0">
                <a:latin typeface="Calibri" pitchFamily="34" charset="0"/>
                <a:cs typeface="Calibri" pitchFamily="34" charset="0"/>
              </a:rPr>
              <a:t>Stokes 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δεν προβλέπουν την κίνηση. Έτσι,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δημιουργήθηκαν άλλες θεωρίες 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όπως 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  <a:p>
            <a:pPr marL="180975" indent="-180975">
              <a:spcBef>
                <a:spcPts val="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l-GR" sz="1600" dirty="0">
                <a:solidFill>
                  <a:srgbClr val="0000FF"/>
                </a:solidFill>
              </a:rPr>
              <a:t>Ελλειπτικού συνημίτονου </a:t>
            </a:r>
            <a:r>
              <a:rPr lang="el-GR" sz="1600" dirty="0"/>
              <a:t>(</a:t>
            </a:r>
            <a:r>
              <a:rPr lang="en-US" sz="1600" dirty="0" err="1"/>
              <a:t>cnoidal</a:t>
            </a:r>
            <a:r>
              <a:rPr lang="el-GR" sz="1600" dirty="0"/>
              <a:t>)</a:t>
            </a:r>
          </a:p>
          <a:p>
            <a:pPr marL="180975" indent="-180975">
              <a:spcBef>
                <a:spcPts val="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l-GR" sz="1600" dirty="0">
                <a:solidFill>
                  <a:srgbClr val="0000FF"/>
                </a:solidFill>
              </a:rPr>
              <a:t>Μοναχικού κύματος </a:t>
            </a:r>
            <a:r>
              <a:rPr lang="el-GR" sz="1600" dirty="0"/>
              <a:t>(</a:t>
            </a:r>
            <a:r>
              <a:rPr lang="en-US" sz="1600" dirty="0"/>
              <a:t>solitary</a:t>
            </a:r>
            <a:r>
              <a:rPr lang="el-GR" sz="1600" dirty="0"/>
              <a:t>)</a:t>
            </a:r>
            <a:endParaRPr lang="el-GR" sz="16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l-GR" sz="1600" dirty="0">
                <a:latin typeface="Calibri" pitchFamily="34" charset="0"/>
                <a:cs typeface="Calibri" pitchFamily="34" charset="0"/>
              </a:rPr>
              <a:t>Τα μαθηματικά των δυο αυτών θεωριών είναι προχωρημένα. </a:t>
            </a:r>
            <a:r>
              <a:rPr lang="el-GR" sz="1600" dirty="0" err="1">
                <a:latin typeface="Calibri" pitchFamily="34" charset="0"/>
                <a:cs typeface="Calibri" pitchFamily="34" charset="0"/>
              </a:rPr>
              <a:t>Γι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 αυτό χρησιμοποιούνται σπάνια</a:t>
            </a: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endParaRPr lang="el-GR" sz="16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l-GR" sz="1600" dirty="0">
                <a:latin typeface="Calibri" pitchFamily="34" charset="0"/>
                <a:cs typeface="Calibri" pitchFamily="34" charset="0"/>
              </a:rPr>
              <a:t>Οι θεωρίες αυτές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βοηθούν να βρεθούν σχέσεις στα σημεία μεγάλης αστάθειας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 όπως π.χ. στην περιοχή θραύσης κυμάτων. Έτσι, με την βοήθεια των μοναχικών κυμάτων βρέθηκε ότι </a:t>
            </a:r>
          </a:p>
          <a:p>
            <a:pPr marL="0" indent="0" algn="ctr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n-GB" sz="1600" b="1" dirty="0">
                <a:latin typeface="Calibri" pitchFamily="34" charset="0"/>
                <a:cs typeface="Calibri" pitchFamily="34" charset="0"/>
                <a:sym typeface="Symbol" pitchFamily="18" charset="2"/>
              </a:rPr>
              <a:t>   </a:t>
            </a:r>
            <a:endParaRPr lang="el-GR" sz="1600" b="1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marL="0" indent="0" algn="ctr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0.73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 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</a:t>
            </a:r>
            <a:r>
              <a:rPr lang="en-GB" sz="180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=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(H</a:t>
            </a:r>
            <a:r>
              <a:rPr lang="en-GB" sz="180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GB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n-GB" sz="1800" baseline="-250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 =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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 1.03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l-GR" sz="1600" dirty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l-GR" sz="1600" dirty="0">
                <a:latin typeface="Calibri" pitchFamily="34" charset="0"/>
                <a:cs typeface="Calibri" pitchFamily="34" charset="0"/>
              </a:rPr>
              <a:t>Όπου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</a:t>
            </a:r>
            <a:r>
              <a:rPr lang="en-GB" sz="160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 είναι η σχέση μεταξύ ύψους κύματος και βάθους στο σημείο θραύσης. Πειραματικά δεδομένα (</a:t>
            </a:r>
            <a:r>
              <a:rPr lang="en-GB" sz="1600" dirty="0" err="1">
                <a:latin typeface="Calibri" pitchFamily="34" charset="0"/>
                <a:cs typeface="Calibri" pitchFamily="34" charset="0"/>
              </a:rPr>
              <a:t>Svendrup</a:t>
            </a:r>
            <a:r>
              <a:rPr lang="en-GB" sz="1600" dirty="0">
                <a:latin typeface="Calibri" pitchFamily="34" charset="0"/>
                <a:cs typeface="Calibri" pitchFamily="34" charset="0"/>
              </a:rPr>
              <a:t> and Munk, 1946, Trans. Am. </a:t>
            </a:r>
            <a:r>
              <a:rPr lang="en-GB" sz="1600" dirty="0" err="1">
                <a:latin typeface="Calibri" pitchFamily="34" charset="0"/>
                <a:cs typeface="Calibri" pitchFamily="34" charset="0"/>
              </a:rPr>
              <a:t>Geoph</a:t>
            </a:r>
            <a:r>
              <a:rPr lang="en-GB" sz="1600" dirty="0">
                <a:latin typeface="Calibri" pitchFamily="34" charset="0"/>
                <a:cs typeface="Calibri" pitchFamily="34" charset="0"/>
              </a:rPr>
              <a:t>. Union, 27, 828-836) 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έδειξαν καλή συμφωνία (0.78)</a:t>
            </a: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endParaRPr lang="el-GR" sz="16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200"/>
              </a:spcAft>
              <a:buFontTx/>
              <a:buNone/>
            </a:pPr>
            <a:r>
              <a:rPr lang="el-GR" sz="1600" dirty="0">
                <a:latin typeface="Calibri" pitchFamily="34" charset="0"/>
                <a:cs typeface="Calibri" pitchFamily="34" charset="0"/>
              </a:rPr>
              <a:t>Οι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διάφορες θεωρίες 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χρησιμοποιούνται σε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διαφορετικές περιπτώσεις </a:t>
            </a:r>
            <a:r>
              <a:rPr lang="el-GR" sz="1600" dirty="0">
                <a:latin typeface="Calibri" pitchFamily="34" charset="0"/>
                <a:cs typeface="Calibri" pitchFamily="34" charset="0"/>
              </a:rPr>
              <a:t>(δηλ εκεί που οι λύσεις που δίνουν είναι πλέον ακριβείς)     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179512" y="1796775"/>
            <a:ext cx="84969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l-GR" sz="1800" dirty="0">
                <a:latin typeface="+mn-lt"/>
              </a:rPr>
              <a:t>Στην θεωρία αυτή κάθε κύμα εξετάζεται χωριστά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l-GR" sz="1800" dirty="0">
                <a:solidFill>
                  <a:srgbClr val="0000FF"/>
                </a:solidFill>
                <a:latin typeface="+mn-lt"/>
              </a:rPr>
              <a:t>Το κύμα διαδίδεται </a:t>
            </a:r>
            <a:r>
              <a:rPr lang="el-GR" sz="1800" dirty="0">
                <a:latin typeface="+mn-lt"/>
              </a:rPr>
              <a:t>πάνω στην ελεύθερη υδάτινη επιφάνεια σαν 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έξαρση (χωρίς κοιλιά) </a:t>
            </a:r>
            <a:r>
              <a:rPr lang="el-GR" sz="1800" dirty="0">
                <a:latin typeface="+mn-lt"/>
              </a:rPr>
              <a:t>Τα σωματίδια νερού μόλις 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περάσει από πάνω τους το κύμα κινούνται </a:t>
            </a:r>
            <a:r>
              <a:rPr lang="el-GR" sz="1800" dirty="0">
                <a:latin typeface="+mn-lt"/>
              </a:rPr>
              <a:t>προς τα 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εμπρός </a:t>
            </a:r>
            <a:r>
              <a:rPr lang="el-GR" sz="1800" dirty="0">
                <a:latin typeface="+mn-lt"/>
              </a:rPr>
              <a:t>γράφοντας είτε 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τροχιά τόξου </a:t>
            </a:r>
            <a:r>
              <a:rPr lang="el-GR" sz="1800" dirty="0">
                <a:latin typeface="+mn-lt"/>
              </a:rPr>
              <a:t>εφόσον βρίσκονται 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στην επιφάνεια, </a:t>
            </a:r>
            <a:r>
              <a:rPr lang="el-GR" sz="1800" dirty="0">
                <a:latin typeface="+mn-lt"/>
              </a:rPr>
              <a:t>είτε 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ευθύγραμμου τμήματος </a:t>
            </a:r>
            <a:r>
              <a:rPr lang="el-GR" sz="1800" dirty="0">
                <a:latin typeface="+mn-lt"/>
              </a:rPr>
              <a:t>αν βρίσκονται</a:t>
            </a:r>
            <a:r>
              <a:rPr lang="el-GR" sz="1800" dirty="0">
                <a:solidFill>
                  <a:srgbClr val="0000FF"/>
                </a:solidFill>
                <a:latin typeface="+mn-lt"/>
              </a:rPr>
              <a:t> στον πυθμένα.</a:t>
            </a:r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Θεωρίες κυμάτων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79512" y="1052737"/>
            <a:ext cx="3672408" cy="43204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200" kern="0" dirty="0">
                <a:solidFill>
                  <a:srgbClr val="0000FF"/>
                </a:solidFill>
                <a:latin typeface="Calibri" pitchFamily="34" charset="0"/>
                <a:ea typeface="+mj-ea"/>
                <a:cs typeface="Calibri" pitchFamily="34" charset="0"/>
              </a:rPr>
              <a:t>Θεωρία μοναχικού κύματος</a:t>
            </a:r>
          </a:p>
        </p:txBody>
      </p:sp>
      <p:pic>
        <p:nvPicPr>
          <p:cNvPr id="537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583898"/>
            <a:ext cx="6112281" cy="161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Θεωρίες κυματισμών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619672" y="5452622"/>
            <a:ext cx="626469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800" i="1" kern="0" dirty="0">
                <a:solidFill>
                  <a:srgbClr val="0000FF"/>
                </a:solidFill>
                <a:latin typeface="Calibri"/>
              </a:rPr>
              <a:t>Σχηματική παρουσίαση των κυμάτων των διαφόρων θεωριών</a:t>
            </a:r>
          </a:p>
        </p:txBody>
      </p:sp>
      <p:pic>
        <p:nvPicPr>
          <p:cNvPr id="8" name="7 - Εικόνα" descr="Untitled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563465"/>
            <a:ext cx="4067944" cy="33457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Θεωρίες κυματισμών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- Εικόνα" descr="Εικόνα4ILH'.png"/>
          <p:cNvPicPr>
            <a:picLocks noChangeAspect="1"/>
          </p:cNvPicPr>
          <p:nvPr/>
        </p:nvPicPr>
        <p:blipFill>
          <a:blip r:embed="rId3" cstate="print"/>
          <a:srcRect l="1054" b="1808"/>
          <a:stretch>
            <a:fillRect/>
          </a:stretch>
        </p:blipFill>
        <p:spPr>
          <a:xfrm>
            <a:off x="1259632" y="1268760"/>
            <a:ext cx="6762750" cy="4537075"/>
          </a:xfrm>
          <a:prstGeom prst="rect">
            <a:avLst/>
          </a:prstGeom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71600" y="6093296"/>
            <a:ext cx="75252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Σύγκριση θεωριών με πειραματικά δεδομένα για αβαθή νερά (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Komar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, 1998)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Θεωρίες κυματισμών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5 - Εικόνα" descr="Εικόνα3IF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24744"/>
            <a:ext cx="7200799" cy="500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771800" y="6165304"/>
            <a:ext cx="48798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Πεδίο χρήσης διαφόρων θεωριών (</a:t>
            </a:r>
            <a:r>
              <a:rPr kumimoji="0" lang="en-US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Komar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, 1998)</a:t>
            </a:r>
            <a:r>
              <a:rPr kumimoji="0" lang="el-GR" sz="1800" b="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 </a:t>
            </a: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" y="1124743"/>
            <a:ext cx="6084167" cy="5421181"/>
          </a:xfrm>
          <a:prstGeom prst="rect">
            <a:avLst/>
          </a:prstGeom>
        </p:spPr>
        <p:txBody>
          <a:bodyPr/>
          <a:lstStyle/>
          <a:p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Τα μηχανικά κύματα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έχουν δύο βασικά κοινά χαρακτηριστικά:</a:t>
            </a: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α) Διαδίδονται μόνο στα υλικά μέσα, όχι στο κενό.</a:t>
            </a:r>
            <a:br>
              <a:rPr lang="el-GR" sz="1800" dirty="0">
                <a:latin typeface="Calibri" pitchFamily="34" charset="0"/>
                <a:cs typeface="Calibri" pitchFamily="34" charset="0"/>
              </a:rPr>
            </a:br>
            <a:r>
              <a:rPr lang="el-GR" sz="1800" dirty="0">
                <a:latin typeface="Calibri" pitchFamily="34" charset="0"/>
                <a:cs typeface="Calibri" pitchFamily="34" charset="0"/>
              </a:rPr>
              <a:t>β) Κατά τη διάδοσή τους μεταφέρουν ενέργεια</a:t>
            </a:r>
          </a:p>
          <a:p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Ποιος είναι ο τρόπος παραγωγής και διάδοσης των κυμάτων;</a:t>
            </a: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Κάθε κύμα παράγεται από μια πηγή η οποία δημιουργεί μια διαταραχή. Για να τεθεί μια πηγή σε ταλάντωση προσφέρεται ενέργεια η οποία μεταφέρεται από την πηγή στο κύμα και έπειτα διαδίδεται μέσω του κύματος.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Το μέσο στο οποίο γίνεται η διάδοση του κύματος αποτελείται από μικροσκοπικά μόρια ή σωματίδια τα οποία εκτελούν ταλαντώσεις ίδιες με αυτές της πηγής αποκτώντας ενέργεια από το προηγούμενό τους σωματίδιο. Έτσι τη μεταδίδουν στο αμέσως γειτονικό τους και με αυτή τη διαδικασία συνεχίζεται η διάδοση.</a:t>
            </a:r>
          </a:p>
          <a:p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graphicFrame>
        <p:nvGraphicFramePr>
          <p:cNvPr id="515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243814"/>
              </p:ext>
            </p:extLst>
          </p:nvPr>
        </p:nvGraphicFramePr>
        <p:xfrm>
          <a:off x="6084168" y="1833670"/>
          <a:ext cx="2952328" cy="4187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r:id="rId6" imgW="8097380" imgH="12380952" progId="">
                  <p:embed/>
                </p:oleObj>
              </mc:Choice>
              <mc:Fallback>
                <p:oleObj r:id="rId6" imgW="8097380" imgH="1238095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1833670"/>
                        <a:ext cx="2952328" cy="41876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79512" y="1373832"/>
            <a:ext cx="4688989" cy="4967734"/>
          </a:xfrm>
          <a:prstGeom prst="rect">
            <a:avLst/>
          </a:prstGeom>
        </p:spPr>
        <p:txBody>
          <a:bodyPr/>
          <a:lstStyle/>
          <a:p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Τα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μηχανικά κύματα</a:t>
            </a:r>
            <a:r>
              <a:rPr lang="en-GB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ανάλογα με τον τρόπο ταλάντωσης των σωματιδίων χωρίζονται σε:</a:t>
            </a:r>
          </a:p>
          <a:p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Εγκάρσια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: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Διεύθυνση διάδοσής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κάθετη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στη διεύθυνση της ταλάντωσης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Διαμήκη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: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Δ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ιεύθυνση διάδοσής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παράλληλη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στη διεύθυνση της ταλάντωσης 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Επιφανειακά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: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/>
                <a:cs typeface="Times New Roman"/>
              </a:rPr>
              <a:t>Α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ποτελούν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‘συνδυασμό’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εγκάρσιων και </a:t>
            </a:r>
            <a:r>
              <a:rPr lang="el-GR" sz="1800" dirty="0" err="1">
                <a:latin typeface="Calibri"/>
                <a:ea typeface="Calibri"/>
                <a:cs typeface="Times New Roman"/>
              </a:rPr>
              <a:t>διαμήκων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κυμάτων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el-GR" sz="1800" dirty="0">
                <a:latin typeface="Calibri"/>
                <a:ea typeface="Calibri"/>
                <a:cs typeface="Times New Roman"/>
              </a:rPr>
              <a:t> 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09954" name="Picture 2" descr="C:\Users\ISAVELA\Desktop\deskk\ΠΑΡΑΚΤΙΑ ΜΗΧΑΝΙΚΗ\2019\Διάλεξη 2\egkarsiodiamikes1.jpg"/>
          <p:cNvPicPr>
            <a:picLocks noChangeAspect="1" noChangeArrowheads="1"/>
          </p:cNvPicPr>
          <p:nvPr/>
        </p:nvPicPr>
        <p:blipFill>
          <a:blip r:embed="rId5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4903283" y="1772816"/>
            <a:ext cx="3942188" cy="29566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23528" y="1268760"/>
            <a:ext cx="8424862" cy="4823717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400"/>
              </a:spcAft>
            </a:pPr>
            <a:endParaRPr lang="el-GR" sz="1800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400"/>
              </a:spcAft>
            </a:pP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Εγκάρσια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κύματα ονομάζονται τα κύματα όπου τα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σωματίδια του μέσου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κινούνται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κάθετα στη διεύθυνση διάδοσης του κύματος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spcAft>
                <a:spcPts val="400"/>
              </a:spcAft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Στα εγκάρσια κύματα κατά τη διάδοσή τους δημιουργούνται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‘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ὐβώματα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’ και ‘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κοιλάδες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΄. Τα εγκάρσια κύματα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διαδίδονται μόνο σε στερεά σώματα</a:t>
            </a:r>
            <a:endParaRPr lang="en-GB" sz="1800" dirty="0">
              <a:solidFill>
                <a:srgbClr val="0000FF"/>
              </a:solidFill>
              <a:latin typeface="Calibri" pitchFamily="34" charset="0"/>
              <a:ea typeface="Calibri"/>
              <a:cs typeface="Calibri" pitchFamily="34" charset="0"/>
            </a:endParaRPr>
          </a:p>
          <a:p>
            <a:pPr lvl="0">
              <a:spcBef>
                <a:spcPct val="20000"/>
              </a:spcBef>
              <a:defRPr/>
            </a:pPr>
            <a:endParaRPr lang="en-GB" sz="1800" dirty="0">
              <a:latin typeface="Calibri"/>
              <a:ea typeface="Calibri"/>
              <a:cs typeface="Times New Roman"/>
            </a:endParaRPr>
          </a:p>
          <a:p>
            <a:pPr lvl="0">
              <a:spcBef>
                <a:spcPct val="20000"/>
              </a:spcBef>
              <a:defRPr/>
            </a:pPr>
            <a:endParaRPr lang="el-GR" sz="18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Picture 2" descr="C:\Users\ISAVELA\Desktop\deskk\ΠΑΡΑΚΤΙΑ ΜΗΧΑΝΙΚΗ\2nd_Lecture\2nd_Lecture_Material\Wave.gif">
            <a:hlinkClick r:id="rId5" action="ppaction://hlinkfile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661" y="3587577"/>
            <a:ext cx="5057775" cy="2695575"/>
          </a:xfrm>
          <a:prstGeom prst="rect">
            <a:avLst/>
          </a:prstGeom>
          <a:noFill/>
        </p:spPr>
      </p:pic>
      <p:pic>
        <p:nvPicPr>
          <p:cNvPr id="12" name="11 - Εικόνα" descr="https://upload.wikimedia.org/wikipedia/commons/thumb/1/13/Crest_trough_el.svg/300px-Crest_trough_el.svg.pn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5" y="2996952"/>
            <a:ext cx="3064194" cy="158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23528" y="1124744"/>
            <a:ext cx="8424862" cy="4967734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l-GR" sz="1800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Διαμήκη κύματα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ονομάζονται τα κύματα όπου τα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σωματίδια του μέσου διάδοσης κινούνται παράλληλα με τη διεύθυνση διάδοσης του κύματος. </a:t>
            </a:r>
          </a:p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l-GR" sz="1800" dirty="0">
                <a:latin typeface="Calibri"/>
                <a:ea typeface="Calibri"/>
                <a:cs typeface="Times New Roman"/>
              </a:rPr>
              <a:t>Με την κίνηση που πραγματοποιούν τα σωματίδια του μέσου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παρατηρούνται 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‘πυκνώματα’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και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‘αραιώματα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’ </a:t>
            </a:r>
          </a:p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l-GR" sz="1800" dirty="0">
                <a:latin typeface="Calibri"/>
                <a:ea typeface="Calibri"/>
                <a:cs typeface="Times New Roman"/>
              </a:rPr>
              <a:t>Τα διαμήκη κύματα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διαδίδονται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στα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στερεά, υγρά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και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αέρια</a:t>
            </a:r>
            <a:endParaRPr lang="en-GB" sz="1800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 lvl="0">
              <a:spcBef>
                <a:spcPct val="20000"/>
              </a:spcBef>
              <a:defRPr/>
            </a:pPr>
            <a:endParaRPr lang="el-GR" sz="18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512002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l="8141" t="10553" r="10453" b="15578"/>
          <a:stretch>
            <a:fillRect/>
          </a:stretch>
        </p:blipFill>
        <p:spPr bwMode="auto">
          <a:xfrm>
            <a:off x="5436096" y="4781496"/>
            <a:ext cx="3461196" cy="161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03" name="Picture 3" descr="C:\Users\ISAVELA\Desktop\deskk\ΠΑΡΑΚΤΙΑ ΜΗΧΑΝΙΚΗ\2019\Διάλεξη 2\Pwave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507616"/>
            <a:ext cx="4819650" cy="1247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Κυματομηχανική </a:t>
            </a:r>
            <a:endParaRPr lang="el-GR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23528" y="1161159"/>
            <a:ext cx="8424862" cy="453568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Επιφανειακό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 είναι το κύμα που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διαδίδεται στο όριο δύο μέσων διαφορετικής πυκνότητας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(πχ αέρας και θάλασσα). </a:t>
            </a:r>
          </a:p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l-GR" sz="1800" dirty="0">
                <a:latin typeface="Calibri"/>
                <a:ea typeface="Calibri"/>
                <a:cs typeface="Times New Roman"/>
              </a:rPr>
              <a:t>Τα σωματίδια του μέσου διάδοσης ταλαντώνονται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και κάθετα και παράλληλα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στη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διεύθυνση διάδοσης του κύματος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. </a:t>
            </a:r>
          </a:p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l-GR" sz="1800" dirty="0">
                <a:latin typeface="Calibri"/>
                <a:ea typeface="Calibri"/>
                <a:cs typeface="Times New Roman"/>
              </a:rPr>
              <a:t>Το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επιφανειακό κύμα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είναι ένας 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συνδυασμός εγκάρσιων και </a:t>
            </a:r>
            <a:r>
              <a:rPr lang="el-GR" sz="1800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διαμήκων</a:t>
            </a:r>
            <a:r>
              <a:rPr lang="el-GR" sz="18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l-GR" sz="1800" dirty="0">
                <a:latin typeface="Calibri"/>
                <a:ea typeface="Calibri"/>
                <a:cs typeface="Times New Roman"/>
              </a:rPr>
              <a:t>κυμάτων με αποτέλεσμα να σχηματίζονται κυκλικές τροχιές</a:t>
            </a:r>
          </a:p>
          <a:p>
            <a:pPr lvl="0">
              <a:spcBef>
                <a:spcPct val="20000"/>
              </a:spcBef>
              <a:defRPr/>
            </a:pPr>
            <a:endParaRPr lang="el-GR" sz="18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Picture 2" descr="C:\Users\ISAVELA\Desktop\deskk\ΠΑΡΑΚΤΙΑ ΜΗΧΑΝΙΚΗ\2019\Διάλεξη 2\epifaneiako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851104"/>
            <a:ext cx="4752528" cy="2492584"/>
          </a:xfrm>
          <a:prstGeom prst="rect">
            <a:avLst/>
          </a:prstGeom>
          <a:noFill/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6529A90A-90E7-48EF-97F9-2A80A717810A}"/>
              </a:ext>
            </a:extLst>
          </p:cNvPr>
          <p:cNvSpPr/>
          <p:nvPr/>
        </p:nvSpPr>
        <p:spPr>
          <a:xfrm>
            <a:off x="4211960" y="3467221"/>
            <a:ext cx="1004346" cy="1898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2717</Words>
  <Application>Microsoft Office PowerPoint</Application>
  <PresentationFormat>Προβολή στην οθόνη (4:3)</PresentationFormat>
  <Paragraphs>379</Paragraphs>
  <Slides>45</Slides>
  <Notes>32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5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45</vt:i4>
      </vt:variant>
    </vt:vector>
  </HeadingPairs>
  <TitlesOfParts>
    <vt:vector size="58" baseType="lpstr">
      <vt:lpstr>Arial</vt:lpstr>
      <vt:lpstr>Bookman Old Style</vt:lpstr>
      <vt:lpstr>Calibri</vt:lpstr>
      <vt:lpstr>Courier New</vt:lpstr>
      <vt:lpstr>Times New Roman</vt:lpstr>
      <vt:lpstr>Θέμα του Office</vt:lpstr>
      <vt:lpstr>1_Default Design</vt:lpstr>
      <vt:lpstr>Προεπιλεγμένη σχεδίαση</vt:lpstr>
      <vt:lpstr>Default Design</vt:lpstr>
      <vt:lpstr>1_Θέμα του Office</vt:lpstr>
      <vt:lpstr>Εξίσωση</vt:lpstr>
      <vt:lpstr>Microsoft Equation 3.0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Κυματομηχανική </vt:lpstr>
      <vt:lpstr>Κυματομηχανική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Παράμετροι χαρακτηρισμού κύματος</vt:lpstr>
      <vt:lpstr>Παρουσίαση του PowerPoint</vt:lpstr>
      <vt:lpstr>Παρουσίαση του PowerPoint</vt:lpstr>
      <vt:lpstr>Θεωρίες κυμάτων </vt:lpstr>
      <vt:lpstr>Θεωρίες κυμάτων </vt:lpstr>
      <vt:lpstr>Θεωρίες κυμάτων </vt:lpstr>
      <vt:lpstr>Θεωρίες κυμάτων </vt:lpstr>
      <vt:lpstr>Θεωρίες κυμάτων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Θεωρίες κυμάτων για αβαθή νερά</vt:lpstr>
      <vt:lpstr>Παρουσίαση του PowerPoint</vt:lpstr>
      <vt:lpstr>Θεωρίες κυματισμών</vt:lpstr>
      <vt:lpstr>Θεωρίες κυματισμών</vt:lpstr>
      <vt:lpstr>Θεωρίες κυματισμών</vt:lpstr>
    </vt:vector>
  </TitlesOfParts>
  <Company>Dept of Marine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 Δυναμική ιζημάτων: Ορισμός και ερευνητικές μέθοδοι</dc:title>
  <dc:creator>afv</dc:creator>
  <cp:lastModifiedBy>Adonis Velegrakis</cp:lastModifiedBy>
  <cp:revision>282</cp:revision>
  <dcterms:created xsi:type="dcterms:W3CDTF">2004-03-01T16:33:06Z</dcterms:created>
  <dcterms:modified xsi:type="dcterms:W3CDTF">2026-02-27T15:35:03Z</dcterms:modified>
</cp:coreProperties>
</file>