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816" r:id="rId2"/>
    <p:sldMasterId id="2147483829" r:id="rId3"/>
    <p:sldMasterId id="2147483853" r:id="rId4"/>
    <p:sldMasterId id="2147483877" r:id="rId5"/>
  </p:sldMasterIdLst>
  <p:notesMasterIdLst>
    <p:notesMasterId r:id="rId51"/>
  </p:notesMasterIdLst>
  <p:sldIdLst>
    <p:sldId id="315" r:id="rId6"/>
    <p:sldId id="495" r:id="rId7"/>
    <p:sldId id="427" r:id="rId8"/>
    <p:sldId id="449" r:id="rId9"/>
    <p:sldId id="450" r:id="rId10"/>
    <p:sldId id="455" r:id="rId11"/>
    <p:sldId id="451" r:id="rId12"/>
    <p:sldId id="452" r:id="rId13"/>
    <p:sldId id="453" r:id="rId14"/>
    <p:sldId id="454" r:id="rId15"/>
    <p:sldId id="429" r:id="rId16"/>
    <p:sldId id="431" r:id="rId17"/>
    <p:sldId id="432" r:id="rId18"/>
    <p:sldId id="458" r:id="rId19"/>
    <p:sldId id="433" r:id="rId20"/>
    <p:sldId id="457" r:id="rId21"/>
    <p:sldId id="392" r:id="rId22"/>
    <p:sldId id="393" r:id="rId23"/>
    <p:sldId id="394" r:id="rId24"/>
    <p:sldId id="466" r:id="rId25"/>
    <p:sldId id="496" r:id="rId26"/>
    <p:sldId id="397" r:id="rId27"/>
    <p:sldId id="437" r:id="rId28"/>
    <p:sldId id="456" r:id="rId29"/>
    <p:sldId id="460" r:id="rId30"/>
    <p:sldId id="461" r:id="rId31"/>
    <p:sldId id="468" r:id="rId32"/>
    <p:sldId id="463" r:id="rId33"/>
    <p:sldId id="497" r:id="rId34"/>
    <p:sldId id="469" r:id="rId35"/>
    <p:sldId id="471" r:id="rId36"/>
    <p:sldId id="472" r:id="rId37"/>
    <p:sldId id="474" r:id="rId38"/>
    <p:sldId id="467" r:id="rId39"/>
    <p:sldId id="473" r:id="rId40"/>
    <p:sldId id="481" r:id="rId41"/>
    <p:sldId id="482" r:id="rId42"/>
    <p:sldId id="485" r:id="rId43"/>
    <p:sldId id="483" r:id="rId44"/>
    <p:sldId id="484" r:id="rId45"/>
    <p:sldId id="487" r:id="rId46"/>
    <p:sldId id="488" r:id="rId47"/>
    <p:sldId id="476" r:id="rId48"/>
    <p:sldId id="438" r:id="rId49"/>
    <p:sldId id="439" r:id="rId5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176FB1"/>
    <a:srgbClr val="6699FF"/>
    <a:srgbClr val="00CCFF"/>
    <a:srgbClr val="008000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381" autoAdjust="0"/>
    <p:restoredTop sz="99755" autoAdjust="0"/>
  </p:normalViewPr>
  <p:slideViewPr>
    <p:cSldViewPr>
      <p:cViewPr varScale="1">
        <p:scale>
          <a:sx n="86" d="100"/>
          <a:sy n="86" d="100"/>
        </p:scale>
        <p:origin x="992" y="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8" Type="http://schemas.openxmlformats.org/officeDocument/2006/relationships/slide" Target="slides/slide3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4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4" Type="http://schemas.openxmlformats.org/officeDocument/2006/relationships/image" Target="../media/image3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C48A975-6B84-4B4E-B40A-7CA7474B1C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F8BE5B-C0C5-4342-AE5D-67CA1E63EACE}" type="slidenum">
              <a:rPr lang="en-US" smtClean="0">
                <a:solidFill>
                  <a:srgbClr val="000000"/>
                </a:solidFill>
              </a:rPr>
              <a:pPr/>
              <a:t>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149E0-4532-4C24-800B-40A16D382263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4A98B2-F7E5-47FD-9F24-1C19E9EA028E}" type="slidenum">
              <a:rPr lang="en-US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25E184-B9A3-4734-94E2-65155E2175F6}" type="slidenum">
              <a:rPr lang="en-US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CC1640-4DDF-4E17-A164-DD3CD3D8B72F}" type="slidenum">
              <a:rPr lang="en-US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CC1640-4DDF-4E17-A164-DD3CD3D8B72F}" type="slidenum">
              <a:rPr lang="en-US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CC1640-4DDF-4E17-A164-DD3CD3D8B72F}" type="slidenum">
              <a:rPr lang="en-US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4A0326-CA72-4829-9BF8-7BC303331712}" type="slidenum">
              <a:rPr lang="el-GR"/>
              <a:pPr/>
              <a:t>20</a:t>
            </a:fld>
            <a:endParaRPr lang="el-GR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1813"/>
            <a:ext cx="5487988" cy="41163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34748B-886F-4F3E-A25E-D50FFF251ACA}" type="slidenum">
              <a:rPr lang="en-US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34748B-886F-4F3E-A25E-D50FFF251ACA}" type="slidenum">
              <a:rPr lang="en-US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149E0-4532-4C24-800B-40A16D382263}" type="slidenum">
              <a:rPr lang="en-GB" smtClean="0">
                <a:solidFill>
                  <a:prstClr val="black"/>
                </a:solidFill>
              </a:rPr>
              <a:pPr/>
              <a:t>25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F8BE5B-C0C5-4342-AE5D-67CA1E63EACE}" type="slidenum">
              <a:rPr lang="en-US" smtClean="0">
                <a:solidFill>
                  <a:srgbClr val="000000"/>
                </a:solidFill>
              </a:rPr>
              <a:pPr/>
              <a:t>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149E0-4532-4C24-800B-40A16D382263}" type="slidenum">
              <a:rPr lang="en-GB" smtClean="0">
                <a:solidFill>
                  <a:prstClr val="black"/>
                </a:solidFill>
              </a:rPr>
              <a:pPr/>
              <a:t>26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149E0-4532-4C24-800B-40A16D382263}" type="slidenum">
              <a:rPr lang="en-GB" smtClean="0">
                <a:solidFill>
                  <a:prstClr val="black"/>
                </a:solidFill>
              </a:rPr>
              <a:pPr/>
              <a:t>27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149E0-4532-4C24-800B-40A16D382263}" type="slidenum">
              <a:rPr lang="en-GB" smtClean="0">
                <a:solidFill>
                  <a:prstClr val="black"/>
                </a:solidFill>
              </a:rPr>
              <a:pPr/>
              <a:t>28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149E0-4532-4C24-800B-40A16D382263}" type="slidenum">
              <a:rPr lang="en-GB" smtClean="0">
                <a:solidFill>
                  <a:prstClr val="black"/>
                </a:solidFill>
              </a:rPr>
              <a:pPr/>
              <a:t>29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408697-7F97-43E3-BE6B-F9017C448D74}" type="slidenum">
              <a:rPr lang="el-GR">
                <a:solidFill>
                  <a:prstClr val="black"/>
                </a:solidFill>
              </a:rPr>
              <a:pPr/>
              <a:t>31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9278F6-7438-4DD7-8806-1FC2F13CC8D9}" type="slidenum">
              <a:rPr lang="el-GR">
                <a:solidFill>
                  <a:prstClr val="black"/>
                </a:solidFill>
              </a:rPr>
              <a:pPr/>
              <a:t>32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041C70-9CDE-4127-9A50-8B15CB525BF1}" type="slidenum">
              <a:rPr lang="en-US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D59B26-FD6C-44B0-BF20-8B66D67FD77C}" type="slidenum">
              <a:rPr lang="el-GR">
                <a:solidFill>
                  <a:prstClr val="black"/>
                </a:solidFill>
              </a:rPr>
              <a:pPr/>
              <a:t>34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9B3878-E0F0-40F8-832B-F9CF4E163D00}" type="slidenum">
              <a:rPr lang="en-US" smtClean="0">
                <a:latin typeface="Arial" charset="0"/>
              </a:rPr>
              <a:pPr/>
              <a:t>35</a:t>
            </a:fld>
            <a:endParaRPr lang="en-US">
              <a:latin typeface="Arial" charset="0"/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858759-6252-4264-AA69-99DAEDA73585}" type="slidenum">
              <a:rPr lang="en-US" smtClean="0">
                <a:latin typeface="Arial" charset="0"/>
              </a:rPr>
              <a:pPr/>
              <a:t>41</a:t>
            </a:fld>
            <a:endParaRPr lang="en-US">
              <a:latin typeface="Arial" charset="0"/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041C70-9CDE-4127-9A50-8B15CB525BF1}" type="slidenum">
              <a:rPr lang="en-US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149E0-4532-4C24-800B-40A16D382263}" type="slidenum">
              <a:rPr lang="en-GB" smtClean="0">
                <a:solidFill>
                  <a:prstClr val="black"/>
                </a:solidFill>
              </a:rPr>
              <a:pPr/>
              <a:t>43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149E0-4532-4C24-800B-40A16D382263}" type="slidenum">
              <a:rPr lang="en-GB" smtClean="0">
                <a:solidFill>
                  <a:prstClr val="black"/>
                </a:solidFill>
              </a:rPr>
              <a:pPr/>
              <a:t>44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149E0-4532-4C24-800B-40A16D382263}" type="slidenum">
              <a:rPr lang="en-GB" smtClean="0">
                <a:solidFill>
                  <a:prstClr val="black"/>
                </a:solidFill>
              </a:rPr>
              <a:pPr/>
              <a:t>45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041C70-9CDE-4127-9A50-8B15CB525BF1}" type="slidenum">
              <a:rPr lang="en-US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041C70-9CDE-4127-9A50-8B15CB525BF1}" type="slidenum">
              <a:rPr lang="en-US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041C70-9CDE-4127-9A50-8B15CB525BF1}" type="slidenum">
              <a:rPr lang="en-US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041C70-9CDE-4127-9A50-8B15CB525BF1}" type="slidenum">
              <a:rPr lang="en-US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041C70-9CDE-4127-9A50-8B15CB525BF1}" type="slidenum">
              <a:rPr lang="en-US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149E0-4532-4C24-800B-40A16D382263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6E0FD162-654B-4C58-BF7A-4D057B96497A}" type="datetimeFigureOut">
              <a:rPr lang="el-GR"/>
              <a:pPr>
                <a:defRPr/>
              </a:pPr>
              <a:t>27/2/2026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2B2C4C54-690E-40BE-B07F-60FA2E3E1DB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869EB978-1C90-4D59-8E13-A85125AE4FCF}" type="datetimeFigureOut">
              <a:rPr lang="el-GR"/>
              <a:pPr>
                <a:defRPr/>
              </a:pPr>
              <a:t>27/2/2026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7BE71E5C-7CD4-4F39-AFD1-6D867A90543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E8BA87D6-F0EB-4576-8824-500182F57F80}" type="datetimeFigureOut">
              <a:rPr lang="el-GR"/>
              <a:pPr>
                <a:defRPr/>
              </a:pPr>
              <a:t>27/2/2026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60502A93-59F6-4EC1-8183-9E1A474DC26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  <a:endParaRPr lang="en-GB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GB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ΕΙΣΑΓΩΓΙΚΑ ΣΤΟΙΧΕΙΑ ΚΥΜΑΤΟΜΗΧΑΝΙΚΗΣ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  <a:endParaRPr lang="en-GB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GB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ΕΙΣΑΓΩΓΙΚΑ ΣΤΟΙΧΕΙΑ ΚΥΜΑΤΟΜΗΧΑΝΙΚΗΣ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  <a:endParaRPr lang="en-GB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ΕΙΣΑΓΩΓΙΚΑ ΣΤΟΙΧΕΙΑ ΚΥΜΑΤΟΜΗΧΑΝΙΚΗΣ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  <a:endParaRPr lang="en-GB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GB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GB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ΕΙΣΑΓΩΓΙΚΑ ΣΤΟΙΧΕΙΑ ΚΥΜΑΤΟΜΗΧΑΝΙΚΗΣ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  <a:endParaRPr lang="en-GB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GB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GB"/>
          </a:p>
        </p:txBody>
      </p:sp>
      <p:sp>
        <p:nvSpPr>
          <p:cNvPr id="7" name="6 - Θέση υποσέλιδου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ΕΙΣΑΓΩΓΙΚΑ ΣΤΟΙΧΕΙΑ ΚΥΜΑΤΟΜΗΧΑΝΙΚΗΣ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  <a:endParaRPr lang="en-GB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ΕΙΣΑΓΩΓΙΚΑ ΣΤΟΙΧΕΙΑ ΚΥΜΑΤΟΜΗΧΑΝΙΚΗΣ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υποσέλιδου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ΕΙΣΑΓΩΓΙΚΑ ΣΤΟΙΧΕΙΑ ΚΥΜΑΤΟΜΗΧΑΝΙΚΗΣ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  <a:endParaRPr lang="en-GB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GB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ΕΙΣΑΓΩΓΙΚΑ ΣΤΟΙΧΕΙΑ ΚΥΜΑΤΟΜΗΧΑΝΙΚΗΣ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A218832B-5B31-4593-9AAF-4FDC1176A122}" type="datetimeFigureOut">
              <a:rPr lang="el-GR"/>
              <a:pPr>
                <a:defRPr/>
              </a:pPr>
              <a:t>27/2/2026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CBBE54AE-7670-4CD7-ACF5-1B3E1312FF0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  <a:endParaRPr lang="en-GB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ΕΙΣΑΓΩΓΙΚΑ ΣΤΟΙΧΕΙΑ ΚΥΜΑΤΟΜΗΧΑΝΙΚΗΣ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  <a:endParaRPr lang="en-GB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GB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ΕΙΣΑΓΩΓΙΚΑ ΣΤΟΙΧΕΙΑ ΚΥΜΑΤΟΜΗΧΑΝΙΚΗΣ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38925" y="260350"/>
            <a:ext cx="2058988" cy="5865813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  <a:endParaRPr lang="en-GB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60350"/>
            <a:ext cx="6029325" cy="5865813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GB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ΕΙΣΑΓΩΓΙΚΑ ΣΤΟΙΧΕΙΑ ΚΥΜΑΤΟΜΗΧΑΝΙΚΗΣ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/>
          </p:nvPr>
        </p:nvSpPr>
        <p:spPr>
          <a:xfrm>
            <a:off x="457200" y="260350"/>
            <a:ext cx="8240713" cy="5865813"/>
          </a:xfrm>
        </p:spPr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GB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0"/>
          </p:nvPr>
        </p:nvSpPr>
        <p:spPr>
          <a:xfrm>
            <a:off x="468313" y="6545263"/>
            <a:ext cx="4248150" cy="412750"/>
          </a:xfrm>
        </p:spPr>
        <p:txBody>
          <a:bodyPr/>
          <a:lstStyle>
            <a:lvl1pPr>
              <a:defRPr/>
            </a:lvl1pPr>
          </a:lstStyle>
          <a:p>
            <a:r>
              <a:rPr lang="el-GR"/>
              <a:t>ΕΙΣΑΓΩΓΙΚΑ ΣΤΟΙΧΕΙΑ ΚΥΜΑΤΟΜΗΧΑΝΙΚΗΣ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  <a:endParaRPr lang="en-GB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D47B1C-EC00-434D-8265-B7DCCF5971AA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  <a:endParaRPr lang="en-GB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3D968-2EFD-48EB-8C01-8567544B6205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  <a:endParaRPr lang="en-GB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BDDF83-A425-459D-9BCB-D04F2813AFB5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  <a:endParaRPr lang="en-GB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GB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FDCC4C-12BE-4A67-8268-9DDDC6CB0851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  <a:endParaRPr lang="en-GB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GB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B162C7-472A-49AA-9D51-55DE6E9279B2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32BA3B-B9EB-4E90-988F-062EC41B3189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9B53AF86-3FA9-4CB9-8716-D78C7B62B1EE}" type="datetimeFigureOut">
              <a:rPr lang="el-GR"/>
              <a:pPr>
                <a:defRPr/>
              </a:pPr>
              <a:t>27/2/2026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A6B59908-0810-4902-915E-5CD81D5C00D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9898B4-70AC-4E83-8AFE-41A6C2E0A844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  <a:endParaRPr lang="en-GB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GB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CF1CCB-CB74-45EE-B94C-30386EDFFBA7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  <a:endParaRPr lang="en-GB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99214A-FE97-4CD0-937A-05C6DC81561D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  <a:endParaRPr lang="en-GB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4CC372-9EAD-4C49-BECC-D4709C15E234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  <a:endParaRPr lang="en-GB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FFA2E9-2E2E-4B6F-912F-045AE6C1086E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  <a:endParaRPr lang="en-GB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GB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1FDFA7-C99C-4601-80DF-380910956C8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  <a:endParaRPr lang="en-GB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GB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063894-2C4A-4373-8290-22301023311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  <a:endParaRPr lang="en-GB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0D603C-E017-49AD-B5F4-F7B06D79EFE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  <a:endParaRPr lang="en-GB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GB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GB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768489-2B3B-493C-845C-09BC25058C9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  <a:endParaRPr lang="en-GB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GB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GB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9484FD-91E0-499C-A8D3-E52C59FA272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B9E96A18-6A03-4005-95F0-A35E81D5B798}" type="datetimeFigureOut">
              <a:rPr lang="el-GR"/>
              <a:pPr>
                <a:defRPr/>
              </a:pPr>
              <a:t>27/2/2026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104EC5EA-8BFD-4654-A1CB-DC199DFF7B5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  <a:endParaRPr lang="en-GB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A684B7-3541-407E-9563-C6B302F3452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2A3F53-5714-4510-9BE1-96F2238518D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  <a:endParaRPr lang="en-GB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GB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780052-A8D4-4495-8169-E99BC2EAB4A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  <a:endParaRPr lang="en-GB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CEB48A-5D51-49E2-A1D7-3B741095E85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  <a:endParaRPr lang="en-GB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GB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FE31EA-D72D-4AC4-907D-5F06640768B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  <a:endParaRPr lang="en-GB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GB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2669C2-AED2-4E3B-86BE-5737FED7BDD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6E0FD162-654B-4C58-BF7A-4D057B96497A}" type="datetimeFigureOut">
              <a:rPr lang="el-GR"/>
              <a:pPr>
                <a:defRPr/>
              </a:pPr>
              <a:t>27/2/2026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2B2C4C54-690E-40BE-B07F-60FA2E3E1DB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A218832B-5B31-4593-9AAF-4FDC1176A122}" type="datetimeFigureOut">
              <a:rPr lang="el-GR"/>
              <a:pPr>
                <a:defRPr/>
              </a:pPr>
              <a:t>27/2/2026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CBBE54AE-7670-4CD7-ACF5-1B3E1312FF0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9B53AF86-3FA9-4CB9-8716-D78C7B62B1EE}" type="datetimeFigureOut">
              <a:rPr lang="el-GR"/>
              <a:pPr>
                <a:defRPr/>
              </a:pPr>
              <a:t>27/2/2026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A6B59908-0810-4902-915E-5CD81D5C00D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B9E96A18-6A03-4005-95F0-A35E81D5B798}" type="datetimeFigureOut">
              <a:rPr lang="el-GR"/>
              <a:pPr>
                <a:defRPr/>
              </a:pPr>
              <a:t>27/2/2026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104EC5EA-8BFD-4654-A1CB-DC199DFF7B5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9721CEBD-CC65-4462-9A05-6E82C79576C8}" type="datetimeFigureOut">
              <a:rPr lang="el-GR"/>
              <a:pPr>
                <a:defRPr/>
              </a:pPr>
              <a:t>27/2/2026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3183048B-9261-4925-9C44-9CF1803A7BE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9721CEBD-CC65-4462-9A05-6E82C79576C8}" type="datetimeFigureOut">
              <a:rPr lang="el-GR"/>
              <a:pPr>
                <a:defRPr/>
              </a:pPr>
              <a:t>27/2/2026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3183048B-9261-4925-9C44-9CF1803A7BE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F8C20299-42FD-462C-A8D9-F8382889D416}" type="datetimeFigureOut">
              <a:rPr lang="el-GR"/>
              <a:pPr>
                <a:defRPr/>
              </a:pPr>
              <a:t>27/2/2026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A936A4F9-FF3D-4696-AF5D-DD8603EFD01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166200AD-191B-422C-8787-209A7E497072}" type="datetimeFigureOut">
              <a:rPr lang="el-GR"/>
              <a:pPr>
                <a:defRPr/>
              </a:pPr>
              <a:t>27/2/2026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AE021839-BFFD-4425-9EF0-E52B7FF0595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3A63C18E-E194-47E1-8194-5689220C9EE7}" type="datetimeFigureOut">
              <a:rPr lang="el-GR"/>
              <a:pPr>
                <a:defRPr/>
              </a:pPr>
              <a:t>27/2/2026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3FF91D4A-CD38-4018-AE85-7370CB88D8F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19278111-178A-4155-972A-0862A4EA15A8}" type="datetimeFigureOut">
              <a:rPr lang="el-GR"/>
              <a:pPr>
                <a:defRPr/>
              </a:pPr>
              <a:t>27/2/2026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AF3CE175-B1C1-4997-858D-E036D160E45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869EB978-1C90-4D59-8E13-A85125AE4FCF}" type="datetimeFigureOut">
              <a:rPr lang="el-GR"/>
              <a:pPr>
                <a:defRPr/>
              </a:pPr>
              <a:t>27/2/2026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7BE71E5C-7CD4-4F39-AFD1-6D867A90543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E8BA87D6-F0EB-4576-8824-500182F57F80}" type="datetimeFigureOut">
              <a:rPr lang="el-GR"/>
              <a:pPr>
                <a:defRPr/>
              </a:pPr>
              <a:t>27/2/2026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60502A93-59F6-4EC1-8183-9E1A474DC26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/>
          </p:nvPr>
        </p:nvSpPr>
        <p:spPr>
          <a:xfrm>
            <a:off x="457200" y="260350"/>
            <a:ext cx="8240713" cy="5865813"/>
          </a:xfrm>
        </p:spPr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GB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0"/>
          </p:nvPr>
        </p:nvSpPr>
        <p:spPr>
          <a:xfrm>
            <a:off x="468313" y="6545263"/>
            <a:ext cx="4248150" cy="412750"/>
          </a:xfrm>
        </p:spPr>
        <p:txBody>
          <a:bodyPr/>
          <a:lstStyle>
            <a:lvl1pPr>
              <a:defRPr/>
            </a:lvl1pPr>
          </a:lstStyle>
          <a:p>
            <a:r>
              <a:rPr lang="el-GR"/>
              <a:t>ΕΙΣΑΓΩΓΙΚΑ ΣΤΟΙΧΕΙΑ ΚΥΜΑΤΟΜΗΧΑΝΙΚΗΣ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F8C20299-42FD-462C-A8D9-F8382889D416}" type="datetimeFigureOut">
              <a:rPr lang="el-GR"/>
              <a:pPr>
                <a:defRPr/>
              </a:pPr>
              <a:t>27/2/2026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A936A4F9-FF3D-4696-AF5D-DD8603EFD01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166200AD-191B-422C-8787-209A7E497072}" type="datetimeFigureOut">
              <a:rPr lang="el-GR"/>
              <a:pPr>
                <a:defRPr/>
              </a:pPr>
              <a:t>27/2/2026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AE021839-BFFD-4425-9EF0-E52B7FF0595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3A63C18E-E194-47E1-8194-5689220C9EE7}" type="datetimeFigureOut">
              <a:rPr lang="el-GR"/>
              <a:pPr>
                <a:defRPr/>
              </a:pPr>
              <a:t>27/2/2026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3FF91D4A-CD38-4018-AE85-7370CB88D8F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19278111-178A-4155-972A-0862A4EA15A8}" type="datetimeFigureOut">
              <a:rPr lang="el-GR"/>
              <a:pPr>
                <a:defRPr/>
              </a:pPr>
              <a:t>27/2/2026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AF3CE175-B1C1-4997-858D-E036D160E45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- Θέση τίτλου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/>
              <a:t>Kλικ για επεξεργασία του τίτλου</a:t>
            </a:r>
          </a:p>
        </p:txBody>
      </p:sp>
      <p:sp>
        <p:nvSpPr>
          <p:cNvPr id="4099" name="2 - Θέση κειμένου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5B26C186-3581-4F41-B5EA-13F46FA3609D}" type="datetimeFigureOut">
              <a:rPr lang="el-GR"/>
              <a:pPr>
                <a:defRPr/>
              </a:pPr>
              <a:t>27/2/2026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2C8C684D-A09A-4769-A5B8-FB34AF3AA5C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accent1"/>
            </a:gs>
            <a:gs pos="100000">
              <a:srgbClr val="0066FF"/>
            </a:gs>
          </a:gsLst>
          <a:path path="rect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/>
              <a:t>Click to edit Master title style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8313" y="6545263"/>
            <a:ext cx="424815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l-GR">
                <a:latin typeface="Arial" charset="0"/>
              </a:rPr>
              <a:t>ΕΙΣΑΓΩΓΙΚΑ ΣΤΟΙΧΕΙΑ ΚΥΜΑΤΟΜΗΧΑΝΙΚΗΣ</a:t>
            </a:r>
          </a:p>
        </p:txBody>
      </p:sp>
      <p:sp>
        <p:nvSpPr>
          <p:cNvPr id="69637" name="Rectangle 5"/>
          <p:cNvSpPr>
            <a:spLocks noChangeArrowheads="1"/>
          </p:cNvSpPr>
          <p:nvPr/>
        </p:nvSpPr>
        <p:spPr bwMode="auto">
          <a:xfrm>
            <a:off x="4140200" y="6545263"/>
            <a:ext cx="489585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/>
            <a:r>
              <a:rPr lang="el-GR" sz="14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ΑΚΤΟΜΗΧΑΝΙΚΗ ΚΑΙ ΛΙΜΕΝΙΚΑ ΕΡΓΑ</a:t>
            </a:r>
          </a:p>
        </p:txBody>
      </p:sp>
      <p:sp>
        <p:nvSpPr>
          <p:cNvPr id="69638" name="Rectangle 6"/>
          <p:cNvSpPr>
            <a:spLocks noChangeArrowheads="1"/>
          </p:cNvSpPr>
          <p:nvPr/>
        </p:nvSpPr>
        <p:spPr bwMode="auto">
          <a:xfrm>
            <a:off x="3924300" y="6545263"/>
            <a:ext cx="1655763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l-GR" sz="14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</a:t>
            </a:r>
            <a:fld id="{92B851BD-1086-4C55-A4C1-B08A37C2C5FD}" type="slidenum">
              <a:rPr lang="el-GR" sz="14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pPr algn="ctr"/>
              <a:t>‹#›</a:t>
            </a:fld>
            <a:r>
              <a:rPr lang="el-GR" sz="14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/>
              <a:t>Κάντε κλικ για να επεξεργαστείτε τον τίτλο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3A682BB5-086B-469A-A6E4-3015178548BD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18B97EC-ABFF-41E9-9E41-EE3E40CAB9CA}" type="slidenum">
              <a:rPr lang="en-US" smtClean="0">
                <a:solidFill>
                  <a:srgbClr val="000000"/>
                </a:solidFill>
                <a:latin typeface="Arial" charset="0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- Θέση τίτλου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/>
              <a:t>Kλικ για επεξεργασία του τίτλου</a:t>
            </a:r>
          </a:p>
        </p:txBody>
      </p:sp>
      <p:sp>
        <p:nvSpPr>
          <p:cNvPr id="4099" name="2 - Θέση κειμένου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5B26C186-3581-4F41-B5EA-13F46FA3609D}" type="datetimeFigureOut">
              <a:rPr lang="el-GR"/>
              <a:pPr>
                <a:defRPr/>
              </a:pPr>
              <a:t>27/2/2026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2C8C684D-A09A-4769-A5B8-FB34AF3AA5C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  <p:sldLayoutId id="214748388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2.png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4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wmf"/><Relationship Id="rId11" Type="http://schemas.openxmlformats.org/officeDocument/2006/relationships/image" Target="../media/image1.png"/><Relationship Id="rId5" Type="http://schemas.openxmlformats.org/officeDocument/2006/relationships/oleObject" Target="../embeddings/oleObject3.bin"/><Relationship Id="rId10" Type="http://schemas.openxmlformats.org/officeDocument/2006/relationships/image" Target="../media/image16.wmf"/><Relationship Id="rId4" Type="http://schemas.openxmlformats.org/officeDocument/2006/relationships/image" Target="../media/image13.wmf"/><Relationship Id="rId9" Type="http://schemas.openxmlformats.org/officeDocument/2006/relationships/oleObject" Target="../embeddings/oleObject5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4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17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22.emf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5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.png"/><Relationship Id="rId5" Type="http://schemas.openxmlformats.org/officeDocument/2006/relationships/image" Target="../media/image29.wmf"/><Relationship Id="rId4" Type="http://schemas.openxmlformats.org/officeDocument/2006/relationships/oleObject" Target="../embeddings/oleObject10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13" Type="http://schemas.openxmlformats.org/officeDocument/2006/relationships/image" Target="../media/image35.png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31.wmf"/><Relationship Id="rId12" Type="http://schemas.openxmlformats.org/officeDocument/2006/relationships/image" Target="../media/image34.png"/><Relationship Id="rId2" Type="http://schemas.openxmlformats.org/officeDocument/2006/relationships/slideLayout" Target="../slideLayouts/slideLayout4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33.wmf"/><Relationship Id="rId5" Type="http://schemas.openxmlformats.org/officeDocument/2006/relationships/image" Target="../media/image30.wmf"/><Relationship Id="rId10" Type="http://schemas.openxmlformats.org/officeDocument/2006/relationships/oleObject" Target="../embeddings/oleObject14.bin"/><Relationship Id="rId4" Type="http://schemas.openxmlformats.org/officeDocument/2006/relationships/oleObject" Target="../embeddings/oleObject11.bin"/><Relationship Id="rId9" Type="http://schemas.openxmlformats.org/officeDocument/2006/relationships/image" Target="../media/image32.wmf"/><Relationship Id="rId14" Type="http://schemas.openxmlformats.org/officeDocument/2006/relationships/image" Target="../media/image3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3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41.gif"/><Relationship Id="rId4" Type="http://schemas.openxmlformats.org/officeDocument/2006/relationships/image" Target="../media/image40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2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4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5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2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4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46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2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4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hyperlink" Target="https://commons.wikimedia.org/wiki/File:Crest_trough_el.sv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hyperlink" Target="Wave.gif" TargetMode="Externa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7.pn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gif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483407" y="4938192"/>
            <a:ext cx="6400800" cy="911224"/>
          </a:xfrm>
        </p:spPr>
        <p:txBody>
          <a:bodyPr rtlCol="0"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Α.Φ. </a:t>
            </a:r>
            <a:r>
              <a:rPr kumimoji="0" lang="el-GR" altLang="el-GR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Βελεγράκης</a:t>
            </a:r>
            <a:r>
              <a:rPr kumimoji="0" lang="el-GR" altLang="el-GR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Θ. Χασιώτης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Ι.Ν. </a:t>
            </a:r>
            <a:r>
              <a:rPr kumimoji="0" lang="el-GR" altLang="el-GR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Μονιούδη</a:t>
            </a:r>
            <a:endParaRPr lang="el-GR" sz="2000" i="1" dirty="0"/>
          </a:p>
        </p:txBody>
      </p:sp>
      <p:sp>
        <p:nvSpPr>
          <p:cNvPr id="17411" name="Rectangle 5"/>
          <p:cNvSpPr>
            <a:spLocks noChangeArrowheads="1"/>
          </p:cNvSpPr>
          <p:nvPr/>
        </p:nvSpPr>
        <p:spPr bwMode="auto">
          <a:xfrm>
            <a:off x="214313" y="214313"/>
            <a:ext cx="8750300" cy="6500812"/>
          </a:xfrm>
          <a:prstGeom prst="rect">
            <a:avLst/>
          </a:prstGeom>
          <a:noFill/>
          <a:ln w="73025" cmpd="thickThin">
            <a:solidFill>
              <a:srgbClr val="176FB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05000"/>
              </a:lnSpc>
              <a:spcBef>
                <a:spcPct val="20000"/>
              </a:spcBef>
              <a:buClr>
                <a:srgbClr val="FFFF66"/>
              </a:buClr>
            </a:pPr>
            <a:endParaRPr lang="el-GR">
              <a:solidFill>
                <a:srgbClr val="003366"/>
              </a:solidFill>
              <a:latin typeface="Calibri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1912" y="339452"/>
            <a:ext cx="1046683" cy="1052736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  <a:softEdge rad="63500"/>
          </a:effectLst>
        </p:spPr>
      </p:pic>
      <p:sp>
        <p:nvSpPr>
          <p:cNvPr id="17413" name="TextBox 6"/>
          <p:cNvSpPr txBox="1">
            <a:spLocks noChangeArrowheads="1"/>
          </p:cNvSpPr>
          <p:nvPr/>
        </p:nvSpPr>
        <p:spPr bwMode="auto">
          <a:xfrm>
            <a:off x="2214563" y="214313"/>
            <a:ext cx="468153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l-GR" sz="2000" dirty="0">
                <a:solidFill>
                  <a:srgbClr val="000000"/>
                </a:solidFill>
                <a:latin typeface="Calibri" pitchFamily="34" charset="0"/>
              </a:rPr>
              <a:t>ΠΑΝΕΠΙΣΤΗΜΙΟ ΑΙΓΑΙΟΥ</a:t>
            </a:r>
          </a:p>
          <a:p>
            <a:pPr algn="ctr">
              <a:lnSpc>
                <a:spcPct val="120000"/>
              </a:lnSpc>
            </a:pPr>
            <a:r>
              <a:rPr lang="el-GR" sz="2000">
                <a:solidFill>
                  <a:srgbClr val="000000"/>
                </a:solidFill>
                <a:latin typeface="Calibri" pitchFamily="34" charset="0"/>
              </a:rPr>
              <a:t>ΤΜΗΜΑ ΩΚΕΑΝΟΓΡΑΦΙΑΣ ΚΑΙ ΘΑΛΑΣΣΙΩΝ ΒΙΟΕΠΙΣΤΗΜΩΝ</a:t>
            </a:r>
            <a:endParaRPr lang="en-US" sz="20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259632" y="2780928"/>
            <a:ext cx="6848351" cy="122413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kumimoji="1" lang="el-GR" altLang="ja-JP" sz="3200" b="1" kern="0" dirty="0">
                <a:latin typeface="+mj-lt"/>
                <a:ea typeface="+mj-ea"/>
                <a:cs typeface="+mj-cs"/>
              </a:rPr>
              <a:t>ΠΑΡΑΚΤΙΑ ΜΟΡΦΟΔΥΝΑΜΙΚΗ ΚΑΙ ΜΗΧΑΝΙΚΗ</a:t>
            </a:r>
            <a:endParaRPr kumimoji="1" lang="en-US" altLang="ja-JP" sz="3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C0B9A3D-4AF4-4355-A83B-CD5161E6E706}"/>
              </a:ext>
            </a:extLst>
          </p:cNvPr>
          <p:cNvSpPr txBox="1"/>
          <p:nvPr/>
        </p:nvSpPr>
        <p:spPr>
          <a:xfrm>
            <a:off x="7164288" y="602128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2025-2026</a:t>
            </a:r>
            <a:endParaRPr lang="en-US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836712"/>
          </a:xfrm>
          <a:gradFill flip="none" rotWithShape="1">
            <a:gsLst>
              <a:gs pos="100000">
                <a:schemeClr val="bg1"/>
              </a:gs>
              <a:gs pos="27000">
                <a:srgbClr val="95C9D7">
                  <a:alpha val="60000"/>
                </a:srgb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 w="31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defRPr/>
            </a:pPr>
            <a:r>
              <a:rPr lang="el-GR" sz="2800" b="1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Κυματομηχανική </a:t>
            </a:r>
            <a:endParaRPr lang="el-GR" sz="2800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cxnSp>
        <p:nvCxnSpPr>
          <p:cNvPr id="6" name="5 - Ευθεία γραμμή σύνδεσης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1 - Τίτλος"/>
          <p:cNvSpPr txBox="1">
            <a:spLocks/>
          </p:cNvSpPr>
          <p:nvPr/>
        </p:nvSpPr>
        <p:spPr>
          <a:xfrm>
            <a:off x="0" y="6597352"/>
            <a:ext cx="9144000" cy="260648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27000">
                <a:srgbClr val="95C9D7"/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 w="31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cxnSp>
        <p:nvCxnSpPr>
          <p:cNvPr id="10" name="9 - Ευθεία γραμμή σύνδεσης"/>
          <p:cNvCxnSpPr/>
          <p:nvPr/>
        </p:nvCxnSpPr>
        <p:spPr>
          <a:xfrm>
            <a:off x="0" y="6597352"/>
            <a:ext cx="9144000" cy="0"/>
          </a:xfrm>
          <a:prstGeom prst="line">
            <a:avLst/>
          </a:prstGeom>
          <a:ln w="31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95263" y="1668472"/>
            <a:ext cx="8353474" cy="3888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l-GR" sz="2000" dirty="0">
                <a:solidFill>
                  <a:srgbClr val="0000FF"/>
                </a:solidFill>
                <a:latin typeface="Calibri" pitchFamily="34" charset="0"/>
                <a:ea typeface="Calibri"/>
                <a:cs typeface="Calibri" pitchFamily="34" charset="0"/>
              </a:rPr>
              <a:t>Τι είναι το θαλάσσιο κύμα?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l-GR" sz="2000" kern="0" dirty="0">
              <a:solidFill>
                <a:srgbClr val="000000"/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Οι </a:t>
            </a:r>
            <a:r>
              <a:rPr kumimoji="0" lang="el-GR" sz="1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θαλάσσιοι</a:t>
            </a:r>
            <a:r>
              <a:rPr kumimoji="0" lang="el-GR" sz="180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l-GR" sz="1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κυματισμοί είναι μη </a:t>
            </a:r>
            <a:r>
              <a:rPr kumimoji="0" lang="el-GR" sz="18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μόνιμες, περιοδικές ή μη διαταραχές της θέσης των σωματιδίων νερού </a:t>
            </a:r>
            <a:r>
              <a:rPr kumimoji="0" lang="el-GR" sz="1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γύρω από </a:t>
            </a:r>
            <a:r>
              <a:rPr kumimoji="0" lang="el-GR" sz="18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μία θέση ισορροπίας </a:t>
            </a:r>
            <a:r>
              <a:rPr kumimoji="0" lang="el-GR" sz="1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στο εσωτερικό ή στην επιφάνεια τους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18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Υπάρχουν πολλών ειδών κύματα στους ωκεανούς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18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Η διαφοροποίηση τους γίνεται σύμφωνα με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(α) τις </a:t>
            </a:r>
            <a:r>
              <a:rPr kumimoji="0" lang="el-GR" sz="18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υπεύθυνες δυνάμεις </a:t>
            </a:r>
            <a:r>
              <a:rPr kumimoji="0" lang="el-GR" sz="1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και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(β) </a:t>
            </a:r>
            <a:r>
              <a:rPr kumimoji="0" lang="el-GR" sz="18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τα χαρακτηριστικά </a:t>
            </a:r>
            <a:r>
              <a:rPr kumimoji="0" lang="el-GR" sz="1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τους δηλαδή την </a:t>
            </a:r>
            <a:r>
              <a:rPr kumimoji="0" lang="el-GR" sz="18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περίοδο, μήκος κύματος, κανονικότητα </a:t>
            </a:r>
            <a:r>
              <a:rPr kumimoji="0" lang="el-GR" sz="1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κλπ</a:t>
            </a:r>
            <a:endParaRPr kumimoji="0" lang="en-GB" sz="18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l-GR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80777" cy="785292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  <a:softEdge rad="63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836712"/>
          </a:xfrm>
          <a:gradFill flip="none" rotWithShape="1">
            <a:gsLst>
              <a:gs pos="100000">
                <a:schemeClr val="bg1"/>
              </a:gs>
              <a:gs pos="27000">
                <a:srgbClr val="95C9D7">
                  <a:alpha val="60000"/>
                </a:srgb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 w="31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defRPr/>
            </a:pPr>
            <a:r>
              <a:rPr lang="el-GR" sz="2800" b="1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Κυματομηχανική </a:t>
            </a:r>
            <a:endParaRPr lang="el-GR" sz="2800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cxnSp>
        <p:nvCxnSpPr>
          <p:cNvPr id="6" name="5 - Ευθεία γραμμή σύνδεσης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1 - Τίτλος"/>
          <p:cNvSpPr txBox="1">
            <a:spLocks/>
          </p:cNvSpPr>
          <p:nvPr/>
        </p:nvSpPr>
        <p:spPr>
          <a:xfrm>
            <a:off x="0" y="6597352"/>
            <a:ext cx="9144000" cy="260648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27000">
                <a:srgbClr val="95C9D7"/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 w="31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cxnSp>
        <p:nvCxnSpPr>
          <p:cNvPr id="10" name="9 - Ευθεία γραμμή σύνδεσης"/>
          <p:cNvCxnSpPr/>
          <p:nvPr/>
        </p:nvCxnSpPr>
        <p:spPr>
          <a:xfrm>
            <a:off x="0" y="6597352"/>
            <a:ext cx="9144000" cy="0"/>
          </a:xfrm>
          <a:prstGeom prst="line">
            <a:avLst/>
          </a:prstGeom>
          <a:ln w="31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03548" y="2060848"/>
            <a:ext cx="8136904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Υπεύθυνες δυνάμεις</a:t>
            </a:r>
          </a:p>
          <a:p>
            <a:pPr marL="358775" marR="0" lvl="0" indent="-3587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l-GR" sz="1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δυνάμεις </a:t>
            </a:r>
            <a:r>
              <a:rPr kumimoji="0" lang="el-GR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απομακρύνσης</a:t>
            </a:r>
            <a:r>
              <a:rPr kumimoji="0" lang="el-GR" sz="1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l-G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των υδάτινων σωματιδίων από τη θέση ηρεμίας τους (γενεσιουργές δυνάμεις) </a:t>
            </a:r>
          </a:p>
          <a:p>
            <a:pPr marL="358775" marR="0" lvl="0" indent="-3587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l-G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και </a:t>
            </a:r>
            <a:r>
              <a:rPr kumimoji="0" lang="el-GR" sz="1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δυνάμεις επαναφοράς </a:t>
            </a:r>
            <a:r>
              <a:rPr kumimoji="0" lang="el-G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των σωματιδίων στις αρχικές θέσεις τους (</a:t>
            </a:r>
            <a:r>
              <a:rPr kumimoji="0" lang="el-GR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επαναφέρουσες</a:t>
            </a:r>
            <a:r>
              <a:rPr kumimoji="0" lang="el-G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δυνάμεις)</a:t>
            </a:r>
          </a:p>
          <a:p>
            <a:pPr marL="358775" marR="0" lvl="0" indent="-3587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l-GR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Η </a:t>
            </a:r>
            <a:r>
              <a:rPr kumimoji="0" lang="el-GR" sz="1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ταυτόχρονη δράση </a:t>
            </a:r>
            <a:r>
              <a:rPr kumimoji="0" lang="el-G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των δυνάμεων αυτών σε </a:t>
            </a:r>
            <a:r>
              <a:rPr kumimoji="0" lang="el-GR" sz="1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συνδυασμό με τη κινητικότητα των σωματιδίων</a:t>
            </a:r>
            <a:r>
              <a:rPr kumimoji="0" lang="el-G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, προκαλεί κάτω </a:t>
            </a:r>
            <a:r>
              <a:rPr kumimoji="0" lang="el-GR" sz="1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από ορισμένες συνθήκες </a:t>
            </a:r>
            <a:r>
              <a:rPr kumimoji="0" lang="el-G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τη </a:t>
            </a:r>
            <a:r>
              <a:rPr kumimoji="0" lang="el-GR" sz="1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δημιουργία κινήσεων </a:t>
            </a:r>
            <a:r>
              <a:rPr kumimoji="0" lang="el-G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ταλάντωσης στα σωματίδια.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Η </a:t>
            </a:r>
            <a:r>
              <a:rPr kumimoji="0" lang="el-GR" sz="1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συνισταμένη διαταραχή </a:t>
            </a:r>
            <a:r>
              <a:rPr kumimoji="0" lang="el-G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της θαλάσσιας μάζας από τις ταλαντώσεις των σωματιδίων οδηγεί σε θαλάσσιο κυματισμό.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l-GR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80777" cy="785292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  <a:softEdge rad="63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124744"/>
            <a:ext cx="8496944" cy="511175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l-GR" sz="18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Γενεσιουργές δυνάμεις</a:t>
            </a:r>
          </a:p>
          <a:p>
            <a:pPr marL="271463" indent="-271463" eaLnBrk="1" hangingPunct="1">
              <a:defRPr/>
            </a:pPr>
            <a:r>
              <a:rPr lang="el-GR" sz="18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Άνεμος</a:t>
            </a:r>
            <a:r>
              <a:rPr lang="el-GR" sz="1800" dirty="0">
                <a:latin typeface="Calibri" pitchFamily="34" charset="0"/>
                <a:cs typeface="Calibri" pitchFamily="34" charset="0"/>
              </a:rPr>
              <a:t> (</a:t>
            </a:r>
            <a:r>
              <a:rPr lang="el-GR" sz="1800" dirty="0" err="1">
                <a:latin typeface="Calibri" pitchFamily="34" charset="0"/>
                <a:cs typeface="Calibri" pitchFamily="34" charset="0"/>
              </a:rPr>
              <a:t>ανεμογενείς</a:t>
            </a:r>
            <a:r>
              <a:rPr lang="el-GR" sz="1800" dirty="0">
                <a:latin typeface="Calibri" pitchFamily="34" charset="0"/>
                <a:cs typeface="Calibri" pitchFamily="34" charset="0"/>
              </a:rPr>
              <a:t> κυματισμοί)</a:t>
            </a:r>
          </a:p>
          <a:p>
            <a:pPr marL="271463" indent="-271463" eaLnBrk="1" hangingPunct="1">
              <a:defRPr/>
            </a:pPr>
            <a:r>
              <a:rPr lang="el-GR" sz="18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Αστρονομική παλίρροια </a:t>
            </a:r>
            <a:r>
              <a:rPr lang="el-GR" sz="1800" dirty="0">
                <a:latin typeface="Calibri" pitchFamily="34" charset="0"/>
                <a:cs typeface="Calibri" pitchFamily="34" charset="0"/>
              </a:rPr>
              <a:t>(παλιρροιακά κύματα)</a:t>
            </a:r>
          </a:p>
          <a:p>
            <a:pPr marL="271463" indent="-271463" eaLnBrk="1" hangingPunct="1">
              <a:defRPr/>
            </a:pPr>
            <a:r>
              <a:rPr lang="el-GR" sz="18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Υποβρύχιες κατολισθήσεις &amp; σεισμοί </a:t>
            </a:r>
            <a:r>
              <a:rPr lang="el-GR" sz="1800" dirty="0">
                <a:latin typeface="Calibri" pitchFamily="34" charset="0"/>
                <a:cs typeface="Calibri" pitchFamily="34" charset="0"/>
              </a:rPr>
              <a:t>(</a:t>
            </a:r>
            <a:r>
              <a:rPr lang="el-GR" sz="1800" dirty="0" err="1">
                <a:latin typeface="Calibri" pitchFamily="34" charset="0"/>
                <a:cs typeface="Calibri" pitchFamily="34" charset="0"/>
              </a:rPr>
              <a:t>tsunami</a:t>
            </a:r>
            <a:r>
              <a:rPr lang="el-GR" sz="1800" dirty="0">
                <a:latin typeface="Calibri" pitchFamily="34" charset="0"/>
                <a:cs typeface="Calibri" pitchFamily="34" charset="0"/>
              </a:rPr>
              <a:t>)</a:t>
            </a:r>
          </a:p>
          <a:p>
            <a:pPr marL="271463" indent="-271463" eaLnBrk="1" hangingPunct="1">
              <a:defRPr/>
            </a:pPr>
            <a:r>
              <a:rPr lang="el-GR" sz="18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Διαφοροποιήσεις ατμοσφαιρικής πίεσης</a:t>
            </a:r>
          </a:p>
          <a:p>
            <a:pPr marL="271463" indent="-271463" eaLnBrk="1" hangingPunct="1">
              <a:defRPr/>
            </a:pPr>
            <a:r>
              <a:rPr lang="el-GR" sz="18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Διαφοροποιήσεις πυκνότητας </a:t>
            </a:r>
            <a:r>
              <a:rPr lang="el-GR" sz="1800" dirty="0">
                <a:latin typeface="Calibri" pitchFamily="34" charset="0"/>
                <a:cs typeface="Calibri" pitchFamily="34" charset="0"/>
              </a:rPr>
              <a:t>των θαλασσίων μαζών</a:t>
            </a:r>
          </a:p>
          <a:p>
            <a:pPr marL="0" indent="0" eaLnBrk="1" hangingPunct="1">
              <a:defRPr/>
            </a:pPr>
            <a:endParaRPr lang="el-GR" sz="1800" dirty="0">
              <a:latin typeface="Calibri" pitchFamily="34" charset="0"/>
              <a:cs typeface="Calibri" pitchFamily="34" charset="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el-GR" sz="1800" dirty="0" err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Επαναφέρουσες</a:t>
            </a:r>
            <a:r>
              <a:rPr lang="el-GR" sz="18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δυνάμεις</a:t>
            </a:r>
          </a:p>
          <a:p>
            <a:pPr marL="271463" indent="-271463" eaLnBrk="1" hangingPunct="1">
              <a:buFont typeface="Arial" pitchFamily="34" charset="0"/>
              <a:buChar char="•"/>
              <a:defRPr/>
            </a:pPr>
            <a:r>
              <a:rPr lang="el-GR" sz="1800" dirty="0">
                <a:latin typeface="Calibri" pitchFamily="34" charset="0"/>
                <a:cs typeface="Calibri" pitchFamily="34" charset="0"/>
              </a:rPr>
              <a:t>β</a:t>
            </a:r>
            <a:r>
              <a:rPr lang="el-GR" sz="18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αρύτητα</a:t>
            </a:r>
            <a:r>
              <a:rPr lang="el-GR" sz="1800" dirty="0">
                <a:latin typeface="Calibri" pitchFamily="34" charset="0"/>
                <a:cs typeface="Calibri" pitchFamily="34" charset="0"/>
              </a:rPr>
              <a:t> (κυματισμούς βαρύτητας) και την </a:t>
            </a:r>
          </a:p>
          <a:p>
            <a:pPr marL="271463" indent="-271463" eaLnBrk="1" hangingPunct="1">
              <a:buFont typeface="Arial" pitchFamily="34" charset="0"/>
              <a:buChar char="•"/>
              <a:defRPr/>
            </a:pPr>
            <a:r>
              <a:rPr lang="el-GR" sz="18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επιφανειακή τάση </a:t>
            </a:r>
            <a:r>
              <a:rPr lang="el-GR" sz="1800" dirty="0">
                <a:latin typeface="Calibri" pitchFamily="34" charset="0"/>
                <a:cs typeface="Calibri" pitchFamily="34" charset="0"/>
              </a:rPr>
              <a:t>(κυματισμοί επιφανειακής τάσης) </a:t>
            </a:r>
          </a:p>
          <a:p>
            <a:pPr marL="0" indent="0" eaLnBrk="1" hangingPunct="1">
              <a:buFontTx/>
              <a:buNone/>
              <a:defRPr/>
            </a:pPr>
            <a:r>
              <a:rPr lang="el-GR" sz="1800" dirty="0">
                <a:latin typeface="Calibri" pitchFamily="34" charset="0"/>
                <a:cs typeface="Calibri" pitchFamily="34" charset="0"/>
              </a:rPr>
              <a:t>Η επιφανειακή τάση υπεισέρχεται σε κυματισμούς μικρής κλίμακας (μήκος λίγα 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cm</a:t>
            </a:r>
            <a:r>
              <a:rPr lang="el-GR" sz="1800" dirty="0">
                <a:latin typeface="Calibri" pitchFamily="34" charset="0"/>
                <a:cs typeface="Calibri" pitchFamily="34" charset="0"/>
              </a:rPr>
              <a:t>)</a:t>
            </a:r>
          </a:p>
          <a:p>
            <a:pPr marL="0" indent="0" eaLnBrk="1" hangingPunct="1">
              <a:buFontTx/>
              <a:buNone/>
              <a:defRPr/>
            </a:pPr>
            <a:endParaRPr lang="el-GR" sz="1800" dirty="0">
              <a:latin typeface="Calibri" pitchFamily="34" charset="0"/>
              <a:cs typeface="Calibri" pitchFamily="34" charset="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el-GR" sz="1800" dirty="0">
                <a:latin typeface="Calibri" pitchFamily="34" charset="0"/>
                <a:cs typeface="Calibri" pitchFamily="34" charset="0"/>
              </a:rPr>
              <a:t>Π.χ. στους </a:t>
            </a:r>
            <a:r>
              <a:rPr lang="el-GR" sz="1800" dirty="0" err="1">
                <a:latin typeface="Calibri" pitchFamily="34" charset="0"/>
                <a:cs typeface="Calibri" pitchFamily="34" charset="0"/>
              </a:rPr>
              <a:t>ανεμογενείς</a:t>
            </a:r>
            <a:r>
              <a:rPr lang="el-GR" sz="1800" dirty="0">
                <a:latin typeface="Calibri" pitchFamily="34" charset="0"/>
                <a:cs typeface="Calibri" pitchFamily="34" charset="0"/>
              </a:rPr>
              <a:t> κυματισμούς, η δύναμη από την πνοή του ανέμου απομακρύνει τα υγρά σωματίδια από τη θέση ισορροπίας</a:t>
            </a:r>
          </a:p>
          <a:p>
            <a:pPr marL="0" indent="0" eaLnBrk="1" hangingPunct="1">
              <a:buFontTx/>
              <a:buNone/>
              <a:defRPr/>
            </a:pPr>
            <a:r>
              <a:rPr lang="el-GR" sz="1800" dirty="0">
                <a:latin typeface="Calibri" pitchFamily="34" charset="0"/>
                <a:cs typeface="Calibri" pitchFamily="34" charset="0"/>
              </a:rPr>
              <a:t>Η φορά της κίνησης αντιστρέφεται από τη βαρύτητα που τείνει να επαναφέρει τα σωματίδια στην αρχική θέση</a:t>
            </a:r>
          </a:p>
        </p:txBody>
      </p:sp>
      <p:sp>
        <p:nvSpPr>
          <p:cNvPr id="4" name="1 - Τίτλος"/>
          <p:cNvSpPr txBox="1">
            <a:spLocks/>
          </p:cNvSpPr>
          <p:nvPr/>
        </p:nvSpPr>
        <p:spPr bwMode="auto"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27000">
                <a:srgbClr val="95C9D7">
                  <a:alpha val="60000"/>
                </a:srgb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 w="3175" cap="flat" cmpd="sng" algn="ctr">
            <a:noFill/>
            <a:prstDash val="solid"/>
            <a:miter lim="800000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el-GR" sz="2800" b="1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Κυματομηχανική </a:t>
            </a:r>
            <a:endParaRPr lang="el-GR" sz="2800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1 - Τίτλος"/>
          <p:cNvSpPr txBox="1">
            <a:spLocks/>
          </p:cNvSpPr>
          <p:nvPr/>
        </p:nvSpPr>
        <p:spPr>
          <a:xfrm>
            <a:off x="0" y="6597352"/>
            <a:ext cx="9144000" cy="260648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27000">
                <a:srgbClr val="95C9D7"/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 w="31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cxnSp>
        <p:nvCxnSpPr>
          <p:cNvPr id="6" name="5 - Ευθεία γραμμή σύνδεσης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- Ευθεία γραμμή σύνδεσης"/>
          <p:cNvCxnSpPr/>
          <p:nvPr/>
        </p:nvCxnSpPr>
        <p:spPr>
          <a:xfrm>
            <a:off x="0" y="6597352"/>
            <a:ext cx="9144000" cy="0"/>
          </a:xfrm>
          <a:prstGeom prst="line">
            <a:avLst/>
          </a:prstGeom>
          <a:ln w="31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80777" cy="785292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  <a:softEdge rad="63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IMG0289"/>
          <p:cNvPicPr>
            <a:picLocks noChangeAspect="1" noChangeArrowheads="1"/>
          </p:cNvPicPr>
          <p:nvPr/>
        </p:nvPicPr>
        <p:blipFill>
          <a:blip r:embed="rId3" cstate="print"/>
          <a:srcRect l="15863" t="21896" r="16995" b="22655"/>
          <a:stretch>
            <a:fillRect/>
          </a:stretch>
        </p:blipFill>
        <p:spPr bwMode="auto">
          <a:xfrm>
            <a:off x="647700" y="1339800"/>
            <a:ext cx="784860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323528" y="5778176"/>
            <a:ext cx="864096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1600" i="1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Διάγραμμα που δείχνει το φάσμα της κυματικής ενέργειας στους ωκεανούς σαν συνάρτηση της περιόδου. Η περισσότερη ενέργεια συγκεντρώνεται στα </a:t>
            </a:r>
            <a:r>
              <a:rPr lang="el-GR" sz="1600" i="1" dirty="0" err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ανεμογενή</a:t>
            </a:r>
            <a:r>
              <a:rPr lang="el-GR" sz="1600" i="1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κύματα. </a:t>
            </a:r>
            <a:r>
              <a:rPr lang="en-GB" sz="1600" i="1" dirty="0">
                <a:solidFill>
                  <a:srgbClr val="0000FF"/>
                </a:solidFill>
                <a:latin typeface="Calibri" pitchFamily="34" charset="0"/>
                <a:ea typeface="MS Mincho" pitchFamily="49" charset="-128"/>
                <a:cs typeface="Calibri" pitchFamily="34" charset="0"/>
              </a:rPr>
              <a:t>Garrison (1996</a:t>
            </a:r>
            <a:r>
              <a:rPr lang="el-GR" sz="1600" i="1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)</a:t>
            </a:r>
            <a:r>
              <a:rPr lang="en-GB" sz="1600" i="1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</a:t>
            </a:r>
          </a:p>
        </p:txBody>
      </p:sp>
      <p:sp>
        <p:nvSpPr>
          <p:cNvPr id="4" name="1 - Τίτλος"/>
          <p:cNvSpPr txBox="1">
            <a:spLocks/>
          </p:cNvSpPr>
          <p:nvPr/>
        </p:nvSpPr>
        <p:spPr bwMode="auto"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27000">
                <a:srgbClr val="95C9D7">
                  <a:alpha val="60000"/>
                </a:srgb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 w="3175" cap="flat" cmpd="sng" algn="ctr">
            <a:noFill/>
            <a:prstDash val="solid"/>
            <a:miter lim="800000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el-GR" sz="2800" b="1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Κυματομηχανική </a:t>
            </a:r>
            <a:endParaRPr lang="el-GR" sz="2800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1 - Τίτλος"/>
          <p:cNvSpPr txBox="1">
            <a:spLocks/>
          </p:cNvSpPr>
          <p:nvPr/>
        </p:nvSpPr>
        <p:spPr>
          <a:xfrm>
            <a:off x="0" y="6597352"/>
            <a:ext cx="9144000" cy="260648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27000">
                <a:srgbClr val="95C9D7"/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 w="31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cxnSp>
        <p:nvCxnSpPr>
          <p:cNvPr id="6" name="5 - Ευθεία γραμμή σύνδεσης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- Ευθεία γραμμή σύνδεσης"/>
          <p:cNvCxnSpPr/>
          <p:nvPr/>
        </p:nvCxnSpPr>
        <p:spPr>
          <a:xfrm>
            <a:off x="0" y="6597352"/>
            <a:ext cx="9144000" cy="0"/>
          </a:xfrm>
          <a:prstGeom prst="line">
            <a:avLst/>
          </a:prstGeom>
          <a:ln w="31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780777" cy="785292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  <a:softEdge rad="63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39552" y="1524972"/>
            <a:ext cx="82089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l-GR" sz="20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Περιοδικότητα, μήκη κύματος </a:t>
            </a:r>
            <a:r>
              <a:rPr lang="el-GR" sz="2000" dirty="0">
                <a:solidFill>
                  <a:srgbClr val="0000FF"/>
                </a:solidFill>
                <a:latin typeface="Calibri" pitchFamily="34" charset="0"/>
                <a:ea typeface="MS Mincho" pitchFamily="49" charset="-128"/>
                <a:cs typeface="Calibri" pitchFamily="34" charset="0"/>
              </a:rPr>
              <a:t>και γενεσιουργά αίτια των τύπων κυμάτων. </a:t>
            </a:r>
            <a:endParaRPr lang="en-GB" sz="2000" dirty="0">
              <a:solidFill>
                <a:srgbClr val="0000FF"/>
              </a:solidFill>
              <a:latin typeface="Calibri" pitchFamily="34" charset="0"/>
              <a:ea typeface="MS Mincho" pitchFamily="49" charset="-128"/>
              <a:cs typeface="Calibri" pitchFamily="34" charset="0"/>
            </a:endParaRPr>
          </a:p>
        </p:txBody>
      </p:sp>
      <p:sp>
        <p:nvSpPr>
          <p:cNvPr id="6" name="1 - Τίτλος"/>
          <p:cNvSpPr txBox="1">
            <a:spLocks/>
          </p:cNvSpPr>
          <p:nvPr/>
        </p:nvSpPr>
        <p:spPr bwMode="auto"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27000">
                <a:srgbClr val="95C9D7">
                  <a:alpha val="60000"/>
                </a:srgb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 w="3175" cap="flat" cmpd="sng" algn="ctr">
            <a:noFill/>
            <a:prstDash val="solid"/>
            <a:miter lim="800000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el-GR" sz="2800" b="1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Κυματομηχανική </a:t>
            </a:r>
            <a:endParaRPr lang="el-GR" sz="2800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" name="1 - Τίτλος"/>
          <p:cNvSpPr txBox="1">
            <a:spLocks/>
          </p:cNvSpPr>
          <p:nvPr/>
        </p:nvSpPr>
        <p:spPr>
          <a:xfrm>
            <a:off x="0" y="6597352"/>
            <a:ext cx="9144000" cy="260648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27000">
                <a:srgbClr val="95C9D7"/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 w="31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cxnSp>
        <p:nvCxnSpPr>
          <p:cNvPr id="8" name="7 - Ευθεία γραμμή σύνδεσης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- Ευθεία γραμμή σύνδεσης"/>
          <p:cNvCxnSpPr/>
          <p:nvPr/>
        </p:nvCxnSpPr>
        <p:spPr>
          <a:xfrm>
            <a:off x="0" y="6597352"/>
            <a:ext cx="9144000" cy="0"/>
          </a:xfrm>
          <a:prstGeom prst="line">
            <a:avLst/>
          </a:prstGeom>
          <a:ln w="31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80777" cy="785292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  <a:softEdge rad="63500"/>
          </a:effectLst>
        </p:spPr>
      </p:pic>
      <p:pic>
        <p:nvPicPr>
          <p:cNvPr id="285697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471" y="2304256"/>
            <a:ext cx="8242308" cy="3771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1510" y="1411690"/>
            <a:ext cx="8820980" cy="4659931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l-GR" sz="20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Διάκριση με βάση την περίοδο σε:</a:t>
            </a:r>
          </a:p>
          <a:p>
            <a:pPr marL="179388" indent="-179388" eaLnBrk="1" hangingPunct="1">
              <a:defRPr/>
            </a:pPr>
            <a:r>
              <a:rPr lang="el-GR" sz="18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Κυματισμούς μεγάλης περιόδου</a:t>
            </a:r>
            <a:r>
              <a:rPr lang="el-GR" sz="1800" dirty="0">
                <a:latin typeface="Calibri" pitchFamily="34" charset="0"/>
                <a:cs typeface="Calibri" pitchFamily="34" charset="0"/>
              </a:rPr>
              <a:t>, με περιόδους Τ &gt; 5 </a:t>
            </a:r>
            <a:r>
              <a:rPr lang="en-GB" sz="1800" dirty="0">
                <a:latin typeface="Calibri" pitchFamily="34" charset="0"/>
                <a:cs typeface="Calibri" pitchFamily="34" charset="0"/>
              </a:rPr>
              <a:t>min</a:t>
            </a:r>
            <a:r>
              <a:rPr lang="el-GR" sz="1800" dirty="0">
                <a:latin typeface="Calibri" pitchFamily="34" charset="0"/>
                <a:cs typeface="Calibri" pitchFamily="34" charset="0"/>
              </a:rPr>
              <a:t> </a:t>
            </a:r>
          </a:p>
          <a:p>
            <a:pPr marL="179388" indent="-179388" eaLnBrk="1" hangingPunct="1">
              <a:defRPr/>
            </a:pPr>
            <a:r>
              <a:rPr lang="el-GR" sz="18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Κυματισμούς μικρής περιόδου</a:t>
            </a:r>
            <a:r>
              <a:rPr lang="el-GR" sz="1800" dirty="0">
                <a:latin typeface="Calibri" pitchFamily="34" charset="0"/>
                <a:cs typeface="Calibri" pitchFamily="34" charset="0"/>
              </a:rPr>
              <a:t>, με μικρότερες περιόδους – και ιδιαίτερα Τ &lt; 30 </a:t>
            </a:r>
            <a:r>
              <a:rPr lang="en-GB" sz="1800" dirty="0">
                <a:latin typeface="Calibri" pitchFamily="34" charset="0"/>
                <a:cs typeface="Calibri" pitchFamily="34" charset="0"/>
              </a:rPr>
              <a:t>sec</a:t>
            </a:r>
            <a:endParaRPr lang="el-GR" sz="1800" dirty="0">
              <a:latin typeface="Calibri" pitchFamily="34" charset="0"/>
              <a:cs typeface="Calibri" pitchFamily="34" charset="0"/>
            </a:endParaRPr>
          </a:p>
          <a:p>
            <a:pPr marL="0" indent="0" eaLnBrk="1" hangingPunct="1">
              <a:buNone/>
              <a:defRPr/>
            </a:pPr>
            <a:endParaRPr lang="el-GR" sz="1800" dirty="0">
              <a:latin typeface="Calibri" pitchFamily="34" charset="0"/>
              <a:cs typeface="Calibri" pitchFamily="34" charset="0"/>
            </a:endParaRPr>
          </a:p>
          <a:p>
            <a:pPr marL="0" indent="0" eaLnBrk="1" hangingPunct="1">
              <a:buNone/>
              <a:defRPr/>
            </a:pPr>
            <a:r>
              <a:rPr lang="el-GR" sz="1800" dirty="0">
                <a:latin typeface="Calibri" pitchFamily="34" charset="0"/>
                <a:cs typeface="Calibri" pitchFamily="34" charset="0"/>
              </a:rPr>
              <a:t>Η </a:t>
            </a:r>
            <a:r>
              <a:rPr lang="el-GR" sz="18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χρονική κλίμακα μεταβολής </a:t>
            </a:r>
            <a:r>
              <a:rPr lang="el-GR" sz="1800" dirty="0">
                <a:latin typeface="Calibri" pitchFamily="34" charset="0"/>
                <a:cs typeface="Calibri" pitchFamily="34" charset="0"/>
              </a:rPr>
              <a:t>της επιφανειακής στάθμης ς (</a:t>
            </a:r>
            <a:r>
              <a:rPr lang="el-GR" sz="18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περίοδος Τ</a:t>
            </a:r>
            <a:r>
              <a:rPr lang="el-GR" sz="1800" dirty="0">
                <a:latin typeface="Calibri" pitchFamily="34" charset="0"/>
                <a:cs typeface="Calibri" pitchFamily="34" charset="0"/>
              </a:rPr>
              <a:t>, για περιοδικούς κυματισμούς) </a:t>
            </a:r>
            <a:r>
              <a:rPr lang="el-GR" sz="18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ποικίλει με την αιτία γένεσης </a:t>
            </a:r>
            <a:r>
              <a:rPr lang="el-GR" sz="1800" dirty="0">
                <a:latin typeface="Calibri" pitchFamily="34" charset="0"/>
                <a:cs typeface="Calibri" pitchFamily="34" charset="0"/>
              </a:rPr>
              <a:t>του κυματισμού, από μερικά </a:t>
            </a:r>
            <a:r>
              <a:rPr lang="el-GR" sz="1800" dirty="0" err="1">
                <a:latin typeface="Calibri" pitchFamily="34" charset="0"/>
                <a:cs typeface="Calibri" pitchFamily="34" charset="0"/>
              </a:rPr>
              <a:t>sec</a:t>
            </a:r>
            <a:r>
              <a:rPr lang="el-GR" sz="1800" dirty="0">
                <a:latin typeface="Calibri" pitchFamily="34" charset="0"/>
                <a:cs typeface="Calibri" pitchFamily="34" charset="0"/>
              </a:rPr>
              <a:t> σε ώρες</a:t>
            </a:r>
          </a:p>
          <a:p>
            <a:pPr marL="233363" indent="-233363" eaLnBrk="1" hangingPunct="1">
              <a:tabLst>
                <a:tab pos="90488" algn="l"/>
              </a:tabLst>
              <a:defRPr/>
            </a:pPr>
            <a:r>
              <a:rPr lang="el-GR" sz="18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Παλιρροιακά κύματα </a:t>
            </a:r>
            <a:r>
              <a:rPr lang="el-GR" sz="1800" dirty="0">
                <a:latin typeface="Calibri" pitchFamily="34" charset="0"/>
                <a:cs typeface="Calibri" pitchFamily="34" charset="0"/>
              </a:rPr>
              <a:t>Τ= 43000 </a:t>
            </a:r>
            <a:r>
              <a:rPr lang="el-GR" sz="1800" dirty="0" err="1">
                <a:latin typeface="Calibri" pitchFamily="34" charset="0"/>
                <a:cs typeface="Calibri" pitchFamily="34" charset="0"/>
              </a:rPr>
              <a:t>sec</a:t>
            </a:r>
            <a:endParaRPr lang="el-GR" sz="1800" dirty="0">
              <a:latin typeface="Calibri" pitchFamily="34" charset="0"/>
              <a:cs typeface="Calibri" pitchFamily="34" charset="0"/>
            </a:endParaRPr>
          </a:p>
          <a:p>
            <a:pPr marL="233363" indent="-233363" eaLnBrk="1" hangingPunct="1">
              <a:tabLst>
                <a:tab pos="90488" algn="l"/>
              </a:tabLst>
              <a:defRPr/>
            </a:pPr>
            <a:r>
              <a:rPr lang="el-GR" sz="1800" dirty="0">
                <a:latin typeface="Calibri" pitchFamily="34" charset="0"/>
                <a:cs typeface="Calibri" pitchFamily="34" charset="0"/>
              </a:rPr>
              <a:t> </a:t>
            </a:r>
            <a:r>
              <a:rPr lang="el-GR" sz="1800" dirty="0" err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Ανεμογενή</a:t>
            </a:r>
            <a:r>
              <a:rPr lang="el-GR" sz="18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κύματα </a:t>
            </a:r>
            <a:r>
              <a:rPr lang="el-GR" sz="1800" dirty="0">
                <a:latin typeface="Calibri" pitchFamily="34" charset="0"/>
                <a:cs typeface="Calibri" pitchFamily="34" charset="0"/>
              </a:rPr>
              <a:t>Τ= 2-15sec</a:t>
            </a:r>
          </a:p>
          <a:p>
            <a:pPr marL="0" indent="0" eaLnBrk="1" hangingPunct="1">
              <a:buFontTx/>
              <a:buNone/>
              <a:defRPr/>
            </a:pPr>
            <a:endParaRPr lang="el-GR" sz="1800" dirty="0">
              <a:latin typeface="Calibri" pitchFamily="34" charset="0"/>
              <a:cs typeface="Calibri" pitchFamily="34" charset="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el-GR" sz="20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Διάκριση</a:t>
            </a:r>
            <a:r>
              <a:rPr lang="el-GR" sz="2000" dirty="0">
                <a:latin typeface="Calibri" pitchFamily="34" charset="0"/>
                <a:cs typeface="Calibri" pitchFamily="34" charset="0"/>
              </a:rPr>
              <a:t> με βάση την </a:t>
            </a:r>
            <a:r>
              <a:rPr lang="el-GR" sz="20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κανονικότητα</a:t>
            </a:r>
            <a:r>
              <a:rPr lang="el-GR" sz="2000" dirty="0">
                <a:latin typeface="Calibri" pitchFamily="34" charset="0"/>
                <a:cs typeface="Calibri" pitchFamily="34" charset="0"/>
              </a:rPr>
              <a:t> σε:</a:t>
            </a:r>
          </a:p>
          <a:p>
            <a:pPr marL="179388" indent="-179388" eaLnBrk="1" hangingPunct="1">
              <a:defRPr/>
            </a:pPr>
            <a:r>
              <a:rPr lang="el-GR" sz="18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Μονοχρωματικούς κυματισμούς</a:t>
            </a:r>
            <a:r>
              <a:rPr lang="el-GR" sz="1800" dirty="0">
                <a:latin typeface="Calibri" pitchFamily="34" charset="0"/>
                <a:cs typeface="Calibri" pitchFamily="34" charset="0"/>
              </a:rPr>
              <a:t>. Έχουν ημιτονοειδή μορφή και χαρακτηρίζονται από μία περίοδο</a:t>
            </a:r>
          </a:p>
          <a:p>
            <a:pPr marL="179388" indent="-179388" eaLnBrk="1" hangingPunct="1">
              <a:defRPr/>
            </a:pPr>
            <a:r>
              <a:rPr lang="el-GR" sz="18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Πολυχρωματικούς κυματισμούς</a:t>
            </a:r>
            <a:r>
              <a:rPr lang="el-GR" sz="1800" dirty="0">
                <a:latin typeface="Calibri" pitchFamily="34" charset="0"/>
                <a:cs typeface="Calibri" pitchFamily="34" charset="0"/>
              </a:rPr>
              <a:t>. Η επιφάνεια της θάλασσας μπορεί να προσεγγιστεί από τη σύνθεση πολλών μονοχρωματικών κυματισμών (με διαφορετικά ύψη και περιόδους)</a:t>
            </a:r>
          </a:p>
        </p:txBody>
      </p:sp>
      <p:sp>
        <p:nvSpPr>
          <p:cNvPr id="4" name="1 - Τίτλος"/>
          <p:cNvSpPr txBox="1">
            <a:spLocks/>
          </p:cNvSpPr>
          <p:nvPr/>
        </p:nvSpPr>
        <p:spPr bwMode="auto"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27000">
                <a:srgbClr val="95C9D7">
                  <a:alpha val="60000"/>
                </a:srgb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 w="3175" cap="flat" cmpd="sng" algn="ctr">
            <a:noFill/>
            <a:prstDash val="solid"/>
            <a:miter lim="800000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el-GR" sz="2800" b="1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Κυματομηχανική </a:t>
            </a:r>
            <a:endParaRPr lang="el-GR" sz="2800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1 - Τίτλος"/>
          <p:cNvSpPr txBox="1">
            <a:spLocks/>
          </p:cNvSpPr>
          <p:nvPr/>
        </p:nvSpPr>
        <p:spPr>
          <a:xfrm>
            <a:off x="0" y="6597352"/>
            <a:ext cx="9144000" cy="260648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27000">
                <a:srgbClr val="95C9D7"/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 w="31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cxnSp>
        <p:nvCxnSpPr>
          <p:cNvPr id="6" name="5 - Ευθεία γραμμή σύνδεσης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- Ευθεία γραμμή σύνδεσης"/>
          <p:cNvCxnSpPr/>
          <p:nvPr/>
        </p:nvCxnSpPr>
        <p:spPr>
          <a:xfrm>
            <a:off x="0" y="6597352"/>
            <a:ext cx="9144000" cy="0"/>
          </a:xfrm>
          <a:prstGeom prst="line">
            <a:avLst/>
          </a:prstGeom>
          <a:ln w="31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80777" cy="785292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  <a:softEdge rad="63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367" y="1556792"/>
            <a:ext cx="3829296" cy="4161217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l-GR" sz="1800" dirty="0">
                <a:latin typeface="Calibri" pitchFamily="34" charset="0"/>
                <a:cs typeface="Calibri" pitchFamily="34" charset="0"/>
              </a:rPr>
              <a:t>Παρατηρώντας την επιφάνεια της θάλασσας </a:t>
            </a:r>
            <a:r>
              <a:rPr lang="el-GR" sz="18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δεν φαίνεται ομοιογένεια </a:t>
            </a:r>
            <a:r>
              <a:rPr lang="el-GR" sz="1800" dirty="0">
                <a:latin typeface="Calibri" pitchFamily="34" charset="0"/>
                <a:cs typeface="Calibri" pitchFamily="34" charset="0"/>
              </a:rPr>
              <a:t>στις μορφές των κυμάτων</a:t>
            </a:r>
          </a:p>
          <a:p>
            <a:pPr marL="0" indent="0" eaLnBrk="1" hangingPunct="1">
              <a:buFontTx/>
              <a:buNone/>
              <a:defRPr/>
            </a:pPr>
            <a:endParaRPr lang="el-GR" sz="1800" dirty="0">
              <a:latin typeface="Calibri" pitchFamily="34" charset="0"/>
              <a:cs typeface="Calibri" pitchFamily="34" charset="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el-GR" sz="1800" dirty="0">
                <a:latin typeface="Calibri" pitchFamily="34" charset="0"/>
                <a:cs typeface="Calibri" pitchFamily="34" charset="0"/>
              </a:rPr>
              <a:t>Αυτό οφείλεται στο γεγονός πως στην πράξη </a:t>
            </a:r>
            <a:r>
              <a:rPr lang="el-GR" sz="18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(συν)υπάρχουν διάφοροι </a:t>
            </a:r>
            <a:r>
              <a:rPr lang="el-GR" sz="1800" dirty="0" err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κυματισμοἰ</a:t>
            </a:r>
            <a:endParaRPr lang="el-GR" sz="1800" dirty="0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  <a:p>
            <a:pPr marL="0" indent="0" eaLnBrk="1" hangingPunct="1">
              <a:buFontTx/>
              <a:buNone/>
              <a:defRPr/>
            </a:pPr>
            <a:endParaRPr lang="el-GR" sz="1800" dirty="0">
              <a:latin typeface="Calibri" pitchFamily="34" charset="0"/>
              <a:cs typeface="Calibri" pitchFamily="34" charset="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el-GR" sz="1800" dirty="0">
                <a:latin typeface="Calibri" pitchFamily="34" charset="0"/>
                <a:cs typeface="Calibri" pitchFamily="34" charset="0"/>
              </a:rPr>
              <a:t>Η </a:t>
            </a:r>
            <a:r>
              <a:rPr lang="el-GR" sz="18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συμβολή</a:t>
            </a:r>
            <a:r>
              <a:rPr lang="el-GR" sz="1800" dirty="0">
                <a:latin typeface="Calibri" pitchFamily="34" charset="0"/>
                <a:cs typeface="Calibri" pitchFamily="34" charset="0"/>
              </a:rPr>
              <a:t> τους (με διάφορους συνδυασμούς διαφοράς φάσης) δίνει την συνολική κατάσταση (υπέρθεσης)</a:t>
            </a:r>
          </a:p>
        </p:txBody>
      </p:sp>
      <p:sp>
        <p:nvSpPr>
          <p:cNvPr id="4" name="1 - Τίτλος"/>
          <p:cNvSpPr txBox="1">
            <a:spLocks/>
          </p:cNvSpPr>
          <p:nvPr/>
        </p:nvSpPr>
        <p:spPr bwMode="auto"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27000">
                <a:srgbClr val="95C9D7">
                  <a:alpha val="60000"/>
                </a:srgb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 w="3175" cap="flat" cmpd="sng" algn="ctr">
            <a:noFill/>
            <a:prstDash val="solid"/>
            <a:miter lim="800000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el-GR" sz="2800" b="1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Κυματομηχανική </a:t>
            </a:r>
            <a:endParaRPr lang="el-GR" sz="2800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1 - Τίτλος"/>
          <p:cNvSpPr txBox="1">
            <a:spLocks/>
          </p:cNvSpPr>
          <p:nvPr/>
        </p:nvSpPr>
        <p:spPr>
          <a:xfrm>
            <a:off x="0" y="6597352"/>
            <a:ext cx="9144000" cy="260648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27000">
                <a:srgbClr val="95C9D7"/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 w="31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cxnSp>
        <p:nvCxnSpPr>
          <p:cNvPr id="6" name="5 - Ευθεία γραμμή σύνδεσης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- Ευθεία γραμμή σύνδεσης"/>
          <p:cNvCxnSpPr/>
          <p:nvPr/>
        </p:nvCxnSpPr>
        <p:spPr>
          <a:xfrm>
            <a:off x="0" y="6597352"/>
            <a:ext cx="9144000" cy="0"/>
          </a:xfrm>
          <a:prstGeom prst="line">
            <a:avLst/>
          </a:prstGeom>
          <a:ln w="31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80777" cy="785292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  <a:softEdge rad="63500"/>
          </a:effectLst>
        </p:spPr>
      </p:pic>
      <p:pic>
        <p:nvPicPr>
          <p:cNvPr id="51609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1608391"/>
            <a:ext cx="4775178" cy="3601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836339" y="1559268"/>
            <a:ext cx="7488238" cy="4184919"/>
            <a:chOff x="557" y="710"/>
            <a:chExt cx="4717" cy="3307"/>
          </a:xfrm>
        </p:grpSpPr>
        <p:sp>
          <p:nvSpPr>
            <p:cNvPr id="215044" name="Text Box 4"/>
            <p:cNvSpPr txBox="1">
              <a:spLocks noChangeArrowheads="1"/>
            </p:cNvSpPr>
            <p:nvPr/>
          </p:nvSpPr>
          <p:spPr bwMode="auto">
            <a:xfrm>
              <a:off x="557" y="710"/>
              <a:ext cx="4717" cy="9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l-GR" sz="1800" dirty="0">
                  <a:latin typeface="Calibri" pitchFamily="34" charset="0"/>
                  <a:cs typeface="Calibri" pitchFamily="34" charset="0"/>
                </a:rPr>
                <a:t>Κύμα είναι </a:t>
              </a:r>
              <a:r>
                <a:rPr lang="el-GR" sz="1800" dirty="0">
                  <a:solidFill>
                    <a:srgbClr val="0000FF"/>
                  </a:solidFill>
                  <a:latin typeface="Calibri" pitchFamily="34" charset="0"/>
                  <a:cs typeface="Calibri" pitchFamily="34" charset="0"/>
                </a:rPr>
                <a:t>μηχανισμός μεταφοράς </a:t>
              </a:r>
              <a:r>
                <a:rPr lang="el-GR" sz="1800" dirty="0">
                  <a:latin typeface="Calibri" pitchFamily="34" charset="0"/>
                  <a:cs typeface="Calibri" pitchFamily="34" charset="0"/>
                </a:rPr>
                <a:t>μιας </a:t>
              </a:r>
              <a:r>
                <a:rPr lang="el-GR" sz="1800" dirty="0">
                  <a:solidFill>
                    <a:srgbClr val="0000FF"/>
                  </a:solidFill>
                  <a:latin typeface="Calibri" pitchFamily="34" charset="0"/>
                  <a:cs typeface="Calibri" pitchFamily="34" charset="0"/>
                </a:rPr>
                <a:t>διαταραχής</a:t>
              </a:r>
              <a:r>
                <a:rPr lang="el-GR" sz="1800" dirty="0">
                  <a:latin typeface="Calibri" pitchFamily="34" charset="0"/>
                  <a:cs typeface="Calibri" pitchFamily="34" charset="0"/>
                </a:rPr>
                <a:t> </a:t>
              </a:r>
            </a:p>
            <a:p>
              <a:endParaRPr lang="el-GR" sz="1800" dirty="0">
                <a:latin typeface="Calibri" pitchFamily="34" charset="0"/>
                <a:cs typeface="Calibri" pitchFamily="34" charset="0"/>
              </a:endParaRPr>
            </a:p>
            <a:p>
              <a:r>
                <a:rPr lang="el-GR" sz="1800" dirty="0">
                  <a:latin typeface="Calibri" pitchFamily="34" charset="0"/>
                  <a:cs typeface="Calibri" pitchFamily="34" charset="0"/>
                </a:rPr>
                <a:t>Στην </a:t>
              </a:r>
              <a:r>
                <a:rPr lang="el-GR" sz="1800" dirty="0">
                  <a:solidFill>
                    <a:srgbClr val="0000FF"/>
                  </a:solidFill>
                  <a:latin typeface="Calibri" pitchFamily="34" charset="0"/>
                  <a:cs typeface="Calibri" pitchFamily="34" charset="0"/>
                </a:rPr>
                <a:t>πιο απλή, γραμμική τους μορφή</a:t>
              </a:r>
              <a:r>
                <a:rPr lang="el-GR" sz="1800" dirty="0">
                  <a:latin typeface="Calibri" pitchFamily="34" charset="0"/>
                  <a:cs typeface="Calibri" pitchFamily="34" charset="0"/>
                </a:rPr>
                <a:t>, τα κύματα </a:t>
              </a:r>
              <a:r>
                <a:rPr lang="el-GR" sz="1800" dirty="0">
                  <a:solidFill>
                    <a:srgbClr val="0000FF"/>
                  </a:solidFill>
                  <a:latin typeface="Calibri" pitchFamily="34" charset="0"/>
                  <a:cs typeface="Calibri" pitchFamily="34" charset="0"/>
                </a:rPr>
                <a:t>μεταφέρουν μόνο ενέργεια και όχι μάζα</a:t>
              </a:r>
              <a:endParaRPr lang="en-US" sz="18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graphicFrame>
          <p:nvGraphicFramePr>
            <p:cNvPr id="215045" name="Object 5"/>
            <p:cNvGraphicFramePr>
              <a:graphicFrameLocks noChangeAspect="1"/>
            </p:cNvGraphicFramePr>
            <p:nvPr/>
          </p:nvGraphicFramePr>
          <p:xfrm>
            <a:off x="657" y="2115"/>
            <a:ext cx="1134" cy="5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0" name="Εξίσωση" r:id="rId3" imgW="1002960" imgH="457200" progId="Equation.3">
                    <p:embed/>
                  </p:oleObj>
                </mc:Choice>
                <mc:Fallback>
                  <p:oleObj name="Εξίσωση" r:id="rId3" imgW="1002960" imgH="45720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7" y="2115"/>
                          <a:ext cx="1134" cy="517"/>
                        </a:xfrm>
                        <a:prstGeom prst="rect">
                          <a:avLst/>
                        </a:prstGeom>
                        <a:noFill/>
                        <a:ln w="25400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5046" name="Text Box 6"/>
            <p:cNvSpPr txBox="1">
              <a:spLocks noChangeArrowheads="1"/>
            </p:cNvSpPr>
            <p:nvPr/>
          </p:nvSpPr>
          <p:spPr bwMode="auto">
            <a:xfrm>
              <a:off x="2154" y="2191"/>
              <a:ext cx="2676" cy="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l-GR" sz="1800" dirty="0">
                  <a:latin typeface="Calibri" pitchFamily="34" charset="0"/>
                  <a:cs typeface="Calibri" pitchFamily="34" charset="0"/>
                </a:rPr>
                <a:t>Τυπική εξίσωση κύματος (1-</a:t>
              </a:r>
              <a:r>
                <a:rPr lang="en-US" sz="1800" dirty="0">
                  <a:latin typeface="Calibri" pitchFamily="34" charset="0"/>
                  <a:cs typeface="Calibri" pitchFamily="34" charset="0"/>
                </a:rPr>
                <a:t>D)</a:t>
              </a:r>
            </a:p>
          </p:txBody>
        </p:sp>
        <p:sp>
          <p:nvSpPr>
            <p:cNvPr id="215047" name="Text Box 7"/>
            <p:cNvSpPr txBox="1">
              <a:spLocks noChangeArrowheads="1"/>
            </p:cNvSpPr>
            <p:nvPr/>
          </p:nvSpPr>
          <p:spPr bwMode="auto">
            <a:xfrm>
              <a:off x="578" y="2862"/>
              <a:ext cx="3265" cy="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l-GR" sz="1800" dirty="0">
                  <a:latin typeface="Calibri" pitchFamily="34" charset="0"/>
                  <a:cs typeface="Calibri" pitchFamily="34" charset="0"/>
                </a:rPr>
                <a:t>Λύση: </a:t>
              </a:r>
              <a:r>
                <a:rPr lang="el-GR" sz="1800" dirty="0">
                  <a:solidFill>
                    <a:srgbClr val="0000FF"/>
                  </a:solidFill>
                  <a:latin typeface="Calibri" pitchFamily="34" charset="0"/>
                  <a:cs typeface="Calibri" pitchFamily="34" charset="0"/>
                </a:rPr>
                <a:t>οποιαδήποτε συνάρτηση </a:t>
              </a:r>
              <a:r>
                <a:rPr lang="en-US" sz="1800" dirty="0">
                  <a:solidFill>
                    <a:srgbClr val="0000FF"/>
                  </a:solidFill>
                  <a:latin typeface="Calibri" pitchFamily="34" charset="0"/>
                  <a:cs typeface="Calibri" pitchFamily="34" charset="0"/>
                </a:rPr>
                <a:t>f </a:t>
              </a:r>
              <a:r>
                <a:rPr lang="el-GR" sz="1800" dirty="0">
                  <a:latin typeface="Calibri" pitchFamily="34" charset="0"/>
                  <a:cs typeface="Calibri" pitchFamily="34" charset="0"/>
                </a:rPr>
                <a:t>της μορφής </a:t>
              </a:r>
              <a:endParaRPr lang="en-US" sz="1800" dirty="0">
                <a:latin typeface="Calibri" pitchFamily="34" charset="0"/>
                <a:cs typeface="Calibri" pitchFamily="34" charset="0"/>
              </a:endParaRPr>
            </a:p>
          </p:txBody>
        </p:sp>
        <p:graphicFrame>
          <p:nvGraphicFramePr>
            <p:cNvPr id="215050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58001040"/>
                </p:ext>
              </p:extLst>
            </p:nvPr>
          </p:nvGraphicFramePr>
          <p:xfrm>
            <a:off x="3539" y="2891"/>
            <a:ext cx="681" cy="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1" name="Εξίσωση" r:id="rId5" imgW="558558" imgH="203112" progId="Equation.3">
                    <p:embed/>
                  </p:oleObj>
                </mc:Choice>
                <mc:Fallback>
                  <p:oleObj name="Εξίσωση" r:id="rId5" imgW="558558" imgH="203112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39" y="2891"/>
                          <a:ext cx="681" cy="24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5051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87440770"/>
                </p:ext>
              </p:extLst>
            </p:nvPr>
          </p:nvGraphicFramePr>
          <p:xfrm>
            <a:off x="4407" y="2903"/>
            <a:ext cx="680" cy="2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2" name="Εξίσωση" r:id="rId7" imgW="583947" imgH="203112" progId="Equation.3">
                    <p:embed/>
                  </p:oleObj>
                </mc:Choice>
                <mc:Fallback>
                  <p:oleObj name="Εξίσωση" r:id="rId7" imgW="583947" imgH="203112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07" y="2903"/>
                          <a:ext cx="680" cy="237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5052" name="Text Box 12"/>
            <p:cNvSpPr txBox="1">
              <a:spLocks noChangeArrowheads="1"/>
            </p:cNvSpPr>
            <p:nvPr/>
          </p:nvSpPr>
          <p:spPr bwMode="auto">
            <a:xfrm>
              <a:off x="4173" y="2840"/>
              <a:ext cx="27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l-GR" sz="2000" dirty="0">
                  <a:latin typeface="Calibri" pitchFamily="34" charset="0"/>
                  <a:cs typeface="Calibri" pitchFamily="34" charset="0"/>
                </a:rPr>
                <a:t>ή</a:t>
              </a:r>
              <a:r>
                <a:rPr lang="el-GR" sz="1800" b="1" dirty="0">
                  <a:solidFill>
                    <a:srgbClr val="000066"/>
                  </a:solidFill>
                  <a:latin typeface="Arial" charset="0"/>
                </a:rPr>
                <a:t> </a:t>
              </a:r>
              <a:endParaRPr lang="en-US" sz="18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5053" name="Text Box 13"/>
            <p:cNvSpPr txBox="1">
              <a:spLocks noChangeArrowheads="1"/>
            </p:cNvSpPr>
            <p:nvPr/>
          </p:nvSpPr>
          <p:spPr bwMode="auto">
            <a:xfrm>
              <a:off x="2018" y="3612"/>
              <a:ext cx="2202" cy="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l-GR" sz="1800" dirty="0">
                  <a:latin typeface="Calibri" pitchFamily="34" charset="0"/>
                  <a:cs typeface="Calibri" pitchFamily="34" charset="0"/>
                </a:rPr>
                <a:t>Τυπική εξίσωση </a:t>
              </a:r>
              <a:r>
                <a:rPr lang="el-GR" sz="1800" dirty="0">
                  <a:solidFill>
                    <a:srgbClr val="0000FF"/>
                  </a:solidFill>
                  <a:latin typeface="Calibri" pitchFamily="34" charset="0"/>
                  <a:cs typeface="Calibri" pitchFamily="34" charset="0"/>
                </a:rPr>
                <a:t>κύματος (</a:t>
              </a:r>
              <a:r>
                <a:rPr lang="en-US" sz="1800" dirty="0">
                  <a:solidFill>
                    <a:srgbClr val="0000FF"/>
                  </a:solidFill>
                  <a:latin typeface="Calibri" pitchFamily="34" charset="0"/>
                  <a:cs typeface="Calibri" pitchFamily="34" charset="0"/>
                </a:rPr>
                <a:t>3</a:t>
              </a:r>
              <a:r>
                <a:rPr lang="el-GR" sz="1800" dirty="0">
                  <a:solidFill>
                    <a:srgbClr val="0000FF"/>
                  </a:solidFill>
                  <a:latin typeface="Calibri" pitchFamily="34" charset="0"/>
                  <a:cs typeface="Calibri" pitchFamily="34" charset="0"/>
                </a:rPr>
                <a:t>-</a:t>
              </a:r>
              <a:r>
                <a:rPr lang="en-US" sz="1800" dirty="0">
                  <a:solidFill>
                    <a:srgbClr val="0000FF"/>
                  </a:solidFill>
                  <a:latin typeface="Calibri" pitchFamily="34" charset="0"/>
                  <a:cs typeface="Calibri" pitchFamily="34" charset="0"/>
                </a:rPr>
                <a:t>D)</a:t>
              </a:r>
            </a:p>
          </p:txBody>
        </p:sp>
        <p:graphicFrame>
          <p:nvGraphicFramePr>
            <p:cNvPr id="215056" name="Object 16"/>
            <p:cNvGraphicFramePr>
              <a:graphicFrameLocks noChangeAspect="1"/>
            </p:cNvGraphicFramePr>
            <p:nvPr/>
          </p:nvGraphicFramePr>
          <p:xfrm>
            <a:off x="657" y="3521"/>
            <a:ext cx="1088" cy="4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3" name="Microsoft Equation 3.0" r:id="rId9" imgW="1002865" imgH="457002" progId="Equation.3">
                    <p:embed/>
                  </p:oleObj>
                </mc:Choice>
                <mc:Fallback>
                  <p:oleObj name="Microsoft Equation 3.0" r:id="rId9" imgW="1002865" imgH="457002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7" y="3521"/>
                          <a:ext cx="1088" cy="496"/>
                        </a:xfrm>
                        <a:prstGeom prst="rect">
                          <a:avLst/>
                        </a:prstGeom>
                        <a:noFill/>
                        <a:ln w="25400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4" name="1 - Τίτλος"/>
          <p:cNvSpPr txBox="1">
            <a:spLocks/>
          </p:cNvSpPr>
          <p:nvPr/>
        </p:nvSpPr>
        <p:spPr bwMode="auto"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27000">
                <a:srgbClr val="95C9D7">
                  <a:alpha val="60000"/>
                </a:srgb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 w="3175" cap="flat" cmpd="sng" algn="ctr">
            <a:noFill/>
            <a:prstDash val="solid"/>
            <a:miter lim="800000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el-GR" sz="2800" b="1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Κυματομηχανική </a:t>
            </a:r>
            <a:endParaRPr lang="el-GR" sz="2800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5" name="1 - Τίτλος"/>
          <p:cNvSpPr txBox="1">
            <a:spLocks/>
          </p:cNvSpPr>
          <p:nvPr/>
        </p:nvSpPr>
        <p:spPr>
          <a:xfrm>
            <a:off x="0" y="6597352"/>
            <a:ext cx="9144000" cy="260648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27000">
                <a:srgbClr val="95C9D7"/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 w="31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cxnSp>
        <p:nvCxnSpPr>
          <p:cNvPr id="16" name="15 - Ευθεία γραμμή σύνδεσης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- Ευθεία γραμμή σύνδεσης"/>
          <p:cNvCxnSpPr/>
          <p:nvPr/>
        </p:nvCxnSpPr>
        <p:spPr>
          <a:xfrm>
            <a:off x="0" y="6597352"/>
            <a:ext cx="9144000" cy="0"/>
          </a:xfrm>
          <a:prstGeom prst="line">
            <a:avLst/>
          </a:prstGeom>
          <a:ln w="31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0"/>
            <a:ext cx="780777" cy="785292"/>
          </a:xfrm>
          <a:prstGeom prst="rect">
            <a:avLst/>
          </a:prstGeom>
          <a:blipFill>
            <a:blip r:embed="rId12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  <a:softEdge rad="63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8" name="Text Box 4"/>
          <p:cNvSpPr txBox="1">
            <a:spLocks noChangeArrowheads="1"/>
          </p:cNvSpPr>
          <p:nvPr/>
        </p:nvSpPr>
        <p:spPr bwMode="auto">
          <a:xfrm>
            <a:off x="358116" y="982000"/>
            <a:ext cx="4608459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l-GR" sz="2200" dirty="0">
                <a:solidFill>
                  <a:srgbClr val="0000FF"/>
                </a:solidFill>
                <a:latin typeface="Calibri" pitchFamily="34" charset="0"/>
              </a:rPr>
              <a:t>Κύματα</a:t>
            </a:r>
            <a:r>
              <a:rPr lang="en-US" sz="2200" dirty="0">
                <a:solidFill>
                  <a:srgbClr val="0000FF"/>
                </a:solidFill>
                <a:latin typeface="Calibri" pitchFamily="34" charset="0"/>
              </a:rPr>
              <a:t>: </a:t>
            </a:r>
            <a:r>
              <a:rPr lang="el-GR" sz="2200" dirty="0">
                <a:solidFill>
                  <a:srgbClr val="0000FF"/>
                </a:solidFill>
                <a:latin typeface="Calibri" pitchFamily="34" charset="0"/>
              </a:rPr>
              <a:t>Λύση της εξίσωσης κύματος </a:t>
            </a:r>
            <a:endParaRPr lang="en-US" sz="2200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216100" name="Text Box 36"/>
          <p:cNvSpPr txBox="1">
            <a:spLocks noChangeArrowheads="1"/>
          </p:cNvSpPr>
          <p:nvPr/>
        </p:nvSpPr>
        <p:spPr bwMode="auto">
          <a:xfrm>
            <a:off x="420479" y="1805358"/>
            <a:ext cx="384775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l-GR" sz="16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Σε χρόνο </a:t>
            </a:r>
            <a:r>
              <a:rPr lang="en-US" sz="16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 = 0</a:t>
            </a:r>
            <a:r>
              <a:rPr lang="el-GR" sz="16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η λύση της εξίσωσης γίνεται </a:t>
            </a:r>
            <a:r>
              <a:rPr lang="en-US" sz="16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 (x</a:t>
            </a:r>
            <a:r>
              <a:rPr lang="el-GR" sz="16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l-GR" sz="16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</a:t>
            </a:r>
            <a:r>
              <a:rPr lang="el-GR" sz="16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n-US" sz="16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l-GR" sz="16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  <a:r>
              <a:rPr lang="en-GB" sz="16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l-GR" sz="16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GB" sz="16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l-GR" sz="16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1600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6101" name="Text Box 37"/>
          <p:cNvSpPr txBox="1">
            <a:spLocks noChangeArrowheads="1"/>
          </p:cNvSpPr>
          <p:nvPr/>
        </p:nvSpPr>
        <p:spPr bwMode="auto">
          <a:xfrm>
            <a:off x="384651" y="2787301"/>
            <a:ext cx="405288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l-GR" sz="16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Σε χρόνο </a:t>
            </a:r>
            <a:r>
              <a:rPr lang="en-US" sz="16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 = t1, </a:t>
            </a:r>
            <a:r>
              <a:rPr lang="el-GR" sz="16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η λύση της εξίσωσης γίνεται </a:t>
            </a:r>
            <a:r>
              <a:rPr lang="en-US" sz="16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 (x</a:t>
            </a:r>
            <a:r>
              <a:rPr lang="el-GR" sz="16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l-GR" sz="16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ct1) = f(x1), </a:t>
            </a:r>
            <a:r>
              <a:rPr lang="el-GR" sz="16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όπου</a:t>
            </a:r>
            <a:r>
              <a:rPr lang="en-US" sz="16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6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x1</a:t>
            </a:r>
            <a:r>
              <a:rPr lang="el-GR" sz="16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  <a:r>
              <a:rPr lang="el-GR" sz="16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 + ct1</a:t>
            </a:r>
          </a:p>
        </p:txBody>
      </p:sp>
      <p:sp>
        <p:nvSpPr>
          <p:cNvPr id="216102" name="Text Box 38"/>
          <p:cNvSpPr txBox="1">
            <a:spLocks noChangeArrowheads="1"/>
          </p:cNvSpPr>
          <p:nvPr/>
        </p:nvSpPr>
        <p:spPr bwMode="auto">
          <a:xfrm>
            <a:off x="360574" y="3772553"/>
            <a:ext cx="388753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l-GR" sz="16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Σε χρόνο </a:t>
            </a:r>
            <a:r>
              <a:rPr lang="en-US" sz="16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 = t2, </a:t>
            </a:r>
            <a:r>
              <a:rPr lang="el-GR" sz="16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η λύση της εξίσωσης γίνεται </a:t>
            </a:r>
            <a:r>
              <a:rPr lang="en-US" sz="16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 (x</a:t>
            </a:r>
            <a:r>
              <a:rPr lang="el-GR" sz="16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l-GR" sz="16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ct2) = f(x2), </a:t>
            </a:r>
            <a:r>
              <a:rPr lang="el-GR" sz="16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όπου </a:t>
            </a:r>
            <a:r>
              <a:rPr lang="en-US" sz="16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x2</a:t>
            </a:r>
            <a:r>
              <a:rPr lang="el-GR" sz="16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  <a:r>
              <a:rPr lang="el-GR" sz="16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 + ct2</a:t>
            </a:r>
          </a:p>
        </p:txBody>
      </p:sp>
      <p:sp>
        <p:nvSpPr>
          <p:cNvPr id="216103" name="Text Box 39"/>
          <p:cNvSpPr txBox="1">
            <a:spLocks noChangeArrowheads="1"/>
          </p:cNvSpPr>
          <p:nvPr/>
        </p:nvSpPr>
        <p:spPr bwMode="auto">
          <a:xfrm>
            <a:off x="179512" y="5175837"/>
            <a:ext cx="878497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latin typeface="Calibri" pitchFamily="34" charset="0"/>
                <a:cs typeface="Calibri" pitchFamily="34" charset="0"/>
              </a:rPr>
              <a:t>H </a:t>
            </a:r>
            <a:r>
              <a:rPr lang="el-GR" sz="1800" dirty="0">
                <a:latin typeface="Calibri" pitchFamily="34" charset="0"/>
                <a:cs typeface="Calibri" pitchFamily="34" charset="0"/>
              </a:rPr>
              <a:t>λύση της μορφής 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f(</a:t>
            </a:r>
            <a:r>
              <a:rPr lang="en-US" sz="1800" dirty="0" err="1">
                <a:latin typeface="Calibri" pitchFamily="34" charset="0"/>
                <a:cs typeface="Calibri" pitchFamily="34" charset="0"/>
              </a:rPr>
              <a:t>x+ct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) </a:t>
            </a:r>
            <a:r>
              <a:rPr lang="el-GR" sz="1800" dirty="0">
                <a:latin typeface="Calibri" pitchFamily="34" charset="0"/>
                <a:cs typeface="Calibri" pitchFamily="34" charset="0"/>
              </a:rPr>
              <a:t>αντιστοιχεί </a:t>
            </a:r>
            <a:r>
              <a:rPr lang="el-GR" sz="18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σε κύμα που κινείται προς τα δεξιά </a:t>
            </a:r>
            <a:r>
              <a:rPr lang="el-GR" sz="1800" dirty="0">
                <a:latin typeface="Calibri" pitchFamily="34" charset="0"/>
                <a:cs typeface="Calibri" pitchFamily="34" charset="0"/>
              </a:rPr>
              <a:t>με ταχύτητα </a:t>
            </a:r>
            <a:r>
              <a:rPr lang="en-US" sz="18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c</a:t>
            </a:r>
            <a:endParaRPr lang="el-GR" sz="1800" dirty="0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l-GR" sz="1800" dirty="0">
                <a:latin typeface="Calibri" pitchFamily="34" charset="0"/>
                <a:cs typeface="Calibri" pitchFamily="34" charset="0"/>
              </a:rPr>
              <a:t>Στο παράδειγμα, η </a:t>
            </a:r>
            <a:r>
              <a:rPr lang="el-GR" sz="18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λύση της εξίσωσης (το κύμα) δεν αλλάζει μορφή </a:t>
            </a:r>
            <a:r>
              <a:rPr lang="el-GR" sz="1800" dirty="0">
                <a:latin typeface="Calibri" pitchFamily="34" charset="0"/>
                <a:cs typeface="Calibri" pitchFamily="34" charset="0"/>
              </a:rPr>
              <a:t>καθώς διαδίδεται</a:t>
            </a:r>
          </a:p>
          <a:p>
            <a:pPr eaLnBrk="0" hangingPunct="0">
              <a:spcBef>
                <a:spcPts val="0"/>
              </a:spcBef>
            </a:pPr>
            <a:r>
              <a:rPr lang="el-GR" sz="1800" dirty="0">
                <a:latin typeface="Calibri" pitchFamily="34" charset="0"/>
                <a:cs typeface="Calibri" pitchFamily="34" charset="0"/>
              </a:rPr>
              <a:t>Δηλαδή, το κύμα </a:t>
            </a:r>
            <a:r>
              <a:rPr lang="el-GR" sz="18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δεν διασπείρεται </a:t>
            </a:r>
            <a:r>
              <a:rPr lang="el-GR" sz="1800" dirty="0">
                <a:latin typeface="Calibri" pitchFamily="34" charset="0"/>
                <a:cs typeface="Calibri" pitchFamily="34" charset="0"/>
              </a:rPr>
              <a:t>(έχει μηδενική διασπορά)</a:t>
            </a:r>
            <a:endParaRPr lang="en-US" sz="1800" dirty="0">
              <a:solidFill>
                <a:srgbClr val="3333FF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37" name="36 - Ομάδα"/>
          <p:cNvGrpSpPr/>
          <p:nvPr/>
        </p:nvGrpSpPr>
        <p:grpSpPr>
          <a:xfrm>
            <a:off x="4752977" y="1598930"/>
            <a:ext cx="4139504" cy="3312368"/>
            <a:chOff x="4572000" y="836613"/>
            <a:chExt cx="4608513" cy="3986212"/>
          </a:xfrm>
        </p:grpSpPr>
        <p:grpSp>
          <p:nvGrpSpPr>
            <p:cNvPr id="2" name="Group 32"/>
            <p:cNvGrpSpPr>
              <a:grpSpLocks/>
            </p:cNvGrpSpPr>
            <p:nvPr/>
          </p:nvGrpSpPr>
          <p:grpSpPr bwMode="auto">
            <a:xfrm>
              <a:off x="4572000" y="836613"/>
              <a:ext cx="4608513" cy="3986212"/>
              <a:chOff x="2880" y="1298"/>
              <a:chExt cx="2903" cy="2511"/>
            </a:xfrm>
          </p:grpSpPr>
          <p:sp>
            <p:nvSpPr>
              <p:cNvPr id="216069" name="Freeform 3"/>
              <p:cNvSpPr>
                <a:spLocks/>
              </p:cNvSpPr>
              <p:nvPr/>
            </p:nvSpPr>
            <p:spPr bwMode="auto">
              <a:xfrm>
                <a:off x="3061" y="1654"/>
                <a:ext cx="1452" cy="506"/>
              </a:xfrm>
              <a:custGeom>
                <a:avLst/>
                <a:gdLst>
                  <a:gd name="T0" fmla="*/ 0 w 1452"/>
                  <a:gd name="T1" fmla="*/ 442913 h 506"/>
                  <a:gd name="T2" fmla="*/ 288925 w 1452"/>
                  <a:gd name="T3" fmla="*/ 371475 h 506"/>
                  <a:gd name="T4" fmla="*/ 433388 w 1452"/>
                  <a:gd name="T5" fmla="*/ 155575 h 506"/>
                  <a:gd name="T6" fmla="*/ 649287 w 1452"/>
                  <a:gd name="T7" fmla="*/ 11113 h 506"/>
                  <a:gd name="T8" fmla="*/ 792162 w 1452"/>
                  <a:gd name="T9" fmla="*/ 227013 h 506"/>
                  <a:gd name="T10" fmla="*/ 936625 w 1452"/>
                  <a:gd name="T11" fmla="*/ 658813 h 506"/>
                  <a:gd name="T12" fmla="*/ 1152525 w 1452"/>
                  <a:gd name="T13" fmla="*/ 731838 h 506"/>
                  <a:gd name="T14" fmla="*/ 1512887 w 1452"/>
                  <a:gd name="T15" fmla="*/ 227013 h 506"/>
                  <a:gd name="T16" fmla="*/ 1728788 w 1452"/>
                  <a:gd name="T17" fmla="*/ 298450 h 506"/>
                  <a:gd name="T18" fmla="*/ 1800225 w 1452"/>
                  <a:gd name="T19" fmla="*/ 515938 h 506"/>
                  <a:gd name="T20" fmla="*/ 2017713 w 1452"/>
                  <a:gd name="T21" fmla="*/ 515938 h 506"/>
                  <a:gd name="T22" fmla="*/ 2089150 w 1452"/>
                  <a:gd name="T23" fmla="*/ 442913 h 506"/>
                  <a:gd name="T24" fmla="*/ 2305050 w 1452"/>
                  <a:gd name="T25" fmla="*/ 442913 h 50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452"/>
                  <a:gd name="T40" fmla="*/ 0 h 506"/>
                  <a:gd name="T41" fmla="*/ 1452 w 1452"/>
                  <a:gd name="T42" fmla="*/ 506 h 50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452" h="506">
                    <a:moveTo>
                      <a:pt x="0" y="279"/>
                    </a:moveTo>
                    <a:cubicBezTo>
                      <a:pt x="68" y="271"/>
                      <a:pt x="137" y="264"/>
                      <a:pt x="182" y="234"/>
                    </a:cubicBezTo>
                    <a:cubicBezTo>
                      <a:pt x="227" y="204"/>
                      <a:pt x="235" y="136"/>
                      <a:pt x="273" y="98"/>
                    </a:cubicBezTo>
                    <a:cubicBezTo>
                      <a:pt x="311" y="60"/>
                      <a:pt x="371" y="0"/>
                      <a:pt x="409" y="7"/>
                    </a:cubicBezTo>
                    <a:cubicBezTo>
                      <a:pt x="447" y="14"/>
                      <a:pt x="469" y="75"/>
                      <a:pt x="499" y="143"/>
                    </a:cubicBezTo>
                    <a:cubicBezTo>
                      <a:pt x="529" y="211"/>
                      <a:pt x="552" y="362"/>
                      <a:pt x="590" y="415"/>
                    </a:cubicBezTo>
                    <a:cubicBezTo>
                      <a:pt x="628" y="468"/>
                      <a:pt x="666" y="506"/>
                      <a:pt x="726" y="461"/>
                    </a:cubicBezTo>
                    <a:cubicBezTo>
                      <a:pt x="786" y="416"/>
                      <a:pt x="893" y="188"/>
                      <a:pt x="953" y="143"/>
                    </a:cubicBezTo>
                    <a:cubicBezTo>
                      <a:pt x="1013" y="98"/>
                      <a:pt x="1059" y="158"/>
                      <a:pt x="1089" y="188"/>
                    </a:cubicBezTo>
                    <a:cubicBezTo>
                      <a:pt x="1119" y="218"/>
                      <a:pt x="1104" y="302"/>
                      <a:pt x="1134" y="325"/>
                    </a:cubicBezTo>
                    <a:cubicBezTo>
                      <a:pt x="1164" y="348"/>
                      <a:pt x="1241" y="333"/>
                      <a:pt x="1271" y="325"/>
                    </a:cubicBezTo>
                    <a:cubicBezTo>
                      <a:pt x="1301" y="317"/>
                      <a:pt x="1286" y="287"/>
                      <a:pt x="1316" y="279"/>
                    </a:cubicBezTo>
                    <a:cubicBezTo>
                      <a:pt x="1346" y="271"/>
                      <a:pt x="1399" y="275"/>
                      <a:pt x="1452" y="279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8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grpSp>
            <p:nvGrpSpPr>
              <p:cNvPr id="3" name="Group 4"/>
              <p:cNvGrpSpPr>
                <a:grpSpLocks/>
              </p:cNvGrpSpPr>
              <p:nvPr/>
            </p:nvGrpSpPr>
            <p:grpSpPr bwMode="auto">
              <a:xfrm>
                <a:off x="2880" y="1298"/>
                <a:ext cx="2132" cy="878"/>
                <a:chOff x="2880" y="1298"/>
                <a:chExt cx="2132" cy="878"/>
              </a:xfrm>
            </p:grpSpPr>
            <p:grpSp>
              <p:nvGrpSpPr>
                <p:cNvPr id="4" name="Group 5"/>
                <p:cNvGrpSpPr>
                  <a:grpSpLocks/>
                </p:cNvGrpSpPr>
                <p:nvPr/>
              </p:nvGrpSpPr>
              <p:grpSpPr bwMode="auto">
                <a:xfrm>
                  <a:off x="2880" y="1298"/>
                  <a:ext cx="2132" cy="681"/>
                  <a:chOff x="2880" y="1298"/>
                  <a:chExt cx="2132" cy="681"/>
                </a:xfrm>
              </p:grpSpPr>
              <p:sp>
                <p:nvSpPr>
                  <p:cNvPr id="216072" name="Line 6"/>
                  <p:cNvSpPr>
                    <a:spLocks noChangeShapeType="1"/>
                  </p:cNvSpPr>
                  <p:nvPr/>
                </p:nvSpPr>
                <p:spPr bwMode="auto">
                  <a:xfrm>
                    <a:off x="2880" y="1933"/>
                    <a:ext cx="213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en-GB" sz="1800">
                      <a:solidFill>
                        <a:srgbClr val="0000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216073" name="Line 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971" y="1298"/>
                    <a:ext cx="0" cy="68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en-GB" sz="1800">
                      <a:solidFill>
                        <a:srgbClr val="000000"/>
                      </a:solidFill>
                      <a:latin typeface="Arial" charset="0"/>
                    </a:endParaRPr>
                  </a:p>
                </p:txBody>
              </p:sp>
            </p:grpSp>
            <p:sp>
              <p:nvSpPr>
                <p:cNvPr id="216074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2971" y="1298"/>
                  <a:ext cx="227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US" b="1"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rPr>
                    <a:t>f</a:t>
                  </a:r>
                  <a:endParaRPr lang="el-GR" b="1">
                    <a:solidFill>
                      <a:srgbClr val="000000"/>
                    </a:solidFill>
                    <a:latin typeface="Arial" charset="0"/>
                    <a:ea typeface="MS PGothic" pitchFamily="34" charset="-128"/>
                  </a:endParaRPr>
                </a:p>
              </p:txBody>
            </p:sp>
            <p:sp>
              <p:nvSpPr>
                <p:cNvPr id="216075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4785" y="1888"/>
                  <a:ext cx="227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US" b="1"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rPr>
                    <a:t>x</a:t>
                  </a:r>
                  <a:endParaRPr lang="el-GR" b="1">
                    <a:solidFill>
                      <a:srgbClr val="000000"/>
                    </a:solidFill>
                    <a:latin typeface="Arial" charset="0"/>
                    <a:ea typeface="MS PGothic" pitchFamily="34" charset="-128"/>
                  </a:endParaRPr>
                </a:p>
              </p:txBody>
            </p:sp>
          </p:grpSp>
          <p:sp>
            <p:nvSpPr>
              <p:cNvPr id="216076" name="Text Box 10"/>
              <p:cNvSpPr txBox="1">
                <a:spLocks noChangeArrowheads="1"/>
              </p:cNvSpPr>
              <p:nvPr/>
            </p:nvSpPr>
            <p:spPr bwMode="auto">
              <a:xfrm>
                <a:off x="5080" y="1525"/>
                <a:ext cx="680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2000" dirty="0">
                    <a:solidFill>
                      <a:srgbClr val="0000FF"/>
                    </a:solidFill>
                    <a:latin typeface="Arial" charset="0"/>
                    <a:ea typeface="MS PGothic" pitchFamily="34" charset="-128"/>
                  </a:rPr>
                  <a:t>t = 0</a:t>
                </a:r>
                <a:endParaRPr lang="el-GR" sz="2000" dirty="0">
                  <a:solidFill>
                    <a:srgbClr val="0000FF"/>
                  </a:solidFill>
                  <a:latin typeface="Arial" charset="0"/>
                  <a:ea typeface="MS PGothic" pitchFamily="34" charset="-128"/>
                </a:endParaRPr>
              </a:p>
            </p:txBody>
          </p:sp>
          <p:grpSp>
            <p:nvGrpSpPr>
              <p:cNvPr id="5" name="Group 12"/>
              <p:cNvGrpSpPr>
                <a:grpSpLocks/>
              </p:cNvGrpSpPr>
              <p:nvPr/>
            </p:nvGrpSpPr>
            <p:grpSpPr bwMode="auto">
              <a:xfrm>
                <a:off x="2880" y="2115"/>
                <a:ext cx="2132" cy="878"/>
                <a:chOff x="2880" y="1298"/>
                <a:chExt cx="2132" cy="878"/>
              </a:xfrm>
            </p:grpSpPr>
            <p:grpSp>
              <p:nvGrpSpPr>
                <p:cNvPr id="6" name="Group 13"/>
                <p:cNvGrpSpPr>
                  <a:grpSpLocks/>
                </p:cNvGrpSpPr>
                <p:nvPr/>
              </p:nvGrpSpPr>
              <p:grpSpPr bwMode="auto">
                <a:xfrm>
                  <a:off x="2880" y="1298"/>
                  <a:ext cx="2132" cy="681"/>
                  <a:chOff x="2880" y="1298"/>
                  <a:chExt cx="2132" cy="681"/>
                </a:xfrm>
              </p:grpSpPr>
              <p:sp>
                <p:nvSpPr>
                  <p:cNvPr id="216079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2880" y="1933"/>
                    <a:ext cx="213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en-GB" sz="1800">
                      <a:solidFill>
                        <a:srgbClr val="0000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216080" name="Line 1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971" y="1298"/>
                    <a:ext cx="0" cy="68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en-GB" sz="1800">
                      <a:solidFill>
                        <a:srgbClr val="000000"/>
                      </a:solidFill>
                      <a:latin typeface="Arial" charset="0"/>
                    </a:endParaRPr>
                  </a:p>
                </p:txBody>
              </p:sp>
            </p:grpSp>
            <p:sp>
              <p:nvSpPr>
                <p:cNvPr id="216081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2971" y="1298"/>
                  <a:ext cx="227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US" b="1"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rPr>
                    <a:t>f</a:t>
                  </a:r>
                  <a:endParaRPr lang="el-GR" b="1">
                    <a:solidFill>
                      <a:srgbClr val="000000"/>
                    </a:solidFill>
                    <a:latin typeface="Arial" charset="0"/>
                    <a:ea typeface="MS PGothic" pitchFamily="34" charset="-128"/>
                  </a:endParaRPr>
                </a:p>
              </p:txBody>
            </p:sp>
            <p:sp>
              <p:nvSpPr>
                <p:cNvPr id="216082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4785" y="1888"/>
                  <a:ext cx="227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US" b="1"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rPr>
                    <a:t>x</a:t>
                  </a:r>
                  <a:endParaRPr lang="el-GR" b="1">
                    <a:solidFill>
                      <a:srgbClr val="000000"/>
                    </a:solidFill>
                    <a:latin typeface="Arial" charset="0"/>
                    <a:ea typeface="MS PGothic" pitchFamily="34" charset="-128"/>
                  </a:endParaRPr>
                </a:p>
              </p:txBody>
            </p:sp>
          </p:grpSp>
          <p:grpSp>
            <p:nvGrpSpPr>
              <p:cNvPr id="7" name="Group 18"/>
              <p:cNvGrpSpPr>
                <a:grpSpLocks/>
              </p:cNvGrpSpPr>
              <p:nvPr/>
            </p:nvGrpSpPr>
            <p:grpSpPr bwMode="auto">
              <a:xfrm>
                <a:off x="2880" y="2931"/>
                <a:ext cx="2268" cy="878"/>
                <a:chOff x="2880" y="1298"/>
                <a:chExt cx="2268" cy="878"/>
              </a:xfrm>
            </p:grpSpPr>
            <p:grpSp>
              <p:nvGrpSpPr>
                <p:cNvPr id="8" name="Group 19"/>
                <p:cNvGrpSpPr>
                  <a:grpSpLocks/>
                </p:cNvGrpSpPr>
                <p:nvPr/>
              </p:nvGrpSpPr>
              <p:grpSpPr bwMode="auto">
                <a:xfrm>
                  <a:off x="2880" y="1298"/>
                  <a:ext cx="2132" cy="681"/>
                  <a:chOff x="2880" y="1298"/>
                  <a:chExt cx="2132" cy="681"/>
                </a:xfrm>
              </p:grpSpPr>
              <p:sp>
                <p:nvSpPr>
                  <p:cNvPr id="216085" name="Line 20"/>
                  <p:cNvSpPr>
                    <a:spLocks noChangeShapeType="1"/>
                  </p:cNvSpPr>
                  <p:nvPr/>
                </p:nvSpPr>
                <p:spPr bwMode="auto">
                  <a:xfrm>
                    <a:off x="2880" y="1933"/>
                    <a:ext cx="213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en-GB" sz="1800">
                      <a:solidFill>
                        <a:srgbClr val="0000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216086" name="Line 21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971" y="1298"/>
                    <a:ext cx="0" cy="68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en-GB" sz="1800">
                      <a:solidFill>
                        <a:srgbClr val="000000"/>
                      </a:solidFill>
                      <a:latin typeface="Arial" charset="0"/>
                    </a:endParaRPr>
                  </a:p>
                </p:txBody>
              </p:sp>
            </p:grpSp>
            <p:sp>
              <p:nvSpPr>
                <p:cNvPr id="216087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2971" y="1298"/>
                  <a:ext cx="227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US" b="1"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rPr>
                    <a:t>f</a:t>
                  </a:r>
                  <a:endParaRPr lang="el-GR" b="1">
                    <a:solidFill>
                      <a:srgbClr val="000000"/>
                    </a:solidFill>
                    <a:latin typeface="Arial" charset="0"/>
                    <a:ea typeface="MS PGothic" pitchFamily="34" charset="-128"/>
                  </a:endParaRPr>
                </a:p>
              </p:txBody>
            </p:sp>
            <p:sp>
              <p:nvSpPr>
                <p:cNvPr id="216088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4921" y="1888"/>
                  <a:ext cx="227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US" b="1" dirty="0"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rPr>
                    <a:t>x</a:t>
                  </a:r>
                  <a:endParaRPr lang="el-GR" b="1" dirty="0">
                    <a:solidFill>
                      <a:srgbClr val="000000"/>
                    </a:solidFill>
                    <a:latin typeface="Arial" charset="0"/>
                    <a:ea typeface="MS PGothic" pitchFamily="34" charset="-128"/>
                  </a:endParaRPr>
                </a:p>
              </p:txBody>
            </p:sp>
          </p:grpSp>
          <p:sp>
            <p:nvSpPr>
              <p:cNvPr id="216089" name="Line 25"/>
              <p:cNvSpPr>
                <a:spLocks noChangeShapeType="1"/>
              </p:cNvSpPr>
              <p:nvPr/>
            </p:nvSpPr>
            <p:spPr bwMode="auto">
              <a:xfrm>
                <a:off x="3061" y="1933"/>
                <a:ext cx="590" cy="16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GB" sz="18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16090" name="Line 26"/>
              <p:cNvSpPr>
                <a:spLocks noChangeShapeType="1"/>
              </p:cNvSpPr>
              <p:nvPr/>
            </p:nvSpPr>
            <p:spPr bwMode="auto">
              <a:xfrm>
                <a:off x="3424" y="1706"/>
                <a:ext cx="590" cy="16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GB" sz="18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16091" name="Line 27"/>
              <p:cNvSpPr>
                <a:spLocks noChangeShapeType="1"/>
              </p:cNvSpPr>
              <p:nvPr/>
            </p:nvSpPr>
            <p:spPr bwMode="auto">
              <a:xfrm>
                <a:off x="4014" y="1797"/>
                <a:ext cx="590" cy="16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GB" sz="18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16092" name="Line 28"/>
              <p:cNvSpPr>
                <a:spLocks noChangeShapeType="1"/>
              </p:cNvSpPr>
              <p:nvPr/>
            </p:nvSpPr>
            <p:spPr bwMode="auto">
              <a:xfrm>
                <a:off x="4513" y="1933"/>
                <a:ext cx="590" cy="16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GB" sz="18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16093" name="Freeform 29"/>
              <p:cNvSpPr>
                <a:spLocks/>
              </p:cNvSpPr>
              <p:nvPr/>
            </p:nvSpPr>
            <p:spPr bwMode="auto">
              <a:xfrm>
                <a:off x="3379" y="2478"/>
                <a:ext cx="1452" cy="506"/>
              </a:xfrm>
              <a:custGeom>
                <a:avLst/>
                <a:gdLst>
                  <a:gd name="T0" fmla="*/ 0 w 1452"/>
                  <a:gd name="T1" fmla="*/ 442913 h 506"/>
                  <a:gd name="T2" fmla="*/ 288925 w 1452"/>
                  <a:gd name="T3" fmla="*/ 371475 h 506"/>
                  <a:gd name="T4" fmla="*/ 433388 w 1452"/>
                  <a:gd name="T5" fmla="*/ 155575 h 506"/>
                  <a:gd name="T6" fmla="*/ 649287 w 1452"/>
                  <a:gd name="T7" fmla="*/ 11113 h 506"/>
                  <a:gd name="T8" fmla="*/ 792162 w 1452"/>
                  <a:gd name="T9" fmla="*/ 227013 h 506"/>
                  <a:gd name="T10" fmla="*/ 936625 w 1452"/>
                  <a:gd name="T11" fmla="*/ 658813 h 506"/>
                  <a:gd name="T12" fmla="*/ 1152525 w 1452"/>
                  <a:gd name="T13" fmla="*/ 731838 h 506"/>
                  <a:gd name="T14" fmla="*/ 1512887 w 1452"/>
                  <a:gd name="T15" fmla="*/ 227013 h 506"/>
                  <a:gd name="T16" fmla="*/ 1728788 w 1452"/>
                  <a:gd name="T17" fmla="*/ 298450 h 506"/>
                  <a:gd name="T18" fmla="*/ 1800225 w 1452"/>
                  <a:gd name="T19" fmla="*/ 515938 h 506"/>
                  <a:gd name="T20" fmla="*/ 2017713 w 1452"/>
                  <a:gd name="T21" fmla="*/ 515938 h 506"/>
                  <a:gd name="T22" fmla="*/ 2089150 w 1452"/>
                  <a:gd name="T23" fmla="*/ 442913 h 506"/>
                  <a:gd name="T24" fmla="*/ 2305050 w 1452"/>
                  <a:gd name="T25" fmla="*/ 442913 h 50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452"/>
                  <a:gd name="T40" fmla="*/ 0 h 506"/>
                  <a:gd name="T41" fmla="*/ 1452 w 1452"/>
                  <a:gd name="T42" fmla="*/ 506 h 50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452" h="506">
                    <a:moveTo>
                      <a:pt x="0" y="279"/>
                    </a:moveTo>
                    <a:cubicBezTo>
                      <a:pt x="68" y="271"/>
                      <a:pt x="137" y="264"/>
                      <a:pt x="182" y="234"/>
                    </a:cubicBezTo>
                    <a:cubicBezTo>
                      <a:pt x="227" y="204"/>
                      <a:pt x="235" y="136"/>
                      <a:pt x="273" y="98"/>
                    </a:cubicBezTo>
                    <a:cubicBezTo>
                      <a:pt x="311" y="60"/>
                      <a:pt x="371" y="0"/>
                      <a:pt x="409" y="7"/>
                    </a:cubicBezTo>
                    <a:cubicBezTo>
                      <a:pt x="447" y="14"/>
                      <a:pt x="469" y="75"/>
                      <a:pt x="499" y="143"/>
                    </a:cubicBezTo>
                    <a:cubicBezTo>
                      <a:pt x="529" y="211"/>
                      <a:pt x="552" y="362"/>
                      <a:pt x="590" y="415"/>
                    </a:cubicBezTo>
                    <a:cubicBezTo>
                      <a:pt x="628" y="468"/>
                      <a:pt x="666" y="506"/>
                      <a:pt x="726" y="461"/>
                    </a:cubicBezTo>
                    <a:cubicBezTo>
                      <a:pt x="786" y="416"/>
                      <a:pt x="893" y="188"/>
                      <a:pt x="953" y="143"/>
                    </a:cubicBezTo>
                    <a:cubicBezTo>
                      <a:pt x="1013" y="98"/>
                      <a:pt x="1059" y="158"/>
                      <a:pt x="1089" y="188"/>
                    </a:cubicBezTo>
                    <a:cubicBezTo>
                      <a:pt x="1119" y="218"/>
                      <a:pt x="1104" y="302"/>
                      <a:pt x="1134" y="325"/>
                    </a:cubicBezTo>
                    <a:cubicBezTo>
                      <a:pt x="1164" y="348"/>
                      <a:pt x="1241" y="333"/>
                      <a:pt x="1271" y="325"/>
                    </a:cubicBezTo>
                    <a:cubicBezTo>
                      <a:pt x="1301" y="317"/>
                      <a:pt x="1286" y="287"/>
                      <a:pt x="1316" y="279"/>
                    </a:cubicBezTo>
                    <a:cubicBezTo>
                      <a:pt x="1346" y="271"/>
                      <a:pt x="1399" y="275"/>
                      <a:pt x="1452" y="279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8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16094" name="Text Box 31"/>
              <p:cNvSpPr txBox="1">
                <a:spLocks noChangeArrowheads="1"/>
              </p:cNvSpPr>
              <p:nvPr/>
            </p:nvSpPr>
            <p:spPr bwMode="auto">
              <a:xfrm>
                <a:off x="5080" y="2239"/>
                <a:ext cx="680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2000" dirty="0">
                    <a:solidFill>
                      <a:srgbClr val="0000FF"/>
                    </a:solidFill>
                    <a:latin typeface="Arial" charset="0"/>
                    <a:ea typeface="MS PGothic" pitchFamily="34" charset="-128"/>
                  </a:rPr>
                  <a:t>t = t</a:t>
                </a:r>
                <a:r>
                  <a:rPr lang="en-US" sz="2000" baseline="-25000" dirty="0">
                    <a:solidFill>
                      <a:srgbClr val="0000FF"/>
                    </a:solidFill>
                    <a:latin typeface="Arial" charset="0"/>
                    <a:ea typeface="MS PGothic" pitchFamily="34" charset="-128"/>
                  </a:rPr>
                  <a:t>1</a:t>
                </a:r>
                <a:endParaRPr lang="el-GR" sz="2000" baseline="-25000" dirty="0">
                  <a:solidFill>
                    <a:srgbClr val="0000FF"/>
                  </a:solidFill>
                  <a:latin typeface="Arial" charset="0"/>
                  <a:ea typeface="MS PGothic" pitchFamily="34" charset="-128"/>
                </a:endParaRPr>
              </a:p>
            </p:txBody>
          </p:sp>
          <p:sp>
            <p:nvSpPr>
              <p:cNvPr id="216095" name="Text Box 32"/>
              <p:cNvSpPr txBox="1">
                <a:spLocks noChangeArrowheads="1"/>
              </p:cNvSpPr>
              <p:nvPr/>
            </p:nvSpPr>
            <p:spPr bwMode="auto">
              <a:xfrm>
                <a:off x="5103" y="2976"/>
                <a:ext cx="680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2000" dirty="0">
                    <a:solidFill>
                      <a:srgbClr val="0000FF"/>
                    </a:solidFill>
                    <a:latin typeface="Arial" charset="0"/>
                    <a:ea typeface="MS PGothic" pitchFamily="34" charset="-128"/>
                  </a:rPr>
                  <a:t>t = t</a:t>
                </a:r>
                <a:r>
                  <a:rPr lang="en-US" sz="2000" baseline="-25000" dirty="0">
                    <a:solidFill>
                      <a:srgbClr val="0000FF"/>
                    </a:solidFill>
                    <a:latin typeface="Arial" charset="0"/>
                    <a:ea typeface="MS PGothic" pitchFamily="34" charset="-128"/>
                  </a:rPr>
                  <a:t>2</a:t>
                </a:r>
                <a:endParaRPr lang="el-GR" sz="2000" baseline="-25000" dirty="0">
                  <a:solidFill>
                    <a:srgbClr val="0000FF"/>
                  </a:solidFill>
                  <a:latin typeface="Arial" charset="0"/>
                  <a:ea typeface="MS PGothic" pitchFamily="34" charset="-128"/>
                </a:endParaRPr>
              </a:p>
            </p:txBody>
          </p:sp>
        </p:grpSp>
        <p:sp>
          <p:nvSpPr>
            <p:cNvPr id="36" name="Freeform 30"/>
            <p:cNvSpPr>
              <a:spLocks/>
            </p:cNvSpPr>
            <p:nvPr/>
          </p:nvSpPr>
          <p:spPr bwMode="auto">
            <a:xfrm>
              <a:off x="5796136" y="4005064"/>
              <a:ext cx="2305050" cy="803275"/>
            </a:xfrm>
            <a:custGeom>
              <a:avLst/>
              <a:gdLst/>
              <a:ahLst/>
              <a:cxnLst>
                <a:cxn ang="0">
                  <a:pos x="0" y="279"/>
                </a:cxn>
                <a:cxn ang="0">
                  <a:pos x="182" y="234"/>
                </a:cxn>
                <a:cxn ang="0">
                  <a:pos x="273" y="98"/>
                </a:cxn>
                <a:cxn ang="0">
                  <a:pos x="409" y="7"/>
                </a:cxn>
                <a:cxn ang="0">
                  <a:pos x="499" y="143"/>
                </a:cxn>
                <a:cxn ang="0">
                  <a:pos x="590" y="415"/>
                </a:cxn>
                <a:cxn ang="0">
                  <a:pos x="726" y="461"/>
                </a:cxn>
                <a:cxn ang="0">
                  <a:pos x="953" y="143"/>
                </a:cxn>
                <a:cxn ang="0">
                  <a:pos x="1089" y="188"/>
                </a:cxn>
                <a:cxn ang="0">
                  <a:pos x="1134" y="325"/>
                </a:cxn>
                <a:cxn ang="0">
                  <a:pos x="1271" y="325"/>
                </a:cxn>
                <a:cxn ang="0">
                  <a:pos x="1316" y="279"/>
                </a:cxn>
                <a:cxn ang="0">
                  <a:pos x="1452" y="279"/>
                </a:cxn>
              </a:cxnLst>
              <a:rect l="0" t="0" r="r" b="b"/>
              <a:pathLst>
                <a:path w="1452" h="506">
                  <a:moveTo>
                    <a:pt x="0" y="279"/>
                  </a:moveTo>
                  <a:cubicBezTo>
                    <a:pt x="68" y="271"/>
                    <a:pt x="137" y="264"/>
                    <a:pt x="182" y="234"/>
                  </a:cubicBezTo>
                  <a:cubicBezTo>
                    <a:pt x="227" y="204"/>
                    <a:pt x="235" y="136"/>
                    <a:pt x="273" y="98"/>
                  </a:cubicBezTo>
                  <a:cubicBezTo>
                    <a:pt x="311" y="60"/>
                    <a:pt x="371" y="0"/>
                    <a:pt x="409" y="7"/>
                  </a:cubicBezTo>
                  <a:cubicBezTo>
                    <a:pt x="447" y="14"/>
                    <a:pt x="469" y="75"/>
                    <a:pt x="499" y="143"/>
                  </a:cubicBezTo>
                  <a:cubicBezTo>
                    <a:pt x="529" y="211"/>
                    <a:pt x="552" y="362"/>
                    <a:pt x="590" y="415"/>
                  </a:cubicBezTo>
                  <a:cubicBezTo>
                    <a:pt x="628" y="468"/>
                    <a:pt x="666" y="506"/>
                    <a:pt x="726" y="461"/>
                  </a:cubicBezTo>
                  <a:cubicBezTo>
                    <a:pt x="786" y="416"/>
                    <a:pt x="893" y="188"/>
                    <a:pt x="953" y="143"/>
                  </a:cubicBezTo>
                  <a:cubicBezTo>
                    <a:pt x="1013" y="98"/>
                    <a:pt x="1059" y="158"/>
                    <a:pt x="1089" y="188"/>
                  </a:cubicBezTo>
                  <a:cubicBezTo>
                    <a:pt x="1119" y="218"/>
                    <a:pt x="1104" y="302"/>
                    <a:pt x="1134" y="325"/>
                  </a:cubicBezTo>
                  <a:cubicBezTo>
                    <a:pt x="1164" y="348"/>
                    <a:pt x="1241" y="333"/>
                    <a:pt x="1271" y="325"/>
                  </a:cubicBezTo>
                  <a:cubicBezTo>
                    <a:pt x="1301" y="317"/>
                    <a:pt x="1286" y="287"/>
                    <a:pt x="1316" y="279"/>
                  </a:cubicBezTo>
                  <a:cubicBezTo>
                    <a:pt x="1346" y="271"/>
                    <a:pt x="1399" y="275"/>
                    <a:pt x="1452" y="279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 sz="180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39" name="1 - Τίτλος"/>
          <p:cNvSpPr txBox="1">
            <a:spLocks/>
          </p:cNvSpPr>
          <p:nvPr/>
        </p:nvSpPr>
        <p:spPr bwMode="auto"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100000">
                <a:sysClr val="window" lastClr="FFFFFF"/>
              </a:gs>
              <a:gs pos="27000">
                <a:srgbClr val="95C9D7">
                  <a:alpha val="60000"/>
                </a:srgbClr>
              </a:gs>
              <a:gs pos="100000">
                <a:srgbClr val="4BACC6">
                  <a:lumMod val="60000"/>
                  <a:lumOff val="40000"/>
                  <a:tint val="23500"/>
                  <a:satMod val="160000"/>
                </a:srgbClr>
              </a:gs>
            </a:gsLst>
            <a:lin ang="0" scaled="1"/>
            <a:tileRect/>
          </a:gradFill>
          <a:ln w="317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el-GR" sz="2800" b="1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Κυματομηχανική </a:t>
            </a:r>
            <a:endParaRPr lang="el-GR" sz="2800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cxnSp>
        <p:nvCxnSpPr>
          <p:cNvPr id="40" name="39 - Ευθεία γραμμή σύνδεσης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1 - Τίτλος"/>
          <p:cNvSpPr txBox="1">
            <a:spLocks/>
          </p:cNvSpPr>
          <p:nvPr/>
        </p:nvSpPr>
        <p:spPr>
          <a:xfrm>
            <a:off x="0" y="6597352"/>
            <a:ext cx="9144000" cy="260648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27000">
                <a:srgbClr val="95C9D7"/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 w="31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cxnSp>
        <p:nvCxnSpPr>
          <p:cNvPr id="43" name="42 - Ευθεία γραμμή σύνδεσης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43 - Ευθεία γραμμή σύνδεσης"/>
          <p:cNvCxnSpPr/>
          <p:nvPr/>
        </p:nvCxnSpPr>
        <p:spPr>
          <a:xfrm>
            <a:off x="0" y="6597352"/>
            <a:ext cx="9144000" cy="0"/>
          </a:xfrm>
          <a:prstGeom prst="line">
            <a:avLst/>
          </a:prstGeom>
          <a:ln w="31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80777" cy="785292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  <a:softEdge rad="635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4265775" y="2545712"/>
            <a:ext cx="4721202" cy="3386115"/>
            <a:chOff x="2653" y="1434"/>
            <a:chExt cx="3243" cy="2511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3016" y="1434"/>
              <a:ext cx="2132" cy="878"/>
              <a:chOff x="2880" y="1298"/>
              <a:chExt cx="2132" cy="878"/>
            </a:xfrm>
          </p:grpSpPr>
          <p:grpSp>
            <p:nvGrpSpPr>
              <p:cNvPr id="4" name="Group 4"/>
              <p:cNvGrpSpPr>
                <a:grpSpLocks/>
              </p:cNvGrpSpPr>
              <p:nvPr/>
            </p:nvGrpSpPr>
            <p:grpSpPr bwMode="auto">
              <a:xfrm>
                <a:off x="2880" y="1298"/>
                <a:ext cx="2132" cy="681"/>
                <a:chOff x="2880" y="1298"/>
                <a:chExt cx="2132" cy="681"/>
              </a:xfrm>
            </p:grpSpPr>
            <p:sp>
              <p:nvSpPr>
                <p:cNvPr id="218118" name="Line 5"/>
                <p:cNvSpPr>
                  <a:spLocks noChangeShapeType="1"/>
                </p:cNvSpPr>
                <p:nvPr/>
              </p:nvSpPr>
              <p:spPr bwMode="auto">
                <a:xfrm>
                  <a:off x="2880" y="1933"/>
                  <a:ext cx="213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GB" sz="180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218119" name="Line 6"/>
                <p:cNvSpPr>
                  <a:spLocks noChangeShapeType="1"/>
                </p:cNvSpPr>
                <p:nvPr/>
              </p:nvSpPr>
              <p:spPr bwMode="auto">
                <a:xfrm flipH="1" flipV="1">
                  <a:off x="2971" y="1298"/>
                  <a:ext cx="0" cy="6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GB" sz="180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</p:grpSp>
          <p:sp>
            <p:nvSpPr>
              <p:cNvPr id="218120" name="Text Box 7"/>
              <p:cNvSpPr txBox="1">
                <a:spLocks noChangeArrowheads="1"/>
              </p:cNvSpPr>
              <p:nvPr/>
            </p:nvSpPr>
            <p:spPr bwMode="auto">
              <a:xfrm>
                <a:off x="2971" y="1298"/>
                <a:ext cx="227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b="1">
                    <a:solidFill>
                      <a:srgbClr val="000000"/>
                    </a:solidFill>
                    <a:latin typeface="Arial" charset="0"/>
                    <a:ea typeface="MS PGothic" pitchFamily="34" charset="-128"/>
                  </a:rPr>
                  <a:t>f</a:t>
                </a:r>
                <a:endParaRPr lang="el-GR" b="1">
                  <a:solidFill>
                    <a:srgbClr val="000000"/>
                  </a:solidFill>
                  <a:latin typeface="Arial" charset="0"/>
                  <a:ea typeface="MS PGothic" pitchFamily="34" charset="-128"/>
                </a:endParaRPr>
              </a:p>
            </p:txBody>
          </p:sp>
          <p:sp>
            <p:nvSpPr>
              <p:cNvPr id="218121" name="Text Box 8"/>
              <p:cNvSpPr txBox="1">
                <a:spLocks noChangeArrowheads="1"/>
              </p:cNvSpPr>
              <p:nvPr/>
            </p:nvSpPr>
            <p:spPr bwMode="auto">
              <a:xfrm>
                <a:off x="4785" y="1888"/>
                <a:ext cx="227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b="1">
                    <a:solidFill>
                      <a:srgbClr val="000000"/>
                    </a:solidFill>
                    <a:latin typeface="Arial" charset="0"/>
                    <a:ea typeface="MS PGothic" pitchFamily="34" charset="-128"/>
                  </a:rPr>
                  <a:t>x</a:t>
                </a:r>
                <a:endParaRPr lang="el-GR" b="1">
                  <a:solidFill>
                    <a:srgbClr val="000000"/>
                  </a:solidFill>
                  <a:latin typeface="Arial" charset="0"/>
                  <a:ea typeface="MS PGothic" pitchFamily="34" charset="-128"/>
                </a:endParaRPr>
              </a:p>
            </p:txBody>
          </p:sp>
        </p:grpSp>
        <p:sp>
          <p:nvSpPr>
            <p:cNvPr id="218122" name="Text Box 9"/>
            <p:cNvSpPr txBox="1">
              <a:spLocks noChangeArrowheads="1"/>
            </p:cNvSpPr>
            <p:nvPr/>
          </p:nvSpPr>
          <p:spPr bwMode="auto">
            <a:xfrm>
              <a:off x="5216" y="1706"/>
              <a:ext cx="52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000" dirty="0">
                  <a:solidFill>
                    <a:srgbClr val="0000FF"/>
                  </a:solidFill>
                  <a:latin typeface="Calibri" panose="020F0502020204030204" pitchFamily="34" charset="0"/>
                  <a:ea typeface="MS PGothic" pitchFamily="34" charset="-128"/>
                  <a:cs typeface="Calibri" panose="020F0502020204030204" pitchFamily="34" charset="0"/>
                </a:rPr>
                <a:t>t = 0</a:t>
              </a:r>
              <a:endParaRPr lang="el-GR" sz="2000" dirty="0">
                <a:solidFill>
                  <a:srgbClr val="0000FF"/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endParaRPr>
            </a:p>
          </p:txBody>
        </p:sp>
        <p:grpSp>
          <p:nvGrpSpPr>
            <p:cNvPr id="5" name="Group 11"/>
            <p:cNvGrpSpPr>
              <a:grpSpLocks/>
            </p:cNvGrpSpPr>
            <p:nvPr/>
          </p:nvGrpSpPr>
          <p:grpSpPr bwMode="auto">
            <a:xfrm>
              <a:off x="3016" y="2251"/>
              <a:ext cx="2132" cy="878"/>
              <a:chOff x="2880" y="1298"/>
              <a:chExt cx="2132" cy="878"/>
            </a:xfrm>
          </p:grpSpPr>
          <p:grpSp>
            <p:nvGrpSpPr>
              <p:cNvPr id="6" name="Group 12"/>
              <p:cNvGrpSpPr>
                <a:grpSpLocks/>
              </p:cNvGrpSpPr>
              <p:nvPr/>
            </p:nvGrpSpPr>
            <p:grpSpPr bwMode="auto">
              <a:xfrm>
                <a:off x="2880" y="1298"/>
                <a:ext cx="2132" cy="681"/>
                <a:chOff x="2880" y="1298"/>
                <a:chExt cx="2132" cy="681"/>
              </a:xfrm>
            </p:grpSpPr>
            <p:sp>
              <p:nvSpPr>
                <p:cNvPr id="218125" name="Line 13"/>
                <p:cNvSpPr>
                  <a:spLocks noChangeShapeType="1"/>
                </p:cNvSpPr>
                <p:nvPr/>
              </p:nvSpPr>
              <p:spPr bwMode="auto">
                <a:xfrm>
                  <a:off x="2880" y="1933"/>
                  <a:ext cx="213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GB" sz="180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218126" name="Line 14"/>
                <p:cNvSpPr>
                  <a:spLocks noChangeShapeType="1"/>
                </p:cNvSpPr>
                <p:nvPr/>
              </p:nvSpPr>
              <p:spPr bwMode="auto">
                <a:xfrm flipH="1" flipV="1">
                  <a:off x="2971" y="1298"/>
                  <a:ext cx="0" cy="6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GB" sz="180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</p:grpSp>
          <p:sp>
            <p:nvSpPr>
              <p:cNvPr id="218127" name="Text Box 15"/>
              <p:cNvSpPr txBox="1">
                <a:spLocks noChangeArrowheads="1"/>
              </p:cNvSpPr>
              <p:nvPr/>
            </p:nvSpPr>
            <p:spPr bwMode="auto">
              <a:xfrm>
                <a:off x="2971" y="1298"/>
                <a:ext cx="227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b="1">
                    <a:solidFill>
                      <a:srgbClr val="000000"/>
                    </a:solidFill>
                    <a:latin typeface="Arial" charset="0"/>
                    <a:ea typeface="MS PGothic" pitchFamily="34" charset="-128"/>
                  </a:rPr>
                  <a:t>f</a:t>
                </a:r>
                <a:endParaRPr lang="el-GR" b="1">
                  <a:solidFill>
                    <a:srgbClr val="000000"/>
                  </a:solidFill>
                  <a:latin typeface="Arial" charset="0"/>
                  <a:ea typeface="MS PGothic" pitchFamily="34" charset="-128"/>
                </a:endParaRPr>
              </a:p>
            </p:txBody>
          </p:sp>
          <p:sp>
            <p:nvSpPr>
              <p:cNvPr id="218128" name="Text Box 16"/>
              <p:cNvSpPr txBox="1">
                <a:spLocks noChangeArrowheads="1"/>
              </p:cNvSpPr>
              <p:nvPr/>
            </p:nvSpPr>
            <p:spPr bwMode="auto">
              <a:xfrm>
                <a:off x="4785" y="1888"/>
                <a:ext cx="227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b="1">
                    <a:solidFill>
                      <a:srgbClr val="000000"/>
                    </a:solidFill>
                    <a:latin typeface="Arial" charset="0"/>
                    <a:ea typeface="MS PGothic" pitchFamily="34" charset="-128"/>
                  </a:rPr>
                  <a:t>x</a:t>
                </a:r>
                <a:endParaRPr lang="el-GR" b="1">
                  <a:solidFill>
                    <a:srgbClr val="000000"/>
                  </a:solidFill>
                  <a:latin typeface="Arial" charset="0"/>
                  <a:ea typeface="MS PGothic" pitchFamily="34" charset="-128"/>
                </a:endParaRPr>
              </a:p>
            </p:txBody>
          </p:sp>
        </p:grpSp>
        <p:grpSp>
          <p:nvGrpSpPr>
            <p:cNvPr id="7" name="Group 17"/>
            <p:cNvGrpSpPr>
              <a:grpSpLocks/>
            </p:cNvGrpSpPr>
            <p:nvPr/>
          </p:nvGrpSpPr>
          <p:grpSpPr bwMode="auto">
            <a:xfrm>
              <a:off x="3016" y="3067"/>
              <a:ext cx="2132" cy="878"/>
              <a:chOff x="2880" y="1298"/>
              <a:chExt cx="2132" cy="878"/>
            </a:xfrm>
          </p:grpSpPr>
          <p:grpSp>
            <p:nvGrpSpPr>
              <p:cNvPr id="8" name="Group 18"/>
              <p:cNvGrpSpPr>
                <a:grpSpLocks/>
              </p:cNvGrpSpPr>
              <p:nvPr/>
            </p:nvGrpSpPr>
            <p:grpSpPr bwMode="auto">
              <a:xfrm>
                <a:off x="2880" y="1298"/>
                <a:ext cx="2132" cy="681"/>
                <a:chOff x="2880" y="1298"/>
                <a:chExt cx="2132" cy="681"/>
              </a:xfrm>
            </p:grpSpPr>
            <p:sp>
              <p:nvSpPr>
                <p:cNvPr id="218131" name="Line 19"/>
                <p:cNvSpPr>
                  <a:spLocks noChangeShapeType="1"/>
                </p:cNvSpPr>
                <p:nvPr/>
              </p:nvSpPr>
              <p:spPr bwMode="auto">
                <a:xfrm>
                  <a:off x="2880" y="1933"/>
                  <a:ext cx="213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GB" sz="180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218132" name="Line 20"/>
                <p:cNvSpPr>
                  <a:spLocks noChangeShapeType="1"/>
                </p:cNvSpPr>
                <p:nvPr/>
              </p:nvSpPr>
              <p:spPr bwMode="auto">
                <a:xfrm flipH="1" flipV="1">
                  <a:off x="2971" y="1298"/>
                  <a:ext cx="0" cy="6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GB" sz="180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</p:grpSp>
          <p:sp>
            <p:nvSpPr>
              <p:cNvPr id="218133" name="Text Box 21"/>
              <p:cNvSpPr txBox="1">
                <a:spLocks noChangeArrowheads="1"/>
              </p:cNvSpPr>
              <p:nvPr/>
            </p:nvSpPr>
            <p:spPr bwMode="auto">
              <a:xfrm>
                <a:off x="2971" y="1298"/>
                <a:ext cx="227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b="1" dirty="0">
                    <a:solidFill>
                      <a:srgbClr val="000000"/>
                    </a:solidFill>
                    <a:latin typeface="Arial" charset="0"/>
                    <a:ea typeface="MS PGothic" pitchFamily="34" charset="-128"/>
                  </a:rPr>
                  <a:t>f</a:t>
                </a:r>
                <a:endParaRPr lang="el-GR" b="1" dirty="0">
                  <a:solidFill>
                    <a:srgbClr val="000000"/>
                  </a:solidFill>
                  <a:latin typeface="Arial" charset="0"/>
                  <a:ea typeface="MS PGothic" pitchFamily="34" charset="-128"/>
                </a:endParaRPr>
              </a:p>
            </p:txBody>
          </p:sp>
          <p:sp>
            <p:nvSpPr>
              <p:cNvPr id="218134" name="Text Box 22"/>
              <p:cNvSpPr txBox="1">
                <a:spLocks noChangeArrowheads="1"/>
              </p:cNvSpPr>
              <p:nvPr/>
            </p:nvSpPr>
            <p:spPr bwMode="auto">
              <a:xfrm>
                <a:off x="4785" y="1888"/>
                <a:ext cx="227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b="1">
                    <a:solidFill>
                      <a:srgbClr val="000000"/>
                    </a:solidFill>
                    <a:latin typeface="Arial" charset="0"/>
                    <a:ea typeface="MS PGothic" pitchFamily="34" charset="-128"/>
                  </a:rPr>
                  <a:t>x</a:t>
                </a:r>
                <a:endParaRPr lang="el-GR" b="1">
                  <a:solidFill>
                    <a:srgbClr val="000000"/>
                  </a:solidFill>
                  <a:latin typeface="Arial" charset="0"/>
                  <a:ea typeface="MS PGothic" pitchFamily="34" charset="-128"/>
                </a:endParaRPr>
              </a:p>
            </p:txBody>
          </p:sp>
        </p:grpSp>
        <p:sp>
          <p:nvSpPr>
            <p:cNvPr id="218135" name="Freeform 23"/>
            <p:cNvSpPr>
              <a:spLocks/>
            </p:cNvSpPr>
            <p:nvPr/>
          </p:nvSpPr>
          <p:spPr bwMode="auto">
            <a:xfrm>
              <a:off x="3197" y="1790"/>
              <a:ext cx="1452" cy="506"/>
            </a:xfrm>
            <a:custGeom>
              <a:avLst/>
              <a:gdLst>
                <a:gd name="T0" fmla="*/ 0 w 1452"/>
                <a:gd name="T1" fmla="*/ 442913 h 506"/>
                <a:gd name="T2" fmla="*/ 288925 w 1452"/>
                <a:gd name="T3" fmla="*/ 371475 h 506"/>
                <a:gd name="T4" fmla="*/ 433388 w 1452"/>
                <a:gd name="T5" fmla="*/ 155575 h 506"/>
                <a:gd name="T6" fmla="*/ 649287 w 1452"/>
                <a:gd name="T7" fmla="*/ 11113 h 506"/>
                <a:gd name="T8" fmla="*/ 792162 w 1452"/>
                <a:gd name="T9" fmla="*/ 227013 h 506"/>
                <a:gd name="T10" fmla="*/ 936625 w 1452"/>
                <a:gd name="T11" fmla="*/ 658813 h 506"/>
                <a:gd name="T12" fmla="*/ 1152525 w 1452"/>
                <a:gd name="T13" fmla="*/ 731838 h 506"/>
                <a:gd name="T14" fmla="*/ 1512887 w 1452"/>
                <a:gd name="T15" fmla="*/ 227013 h 506"/>
                <a:gd name="T16" fmla="*/ 1728788 w 1452"/>
                <a:gd name="T17" fmla="*/ 298450 h 506"/>
                <a:gd name="T18" fmla="*/ 1800225 w 1452"/>
                <a:gd name="T19" fmla="*/ 515938 h 506"/>
                <a:gd name="T20" fmla="*/ 2017713 w 1452"/>
                <a:gd name="T21" fmla="*/ 515938 h 506"/>
                <a:gd name="T22" fmla="*/ 2089150 w 1452"/>
                <a:gd name="T23" fmla="*/ 442913 h 506"/>
                <a:gd name="T24" fmla="*/ 2305050 w 1452"/>
                <a:gd name="T25" fmla="*/ 442913 h 50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52"/>
                <a:gd name="T40" fmla="*/ 0 h 506"/>
                <a:gd name="T41" fmla="*/ 1452 w 1452"/>
                <a:gd name="T42" fmla="*/ 506 h 50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52" h="506">
                  <a:moveTo>
                    <a:pt x="0" y="279"/>
                  </a:moveTo>
                  <a:cubicBezTo>
                    <a:pt x="68" y="271"/>
                    <a:pt x="137" y="264"/>
                    <a:pt x="182" y="234"/>
                  </a:cubicBezTo>
                  <a:cubicBezTo>
                    <a:pt x="227" y="204"/>
                    <a:pt x="235" y="136"/>
                    <a:pt x="273" y="98"/>
                  </a:cubicBezTo>
                  <a:cubicBezTo>
                    <a:pt x="311" y="60"/>
                    <a:pt x="371" y="0"/>
                    <a:pt x="409" y="7"/>
                  </a:cubicBezTo>
                  <a:cubicBezTo>
                    <a:pt x="447" y="14"/>
                    <a:pt x="469" y="75"/>
                    <a:pt x="499" y="143"/>
                  </a:cubicBezTo>
                  <a:cubicBezTo>
                    <a:pt x="529" y="211"/>
                    <a:pt x="552" y="362"/>
                    <a:pt x="590" y="415"/>
                  </a:cubicBezTo>
                  <a:cubicBezTo>
                    <a:pt x="628" y="468"/>
                    <a:pt x="666" y="506"/>
                    <a:pt x="726" y="461"/>
                  </a:cubicBezTo>
                  <a:cubicBezTo>
                    <a:pt x="786" y="416"/>
                    <a:pt x="893" y="188"/>
                    <a:pt x="953" y="143"/>
                  </a:cubicBezTo>
                  <a:cubicBezTo>
                    <a:pt x="1013" y="98"/>
                    <a:pt x="1059" y="158"/>
                    <a:pt x="1089" y="188"/>
                  </a:cubicBezTo>
                  <a:cubicBezTo>
                    <a:pt x="1119" y="218"/>
                    <a:pt x="1104" y="302"/>
                    <a:pt x="1134" y="325"/>
                  </a:cubicBezTo>
                  <a:cubicBezTo>
                    <a:pt x="1164" y="348"/>
                    <a:pt x="1241" y="333"/>
                    <a:pt x="1271" y="325"/>
                  </a:cubicBezTo>
                  <a:cubicBezTo>
                    <a:pt x="1301" y="317"/>
                    <a:pt x="1286" y="287"/>
                    <a:pt x="1316" y="279"/>
                  </a:cubicBezTo>
                  <a:cubicBezTo>
                    <a:pt x="1346" y="271"/>
                    <a:pt x="1399" y="275"/>
                    <a:pt x="1452" y="279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8136" name="Line 24"/>
            <p:cNvSpPr>
              <a:spLocks noChangeShapeType="1"/>
            </p:cNvSpPr>
            <p:nvPr/>
          </p:nvSpPr>
          <p:spPr bwMode="auto">
            <a:xfrm flipH="1">
              <a:off x="2653" y="2069"/>
              <a:ext cx="545" cy="16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GB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8137" name="Line 25"/>
            <p:cNvSpPr>
              <a:spLocks noChangeShapeType="1"/>
            </p:cNvSpPr>
            <p:nvPr/>
          </p:nvSpPr>
          <p:spPr bwMode="auto">
            <a:xfrm flipH="1">
              <a:off x="3152" y="1933"/>
              <a:ext cx="545" cy="16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GB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8138" name="Line 26"/>
            <p:cNvSpPr>
              <a:spLocks noChangeShapeType="1"/>
            </p:cNvSpPr>
            <p:nvPr/>
          </p:nvSpPr>
          <p:spPr bwMode="auto">
            <a:xfrm flipH="1">
              <a:off x="3651" y="1933"/>
              <a:ext cx="545" cy="16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GB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8139" name="Line 27"/>
            <p:cNvSpPr>
              <a:spLocks noChangeShapeType="1"/>
            </p:cNvSpPr>
            <p:nvPr/>
          </p:nvSpPr>
          <p:spPr bwMode="auto">
            <a:xfrm flipH="1">
              <a:off x="4105" y="2024"/>
              <a:ext cx="545" cy="16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GB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8140" name="Freeform 28"/>
            <p:cNvSpPr>
              <a:spLocks/>
            </p:cNvSpPr>
            <p:nvPr/>
          </p:nvSpPr>
          <p:spPr bwMode="auto">
            <a:xfrm>
              <a:off x="2925" y="2614"/>
              <a:ext cx="1452" cy="506"/>
            </a:xfrm>
            <a:custGeom>
              <a:avLst/>
              <a:gdLst>
                <a:gd name="T0" fmla="*/ 0 w 1452"/>
                <a:gd name="T1" fmla="*/ 442913 h 506"/>
                <a:gd name="T2" fmla="*/ 288925 w 1452"/>
                <a:gd name="T3" fmla="*/ 371475 h 506"/>
                <a:gd name="T4" fmla="*/ 433388 w 1452"/>
                <a:gd name="T5" fmla="*/ 155575 h 506"/>
                <a:gd name="T6" fmla="*/ 649287 w 1452"/>
                <a:gd name="T7" fmla="*/ 11113 h 506"/>
                <a:gd name="T8" fmla="*/ 792162 w 1452"/>
                <a:gd name="T9" fmla="*/ 227013 h 506"/>
                <a:gd name="T10" fmla="*/ 936625 w 1452"/>
                <a:gd name="T11" fmla="*/ 658813 h 506"/>
                <a:gd name="T12" fmla="*/ 1152525 w 1452"/>
                <a:gd name="T13" fmla="*/ 731838 h 506"/>
                <a:gd name="T14" fmla="*/ 1512887 w 1452"/>
                <a:gd name="T15" fmla="*/ 227013 h 506"/>
                <a:gd name="T16" fmla="*/ 1728788 w 1452"/>
                <a:gd name="T17" fmla="*/ 298450 h 506"/>
                <a:gd name="T18" fmla="*/ 1800225 w 1452"/>
                <a:gd name="T19" fmla="*/ 515938 h 506"/>
                <a:gd name="T20" fmla="*/ 2017713 w 1452"/>
                <a:gd name="T21" fmla="*/ 515938 h 506"/>
                <a:gd name="T22" fmla="*/ 2089150 w 1452"/>
                <a:gd name="T23" fmla="*/ 442913 h 506"/>
                <a:gd name="T24" fmla="*/ 2305050 w 1452"/>
                <a:gd name="T25" fmla="*/ 442913 h 50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52"/>
                <a:gd name="T40" fmla="*/ 0 h 506"/>
                <a:gd name="T41" fmla="*/ 1452 w 1452"/>
                <a:gd name="T42" fmla="*/ 506 h 50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52" h="506">
                  <a:moveTo>
                    <a:pt x="0" y="279"/>
                  </a:moveTo>
                  <a:cubicBezTo>
                    <a:pt x="68" y="271"/>
                    <a:pt x="137" y="264"/>
                    <a:pt x="182" y="234"/>
                  </a:cubicBezTo>
                  <a:cubicBezTo>
                    <a:pt x="227" y="204"/>
                    <a:pt x="235" y="136"/>
                    <a:pt x="273" y="98"/>
                  </a:cubicBezTo>
                  <a:cubicBezTo>
                    <a:pt x="311" y="60"/>
                    <a:pt x="371" y="0"/>
                    <a:pt x="409" y="7"/>
                  </a:cubicBezTo>
                  <a:cubicBezTo>
                    <a:pt x="447" y="14"/>
                    <a:pt x="469" y="75"/>
                    <a:pt x="499" y="143"/>
                  </a:cubicBezTo>
                  <a:cubicBezTo>
                    <a:pt x="529" y="211"/>
                    <a:pt x="552" y="362"/>
                    <a:pt x="590" y="415"/>
                  </a:cubicBezTo>
                  <a:cubicBezTo>
                    <a:pt x="628" y="468"/>
                    <a:pt x="666" y="506"/>
                    <a:pt x="726" y="461"/>
                  </a:cubicBezTo>
                  <a:cubicBezTo>
                    <a:pt x="786" y="416"/>
                    <a:pt x="893" y="188"/>
                    <a:pt x="953" y="143"/>
                  </a:cubicBezTo>
                  <a:cubicBezTo>
                    <a:pt x="1013" y="98"/>
                    <a:pt x="1059" y="158"/>
                    <a:pt x="1089" y="188"/>
                  </a:cubicBezTo>
                  <a:cubicBezTo>
                    <a:pt x="1119" y="218"/>
                    <a:pt x="1104" y="302"/>
                    <a:pt x="1134" y="325"/>
                  </a:cubicBezTo>
                  <a:cubicBezTo>
                    <a:pt x="1164" y="348"/>
                    <a:pt x="1241" y="333"/>
                    <a:pt x="1271" y="325"/>
                  </a:cubicBezTo>
                  <a:cubicBezTo>
                    <a:pt x="1301" y="317"/>
                    <a:pt x="1286" y="287"/>
                    <a:pt x="1316" y="279"/>
                  </a:cubicBezTo>
                  <a:cubicBezTo>
                    <a:pt x="1346" y="271"/>
                    <a:pt x="1399" y="275"/>
                    <a:pt x="1452" y="279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8141" name="Freeform 29"/>
            <p:cNvSpPr>
              <a:spLocks/>
            </p:cNvSpPr>
            <p:nvPr/>
          </p:nvSpPr>
          <p:spPr bwMode="auto">
            <a:xfrm>
              <a:off x="2653" y="3430"/>
              <a:ext cx="1452" cy="506"/>
            </a:xfrm>
            <a:custGeom>
              <a:avLst/>
              <a:gdLst>
                <a:gd name="T0" fmla="*/ 0 w 1452"/>
                <a:gd name="T1" fmla="*/ 442913 h 506"/>
                <a:gd name="T2" fmla="*/ 288925 w 1452"/>
                <a:gd name="T3" fmla="*/ 371475 h 506"/>
                <a:gd name="T4" fmla="*/ 433388 w 1452"/>
                <a:gd name="T5" fmla="*/ 155575 h 506"/>
                <a:gd name="T6" fmla="*/ 649287 w 1452"/>
                <a:gd name="T7" fmla="*/ 11113 h 506"/>
                <a:gd name="T8" fmla="*/ 792162 w 1452"/>
                <a:gd name="T9" fmla="*/ 227013 h 506"/>
                <a:gd name="T10" fmla="*/ 936625 w 1452"/>
                <a:gd name="T11" fmla="*/ 658813 h 506"/>
                <a:gd name="T12" fmla="*/ 1152525 w 1452"/>
                <a:gd name="T13" fmla="*/ 731838 h 506"/>
                <a:gd name="T14" fmla="*/ 1512887 w 1452"/>
                <a:gd name="T15" fmla="*/ 227013 h 506"/>
                <a:gd name="T16" fmla="*/ 1728788 w 1452"/>
                <a:gd name="T17" fmla="*/ 298450 h 506"/>
                <a:gd name="T18" fmla="*/ 1800225 w 1452"/>
                <a:gd name="T19" fmla="*/ 515938 h 506"/>
                <a:gd name="T20" fmla="*/ 2017713 w 1452"/>
                <a:gd name="T21" fmla="*/ 515938 h 506"/>
                <a:gd name="T22" fmla="*/ 2089150 w 1452"/>
                <a:gd name="T23" fmla="*/ 442913 h 506"/>
                <a:gd name="T24" fmla="*/ 2305050 w 1452"/>
                <a:gd name="T25" fmla="*/ 442913 h 50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52"/>
                <a:gd name="T40" fmla="*/ 0 h 506"/>
                <a:gd name="T41" fmla="*/ 1452 w 1452"/>
                <a:gd name="T42" fmla="*/ 506 h 50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52" h="506">
                  <a:moveTo>
                    <a:pt x="0" y="279"/>
                  </a:moveTo>
                  <a:cubicBezTo>
                    <a:pt x="68" y="271"/>
                    <a:pt x="137" y="264"/>
                    <a:pt x="182" y="234"/>
                  </a:cubicBezTo>
                  <a:cubicBezTo>
                    <a:pt x="227" y="204"/>
                    <a:pt x="235" y="136"/>
                    <a:pt x="273" y="98"/>
                  </a:cubicBezTo>
                  <a:cubicBezTo>
                    <a:pt x="311" y="60"/>
                    <a:pt x="371" y="0"/>
                    <a:pt x="409" y="7"/>
                  </a:cubicBezTo>
                  <a:cubicBezTo>
                    <a:pt x="447" y="14"/>
                    <a:pt x="469" y="75"/>
                    <a:pt x="499" y="143"/>
                  </a:cubicBezTo>
                  <a:cubicBezTo>
                    <a:pt x="529" y="211"/>
                    <a:pt x="552" y="362"/>
                    <a:pt x="590" y="415"/>
                  </a:cubicBezTo>
                  <a:cubicBezTo>
                    <a:pt x="628" y="468"/>
                    <a:pt x="666" y="506"/>
                    <a:pt x="726" y="461"/>
                  </a:cubicBezTo>
                  <a:cubicBezTo>
                    <a:pt x="786" y="416"/>
                    <a:pt x="893" y="188"/>
                    <a:pt x="953" y="143"/>
                  </a:cubicBezTo>
                  <a:cubicBezTo>
                    <a:pt x="1013" y="98"/>
                    <a:pt x="1059" y="158"/>
                    <a:pt x="1089" y="188"/>
                  </a:cubicBezTo>
                  <a:cubicBezTo>
                    <a:pt x="1119" y="218"/>
                    <a:pt x="1104" y="302"/>
                    <a:pt x="1134" y="325"/>
                  </a:cubicBezTo>
                  <a:cubicBezTo>
                    <a:pt x="1164" y="348"/>
                    <a:pt x="1241" y="333"/>
                    <a:pt x="1271" y="325"/>
                  </a:cubicBezTo>
                  <a:cubicBezTo>
                    <a:pt x="1301" y="317"/>
                    <a:pt x="1286" y="287"/>
                    <a:pt x="1316" y="279"/>
                  </a:cubicBezTo>
                  <a:cubicBezTo>
                    <a:pt x="1346" y="271"/>
                    <a:pt x="1399" y="275"/>
                    <a:pt x="1452" y="279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8142" name="Text Box 31"/>
            <p:cNvSpPr txBox="1">
              <a:spLocks noChangeArrowheads="1"/>
            </p:cNvSpPr>
            <p:nvPr/>
          </p:nvSpPr>
          <p:spPr bwMode="auto">
            <a:xfrm>
              <a:off x="5216" y="2387"/>
              <a:ext cx="68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000" dirty="0">
                  <a:solidFill>
                    <a:srgbClr val="0000FF"/>
                  </a:solidFill>
                  <a:latin typeface="Calibri" panose="020F0502020204030204" pitchFamily="34" charset="0"/>
                  <a:ea typeface="MS PGothic" pitchFamily="34" charset="-128"/>
                  <a:cs typeface="Calibri" panose="020F0502020204030204" pitchFamily="34" charset="0"/>
                </a:rPr>
                <a:t>t = t</a:t>
              </a:r>
              <a:r>
                <a:rPr lang="en-US" sz="2000" baseline="-25000" dirty="0">
                  <a:solidFill>
                    <a:srgbClr val="0000FF"/>
                  </a:solidFill>
                  <a:latin typeface="Calibri" panose="020F0502020204030204" pitchFamily="34" charset="0"/>
                  <a:ea typeface="MS PGothic" pitchFamily="34" charset="-128"/>
                  <a:cs typeface="Calibri" panose="020F0502020204030204" pitchFamily="34" charset="0"/>
                </a:rPr>
                <a:t>1</a:t>
              </a:r>
              <a:endParaRPr lang="el-GR" sz="2000" baseline="-25000" dirty="0">
                <a:solidFill>
                  <a:srgbClr val="0000FF"/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endParaRPr>
            </a:p>
          </p:txBody>
        </p:sp>
        <p:sp>
          <p:nvSpPr>
            <p:cNvPr id="218143" name="Text Box 32"/>
            <p:cNvSpPr txBox="1">
              <a:spLocks noChangeArrowheads="1"/>
            </p:cNvSpPr>
            <p:nvPr/>
          </p:nvSpPr>
          <p:spPr bwMode="auto">
            <a:xfrm>
              <a:off x="5216" y="3112"/>
              <a:ext cx="68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000" dirty="0">
                  <a:solidFill>
                    <a:srgbClr val="000000"/>
                  </a:solidFill>
                  <a:latin typeface="Calibri" panose="020F0502020204030204" pitchFamily="34" charset="0"/>
                  <a:ea typeface="MS PGothic" pitchFamily="34" charset="-128"/>
                  <a:cs typeface="Calibri" panose="020F0502020204030204" pitchFamily="34" charset="0"/>
                </a:rPr>
                <a:t>t = t</a:t>
              </a:r>
              <a:r>
                <a:rPr lang="en-US" sz="2000" baseline="-25000" dirty="0">
                  <a:solidFill>
                    <a:srgbClr val="000000"/>
                  </a:solidFill>
                  <a:latin typeface="Calibri" panose="020F0502020204030204" pitchFamily="34" charset="0"/>
                  <a:ea typeface="MS PGothic" pitchFamily="34" charset="-128"/>
                  <a:cs typeface="Calibri" panose="020F0502020204030204" pitchFamily="34" charset="0"/>
                </a:rPr>
                <a:t>2</a:t>
              </a:r>
              <a:endParaRPr lang="el-GR" sz="2000" baseline="-25000" dirty="0">
                <a:solidFill>
                  <a:srgbClr val="000000"/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endParaRPr>
            </a:p>
          </p:txBody>
        </p:sp>
      </p:grpSp>
      <p:sp>
        <p:nvSpPr>
          <p:cNvPr id="218145" name="Text Box 33"/>
          <p:cNvSpPr txBox="1">
            <a:spLocks noChangeArrowheads="1"/>
          </p:cNvSpPr>
          <p:nvPr/>
        </p:nvSpPr>
        <p:spPr bwMode="auto">
          <a:xfrm>
            <a:off x="332687" y="2963397"/>
            <a:ext cx="28797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l-GR" sz="1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Σε χρόνο </a:t>
            </a:r>
            <a:r>
              <a:rPr lang="en-US" sz="1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 = 0</a:t>
            </a:r>
          </a:p>
        </p:txBody>
      </p:sp>
      <p:sp>
        <p:nvSpPr>
          <p:cNvPr id="218146" name="Text Box 34"/>
          <p:cNvSpPr txBox="1">
            <a:spLocks noChangeArrowheads="1"/>
          </p:cNvSpPr>
          <p:nvPr/>
        </p:nvSpPr>
        <p:spPr bwMode="auto">
          <a:xfrm>
            <a:off x="245643" y="3814227"/>
            <a:ext cx="385708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l-GR" sz="1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Σε χρόνο </a:t>
            </a:r>
            <a:r>
              <a:rPr lang="en-US" sz="1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 = t1, </a:t>
            </a:r>
            <a:r>
              <a:rPr lang="el-GR" sz="1800" dirty="0">
                <a:latin typeface="Calibri" panose="020F0502020204030204" pitchFamily="34" charset="0"/>
                <a:cs typeface="Calibri" panose="020F0502020204030204" pitchFamily="34" charset="0"/>
              </a:rPr>
              <a:t>η λύση της εξίσωσης γίνεται </a:t>
            </a:r>
            <a:r>
              <a:rPr lang="en-US" sz="1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 (x</a:t>
            </a:r>
            <a:r>
              <a:rPr lang="el-GR" sz="1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en-US" sz="1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ct1) = f(x1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), x1</a:t>
            </a:r>
            <a:r>
              <a:rPr lang="el-GR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  <a:r>
              <a:rPr lang="el-GR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x </a:t>
            </a:r>
            <a:r>
              <a:rPr lang="el-GR" sz="1800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ct1</a:t>
            </a:r>
            <a:endParaRPr lang="el-G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8147" name="Text Box 35"/>
          <p:cNvSpPr txBox="1">
            <a:spLocks noChangeArrowheads="1"/>
          </p:cNvSpPr>
          <p:nvPr/>
        </p:nvSpPr>
        <p:spPr bwMode="auto">
          <a:xfrm>
            <a:off x="248396" y="4831441"/>
            <a:ext cx="38163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l-GR" sz="1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Σε χρόνο </a:t>
            </a:r>
            <a:r>
              <a:rPr lang="en-US" sz="1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 = t2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l-GR" sz="1800" dirty="0">
                <a:latin typeface="Calibri" panose="020F0502020204030204" pitchFamily="34" charset="0"/>
                <a:cs typeface="Calibri" panose="020F0502020204030204" pitchFamily="34" charset="0"/>
              </a:rPr>
              <a:t>η λύση της εξίσωσης γίνεται </a:t>
            </a:r>
            <a:r>
              <a:rPr lang="en-US" sz="1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 (x</a:t>
            </a:r>
            <a:r>
              <a:rPr lang="el-GR" sz="1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en-US" sz="1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ct2) = f(x2),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x2</a:t>
            </a:r>
            <a:r>
              <a:rPr lang="el-GR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  <a:r>
              <a:rPr lang="el-GR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x </a:t>
            </a:r>
            <a:r>
              <a:rPr lang="el-GR" sz="1800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ct2</a:t>
            </a:r>
          </a:p>
        </p:txBody>
      </p:sp>
      <p:sp>
        <p:nvSpPr>
          <p:cNvPr id="218148" name="Text Box 36"/>
          <p:cNvSpPr txBox="1">
            <a:spLocks noChangeArrowheads="1"/>
          </p:cNvSpPr>
          <p:nvPr/>
        </p:nvSpPr>
        <p:spPr bwMode="auto">
          <a:xfrm>
            <a:off x="77772" y="1161514"/>
            <a:ext cx="4716463" cy="427038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l-GR" sz="2200" dirty="0">
                <a:solidFill>
                  <a:srgbClr val="0000FF"/>
                </a:solidFill>
                <a:latin typeface="Calibri" pitchFamily="34" charset="0"/>
              </a:rPr>
              <a:t>Κύματα</a:t>
            </a:r>
            <a:r>
              <a:rPr lang="en-US" sz="2200" dirty="0">
                <a:solidFill>
                  <a:srgbClr val="0000FF"/>
                </a:solidFill>
                <a:latin typeface="Calibri" pitchFamily="34" charset="0"/>
              </a:rPr>
              <a:t>: </a:t>
            </a:r>
            <a:r>
              <a:rPr lang="el-GR" sz="2200" dirty="0">
                <a:solidFill>
                  <a:srgbClr val="0000FF"/>
                </a:solidFill>
                <a:latin typeface="Calibri" pitchFamily="34" charset="0"/>
              </a:rPr>
              <a:t>Λύση εξίσωσης κύματος </a:t>
            </a:r>
            <a:endParaRPr lang="en-US" sz="2200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218149" name="Text Box 37"/>
          <p:cNvSpPr txBox="1">
            <a:spLocks noChangeArrowheads="1"/>
          </p:cNvSpPr>
          <p:nvPr/>
        </p:nvSpPr>
        <p:spPr bwMode="auto">
          <a:xfrm>
            <a:off x="107504" y="5949280"/>
            <a:ext cx="8784976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l-GR" sz="1800" dirty="0">
                <a:latin typeface="Calibri" pitchFamily="34" charset="0"/>
                <a:cs typeface="Calibri" pitchFamily="34" charset="0"/>
              </a:rPr>
              <a:t>Οποιαδήποτε λύση της μορφής 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f(x</a:t>
            </a:r>
            <a:r>
              <a:rPr lang="el-GR" sz="1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-</a:t>
            </a:r>
            <a:r>
              <a:rPr lang="el-GR" sz="1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ct) </a:t>
            </a:r>
            <a:r>
              <a:rPr lang="el-GR" sz="1800" dirty="0">
                <a:latin typeface="Calibri" pitchFamily="34" charset="0"/>
                <a:cs typeface="Calibri" pitchFamily="34" charset="0"/>
              </a:rPr>
              <a:t>αντιστοιχεί σε κύμα που κινείται προς τα αριστερά με ταχύτητα 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-c.</a:t>
            </a:r>
          </a:p>
        </p:txBody>
      </p:sp>
      <p:sp>
        <p:nvSpPr>
          <p:cNvPr id="37" name="36 - Ορθογώνιο"/>
          <p:cNvSpPr/>
          <p:nvPr/>
        </p:nvSpPr>
        <p:spPr>
          <a:xfrm>
            <a:off x="43990" y="1808459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</a:pPr>
            <a:r>
              <a:rPr lang="el-GR" sz="1800" dirty="0">
                <a:latin typeface="Calibri" pitchFamily="34" charset="0"/>
                <a:cs typeface="Calibri" pitchFamily="34" charset="0"/>
              </a:rPr>
              <a:t>Η λύση της εξίσωσης κύματος                          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            </a:t>
            </a:r>
            <a:r>
              <a:rPr lang="el-GR" sz="1800" dirty="0">
                <a:latin typeface="Calibri" pitchFamily="34" charset="0"/>
                <a:cs typeface="Calibri" pitchFamily="34" charset="0"/>
              </a:rPr>
              <a:t>εκτός από 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f = f(</a:t>
            </a:r>
            <a:r>
              <a:rPr lang="en-US" sz="1800" dirty="0" err="1">
                <a:latin typeface="Calibri" pitchFamily="34" charset="0"/>
                <a:cs typeface="Calibri" pitchFamily="34" charset="0"/>
              </a:rPr>
              <a:t>x+ct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) </a:t>
            </a:r>
            <a:r>
              <a:rPr lang="el-GR" sz="1800" dirty="0">
                <a:latin typeface="Calibri" pitchFamily="34" charset="0"/>
                <a:cs typeface="Calibri" pitchFamily="34" charset="0"/>
              </a:rPr>
              <a:t>μπορεί να είναι και 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f = f(x-ct):</a:t>
            </a:r>
            <a:endParaRPr lang="el-GR" sz="18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09601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3068883"/>
              </p:ext>
            </p:extLst>
          </p:nvPr>
        </p:nvGraphicFramePr>
        <p:xfrm>
          <a:off x="3081114" y="1730840"/>
          <a:ext cx="1504051" cy="6846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" name="Εξίσωση" r:id="rId3" imgW="1002960" imgH="457200" progId="Equation.3">
                  <p:embed/>
                </p:oleObj>
              </mc:Choice>
              <mc:Fallback>
                <p:oleObj name="Εξίσωση" r:id="rId3" imgW="1002960" imgH="45720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1114" y="1730840"/>
                        <a:ext cx="1504051" cy="6846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1 - Τίτλος"/>
          <p:cNvSpPr txBox="1">
            <a:spLocks/>
          </p:cNvSpPr>
          <p:nvPr/>
        </p:nvSpPr>
        <p:spPr bwMode="auto"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27000">
                <a:srgbClr val="95C9D7">
                  <a:alpha val="60000"/>
                </a:srgb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 w="3175" cap="flat" cmpd="sng" algn="ctr">
            <a:noFill/>
            <a:prstDash val="solid"/>
            <a:miter lim="800000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el-GR" sz="2800" b="1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Κυματομηχανική </a:t>
            </a:r>
            <a:endParaRPr lang="el-GR" sz="2800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0" name="1 - Τίτλος"/>
          <p:cNvSpPr txBox="1">
            <a:spLocks/>
          </p:cNvSpPr>
          <p:nvPr/>
        </p:nvSpPr>
        <p:spPr>
          <a:xfrm>
            <a:off x="0" y="6597352"/>
            <a:ext cx="9144000" cy="260648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27000">
                <a:srgbClr val="95C9D7"/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 w="31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cxnSp>
        <p:nvCxnSpPr>
          <p:cNvPr id="41" name="40 - Ευθεία γραμμή σύνδεσης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41 - Ευθεία γραμμή σύνδεσης"/>
          <p:cNvCxnSpPr/>
          <p:nvPr/>
        </p:nvCxnSpPr>
        <p:spPr>
          <a:xfrm>
            <a:off x="0" y="6597352"/>
            <a:ext cx="9144000" cy="0"/>
          </a:xfrm>
          <a:prstGeom prst="line">
            <a:avLst/>
          </a:prstGeom>
          <a:ln w="31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780777" cy="785292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  <a:softEdge rad="63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8 - Υπότιτλος"/>
          <p:cNvSpPr txBox="1">
            <a:spLocks/>
          </p:cNvSpPr>
          <p:nvPr/>
        </p:nvSpPr>
        <p:spPr>
          <a:xfrm>
            <a:off x="755650" y="1341438"/>
            <a:ext cx="7920038" cy="5111750"/>
          </a:xfrm>
          <a:prstGeom prst="rect">
            <a:avLst/>
          </a:prstGeom>
          <a:noFill/>
          <a:ln w="79375" cmpd="thickThin">
            <a:noFill/>
          </a:ln>
        </p:spPr>
        <p:txBody>
          <a:bodyPr>
            <a:normAutofit/>
          </a:bodyPr>
          <a:lstStyle/>
          <a:p>
            <a:pPr marL="360363" indent="-360363" fontAlgn="auto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Courier New" pitchFamily="49" charset="0"/>
              <a:buChar char="o"/>
              <a:defRPr/>
            </a:pPr>
            <a:endParaRPr lang="el-GR" sz="2000" dirty="0">
              <a:latin typeface="Calibri"/>
            </a:endParaRPr>
          </a:p>
          <a:p>
            <a:pPr marL="360363" indent="-360363" fontAlgn="auto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Courier New" pitchFamily="49" charset="0"/>
              <a:buChar char="o"/>
              <a:defRPr/>
            </a:pPr>
            <a:r>
              <a:rPr lang="el-GR" sz="2000" dirty="0">
                <a:solidFill>
                  <a:srgbClr val="0000FF"/>
                </a:solidFill>
                <a:highlight>
                  <a:srgbClr val="FFFF00"/>
                </a:highlight>
                <a:latin typeface="Calibri"/>
              </a:rPr>
              <a:t>Κυματομηχανική</a:t>
            </a:r>
          </a:p>
          <a:p>
            <a:pPr marL="360363" indent="-360363" fontAlgn="auto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Courier New" pitchFamily="49" charset="0"/>
              <a:buChar char="o"/>
              <a:defRPr/>
            </a:pPr>
            <a:r>
              <a:rPr lang="el-GR" sz="2000" dirty="0">
                <a:solidFill>
                  <a:srgbClr val="0000FF"/>
                </a:solidFill>
                <a:latin typeface="Calibri"/>
              </a:rPr>
              <a:t>Δυναμική </a:t>
            </a:r>
            <a:r>
              <a:rPr lang="el-GR" sz="2000" dirty="0" err="1">
                <a:solidFill>
                  <a:srgbClr val="0000FF"/>
                </a:solidFill>
                <a:latin typeface="Calibri"/>
              </a:rPr>
              <a:t>ιζηματολογία</a:t>
            </a:r>
            <a:r>
              <a:rPr lang="el-GR" sz="2000" dirty="0">
                <a:solidFill>
                  <a:srgbClr val="0000FF"/>
                </a:solidFill>
                <a:latin typeface="Calibri"/>
              </a:rPr>
              <a:t> - Παράκτια Μορφοδυναμική</a:t>
            </a:r>
          </a:p>
          <a:p>
            <a:pPr marL="360363" indent="-360363" fontAlgn="auto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Courier New" pitchFamily="49" charset="0"/>
              <a:buChar char="o"/>
              <a:defRPr/>
            </a:pPr>
            <a:r>
              <a:rPr lang="el-GR" sz="2000" dirty="0">
                <a:solidFill>
                  <a:srgbClr val="0000FF"/>
                </a:solidFill>
                <a:latin typeface="Calibri"/>
              </a:rPr>
              <a:t>Παράκτια διάβρωση</a:t>
            </a:r>
            <a:endParaRPr lang="en-US" sz="2000" dirty="0">
              <a:solidFill>
                <a:srgbClr val="0000FF"/>
              </a:solidFill>
              <a:latin typeface="Calibri"/>
            </a:endParaRPr>
          </a:p>
          <a:p>
            <a:pPr marL="360363" indent="-360363" fontAlgn="auto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Courier New" pitchFamily="49" charset="0"/>
              <a:buChar char="o"/>
              <a:defRPr/>
            </a:pPr>
            <a:r>
              <a:rPr lang="el-GR" sz="2000" dirty="0">
                <a:solidFill>
                  <a:srgbClr val="0000FF"/>
                </a:solidFill>
                <a:latin typeface="Calibri"/>
              </a:rPr>
              <a:t>Παράκτια και Λιμενικά Έργα</a:t>
            </a:r>
          </a:p>
          <a:p>
            <a:pPr marL="360363" indent="-360363" fontAlgn="auto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Courier New" pitchFamily="49" charset="0"/>
              <a:buChar char="o"/>
              <a:defRPr/>
            </a:pPr>
            <a:r>
              <a:rPr lang="el-GR" sz="2000" dirty="0">
                <a:solidFill>
                  <a:srgbClr val="0000FF"/>
                </a:solidFill>
                <a:latin typeface="Calibri"/>
              </a:rPr>
              <a:t>Μέθοδοι παρακολούθησης και μοντελοποίησης Παράκτιας Μορφοδυναμικής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14313" y="214313"/>
            <a:ext cx="8750300" cy="6500812"/>
          </a:xfrm>
          <a:prstGeom prst="rect">
            <a:avLst/>
          </a:prstGeom>
          <a:noFill/>
          <a:ln w="73025" cmpd="thickThin">
            <a:solidFill>
              <a:srgbClr val="176FB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05000"/>
              </a:lnSpc>
              <a:spcBef>
                <a:spcPct val="20000"/>
              </a:spcBef>
              <a:buClr>
                <a:srgbClr val="FFFF66"/>
              </a:buClr>
            </a:pPr>
            <a:endParaRPr lang="el-GR">
              <a:solidFill>
                <a:srgbClr val="003366"/>
              </a:solidFill>
              <a:latin typeface="Calibri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755576" y="548680"/>
            <a:ext cx="7848872" cy="7200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l-GR" sz="3200" b="1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Δομή Μαθήματος</a:t>
            </a:r>
            <a:endParaRPr lang="el-GR" sz="3200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548680"/>
            <a:ext cx="720080" cy="724244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  <a:softEdge rad="63500"/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5795690" y="2366387"/>
            <a:ext cx="3421062" cy="39703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4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Η = ύψος κύματος </a:t>
            </a:r>
            <a:r>
              <a:rPr lang="el-GR" sz="1400" dirty="0">
                <a:latin typeface="Calibri" pitchFamily="34" charset="0"/>
                <a:cs typeface="Calibri" pitchFamily="34" charset="0"/>
              </a:rPr>
              <a:t>(απόσταση κορυφής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 -</a:t>
            </a:r>
            <a:r>
              <a:rPr lang="el-GR" sz="1400" dirty="0">
                <a:latin typeface="Calibri" pitchFamily="34" charset="0"/>
                <a:cs typeface="Calibri" pitchFamily="34" charset="0"/>
              </a:rPr>
              <a:t> κοιλιάς)   (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m</a:t>
            </a:r>
            <a:r>
              <a:rPr lang="el-GR" sz="1400" dirty="0">
                <a:latin typeface="Calibri" pitchFamily="34" charset="0"/>
                <a:cs typeface="Calibri" pitchFamily="34" charset="0"/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el-GR" sz="14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α = πλάτος κύματος </a:t>
            </a:r>
            <a:r>
              <a:rPr lang="el-GR" sz="1400" dirty="0">
                <a:latin typeface="Calibri" pitchFamily="34" charset="0"/>
                <a:cs typeface="Calibri" pitchFamily="34" charset="0"/>
              </a:rPr>
              <a:t>(μισό του ύψους στους απλούς ημιτονοειδείς κυματισμούς)  (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m</a:t>
            </a:r>
            <a:r>
              <a:rPr lang="el-GR" sz="1400" dirty="0">
                <a:latin typeface="Calibri" pitchFamily="34" charset="0"/>
                <a:cs typeface="Calibri" pitchFamily="34" charset="0"/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el-GR" sz="14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Τ = περίοδος </a:t>
            </a:r>
            <a:r>
              <a:rPr lang="el-GR" sz="1400" dirty="0">
                <a:latin typeface="Calibri" pitchFamily="34" charset="0"/>
                <a:cs typeface="Calibri" pitchFamily="34" charset="0"/>
              </a:rPr>
              <a:t>του κύματος  (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sec</a:t>
            </a:r>
            <a:r>
              <a:rPr lang="el-GR" sz="1400" dirty="0">
                <a:latin typeface="Calibri" pitchFamily="34" charset="0"/>
                <a:cs typeface="Calibri" pitchFamily="34" charset="0"/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en-US" sz="14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c</a:t>
            </a:r>
            <a:r>
              <a:rPr lang="el-GR" sz="14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= ταχύτητα φάσης </a:t>
            </a:r>
            <a:r>
              <a:rPr lang="el-GR" sz="1400" dirty="0">
                <a:latin typeface="Calibri" pitchFamily="34" charset="0"/>
                <a:cs typeface="Calibri" pitchFamily="34" charset="0"/>
              </a:rPr>
              <a:t>ή ταχύτητα διάδοσης απλού κυματισμού ( 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m</a:t>
            </a:r>
            <a:r>
              <a:rPr lang="el-GR" sz="1400" dirty="0">
                <a:latin typeface="Calibri" pitchFamily="34" charset="0"/>
                <a:cs typeface="Calibri" pitchFamily="34" charset="0"/>
              </a:rPr>
              <a:t>/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sec</a:t>
            </a:r>
            <a:r>
              <a:rPr lang="el-GR" sz="1400" dirty="0">
                <a:latin typeface="Calibri" pitchFamily="34" charset="0"/>
                <a:cs typeface="Calibri" pitchFamily="34" charset="0"/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en-US" sz="14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L</a:t>
            </a:r>
            <a:r>
              <a:rPr lang="el-GR" sz="14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= μήκος του κύματος </a:t>
            </a:r>
            <a:r>
              <a:rPr lang="el-GR" sz="1400" dirty="0">
                <a:latin typeface="Calibri" pitchFamily="34" charset="0"/>
                <a:cs typeface="Calibri" pitchFamily="34" charset="0"/>
              </a:rPr>
              <a:t>(απόσταση από κορυφή σε κορυφή) (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m</a:t>
            </a:r>
            <a:r>
              <a:rPr lang="el-GR" sz="1400" dirty="0">
                <a:latin typeface="Calibri" pitchFamily="34" charset="0"/>
                <a:cs typeface="Calibri" pitchFamily="34" charset="0"/>
              </a:rPr>
              <a:t>)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	</a:t>
            </a:r>
            <a:endParaRPr lang="el-GR" sz="1400" dirty="0">
              <a:latin typeface="Calibri" pitchFamily="34" charset="0"/>
              <a:cs typeface="Calibri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14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k</a:t>
            </a:r>
            <a:r>
              <a:rPr lang="el-GR" sz="14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= </a:t>
            </a:r>
            <a:r>
              <a:rPr lang="en-US" sz="14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l-GR" sz="14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π/</a:t>
            </a:r>
            <a:r>
              <a:rPr lang="en-US" sz="14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L</a:t>
            </a:r>
            <a:r>
              <a:rPr lang="el-GR" sz="14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=</a:t>
            </a:r>
            <a:r>
              <a:rPr lang="el-GR" sz="1400" dirty="0">
                <a:latin typeface="Calibri" pitchFamily="34" charset="0"/>
                <a:cs typeface="Calibri" pitchFamily="34" charset="0"/>
              </a:rPr>
              <a:t> κυματικός αριθμός   (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m</a:t>
            </a:r>
            <a:r>
              <a:rPr lang="en-US" sz="1400" baseline="30000" dirty="0">
                <a:latin typeface="Calibri" pitchFamily="34" charset="0"/>
                <a:cs typeface="Calibri" pitchFamily="34" charset="0"/>
              </a:rPr>
              <a:t>-1</a:t>
            </a:r>
            <a:r>
              <a:rPr lang="el-GR" sz="1400" dirty="0">
                <a:latin typeface="Calibri" pitchFamily="34" charset="0"/>
                <a:cs typeface="Calibri" pitchFamily="34" charset="0"/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en-US" sz="14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f</a:t>
            </a:r>
            <a:r>
              <a:rPr lang="el-GR" sz="14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= συχνότητα </a:t>
            </a:r>
            <a:r>
              <a:rPr lang="el-GR" sz="1400" dirty="0">
                <a:latin typeface="Calibri" pitchFamily="34" charset="0"/>
                <a:cs typeface="Calibri" pitchFamily="34" charset="0"/>
              </a:rPr>
              <a:t>= 1/Τ  (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cycles</a:t>
            </a:r>
            <a:r>
              <a:rPr lang="el-GR" sz="1400" dirty="0">
                <a:latin typeface="Calibri" pitchFamily="34" charset="0"/>
                <a:cs typeface="Calibri" pitchFamily="34" charset="0"/>
              </a:rPr>
              <a:t>/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sec</a:t>
            </a:r>
            <a:r>
              <a:rPr lang="el-GR" sz="1400" dirty="0">
                <a:latin typeface="Calibri" pitchFamily="34" charset="0"/>
                <a:cs typeface="Calibri" pitchFamily="34" charset="0"/>
              </a:rPr>
              <a:t> ,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Hz</a:t>
            </a:r>
            <a:r>
              <a:rPr lang="el-GR" sz="1400" dirty="0">
                <a:latin typeface="Calibri" pitchFamily="34" charset="0"/>
                <a:cs typeface="Calibri" pitchFamily="34" charset="0"/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el-GR" sz="1400" dirty="0" err="1">
                <a:latin typeface="Calibri" pitchFamily="34" charset="0"/>
                <a:cs typeface="Calibri" pitchFamily="34" charset="0"/>
              </a:rPr>
              <a:t>σ,ω</a:t>
            </a:r>
            <a:r>
              <a:rPr lang="el-GR" sz="1400" dirty="0">
                <a:latin typeface="Calibri" pitchFamily="34" charset="0"/>
                <a:cs typeface="Calibri" pitchFamily="34" charset="0"/>
              </a:rPr>
              <a:t> = γωνιακή συχνότητα =2π/Τ  (</a:t>
            </a:r>
            <a:r>
              <a:rPr lang="en-US" sz="1400" dirty="0" err="1">
                <a:latin typeface="Calibri" pitchFamily="34" charset="0"/>
                <a:cs typeface="Calibri" pitchFamily="34" charset="0"/>
              </a:rPr>
              <a:t>rad</a:t>
            </a:r>
            <a:r>
              <a:rPr lang="el-GR" sz="1400" dirty="0">
                <a:latin typeface="Calibri" pitchFamily="34" charset="0"/>
                <a:cs typeface="Calibri" pitchFamily="34" charset="0"/>
              </a:rPr>
              <a:t>/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sec</a:t>
            </a:r>
            <a:r>
              <a:rPr lang="el-GR" sz="1400" dirty="0">
                <a:latin typeface="Calibri" pitchFamily="34" charset="0"/>
                <a:cs typeface="Calibri" pitchFamily="34" charset="0"/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el-GR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u</a:t>
            </a:r>
            <a:r>
              <a:rPr lang="el-GR" sz="14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,</a:t>
            </a:r>
            <a:r>
              <a:rPr lang="en-US" sz="14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w</a:t>
            </a:r>
            <a:r>
              <a:rPr lang="el-GR" sz="14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= συνιστώσες ταχύτητας </a:t>
            </a:r>
            <a:r>
              <a:rPr lang="el-GR" sz="1400" dirty="0">
                <a:latin typeface="Calibri" pitchFamily="34" charset="0"/>
                <a:cs typeface="Calibri" pitchFamily="34" charset="0"/>
              </a:rPr>
              <a:t>των μορίων του νερού κατά 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x</a:t>
            </a:r>
            <a:r>
              <a:rPr lang="el-GR" sz="1400" dirty="0">
                <a:latin typeface="Calibri" pitchFamily="34" charset="0"/>
                <a:cs typeface="Calibri" pitchFamily="34" charset="0"/>
              </a:rPr>
              <a:t>,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z</a:t>
            </a:r>
            <a:r>
              <a:rPr lang="el-GR" sz="1400" dirty="0">
                <a:latin typeface="Calibri" pitchFamily="34" charset="0"/>
                <a:cs typeface="Calibri" pitchFamily="34" charset="0"/>
              </a:rPr>
              <a:t> (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m</a:t>
            </a:r>
            <a:r>
              <a:rPr lang="el-GR" sz="1400" dirty="0">
                <a:latin typeface="Calibri" pitchFamily="34" charset="0"/>
                <a:cs typeface="Calibri" pitchFamily="34" charset="0"/>
              </a:rPr>
              <a:t>/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sec</a:t>
            </a:r>
            <a:r>
              <a:rPr lang="el-GR" sz="1400" dirty="0">
                <a:latin typeface="Calibri" pitchFamily="34" charset="0"/>
                <a:cs typeface="Calibri" pitchFamily="34" charset="0"/>
              </a:rPr>
              <a:t>)</a:t>
            </a: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107950" y="1693057"/>
            <a:ext cx="8352533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l-GR" sz="18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η, ζ </a:t>
            </a:r>
            <a:r>
              <a:rPr lang="el-GR" sz="1800" dirty="0">
                <a:latin typeface="Calibri" pitchFamily="34" charset="0"/>
                <a:cs typeface="Calibri" pitchFamily="34" charset="0"/>
              </a:rPr>
              <a:t>= </a:t>
            </a:r>
            <a:r>
              <a:rPr lang="el-GR" sz="18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υψόμετρο στάθμης ελεύθερης επιφάνειας </a:t>
            </a:r>
            <a:r>
              <a:rPr lang="el-GR" sz="1800" dirty="0">
                <a:latin typeface="Calibri" pitchFamily="34" charset="0"/>
                <a:cs typeface="Calibri" pitchFamily="34" charset="0"/>
              </a:rPr>
              <a:t>σε σχέση με τη ΜΣΚ (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m</a:t>
            </a:r>
            <a:r>
              <a:rPr lang="el-GR" sz="1800" dirty="0">
                <a:latin typeface="Calibri" pitchFamily="34" charset="0"/>
                <a:cs typeface="Calibri" pitchFamily="34" charset="0"/>
              </a:rPr>
              <a:t>)</a:t>
            </a:r>
          </a:p>
          <a:p>
            <a:pPr>
              <a:spcBef>
                <a:spcPts val="0"/>
              </a:spcBef>
            </a:pPr>
            <a:r>
              <a:rPr lang="en-US" sz="18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d</a:t>
            </a:r>
            <a:r>
              <a:rPr lang="el-GR" sz="18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18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h</a:t>
            </a:r>
            <a:r>
              <a:rPr lang="el-GR" sz="18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sz="1800" dirty="0">
                <a:latin typeface="Calibri" pitchFamily="34" charset="0"/>
                <a:cs typeface="Calibri" pitchFamily="34" charset="0"/>
              </a:rPr>
              <a:t>= </a:t>
            </a:r>
            <a:r>
              <a:rPr lang="el-GR" sz="18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βάθος νερού </a:t>
            </a:r>
            <a:r>
              <a:rPr lang="el-GR" sz="1800" dirty="0">
                <a:latin typeface="Calibri" pitchFamily="34" charset="0"/>
                <a:cs typeface="Calibri" pitchFamily="34" charset="0"/>
              </a:rPr>
              <a:t>από ΜΣΚ ως τον πυθμένα (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m</a:t>
            </a:r>
            <a:r>
              <a:rPr lang="el-GR" sz="1800" dirty="0">
                <a:latin typeface="Calibri" pitchFamily="34" charset="0"/>
                <a:cs typeface="Calibri" pitchFamily="34" charset="0"/>
              </a:rPr>
              <a:t>)</a:t>
            </a:r>
          </a:p>
        </p:txBody>
      </p:sp>
      <p:pic>
        <p:nvPicPr>
          <p:cNvPr id="41992" name="Picture 8" descr="S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2470150"/>
            <a:ext cx="5472113" cy="4125913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</p:spPr>
      </p:pic>
      <p:sp>
        <p:nvSpPr>
          <p:cNvPr id="41993" name="Oval 9"/>
          <p:cNvSpPr>
            <a:spLocks noChangeArrowheads="1"/>
          </p:cNvSpPr>
          <p:nvPr/>
        </p:nvSpPr>
        <p:spPr bwMode="auto">
          <a:xfrm>
            <a:off x="4499992" y="3789040"/>
            <a:ext cx="288925" cy="288925"/>
          </a:xfrm>
          <a:prstGeom prst="ellips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1994" name="Oval 10"/>
          <p:cNvSpPr>
            <a:spLocks noChangeArrowheads="1"/>
          </p:cNvSpPr>
          <p:nvPr/>
        </p:nvSpPr>
        <p:spPr bwMode="auto">
          <a:xfrm>
            <a:off x="2987824" y="3356992"/>
            <a:ext cx="288925" cy="288925"/>
          </a:xfrm>
          <a:prstGeom prst="ellips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1995" name="Oval 11"/>
          <p:cNvSpPr>
            <a:spLocks noChangeArrowheads="1"/>
          </p:cNvSpPr>
          <p:nvPr/>
        </p:nvSpPr>
        <p:spPr bwMode="auto">
          <a:xfrm>
            <a:off x="2987824" y="2780928"/>
            <a:ext cx="288925" cy="288925"/>
          </a:xfrm>
          <a:prstGeom prst="ellips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" name="1 - Τίτλος"/>
          <p:cNvSpPr txBox="1">
            <a:spLocks/>
          </p:cNvSpPr>
          <p:nvPr/>
        </p:nvSpPr>
        <p:spPr bwMode="auto"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27000">
                <a:srgbClr val="95C9D7">
                  <a:alpha val="60000"/>
                </a:srgb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 w="3175" cap="flat" cmpd="sng" algn="ctr">
            <a:noFill/>
            <a:prstDash val="solid"/>
            <a:miter lim="800000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el-GR" sz="2800" b="1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Κυματομηχανική </a:t>
            </a:r>
            <a:endParaRPr lang="el-GR" sz="2800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" name="1 - Τίτλος"/>
          <p:cNvSpPr txBox="1">
            <a:spLocks/>
          </p:cNvSpPr>
          <p:nvPr/>
        </p:nvSpPr>
        <p:spPr>
          <a:xfrm>
            <a:off x="0" y="6597352"/>
            <a:ext cx="9144000" cy="260648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27000">
                <a:srgbClr val="95C9D7"/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 w="31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cxnSp>
        <p:nvCxnSpPr>
          <p:cNvPr id="12" name="11 - Ευθεία γραμμή σύνδεσης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- Ευθεία γραμμή σύνδεσης"/>
          <p:cNvCxnSpPr/>
          <p:nvPr/>
        </p:nvCxnSpPr>
        <p:spPr>
          <a:xfrm>
            <a:off x="0" y="6597352"/>
            <a:ext cx="9144000" cy="0"/>
          </a:xfrm>
          <a:prstGeom prst="line">
            <a:avLst/>
          </a:prstGeom>
          <a:ln w="31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780777" cy="785292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  <a:softEdge rad="63500"/>
          </a:effectLst>
        </p:spPr>
      </p:pic>
      <p:cxnSp>
        <p:nvCxnSpPr>
          <p:cNvPr id="18" name="17 - Ευθύγραμμο βέλος σύνδεσης"/>
          <p:cNvCxnSpPr/>
          <p:nvPr/>
        </p:nvCxnSpPr>
        <p:spPr>
          <a:xfrm>
            <a:off x="2267744" y="5373216"/>
            <a:ext cx="504056" cy="0"/>
          </a:xfrm>
          <a:prstGeom prst="straightConnector1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- Ευθύγραμμο βέλος σύνδεσης"/>
          <p:cNvCxnSpPr/>
          <p:nvPr/>
        </p:nvCxnSpPr>
        <p:spPr>
          <a:xfrm flipV="1">
            <a:off x="2267744" y="4941168"/>
            <a:ext cx="0" cy="432048"/>
          </a:xfrm>
          <a:prstGeom prst="straightConnector1">
            <a:avLst/>
          </a:prstGeom>
          <a:ln w="28575">
            <a:solidFill>
              <a:srgbClr val="176FB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- TextBox"/>
          <p:cNvSpPr txBox="1"/>
          <p:nvPr/>
        </p:nvSpPr>
        <p:spPr>
          <a:xfrm>
            <a:off x="2699792" y="5013176"/>
            <a:ext cx="216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176FB1"/>
                </a:solidFill>
              </a:rPr>
              <a:t>u</a:t>
            </a:r>
            <a:endParaRPr lang="en-GB" dirty="0">
              <a:solidFill>
                <a:srgbClr val="176FB1"/>
              </a:solidFill>
            </a:endParaRPr>
          </a:p>
        </p:txBody>
      </p:sp>
      <p:sp>
        <p:nvSpPr>
          <p:cNvPr id="22" name="21 - TextBox"/>
          <p:cNvSpPr txBox="1"/>
          <p:nvPr/>
        </p:nvSpPr>
        <p:spPr>
          <a:xfrm>
            <a:off x="2339752" y="4653136"/>
            <a:ext cx="216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176FB1"/>
                </a:solidFill>
              </a:rPr>
              <a:t>w</a:t>
            </a:r>
            <a:endParaRPr lang="en-GB" dirty="0">
              <a:solidFill>
                <a:srgbClr val="176FB1"/>
              </a:solidFill>
            </a:endParaRP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>
          <a:xfrm>
            <a:off x="73996" y="932612"/>
            <a:ext cx="8640960" cy="64807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i="0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cs typeface="Calibri" pitchFamily="34" charset="0"/>
              </a:rPr>
              <a:t>Θεώρημα </a:t>
            </a:r>
            <a:r>
              <a:rPr kumimoji="0" lang="en-US" sz="1800" i="0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cs typeface="Calibri" pitchFamily="34" charset="0"/>
              </a:rPr>
              <a:t>Fourier: </a:t>
            </a:r>
            <a:r>
              <a:rPr kumimoji="0" lang="el-GR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itchFamily="34" charset="0"/>
              </a:rPr>
              <a:t>Όλες οι λύσεις της κυματικής εξίσωσης μπορούν να γραφτούν σαν άθροισμα ημιτονοειδών κυμάτων που ταξιδεύουν προς όλες τις κατευθύνσεις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2000" b="0" i="0" u="none" strike="noStrike" kern="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0 - Ομάδα"/>
          <p:cNvGrpSpPr/>
          <p:nvPr/>
        </p:nvGrpSpPr>
        <p:grpSpPr>
          <a:xfrm>
            <a:off x="179512" y="1916832"/>
            <a:ext cx="8642350" cy="3613150"/>
            <a:chOff x="250825" y="2997200"/>
            <a:chExt cx="8642350" cy="3613150"/>
          </a:xfrm>
        </p:grpSpPr>
        <p:pic>
          <p:nvPicPr>
            <p:cNvPr id="12" name="Picture 3" descr="Wave_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0825" y="2997200"/>
              <a:ext cx="8642350" cy="3613150"/>
            </a:xfrm>
            <a:prstGeom prst="rect">
              <a:avLst/>
            </a:prstGeom>
            <a:noFill/>
          </p:spPr>
        </p:pic>
        <p:sp>
          <p:nvSpPr>
            <p:cNvPr id="13" name="Text Box 4"/>
            <p:cNvSpPr txBox="1">
              <a:spLocks noChangeArrowheads="1"/>
            </p:cNvSpPr>
            <p:nvPr/>
          </p:nvSpPr>
          <p:spPr bwMode="auto">
            <a:xfrm>
              <a:off x="2195513" y="5865813"/>
              <a:ext cx="20891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1800" b="1" dirty="0">
                  <a:solidFill>
                    <a:srgbClr val="000000"/>
                  </a:solidFill>
                  <a:latin typeface="Arial" charset="0"/>
                </a:rPr>
                <a:t>Μήκος κύματος,</a:t>
              </a:r>
            </a:p>
          </p:txBody>
        </p:sp>
        <p:sp>
          <p:nvSpPr>
            <p:cNvPr id="14" name="Text Box 5"/>
            <p:cNvSpPr txBox="1">
              <a:spLocks noChangeArrowheads="1"/>
            </p:cNvSpPr>
            <p:nvPr/>
          </p:nvSpPr>
          <p:spPr bwMode="auto">
            <a:xfrm>
              <a:off x="7054850" y="3778250"/>
              <a:ext cx="1404938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1800" b="1" dirty="0">
                  <a:solidFill>
                    <a:srgbClr val="000000"/>
                  </a:solidFill>
                  <a:latin typeface="Arial" charset="0"/>
                </a:rPr>
                <a:t>Ύψος</a:t>
              </a:r>
            </a:p>
            <a:p>
              <a:r>
                <a:rPr lang="el-GR" sz="1800" b="1" dirty="0">
                  <a:solidFill>
                    <a:srgbClr val="000000"/>
                  </a:solidFill>
                  <a:latin typeface="Arial" charset="0"/>
                </a:rPr>
                <a:t> κύματος,</a:t>
              </a:r>
            </a:p>
          </p:txBody>
        </p:sp>
        <p:sp>
          <p:nvSpPr>
            <p:cNvPr id="15" name="Text Box 6"/>
            <p:cNvSpPr txBox="1">
              <a:spLocks noChangeArrowheads="1"/>
            </p:cNvSpPr>
            <p:nvPr/>
          </p:nvSpPr>
          <p:spPr bwMode="auto">
            <a:xfrm>
              <a:off x="3598863" y="3094038"/>
              <a:ext cx="25209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 dirty="0">
                  <a:solidFill>
                    <a:srgbClr val="000000"/>
                  </a:solidFill>
                  <a:latin typeface="Arial" charset="0"/>
                </a:rPr>
                <a:t>steepness</a:t>
              </a:r>
              <a:r>
                <a:rPr lang="el-GR" sz="1800" b="1" dirty="0">
                  <a:solidFill>
                    <a:srgbClr val="000000"/>
                  </a:solidFill>
                  <a:latin typeface="Arial" charset="0"/>
                </a:rPr>
                <a:t> κύματος,</a:t>
              </a:r>
            </a:p>
          </p:txBody>
        </p:sp>
        <p:sp>
          <p:nvSpPr>
            <p:cNvPr id="16" name="Text Box 7"/>
            <p:cNvSpPr txBox="1">
              <a:spLocks noChangeArrowheads="1"/>
            </p:cNvSpPr>
            <p:nvPr/>
          </p:nvSpPr>
          <p:spPr bwMode="auto">
            <a:xfrm>
              <a:off x="323850" y="3921125"/>
              <a:ext cx="1404938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1800" b="1" dirty="0">
                  <a:solidFill>
                    <a:srgbClr val="000000"/>
                  </a:solidFill>
                  <a:latin typeface="Arial" charset="0"/>
                </a:rPr>
                <a:t>Πλάτος</a:t>
              </a:r>
            </a:p>
            <a:p>
              <a:r>
                <a:rPr lang="el-GR" sz="1800" b="1" dirty="0">
                  <a:solidFill>
                    <a:srgbClr val="000000"/>
                  </a:solidFill>
                  <a:latin typeface="Arial" charset="0"/>
                </a:rPr>
                <a:t>κύματος,</a:t>
              </a:r>
            </a:p>
          </p:txBody>
        </p:sp>
        <p:sp>
          <p:nvSpPr>
            <p:cNvPr id="17" name="Line 8"/>
            <p:cNvSpPr>
              <a:spLocks noChangeShapeType="1"/>
            </p:cNvSpPr>
            <p:nvPr/>
          </p:nvSpPr>
          <p:spPr bwMode="auto">
            <a:xfrm flipH="1" flipV="1">
              <a:off x="7091585" y="5877520"/>
              <a:ext cx="360363" cy="2889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" name="Text Box 9"/>
            <p:cNvSpPr txBox="1">
              <a:spLocks noChangeArrowheads="1"/>
            </p:cNvSpPr>
            <p:nvPr/>
          </p:nvSpPr>
          <p:spPr bwMode="auto">
            <a:xfrm>
              <a:off x="7451625" y="5949528"/>
              <a:ext cx="93662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1800" b="1" dirty="0">
                  <a:solidFill>
                    <a:srgbClr val="000000"/>
                  </a:solidFill>
                  <a:latin typeface="Arial" charset="0"/>
                </a:rPr>
                <a:t>κοιλία</a:t>
              </a:r>
            </a:p>
          </p:txBody>
        </p:sp>
        <p:sp>
          <p:nvSpPr>
            <p:cNvPr id="19" name="Line 10"/>
            <p:cNvSpPr>
              <a:spLocks noChangeShapeType="1"/>
            </p:cNvSpPr>
            <p:nvPr/>
          </p:nvSpPr>
          <p:spPr bwMode="auto">
            <a:xfrm flipH="1">
              <a:off x="1763713" y="3417888"/>
              <a:ext cx="360362" cy="2873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" name="Text Box 11"/>
            <p:cNvSpPr txBox="1">
              <a:spLocks noChangeArrowheads="1"/>
            </p:cNvSpPr>
            <p:nvPr/>
          </p:nvSpPr>
          <p:spPr bwMode="auto">
            <a:xfrm>
              <a:off x="2124075" y="3201988"/>
              <a:ext cx="107950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1800" b="1" dirty="0">
                  <a:solidFill>
                    <a:srgbClr val="000000"/>
                  </a:solidFill>
                  <a:latin typeface="Arial" charset="0"/>
                </a:rPr>
                <a:t>κορυφή</a:t>
              </a:r>
            </a:p>
          </p:txBody>
        </p:sp>
      </p:grpSp>
      <p:sp>
        <p:nvSpPr>
          <p:cNvPr id="21" name="1 - Τίτλος"/>
          <p:cNvSpPr txBox="1">
            <a:spLocks/>
          </p:cNvSpPr>
          <p:nvPr/>
        </p:nvSpPr>
        <p:spPr bwMode="auto"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27000">
                <a:srgbClr val="95C9D7">
                  <a:alpha val="60000"/>
                </a:srgb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 w="3175" cap="flat" cmpd="sng" algn="ctr">
            <a:noFill/>
            <a:prstDash val="solid"/>
            <a:miter lim="800000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el-GR" sz="2800" b="1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Κυματομηχανική </a:t>
            </a:r>
            <a:endParaRPr lang="el-GR" sz="2800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2" name="1 - Τίτλος"/>
          <p:cNvSpPr txBox="1">
            <a:spLocks/>
          </p:cNvSpPr>
          <p:nvPr/>
        </p:nvSpPr>
        <p:spPr>
          <a:xfrm>
            <a:off x="0" y="6597352"/>
            <a:ext cx="9144000" cy="260648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27000">
                <a:srgbClr val="95C9D7"/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 w="31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cxnSp>
        <p:nvCxnSpPr>
          <p:cNvPr id="23" name="22 - Ευθεία γραμμή σύνδεσης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- Ευθεία γραμμή σύνδεσης"/>
          <p:cNvCxnSpPr/>
          <p:nvPr/>
        </p:nvCxnSpPr>
        <p:spPr>
          <a:xfrm>
            <a:off x="0" y="6597352"/>
            <a:ext cx="9144000" cy="0"/>
          </a:xfrm>
          <a:prstGeom prst="line">
            <a:avLst/>
          </a:prstGeom>
          <a:ln w="31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80777" cy="785292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  <a:softEdge rad="63500"/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>
          <a:xfrm>
            <a:off x="506225" y="974776"/>
            <a:ext cx="5256584" cy="633412"/>
          </a:xfrm>
          <a:ln>
            <a:solidFill>
              <a:srgbClr val="0000FF"/>
            </a:solidFill>
          </a:ln>
        </p:spPr>
        <p:txBody>
          <a:bodyPr/>
          <a:lstStyle/>
          <a:p>
            <a:pPr algn="l"/>
            <a:r>
              <a:rPr lang="el-GR" sz="22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Παράμετροι χαρακτηρισμού κύματος</a:t>
            </a:r>
            <a:endParaRPr lang="en-US" sz="2200" dirty="0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772817"/>
            <a:ext cx="8280400" cy="4464496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l-GR" sz="20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ε </a:t>
            </a:r>
            <a:r>
              <a:rPr lang="en-US" sz="20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= H</a:t>
            </a:r>
            <a:r>
              <a:rPr lang="el-GR" sz="20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/</a:t>
            </a:r>
            <a:r>
              <a:rPr lang="en-US" sz="20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d</a:t>
            </a:r>
            <a:r>
              <a:rPr lang="el-GR" sz="2000" dirty="0">
                <a:latin typeface="Calibri" pitchFamily="34" charset="0"/>
                <a:cs typeface="Calibri" pitchFamily="34" charset="0"/>
              </a:rPr>
              <a:t>, ο λόγος ύψους κύματος προς το βάθος θάλασσας </a:t>
            </a:r>
          </a:p>
          <a:p>
            <a:pPr>
              <a:lnSpc>
                <a:spcPct val="90000"/>
              </a:lnSpc>
              <a:buFontTx/>
              <a:buNone/>
            </a:pPr>
            <a:endParaRPr lang="el-GR" sz="2000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l-GR" sz="20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ε:</a:t>
            </a:r>
            <a:r>
              <a:rPr lang="el-GR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l-GR" sz="20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διασπορά εύρους</a:t>
            </a:r>
            <a:endParaRPr lang="en-US" sz="2000" dirty="0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90000"/>
              </a:lnSpc>
            </a:pPr>
            <a:r>
              <a:rPr lang="el-GR" sz="2000" dirty="0">
                <a:latin typeface="Calibri" pitchFamily="34" charset="0"/>
                <a:cs typeface="Calibri" pitchFamily="34" charset="0"/>
              </a:rPr>
              <a:t> κυματισμοί απειροστού πλάτους αν </a:t>
            </a:r>
            <a:r>
              <a:rPr lang="el-GR" sz="20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ε &lt; 10</a:t>
            </a:r>
            <a:r>
              <a:rPr lang="el-GR" sz="2000" baseline="300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-1</a:t>
            </a:r>
            <a:r>
              <a:rPr lang="el-GR" sz="20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l-GR" sz="2000" dirty="0">
                <a:latin typeface="Calibri" pitchFamily="34" charset="0"/>
                <a:cs typeface="Calibri" pitchFamily="34" charset="0"/>
              </a:rPr>
              <a:t> πεπερασμένου πλάτους, αν </a:t>
            </a:r>
            <a:r>
              <a:rPr lang="el-GR" sz="20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ε &gt; 10</a:t>
            </a:r>
            <a:r>
              <a:rPr lang="el-GR" sz="2000" baseline="300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-1</a:t>
            </a:r>
            <a:endParaRPr lang="el-GR" sz="2000" dirty="0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l-GR" sz="2000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l-GR" sz="20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σ 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= d</a:t>
            </a:r>
            <a:r>
              <a:rPr lang="el-GR" sz="20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/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L</a:t>
            </a:r>
            <a:r>
              <a:rPr lang="el-GR" sz="2000" dirty="0">
                <a:latin typeface="Calibri" pitchFamily="34" charset="0"/>
                <a:cs typeface="Calibri" pitchFamily="34" charset="0"/>
              </a:rPr>
              <a:t>, ο λόγος του βάθους της θάλασσας ως προς το μήκος κύματος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l-GR" sz="20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σ:</a:t>
            </a:r>
            <a:r>
              <a:rPr lang="el-GR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l-GR" sz="20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διασπορά συχνότητας</a:t>
            </a:r>
          </a:p>
          <a:p>
            <a:pPr>
              <a:lnSpc>
                <a:spcPct val="90000"/>
              </a:lnSpc>
            </a:pPr>
            <a:r>
              <a:rPr lang="el-GR" sz="2000" dirty="0">
                <a:latin typeface="Calibri" pitchFamily="34" charset="0"/>
                <a:cs typeface="Calibri" pitchFamily="34" charset="0"/>
              </a:rPr>
              <a:t>βραχείς κυματισμοί όταν </a:t>
            </a:r>
            <a:r>
              <a:rPr lang="el-GR" sz="2000" b="1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σ &gt; 10</a:t>
            </a:r>
            <a:r>
              <a:rPr lang="el-GR" sz="2000" b="1" baseline="300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-2 </a:t>
            </a:r>
          </a:p>
          <a:p>
            <a:pPr>
              <a:lnSpc>
                <a:spcPct val="90000"/>
              </a:lnSpc>
            </a:pPr>
            <a:r>
              <a:rPr lang="el-GR" sz="2000" dirty="0">
                <a:latin typeface="Calibri" pitchFamily="34" charset="0"/>
                <a:cs typeface="Calibri" pitchFamily="34" charset="0"/>
              </a:rPr>
              <a:t>μακροί κυματισμοί όταν </a:t>
            </a:r>
            <a:r>
              <a:rPr lang="el-GR" sz="2000" b="1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σ &lt; 10</a:t>
            </a:r>
            <a:r>
              <a:rPr lang="el-GR" sz="2000" b="1" baseline="300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-2</a:t>
            </a:r>
            <a:endParaRPr lang="en-US" sz="2000" b="1" dirty="0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l-GR" sz="2000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l-GR" sz="20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γ = Η/</a:t>
            </a:r>
            <a:r>
              <a:rPr lang="en-US" sz="20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L</a:t>
            </a:r>
            <a:r>
              <a:rPr lang="el-GR" sz="2000" dirty="0">
                <a:latin typeface="Calibri" pitchFamily="34" charset="0"/>
                <a:cs typeface="Calibri" pitchFamily="34" charset="0"/>
              </a:rPr>
              <a:t>: </a:t>
            </a:r>
            <a:r>
              <a:rPr lang="el-GR" sz="20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καμπυλότητα </a:t>
            </a:r>
            <a:r>
              <a:rPr lang="el-GR" sz="2000" dirty="0">
                <a:latin typeface="Calibri" pitchFamily="34" charset="0"/>
                <a:cs typeface="Calibri" pitchFamily="34" charset="0"/>
              </a:rPr>
              <a:t>κύματος, που χαρακτηρίζει την ευστάθεια της ελεύθερης επιφάνειας του νερού 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000" dirty="0">
              <a:solidFill>
                <a:srgbClr val="3333FF"/>
              </a:solidFill>
            </a:endParaRPr>
          </a:p>
        </p:txBody>
      </p:sp>
      <p:sp>
        <p:nvSpPr>
          <p:cNvPr id="5" name="1 - Τίτλος"/>
          <p:cNvSpPr txBox="1">
            <a:spLocks/>
          </p:cNvSpPr>
          <p:nvPr/>
        </p:nvSpPr>
        <p:spPr bwMode="auto"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27000">
                <a:srgbClr val="95C9D7">
                  <a:alpha val="60000"/>
                </a:srgb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 w="3175" cap="flat" cmpd="sng" algn="ctr">
            <a:noFill/>
            <a:prstDash val="solid"/>
            <a:miter lim="800000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el-GR" sz="2800" b="1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Κυματομηχανική </a:t>
            </a:r>
            <a:endParaRPr lang="el-GR" sz="2800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1 - Τίτλος"/>
          <p:cNvSpPr txBox="1">
            <a:spLocks/>
          </p:cNvSpPr>
          <p:nvPr/>
        </p:nvSpPr>
        <p:spPr>
          <a:xfrm>
            <a:off x="0" y="6597352"/>
            <a:ext cx="9144000" cy="260648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27000">
                <a:srgbClr val="95C9D7"/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 w="31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cxnSp>
        <p:nvCxnSpPr>
          <p:cNvPr id="7" name="6 - Ευθεία γραμμή σύνδεσης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- Ευθεία γραμμή σύνδεσης"/>
          <p:cNvCxnSpPr/>
          <p:nvPr/>
        </p:nvCxnSpPr>
        <p:spPr>
          <a:xfrm>
            <a:off x="0" y="6597352"/>
            <a:ext cx="9144000" cy="0"/>
          </a:xfrm>
          <a:prstGeom prst="line">
            <a:avLst/>
          </a:prstGeom>
          <a:ln w="31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80777" cy="785292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  <a:softEdge rad="63500"/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412776"/>
            <a:ext cx="8352928" cy="43924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l-GR" sz="1600" dirty="0">
              <a:latin typeface="Calibri" pitchFamily="34" charset="0"/>
              <a:cs typeface="Calibri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el-GR" sz="2000" dirty="0">
                <a:latin typeface="Calibri" pitchFamily="34" charset="0"/>
                <a:cs typeface="Calibri" pitchFamily="34" charset="0"/>
              </a:rPr>
              <a:t>Όλες οι σχέσεις που περιγράφουν την εσωτερική κίνηση του νερού </a:t>
            </a:r>
            <a:r>
              <a:rPr lang="el-GR" sz="20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προέρχονται από τις λύσεις ενός συστήματος </a:t>
            </a:r>
            <a:r>
              <a:rPr lang="el-GR" sz="2000" dirty="0">
                <a:latin typeface="Calibri" pitchFamily="34" charset="0"/>
                <a:cs typeface="Calibri" pitchFamily="34" charset="0"/>
              </a:rPr>
              <a:t>που περιέχει:</a:t>
            </a:r>
          </a:p>
          <a:p>
            <a:pPr marL="0" indent="0" eaLnBrk="1" hangingPunct="1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endParaRPr lang="el-GR" sz="2000" dirty="0">
              <a:latin typeface="Calibri" pitchFamily="34" charset="0"/>
              <a:cs typeface="Calibri" pitchFamily="34" charset="0"/>
            </a:endParaRPr>
          </a:p>
          <a:p>
            <a:pPr marL="442913" indent="-442913" eaLnBrk="1" hangingPunct="1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r>
              <a:rPr lang="el-GR" sz="2000" dirty="0">
                <a:latin typeface="Calibri" pitchFamily="34" charset="0"/>
                <a:cs typeface="Calibri" pitchFamily="34" charset="0"/>
              </a:rPr>
              <a:t>(α)	τις </a:t>
            </a:r>
            <a:r>
              <a:rPr lang="el-GR" sz="20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εξισώσεις ορμής </a:t>
            </a:r>
            <a:r>
              <a:rPr lang="en-GB" sz="2000" dirty="0" err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Navier</a:t>
            </a:r>
            <a:r>
              <a:rPr lang="en-GB" sz="20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-Stokes</a:t>
            </a:r>
            <a:r>
              <a:rPr lang="el-GR" sz="20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marL="442913" indent="-442913" eaLnBrk="1" hangingPunct="1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r>
              <a:rPr lang="el-GR" sz="2000" dirty="0">
                <a:latin typeface="Calibri" pitchFamily="34" charset="0"/>
                <a:cs typeface="Calibri" pitchFamily="34" charset="0"/>
              </a:rPr>
              <a:t>(β)	την </a:t>
            </a:r>
            <a:r>
              <a:rPr lang="el-GR" sz="20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εξίσωση συνέχειας </a:t>
            </a:r>
            <a:r>
              <a:rPr lang="el-GR" sz="2000" dirty="0">
                <a:latin typeface="Calibri" pitchFamily="34" charset="0"/>
                <a:cs typeface="Calibri" pitchFamily="34" charset="0"/>
              </a:rPr>
              <a:t>(που εξασφαλίζει την διατήρηση της μάζας).</a:t>
            </a:r>
          </a:p>
          <a:p>
            <a:pPr marL="0" indent="0" eaLnBrk="1" hangingPunct="1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endParaRPr lang="el-GR" sz="2000" dirty="0">
              <a:latin typeface="Calibri" pitchFamily="34" charset="0"/>
              <a:cs typeface="Calibri" pitchFamily="34" charset="0"/>
            </a:endParaRPr>
          </a:p>
          <a:p>
            <a:pPr marL="0" indent="0" eaLnBrk="1" hangingPunct="1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endParaRPr lang="el-GR" sz="2000" dirty="0">
              <a:latin typeface="Calibri" pitchFamily="34" charset="0"/>
              <a:cs typeface="Calibri" pitchFamily="34" charset="0"/>
            </a:endParaRPr>
          </a:p>
          <a:p>
            <a:pPr marL="0" indent="0" eaLnBrk="1" hangingPunct="1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r>
              <a:rPr lang="el-GR" sz="2000" dirty="0">
                <a:latin typeface="Calibri" pitchFamily="34" charset="0"/>
                <a:cs typeface="Calibri" pitchFamily="34" charset="0"/>
              </a:rPr>
              <a:t>Για να </a:t>
            </a:r>
            <a:r>
              <a:rPr lang="el-GR" sz="20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λυθεί το σύστημα των εξισώσεων απαιτούνται παραδοχές</a:t>
            </a:r>
            <a:r>
              <a:rPr lang="el-GR" sz="2000" dirty="0">
                <a:latin typeface="Calibri" pitchFamily="34" charset="0"/>
                <a:cs typeface="Calibri" pitchFamily="34" charset="0"/>
              </a:rPr>
              <a:t>, οι οποίες όμως </a:t>
            </a:r>
            <a:r>
              <a:rPr lang="el-GR" sz="20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ελαττώνουν την ακρίβεια των λύσεων</a:t>
            </a:r>
            <a:endParaRPr lang="el-GR" sz="2000" dirty="0">
              <a:latin typeface="Calibri" pitchFamily="34" charset="0"/>
              <a:cs typeface="Calibri" pitchFamily="34" charset="0"/>
            </a:endParaRPr>
          </a:p>
          <a:p>
            <a:pPr marL="0" indent="0" eaLnBrk="1" hangingPunct="1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r>
              <a:rPr lang="el-GR" sz="2000" dirty="0">
                <a:latin typeface="Calibri" pitchFamily="34" charset="0"/>
                <a:cs typeface="Calibri" pitchFamily="34" charset="0"/>
              </a:rPr>
              <a:t> </a:t>
            </a:r>
          </a:p>
        </p:txBody>
      </p:sp>
      <p:sp>
        <p:nvSpPr>
          <p:cNvPr id="4" name="1 - Τίτλος"/>
          <p:cNvSpPr txBox="1">
            <a:spLocks/>
          </p:cNvSpPr>
          <p:nvPr/>
        </p:nvSpPr>
        <p:spPr bwMode="auto"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27000">
                <a:srgbClr val="95C9D7">
                  <a:alpha val="60000"/>
                </a:srgb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 w="3175" cap="flat" cmpd="sng" algn="ctr">
            <a:noFill/>
            <a:prstDash val="solid"/>
            <a:miter lim="800000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 algn="ctr" eaLnBrk="0" hangingPunct="0"/>
            <a:r>
              <a:rPr lang="el-GR" sz="2800" b="1" dirty="0">
                <a:latin typeface="Calibri" pitchFamily="34" charset="0"/>
                <a:cs typeface="Calibri" pitchFamily="34" charset="0"/>
              </a:rPr>
              <a:t>Θεωρίες κυμάτων </a:t>
            </a:r>
          </a:p>
        </p:txBody>
      </p:sp>
      <p:sp>
        <p:nvSpPr>
          <p:cNvPr id="5" name="1 - Τίτλος"/>
          <p:cNvSpPr txBox="1">
            <a:spLocks/>
          </p:cNvSpPr>
          <p:nvPr/>
        </p:nvSpPr>
        <p:spPr>
          <a:xfrm>
            <a:off x="0" y="6597352"/>
            <a:ext cx="9144000" cy="260648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27000">
                <a:srgbClr val="95C9D7"/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 w="31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cxnSp>
        <p:nvCxnSpPr>
          <p:cNvPr id="7" name="6 - Ευθεία γραμμή σύνδεσης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- Ευθεία γραμμή σύνδεσης"/>
          <p:cNvCxnSpPr/>
          <p:nvPr/>
        </p:nvCxnSpPr>
        <p:spPr>
          <a:xfrm>
            <a:off x="0" y="6597352"/>
            <a:ext cx="9144000" cy="0"/>
          </a:xfrm>
          <a:prstGeom prst="line">
            <a:avLst/>
          </a:prstGeom>
          <a:ln w="31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80777" cy="785292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  <a:softEdge rad="63500"/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052735"/>
            <a:ext cx="8208912" cy="528395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l-GR" sz="1600" dirty="0">
              <a:latin typeface="Calibri" pitchFamily="34" charset="0"/>
              <a:cs typeface="Calibri" pitchFamily="34" charset="0"/>
            </a:endParaRPr>
          </a:p>
          <a:p>
            <a:pPr marL="0" indent="0" eaLnBrk="1" hangingPunct="1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r>
              <a:rPr lang="el-GR" sz="20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Θεωρίες κυματισμών απειροστού πλάτους</a:t>
            </a:r>
          </a:p>
          <a:p>
            <a:pPr lvl="0">
              <a:lnSpc>
                <a:spcPct val="90000"/>
              </a:lnSpc>
              <a:buNone/>
            </a:pPr>
            <a:r>
              <a:rPr lang="el-GR" sz="1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Ο λόγος </a:t>
            </a:r>
            <a:r>
              <a:rPr lang="el-GR" sz="1800" b="1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(ε </a:t>
            </a:r>
            <a:r>
              <a:rPr lang="en-US" sz="1800" b="1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= H</a:t>
            </a:r>
            <a:r>
              <a:rPr lang="el-GR" sz="1800" b="1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/</a:t>
            </a:r>
            <a:r>
              <a:rPr lang="en-US" sz="1800" b="1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d</a:t>
            </a:r>
            <a:r>
              <a:rPr lang="el-GR" sz="1800" b="1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)</a:t>
            </a:r>
            <a:r>
              <a:rPr lang="el-GR" sz="18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sz="1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ύψους κύματος προς το βάθος θάλασσας είναι </a:t>
            </a:r>
            <a:r>
              <a:rPr lang="el-GR" sz="18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ε &lt; 10</a:t>
            </a:r>
            <a:r>
              <a:rPr lang="el-GR" sz="1800" baseline="300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-1</a:t>
            </a:r>
            <a:r>
              <a:rPr lang="el-GR" sz="18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marL="0" indent="0" eaLnBrk="1" hangingPunct="1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endParaRPr lang="el-GR" sz="1800" dirty="0">
              <a:latin typeface="Calibri" pitchFamily="34" charset="0"/>
              <a:cs typeface="Calibri" pitchFamily="34" charset="0"/>
            </a:endParaRPr>
          </a:p>
          <a:p>
            <a:pPr marL="0" indent="0" eaLnBrk="1" hangingPunct="1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r>
              <a:rPr lang="el-GR" sz="1800" dirty="0">
                <a:latin typeface="Calibri" pitchFamily="34" charset="0"/>
                <a:cs typeface="Calibri" pitchFamily="34" charset="0"/>
              </a:rPr>
              <a:t>Η αντίστοιχη θεωρία ονομάζεται </a:t>
            </a:r>
            <a:r>
              <a:rPr lang="el-GR" sz="18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Γραμμική θεωρία </a:t>
            </a:r>
            <a:r>
              <a:rPr lang="el-GR" sz="1800" dirty="0">
                <a:latin typeface="Calibri" pitchFamily="34" charset="0"/>
                <a:cs typeface="Calibri" pitchFamily="34" charset="0"/>
              </a:rPr>
              <a:t>κυματισμών ή Θεωρία</a:t>
            </a:r>
            <a:r>
              <a:rPr lang="el-GR" sz="18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sz="1800" dirty="0" err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Airy</a:t>
            </a:r>
            <a:r>
              <a:rPr lang="el-GR" sz="18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el-GR" sz="1800" dirty="0">
                <a:latin typeface="Calibri" pitchFamily="34" charset="0"/>
                <a:cs typeface="Calibri" pitchFamily="34" charset="0"/>
              </a:rPr>
              <a:t>ή</a:t>
            </a:r>
            <a:r>
              <a:rPr lang="el-GR" sz="18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sz="1800" dirty="0">
                <a:latin typeface="Calibri" pitchFamily="34" charset="0"/>
                <a:cs typeface="Calibri" pitchFamily="34" charset="0"/>
              </a:rPr>
              <a:t>Θεωρία</a:t>
            </a:r>
            <a:r>
              <a:rPr lang="el-GR" sz="18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sz="1800" dirty="0" err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Stokes</a:t>
            </a:r>
            <a:r>
              <a:rPr lang="el-GR" sz="18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1ης τάξης</a:t>
            </a:r>
          </a:p>
          <a:p>
            <a:pPr marL="0" indent="0" eaLnBrk="1" hangingPunct="1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endParaRPr lang="el-GR" sz="1800" dirty="0">
              <a:latin typeface="Calibri" pitchFamily="34" charset="0"/>
              <a:cs typeface="Calibri" pitchFamily="34" charset="0"/>
            </a:endParaRPr>
          </a:p>
          <a:p>
            <a:pPr marL="0" indent="0" eaLnBrk="1" hangingPunct="1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endParaRPr lang="el-GR" sz="2200" dirty="0">
              <a:latin typeface="Calibri" pitchFamily="34" charset="0"/>
              <a:cs typeface="Calibri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el-GR" sz="20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Θεωρίες κυματισμών πεπερασμένου πλάτους</a:t>
            </a:r>
          </a:p>
          <a:p>
            <a:pPr lvl="0">
              <a:lnSpc>
                <a:spcPct val="90000"/>
              </a:lnSpc>
              <a:buNone/>
            </a:pPr>
            <a:r>
              <a:rPr lang="el-GR" sz="1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Ο λόγος </a:t>
            </a:r>
            <a:r>
              <a:rPr lang="el-GR" sz="18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(ε </a:t>
            </a:r>
            <a:r>
              <a:rPr lang="en-US" sz="18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= H</a:t>
            </a:r>
            <a:r>
              <a:rPr lang="el-GR" sz="18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/</a:t>
            </a:r>
            <a:r>
              <a:rPr lang="en-US" sz="18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d</a:t>
            </a:r>
            <a:r>
              <a:rPr lang="el-GR" sz="18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)</a:t>
            </a:r>
            <a:r>
              <a:rPr lang="el-GR" sz="18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sz="1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ύψους κύματος προς το βάθος θάλασσας είναι </a:t>
            </a:r>
            <a:r>
              <a:rPr lang="el-GR" sz="18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ε &gt; 10</a:t>
            </a:r>
            <a:r>
              <a:rPr lang="el-GR" sz="1800" baseline="300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-1</a:t>
            </a:r>
            <a:endParaRPr lang="el-GR" sz="1800" dirty="0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el-GR" sz="2200" b="1" dirty="0">
              <a:latin typeface="Calibri" pitchFamily="34" charset="0"/>
              <a:cs typeface="Calibri" pitchFamily="34" charset="0"/>
            </a:endParaRPr>
          </a:p>
          <a:p>
            <a:pPr marL="180975" lvl="0" indent="-180975">
              <a:spcBef>
                <a:spcPct val="0"/>
              </a:spcBef>
              <a:buFont typeface="Arial" pitchFamily="34" charset="0"/>
              <a:buChar char="•"/>
            </a:pPr>
            <a:r>
              <a:rPr lang="en-GB" sz="2000" kern="1200" dirty="0">
                <a:solidFill>
                  <a:srgbClr val="0000FF"/>
                </a:solidFill>
                <a:latin typeface="Calibri"/>
              </a:rPr>
              <a:t>Stokes</a:t>
            </a:r>
            <a:r>
              <a:rPr lang="el-GR" sz="2000" kern="1200" dirty="0">
                <a:solidFill>
                  <a:srgbClr val="0000FF"/>
                </a:solidFill>
                <a:latin typeface="Calibri"/>
              </a:rPr>
              <a:t> 2</a:t>
            </a:r>
            <a:r>
              <a:rPr lang="el-GR" sz="2000" kern="1200" baseline="30000" dirty="0">
                <a:solidFill>
                  <a:srgbClr val="0000FF"/>
                </a:solidFill>
                <a:latin typeface="Calibri"/>
              </a:rPr>
              <a:t>ης</a:t>
            </a:r>
            <a:r>
              <a:rPr lang="el-GR" sz="2000" kern="1200" dirty="0">
                <a:solidFill>
                  <a:srgbClr val="0000FF"/>
                </a:solidFill>
                <a:latin typeface="Calibri"/>
              </a:rPr>
              <a:t> </a:t>
            </a:r>
            <a:r>
              <a:rPr lang="el-GR" sz="2000" kern="1200" dirty="0">
                <a:solidFill>
                  <a:prstClr val="black"/>
                </a:solidFill>
                <a:latin typeface="Calibri"/>
              </a:rPr>
              <a:t>(3</a:t>
            </a:r>
            <a:r>
              <a:rPr lang="el-GR" sz="2000" kern="1200" baseline="30000" dirty="0">
                <a:solidFill>
                  <a:prstClr val="black"/>
                </a:solidFill>
                <a:latin typeface="Calibri"/>
              </a:rPr>
              <a:t>ης</a:t>
            </a:r>
            <a:r>
              <a:rPr lang="el-GR" sz="2000" kern="1200" dirty="0">
                <a:solidFill>
                  <a:prstClr val="black"/>
                </a:solidFill>
                <a:latin typeface="Calibri"/>
              </a:rPr>
              <a:t> και ανωτέρων) τάξης </a:t>
            </a:r>
          </a:p>
          <a:p>
            <a:pPr marL="180975" lvl="0" indent="-180975">
              <a:spcBef>
                <a:spcPct val="0"/>
              </a:spcBef>
              <a:buFont typeface="Arial" pitchFamily="34" charset="0"/>
              <a:buChar char="•"/>
            </a:pPr>
            <a:r>
              <a:rPr lang="el-GR" sz="2000" kern="1200" dirty="0">
                <a:solidFill>
                  <a:srgbClr val="0000FF"/>
                </a:solidFill>
                <a:latin typeface="Calibri"/>
              </a:rPr>
              <a:t>Ελλειπτικού συνημίτονου </a:t>
            </a:r>
            <a:r>
              <a:rPr lang="el-GR" sz="2000" kern="1200" dirty="0">
                <a:solidFill>
                  <a:prstClr val="black"/>
                </a:solidFill>
                <a:latin typeface="Calibri"/>
              </a:rPr>
              <a:t>(</a:t>
            </a:r>
            <a:r>
              <a:rPr lang="en-US" sz="2000" kern="1200" dirty="0" err="1">
                <a:solidFill>
                  <a:prstClr val="black"/>
                </a:solidFill>
                <a:latin typeface="Calibri"/>
              </a:rPr>
              <a:t>cnoidal</a:t>
            </a:r>
            <a:r>
              <a:rPr lang="el-GR" sz="2000" kern="1200" dirty="0">
                <a:solidFill>
                  <a:prstClr val="black"/>
                </a:solidFill>
                <a:latin typeface="Calibri"/>
              </a:rPr>
              <a:t>)</a:t>
            </a:r>
          </a:p>
          <a:p>
            <a:pPr marL="180975" lvl="0" indent="-180975">
              <a:spcBef>
                <a:spcPct val="0"/>
              </a:spcBef>
              <a:buFont typeface="Arial" pitchFamily="34" charset="0"/>
              <a:buChar char="•"/>
            </a:pPr>
            <a:r>
              <a:rPr lang="el-GR" sz="2000" kern="1200" dirty="0">
                <a:solidFill>
                  <a:srgbClr val="0000FF"/>
                </a:solidFill>
                <a:latin typeface="Calibri"/>
              </a:rPr>
              <a:t>Μοναχικού </a:t>
            </a:r>
            <a:r>
              <a:rPr lang="el-GR" sz="2000" kern="1200" dirty="0">
                <a:solidFill>
                  <a:prstClr val="black"/>
                </a:solidFill>
                <a:latin typeface="Calibri"/>
              </a:rPr>
              <a:t>κύματος (</a:t>
            </a:r>
            <a:r>
              <a:rPr lang="en-US" sz="2000" kern="1200" dirty="0">
                <a:solidFill>
                  <a:prstClr val="black"/>
                </a:solidFill>
                <a:latin typeface="Calibri"/>
              </a:rPr>
              <a:t>solitary</a:t>
            </a:r>
            <a:r>
              <a:rPr lang="el-GR" sz="2000" kern="1200" dirty="0">
                <a:solidFill>
                  <a:prstClr val="black"/>
                </a:solidFill>
                <a:latin typeface="Calibri"/>
              </a:rPr>
              <a:t>)</a:t>
            </a:r>
            <a:endParaRPr lang="el-GR" sz="2200" b="1" dirty="0">
              <a:latin typeface="Calibri" pitchFamily="34" charset="0"/>
              <a:cs typeface="Calibri" pitchFamily="34" charset="0"/>
            </a:endParaRPr>
          </a:p>
          <a:p>
            <a:pPr marL="0" indent="0" eaLnBrk="1" hangingPunct="1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endParaRPr lang="el-GR" sz="2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1 - Τίτλος"/>
          <p:cNvSpPr txBox="1">
            <a:spLocks/>
          </p:cNvSpPr>
          <p:nvPr/>
        </p:nvSpPr>
        <p:spPr bwMode="auto"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27000">
                <a:srgbClr val="95C9D7">
                  <a:alpha val="60000"/>
                </a:srgb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 w="3175" cap="flat" cmpd="sng" algn="ctr">
            <a:noFill/>
            <a:prstDash val="solid"/>
            <a:miter lim="800000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 algn="ctr" eaLnBrk="0" hangingPunct="0"/>
            <a:r>
              <a:rPr lang="el-GR" sz="2800" b="1" dirty="0">
                <a:latin typeface="Calibri" pitchFamily="34" charset="0"/>
                <a:cs typeface="Calibri" pitchFamily="34" charset="0"/>
              </a:rPr>
              <a:t>Θεωρίες κυμάτων </a:t>
            </a:r>
          </a:p>
        </p:txBody>
      </p:sp>
      <p:sp>
        <p:nvSpPr>
          <p:cNvPr id="5" name="1 - Τίτλος"/>
          <p:cNvSpPr txBox="1">
            <a:spLocks/>
          </p:cNvSpPr>
          <p:nvPr/>
        </p:nvSpPr>
        <p:spPr>
          <a:xfrm>
            <a:off x="0" y="6597352"/>
            <a:ext cx="9144000" cy="260648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27000">
                <a:srgbClr val="95C9D7"/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 w="31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cxnSp>
        <p:nvCxnSpPr>
          <p:cNvPr id="7" name="6 - Ευθεία γραμμή σύνδεσης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- Ευθεία γραμμή σύνδεσης"/>
          <p:cNvCxnSpPr/>
          <p:nvPr/>
        </p:nvCxnSpPr>
        <p:spPr>
          <a:xfrm>
            <a:off x="0" y="6597352"/>
            <a:ext cx="9144000" cy="0"/>
          </a:xfrm>
          <a:prstGeom prst="line">
            <a:avLst/>
          </a:prstGeom>
          <a:ln w="31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80777" cy="785292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  <a:softEdge rad="63500"/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836712"/>
          </a:xfrm>
          <a:gradFill flip="none" rotWithShape="1">
            <a:gsLst>
              <a:gs pos="100000">
                <a:schemeClr val="bg1"/>
              </a:gs>
              <a:gs pos="27000">
                <a:srgbClr val="95C9D7">
                  <a:alpha val="60000"/>
                </a:srgb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 w="31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/>
            <a:r>
              <a:rPr lang="el-GR" sz="2800" b="1" dirty="0">
                <a:latin typeface="Calibri" pitchFamily="34" charset="0"/>
                <a:cs typeface="Calibri" pitchFamily="34" charset="0"/>
              </a:rPr>
              <a:t>Θεωρίες κυμάτων </a:t>
            </a:r>
            <a:endParaRPr lang="el-GR" sz="2800" b="1" cap="none" dirty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</p:txBody>
      </p:sp>
      <p:cxnSp>
        <p:nvCxnSpPr>
          <p:cNvPr id="6" name="5 - Ευθεία γραμμή σύνδεσης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1 - Τίτλος"/>
          <p:cNvSpPr txBox="1">
            <a:spLocks/>
          </p:cNvSpPr>
          <p:nvPr/>
        </p:nvSpPr>
        <p:spPr>
          <a:xfrm>
            <a:off x="0" y="6597352"/>
            <a:ext cx="9144000" cy="260648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27000">
                <a:srgbClr val="95C9D7"/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 w="31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el-GR" sz="3200" dirty="0">
              <a:solidFill>
                <a:prstClr val="black"/>
              </a:solidFill>
              <a:latin typeface="Bookman Old Style" pitchFamily="18" charset="0"/>
            </a:endParaRPr>
          </a:p>
        </p:txBody>
      </p:sp>
      <p:cxnSp>
        <p:nvCxnSpPr>
          <p:cNvPr id="10" name="9 - Ευθεία γραμμή σύνδεσης"/>
          <p:cNvCxnSpPr/>
          <p:nvPr/>
        </p:nvCxnSpPr>
        <p:spPr>
          <a:xfrm>
            <a:off x="0" y="6597352"/>
            <a:ext cx="9144000" cy="0"/>
          </a:xfrm>
          <a:prstGeom prst="line">
            <a:avLst/>
          </a:prstGeom>
          <a:ln w="31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251520" y="1916832"/>
            <a:ext cx="8686800" cy="4248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31775" indent="-231775">
              <a:spcBef>
                <a:spcPct val="20000"/>
              </a:spcBef>
              <a:defRPr/>
            </a:pPr>
            <a:endParaRPr lang="el-GR" kern="0" dirty="0">
              <a:solidFill>
                <a:prstClr val="black"/>
              </a:solidFill>
              <a:latin typeface="Arial"/>
              <a:cs typeface="Arial"/>
            </a:endParaRPr>
          </a:p>
          <a:p>
            <a:pPr marL="231775" indent="-231775">
              <a:spcBef>
                <a:spcPts val="0"/>
              </a:spcBef>
              <a:spcAft>
                <a:spcPts val="1800"/>
              </a:spcAft>
              <a:defRPr/>
            </a:pPr>
            <a:r>
              <a:rPr lang="el-GR" sz="1800" kern="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Παραδοχές </a:t>
            </a:r>
          </a:p>
          <a:p>
            <a:pPr marL="231775" indent="-231775">
              <a:spcBef>
                <a:spcPts val="0"/>
              </a:spcBef>
              <a:spcAft>
                <a:spcPts val="1200"/>
              </a:spcAft>
              <a:buFontTx/>
              <a:buChar char="•"/>
              <a:defRPr/>
            </a:pPr>
            <a:r>
              <a:rPr lang="el-GR" sz="1800" kern="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Οι παράμετροι χαρακτηρισμού </a:t>
            </a:r>
            <a:r>
              <a:rPr lang="el-GR" sz="1800" kern="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ε</a:t>
            </a:r>
            <a:r>
              <a:rPr lang="en-US" sz="1800" kern="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sz="1800" kern="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=</a:t>
            </a:r>
            <a:r>
              <a:rPr lang="en-US" sz="1800" kern="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sz="1800" kern="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H/</a:t>
            </a:r>
            <a:r>
              <a:rPr lang="en-US" sz="1800" kern="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h</a:t>
            </a:r>
            <a:r>
              <a:rPr lang="el-GR" sz="1800" kern="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και γ</a:t>
            </a:r>
            <a:r>
              <a:rPr lang="en-US" sz="1800" kern="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sz="1800" kern="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=</a:t>
            </a:r>
            <a:r>
              <a:rPr lang="en-US" sz="1800" kern="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sz="1800" kern="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H/L</a:t>
            </a:r>
            <a:r>
              <a:rPr lang="el-GR" sz="1800" kern="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έχουν μικρές τιμές (βασική παραδοχή γραμμικής θεωρίας)</a:t>
            </a:r>
          </a:p>
          <a:p>
            <a:pPr marL="231775" indent="-231775">
              <a:spcBef>
                <a:spcPts val="0"/>
              </a:spcBef>
              <a:spcAft>
                <a:spcPts val="1200"/>
              </a:spcAft>
              <a:buFontTx/>
              <a:buChar char="•"/>
              <a:defRPr/>
            </a:pPr>
            <a:r>
              <a:rPr lang="el-GR" sz="1800" kern="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Σταθερό βάθος θάλασσας </a:t>
            </a:r>
            <a:r>
              <a:rPr lang="el-GR" sz="1800" kern="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και </a:t>
            </a:r>
            <a:r>
              <a:rPr lang="el-GR" sz="1800" kern="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δισδιάστατο φαινόμενο </a:t>
            </a:r>
            <a:r>
              <a:rPr lang="el-GR" sz="1800" kern="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(μεταβολές μόνο κατά τις κατευθύνσεις </a:t>
            </a:r>
            <a:r>
              <a:rPr lang="el-GR" sz="1800" kern="0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Οx</a:t>
            </a:r>
            <a:r>
              <a:rPr lang="el-GR" sz="1800" kern="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και </a:t>
            </a:r>
            <a:r>
              <a:rPr lang="el-GR" sz="1800" kern="0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Οz</a:t>
            </a:r>
            <a:r>
              <a:rPr lang="el-GR" sz="1800" kern="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)</a:t>
            </a:r>
          </a:p>
          <a:p>
            <a:pPr marL="231775" indent="-231775">
              <a:spcBef>
                <a:spcPts val="0"/>
              </a:spcBef>
              <a:spcAft>
                <a:spcPts val="1200"/>
              </a:spcAft>
              <a:buFontTx/>
              <a:buChar char="•"/>
              <a:defRPr/>
            </a:pPr>
            <a:r>
              <a:rPr lang="el-GR" sz="1800" kern="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Τέλειο ρευστό</a:t>
            </a:r>
            <a:r>
              <a:rPr lang="el-GR" sz="1800" kern="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l-GR" sz="1800" kern="0" dirty="0" err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αμελητέ</a:t>
            </a:r>
            <a:r>
              <a:rPr lang="en-US" sz="1800" kern="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o </a:t>
            </a:r>
            <a:r>
              <a:rPr lang="el-GR" sz="1800" kern="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ιξώδες</a:t>
            </a:r>
            <a:r>
              <a:rPr lang="el-GR" sz="1800" kern="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l-GR" sz="1800" kern="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άρα </a:t>
            </a:r>
            <a:r>
              <a:rPr lang="el-GR" sz="1800" kern="0" dirty="0" err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αστρόβιλη</a:t>
            </a:r>
            <a:r>
              <a:rPr lang="el-GR" sz="1800" kern="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ροή </a:t>
            </a:r>
          </a:p>
          <a:p>
            <a:pPr marL="231775" indent="-231775">
              <a:spcBef>
                <a:spcPts val="0"/>
              </a:spcBef>
              <a:spcAft>
                <a:spcPts val="1200"/>
              </a:spcAft>
              <a:buFontTx/>
              <a:buChar char="•"/>
              <a:defRPr/>
            </a:pPr>
            <a:r>
              <a:rPr lang="el-GR" sz="1800" kern="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Ασυμπίεστο</a:t>
            </a:r>
            <a:r>
              <a:rPr lang="el-GR" sz="1800" kern="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ρευστό</a:t>
            </a:r>
          </a:p>
          <a:p>
            <a:pPr marL="231775" indent="-231775">
              <a:spcBef>
                <a:spcPts val="0"/>
              </a:spcBef>
              <a:spcAft>
                <a:spcPts val="1200"/>
              </a:spcAft>
              <a:buFontTx/>
              <a:buChar char="•"/>
              <a:defRPr/>
            </a:pPr>
            <a:endParaRPr lang="el-GR" sz="1800" kern="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l-GR" sz="1800" kern="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Στη γραμμική θεωρία </a:t>
            </a:r>
            <a:r>
              <a:rPr lang="el-GR" sz="1800" kern="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η μορφή </a:t>
            </a:r>
            <a:r>
              <a:rPr lang="el-GR" sz="1800" kern="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των κυματισμών προϋποτίθεται </a:t>
            </a:r>
            <a:r>
              <a:rPr lang="el-GR" sz="1800" kern="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ημιτονοειδής </a:t>
            </a:r>
            <a:r>
              <a:rPr lang="el-GR" sz="1800" kern="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el-GR" sz="1800" kern="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μονοχρωματικός </a:t>
            </a:r>
            <a:r>
              <a:rPr lang="el-GR" sz="1800" kern="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γραμμικός κυματισμός).</a:t>
            </a:r>
          </a:p>
          <a:p>
            <a:pPr marL="231775" indent="-231775">
              <a:spcBef>
                <a:spcPts val="0"/>
              </a:spcBef>
              <a:spcAft>
                <a:spcPts val="1200"/>
              </a:spcAft>
              <a:defRPr/>
            </a:pPr>
            <a:endParaRPr lang="el-GR" sz="1800" kern="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80777" cy="785292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  <a:softEdge rad="63500"/>
          </a:effectLst>
        </p:spPr>
      </p:pic>
      <p:sp>
        <p:nvSpPr>
          <p:cNvPr id="13" name="12 - Ορθογώνιο"/>
          <p:cNvSpPr/>
          <p:nvPr/>
        </p:nvSpPr>
        <p:spPr>
          <a:xfrm>
            <a:off x="277688" y="1001549"/>
            <a:ext cx="6624736" cy="430887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r>
              <a:rPr lang="el-GR" sz="2200" dirty="0">
                <a:solidFill>
                  <a:srgbClr val="0000FF"/>
                </a:solidFill>
                <a:latin typeface="Calibri"/>
              </a:rPr>
              <a:t>ΓΡΑΜΜΙΚΟΙ ΚΥΜΑΤΙΣΜΟΙ ΑΠΕΙΡΟΣΤΟΥ ΠΛΑΤΟΥΣ</a:t>
            </a:r>
            <a:endParaRPr lang="en-GB" sz="2200" dirty="0">
              <a:solidFill>
                <a:srgbClr val="0000FF"/>
              </a:solidFill>
              <a:latin typeface="Calibri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179512" y="1268760"/>
            <a:ext cx="868680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l-GR" sz="2000" kern="0" dirty="0">
                <a:solidFill>
                  <a:srgbClr val="0000FF"/>
                </a:solidFill>
                <a:latin typeface="Calibri" pitchFamily="34" charset="0"/>
                <a:ea typeface="+mj-ea"/>
                <a:cs typeface="Calibri" pitchFamily="34" charset="0"/>
              </a:rPr>
              <a:t>Γραμμική θεωρία κυματισμών (</a:t>
            </a:r>
            <a:r>
              <a:rPr lang="el-GR" sz="2000" kern="0" dirty="0" err="1">
                <a:solidFill>
                  <a:srgbClr val="0000FF"/>
                </a:solidFill>
                <a:latin typeface="Calibri" pitchFamily="34" charset="0"/>
                <a:ea typeface="+mj-ea"/>
                <a:cs typeface="Calibri" pitchFamily="34" charset="0"/>
              </a:rPr>
              <a:t>Stokes</a:t>
            </a:r>
            <a:r>
              <a:rPr lang="el-GR" sz="2000" kern="0" dirty="0">
                <a:solidFill>
                  <a:srgbClr val="0000FF"/>
                </a:solidFill>
                <a:latin typeface="Calibri" pitchFamily="34" charset="0"/>
                <a:ea typeface="+mj-ea"/>
                <a:cs typeface="Calibri" pitchFamily="34" charset="0"/>
              </a:rPr>
              <a:t> 1ης τάξης ‒ </a:t>
            </a:r>
            <a:r>
              <a:rPr lang="el-GR" sz="2000" kern="0" dirty="0" err="1">
                <a:solidFill>
                  <a:srgbClr val="0000FF"/>
                </a:solidFill>
                <a:latin typeface="Calibri" pitchFamily="34" charset="0"/>
                <a:ea typeface="+mj-ea"/>
                <a:cs typeface="Calibri" pitchFamily="34" charset="0"/>
              </a:rPr>
              <a:t>Airy</a:t>
            </a:r>
            <a:r>
              <a:rPr lang="el-GR" sz="2000" kern="0" dirty="0">
                <a:solidFill>
                  <a:srgbClr val="0000FF"/>
                </a:solidFill>
                <a:latin typeface="Calibri" pitchFamily="34" charset="0"/>
                <a:ea typeface="+mj-ea"/>
                <a:cs typeface="Calibri" pitchFamily="34" charset="0"/>
              </a:rPr>
              <a:t>)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836712"/>
          </a:xfrm>
          <a:gradFill flip="none" rotWithShape="1">
            <a:gsLst>
              <a:gs pos="100000">
                <a:schemeClr val="bg1"/>
              </a:gs>
              <a:gs pos="27000">
                <a:srgbClr val="95C9D7">
                  <a:alpha val="60000"/>
                </a:srgb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 w="31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/>
            <a:r>
              <a:rPr lang="el-GR" sz="2800" b="1" dirty="0">
                <a:latin typeface="Calibri" pitchFamily="34" charset="0"/>
                <a:cs typeface="Calibri" pitchFamily="34" charset="0"/>
              </a:rPr>
              <a:t>Θεωρίες κυμάτων </a:t>
            </a:r>
            <a:endParaRPr lang="el-GR" sz="2800" b="1" cap="none" dirty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</p:txBody>
      </p:sp>
      <p:cxnSp>
        <p:nvCxnSpPr>
          <p:cNvPr id="6" name="5 - Ευθεία γραμμή σύνδεσης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1 - Τίτλος"/>
          <p:cNvSpPr txBox="1">
            <a:spLocks/>
          </p:cNvSpPr>
          <p:nvPr/>
        </p:nvSpPr>
        <p:spPr>
          <a:xfrm>
            <a:off x="0" y="6597352"/>
            <a:ext cx="9144000" cy="260648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27000">
                <a:srgbClr val="95C9D7"/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 w="31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el-GR" sz="3200" dirty="0">
              <a:solidFill>
                <a:prstClr val="black"/>
              </a:solidFill>
              <a:latin typeface="Bookman Old Style" pitchFamily="18" charset="0"/>
            </a:endParaRPr>
          </a:p>
        </p:txBody>
      </p:sp>
      <p:cxnSp>
        <p:nvCxnSpPr>
          <p:cNvPr id="10" name="9 - Ευθεία γραμμή σύνδεσης"/>
          <p:cNvCxnSpPr/>
          <p:nvPr/>
        </p:nvCxnSpPr>
        <p:spPr>
          <a:xfrm>
            <a:off x="0" y="6597352"/>
            <a:ext cx="9144000" cy="0"/>
          </a:xfrm>
          <a:prstGeom prst="line">
            <a:avLst/>
          </a:prstGeom>
          <a:ln w="31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235143" y="1862826"/>
            <a:ext cx="8496944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  <a:spcAft>
                <a:spcPts val="1800"/>
              </a:spcAft>
              <a:defRPr/>
            </a:pPr>
            <a:r>
              <a:rPr lang="el-GR" sz="1800" kern="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Οι εξισώσεις </a:t>
            </a:r>
            <a:r>
              <a:rPr lang="el-GR" sz="1800" kern="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διατήρησης της ορμής</a:t>
            </a:r>
            <a:r>
              <a:rPr lang="el-GR" sz="1800" kern="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, στη δισδιάστατη ροή για ένα ασυμπίεστο τέλειο ρευστό, </a:t>
            </a:r>
            <a:r>
              <a:rPr lang="el-GR" sz="1800" kern="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χωρίς επίδραση εξωτερικών δυνάμεων, εκτός της βαρύτητας</a:t>
            </a:r>
            <a:r>
              <a:rPr lang="el-GR" sz="1800" kern="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, γράφονται:</a:t>
            </a:r>
          </a:p>
          <a:p>
            <a:pPr>
              <a:spcBef>
                <a:spcPts val="0"/>
              </a:spcBef>
              <a:spcAft>
                <a:spcPts val="1800"/>
              </a:spcAft>
              <a:defRPr/>
            </a:pPr>
            <a:endParaRPr lang="el-GR" sz="1800" kern="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0"/>
              </a:spcBef>
              <a:spcAft>
                <a:spcPts val="1800"/>
              </a:spcAft>
              <a:defRPr/>
            </a:pPr>
            <a:endParaRPr lang="el-GR" sz="1800" kern="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0"/>
              </a:spcBef>
              <a:spcAft>
                <a:spcPts val="1800"/>
              </a:spcAft>
              <a:defRPr/>
            </a:pPr>
            <a:endParaRPr lang="el-GR" sz="1800" kern="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0"/>
              </a:spcBef>
              <a:spcAft>
                <a:spcPts val="1800"/>
              </a:spcAft>
              <a:defRPr/>
            </a:pPr>
            <a:endParaRPr lang="el-GR" sz="1800" kern="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0"/>
              </a:spcBef>
              <a:spcAft>
                <a:spcPts val="1800"/>
              </a:spcAft>
              <a:defRPr/>
            </a:pPr>
            <a:r>
              <a:rPr lang="el-GR" sz="1800" kern="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ενώ ή </a:t>
            </a:r>
            <a:r>
              <a:rPr lang="el-GR" sz="1800" kern="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εξίσωση της συνέχειας</a:t>
            </a:r>
            <a:r>
              <a:rPr lang="el-GR" sz="1800" kern="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:</a:t>
            </a:r>
          </a:p>
          <a:p>
            <a:pPr>
              <a:spcBef>
                <a:spcPts val="0"/>
              </a:spcBef>
              <a:spcAft>
                <a:spcPts val="1800"/>
              </a:spcAft>
              <a:defRPr/>
            </a:pPr>
            <a:endParaRPr lang="el-GR" sz="1800" kern="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0"/>
              </a:spcBef>
              <a:spcAft>
                <a:spcPts val="1800"/>
              </a:spcAft>
              <a:defRPr/>
            </a:pPr>
            <a:r>
              <a:rPr lang="el-GR" sz="1800" kern="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όπου </a:t>
            </a:r>
            <a:r>
              <a:rPr lang="el-GR" sz="1800" i="1" kern="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u</a:t>
            </a:r>
            <a:r>
              <a:rPr lang="el-GR" sz="1800" kern="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είναι η οριζόντια ταχύτητα κατά x, </a:t>
            </a:r>
            <a:r>
              <a:rPr lang="el-GR" sz="1800" b="1" kern="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w</a:t>
            </a:r>
            <a:r>
              <a:rPr lang="el-GR" sz="1800" kern="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η κατακόρυφη ταχύτητα κατά z, </a:t>
            </a:r>
            <a:r>
              <a:rPr lang="el-GR" sz="1800" i="1" kern="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p</a:t>
            </a:r>
            <a:r>
              <a:rPr lang="el-GR" sz="1800" kern="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η πίεση, </a:t>
            </a:r>
            <a:r>
              <a:rPr lang="el-GR" sz="1800" i="1" kern="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ρ</a:t>
            </a:r>
            <a:r>
              <a:rPr lang="el-GR" sz="1800" kern="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η πυκνότητα του νερού και</a:t>
            </a:r>
            <a:r>
              <a:rPr lang="el-GR" sz="1800" b="1" i="1" kern="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sz="1800" i="1" kern="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g</a:t>
            </a:r>
            <a:r>
              <a:rPr lang="el-GR" sz="1800" b="1" i="1" kern="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sz="1800" kern="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η επιτάχυνση της βαρύτητας</a:t>
            </a:r>
          </a:p>
          <a:p>
            <a:pPr>
              <a:spcBef>
                <a:spcPts val="0"/>
              </a:spcBef>
              <a:spcAft>
                <a:spcPts val="1800"/>
              </a:spcAft>
              <a:defRPr/>
            </a:pPr>
            <a:endParaRPr lang="el-GR" sz="1800" kern="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0"/>
              </a:spcBef>
              <a:spcAft>
                <a:spcPts val="1800"/>
              </a:spcAft>
              <a:defRPr/>
            </a:pPr>
            <a:endParaRPr lang="el-GR" sz="1800" kern="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0"/>
              </a:spcBef>
              <a:spcAft>
                <a:spcPts val="1800"/>
              </a:spcAft>
              <a:defRPr/>
            </a:pPr>
            <a:endParaRPr lang="el-GR" sz="1800" kern="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80777" cy="785292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  <a:softEdge rad="63500"/>
          </a:effectLst>
        </p:spPr>
      </p:pic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251520" y="814474"/>
            <a:ext cx="868680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l-GR" sz="2000" kern="0" dirty="0">
                <a:solidFill>
                  <a:srgbClr val="0000FF"/>
                </a:solidFill>
                <a:latin typeface="Calibri" pitchFamily="34" charset="0"/>
                <a:ea typeface="+mj-ea"/>
                <a:cs typeface="Calibri" pitchFamily="34" charset="0"/>
              </a:rPr>
              <a:t>Γραμμική θεωρία κυματισμών (</a:t>
            </a:r>
            <a:r>
              <a:rPr lang="el-GR" sz="2000" kern="0" dirty="0" err="1">
                <a:solidFill>
                  <a:srgbClr val="0000FF"/>
                </a:solidFill>
                <a:latin typeface="Calibri" pitchFamily="34" charset="0"/>
                <a:ea typeface="+mj-ea"/>
                <a:cs typeface="Calibri" pitchFamily="34" charset="0"/>
              </a:rPr>
              <a:t>Stokes</a:t>
            </a:r>
            <a:r>
              <a:rPr lang="el-GR" sz="2000" kern="0" dirty="0">
                <a:solidFill>
                  <a:srgbClr val="0000FF"/>
                </a:solidFill>
                <a:latin typeface="Calibri" pitchFamily="34" charset="0"/>
                <a:ea typeface="+mj-ea"/>
                <a:cs typeface="Calibri" pitchFamily="34" charset="0"/>
              </a:rPr>
              <a:t> 1ης τάξης ‒ </a:t>
            </a:r>
            <a:r>
              <a:rPr lang="el-GR" sz="2000" kern="0" dirty="0" err="1">
                <a:solidFill>
                  <a:srgbClr val="0000FF"/>
                </a:solidFill>
                <a:latin typeface="Calibri" pitchFamily="34" charset="0"/>
                <a:ea typeface="+mj-ea"/>
                <a:cs typeface="Calibri" pitchFamily="34" charset="0"/>
              </a:rPr>
              <a:t>Airy</a:t>
            </a:r>
            <a:r>
              <a:rPr lang="el-GR" sz="2000" b="1" kern="0" dirty="0">
                <a:latin typeface="Calibri" pitchFamily="34" charset="0"/>
                <a:ea typeface="+mj-ea"/>
                <a:cs typeface="Calibri" pitchFamily="34" charset="0"/>
              </a:rPr>
              <a:t>) </a:t>
            </a:r>
          </a:p>
        </p:txBody>
      </p:sp>
      <p:pic>
        <p:nvPicPr>
          <p:cNvPr id="51712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9792" y="2708920"/>
            <a:ext cx="3744416" cy="1813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14 - Έλλειψη"/>
          <p:cNvSpPr/>
          <p:nvPr/>
        </p:nvSpPr>
        <p:spPr>
          <a:xfrm>
            <a:off x="3707904" y="2780928"/>
            <a:ext cx="576064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15 - Έλλειψη"/>
          <p:cNvSpPr/>
          <p:nvPr/>
        </p:nvSpPr>
        <p:spPr>
          <a:xfrm>
            <a:off x="4355976" y="2780928"/>
            <a:ext cx="648072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16 - Έλλειψη"/>
          <p:cNvSpPr/>
          <p:nvPr/>
        </p:nvSpPr>
        <p:spPr>
          <a:xfrm>
            <a:off x="3491880" y="3717032"/>
            <a:ext cx="648072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17 - Έλλειψη"/>
          <p:cNvSpPr/>
          <p:nvPr/>
        </p:nvSpPr>
        <p:spPr>
          <a:xfrm>
            <a:off x="4211960" y="3717032"/>
            <a:ext cx="648072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1712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5916" y="4814715"/>
            <a:ext cx="1407407" cy="747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18 - Στρογγυλεμένο ορθογώνιο"/>
          <p:cNvSpPr/>
          <p:nvPr/>
        </p:nvSpPr>
        <p:spPr>
          <a:xfrm>
            <a:off x="6715863" y="2708920"/>
            <a:ext cx="1872208" cy="1728192"/>
          </a:xfrm>
          <a:prstGeom prst="roundRect">
            <a:avLst/>
          </a:prstGeom>
          <a:solidFill>
            <a:srgbClr val="66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800" kern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Με παραδοχές </a:t>
            </a:r>
            <a:r>
              <a:rPr lang="el-GR" sz="1800" b="1" kern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ε = H/d</a:t>
            </a:r>
            <a:r>
              <a:rPr lang="el-GR" sz="1800" kern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sz="1800" kern="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και </a:t>
            </a:r>
            <a:r>
              <a:rPr lang="el-GR" sz="1800" b="1" kern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γ = H/L</a:t>
            </a:r>
            <a:r>
              <a:rPr lang="el-GR" sz="1800" kern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sz="1800" kern="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έχουν μικρές τιμές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836712"/>
          </a:xfrm>
          <a:gradFill flip="none" rotWithShape="1">
            <a:gsLst>
              <a:gs pos="100000">
                <a:schemeClr val="bg1"/>
              </a:gs>
              <a:gs pos="27000">
                <a:srgbClr val="95C9D7">
                  <a:alpha val="60000"/>
                </a:srgb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 w="31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/>
            <a:r>
              <a:rPr lang="el-GR" sz="2800" b="1" dirty="0">
                <a:latin typeface="Calibri" pitchFamily="34" charset="0"/>
                <a:cs typeface="Calibri" pitchFamily="34" charset="0"/>
              </a:rPr>
              <a:t>Θεωρίες κυμάτων </a:t>
            </a:r>
            <a:endParaRPr lang="el-GR" sz="2800" b="1" cap="none" dirty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</p:txBody>
      </p:sp>
      <p:cxnSp>
        <p:nvCxnSpPr>
          <p:cNvPr id="6" name="5 - Ευθεία γραμμή σύνδεσης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1 - Τίτλος"/>
          <p:cNvSpPr txBox="1">
            <a:spLocks/>
          </p:cNvSpPr>
          <p:nvPr/>
        </p:nvSpPr>
        <p:spPr>
          <a:xfrm>
            <a:off x="0" y="6597352"/>
            <a:ext cx="9144000" cy="260648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27000">
                <a:srgbClr val="95C9D7"/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 w="31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el-GR" sz="3200" dirty="0">
              <a:solidFill>
                <a:prstClr val="black"/>
              </a:solidFill>
              <a:latin typeface="Bookman Old Style" pitchFamily="18" charset="0"/>
            </a:endParaRPr>
          </a:p>
        </p:txBody>
      </p:sp>
      <p:cxnSp>
        <p:nvCxnSpPr>
          <p:cNvPr id="10" name="9 - Ευθεία γραμμή σύνδεσης"/>
          <p:cNvCxnSpPr/>
          <p:nvPr/>
        </p:nvCxnSpPr>
        <p:spPr>
          <a:xfrm>
            <a:off x="0" y="6597352"/>
            <a:ext cx="9144000" cy="0"/>
          </a:xfrm>
          <a:prstGeom prst="line">
            <a:avLst/>
          </a:prstGeom>
          <a:ln w="31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179512" y="1548591"/>
            <a:ext cx="864096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  <a:spcAft>
                <a:spcPts val="1800"/>
              </a:spcAft>
              <a:defRPr/>
            </a:pPr>
            <a:endParaRPr lang="el-GR" sz="1800" kern="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0"/>
              </a:spcBef>
              <a:spcAft>
                <a:spcPts val="1800"/>
              </a:spcAft>
              <a:defRPr/>
            </a:pPr>
            <a:endParaRPr lang="el-GR" sz="1800" kern="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0"/>
              </a:spcBef>
              <a:spcAft>
                <a:spcPts val="1800"/>
              </a:spcAft>
              <a:defRPr/>
            </a:pPr>
            <a:endParaRPr lang="el-GR" sz="1800" kern="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0"/>
              </a:spcBef>
              <a:spcAft>
                <a:spcPts val="1800"/>
              </a:spcAft>
              <a:defRPr/>
            </a:pPr>
            <a:endParaRPr lang="el-GR" sz="1800" kern="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0"/>
              </a:spcBef>
              <a:spcAft>
                <a:spcPts val="1800"/>
              </a:spcAft>
              <a:defRPr/>
            </a:pPr>
            <a:endParaRPr lang="el-GR" sz="1800" kern="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780777" cy="785292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  <a:softEdge rad="63500"/>
          </a:effectLst>
        </p:spPr>
      </p:pic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323528" y="1457642"/>
            <a:ext cx="5931175" cy="570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l-GR" sz="2000" kern="0" dirty="0">
                <a:solidFill>
                  <a:srgbClr val="0000FF"/>
                </a:solidFill>
                <a:latin typeface="Calibri" pitchFamily="34" charset="0"/>
                <a:ea typeface="+mj-ea"/>
                <a:cs typeface="Calibri" pitchFamily="34" charset="0"/>
              </a:rPr>
              <a:t>Γραμμική θεωρία κυματισμών (</a:t>
            </a:r>
            <a:r>
              <a:rPr lang="el-GR" sz="2000" kern="0" dirty="0" err="1">
                <a:solidFill>
                  <a:srgbClr val="0000FF"/>
                </a:solidFill>
                <a:latin typeface="Calibri" pitchFamily="34" charset="0"/>
                <a:ea typeface="+mj-ea"/>
                <a:cs typeface="Calibri" pitchFamily="34" charset="0"/>
              </a:rPr>
              <a:t>Stokes</a:t>
            </a:r>
            <a:r>
              <a:rPr lang="el-GR" sz="2000" kern="0" dirty="0">
                <a:solidFill>
                  <a:srgbClr val="0000FF"/>
                </a:solidFill>
                <a:latin typeface="Calibri" pitchFamily="34" charset="0"/>
                <a:ea typeface="+mj-ea"/>
                <a:cs typeface="Calibri" pitchFamily="34" charset="0"/>
              </a:rPr>
              <a:t> 1ης τάξης ‒ </a:t>
            </a:r>
            <a:r>
              <a:rPr lang="el-GR" sz="2000" kern="0" dirty="0" err="1">
                <a:solidFill>
                  <a:srgbClr val="0000FF"/>
                </a:solidFill>
                <a:latin typeface="Calibri" pitchFamily="34" charset="0"/>
                <a:ea typeface="+mj-ea"/>
                <a:cs typeface="Calibri" pitchFamily="34" charset="0"/>
              </a:rPr>
              <a:t>Airy</a:t>
            </a:r>
            <a:r>
              <a:rPr lang="el-GR" sz="2000" kern="0" dirty="0">
                <a:solidFill>
                  <a:srgbClr val="0000FF"/>
                </a:solidFill>
                <a:latin typeface="Calibri" pitchFamily="34" charset="0"/>
                <a:ea typeface="+mj-ea"/>
                <a:cs typeface="Calibri" pitchFamily="34" charset="0"/>
              </a:rPr>
              <a:t>) </a:t>
            </a:r>
          </a:p>
        </p:txBody>
      </p:sp>
      <p:graphicFrame>
        <p:nvGraphicFramePr>
          <p:cNvPr id="52019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0728663"/>
              </p:ext>
            </p:extLst>
          </p:nvPr>
        </p:nvGraphicFramePr>
        <p:xfrm>
          <a:off x="3203848" y="2603139"/>
          <a:ext cx="2160587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3" name="Equation" r:id="rId6" imgW="1778400" imgH="507960" progId="">
                  <p:embed/>
                </p:oleObj>
              </mc:Choice>
              <mc:Fallback>
                <p:oleObj name="Equation" r:id="rId6" imgW="1778400" imgH="507960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848" y="2603139"/>
                        <a:ext cx="2160587" cy="631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20195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2568" y="3537188"/>
            <a:ext cx="798388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323528" y="2109471"/>
            <a:ext cx="842493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800" dirty="0">
                <a:solidFill>
                  <a:srgbClr val="0000FF"/>
                </a:solidFill>
                <a:latin typeface="+mn-lt"/>
              </a:rPr>
              <a:t>Εξίσωση ελεύθερης επιφάνειας </a:t>
            </a:r>
          </a:p>
        </p:txBody>
      </p:sp>
      <p:sp>
        <p:nvSpPr>
          <p:cNvPr id="16" name="15 - Ορθογώνιο"/>
          <p:cNvSpPr/>
          <p:nvPr/>
        </p:nvSpPr>
        <p:spPr>
          <a:xfrm>
            <a:off x="3491880" y="4365104"/>
            <a:ext cx="14401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836712"/>
          </a:xfrm>
          <a:gradFill flip="none" rotWithShape="1">
            <a:gsLst>
              <a:gs pos="100000">
                <a:schemeClr val="bg1"/>
              </a:gs>
              <a:gs pos="27000">
                <a:srgbClr val="95C9D7">
                  <a:alpha val="60000"/>
                </a:srgb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 w="31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/>
            <a:r>
              <a:rPr lang="el-GR" sz="2800" b="1" dirty="0">
                <a:latin typeface="Calibri" pitchFamily="34" charset="0"/>
                <a:cs typeface="Calibri" pitchFamily="34" charset="0"/>
              </a:rPr>
              <a:t>Θεωρίες κυμάτων </a:t>
            </a:r>
            <a:endParaRPr lang="el-GR" sz="2800" b="1" cap="none" dirty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</p:txBody>
      </p:sp>
      <p:cxnSp>
        <p:nvCxnSpPr>
          <p:cNvPr id="6" name="5 - Ευθεία γραμμή σύνδεσης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1 - Τίτλος"/>
          <p:cNvSpPr txBox="1">
            <a:spLocks/>
          </p:cNvSpPr>
          <p:nvPr/>
        </p:nvSpPr>
        <p:spPr>
          <a:xfrm>
            <a:off x="0" y="6597352"/>
            <a:ext cx="9144000" cy="260648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27000">
                <a:srgbClr val="95C9D7"/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 w="31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el-GR" sz="3200" dirty="0">
              <a:solidFill>
                <a:prstClr val="black"/>
              </a:solidFill>
              <a:latin typeface="Bookman Old Style" pitchFamily="18" charset="0"/>
            </a:endParaRPr>
          </a:p>
        </p:txBody>
      </p:sp>
      <p:cxnSp>
        <p:nvCxnSpPr>
          <p:cNvPr id="10" name="9 - Ευθεία γραμμή σύνδεσης"/>
          <p:cNvCxnSpPr/>
          <p:nvPr/>
        </p:nvCxnSpPr>
        <p:spPr>
          <a:xfrm>
            <a:off x="0" y="6597352"/>
            <a:ext cx="9144000" cy="0"/>
          </a:xfrm>
          <a:prstGeom prst="line">
            <a:avLst/>
          </a:prstGeom>
          <a:ln w="31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323528" y="2492896"/>
            <a:ext cx="6192688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H </a:t>
            </a:r>
            <a:r>
              <a:rPr lang="el-GR" sz="1800" kern="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σχέση διασποράς </a:t>
            </a:r>
            <a:r>
              <a:rPr lang="el-GR" sz="1800" kern="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συσχετίζει τη </a:t>
            </a:r>
            <a:r>
              <a:rPr lang="el-GR" sz="1800" kern="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σ</a:t>
            </a:r>
            <a:r>
              <a:rPr lang="el-GR" sz="1800" kern="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με το βάθος d (</a:t>
            </a:r>
            <a:r>
              <a:rPr lang="en-US" sz="1800" kern="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h</a:t>
            </a:r>
            <a:r>
              <a:rPr lang="el-GR" sz="1800" kern="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) και</a:t>
            </a:r>
            <a:r>
              <a:rPr lang="en-US" sz="1800" kern="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sz="1800" kern="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μήκος κύματος L</a:t>
            </a:r>
            <a:r>
              <a:rPr lang="en-US" sz="1800" kern="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: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 dirty="0">
              <a:solidFill>
                <a:prstClr val="black"/>
              </a:solidFill>
              <a:latin typeface="Arial"/>
              <a:cs typeface="Arial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l-GR" sz="1800" kern="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l-GR" sz="1800" kern="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l-GR" sz="1800" kern="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l-GR" sz="1800" kern="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800" kern="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Ορίζοντας τη φασική ταχύτητα</a:t>
            </a:r>
            <a:r>
              <a:rPr lang="en-US" sz="1800" kern="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sz="1800" kern="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(ταχύτητα προώθησης/διάδοσης) ως </a:t>
            </a:r>
            <a:r>
              <a:rPr lang="en-GB" sz="1800" kern="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C </a:t>
            </a:r>
            <a:r>
              <a:rPr lang="en-US" sz="1800" kern="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= L/T = </a:t>
            </a:r>
            <a:r>
              <a:rPr lang="el-GR" sz="1800" kern="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σ</a:t>
            </a:r>
            <a:r>
              <a:rPr lang="en-US" sz="1800" kern="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/k</a:t>
            </a:r>
            <a:endParaRPr lang="el-GR" sz="1800" kern="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780777" cy="785292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  <a:softEdge rad="63500"/>
          </a:effectLst>
        </p:spPr>
      </p:pic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312720" y="1212450"/>
            <a:ext cx="6552728" cy="569268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l-GR" sz="2000" kern="0" dirty="0">
                <a:solidFill>
                  <a:srgbClr val="0000FF"/>
                </a:solidFill>
                <a:latin typeface="Calibri" pitchFamily="34" charset="0"/>
                <a:ea typeface="+mj-ea"/>
                <a:cs typeface="Calibri" pitchFamily="34" charset="0"/>
              </a:rPr>
              <a:t>Γραμμική θεωρία κυματισμών (</a:t>
            </a:r>
            <a:r>
              <a:rPr lang="el-GR" sz="2000" kern="0" dirty="0" err="1">
                <a:solidFill>
                  <a:srgbClr val="0000FF"/>
                </a:solidFill>
                <a:latin typeface="Calibri" pitchFamily="34" charset="0"/>
                <a:ea typeface="+mj-ea"/>
                <a:cs typeface="Calibri" pitchFamily="34" charset="0"/>
              </a:rPr>
              <a:t>Stokes</a:t>
            </a:r>
            <a:r>
              <a:rPr lang="el-GR" sz="2000" kern="0" dirty="0">
                <a:solidFill>
                  <a:srgbClr val="0000FF"/>
                </a:solidFill>
                <a:latin typeface="Calibri" pitchFamily="34" charset="0"/>
                <a:ea typeface="+mj-ea"/>
                <a:cs typeface="Calibri" pitchFamily="34" charset="0"/>
              </a:rPr>
              <a:t> 1ης τάξης ‒ </a:t>
            </a:r>
            <a:r>
              <a:rPr lang="el-GR" sz="2000" kern="0" dirty="0" err="1">
                <a:solidFill>
                  <a:srgbClr val="0000FF"/>
                </a:solidFill>
                <a:latin typeface="Calibri" pitchFamily="34" charset="0"/>
                <a:ea typeface="+mj-ea"/>
                <a:cs typeface="Calibri" pitchFamily="34" charset="0"/>
              </a:rPr>
              <a:t>Airy</a:t>
            </a:r>
            <a:r>
              <a:rPr lang="el-GR" sz="2000" kern="0" dirty="0">
                <a:solidFill>
                  <a:srgbClr val="0000FF"/>
                </a:solidFill>
                <a:latin typeface="Calibri" pitchFamily="34" charset="0"/>
                <a:ea typeface="+mj-ea"/>
                <a:cs typeface="Calibri" pitchFamily="34" charset="0"/>
              </a:rPr>
              <a:t>) </a:t>
            </a: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323528" y="1988840"/>
            <a:ext cx="2592288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000" dirty="0">
                <a:solidFill>
                  <a:srgbClr val="0000FF"/>
                </a:solidFill>
                <a:latin typeface="+mn-lt"/>
              </a:rPr>
              <a:t>Εξίσωση διασποράς</a:t>
            </a:r>
          </a:p>
        </p:txBody>
      </p:sp>
      <p:graphicFrame>
        <p:nvGraphicFramePr>
          <p:cNvPr id="52019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3101089"/>
              </p:ext>
            </p:extLst>
          </p:nvPr>
        </p:nvGraphicFramePr>
        <p:xfrm>
          <a:off x="2158597" y="3012239"/>
          <a:ext cx="1909347" cy="11872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6" name="Equation" r:id="rId6" imgW="1346200" imgH="927100" progId="">
                  <p:embed/>
                </p:oleObj>
              </mc:Choice>
              <mc:Fallback>
                <p:oleObj name="Equation" r:id="rId6" imgW="1346200" imgH="927100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8597" y="3012239"/>
                        <a:ext cx="1909347" cy="118725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240800" y="5076283"/>
            <a:ext cx="669656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3333FF"/>
                </a:solidFill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kumimoji="0" lang="el-GR" sz="1800" b="0" i="0" u="none" strike="noStrike" kern="0" cap="none" spc="0" normalizeH="0" baseline="0" noProof="0" dirty="0">
                <a:ln>
                  <a:noFill/>
                </a:ln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l-GR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= 2π/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kumimoji="0" lang="el-GR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(κυματικός αριθμός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l-GR" sz="1800" kern="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l-GR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σ(ω) = 2π/Τ (γωνιακή συχνότητα)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836712"/>
          </a:xfrm>
          <a:gradFill flip="none" rotWithShape="1">
            <a:gsLst>
              <a:gs pos="100000">
                <a:schemeClr val="bg1"/>
              </a:gs>
              <a:gs pos="27000">
                <a:srgbClr val="95C9D7">
                  <a:alpha val="60000"/>
                </a:srgb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 w="31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/>
            <a:r>
              <a:rPr lang="el-GR" sz="2800" b="1" dirty="0">
                <a:latin typeface="Calibri" pitchFamily="34" charset="0"/>
                <a:cs typeface="Calibri" pitchFamily="34" charset="0"/>
              </a:rPr>
              <a:t>Θεωρίες κυμάτων </a:t>
            </a:r>
            <a:endParaRPr lang="el-GR" sz="2800" b="1" cap="none" dirty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</p:txBody>
      </p:sp>
      <p:cxnSp>
        <p:nvCxnSpPr>
          <p:cNvPr id="6" name="5 - Ευθεία γραμμή σύνδεσης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1 - Τίτλος"/>
          <p:cNvSpPr txBox="1">
            <a:spLocks/>
          </p:cNvSpPr>
          <p:nvPr/>
        </p:nvSpPr>
        <p:spPr>
          <a:xfrm>
            <a:off x="0" y="6597352"/>
            <a:ext cx="9144000" cy="260648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27000">
                <a:srgbClr val="95C9D7"/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 w="31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el-GR" sz="3200" dirty="0">
              <a:solidFill>
                <a:prstClr val="black"/>
              </a:solidFill>
              <a:latin typeface="Bookman Old Style" pitchFamily="18" charset="0"/>
            </a:endParaRPr>
          </a:p>
        </p:txBody>
      </p:sp>
      <p:cxnSp>
        <p:nvCxnSpPr>
          <p:cNvPr id="10" name="9 - Ευθεία γραμμή σύνδεσης"/>
          <p:cNvCxnSpPr/>
          <p:nvPr/>
        </p:nvCxnSpPr>
        <p:spPr>
          <a:xfrm>
            <a:off x="0" y="6597352"/>
            <a:ext cx="9144000" cy="0"/>
          </a:xfrm>
          <a:prstGeom prst="line">
            <a:avLst/>
          </a:prstGeom>
          <a:ln w="31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780777" cy="785292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  <a:softEdge rad="63500"/>
          </a:effectLst>
        </p:spPr>
      </p:pic>
      <p:graphicFrame>
        <p:nvGraphicFramePr>
          <p:cNvPr id="1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516257"/>
              </p:ext>
            </p:extLst>
          </p:nvPr>
        </p:nvGraphicFramePr>
        <p:xfrm>
          <a:off x="3131840" y="2731124"/>
          <a:ext cx="1656184" cy="5795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1" name="Εξίσωση" r:id="rId6" imgW="1117440" imgH="393480" progId="Equation.3">
                  <p:embed/>
                </p:oleObj>
              </mc:Choice>
              <mc:Fallback>
                <p:oleObj name="Εξίσωση" r:id="rId6" imgW="1117440" imgH="393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1840" y="2731124"/>
                        <a:ext cx="1656184" cy="5795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0" y="1289199"/>
            <a:ext cx="86042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715963" lvl="1" indent="-350838">
              <a:spcBef>
                <a:spcPct val="50000"/>
              </a:spcBef>
            </a:pPr>
            <a:r>
              <a:rPr lang="el-GR" sz="20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Εξίσωση διασποράς</a:t>
            </a: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372093" y="1949215"/>
            <a:ext cx="765629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l-GR" sz="1800" dirty="0">
                <a:latin typeface="Calibri" pitchFamily="34" charset="0"/>
                <a:cs typeface="Calibri" pitchFamily="34" charset="0"/>
              </a:rPr>
              <a:t>Από τη γενική εξίσωση διασποράς βγαίνει ότι η ταχύτητα φάσης δίνεται από </a:t>
            </a: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448878" y="3905587"/>
            <a:ext cx="8246244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l-GR" sz="1800" dirty="0">
                <a:latin typeface="Calibri" pitchFamily="34" charset="0"/>
                <a:cs typeface="Calibri" pitchFamily="34" charset="0"/>
              </a:rPr>
              <a:t>Αυτό σημαίνει ότι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800" dirty="0">
                <a:latin typeface="Calibri" pitchFamily="34" charset="0"/>
                <a:cs typeface="Calibri" pitchFamily="34" charset="0"/>
              </a:rPr>
              <a:t>κύματα </a:t>
            </a:r>
            <a:r>
              <a:rPr lang="el-GR" sz="18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μεγαλύτερης περιόδου</a:t>
            </a:r>
            <a:r>
              <a:rPr lang="el-GR" sz="1800" dirty="0">
                <a:latin typeface="Calibri" pitchFamily="34" charset="0"/>
                <a:cs typeface="Calibri" pitchFamily="34" charset="0"/>
              </a:rPr>
              <a:t>, τείνουν να </a:t>
            </a:r>
            <a:r>
              <a:rPr lang="el-GR" sz="18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διαδίδονται ταχύτερα </a:t>
            </a:r>
            <a:r>
              <a:rPr lang="el-GR" sz="1800" dirty="0">
                <a:latin typeface="Calibri" pitchFamily="34" charset="0"/>
                <a:cs typeface="Calibri" pitchFamily="34" charset="0"/>
              </a:rPr>
              <a:t>από κύματα μικρότερης περιόδου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800" dirty="0">
                <a:latin typeface="Calibri" pitchFamily="34" charset="0"/>
                <a:cs typeface="Calibri" pitchFamily="34" charset="0"/>
              </a:rPr>
              <a:t>κάποια </a:t>
            </a:r>
            <a:r>
              <a:rPr lang="el-GR" sz="18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αρχική παραμόρφωση δεν διαδίδεται αναλλοίωτη </a:t>
            </a:r>
            <a:r>
              <a:rPr lang="el-GR" sz="1800" dirty="0">
                <a:latin typeface="Calibri" pitchFamily="34" charset="0"/>
                <a:cs typeface="Calibri" pitchFamily="34" charset="0"/>
              </a:rPr>
              <a:t>στην επιφάνεια του νερού, αλλά ότι </a:t>
            </a:r>
            <a:r>
              <a:rPr lang="el-GR" sz="18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η ενέργειά της θα ‘διασπείρεται’ στα διαφόρων συχνοτήτων κύματα </a:t>
            </a:r>
            <a:r>
              <a:rPr lang="el-GR" sz="1800" dirty="0">
                <a:latin typeface="Calibri" pitchFamily="34" charset="0"/>
                <a:cs typeface="Calibri" pitchFamily="34" charset="0"/>
              </a:rPr>
              <a:t>από τα οποία αποτελείται</a:t>
            </a:r>
          </a:p>
          <a:p>
            <a:endParaRPr lang="el-GR" sz="18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8 - Υπότιτλος"/>
          <p:cNvSpPr txBox="1">
            <a:spLocks/>
          </p:cNvSpPr>
          <p:nvPr/>
        </p:nvSpPr>
        <p:spPr>
          <a:xfrm>
            <a:off x="755650" y="1196752"/>
            <a:ext cx="7920038" cy="5256436"/>
          </a:xfrm>
          <a:prstGeom prst="rect">
            <a:avLst/>
          </a:prstGeom>
          <a:noFill/>
          <a:ln w="79375" cmpd="thickThin">
            <a:noFill/>
          </a:ln>
        </p:spPr>
        <p:txBody>
          <a:bodyPr>
            <a:normAutofit/>
          </a:bodyPr>
          <a:lstStyle/>
          <a:p>
            <a:pPr marL="360363" indent="-360363" fontAlgn="auto"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  <a:buFont typeface="Courier New" pitchFamily="49" charset="0"/>
              <a:buChar char="o"/>
              <a:defRPr/>
            </a:pPr>
            <a:endParaRPr lang="el-GR" sz="2000" dirty="0">
              <a:latin typeface="Calibri"/>
            </a:endParaRPr>
          </a:p>
          <a:p>
            <a:pPr marL="342900" indent="-342900" fontAlgn="auto"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el-GR" sz="2000" dirty="0">
                <a:solidFill>
                  <a:srgbClr val="0000FF"/>
                </a:solidFill>
                <a:latin typeface="Calibri"/>
              </a:rPr>
              <a:t>Κυματισμοί - Έννοιες</a:t>
            </a:r>
          </a:p>
          <a:p>
            <a:pPr marL="342900" indent="-342900" fontAlgn="auto"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el-GR" sz="2000" dirty="0">
                <a:solidFill>
                  <a:srgbClr val="0000FF"/>
                </a:solidFill>
                <a:latin typeface="Calibri"/>
              </a:rPr>
              <a:t>Διάδοση του κύματος σε ρηχά, βαθιά και ενδιάμεσα νερά </a:t>
            </a:r>
            <a:endParaRPr lang="en-US" sz="2000" dirty="0">
              <a:solidFill>
                <a:srgbClr val="0000FF"/>
              </a:solidFill>
              <a:latin typeface="Calibri"/>
            </a:endParaRPr>
          </a:p>
          <a:p>
            <a:pPr marL="342900" indent="-342900" fontAlgn="auto"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el-GR" sz="2000" dirty="0">
                <a:solidFill>
                  <a:srgbClr val="0000FF"/>
                </a:solidFill>
                <a:latin typeface="Calibri"/>
              </a:rPr>
              <a:t>Θεωρίες Κυματισμών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14313" y="214313"/>
            <a:ext cx="8750300" cy="6500812"/>
          </a:xfrm>
          <a:prstGeom prst="rect">
            <a:avLst/>
          </a:prstGeom>
          <a:noFill/>
          <a:ln w="73025" cmpd="thickThin">
            <a:solidFill>
              <a:srgbClr val="176FB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05000"/>
              </a:lnSpc>
              <a:spcBef>
                <a:spcPct val="20000"/>
              </a:spcBef>
              <a:buClr>
                <a:srgbClr val="FFFF66"/>
              </a:buClr>
            </a:pPr>
            <a:endParaRPr lang="el-GR">
              <a:solidFill>
                <a:srgbClr val="003366"/>
              </a:solidFill>
              <a:latin typeface="Calibri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755576" y="404664"/>
            <a:ext cx="7848872" cy="7200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l-GR" sz="3200" b="1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Κυματομηχανική </a:t>
            </a:r>
            <a:endParaRPr lang="el-GR" sz="3200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60" name="Rectangle 4"/>
          <p:cNvSpPr>
            <a:spLocks noChangeArrowheads="1"/>
          </p:cNvSpPr>
          <p:nvPr/>
        </p:nvSpPr>
        <p:spPr bwMode="auto">
          <a:xfrm>
            <a:off x="323528" y="1500123"/>
            <a:ext cx="84969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l-GR" sz="1800" dirty="0">
                <a:latin typeface="Calibri" pitchFamily="34" charset="0"/>
                <a:cs typeface="Calibri" pitchFamily="34" charset="0"/>
              </a:rPr>
              <a:t>Οι ταχύτητες των σωματιδίων νερού u οριζόντια και w (κατακόρυφη)προκύπτουν</a:t>
            </a:r>
          </a:p>
        </p:txBody>
      </p:sp>
      <p:sp>
        <p:nvSpPr>
          <p:cNvPr id="147461" name="Rectangle 5"/>
          <p:cNvSpPr>
            <a:spLocks noChangeArrowheads="1"/>
          </p:cNvSpPr>
          <p:nvPr/>
        </p:nvSpPr>
        <p:spPr bwMode="auto">
          <a:xfrm>
            <a:off x="287019" y="4918659"/>
            <a:ext cx="885698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l-GR" sz="1800" dirty="0">
                <a:latin typeface="Calibri" pitchFamily="34" charset="0"/>
                <a:cs typeface="Calibri" pitchFamily="34" charset="0"/>
              </a:rPr>
              <a:t>Διαπιστώνεται ότι </a:t>
            </a:r>
            <a:r>
              <a:rPr lang="el-GR" sz="18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οι ταχύτητες βρίσκονται σε διαφορά φάσης π/2 </a:t>
            </a:r>
            <a:r>
              <a:rPr lang="el-GR" sz="1800" dirty="0">
                <a:latin typeface="Calibri" pitchFamily="34" charset="0"/>
                <a:cs typeface="Calibri" pitchFamily="34" charset="0"/>
              </a:rPr>
              <a:t>(όταν η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 </a:t>
            </a:r>
            <a:r>
              <a:rPr lang="el-GR" sz="1800" dirty="0">
                <a:latin typeface="Calibri" pitchFamily="34" charset="0"/>
                <a:cs typeface="Calibri" pitchFamily="34" charset="0"/>
              </a:rPr>
              <a:t>οριζόντια ταχύτητα γίνεται μέγιστη στην κορυφή του κύματος ή ελάχιστη στην κοιλιά, η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 </a:t>
            </a:r>
            <a:r>
              <a:rPr lang="el-GR" sz="1800" dirty="0">
                <a:latin typeface="Calibri" pitchFamily="34" charset="0"/>
                <a:cs typeface="Calibri" pitchFamily="34" charset="0"/>
              </a:rPr>
              <a:t>κατακόρυφη ταχύτητα μηδενίζεται, και αντίστροφα).</a:t>
            </a:r>
          </a:p>
        </p:txBody>
      </p:sp>
      <p:cxnSp>
        <p:nvCxnSpPr>
          <p:cNvPr id="14" name="13 - Ευθεία γραμμή σύνδεσης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 - Τίτλος"/>
          <p:cNvSpPr txBox="1">
            <a:spLocks/>
          </p:cNvSpPr>
          <p:nvPr/>
        </p:nvSpPr>
        <p:spPr>
          <a:xfrm>
            <a:off x="0" y="6597352"/>
            <a:ext cx="9144000" cy="260648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27000">
                <a:srgbClr val="95C9D7"/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 w="31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el-GR" sz="3200" dirty="0">
              <a:solidFill>
                <a:prstClr val="black"/>
              </a:solidFill>
              <a:latin typeface="Bookman Old Style" pitchFamily="18" charset="0"/>
            </a:endParaRPr>
          </a:p>
        </p:txBody>
      </p:sp>
      <p:cxnSp>
        <p:nvCxnSpPr>
          <p:cNvPr id="16" name="15 - Ευθεία γραμμή σύνδεσης"/>
          <p:cNvCxnSpPr/>
          <p:nvPr/>
        </p:nvCxnSpPr>
        <p:spPr>
          <a:xfrm>
            <a:off x="0" y="6597352"/>
            <a:ext cx="9144000" cy="0"/>
          </a:xfrm>
          <a:prstGeom prst="line">
            <a:avLst/>
          </a:prstGeom>
          <a:ln w="31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 - Τίτλος"/>
          <p:cNvSpPr txBox="1">
            <a:spLocks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27000">
                <a:srgbClr val="95C9D7">
                  <a:alpha val="60000"/>
                </a:srgb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 w="31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Θεωρίες κυμάτων </a:t>
            </a:r>
            <a:endParaRPr kumimoji="0" lang="el-GR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80777" cy="785292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  <a:softEdge rad="63500"/>
          </a:effectLst>
        </p:spPr>
      </p:pic>
      <p:pic>
        <p:nvPicPr>
          <p:cNvPr id="52429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53830" y="2382710"/>
            <a:ext cx="3541563" cy="1663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 Box 13"/>
          <p:cNvSpPr txBox="1">
            <a:spLocks noChangeArrowheads="1"/>
          </p:cNvSpPr>
          <p:nvPr/>
        </p:nvSpPr>
        <p:spPr bwMode="auto">
          <a:xfrm>
            <a:off x="358301" y="999013"/>
            <a:ext cx="2953053" cy="430887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2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uLnTx/>
                <a:uFillTx/>
                <a:latin typeface="+mn-lt"/>
              </a:rPr>
              <a:t>ΣΥΝΙΣΤΩΣΕΣ ΤΑΧΥΤΗΤΑΣ</a:t>
            </a:r>
          </a:p>
        </p:txBody>
      </p:sp>
      <p:grpSp>
        <p:nvGrpSpPr>
          <p:cNvPr id="21" name="Group 15"/>
          <p:cNvGrpSpPr>
            <a:grpSpLocks/>
          </p:cNvGrpSpPr>
          <p:nvPr/>
        </p:nvGrpSpPr>
        <p:grpSpPr bwMode="auto">
          <a:xfrm>
            <a:off x="467544" y="2409592"/>
            <a:ext cx="1872208" cy="1495696"/>
            <a:chOff x="1701" y="2568"/>
            <a:chExt cx="1629" cy="1377"/>
          </a:xfrm>
        </p:grpSpPr>
        <p:sp>
          <p:nvSpPr>
            <p:cNvPr id="22" name="Line 4"/>
            <p:cNvSpPr>
              <a:spLocks noChangeShapeType="1"/>
            </p:cNvSpPr>
            <p:nvPr/>
          </p:nvSpPr>
          <p:spPr bwMode="auto">
            <a:xfrm>
              <a:off x="1791" y="2840"/>
              <a:ext cx="0" cy="99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med" len="med"/>
              <a:tailEnd/>
            </a:ln>
            <a:effectLst/>
          </p:spPr>
          <p:txBody>
            <a:bodyPr>
              <a:spAutoFit/>
            </a:bodyPr>
            <a:lstStyle/>
            <a:p>
              <a:endParaRPr lang="en-GB"/>
            </a:p>
          </p:txBody>
        </p:sp>
        <p:sp>
          <p:nvSpPr>
            <p:cNvPr id="23" name="Line 5"/>
            <p:cNvSpPr>
              <a:spLocks noChangeShapeType="1"/>
            </p:cNvSpPr>
            <p:nvPr/>
          </p:nvSpPr>
          <p:spPr bwMode="auto">
            <a:xfrm>
              <a:off x="1791" y="3838"/>
              <a:ext cx="1316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GB"/>
            </a:p>
          </p:txBody>
        </p:sp>
        <p:sp>
          <p:nvSpPr>
            <p:cNvPr id="24" name="Text Box 6"/>
            <p:cNvSpPr txBox="1">
              <a:spLocks noChangeArrowheads="1"/>
            </p:cNvSpPr>
            <p:nvPr/>
          </p:nvSpPr>
          <p:spPr bwMode="auto">
            <a:xfrm>
              <a:off x="1701" y="2568"/>
              <a:ext cx="212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rgbClr val="CC3300"/>
                  </a:solidFill>
                </a:rPr>
                <a:t>z</a:t>
              </a:r>
              <a:endParaRPr lang="el-GR" sz="2400" b="1">
                <a:solidFill>
                  <a:srgbClr val="CC3300"/>
                </a:solidFill>
              </a:endParaRPr>
            </a:p>
          </p:txBody>
        </p:sp>
        <p:sp>
          <p:nvSpPr>
            <p:cNvPr id="25" name="Text Box 7"/>
            <p:cNvSpPr txBox="1">
              <a:spLocks noChangeArrowheads="1"/>
            </p:cNvSpPr>
            <p:nvPr/>
          </p:nvSpPr>
          <p:spPr bwMode="auto">
            <a:xfrm>
              <a:off x="3107" y="3657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rgbClr val="CC3300"/>
                  </a:solidFill>
                </a:rPr>
                <a:t>x</a:t>
              </a:r>
              <a:endParaRPr lang="el-GR" sz="2400" b="1">
                <a:solidFill>
                  <a:srgbClr val="CC3300"/>
                </a:solidFill>
              </a:endParaRPr>
            </a:p>
          </p:txBody>
        </p:sp>
        <p:sp>
          <p:nvSpPr>
            <p:cNvPr id="26" name="Line 9"/>
            <p:cNvSpPr>
              <a:spLocks noChangeShapeType="1"/>
            </p:cNvSpPr>
            <p:nvPr/>
          </p:nvSpPr>
          <p:spPr bwMode="auto">
            <a:xfrm flipV="1">
              <a:off x="1791" y="3158"/>
              <a:ext cx="0" cy="68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GB"/>
            </a:p>
          </p:txBody>
        </p:sp>
        <p:sp>
          <p:nvSpPr>
            <p:cNvPr id="27" name="Line 10"/>
            <p:cNvSpPr>
              <a:spLocks noChangeShapeType="1"/>
            </p:cNvSpPr>
            <p:nvPr/>
          </p:nvSpPr>
          <p:spPr bwMode="auto">
            <a:xfrm>
              <a:off x="1791" y="3838"/>
              <a:ext cx="86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GB"/>
            </a:p>
          </p:txBody>
        </p:sp>
        <p:sp>
          <p:nvSpPr>
            <p:cNvPr id="28" name="Text Box 11"/>
            <p:cNvSpPr txBox="1">
              <a:spLocks noChangeArrowheads="1"/>
            </p:cNvSpPr>
            <p:nvPr/>
          </p:nvSpPr>
          <p:spPr bwMode="auto">
            <a:xfrm>
              <a:off x="1837" y="3067"/>
              <a:ext cx="265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rgbClr val="CC3300"/>
                  </a:solidFill>
                </a:rPr>
                <a:t>w</a:t>
              </a:r>
              <a:endParaRPr lang="el-GR" sz="2400" b="1">
                <a:solidFill>
                  <a:srgbClr val="CC3300"/>
                </a:solidFill>
              </a:endParaRPr>
            </a:p>
          </p:txBody>
        </p:sp>
        <p:sp>
          <p:nvSpPr>
            <p:cNvPr id="29" name="Text Box 12"/>
            <p:cNvSpPr txBox="1">
              <a:spLocks noChangeArrowheads="1"/>
            </p:cNvSpPr>
            <p:nvPr/>
          </p:nvSpPr>
          <p:spPr bwMode="auto">
            <a:xfrm>
              <a:off x="2517" y="3521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>
                  <a:solidFill>
                    <a:srgbClr val="CC3300"/>
                  </a:solidFill>
                </a:rPr>
                <a:t>u</a:t>
              </a:r>
              <a:endParaRPr lang="el-GR" sz="2400" b="1" dirty="0">
                <a:solidFill>
                  <a:srgbClr val="CC3300"/>
                </a:solidFill>
              </a:endParaRPr>
            </a:p>
          </p:txBody>
        </p:sp>
      </p:grpSp>
      <p:pic>
        <p:nvPicPr>
          <p:cNvPr id="632834" name="Picture 2" descr="Μια οπτική αντιπροσώπευση του συνημιτόνου λειτουργίας"/>
          <p:cNvPicPr>
            <a:picLocks noChangeAspect="1" noChangeArrowheads="1"/>
          </p:cNvPicPr>
          <p:nvPr/>
        </p:nvPicPr>
        <p:blipFill>
          <a:blip r:embed="rId5" cstate="print"/>
          <a:srcRect l="5128" t="3058" b="11315"/>
          <a:stretch>
            <a:fillRect/>
          </a:stretch>
        </p:blipFill>
        <p:spPr bwMode="auto">
          <a:xfrm>
            <a:off x="6413514" y="2861570"/>
            <a:ext cx="2540854" cy="1922808"/>
          </a:xfrm>
          <a:prstGeom prst="rect">
            <a:avLst/>
          </a:prstGeom>
          <a:noFill/>
        </p:spPr>
      </p:pic>
      <p:pic>
        <p:nvPicPr>
          <p:cNvPr id="62976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66514" y="1980425"/>
            <a:ext cx="1387854" cy="1266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9" name="Rectangle 5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2952" name="Text Box 8"/>
          <p:cNvSpPr txBox="1">
            <a:spLocks noChangeArrowheads="1"/>
          </p:cNvSpPr>
          <p:nvPr/>
        </p:nvSpPr>
        <p:spPr bwMode="auto">
          <a:xfrm>
            <a:off x="611560" y="1116282"/>
            <a:ext cx="5745804" cy="430887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200" b="1" dirty="0">
                <a:solidFill>
                  <a:srgbClr val="0000FF"/>
                </a:solidFill>
                <a:latin typeface="+mn-lt"/>
              </a:rPr>
              <a:t>ΥΠΕΡΒΟΛΙΚΕΣ ΤΡΙΓΩΝΟΜΕΤΡΙΚΕΣ ΣΥΝΑΡΤΗΣΕΙΣ</a:t>
            </a:r>
          </a:p>
        </p:txBody>
      </p:sp>
      <p:grpSp>
        <p:nvGrpSpPr>
          <p:cNvPr id="2" name="Ομάδα 1">
            <a:extLst>
              <a:ext uri="{FF2B5EF4-FFF2-40B4-BE49-F238E27FC236}">
                <a16:creationId xmlns:a16="http://schemas.microsoft.com/office/drawing/2014/main" id="{A561E9FB-128F-45EB-9BAF-545755ED9464}"/>
              </a:ext>
            </a:extLst>
          </p:cNvPr>
          <p:cNvGrpSpPr/>
          <p:nvPr/>
        </p:nvGrpSpPr>
        <p:grpSpPr>
          <a:xfrm>
            <a:off x="683568" y="2127784"/>
            <a:ext cx="5400600" cy="3240360"/>
            <a:chOff x="1331640" y="1844824"/>
            <a:chExt cx="5400600" cy="3240360"/>
          </a:xfrm>
        </p:grpSpPr>
        <p:sp>
          <p:nvSpPr>
            <p:cNvPr id="5" name="4 - Ορθογώνιο"/>
            <p:cNvSpPr/>
            <p:nvPr/>
          </p:nvSpPr>
          <p:spPr>
            <a:xfrm>
              <a:off x="1331640" y="1844824"/>
              <a:ext cx="5400600" cy="32403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aphicFrame>
          <p:nvGraphicFramePr>
            <p:cNvPr id="526339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18072252"/>
                </p:ext>
              </p:extLst>
            </p:nvPr>
          </p:nvGraphicFramePr>
          <p:xfrm>
            <a:off x="1682111" y="2048379"/>
            <a:ext cx="4680519" cy="27612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94" name="Equation" r:id="rId4" imgW="2387520" imgH="1409400" progId="">
                    <p:embed/>
                  </p:oleObj>
                </mc:Choice>
                <mc:Fallback>
                  <p:oleObj name="Equation" r:id="rId4" imgW="2387520" imgH="1409400" progId="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82111" y="2048379"/>
                          <a:ext cx="4680519" cy="2761242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" name="1 - Τίτλος"/>
          <p:cNvSpPr txBox="1">
            <a:spLocks/>
          </p:cNvSpPr>
          <p:nvPr/>
        </p:nvSpPr>
        <p:spPr bwMode="auto"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27000">
                <a:srgbClr val="95C9D7">
                  <a:alpha val="60000"/>
                </a:srgb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 w="3175" cap="flat" cmpd="sng" algn="ctr">
            <a:noFill/>
            <a:prstDash val="solid"/>
            <a:miter lim="800000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Θεωρίες κυμάτων </a:t>
            </a:r>
            <a:endParaRPr kumimoji="0" lang="el-GR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cxnSp>
        <p:nvCxnSpPr>
          <p:cNvPr id="8" name="7 - Ευθεία γραμμή σύνδεσης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1 - Τίτλος"/>
          <p:cNvSpPr txBox="1">
            <a:spLocks/>
          </p:cNvSpPr>
          <p:nvPr/>
        </p:nvSpPr>
        <p:spPr>
          <a:xfrm>
            <a:off x="0" y="6597352"/>
            <a:ext cx="9144000" cy="260648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27000">
                <a:srgbClr val="95C9D7"/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 w="31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el-GR" sz="3200" dirty="0">
              <a:solidFill>
                <a:prstClr val="black"/>
              </a:solidFill>
              <a:latin typeface="Bookman Old Style" pitchFamily="18" charset="0"/>
            </a:endParaRPr>
          </a:p>
        </p:txBody>
      </p:sp>
      <p:cxnSp>
        <p:nvCxnSpPr>
          <p:cNvPr id="10" name="9 - Ευθεία γραμμή σύνδεσης"/>
          <p:cNvCxnSpPr/>
          <p:nvPr/>
        </p:nvCxnSpPr>
        <p:spPr>
          <a:xfrm>
            <a:off x="0" y="6597352"/>
            <a:ext cx="9144000" cy="0"/>
          </a:xfrm>
          <a:prstGeom prst="line">
            <a:avLst/>
          </a:prstGeom>
          <a:ln w="31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780777" cy="785292"/>
          </a:xfrm>
          <a:prstGeom prst="rect">
            <a:avLst/>
          </a:prstGeom>
          <a:blipFill>
            <a:blip r:embed="rId7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  <a:softEdge rad="63500"/>
          </a:effec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4996" name="Rectangle 4"/>
          <p:cNvSpPr>
            <a:spLocks noChangeArrowheads="1"/>
          </p:cNvSpPr>
          <p:nvPr/>
        </p:nvSpPr>
        <p:spPr bwMode="auto">
          <a:xfrm>
            <a:off x="0" y="273526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4998" name="Text Box 6"/>
          <p:cNvSpPr txBox="1">
            <a:spLocks noChangeArrowheads="1"/>
          </p:cNvSpPr>
          <p:nvPr/>
        </p:nvSpPr>
        <p:spPr bwMode="auto">
          <a:xfrm>
            <a:off x="303213" y="407317"/>
            <a:ext cx="3784882" cy="4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2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Ρηχά νερά </a:t>
            </a:r>
            <a:r>
              <a:rPr lang="en-US" sz="22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l-GR" sz="22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22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l-GR" sz="22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&lt; 0.05 ή </a:t>
            </a:r>
            <a:r>
              <a:rPr lang="en-US" sz="2200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kd</a:t>
            </a:r>
            <a:r>
              <a:rPr lang="en-US" sz="22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&lt;0.1</a:t>
            </a:r>
            <a:r>
              <a:rPr lang="el-GR" sz="22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</a:p>
        </p:txBody>
      </p:sp>
      <p:sp>
        <p:nvSpPr>
          <p:cNvPr id="84999" name="Rectangle 7"/>
          <p:cNvSpPr>
            <a:spLocks noChangeArrowheads="1"/>
          </p:cNvSpPr>
          <p:nvPr/>
        </p:nvSpPr>
        <p:spPr bwMode="auto">
          <a:xfrm>
            <a:off x="323528" y="3212976"/>
            <a:ext cx="3798027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l-GR" dirty="0">
                <a:solidFill>
                  <a:srgbClr val="0000FF"/>
                </a:solidFill>
                <a:latin typeface="+mn-lt"/>
              </a:rPr>
              <a:t>Βαθιά νερά 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d</a:t>
            </a:r>
            <a:r>
              <a:rPr lang="el-GR" dirty="0">
                <a:solidFill>
                  <a:srgbClr val="0000FF"/>
                </a:solidFill>
                <a:latin typeface="+mn-lt"/>
              </a:rPr>
              <a:t>/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L</a:t>
            </a:r>
            <a:r>
              <a:rPr lang="el-GR" dirty="0">
                <a:solidFill>
                  <a:srgbClr val="0000FF"/>
                </a:solidFill>
                <a:latin typeface="+mn-lt"/>
              </a:rPr>
              <a:t> &gt; 0.5 ή </a:t>
            </a:r>
            <a:r>
              <a:rPr lang="en-US" dirty="0" err="1">
                <a:solidFill>
                  <a:srgbClr val="0000FF"/>
                </a:solidFill>
                <a:latin typeface="+mn-lt"/>
              </a:rPr>
              <a:t>kd</a:t>
            </a:r>
            <a:r>
              <a:rPr lang="el-GR" dirty="0">
                <a:solidFill>
                  <a:srgbClr val="0000FF"/>
                </a:solidFill>
                <a:latin typeface="+mn-lt"/>
              </a:rPr>
              <a:t>&gt;π</a:t>
            </a:r>
          </a:p>
        </p:txBody>
      </p:sp>
      <p:sp>
        <p:nvSpPr>
          <p:cNvPr id="10" name="9 - Ορθογώνιο"/>
          <p:cNvSpPr/>
          <p:nvPr/>
        </p:nvSpPr>
        <p:spPr>
          <a:xfrm>
            <a:off x="251520" y="959296"/>
            <a:ext cx="6480720" cy="158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527366" name="Object 6"/>
          <p:cNvGraphicFramePr>
            <a:graphicFrameLocks noChangeAspect="1"/>
          </p:cNvGraphicFramePr>
          <p:nvPr/>
        </p:nvGraphicFramePr>
        <p:xfrm>
          <a:off x="468313" y="958850"/>
          <a:ext cx="6073775" cy="2325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0" name="Equation" r:id="rId4" imgW="3441600" imgH="1320480" progId="">
                  <p:embed/>
                </p:oleObj>
              </mc:Choice>
              <mc:Fallback>
                <p:oleObj name="Equation" r:id="rId4" imgW="3441600" imgH="1320480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958850"/>
                        <a:ext cx="6073775" cy="2325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7367" name="Object 7"/>
          <p:cNvGraphicFramePr>
            <a:graphicFrameLocks noChangeAspect="1"/>
          </p:cNvGraphicFramePr>
          <p:nvPr/>
        </p:nvGraphicFramePr>
        <p:xfrm>
          <a:off x="4500563" y="981075"/>
          <a:ext cx="1800225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1" name="Equation" r:id="rId6" imgW="1015920" imgH="215640" progId="">
                  <p:embed/>
                </p:oleObj>
              </mc:Choice>
              <mc:Fallback>
                <p:oleObj name="Equation" r:id="rId6" imgW="1015920" imgH="215640" progId="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981075"/>
                        <a:ext cx="1800225" cy="382588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53882" dir="13500000" algn="ctr" rotWithShape="0">
                                <a:srgbClr val="808080">
                                  <a:alpha val="50000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12 - Ορθογώνιο"/>
          <p:cNvSpPr/>
          <p:nvPr/>
        </p:nvSpPr>
        <p:spPr>
          <a:xfrm>
            <a:off x="251520" y="3717032"/>
            <a:ext cx="6696744" cy="18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527368" name="Object 8"/>
          <p:cNvGraphicFramePr>
            <a:graphicFrameLocks noChangeAspect="1"/>
          </p:cNvGraphicFramePr>
          <p:nvPr/>
        </p:nvGraphicFramePr>
        <p:xfrm>
          <a:off x="323528" y="3717032"/>
          <a:ext cx="5905500" cy="254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2" name="Equation" r:id="rId8" imgW="3225600" imgH="1384200" progId="">
                  <p:embed/>
                </p:oleObj>
              </mc:Choice>
              <mc:Fallback>
                <p:oleObj name="Equation" r:id="rId8" imgW="3225600" imgH="1384200" progId="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3717032"/>
                        <a:ext cx="5905500" cy="2543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7369" name="Object 9"/>
          <p:cNvGraphicFramePr>
            <a:graphicFrameLocks noChangeAspect="1"/>
          </p:cNvGraphicFramePr>
          <p:nvPr/>
        </p:nvGraphicFramePr>
        <p:xfrm>
          <a:off x="4499992" y="3789040"/>
          <a:ext cx="1574800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3" name="Equation" r:id="rId10" imgW="888840" imgH="215640" progId="">
                  <p:embed/>
                </p:oleObj>
              </mc:Choice>
              <mc:Fallback>
                <p:oleObj name="Equation" r:id="rId10" imgW="888840" imgH="215640" progId="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9992" y="3789040"/>
                        <a:ext cx="1574800" cy="382588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53882" dir="13500000" algn="ctr" rotWithShape="0">
                                <a:srgbClr val="808080">
                                  <a:alpha val="50000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27370" name="Picture 10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22068" y="3717032"/>
            <a:ext cx="2121932" cy="176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7371" name="Picture 1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876256" y="959296"/>
            <a:ext cx="2130374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14 - TextBox"/>
          <p:cNvSpPr txBox="1"/>
          <p:nvPr/>
        </p:nvSpPr>
        <p:spPr>
          <a:xfrm>
            <a:off x="5153694" y="156961"/>
            <a:ext cx="3852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itchFamily="34" charset="0"/>
                <a:cs typeface="Calibri" pitchFamily="34" charset="0"/>
              </a:rPr>
              <a:t>k=2</a:t>
            </a:r>
            <a:r>
              <a:rPr lang="el-GR" sz="1800" dirty="0">
                <a:latin typeface="Calibri" pitchFamily="34" charset="0"/>
                <a:cs typeface="Calibri" pitchFamily="34" charset="0"/>
              </a:rPr>
              <a:t>π/</a:t>
            </a:r>
            <a:r>
              <a:rPr lang="en-GB" sz="1800" dirty="0">
                <a:latin typeface="Calibri" pitchFamily="34" charset="0"/>
                <a:cs typeface="Calibri" pitchFamily="34" charset="0"/>
              </a:rPr>
              <a:t>L </a:t>
            </a:r>
            <a:r>
              <a:rPr lang="en-GB" sz="1800" dirty="0">
                <a:latin typeface="Calibri" pitchFamily="34" charset="0"/>
                <a:cs typeface="Calibri" pitchFamily="34" charset="0"/>
                <a:sym typeface="Wingdings" pitchFamily="2" charset="2"/>
              </a:rPr>
              <a:t> L=</a:t>
            </a:r>
            <a:r>
              <a:rPr lang="el-GR" sz="1800" dirty="0">
                <a:latin typeface="Calibri" pitchFamily="34" charset="0"/>
                <a:cs typeface="Calibri" pitchFamily="34" charset="0"/>
                <a:sym typeface="Wingdings" pitchFamily="2" charset="2"/>
              </a:rPr>
              <a:t>2π/</a:t>
            </a:r>
            <a:r>
              <a:rPr lang="en-US" sz="1800" dirty="0">
                <a:latin typeface="Calibri" pitchFamily="34" charset="0"/>
                <a:cs typeface="Calibri" pitchFamily="34" charset="0"/>
                <a:sym typeface="Wingdings" pitchFamily="2" charset="2"/>
              </a:rPr>
              <a:t>k</a:t>
            </a:r>
          </a:p>
          <a:p>
            <a:r>
              <a:rPr lang="en-US" sz="1800" dirty="0">
                <a:latin typeface="Calibri" pitchFamily="34" charset="0"/>
                <a:cs typeface="Calibri" pitchFamily="34" charset="0"/>
                <a:sym typeface="Wingdings" pitchFamily="2" charset="2"/>
              </a:rPr>
              <a:t>d/2</a:t>
            </a:r>
            <a:r>
              <a:rPr lang="el-GR" sz="1800" dirty="0">
                <a:latin typeface="Calibri" pitchFamily="34" charset="0"/>
                <a:cs typeface="Calibri" pitchFamily="34" charset="0"/>
                <a:sym typeface="Wingdings" pitchFamily="2" charset="2"/>
              </a:rPr>
              <a:t>π</a:t>
            </a:r>
            <a:r>
              <a:rPr lang="en-US" sz="1800" dirty="0">
                <a:latin typeface="Calibri" pitchFamily="34" charset="0"/>
                <a:cs typeface="Calibri" pitchFamily="34" charset="0"/>
                <a:sym typeface="Wingdings" pitchFamily="2" charset="2"/>
              </a:rPr>
              <a:t>/k</a:t>
            </a:r>
            <a:r>
              <a:rPr lang="el-GR" sz="1800" dirty="0">
                <a:latin typeface="Calibri" pitchFamily="34" charset="0"/>
                <a:cs typeface="Calibri" pitchFamily="34" charset="0"/>
                <a:sym typeface="Wingdings" pitchFamily="2" charset="2"/>
              </a:rPr>
              <a:t>&lt;0.05  </a:t>
            </a:r>
            <a:r>
              <a:rPr lang="en-US" sz="1800" dirty="0" err="1">
                <a:latin typeface="Calibri" pitchFamily="34" charset="0"/>
                <a:cs typeface="Calibri" pitchFamily="34" charset="0"/>
                <a:sym typeface="Wingdings" pitchFamily="2" charset="2"/>
              </a:rPr>
              <a:t>kd</a:t>
            </a:r>
            <a:r>
              <a:rPr lang="en-US" sz="1800" dirty="0">
                <a:latin typeface="Calibri" pitchFamily="34" charset="0"/>
                <a:cs typeface="Calibri" pitchFamily="34" charset="0"/>
                <a:sym typeface="Wingdings" pitchFamily="2" charset="2"/>
              </a:rPr>
              <a:t>/2</a:t>
            </a:r>
            <a:r>
              <a:rPr lang="el-GR" sz="1800" dirty="0">
                <a:latin typeface="Calibri" pitchFamily="34" charset="0"/>
                <a:cs typeface="Calibri" pitchFamily="34" charset="0"/>
                <a:sym typeface="Wingdings" pitchFamily="2" charset="2"/>
              </a:rPr>
              <a:t>π&lt;0.05  </a:t>
            </a:r>
            <a:r>
              <a:rPr lang="en-US" sz="1800" dirty="0" err="1">
                <a:latin typeface="Calibri" pitchFamily="34" charset="0"/>
                <a:cs typeface="Calibri" pitchFamily="34" charset="0"/>
                <a:sym typeface="Wingdings" pitchFamily="2" charset="2"/>
              </a:rPr>
              <a:t>kd</a:t>
            </a:r>
            <a:r>
              <a:rPr lang="el-GR" sz="1800" dirty="0">
                <a:latin typeface="Calibri" pitchFamily="34" charset="0"/>
                <a:cs typeface="Calibri" pitchFamily="34" charset="0"/>
                <a:sym typeface="Wingdings" pitchFamily="2" charset="2"/>
              </a:rPr>
              <a:t>&lt;</a:t>
            </a:r>
            <a:r>
              <a:rPr lang="en-US" sz="1800" dirty="0">
                <a:latin typeface="Calibri" pitchFamily="34" charset="0"/>
                <a:cs typeface="Calibri" pitchFamily="34" charset="0"/>
                <a:sym typeface="Wingdings" pitchFamily="2" charset="2"/>
              </a:rPr>
              <a:t>0.1</a:t>
            </a:r>
            <a:r>
              <a:rPr lang="el-GR" sz="1800" dirty="0">
                <a:latin typeface="Calibri" pitchFamily="34" charset="0"/>
                <a:cs typeface="Calibri" pitchFamily="34" charset="0"/>
                <a:sym typeface="Wingdings" pitchFamily="2" charset="2"/>
              </a:rPr>
              <a:t>π</a:t>
            </a:r>
            <a:endParaRPr lang="en-GB" sz="1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Picture 1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165872" y="2543472"/>
            <a:ext cx="1619205" cy="1050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IMG0286"/>
          <p:cNvPicPr>
            <a:picLocks noChangeAspect="1" noChangeArrowheads="1"/>
          </p:cNvPicPr>
          <p:nvPr/>
        </p:nvPicPr>
        <p:blipFill>
          <a:blip r:embed="rId3" cstate="print"/>
          <a:srcRect l="25410" t="17577" r="25212" b="14305"/>
          <a:stretch>
            <a:fillRect/>
          </a:stretch>
        </p:blipFill>
        <p:spPr bwMode="auto">
          <a:xfrm>
            <a:off x="539750" y="260350"/>
            <a:ext cx="2959100" cy="612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ext Box 5"/>
          <p:cNvSpPr txBox="1">
            <a:spLocks noChangeArrowheads="1"/>
          </p:cNvSpPr>
          <p:nvPr/>
        </p:nvSpPr>
        <p:spPr bwMode="auto">
          <a:xfrm>
            <a:off x="3635896" y="5517232"/>
            <a:ext cx="51117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600" i="1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Τα κύματα στην ανοικτή θάλασσα δεν μεταφέρουν μάζα αλλά μόνον ενέργεια. </a:t>
            </a:r>
            <a:r>
              <a:rPr lang="en-GB" sz="1600" i="1" dirty="0">
                <a:solidFill>
                  <a:srgbClr val="0000FF"/>
                </a:solidFill>
                <a:latin typeface="Calibri" pitchFamily="34" charset="0"/>
                <a:ea typeface="MS Mincho" pitchFamily="49" charset="-128"/>
                <a:cs typeface="Calibri" pitchFamily="34" charset="0"/>
              </a:rPr>
              <a:t>Garrison (1996, Fig. 10.1</a:t>
            </a:r>
            <a:r>
              <a:rPr lang="el-GR" sz="1600" i="1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)</a:t>
            </a:r>
            <a:r>
              <a:rPr lang="en-GB" sz="1600" i="1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</a:t>
            </a:r>
          </a:p>
        </p:txBody>
      </p:sp>
      <p:pic>
        <p:nvPicPr>
          <p:cNvPr id="5" name="Picture 2" descr="IMG0288"/>
          <p:cNvPicPr>
            <a:picLocks noChangeAspect="1" noChangeArrowheads="1"/>
          </p:cNvPicPr>
          <p:nvPr/>
        </p:nvPicPr>
        <p:blipFill>
          <a:blip r:embed="rId4" cstate="print"/>
          <a:srcRect l="24614" t="17514" r="26167" b="15576"/>
          <a:stretch>
            <a:fillRect/>
          </a:stretch>
        </p:blipFill>
        <p:spPr bwMode="auto">
          <a:xfrm>
            <a:off x="3563888" y="260648"/>
            <a:ext cx="4897437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3" name="Picture 3" descr="patint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33350"/>
            <a:ext cx="4176712" cy="3079750"/>
          </a:xfrm>
          <a:prstGeom prst="rect">
            <a:avLst/>
          </a:prstGeom>
          <a:noFill/>
        </p:spPr>
      </p:pic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323850" y="290799"/>
            <a:ext cx="3888482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000" dirty="0">
                <a:solidFill>
                  <a:srgbClr val="0000FF"/>
                </a:solidFill>
                <a:latin typeface="+mn-lt"/>
              </a:rPr>
              <a:t>Μεταβολή της κίνησης των μορίων του νερού ανάλογα με το βάθος </a:t>
            </a:r>
            <a:endParaRPr lang="en-US" sz="2000" dirty="0">
              <a:solidFill>
                <a:srgbClr val="0000FF"/>
              </a:solidFill>
              <a:latin typeface="+mn-lt"/>
            </a:endParaRPr>
          </a:p>
        </p:txBody>
      </p:sp>
      <p:grpSp>
        <p:nvGrpSpPr>
          <p:cNvPr id="2" name="8 - Ομάδα"/>
          <p:cNvGrpSpPr/>
          <p:nvPr/>
        </p:nvGrpSpPr>
        <p:grpSpPr>
          <a:xfrm>
            <a:off x="4716016" y="3356992"/>
            <a:ext cx="4103688" cy="3168650"/>
            <a:chOff x="323850" y="3355975"/>
            <a:chExt cx="4103688" cy="3168650"/>
          </a:xfrm>
        </p:grpSpPr>
        <p:pic>
          <p:nvPicPr>
            <p:cNvPr id="56322" name="Picture 2" descr="patshal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3850" y="3355975"/>
              <a:ext cx="4103688" cy="3168650"/>
            </a:xfrm>
            <a:prstGeom prst="rect">
              <a:avLst/>
            </a:prstGeom>
            <a:noFill/>
          </p:spPr>
        </p:pic>
        <p:sp>
          <p:nvSpPr>
            <p:cNvPr id="56326" name="Text Box 6"/>
            <p:cNvSpPr txBox="1">
              <a:spLocks noChangeArrowheads="1"/>
            </p:cNvSpPr>
            <p:nvPr/>
          </p:nvSpPr>
          <p:spPr bwMode="auto">
            <a:xfrm>
              <a:off x="611188" y="5949950"/>
              <a:ext cx="1797050" cy="3667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1800" dirty="0">
                  <a:solidFill>
                    <a:srgbClr val="0000FF"/>
                  </a:solidFill>
                  <a:latin typeface="Arial" charset="0"/>
                </a:rPr>
                <a:t>Μικρό βάθος</a:t>
              </a:r>
              <a:endParaRPr lang="en-US" sz="1800" dirty="0">
                <a:solidFill>
                  <a:srgbClr val="0000FF"/>
                </a:solidFill>
                <a:latin typeface="Arial" charset="0"/>
              </a:endParaRPr>
            </a:p>
          </p:txBody>
        </p:sp>
      </p:grpSp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4932363" y="2636838"/>
            <a:ext cx="2078037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800" dirty="0">
                <a:solidFill>
                  <a:srgbClr val="0000FF"/>
                </a:solidFill>
                <a:latin typeface="+mn-lt"/>
              </a:rPr>
              <a:t>Ενδιάμεσο βάθος</a:t>
            </a:r>
            <a:endParaRPr lang="en-US" sz="1800" dirty="0">
              <a:solidFill>
                <a:srgbClr val="0000FF"/>
              </a:solidFill>
              <a:latin typeface="+mn-lt"/>
            </a:endParaRPr>
          </a:p>
        </p:txBody>
      </p:sp>
      <p:grpSp>
        <p:nvGrpSpPr>
          <p:cNvPr id="3" name="10 - Ομάδα"/>
          <p:cNvGrpSpPr/>
          <p:nvPr/>
        </p:nvGrpSpPr>
        <p:grpSpPr>
          <a:xfrm>
            <a:off x="323850" y="3278482"/>
            <a:ext cx="4176712" cy="3248025"/>
            <a:chOff x="4643438" y="3276600"/>
            <a:chExt cx="4176712" cy="3248025"/>
          </a:xfrm>
        </p:grpSpPr>
        <p:pic>
          <p:nvPicPr>
            <p:cNvPr id="56324" name="Picture 4" descr="patdeep"/>
            <p:cNvPicPr>
              <a:picLocks noChangeAspect="1" noChangeArrowheads="1" noCrop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43438" y="3276600"/>
              <a:ext cx="4176712" cy="3248025"/>
            </a:xfrm>
            <a:prstGeom prst="rect">
              <a:avLst/>
            </a:prstGeom>
            <a:noFill/>
          </p:spPr>
        </p:pic>
        <p:sp>
          <p:nvSpPr>
            <p:cNvPr id="56328" name="Rectangle 8"/>
            <p:cNvSpPr>
              <a:spLocks noChangeArrowheads="1"/>
            </p:cNvSpPr>
            <p:nvPr/>
          </p:nvSpPr>
          <p:spPr bwMode="auto">
            <a:xfrm>
              <a:off x="4859338" y="5949950"/>
              <a:ext cx="1744662" cy="3667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1800" dirty="0">
                  <a:solidFill>
                    <a:srgbClr val="0000FF"/>
                  </a:solidFill>
                  <a:latin typeface="+mn-lt"/>
                </a:rPr>
                <a:t>Μεγάλο βάθος</a:t>
              </a:r>
              <a:endParaRPr lang="en-US" sz="1800" dirty="0">
                <a:solidFill>
                  <a:srgbClr val="0000FF"/>
                </a:solidFill>
                <a:latin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5"/>
          <p:cNvSpPr txBox="1">
            <a:spLocks noChangeArrowheads="1"/>
          </p:cNvSpPr>
          <p:nvPr/>
        </p:nvSpPr>
        <p:spPr bwMode="auto">
          <a:xfrm>
            <a:off x="3347864" y="5949280"/>
            <a:ext cx="276229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0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Λύσεις για τα </a:t>
            </a:r>
            <a:r>
              <a:rPr lang="en-US" sz="20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Airy waves</a:t>
            </a:r>
          </a:p>
        </p:txBody>
      </p:sp>
      <p:pic>
        <p:nvPicPr>
          <p:cNvPr id="58371" name="4 - Εικόνα" descr="Εικόνα7h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836712"/>
            <a:ext cx="8459788" cy="515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1 - Τίτλος"/>
          <p:cNvSpPr txBox="1">
            <a:spLocks/>
          </p:cNvSpPr>
          <p:nvPr/>
        </p:nvSpPr>
        <p:spPr bwMode="auto"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27000">
                <a:srgbClr val="95C9D7">
                  <a:alpha val="60000"/>
                </a:srgb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 w="3175" cap="flat" cmpd="sng" algn="ctr">
            <a:noFill/>
            <a:prstDash val="solid"/>
            <a:miter lim="800000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Θεωρίες κυμάτων </a:t>
            </a:r>
            <a:endParaRPr kumimoji="0" lang="el-GR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cxnSp>
        <p:nvCxnSpPr>
          <p:cNvPr id="5" name="4 - Ευθεία γραμμή σύνδεσης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1 - Τίτλος"/>
          <p:cNvSpPr txBox="1">
            <a:spLocks/>
          </p:cNvSpPr>
          <p:nvPr/>
        </p:nvSpPr>
        <p:spPr>
          <a:xfrm>
            <a:off x="0" y="6597352"/>
            <a:ext cx="9144000" cy="260648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27000">
                <a:srgbClr val="95C9D7"/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 w="31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el-GR" sz="3200" dirty="0">
              <a:solidFill>
                <a:prstClr val="black"/>
              </a:solidFill>
              <a:latin typeface="Bookman Old Style" pitchFamily="18" charset="0"/>
            </a:endParaRPr>
          </a:p>
        </p:txBody>
      </p:sp>
      <p:cxnSp>
        <p:nvCxnSpPr>
          <p:cNvPr id="7" name="6 - Ευθεία γραμμή σύνδεσης"/>
          <p:cNvCxnSpPr/>
          <p:nvPr/>
        </p:nvCxnSpPr>
        <p:spPr>
          <a:xfrm>
            <a:off x="0" y="6597352"/>
            <a:ext cx="9144000" cy="0"/>
          </a:xfrm>
          <a:prstGeom prst="line">
            <a:avLst/>
          </a:prstGeom>
          <a:ln w="31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780777" cy="785292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  <a:softEdge rad="63500"/>
          </a:effec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60" name="Rectangle 4"/>
          <p:cNvSpPr>
            <a:spLocks noChangeArrowheads="1"/>
          </p:cNvSpPr>
          <p:nvPr/>
        </p:nvSpPr>
        <p:spPr bwMode="auto">
          <a:xfrm>
            <a:off x="323527" y="2289088"/>
            <a:ext cx="8496945" cy="372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l-GR" sz="1800" dirty="0">
                <a:latin typeface="Calibri" pitchFamily="34" charset="0"/>
                <a:cs typeface="Calibri" pitchFamily="34" charset="0"/>
              </a:rPr>
              <a:t>Ο </a:t>
            </a:r>
            <a:r>
              <a:rPr lang="el-GR" sz="1800" dirty="0" err="1">
                <a:latin typeface="Calibri" pitchFamily="34" charset="0"/>
                <a:cs typeface="Calibri" pitchFamily="34" charset="0"/>
              </a:rPr>
              <a:t>Stokes</a:t>
            </a:r>
            <a:r>
              <a:rPr lang="el-GR" sz="1800" dirty="0">
                <a:latin typeface="Calibri" pitchFamily="34" charset="0"/>
                <a:cs typeface="Calibri" pitchFamily="34" charset="0"/>
              </a:rPr>
              <a:t> παρατήρησε ότι η </a:t>
            </a:r>
            <a:r>
              <a:rPr lang="el-GR" sz="18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θεωρία </a:t>
            </a:r>
            <a:r>
              <a:rPr lang="el-GR" sz="1800" dirty="0" err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Airy</a:t>
            </a:r>
            <a:r>
              <a:rPr lang="el-GR" sz="18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δεν μπορεί  να εξηγήσει τις περιπτώσεις στις οποίες έχουμε μεταφορά μάζας νερού </a:t>
            </a:r>
            <a:r>
              <a:rPr lang="el-GR" sz="1800" dirty="0">
                <a:latin typeface="Calibri" pitchFamily="34" charset="0"/>
                <a:cs typeface="Calibri" pitchFamily="34" charset="0"/>
              </a:rPr>
              <a:t>κατά την διεύθυνση της διάδοσης του κύματος</a:t>
            </a:r>
          </a:p>
          <a:p>
            <a:endParaRPr lang="el-GR" sz="1800" dirty="0">
              <a:latin typeface="Calibri" pitchFamily="34" charset="0"/>
              <a:cs typeface="Calibri" pitchFamily="34" charset="0"/>
            </a:endParaRPr>
          </a:p>
          <a:p>
            <a:r>
              <a:rPr lang="el-GR" sz="1800" dirty="0">
                <a:latin typeface="Calibri" pitchFamily="34" charset="0"/>
                <a:cs typeface="Calibri" pitchFamily="34" charset="0"/>
              </a:rPr>
              <a:t>Η αδυναμία της θεωρίας </a:t>
            </a:r>
            <a:r>
              <a:rPr lang="el-GR" sz="1800" dirty="0" err="1">
                <a:latin typeface="Calibri" pitchFamily="34" charset="0"/>
                <a:cs typeface="Calibri" pitchFamily="34" charset="0"/>
              </a:rPr>
              <a:t>Airy</a:t>
            </a:r>
            <a:r>
              <a:rPr lang="el-GR" sz="1800" dirty="0">
                <a:latin typeface="Calibri" pitchFamily="34" charset="0"/>
                <a:cs typeface="Calibri" pitchFamily="34" charset="0"/>
              </a:rPr>
              <a:t> προκύπτει από την υπόθεση ότι το ύψος του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 </a:t>
            </a:r>
            <a:r>
              <a:rPr lang="el-GR" sz="1800" dirty="0">
                <a:latin typeface="Calibri" pitchFamily="34" charset="0"/>
                <a:cs typeface="Calibri" pitchFamily="34" charset="0"/>
              </a:rPr>
              <a:t>κύματος πρέπει να είναι πολύ μικρότερο από το μήκος του (και το βάθος). Αυτό όμως δεν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 </a:t>
            </a:r>
            <a:r>
              <a:rPr lang="el-GR" sz="1800" dirty="0">
                <a:latin typeface="Calibri" pitchFamily="34" charset="0"/>
                <a:cs typeface="Calibri" pitchFamily="34" charset="0"/>
              </a:rPr>
              <a:t>συμβαίνει πάντα.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 </a:t>
            </a:r>
          </a:p>
          <a:p>
            <a:endParaRPr lang="en-US" sz="1800" dirty="0">
              <a:latin typeface="Calibri" pitchFamily="34" charset="0"/>
              <a:cs typeface="Calibri" pitchFamily="34" charset="0"/>
            </a:endParaRPr>
          </a:p>
          <a:p>
            <a:r>
              <a:rPr lang="el-GR" sz="1800" dirty="0">
                <a:latin typeface="Calibri" pitchFamily="34" charset="0"/>
                <a:cs typeface="Calibri" pitchFamily="34" charset="0"/>
              </a:rPr>
              <a:t>Έτσι ο </a:t>
            </a:r>
            <a:r>
              <a:rPr lang="el-GR" sz="1800" dirty="0" err="1">
                <a:latin typeface="Calibri" pitchFamily="34" charset="0"/>
                <a:cs typeface="Calibri" pitchFamily="34" charset="0"/>
              </a:rPr>
              <a:t>Stokes</a:t>
            </a:r>
            <a:r>
              <a:rPr lang="el-GR" sz="1800" dirty="0">
                <a:latin typeface="Calibri" pitchFamily="34" charset="0"/>
                <a:cs typeface="Calibri" pitchFamily="34" charset="0"/>
              </a:rPr>
              <a:t> έλαβε υπόψη του το ύψος κύματος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. </a:t>
            </a:r>
            <a:r>
              <a:rPr lang="el-GR" sz="1800" dirty="0">
                <a:latin typeface="Calibri" pitchFamily="34" charset="0"/>
                <a:cs typeface="Calibri" pitchFamily="34" charset="0"/>
              </a:rPr>
              <a:t>Η συνθήκη που οφείλει να πληρείται για να ισχύει η θεωρία του </a:t>
            </a:r>
            <a:r>
              <a:rPr lang="el-GR" sz="1800" dirty="0" err="1">
                <a:latin typeface="Calibri" pitchFamily="34" charset="0"/>
                <a:cs typeface="Calibri" pitchFamily="34" charset="0"/>
              </a:rPr>
              <a:t>Stokes</a:t>
            </a:r>
            <a:r>
              <a:rPr lang="el-GR" sz="1800" dirty="0">
                <a:latin typeface="Calibri" pitchFamily="34" charset="0"/>
                <a:cs typeface="Calibri" pitchFamily="34" charset="0"/>
              </a:rPr>
              <a:t> είναι ότι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 </a:t>
            </a:r>
            <a:r>
              <a:rPr lang="el-GR" sz="1800" dirty="0">
                <a:latin typeface="Calibri" pitchFamily="34" charset="0"/>
                <a:cs typeface="Calibri" pitchFamily="34" charset="0"/>
              </a:rPr>
              <a:t>το βάθος πρέπει να είναι μεγάλο σε σχέση με το μήκος κύματος 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L</a:t>
            </a:r>
            <a:r>
              <a:rPr lang="el-GR" sz="1800" dirty="0">
                <a:latin typeface="Calibri" pitchFamily="34" charset="0"/>
                <a:cs typeface="Calibri" pitchFamily="34" charset="0"/>
              </a:rPr>
              <a:t> και συγκεκριμένα: </a:t>
            </a:r>
          </a:p>
          <a:p>
            <a:endParaRPr lang="el-GR" sz="1800" dirty="0">
              <a:latin typeface="Calibri" pitchFamily="34" charset="0"/>
              <a:cs typeface="Calibri" pitchFamily="34" charset="0"/>
            </a:endParaRPr>
          </a:p>
          <a:p>
            <a:endParaRPr lang="el-GR" sz="1800" dirty="0">
              <a:latin typeface="Calibri" pitchFamily="34" charset="0"/>
              <a:cs typeface="Calibri" pitchFamily="34" charset="0"/>
            </a:endParaRPr>
          </a:p>
          <a:p>
            <a:r>
              <a:rPr lang="el-GR" sz="1800" dirty="0">
                <a:latin typeface="Calibri" pitchFamily="34" charset="0"/>
                <a:cs typeface="Calibri" pitchFamily="34" charset="0"/>
              </a:rPr>
              <a:t>                                                    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               </a:t>
            </a:r>
            <a:r>
              <a:rPr lang="en-US" sz="2000" dirty="0" err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d/L</a:t>
            </a:r>
            <a:r>
              <a:rPr lang="en-US" sz="20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&gt;</a:t>
            </a:r>
            <a:r>
              <a:rPr lang="el-GR" sz="20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0.1</a:t>
            </a:r>
            <a:r>
              <a:rPr lang="el-GR" sz="20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el-GR" sz="2000" dirty="0">
                <a:latin typeface="Calibri" pitchFamily="34" charset="0"/>
                <a:cs typeface="Calibri" pitchFamily="34" charset="0"/>
              </a:rPr>
              <a:t>η</a:t>
            </a:r>
            <a:r>
              <a:rPr lang="el-GR" sz="20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h/L &gt; 0.1) </a:t>
            </a:r>
          </a:p>
        </p:txBody>
      </p:sp>
      <p:cxnSp>
        <p:nvCxnSpPr>
          <p:cNvPr id="14" name="13 - Ευθεία γραμμή σύνδεσης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 - Τίτλος"/>
          <p:cNvSpPr txBox="1">
            <a:spLocks/>
          </p:cNvSpPr>
          <p:nvPr/>
        </p:nvSpPr>
        <p:spPr>
          <a:xfrm>
            <a:off x="0" y="6597352"/>
            <a:ext cx="9144000" cy="260648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27000">
                <a:srgbClr val="95C9D7"/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 w="31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el-GR" sz="3200" dirty="0">
              <a:solidFill>
                <a:prstClr val="black"/>
              </a:solidFill>
              <a:latin typeface="Bookman Old Style" pitchFamily="18" charset="0"/>
            </a:endParaRPr>
          </a:p>
        </p:txBody>
      </p:sp>
      <p:cxnSp>
        <p:nvCxnSpPr>
          <p:cNvPr id="16" name="15 - Ευθεία γραμμή σύνδεσης"/>
          <p:cNvCxnSpPr/>
          <p:nvPr/>
        </p:nvCxnSpPr>
        <p:spPr>
          <a:xfrm>
            <a:off x="0" y="6597352"/>
            <a:ext cx="9144000" cy="0"/>
          </a:xfrm>
          <a:prstGeom prst="line">
            <a:avLst/>
          </a:prstGeom>
          <a:ln w="31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 - Τίτλος"/>
          <p:cNvSpPr txBox="1">
            <a:spLocks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27000">
                <a:srgbClr val="95C9D7">
                  <a:alpha val="60000"/>
                </a:srgb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 w="31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Θεωρίες κυμάτων </a:t>
            </a:r>
            <a:endParaRPr kumimoji="0" lang="el-GR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80777" cy="785292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  <a:softEdge rad="63500"/>
          </a:effectLst>
        </p:spPr>
      </p:pic>
      <p:sp>
        <p:nvSpPr>
          <p:cNvPr id="12" name="11 - Ορθογώνιο"/>
          <p:cNvSpPr/>
          <p:nvPr/>
        </p:nvSpPr>
        <p:spPr>
          <a:xfrm>
            <a:off x="323528" y="995427"/>
            <a:ext cx="8352928" cy="400110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r>
              <a:rPr lang="el-GR" sz="2000" dirty="0">
                <a:solidFill>
                  <a:srgbClr val="0000FF"/>
                </a:solidFill>
                <a:latin typeface="Calibri"/>
              </a:rPr>
              <a:t>ΜΗ ΓΡΑΜΜΙΚΟΙ ΚΥΜΑΤΙΣΜΟΙ ΚΑΙ ΚΥΜΑΤΙΣΜΟΙ ΠΕΠΕΡΑΣΜΕΝΟΥ ΠΛΑΤΟΥΣ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330787" y="1670257"/>
            <a:ext cx="4309861" cy="463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l-GR" sz="2000" kern="0" dirty="0">
                <a:solidFill>
                  <a:srgbClr val="0000FF"/>
                </a:solidFill>
                <a:latin typeface="Calibri" pitchFamily="34" charset="0"/>
                <a:ea typeface="+mj-ea"/>
                <a:cs typeface="Calibri" pitchFamily="34" charset="0"/>
              </a:rPr>
              <a:t>Θεωρία κυματισμών </a:t>
            </a:r>
            <a:r>
              <a:rPr lang="el-GR" sz="2000" kern="0" dirty="0" err="1">
                <a:solidFill>
                  <a:srgbClr val="0000FF"/>
                </a:solidFill>
                <a:latin typeface="Calibri" pitchFamily="34" charset="0"/>
                <a:ea typeface="+mj-ea"/>
                <a:cs typeface="Calibri" pitchFamily="34" charset="0"/>
              </a:rPr>
              <a:t>Stokes</a:t>
            </a:r>
            <a:r>
              <a:rPr lang="el-GR" sz="2000" kern="0" dirty="0">
                <a:solidFill>
                  <a:srgbClr val="0000FF"/>
                </a:solidFill>
                <a:latin typeface="Calibri" pitchFamily="34" charset="0"/>
                <a:ea typeface="+mj-ea"/>
                <a:cs typeface="Calibri" pitchFamily="34" charset="0"/>
              </a:rPr>
              <a:t> 2ης τάξης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60" name="Rectangle 4"/>
          <p:cNvSpPr>
            <a:spLocks noChangeArrowheads="1"/>
          </p:cNvSpPr>
          <p:nvPr/>
        </p:nvSpPr>
        <p:spPr bwMode="auto">
          <a:xfrm>
            <a:off x="315077" y="2471907"/>
            <a:ext cx="3870277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l-GR" sz="1800" dirty="0">
                <a:latin typeface="Calibri" pitchFamily="34" charset="0"/>
                <a:cs typeface="Calibri" pitchFamily="34" charset="0"/>
              </a:rPr>
              <a:t>Κατά τη θεωρία του </a:t>
            </a:r>
            <a:r>
              <a:rPr lang="el-GR" sz="1800" dirty="0" err="1">
                <a:latin typeface="Calibri" pitchFamily="34" charset="0"/>
                <a:cs typeface="Calibri" pitchFamily="34" charset="0"/>
              </a:rPr>
              <a:t>Stokes</a:t>
            </a:r>
            <a:r>
              <a:rPr lang="el-GR" sz="1800" dirty="0">
                <a:latin typeface="Calibri" pitchFamily="34" charset="0"/>
                <a:cs typeface="Calibri" pitchFamily="34" charset="0"/>
              </a:rPr>
              <a:t> τα σωματίδια νερού </a:t>
            </a:r>
            <a:r>
              <a:rPr lang="el-GR" sz="18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κινούνται γράφοντας κυκλικά τόξα </a:t>
            </a:r>
            <a:r>
              <a:rPr lang="el-GR" sz="1800" dirty="0">
                <a:latin typeface="Calibri" pitchFamily="34" charset="0"/>
                <a:cs typeface="Calibri" pitchFamily="34" charset="0"/>
              </a:rPr>
              <a:t>και </a:t>
            </a:r>
            <a:r>
              <a:rPr lang="el-GR" sz="18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όχι πλήρεις κύκλους </a:t>
            </a:r>
          </a:p>
          <a:p>
            <a:endParaRPr lang="el-GR" sz="1800" dirty="0">
              <a:latin typeface="Calibri" pitchFamily="34" charset="0"/>
              <a:cs typeface="Calibri" pitchFamily="34" charset="0"/>
            </a:endParaRPr>
          </a:p>
          <a:p>
            <a:r>
              <a:rPr lang="el-GR" sz="1800" dirty="0">
                <a:latin typeface="Calibri" pitchFamily="34" charset="0"/>
                <a:cs typeface="Calibri" pitchFamily="34" charset="0"/>
              </a:rPr>
              <a:t>Αυτό έχει σαν αποτέλεσμα </a:t>
            </a:r>
            <a:r>
              <a:rPr lang="el-GR" sz="18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τα μόρια του νερού να κινούνται στην διεύθυνση διάδοσης </a:t>
            </a:r>
            <a:r>
              <a:rPr lang="el-GR" sz="1800" dirty="0">
                <a:latin typeface="Calibri" pitchFamily="34" charset="0"/>
                <a:cs typeface="Calibri" pitchFamily="34" charset="0"/>
              </a:rPr>
              <a:t>του κύματος </a:t>
            </a:r>
          </a:p>
          <a:p>
            <a:endParaRPr lang="el-GR" sz="1800" dirty="0">
              <a:latin typeface="Calibri" pitchFamily="34" charset="0"/>
              <a:cs typeface="Calibri" pitchFamily="34" charset="0"/>
            </a:endParaRPr>
          </a:p>
          <a:p>
            <a:r>
              <a:rPr lang="el-GR" sz="1800" dirty="0">
                <a:latin typeface="Calibri" pitchFamily="34" charset="0"/>
                <a:cs typeface="Calibri" pitchFamily="34" charset="0"/>
              </a:rPr>
              <a:t>Υπάρχει δηλαδή και </a:t>
            </a:r>
            <a:r>
              <a:rPr lang="el-GR" sz="18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διάδοση μάζας </a:t>
            </a:r>
            <a:r>
              <a:rPr lang="el-GR" sz="1800" dirty="0">
                <a:latin typeface="Calibri" pitchFamily="34" charset="0"/>
                <a:cs typeface="Calibri" pitchFamily="34" charset="0"/>
              </a:rPr>
              <a:t>σε αντίθεση με την θεωρία του </a:t>
            </a:r>
            <a:r>
              <a:rPr lang="el-GR" sz="1800" dirty="0" err="1">
                <a:latin typeface="Calibri" pitchFamily="34" charset="0"/>
                <a:cs typeface="Calibri" pitchFamily="34" charset="0"/>
              </a:rPr>
              <a:t>Airy</a:t>
            </a:r>
            <a:r>
              <a:rPr lang="el-GR" sz="1800" dirty="0">
                <a:latin typeface="Calibri" pitchFamily="34" charset="0"/>
                <a:cs typeface="Calibri" pitchFamily="34" charset="0"/>
              </a:rPr>
              <a:t> που είχαμε μόνο διάδοση ενέργειας</a:t>
            </a:r>
            <a:endParaRPr lang="en-US" sz="2000" b="1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4" name="13 - Ευθεία γραμμή σύνδεσης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 - Τίτλος"/>
          <p:cNvSpPr txBox="1">
            <a:spLocks/>
          </p:cNvSpPr>
          <p:nvPr/>
        </p:nvSpPr>
        <p:spPr>
          <a:xfrm>
            <a:off x="0" y="6597352"/>
            <a:ext cx="9144000" cy="260648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27000">
                <a:srgbClr val="95C9D7"/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 w="31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el-GR" sz="3200" dirty="0">
              <a:solidFill>
                <a:prstClr val="black"/>
              </a:solidFill>
              <a:latin typeface="Bookman Old Style" pitchFamily="18" charset="0"/>
            </a:endParaRPr>
          </a:p>
        </p:txBody>
      </p:sp>
      <p:cxnSp>
        <p:nvCxnSpPr>
          <p:cNvPr id="16" name="15 - Ευθεία γραμμή σύνδεσης"/>
          <p:cNvCxnSpPr/>
          <p:nvPr/>
        </p:nvCxnSpPr>
        <p:spPr>
          <a:xfrm>
            <a:off x="0" y="6597352"/>
            <a:ext cx="9144000" cy="0"/>
          </a:xfrm>
          <a:prstGeom prst="line">
            <a:avLst/>
          </a:prstGeom>
          <a:ln w="31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 - Τίτλος"/>
          <p:cNvSpPr txBox="1">
            <a:spLocks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27000">
                <a:srgbClr val="95C9D7">
                  <a:alpha val="60000"/>
                </a:srgb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 w="31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Θεωρίες κυμάτων </a:t>
            </a:r>
            <a:endParaRPr kumimoji="0" lang="el-GR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80777" cy="785292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  <a:softEdge rad="63500"/>
          </a:effectLst>
        </p:spPr>
      </p:pic>
      <p:sp>
        <p:nvSpPr>
          <p:cNvPr id="12" name="11 - Ορθογώνιο"/>
          <p:cNvSpPr/>
          <p:nvPr/>
        </p:nvSpPr>
        <p:spPr>
          <a:xfrm>
            <a:off x="315077" y="1171056"/>
            <a:ext cx="8352928" cy="400110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r>
              <a:rPr lang="el-GR" sz="2000" dirty="0">
                <a:solidFill>
                  <a:srgbClr val="0000FF"/>
                </a:solidFill>
                <a:latin typeface="Calibri"/>
              </a:rPr>
              <a:t>ΜΗ ΓΡΑΜΜΙΚΟΙ ΚΥΜΑΤΙΣΜΟΙ ΚΑΙ ΚΥΜΑΤΙΣΜΟΙ ΠΕΠΕΡΑΣΜΕΝΟΥ ΠΛΑΤΟΥΣ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357670" y="1723875"/>
            <a:ext cx="8646108" cy="400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l-GR" sz="2000" kern="0" dirty="0">
                <a:solidFill>
                  <a:srgbClr val="0000FF"/>
                </a:solidFill>
                <a:latin typeface="Calibri" pitchFamily="34" charset="0"/>
                <a:ea typeface="+mj-ea"/>
                <a:cs typeface="Calibri" pitchFamily="34" charset="0"/>
              </a:rPr>
              <a:t>Θεωρία κυματισμών </a:t>
            </a:r>
            <a:r>
              <a:rPr lang="el-GR" sz="2000" kern="0" dirty="0" err="1">
                <a:solidFill>
                  <a:srgbClr val="0000FF"/>
                </a:solidFill>
                <a:latin typeface="Calibri" pitchFamily="34" charset="0"/>
                <a:ea typeface="+mj-ea"/>
                <a:cs typeface="Calibri" pitchFamily="34" charset="0"/>
              </a:rPr>
              <a:t>Stokes</a:t>
            </a:r>
            <a:r>
              <a:rPr lang="el-GR" sz="2000" kern="0" dirty="0">
                <a:solidFill>
                  <a:srgbClr val="0000FF"/>
                </a:solidFill>
                <a:latin typeface="Calibri" pitchFamily="34" charset="0"/>
                <a:ea typeface="+mj-ea"/>
                <a:cs typeface="Calibri" pitchFamily="34" charset="0"/>
              </a:rPr>
              <a:t> 2ης τάξης</a:t>
            </a:r>
          </a:p>
        </p:txBody>
      </p:sp>
      <p:pic>
        <p:nvPicPr>
          <p:cNvPr id="53453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23258" y="2708920"/>
            <a:ext cx="4680520" cy="23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60" name="Rectangle 4"/>
          <p:cNvSpPr>
            <a:spLocks noChangeArrowheads="1"/>
          </p:cNvSpPr>
          <p:nvPr/>
        </p:nvSpPr>
        <p:spPr bwMode="auto">
          <a:xfrm>
            <a:off x="343049" y="2432107"/>
            <a:ext cx="8477423" cy="1538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l-GR" sz="1800" dirty="0">
                <a:latin typeface="Calibri" pitchFamily="34" charset="0"/>
                <a:cs typeface="Calibri" pitchFamily="34" charset="0"/>
              </a:rPr>
              <a:t>Οι τροχιές δεν είναι κλειστές και σε μία περίοδο υπάρχει μετατόπιση προς την κατεύθυνση διάδοσης του κύματος </a:t>
            </a: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l-GR" sz="1800" dirty="0">
                <a:latin typeface="Calibri" pitchFamily="34" charset="0"/>
                <a:cs typeface="Calibri" pitchFamily="34" charset="0"/>
              </a:rPr>
              <a:t>Η μέση κατά την περίοδο του κύματος ταχύτητα ‘</a:t>
            </a:r>
            <a:r>
              <a:rPr lang="el-GR" sz="1800" dirty="0" err="1">
                <a:latin typeface="Calibri" pitchFamily="34" charset="0"/>
                <a:cs typeface="Calibri" pitchFamily="34" charset="0"/>
              </a:rPr>
              <a:t>παράσυρσης</a:t>
            </a:r>
            <a:r>
              <a:rPr lang="el-GR" sz="1800" dirty="0">
                <a:latin typeface="Calibri" pitchFamily="34" charset="0"/>
                <a:cs typeface="Calibri" pitchFamily="34" charset="0"/>
              </a:rPr>
              <a:t>’ των σωματιδίων νερού (</a:t>
            </a:r>
            <a:r>
              <a:rPr lang="el-GR" sz="1800" dirty="0" err="1">
                <a:latin typeface="Calibri" pitchFamily="34" charset="0"/>
                <a:cs typeface="Calibri" pitchFamily="34" charset="0"/>
              </a:rPr>
              <a:t>Stoke’s</a:t>
            </a:r>
            <a:r>
              <a:rPr lang="el-GR" sz="1800" dirty="0">
                <a:latin typeface="Calibri" pitchFamily="34" charset="0"/>
                <a:cs typeface="Calibri" pitchFamily="34" charset="0"/>
              </a:rPr>
              <a:t> </a:t>
            </a:r>
            <a:r>
              <a:rPr lang="el-GR" sz="1800" dirty="0" err="1">
                <a:latin typeface="Calibri" pitchFamily="34" charset="0"/>
                <a:cs typeface="Calibri" pitchFamily="34" charset="0"/>
              </a:rPr>
              <a:t>drift</a:t>
            </a:r>
            <a:r>
              <a:rPr lang="el-GR" sz="1800" dirty="0">
                <a:latin typeface="Calibri" pitchFamily="34" charset="0"/>
                <a:cs typeface="Calibri" pitchFamily="34" charset="0"/>
              </a:rPr>
              <a:t>) είναι</a:t>
            </a:r>
          </a:p>
        </p:txBody>
      </p:sp>
      <p:cxnSp>
        <p:nvCxnSpPr>
          <p:cNvPr id="14" name="13 - Ευθεία γραμμή σύνδεσης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 - Τίτλος"/>
          <p:cNvSpPr txBox="1">
            <a:spLocks/>
          </p:cNvSpPr>
          <p:nvPr/>
        </p:nvSpPr>
        <p:spPr>
          <a:xfrm>
            <a:off x="0" y="6597352"/>
            <a:ext cx="9144000" cy="260648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27000">
                <a:srgbClr val="95C9D7"/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 w="31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el-GR" sz="3200" dirty="0">
              <a:solidFill>
                <a:prstClr val="black"/>
              </a:solidFill>
              <a:latin typeface="Bookman Old Style" pitchFamily="18" charset="0"/>
            </a:endParaRPr>
          </a:p>
        </p:txBody>
      </p:sp>
      <p:cxnSp>
        <p:nvCxnSpPr>
          <p:cNvPr id="16" name="15 - Ευθεία γραμμή σύνδεσης"/>
          <p:cNvCxnSpPr/>
          <p:nvPr/>
        </p:nvCxnSpPr>
        <p:spPr>
          <a:xfrm>
            <a:off x="0" y="6597352"/>
            <a:ext cx="9144000" cy="0"/>
          </a:xfrm>
          <a:prstGeom prst="line">
            <a:avLst/>
          </a:prstGeom>
          <a:ln w="31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 - Τίτλος"/>
          <p:cNvSpPr txBox="1">
            <a:spLocks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27000">
                <a:srgbClr val="95C9D7">
                  <a:alpha val="60000"/>
                </a:srgb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 w="31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Θεωρίες κυμάτων </a:t>
            </a:r>
            <a:endParaRPr kumimoji="0" lang="el-GR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80777" cy="785292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  <a:softEdge rad="63500"/>
          </a:effectLst>
        </p:spPr>
      </p:pic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316894" y="1645147"/>
            <a:ext cx="4320480" cy="535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l-GR" sz="2000" kern="0" dirty="0">
                <a:solidFill>
                  <a:srgbClr val="0000FF"/>
                </a:solidFill>
                <a:latin typeface="Calibri" pitchFamily="34" charset="0"/>
                <a:ea typeface="+mj-ea"/>
                <a:cs typeface="Calibri" pitchFamily="34" charset="0"/>
              </a:rPr>
              <a:t>Θεωρία κυματισμών </a:t>
            </a:r>
            <a:r>
              <a:rPr lang="el-GR" sz="2000" kern="0" dirty="0" err="1">
                <a:solidFill>
                  <a:srgbClr val="0000FF"/>
                </a:solidFill>
                <a:latin typeface="Calibri" pitchFamily="34" charset="0"/>
                <a:ea typeface="+mj-ea"/>
                <a:cs typeface="Calibri" pitchFamily="34" charset="0"/>
              </a:rPr>
              <a:t>Stokes</a:t>
            </a:r>
            <a:r>
              <a:rPr lang="el-GR" sz="2000" kern="0" dirty="0">
                <a:solidFill>
                  <a:srgbClr val="0000FF"/>
                </a:solidFill>
                <a:latin typeface="Calibri" pitchFamily="34" charset="0"/>
                <a:ea typeface="+mj-ea"/>
                <a:cs typeface="Calibri" pitchFamily="34" charset="0"/>
              </a:rPr>
              <a:t> 2ης τάξης</a:t>
            </a:r>
          </a:p>
        </p:txBody>
      </p:sp>
      <p:grpSp>
        <p:nvGrpSpPr>
          <p:cNvPr id="2" name="Ομάδα 1">
            <a:extLst>
              <a:ext uri="{FF2B5EF4-FFF2-40B4-BE49-F238E27FC236}">
                <a16:creationId xmlns:a16="http://schemas.microsoft.com/office/drawing/2014/main" id="{E511E28E-58E7-4657-A348-05B05DA8F3D4}"/>
              </a:ext>
            </a:extLst>
          </p:cNvPr>
          <p:cNvGrpSpPr/>
          <p:nvPr/>
        </p:nvGrpSpPr>
        <p:grpSpPr>
          <a:xfrm>
            <a:off x="2051720" y="4346216"/>
            <a:ext cx="3816424" cy="1459048"/>
            <a:chOff x="2051720" y="4107038"/>
            <a:chExt cx="4032448" cy="1538242"/>
          </a:xfrm>
        </p:grpSpPr>
        <p:sp>
          <p:nvSpPr>
            <p:cNvPr id="17" name="16 - Ορθογώνιο"/>
            <p:cNvSpPr/>
            <p:nvPr/>
          </p:nvSpPr>
          <p:spPr>
            <a:xfrm>
              <a:off x="2051720" y="4107038"/>
              <a:ext cx="4032448" cy="15382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aphicFrame>
          <p:nvGraphicFramePr>
            <p:cNvPr id="535555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01934287"/>
                </p:ext>
              </p:extLst>
            </p:nvPr>
          </p:nvGraphicFramePr>
          <p:xfrm>
            <a:off x="2555776" y="4522792"/>
            <a:ext cx="3096344" cy="8197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42" name="Equation" r:id="rId5" imgW="2070000" imgH="545760" progId="">
                    <p:embed/>
                  </p:oleObj>
                </mc:Choice>
                <mc:Fallback>
                  <p:oleObj name="Equation" r:id="rId5" imgW="2070000" imgH="545760" progId="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55776" y="4522792"/>
                          <a:ext cx="3096344" cy="819768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0" name="11 - Ορθογώνιο">
            <a:extLst>
              <a:ext uri="{FF2B5EF4-FFF2-40B4-BE49-F238E27FC236}">
                <a16:creationId xmlns:a16="http://schemas.microsoft.com/office/drawing/2014/main" id="{58E2D58B-AE25-49C6-872F-AE205AF77C18}"/>
              </a:ext>
            </a:extLst>
          </p:cNvPr>
          <p:cNvSpPr/>
          <p:nvPr/>
        </p:nvSpPr>
        <p:spPr>
          <a:xfrm>
            <a:off x="343049" y="1212720"/>
            <a:ext cx="8352928" cy="400110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r>
              <a:rPr lang="el-GR" sz="2000" dirty="0">
                <a:solidFill>
                  <a:srgbClr val="0000FF"/>
                </a:solidFill>
                <a:latin typeface="Calibri"/>
              </a:rPr>
              <a:t>ΜΗ ΓΡΑΜΜΙΚΟΙ ΚΥΜΑΤΙΣΜΟΙ ΚΑΙ ΚΥΜΑΤΙΣΜΟΙ ΠΕΠΕΡΑΣΜΕΝΟΥ ΠΛΑΤΟΥΣ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13 - Ευθεία γραμμή σύνδεσης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 - Τίτλος"/>
          <p:cNvSpPr txBox="1">
            <a:spLocks/>
          </p:cNvSpPr>
          <p:nvPr/>
        </p:nvSpPr>
        <p:spPr>
          <a:xfrm>
            <a:off x="0" y="6597352"/>
            <a:ext cx="9144000" cy="260648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27000">
                <a:srgbClr val="95C9D7"/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 w="31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el-GR" sz="3200" dirty="0">
              <a:solidFill>
                <a:prstClr val="black"/>
              </a:solidFill>
              <a:latin typeface="Bookman Old Style" pitchFamily="18" charset="0"/>
            </a:endParaRPr>
          </a:p>
        </p:txBody>
      </p:sp>
      <p:cxnSp>
        <p:nvCxnSpPr>
          <p:cNvPr id="16" name="15 - Ευθεία γραμμή σύνδεσης"/>
          <p:cNvCxnSpPr/>
          <p:nvPr/>
        </p:nvCxnSpPr>
        <p:spPr>
          <a:xfrm>
            <a:off x="0" y="6597352"/>
            <a:ext cx="9144000" cy="0"/>
          </a:xfrm>
          <a:prstGeom prst="line">
            <a:avLst/>
          </a:prstGeom>
          <a:ln w="31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 - Τίτλος"/>
          <p:cNvSpPr txBox="1">
            <a:spLocks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27000">
                <a:srgbClr val="95C9D7">
                  <a:alpha val="60000"/>
                </a:srgb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 w="31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Θεωρίες κυμάτων </a:t>
            </a:r>
            <a:endParaRPr kumimoji="0" lang="el-GR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80777" cy="785292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  <a:softEdge rad="63500"/>
          </a:effectLst>
        </p:spPr>
      </p:pic>
      <p:pic>
        <p:nvPicPr>
          <p:cNvPr id="11" name="5 - Εικόνα" descr="Εικόνα9yyg.t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622004"/>
            <a:ext cx="7283827" cy="4509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2737683" y="6110454"/>
            <a:ext cx="366863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 i="1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Λύσεις για τα </a:t>
            </a:r>
            <a:r>
              <a:rPr lang="en-US" sz="1600" i="1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Stokes waves</a:t>
            </a:r>
            <a:r>
              <a:rPr lang="el-GR" sz="1600" i="1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(</a:t>
            </a:r>
            <a:r>
              <a:rPr lang="en-US" sz="1600" i="1" dirty="0" err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Komar</a:t>
            </a:r>
            <a:r>
              <a:rPr lang="en-US" sz="1600" i="1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, 1998)</a:t>
            </a:r>
          </a:p>
        </p:txBody>
      </p:sp>
      <p:sp>
        <p:nvSpPr>
          <p:cNvPr id="20" name="Rectangle 2">
            <a:extLst>
              <a:ext uri="{FF2B5EF4-FFF2-40B4-BE49-F238E27FC236}">
                <a16:creationId xmlns:a16="http://schemas.microsoft.com/office/drawing/2014/main" id="{690358E6-6431-41F3-8CE6-A67ACEE6A0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965" y="1011838"/>
            <a:ext cx="4320480" cy="535994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l-GR" sz="2000" kern="0" dirty="0">
                <a:solidFill>
                  <a:srgbClr val="0000FF"/>
                </a:solidFill>
                <a:latin typeface="Calibri" pitchFamily="34" charset="0"/>
                <a:ea typeface="+mj-ea"/>
                <a:cs typeface="Calibri" pitchFamily="34" charset="0"/>
              </a:rPr>
              <a:t>Θεωρία κυματισμών </a:t>
            </a:r>
            <a:r>
              <a:rPr lang="el-GR" sz="2000" kern="0" dirty="0" err="1">
                <a:solidFill>
                  <a:srgbClr val="0000FF"/>
                </a:solidFill>
                <a:latin typeface="Calibri" pitchFamily="34" charset="0"/>
                <a:ea typeface="+mj-ea"/>
                <a:cs typeface="Calibri" pitchFamily="34" charset="0"/>
              </a:rPr>
              <a:t>Stokes</a:t>
            </a:r>
            <a:r>
              <a:rPr lang="el-GR" sz="2000" kern="0" dirty="0">
                <a:solidFill>
                  <a:srgbClr val="0000FF"/>
                </a:solidFill>
                <a:latin typeface="Calibri" pitchFamily="34" charset="0"/>
                <a:ea typeface="+mj-ea"/>
                <a:cs typeface="Calibri" pitchFamily="34" charset="0"/>
              </a:rPr>
              <a:t> 2ης τάξης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- Τίτλος"/>
          <p:cNvSpPr txBox="1">
            <a:spLocks/>
          </p:cNvSpPr>
          <p:nvPr/>
        </p:nvSpPr>
        <p:spPr bwMode="auto">
          <a:xfrm>
            <a:off x="0" y="0"/>
            <a:ext cx="9144000" cy="692694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27000">
                <a:srgbClr val="95C9D7">
                  <a:alpha val="60000"/>
                </a:srgb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 w="3175" cap="flat" cmpd="sng" algn="ctr">
            <a:noFill/>
            <a:prstDash val="solid"/>
            <a:miter lim="800000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el-GR" sz="2800" b="1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Κυματομηχανική </a:t>
            </a:r>
            <a:endParaRPr lang="el-GR" sz="2800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1 - Τίτλος"/>
          <p:cNvSpPr txBox="1">
            <a:spLocks/>
          </p:cNvSpPr>
          <p:nvPr/>
        </p:nvSpPr>
        <p:spPr>
          <a:xfrm>
            <a:off x="0" y="6597352"/>
            <a:ext cx="9144000" cy="260648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27000">
                <a:srgbClr val="95C9D7"/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 w="31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cxnSp>
        <p:nvCxnSpPr>
          <p:cNvPr id="7" name="6 - Ευθεία γραμμή σύνδεσης"/>
          <p:cNvCxnSpPr/>
          <p:nvPr/>
        </p:nvCxnSpPr>
        <p:spPr>
          <a:xfrm>
            <a:off x="0" y="692694"/>
            <a:ext cx="9144000" cy="0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- Ευθεία γραμμή σύνδεσης"/>
          <p:cNvCxnSpPr/>
          <p:nvPr/>
        </p:nvCxnSpPr>
        <p:spPr>
          <a:xfrm>
            <a:off x="0" y="6597352"/>
            <a:ext cx="9144000" cy="0"/>
          </a:xfrm>
          <a:prstGeom prst="line">
            <a:avLst/>
          </a:prstGeom>
          <a:ln w="31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17119" cy="620688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  <a:softEdge rad="63500"/>
          </a:effectLst>
        </p:spPr>
      </p:pic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308108" y="1572089"/>
            <a:ext cx="8352928" cy="4032448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ts val="0"/>
              </a:spcBef>
              <a:defRPr/>
            </a:pPr>
            <a:endParaRPr lang="el-GR" sz="2000" dirty="0">
              <a:solidFill>
                <a:srgbClr val="0000FF"/>
              </a:solidFill>
              <a:latin typeface="Calibri" pitchFamily="34" charset="0"/>
              <a:ea typeface="Calibri"/>
              <a:cs typeface="Calibri" pitchFamily="34" charset="0"/>
            </a:endParaRPr>
          </a:p>
          <a:p>
            <a:pPr lvl="0">
              <a:spcBef>
                <a:spcPts val="0"/>
              </a:spcBef>
              <a:defRPr/>
            </a:pPr>
            <a:r>
              <a:rPr lang="el-GR" sz="2000" dirty="0">
                <a:solidFill>
                  <a:srgbClr val="0000FF"/>
                </a:solidFill>
                <a:latin typeface="Calibri" pitchFamily="34" charset="0"/>
                <a:ea typeface="Calibri"/>
                <a:cs typeface="Calibri" pitchFamily="34" charset="0"/>
              </a:rPr>
              <a:t>Τι είναι κύμα?</a:t>
            </a:r>
          </a:p>
          <a:p>
            <a:pPr>
              <a:spcBef>
                <a:spcPts val="0"/>
              </a:spcBef>
              <a:defRPr/>
            </a:pPr>
            <a:r>
              <a:rPr lang="el-GR" sz="1800" dirty="0">
                <a:latin typeface="Calibri" pitchFamily="34" charset="0"/>
                <a:ea typeface="Calibri"/>
                <a:cs typeface="Calibri" pitchFamily="34" charset="0"/>
              </a:rPr>
              <a:t>Διαταραχή ενός συστήματος από την κατάσταση ισορροπίας, η οποία ταξιδεύει στο χώρο μεταφέροντας ενέργεια από μία περιοχή του συστήματος σε άλλη</a:t>
            </a:r>
          </a:p>
          <a:p>
            <a:pPr lvl="0">
              <a:spcBef>
                <a:spcPts val="0"/>
              </a:spcBef>
              <a:defRPr/>
            </a:pPr>
            <a:endParaRPr lang="en-GB" sz="2000" dirty="0">
              <a:latin typeface="Calibri" pitchFamily="34" charset="0"/>
              <a:ea typeface="Calibri"/>
              <a:cs typeface="Calibri" pitchFamily="34" charset="0"/>
            </a:endParaRPr>
          </a:p>
          <a:p>
            <a:pPr lvl="0">
              <a:spcBef>
                <a:spcPts val="0"/>
              </a:spcBef>
              <a:defRPr/>
            </a:pPr>
            <a:endParaRPr lang="el-GR" sz="2000" dirty="0">
              <a:latin typeface="Calibri" pitchFamily="34" charset="0"/>
              <a:ea typeface="Calibri"/>
              <a:cs typeface="Calibri" pitchFamily="34" charset="0"/>
            </a:endParaRPr>
          </a:p>
          <a:p>
            <a:pPr>
              <a:spcBef>
                <a:spcPts val="0"/>
              </a:spcBef>
            </a:pPr>
            <a:r>
              <a:rPr lang="el-GR" sz="20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Τρία βασικά είδη κυμάτων</a:t>
            </a:r>
          </a:p>
          <a:p>
            <a:pPr>
              <a:spcBef>
                <a:spcPts val="0"/>
              </a:spcBef>
            </a:pPr>
            <a:endParaRPr lang="el-GR" sz="2000" dirty="0">
              <a:latin typeface="Calibri" pitchFamily="34" charset="0"/>
              <a:cs typeface="Calibri" pitchFamily="34" charset="0"/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l-GR" sz="18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Μηχανικά κύματα</a:t>
            </a:r>
            <a:r>
              <a:rPr lang="el-GR" sz="1800" dirty="0">
                <a:latin typeface="Calibri" pitchFamily="34" charset="0"/>
                <a:cs typeface="Calibri" pitchFamily="34" charset="0"/>
              </a:rPr>
              <a:t>, που </a:t>
            </a:r>
            <a:r>
              <a:rPr lang="el-GR" sz="18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ταξιδεύουν διαμέσου ενός υλικού </a:t>
            </a:r>
            <a:r>
              <a:rPr lang="el-GR" sz="1800" dirty="0">
                <a:latin typeface="Calibri" pitchFamily="34" charset="0"/>
                <a:cs typeface="Calibri" pitchFamily="34" charset="0"/>
              </a:rPr>
              <a:t>(π.χ. αέρας, νερό κτλ.)</a:t>
            </a:r>
            <a:r>
              <a:rPr lang="en-GB" sz="1800" dirty="0">
                <a:latin typeface="Calibri" pitchFamily="34" charset="0"/>
                <a:cs typeface="Calibri" pitchFamily="34" charset="0"/>
              </a:rPr>
              <a:t>. </a:t>
            </a:r>
            <a:r>
              <a:rPr lang="el-GR" sz="1800" dirty="0">
                <a:latin typeface="Calibri" pitchFamily="34" charset="0"/>
                <a:cs typeface="Calibri" pitchFamily="34" charset="0"/>
              </a:rPr>
              <a:t>Το διαταρασσόμενο μέγεθος είναι η θέση των μορίων του μέσου</a:t>
            </a:r>
            <a:endParaRPr lang="en-GB" sz="1800" dirty="0">
              <a:latin typeface="Calibri" pitchFamily="34" charset="0"/>
              <a:cs typeface="Calibri" pitchFamily="34" charset="0"/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l-GR" sz="18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Ηλεκτρομαγνητικά κύματα</a:t>
            </a:r>
            <a:r>
              <a:rPr lang="en-GB" sz="1800" dirty="0">
                <a:latin typeface="Calibri" pitchFamily="34" charset="0"/>
                <a:cs typeface="Calibri" pitchFamily="34" charset="0"/>
              </a:rPr>
              <a:t>. </a:t>
            </a:r>
            <a:r>
              <a:rPr lang="el-GR" sz="1800" dirty="0">
                <a:latin typeface="Calibri" pitchFamily="34" charset="0"/>
                <a:cs typeface="Calibri" pitchFamily="34" charset="0"/>
              </a:rPr>
              <a:t>Διαδίδονται </a:t>
            </a:r>
            <a:r>
              <a:rPr lang="el-GR" sz="18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στην ύλη και το κενό</a:t>
            </a:r>
            <a:r>
              <a:rPr lang="el-GR" sz="1800" dirty="0">
                <a:latin typeface="Calibri" pitchFamily="34" charset="0"/>
                <a:cs typeface="Calibri" pitchFamily="34" charset="0"/>
              </a:rPr>
              <a:t>. Το διαταρασσόμενο μέγεθος είναι η ένταση του ηλεκτρικού πεδίου και η ένταση του μαγνητικού πεδίου </a:t>
            </a:r>
            <a:endParaRPr lang="en-GB" sz="1800" dirty="0">
              <a:latin typeface="Calibri" pitchFamily="34" charset="0"/>
              <a:cs typeface="Calibri" pitchFamily="34" charset="0"/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l-GR" sz="18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Υλικά κύματα</a:t>
            </a:r>
            <a:r>
              <a:rPr lang="en-GB" sz="1800" b="1" dirty="0">
                <a:latin typeface="Calibri" pitchFamily="34" charset="0"/>
                <a:cs typeface="Calibri" pitchFamily="34" charset="0"/>
              </a:rPr>
              <a:t>. </a:t>
            </a:r>
            <a:r>
              <a:rPr lang="el-GR" sz="1800" dirty="0">
                <a:latin typeface="Calibri" pitchFamily="34" charset="0"/>
                <a:cs typeface="Calibri" pitchFamily="34" charset="0"/>
              </a:rPr>
              <a:t>Αυτού του είδους τα κύματα μελετώνται από την </a:t>
            </a:r>
            <a:r>
              <a:rPr lang="el-GR" sz="18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κβαντική φυσική</a:t>
            </a:r>
            <a:endParaRPr lang="en-GB" sz="1800" dirty="0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0"/>
              </a:spcBef>
            </a:pPr>
            <a:endParaRPr lang="el-GR" sz="1800" dirty="0"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0"/>
              </a:spcBef>
            </a:pPr>
            <a:endParaRPr lang="el-GR" sz="1800" dirty="0">
              <a:latin typeface="Calibri" pitchFamily="34" charset="0"/>
              <a:cs typeface="Calibri" pitchFamily="34" charset="0"/>
            </a:endParaRPr>
          </a:p>
          <a:p>
            <a:pPr lvl="0">
              <a:spcBef>
                <a:spcPct val="20000"/>
              </a:spcBef>
              <a:defRPr/>
            </a:pPr>
            <a:r>
              <a:rPr lang="el-GR" sz="1800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endParaRPr kumimoji="0" lang="el-GR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4A97414-3536-4462-97E2-47AB50AB7E0A}"/>
              </a:ext>
            </a:extLst>
          </p:cNvPr>
          <p:cNvSpPr txBox="1"/>
          <p:nvPr/>
        </p:nvSpPr>
        <p:spPr>
          <a:xfrm>
            <a:off x="338614" y="1021810"/>
            <a:ext cx="3039756" cy="47827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fontAlgn="auto"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  <a:defRPr/>
            </a:pPr>
            <a:r>
              <a:rPr lang="el-GR" sz="2400" dirty="0">
                <a:solidFill>
                  <a:srgbClr val="0000FF"/>
                </a:solidFill>
                <a:latin typeface="Calibri"/>
              </a:rPr>
              <a:t>Κυματισμοί - Έννοιες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13 - Ευθεία γραμμή σύνδεσης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 - Τίτλος"/>
          <p:cNvSpPr txBox="1">
            <a:spLocks/>
          </p:cNvSpPr>
          <p:nvPr/>
        </p:nvSpPr>
        <p:spPr>
          <a:xfrm>
            <a:off x="0" y="6597352"/>
            <a:ext cx="9144000" cy="260648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27000">
                <a:srgbClr val="95C9D7"/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 w="31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el-GR" sz="3200" dirty="0">
              <a:solidFill>
                <a:prstClr val="black"/>
              </a:solidFill>
              <a:latin typeface="Bookman Old Style" pitchFamily="18" charset="0"/>
            </a:endParaRPr>
          </a:p>
        </p:txBody>
      </p:sp>
      <p:cxnSp>
        <p:nvCxnSpPr>
          <p:cNvPr id="16" name="15 - Ευθεία γραμμή σύνδεσης"/>
          <p:cNvCxnSpPr/>
          <p:nvPr/>
        </p:nvCxnSpPr>
        <p:spPr>
          <a:xfrm>
            <a:off x="0" y="6597352"/>
            <a:ext cx="9144000" cy="0"/>
          </a:xfrm>
          <a:prstGeom prst="line">
            <a:avLst/>
          </a:prstGeom>
          <a:ln w="31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 - Τίτλος"/>
          <p:cNvSpPr txBox="1">
            <a:spLocks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27000">
                <a:srgbClr val="95C9D7">
                  <a:alpha val="60000"/>
                </a:srgb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 w="31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Θεωρίες κυμάτων </a:t>
            </a:r>
            <a:endParaRPr kumimoji="0" lang="el-GR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80777" cy="785292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  <a:softEdge rad="63500"/>
          </a:effectLst>
        </p:spPr>
      </p:pic>
      <p:pic>
        <p:nvPicPr>
          <p:cNvPr id="20" name="Picture 5" descr="Stokes 2nd Ord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5978" y="1837180"/>
            <a:ext cx="4644008" cy="438379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sp>
        <p:nvSpPr>
          <p:cNvPr id="21" name="Rectangle 9"/>
          <p:cNvSpPr>
            <a:spLocks noChangeArrowheads="1"/>
          </p:cNvSpPr>
          <p:nvPr/>
        </p:nvSpPr>
        <p:spPr bwMode="auto">
          <a:xfrm>
            <a:off x="5081598" y="1916831"/>
            <a:ext cx="3816424" cy="16767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l-GR" sz="1800" dirty="0">
                <a:solidFill>
                  <a:srgbClr val="0000FF"/>
                </a:solidFill>
                <a:latin typeface="+mn-lt"/>
              </a:rPr>
              <a:t>Η μορφή του κύματος δεν είναι ημιτονοειδής. Έχει</a:t>
            </a:r>
            <a:endParaRPr lang="en-US" sz="1800" dirty="0">
              <a:solidFill>
                <a:srgbClr val="0000FF"/>
              </a:solidFill>
              <a:latin typeface="+mn-lt"/>
            </a:endParaRPr>
          </a:p>
          <a:p>
            <a:pPr marL="285750" indent="-285750">
              <a:lnSpc>
                <a:spcPct val="12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l-GR" sz="1800" dirty="0">
                <a:solidFill>
                  <a:srgbClr val="0000FF"/>
                </a:solidFill>
                <a:latin typeface="+mn-lt"/>
              </a:rPr>
              <a:t>οξείες κορυφές και </a:t>
            </a:r>
          </a:p>
          <a:p>
            <a:pPr marL="285750" indent="-285750">
              <a:lnSpc>
                <a:spcPct val="12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l-GR" sz="1800" dirty="0">
                <a:solidFill>
                  <a:srgbClr val="0000FF"/>
                </a:solidFill>
                <a:latin typeface="+mn-lt"/>
              </a:rPr>
              <a:t>πεπλατυσμένες κοιλίες</a:t>
            </a:r>
          </a:p>
        </p:txBody>
      </p:sp>
      <p:sp>
        <p:nvSpPr>
          <p:cNvPr id="22" name="Rectangle 8"/>
          <p:cNvSpPr>
            <a:spLocks noChangeArrowheads="1"/>
          </p:cNvSpPr>
          <p:nvPr/>
        </p:nvSpPr>
        <p:spPr bwMode="auto">
          <a:xfrm>
            <a:off x="5220072" y="4673692"/>
            <a:ext cx="392392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l-GR" sz="18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Μορφολογική διαφορά κύματος απειροστού και πεπερασμένου πλάτους</a:t>
            </a:r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695AD053-90BC-4185-97AF-B7DA701091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978" y="1013606"/>
            <a:ext cx="4320480" cy="535994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l-GR" sz="2000" kern="0" dirty="0">
                <a:solidFill>
                  <a:srgbClr val="0000FF"/>
                </a:solidFill>
                <a:latin typeface="Calibri" pitchFamily="34" charset="0"/>
                <a:ea typeface="+mj-ea"/>
                <a:cs typeface="Calibri" pitchFamily="34" charset="0"/>
              </a:rPr>
              <a:t>Θεωρία κυματισμών </a:t>
            </a:r>
            <a:r>
              <a:rPr lang="el-GR" sz="2000" kern="0" dirty="0" err="1">
                <a:solidFill>
                  <a:srgbClr val="0000FF"/>
                </a:solidFill>
                <a:latin typeface="Calibri" pitchFamily="34" charset="0"/>
                <a:ea typeface="+mj-ea"/>
                <a:cs typeface="Calibri" pitchFamily="34" charset="0"/>
              </a:rPr>
              <a:t>Stokes</a:t>
            </a:r>
            <a:r>
              <a:rPr lang="el-GR" sz="2000" kern="0" dirty="0">
                <a:solidFill>
                  <a:srgbClr val="0000FF"/>
                </a:solidFill>
                <a:latin typeface="Calibri" pitchFamily="34" charset="0"/>
                <a:ea typeface="+mj-ea"/>
                <a:cs typeface="Calibri" pitchFamily="34" charset="0"/>
              </a:rPr>
              <a:t> 2ης τάξης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390388" y="1010133"/>
            <a:ext cx="4253620" cy="504056"/>
          </a:xfrm>
          <a:ln>
            <a:solidFill>
              <a:srgbClr val="0000FF"/>
            </a:solidFill>
          </a:ln>
        </p:spPr>
        <p:txBody>
          <a:bodyPr/>
          <a:lstStyle/>
          <a:p>
            <a:pPr algn="l" eaLnBrk="1" hangingPunct="1"/>
            <a:r>
              <a:rPr lang="el-GR" sz="20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Θεωρίες κυμάτων για αβαθή νερά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5335" y="1662666"/>
            <a:ext cx="8669153" cy="4615304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spcAft>
                <a:spcPts val="200"/>
              </a:spcAft>
              <a:buFontTx/>
              <a:buNone/>
            </a:pPr>
            <a:r>
              <a:rPr lang="el-GR" sz="1600" dirty="0">
                <a:latin typeface="Calibri" pitchFamily="34" charset="0"/>
                <a:cs typeface="Calibri" pitchFamily="34" charset="0"/>
              </a:rPr>
              <a:t>Όταν τα νερά γίνονται </a:t>
            </a:r>
            <a:r>
              <a:rPr lang="el-GR" sz="16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πολύ αβαθή</a:t>
            </a:r>
            <a:r>
              <a:rPr lang="el-GR" sz="1600" dirty="0">
                <a:latin typeface="Calibri" pitchFamily="34" charset="0"/>
                <a:cs typeface="Calibri" pitchFamily="34" charset="0"/>
              </a:rPr>
              <a:t>, ακόμα και οι λύσεις του </a:t>
            </a:r>
            <a:r>
              <a:rPr lang="en-GB" sz="1600" dirty="0">
                <a:latin typeface="Calibri" pitchFamily="34" charset="0"/>
                <a:cs typeface="Calibri" pitchFamily="34" charset="0"/>
              </a:rPr>
              <a:t>Stokes </a:t>
            </a:r>
            <a:r>
              <a:rPr lang="el-GR" sz="1600" dirty="0">
                <a:latin typeface="Calibri" pitchFamily="34" charset="0"/>
                <a:cs typeface="Calibri" pitchFamily="34" charset="0"/>
              </a:rPr>
              <a:t>δεν προβλέπουν την κίνηση. Έτσι, </a:t>
            </a:r>
            <a:r>
              <a:rPr lang="el-GR" sz="16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δημιουργήθηκαν άλλες θεωρίες </a:t>
            </a:r>
            <a:r>
              <a:rPr lang="el-GR" sz="1600" dirty="0">
                <a:latin typeface="Calibri" pitchFamily="34" charset="0"/>
                <a:cs typeface="Calibri" pitchFamily="34" charset="0"/>
              </a:rPr>
              <a:t>όπως </a:t>
            </a:r>
            <a:endParaRPr lang="en-US" sz="1600" dirty="0">
              <a:latin typeface="Calibri" pitchFamily="34" charset="0"/>
              <a:cs typeface="Calibri" pitchFamily="34" charset="0"/>
            </a:endParaRPr>
          </a:p>
          <a:p>
            <a:pPr marL="180975" indent="-180975">
              <a:spcBef>
                <a:spcPts val="0"/>
              </a:spcBef>
              <a:spcAft>
                <a:spcPts val="200"/>
              </a:spcAft>
              <a:buFont typeface="Arial" pitchFamily="34" charset="0"/>
              <a:buChar char="•"/>
            </a:pPr>
            <a:r>
              <a:rPr lang="el-GR" sz="1600" dirty="0">
                <a:solidFill>
                  <a:srgbClr val="0000FF"/>
                </a:solidFill>
              </a:rPr>
              <a:t>Ελλειπτικού συνημίτονου </a:t>
            </a:r>
            <a:r>
              <a:rPr lang="el-GR" sz="1600" dirty="0"/>
              <a:t>(</a:t>
            </a:r>
            <a:r>
              <a:rPr lang="en-US" sz="1600" dirty="0" err="1"/>
              <a:t>cnoidal</a:t>
            </a:r>
            <a:r>
              <a:rPr lang="el-GR" sz="1600" dirty="0"/>
              <a:t>)</a:t>
            </a:r>
          </a:p>
          <a:p>
            <a:pPr marL="180975" indent="-180975">
              <a:spcBef>
                <a:spcPts val="0"/>
              </a:spcBef>
              <a:spcAft>
                <a:spcPts val="200"/>
              </a:spcAft>
              <a:buFont typeface="Arial" pitchFamily="34" charset="0"/>
              <a:buChar char="•"/>
            </a:pPr>
            <a:r>
              <a:rPr lang="el-GR" sz="1600" dirty="0">
                <a:solidFill>
                  <a:srgbClr val="0000FF"/>
                </a:solidFill>
              </a:rPr>
              <a:t>Μοναχικού κύματος </a:t>
            </a:r>
            <a:r>
              <a:rPr lang="el-GR" sz="1600" dirty="0"/>
              <a:t>(</a:t>
            </a:r>
            <a:r>
              <a:rPr lang="en-US" sz="1600" dirty="0"/>
              <a:t>solitary</a:t>
            </a:r>
            <a:r>
              <a:rPr lang="el-GR" sz="1600" dirty="0"/>
              <a:t>)</a:t>
            </a:r>
            <a:endParaRPr lang="el-GR" sz="1600" dirty="0">
              <a:latin typeface="Calibri" pitchFamily="34" charset="0"/>
              <a:cs typeface="Calibri" pitchFamily="34" charset="0"/>
            </a:endParaRPr>
          </a:p>
          <a:p>
            <a:pPr marL="0" indent="0" eaLnBrk="1" hangingPunct="1">
              <a:spcBef>
                <a:spcPts val="0"/>
              </a:spcBef>
              <a:spcAft>
                <a:spcPts val="200"/>
              </a:spcAft>
              <a:buFontTx/>
              <a:buNone/>
            </a:pPr>
            <a:r>
              <a:rPr lang="el-GR" sz="1600" dirty="0">
                <a:latin typeface="Calibri" pitchFamily="34" charset="0"/>
                <a:cs typeface="Calibri" pitchFamily="34" charset="0"/>
              </a:rPr>
              <a:t>Τα μαθηματικά των δυο αυτών θεωριών είναι προχωρημένα. </a:t>
            </a:r>
            <a:r>
              <a:rPr lang="el-GR" sz="1600" dirty="0" err="1">
                <a:latin typeface="Calibri" pitchFamily="34" charset="0"/>
                <a:cs typeface="Calibri" pitchFamily="34" charset="0"/>
              </a:rPr>
              <a:t>Γι</a:t>
            </a:r>
            <a:r>
              <a:rPr lang="el-GR" sz="1600" dirty="0">
                <a:latin typeface="Calibri" pitchFamily="34" charset="0"/>
                <a:cs typeface="Calibri" pitchFamily="34" charset="0"/>
              </a:rPr>
              <a:t> αυτό χρησιμοποιούνται σπάνια</a:t>
            </a:r>
          </a:p>
          <a:p>
            <a:pPr marL="0" indent="0" eaLnBrk="1" hangingPunct="1">
              <a:spcBef>
                <a:spcPts val="0"/>
              </a:spcBef>
              <a:spcAft>
                <a:spcPts val="200"/>
              </a:spcAft>
              <a:buFontTx/>
              <a:buNone/>
            </a:pPr>
            <a:endParaRPr lang="el-GR" sz="1600" dirty="0">
              <a:latin typeface="Calibri" pitchFamily="34" charset="0"/>
              <a:cs typeface="Calibri" pitchFamily="34" charset="0"/>
            </a:endParaRPr>
          </a:p>
          <a:p>
            <a:pPr marL="0" indent="0" eaLnBrk="1" hangingPunct="1">
              <a:spcBef>
                <a:spcPts val="0"/>
              </a:spcBef>
              <a:spcAft>
                <a:spcPts val="200"/>
              </a:spcAft>
              <a:buFontTx/>
              <a:buNone/>
            </a:pPr>
            <a:r>
              <a:rPr lang="el-GR" sz="1600" dirty="0">
                <a:latin typeface="Calibri" pitchFamily="34" charset="0"/>
                <a:cs typeface="Calibri" pitchFamily="34" charset="0"/>
              </a:rPr>
              <a:t>Οι θεωρίες αυτές </a:t>
            </a:r>
            <a:r>
              <a:rPr lang="el-GR" sz="16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βοηθούν να βρεθούν σχέσεις στα σημεία μεγάλης αστάθειας</a:t>
            </a:r>
            <a:r>
              <a:rPr lang="el-GR" sz="1600" dirty="0">
                <a:latin typeface="Calibri" pitchFamily="34" charset="0"/>
                <a:cs typeface="Calibri" pitchFamily="34" charset="0"/>
              </a:rPr>
              <a:t> όπως π.χ. στην περιοχή θραύσης κυμάτων. Έτσι, με την βοήθεια των μοναχικών κυμάτων βρέθηκε ότι </a:t>
            </a:r>
          </a:p>
          <a:p>
            <a:pPr marL="0" indent="0" algn="ctr" eaLnBrk="1" hangingPunct="1">
              <a:spcBef>
                <a:spcPts val="0"/>
              </a:spcBef>
              <a:spcAft>
                <a:spcPts val="200"/>
              </a:spcAft>
              <a:buFontTx/>
              <a:buNone/>
            </a:pPr>
            <a:r>
              <a:rPr lang="en-GB" sz="1600" b="1" dirty="0">
                <a:latin typeface="Calibri" pitchFamily="34" charset="0"/>
                <a:cs typeface="Calibri" pitchFamily="34" charset="0"/>
                <a:sym typeface="Symbol" pitchFamily="18" charset="2"/>
              </a:rPr>
              <a:t>   </a:t>
            </a:r>
            <a:endParaRPr lang="el-GR" sz="1600" b="1" dirty="0">
              <a:latin typeface="Calibri" pitchFamily="34" charset="0"/>
              <a:cs typeface="Calibri" pitchFamily="34" charset="0"/>
              <a:sym typeface="Symbol" pitchFamily="18" charset="2"/>
            </a:endParaRPr>
          </a:p>
          <a:p>
            <a:pPr marL="0" indent="0" algn="ctr" eaLnBrk="1" hangingPunct="1">
              <a:spcBef>
                <a:spcPts val="0"/>
              </a:spcBef>
              <a:spcAft>
                <a:spcPts val="200"/>
              </a:spcAft>
              <a:buFontTx/>
              <a:buNone/>
            </a:pPr>
            <a:r>
              <a:rPr lang="en-GB" sz="18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0.73 </a:t>
            </a:r>
            <a:r>
              <a:rPr lang="el-GR" sz="18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  </a:t>
            </a:r>
            <a:r>
              <a:rPr lang="el-GR" sz="18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γ</a:t>
            </a:r>
            <a:r>
              <a:rPr lang="en-GB" sz="1800" baseline="-250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b</a:t>
            </a:r>
            <a:r>
              <a:rPr lang="en-GB" sz="18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=</a:t>
            </a:r>
            <a:r>
              <a:rPr lang="el-GR" sz="18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18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(H</a:t>
            </a:r>
            <a:r>
              <a:rPr lang="en-GB" sz="1800" baseline="-250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b</a:t>
            </a:r>
            <a:r>
              <a:rPr lang="en-GB" sz="18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/</a:t>
            </a:r>
            <a:r>
              <a:rPr lang="en-GB" sz="1800" dirty="0" err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h</a:t>
            </a:r>
            <a:r>
              <a:rPr lang="en-GB" sz="1800" baseline="-25000" dirty="0" err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b</a:t>
            </a:r>
            <a:r>
              <a:rPr lang="en-GB" sz="18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) = </a:t>
            </a:r>
            <a:r>
              <a:rPr lang="el-GR" sz="18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</a:t>
            </a:r>
            <a:r>
              <a:rPr lang="en-GB" sz="18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 1.03</a:t>
            </a:r>
            <a:r>
              <a:rPr lang="el-GR" sz="18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marL="0" indent="0" eaLnBrk="1" hangingPunct="1">
              <a:spcBef>
                <a:spcPts val="0"/>
              </a:spcBef>
              <a:spcAft>
                <a:spcPts val="200"/>
              </a:spcAft>
              <a:buFontTx/>
              <a:buNone/>
            </a:pPr>
            <a:r>
              <a:rPr lang="el-GR" sz="1600" dirty="0">
                <a:latin typeface="Calibri" pitchFamily="34" charset="0"/>
                <a:cs typeface="Calibri" pitchFamily="34" charset="0"/>
              </a:rPr>
              <a:t>	</a:t>
            </a:r>
          </a:p>
          <a:p>
            <a:pPr marL="0" indent="0" eaLnBrk="1" hangingPunct="1">
              <a:spcBef>
                <a:spcPts val="0"/>
              </a:spcBef>
              <a:spcAft>
                <a:spcPts val="200"/>
              </a:spcAft>
              <a:buFontTx/>
              <a:buNone/>
            </a:pPr>
            <a:r>
              <a:rPr lang="el-GR" sz="1600" dirty="0">
                <a:latin typeface="Calibri" pitchFamily="34" charset="0"/>
                <a:cs typeface="Calibri" pitchFamily="34" charset="0"/>
              </a:rPr>
              <a:t>Όπου </a:t>
            </a:r>
            <a:r>
              <a:rPr lang="el-GR" sz="16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γ</a:t>
            </a:r>
            <a:r>
              <a:rPr lang="en-GB" sz="1600" baseline="-250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b</a:t>
            </a:r>
            <a:r>
              <a:rPr lang="el-GR" sz="1600" dirty="0">
                <a:latin typeface="Calibri" pitchFamily="34" charset="0"/>
                <a:cs typeface="Calibri" pitchFamily="34" charset="0"/>
              </a:rPr>
              <a:t> είναι η σχέση μεταξύ ύψους κύματος και βάθους στο σημείο θραύσης. Πειραματικά δεδομένα (</a:t>
            </a:r>
            <a:r>
              <a:rPr lang="en-GB" sz="1600" dirty="0" err="1">
                <a:latin typeface="Calibri" pitchFamily="34" charset="0"/>
                <a:cs typeface="Calibri" pitchFamily="34" charset="0"/>
              </a:rPr>
              <a:t>Svendrup</a:t>
            </a:r>
            <a:r>
              <a:rPr lang="en-GB" sz="1600" dirty="0">
                <a:latin typeface="Calibri" pitchFamily="34" charset="0"/>
                <a:cs typeface="Calibri" pitchFamily="34" charset="0"/>
              </a:rPr>
              <a:t> and Munk, 1946, Trans. Am. </a:t>
            </a:r>
            <a:r>
              <a:rPr lang="en-GB" sz="1600" dirty="0" err="1">
                <a:latin typeface="Calibri" pitchFamily="34" charset="0"/>
                <a:cs typeface="Calibri" pitchFamily="34" charset="0"/>
              </a:rPr>
              <a:t>Geoph</a:t>
            </a:r>
            <a:r>
              <a:rPr lang="en-GB" sz="1600" dirty="0">
                <a:latin typeface="Calibri" pitchFamily="34" charset="0"/>
                <a:cs typeface="Calibri" pitchFamily="34" charset="0"/>
              </a:rPr>
              <a:t>. Union, 27, 828-836) </a:t>
            </a:r>
            <a:r>
              <a:rPr lang="el-GR" sz="1600" dirty="0">
                <a:latin typeface="Calibri" pitchFamily="34" charset="0"/>
                <a:cs typeface="Calibri" pitchFamily="34" charset="0"/>
              </a:rPr>
              <a:t>έδειξαν καλή συμφωνία (0.78)</a:t>
            </a:r>
          </a:p>
          <a:p>
            <a:pPr marL="0" indent="0" eaLnBrk="1" hangingPunct="1">
              <a:spcBef>
                <a:spcPts val="0"/>
              </a:spcBef>
              <a:spcAft>
                <a:spcPts val="200"/>
              </a:spcAft>
              <a:buFontTx/>
              <a:buNone/>
            </a:pPr>
            <a:endParaRPr lang="el-GR" sz="1600" dirty="0">
              <a:latin typeface="Calibri" pitchFamily="34" charset="0"/>
              <a:cs typeface="Calibri" pitchFamily="34" charset="0"/>
            </a:endParaRPr>
          </a:p>
          <a:p>
            <a:pPr marL="0" indent="0" eaLnBrk="1" hangingPunct="1">
              <a:spcBef>
                <a:spcPts val="0"/>
              </a:spcBef>
              <a:spcAft>
                <a:spcPts val="200"/>
              </a:spcAft>
              <a:buFontTx/>
              <a:buNone/>
            </a:pPr>
            <a:r>
              <a:rPr lang="el-GR" sz="1600" dirty="0">
                <a:latin typeface="Calibri" pitchFamily="34" charset="0"/>
                <a:cs typeface="Calibri" pitchFamily="34" charset="0"/>
              </a:rPr>
              <a:t>Οι </a:t>
            </a:r>
            <a:r>
              <a:rPr lang="el-GR" sz="16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διάφορες θεωρίες </a:t>
            </a:r>
            <a:r>
              <a:rPr lang="el-GR" sz="1600" dirty="0">
                <a:latin typeface="Calibri" pitchFamily="34" charset="0"/>
                <a:cs typeface="Calibri" pitchFamily="34" charset="0"/>
              </a:rPr>
              <a:t>χρησιμοποιούνται σε </a:t>
            </a:r>
            <a:r>
              <a:rPr lang="el-GR" sz="16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διαφορετικές περιπτώσεις </a:t>
            </a:r>
            <a:r>
              <a:rPr lang="el-GR" sz="1600" dirty="0">
                <a:latin typeface="Calibri" pitchFamily="34" charset="0"/>
                <a:cs typeface="Calibri" pitchFamily="34" charset="0"/>
              </a:rPr>
              <a:t>(δηλ εκεί που οι λύσεις που δίνουν είναι πλέον ακριβείς)     </a:t>
            </a:r>
          </a:p>
        </p:txBody>
      </p:sp>
      <p:sp>
        <p:nvSpPr>
          <p:cNvPr id="4" name="1 - Τίτλος"/>
          <p:cNvSpPr txBox="1">
            <a:spLocks/>
          </p:cNvSpPr>
          <p:nvPr/>
        </p:nvSpPr>
        <p:spPr bwMode="auto"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27000">
                <a:srgbClr val="95C9D7">
                  <a:alpha val="60000"/>
                </a:srgb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 w="3175" cap="flat" cmpd="sng" algn="ctr">
            <a:noFill/>
            <a:prstDash val="solid"/>
            <a:miter lim="800000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Θεωρίες κυμάτων </a:t>
            </a:r>
            <a:endParaRPr kumimoji="0" lang="el-GR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cxnSp>
        <p:nvCxnSpPr>
          <p:cNvPr id="5" name="4 - Ευθεία γραμμή σύνδεσης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1 - Τίτλος"/>
          <p:cNvSpPr txBox="1">
            <a:spLocks/>
          </p:cNvSpPr>
          <p:nvPr/>
        </p:nvSpPr>
        <p:spPr>
          <a:xfrm>
            <a:off x="0" y="6597352"/>
            <a:ext cx="9144000" cy="260648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27000">
                <a:srgbClr val="95C9D7"/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 w="31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el-GR" sz="3200" dirty="0">
              <a:solidFill>
                <a:prstClr val="black"/>
              </a:solidFill>
              <a:latin typeface="Bookman Old Style" pitchFamily="18" charset="0"/>
            </a:endParaRPr>
          </a:p>
        </p:txBody>
      </p:sp>
      <p:cxnSp>
        <p:nvCxnSpPr>
          <p:cNvPr id="7" name="6 - Ευθεία γραμμή σύνδεσης"/>
          <p:cNvCxnSpPr/>
          <p:nvPr/>
        </p:nvCxnSpPr>
        <p:spPr>
          <a:xfrm>
            <a:off x="0" y="6597352"/>
            <a:ext cx="9144000" cy="0"/>
          </a:xfrm>
          <a:prstGeom prst="line">
            <a:avLst/>
          </a:prstGeom>
          <a:ln w="31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80777" cy="785292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  <a:softEdge rad="63500"/>
          </a:effec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60" name="Rectangle 4"/>
          <p:cNvSpPr>
            <a:spLocks noChangeArrowheads="1"/>
          </p:cNvSpPr>
          <p:nvPr/>
        </p:nvSpPr>
        <p:spPr bwMode="auto">
          <a:xfrm>
            <a:off x="179512" y="1796775"/>
            <a:ext cx="8496944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l-GR" sz="1800" dirty="0">
                <a:latin typeface="+mn-lt"/>
              </a:rPr>
              <a:t>Στην θεωρία αυτή κάθε κύμα εξετάζεται χωριστά</a:t>
            </a:r>
            <a:r>
              <a:rPr lang="el-GR" sz="1800" dirty="0">
                <a:solidFill>
                  <a:srgbClr val="0000FF"/>
                </a:solidFill>
                <a:latin typeface="+mn-lt"/>
              </a:rPr>
              <a:t> </a:t>
            </a:r>
          </a:p>
          <a:p>
            <a:pPr>
              <a:spcBef>
                <a:spcPts val="0"/>
              </a:spcBef>
            </a:pPr>
            <a:r>
              <a:rPr lang="el-GR" sz="1800" dirty="0">
                <a:solidFill>
                  <a:srgbClr val="0000FF"/>
                </a:solidFill>
                <a:latin typeface="+mn-lt"/>
              </a:rPr>
              <a:t>Το κύμα διαδίδεται </a:t>
            </a:r>
            <a:r>
              <a:rPr lang="el-GR" sz="1800" dirty="0">
                <a:latin typeface="+mn-lt"/>
              </a:rPr>
              <a:t>πάνω στην ελεύθερη υδάτινη επιφάνεια σαν </a:t>
            </a:r>
            <a:r>
              <a:rPr lang="el-GR" sz="1800" dirty="0">
                <a:solidFill>
                  <a:srgbClr val="0000FF"/>
                </a:solidFill>
                <a:latin typeface="+mn-lt"/>
              </a:rPr>
              <a:t>έξαρση (χωρίς κοιλιά) </a:t>
            </a:r>
            <a:r>
              <a:rPr lang="el-GR" sz="1800" dirty="0">
                <a:latin typeface="+mn-lt"/>
              </a:rPr>
              <a:t>Τα σωματίδια νερού μόλις </a:t>
            </a:r>
            <a:r>
              <a:rPr lang="el-GR" sz="1800" dirty="0">
                <a:solidFill>
                  <a:srgbClr val="0000FF"/>
                </a:solidFill>
                <a:latin typeface="+mn-lt"/>
              </a:rPr>
              <a:t>περάσει από πάνω τους το κύμα κινούνται </a:t>
            </a:r>
            <a:r>
              <a:rPr lang="el-GR" sz="1800" dirty="0">
                <a:latin typeface="+mn-lt"/>
              </a:rPr>
              <a:t>προς τα </a:t>
            </a:r>
            <a:r>
              <a:rPr lang="el-GR" sz="1800" dirty="0">
                <a:solidFill>
                  <a:srgbClr val="0000FF"/>
                </a:solidFill>
                <a:latin typeface="+mn-lt"/>
              </a:rPr>
              <a:t>εμπρός </a:t>
            </a:r>
            <a:r>
              <a:rPr lang="el-GR" sz="1800" dirty="0">
                <a:latin typeface="+mn-lt"/>
              </a:rPr>
              <a:t>γράφοντας είτε </a:t>
            </a:r>
            <a:r>
              <a:rPr lang="el-GR" sz="1800" dirty="0">
                <a:solidFill>
                  <a:srgbClr val="0000FF"/>
                </a:solidFill>
                <a:latin typeface="+mn-lt"/>
              </a:rPr>
              <a:t>τροχιά τόξου </a:t>
            </a:r>
            <a:r>
              <a:rPr lang="el-GR" sz="1800" dirty="0">
                <a:latin typeface="+mn-lt"/>
              </a:rPr>
              <a:t>εφόσον βρίσκονται </a:t>
            </a:r>
            <a:r>
              <a:rPr lang="el-GR" sz="1800" dirty="0">
                <a:solidFill>
                  <a:srgbClr val="0000FF"/>
                </a:solidFill>
                <a:latin typeface="+mn-lt"/>
              </a:rPr>
              <a:t>στην επιφάνεια, </a:t>
            </a:r>
            <a:r>
              <a:rPr lang="el-GR" sz="1800" dirty="0">
                <a:latin typeface="+mn-lt"/>
              </a:rPr>
              <a:t>είτε </a:t>
            </a:r>
            <a:r>
              <a:rPr lang="el-GR" sz="1800" dirty="0">
                <a:solidFill>
                  <a:srgbClr val="0000FF"/>
                </a:solidFill>
                <a:latin typeface="+mn-lt"/>
              </a:rPr>
              <a:t>ευθύγραμμου τμήματος </a:t>
            </a:r>
            <a:r>
              <a:rPr lang="el-GR" sz="1800" dirty="0">
                <a:latin typeface="+mn-lt"/>
              </a:rPr>
              <a:t>αν βρίσκονται</a:t>
            </a:r>
            <a:r>
              <a:rPr lang="el-GR" sz="1800" dirty="0">
                <a:solidFill>
                  <a:srgbClr val="0000FF"/>
                </a:solidFill>
                <a:latin typeface="+mn-lt"/>
              </a:rPr>
              <a:t> στον πυθμένα.</a:t>
            </a:r>
          </a:p>
        </p:txBody>
      </p:sp>
      <p:cxnSp>
        <p:nvCxnSpPr>
          <p:cNvPr id="14" name="13 - Ευθεία γραμμή σύνδεσης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 - Τίτλος"/>
          <p:cNvSpPr txBox="1">
            <a:spLocks/>
          </p:cNvSpPr>
          <p:nvPr/>
        </p:nvSpPr>
        <p:spPr>
          <a:xfrm>
            <a:off x="0" y="6597352"/>
            <a:ext cx="9144000" cy="260648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27000">
                <a:srgbClr val="95C9D7"/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 w="31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el-GR" sz="3200" dirty="0">
              <a:solidFill>
                <a:prstClr val="black"/>
              </a:solidFill>
              <a:latin typeface="Bookman Old Style" pitchFamily="18" charset="0"/>
            </a:endParaRPr>
          </a:p>
        </p:txBody>
      </p:sp>
      <p:cxnSp>
        <p:nvCxnSpPr>
          <p:cNvPr id="16" name="15 - Ευθεία γραμμή σύνδεσης"/>
          <p:cNvCxnSpPr/>
          <p:nvPr/>
        </p:nvCxnSpPr>
        <p:spPr>
          <a:xfrm>
            <a:off x="0" y="6597352"/>
            <a:ext cx="9144000" cy="0"/>
          </a:xfrm>
          <a:prstGeom prst="line">
            <a:avLst/>
          </a:prstGeom>
          <a:ln w="31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 - Τίτλος"/>
          <p:cNvSpPr txBox="1">
            <a:spLocks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27000">
                <a:srgbClr val="95C9D7">
                  <a:alpha val="60000"/>
                </a:srgb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 w="31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Θεωρίες κυμάτων </a:t>
            </a:r>
            <a:endParaRPr kumimoji="0" lang="el-GR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80777" cy="785292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  <a:softEdge rad="63500"/>
          </a:effectLst>
        </p:spPr>
      </p:pic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179512" y="1052737"/>
            <a:ext cx="3672408" cy="432048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l-GR" sz="2200" kern="0" dirty="0">
                <a:solidFill>
                  <a:srgbClr val="0000FF"/>
                </a:solidFill>
                <a:latin typeface="Calibri" pitchFamily="34" charset="0"/>
                <a:ea typeface="+mj-ea"/>
                <a:cs typeface="Calibri" pitchFamily="34" charset="0"/>
              </a:rPr>
              <a:t>Θεωρία μοναχικού κύματος</a:t>
            </a:r>
          </a:p>
        </p:txBody>
      </p:sp>
      <p:pic>
        <p:nvPicPr>
          <p:cNvPr id="53760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3583898"/>
            <a:ext cx="6112281" cy="1613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836712"/>
          </a:xfrm>
          <a:gradFill flip="none" rotWithShape="1">
            <a:gsLst>
              <a:gs pos="100000">
                <a:schemeClr val="bg1"/>
              </a:gs>
              <a:gs pos="27000">
                <a:srgbClr val="95C9D7">
                  <a:alpha val="60000"/>
                </a:srgb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 w="31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l-GR" sz="2800" b="1" dirty="0"/>
              <a:t>Θεωρίες κυματισμών</a:t>
            </a:r>
            <a:endParaRPr lang="el-GR" sz="2800" b="1" cap="none" dirty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</p:txBody>
      </p:sp>
      <p:cxnSp>
        <p:nvCxnSpPr>
          <p:cNvPr id="6" name="5 - Ευθεία γραμμή σύνδεσης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1 - Τίτλος"/>
          <p:cNvSpPr txBox="1">
            <a:spLocks/>
          </p:cNvSpPr>
          <p:nvPr/>
        </p:nvSpPr>
        <p:spPr>
          <a:xfrm>
            <a:off x="0" y="6597352"/>
            <a:ext cx="9144000" cy="260648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27000">
                <a:srgbClr val="95C9D7"/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 w="31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el-GR" sz="3200" dirty="0">
              <a:solidFill>
                <a:prstClr val="black"/>
              </a:solidFill>
              <a:latin typeface="Bookman Old Style" pitchFamily="18" charset="0"/>
            </a:endParaRPr>
          </a:p>
        </p:txBody>
      </p:sp>
      <p:cxnSp>
        <p:nvCxnSpPr>
          <p:cNvPr id="10" name="9 - Ευθεία γραμμή σύνδεσης"/>
          <p:cNvCxnSpPr/>
          <p:nvPr/>
        </p:nvCxnSpPr>
        <p:spPr>
          <a:xfrm>
            <a:off x="0" y="6597352"/>
            <a:ext cx="9144000" cy="0"/>
          </a:xfrm>
          <a:prstGeom prst="line">
            <a:avLst/>
          </a:prstGeom>
          <a:ln w="31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1619672" y="5452622"/>
            <a:ext cx="6264696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800" i="1" kern="0" dirty="0">
                <a:solidFill>
                  <a:srgbClr val="0000FF"/>
                </a:solidFill>
                <a:latin typeface="Calibri"/>
              </a:rPr>
              <a:t>Σχηματική παρουσίαση των κυμάτων των διαφόρων θεωριών</a:t>
            </a:r>
          </a:p>
        </p:txBody>
      </p:sp>
      <p:pic>
        <p:nvPicPr>
          <p:cNvPr id="8" name="7 - Εικόνα" descr="UntitledF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9712" y="1563465"/>
            <a:ext cx="4067944" cy="334576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836712"/>
          </a:xfrm>
          <a:gradFill flip="none" rotWithShape="1">
            <a:gsLst>
              <a:gs pos="100000">
                <a:schemeClr val="bg1"/>
              </a:gs>
              <a:gs pos="27000">
                <a:srgbClr val="95C9D7">
                  <a:alpha val="60000"/>
                </a:srgb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 w="31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l-GR" sz="2800" b="1" dirty="0"/>
              <a:t>Θεωρίες κυματισμών</a:t>
            </a:r>
            <a:endParaRPr lang="el-GR" sz="2800" b="1" cap="none" dirty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</p:txBody>
      </p:sp>
      <p:cxnSp>
        <p:nvCxnSpPr>
          <p:cNvPr id="6" name="5 - Ευθεία γραμμή σύνδεσης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1 - Τίτλος"/>
          <p:cNvSpPr txBox="1">
            <a:spLocks/>
          </p:cNvSpPr>
          <p:nvPr/>
        </p:nvSpPr>
        <p:spPr>
          <a:xfrm>
            <a:off x="0" y="6597352"/>
            <a:ext cx="9144000" cy="260648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27000">
                <a:srgbClr val="95C9D7"/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 w="31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el-GR" sz="3200" dirty="0">
              <a:solidFill>
                <a:prstClr val="black"/>
              </a:solidFill>
              <a:latin typeface="Bookman Old Style" pitchFamily="18" charset="0"/>
            </a:endParaRPr>
          </a:p>
        </p:txBody>
      </p:sp>
      <p:cxnSp>
        <p:nvCxnSpPr>
          <p:cNvPr id="10" name="9 - Ευθεία γραμμή σύνδεσης"/>
          <p:cNvCxnSpPr/>
          <p:nvPr/>
        </p:nvCxnSpPr>
        <p:spPr>
          <a:xfrm>
            <a:off x="0" y="6597352"/>
            <a:ext cx="9144000" cy="0"/>
          </a:xfrm>
          <a:prstGeom prst="line">
            <a:avLst/>
          </a:prstGeom>
          <a:ln w="31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6 - Εικόνα" descr="Εικόνα4ILH'.png"/>
          <p:cNvPicPr>
            <a:picLocks noChangeAspect="1"/>
          </p:cNvPicPr>
          <p:nvPr/>
        </p:nvPicPr>
        <p:blipFill>
          <a:blip r:embed="rId3" cstate="print"/>
          <a:srcRect l="1054" b="1808"/>
          <a:stretch>
            <a:fillRect/>
          </a:stretch>
        </p:blipFill>
        <p:spPr>
          <a:xfrm>
            <a:off x="1259632" y="1268760"/>
            <a:ext cx="6762750" cy="4537075"/>
          </a:xfrm>
          <a:prstGeom prst="rect">
            <a:avLst/>
          </a:prstGeom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971600" y="6093296"/>
            <a:ext cx="752527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1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</a:rPr>
              <a:t>Σύγκριση θεωριών με πειραματικά δεδομένα για αβαθή νερά (</a:t>
            </a:r>
            <a:r>
              <a:rPr kumimoji="0" lang="en-US" sz="1800" b="0" i="1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</a:rPr>
              <a:t>Komar</a:t>
            </a: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</a:rPr>
              <a:t>, 1998)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836712"/>
          </a:xfrm>
          <a:gradFill flip="none" rotWithShape="1">
            <a:gsLst>
              <a:gs pos="100000">
                <a:schemeClr val="bg1"/>
              </a:gs>
              <a:gs pos="27000">
                <a:srgbClr val="95C9D7">
                  <a:alpha val="60000"/>
                </a:srgb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 w="31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l-GR" sz="2800" b="1" dirty="0"/>
              <a:t>Θεωρίες κυματισμών</a:t>
            </a:r>
            <a:endParaRPr lang="el-GR" sz="2800" b="1" cap="none" dirty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</p:txBody>
      </p:sp>
      <p:cxnSp>
        <p:nvCxnSpPr>
          <p:cNvPr id="6" name="5 - Ευθεία γραμμή σύνδεσης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1 - Τίτλος"/>
          <p:cNvSpPr txBox="1">
            <a:spLocks/>
          </p:cNvSpPr>
          <p:nvPr/>
        </p:nvSpPr>
        <p:spPr>
          <a:xfrm>
            <a:off x="0" y="6597352"/>
            <a:ext cx="9144000" cy="260648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27000">
                <a:srgbClr val="95C9D7"/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 w="31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el-GR" sz="3200" dirty="0">
              <a:solidFill>
                <a:prstClr val="black"/>
              </a:solidFill>
              <a:latin typeface="Bookman Old Style" pitchFamily="18" charset="0"/>
            </a:endParaRPr>
          </a:p>
        </p:txBody>
      </p:sp>
      <p:cxnSp>
        <p:nvCxnSpPr>
          <p:cNvPr id="10" name="9 - Ευθεία γραμμή σύνδεσης"/>
          <p:cNvCxnSpPr/>
          <p:nvPr/>
        </p:nvCxnSpPr>
        <p:spPr>
          <a:xfrm>
            <a:off x="0" y="6597352"/>
            <a:ext cx="9144000" cy="0"/>
          </a:xfrm>
          <a:prstGeom prst="line">
            <a:avLst/>
          </a:prstGeom>
          <a:ln w="31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5 - Εικόνα" descr="Εικόνα3IF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124744"/>
            <a:ext cx="7200799" cy="5003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2771800" y="6165304"/>
            <a:ext cx="48798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1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</a:rPr>
              <a:t>Πεδίο χρήσης διαφόρων θεωριών (</a:t>
            </a:r>
            <a:r>
              <a:rPr kumimoji="0" lang="en-US" sz="1800" b="0" i="1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</a:rPr>
              <a:t>Komar</a:t>
            </a: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</a:rPr>
              <a:t>, 1998)</a:t>
            </a:r>
            <a:r>
              <a:rPr kumimoji="0" lang="el-GR" sz="1800" b="0" i="1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</a:rPr>
              <a:t> </a:t>
            </a:r>
            <a:endParaRPr kumimoji="0" lang="en-US" sz="1800" b="0" i="1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780777" cy="785292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  <a:softEdge rad="63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- Τίτλος"/>
          <p:cNvSpPr txBox="1">
            <a:spLocks/>
          </p:cNvSpPr>
          <p:nvPr/>
        </p:nvSpPr>
        <p:spPr bwMode="auto"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27000">
                <a:srgbClr val="95C9D7">
                  <a:alpha val="60000"/>
                </a:srgb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 w="3175" cap="flat" cmpd="sng" algn="ctr">
            <a:noFill/>
            <a:prstDash val="solid"/>
            <a:miter lim="800000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el-GR" sz="2800" b="1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Κυματομηχανική </a:t>
            </a:r>
            <a:endParaRPr lang="el-GR" sz="2800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1 - Τίτλος"/>
          <p:cNvSpPr txBox="1">
            <a:spLocks/>
          </p:cNvSpPr>
          <p:nvPr/>
        </p:nvSpPr>
        <p:spPr>
          <a:xfrm>
            <a:off x="0" y="6597352"/>
            <a:ext cx="9144000" cy="260648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27000">
                <a:srgbClr val="95C9D7"/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 w="31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cxnSp>
        <p:nvCxnSpPr>
          <p:cNvPr id="7" name="6 - Ευθεία γραμμή σύνδεσης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- Ευθεία γραμμή σύνδεσης"/>
          <p:cNvCxnSpPr/>
          <p:nvPr/>
        </p:nvCxnSpPr>
        <p:spPr>
          <a:xfrm>
            <a:off x="0" y="6597352"/>
            <a:ext cx="9144000" cy="0"/>
          </a:xfrm>
          <a:prstGeom prst="line">
            <a:avLst/>
          </a:prstGeom>
          <a:ln w="31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780777" cy="785292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  <a:softEdge rad="63500"/>
          </a:effectLst>
        </p:spPr>
      </p:pic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1" y="1124743"/>
            <a:ext cx="6084167" cy="5421181"/>
          </a:xfrm>
          <a:prstGeom prst="rect">
            <a:avLst/>
          </a:prstGeom>
        </p:spPr>
        <p:txBody>
          <a:bodyPr/>
          <a:lstStyle/>
          <a:p>
            <a:r>
              <a:rPr lang="el-GR" sz="18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Τα μηχανικά κύματα</a:t>
            </a:r>
            <a:r>
              <a:rPr lang="en-GB" sz="18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sz="18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έχουν δύο βασικά κοινά χαρακτηριστικά:</a:t>
            </a:r>
          </a:p>
          <a:p>
            <a:r>
              <a:rPr lang="el-GR" sz="1800" dirty="0">
                <a:latin typeface="Calibri" pitchFamily="34" charset="0"/>
                <a:cs typeface="Calibri" pitchFamily="34" charset="0"/>
              </a:rPr>
              <a:t>α) Διαδίδονται μόνο στα υλικά μέσα, όχι στο κενό.</a:t>
            </a:r>
            <a:br>
              <a:rPr lang="el-GR" sz="1800" dirty="0">
                <a:latin typeface="Calibri" pitchFamily="34" charset="0"/>
                <a:cs typeface="Calibri" pitchFamily="34" charset="0"/>
              </a:rPr>
            </a:br>
            <a:r>
              <a:rPr lang="el-GR" sz="1800" dirty="0">
                <a:latin typeface="Calibri" pitchFamily="34" charset="0"/>
                <a:cs typeface="Calibri" pitchFamily="34" charset="0"/>
              </a:rPr>
              <a:t>β) Κατά τη διάδοσή τους μεταφέρουν ενέργεια</a:t>
            </a:r>
          </a:p>
          <a:p>
            <a:endParaRPr lang="el-GR" sz="2000" dirty="0">
              <a:latin typeface="Calibri" pitchFamily="34" charset="0"/>
              <a:cs typeface="Calibri" pitchFamily="34" charset="0"/>
            </a:endParaRPr>
          </a:p>
          <a:p>
            <a:r>
              <a:rPr lang="el-GR" sz="18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Ποιος είναι ο τρόπος παραγωγής και διάδοσης των κυμάτων;</a:t>
            </a:r>
          </a:p>
          <a:p>
            <a:endParaRPr lang="en-US" sz="1800" dirty="0">
              <a:latin typeface="Calibri" pitchFamily="34" charset="0"/>
              <a:cs typeface="Calibri" pitchFamily="34" charset="0"/>
            </a:endParaRPr>
          </a:p>
          <a:p>
            <a:r>
              <a:rPr lang="el-GR" sz="1800" dirty="0">
                <a:latin typeface="Calibri" pitchFamily="34" charset="0"/>
                <a:cs typeface="Calibri" pitchFamily="34" charset="0"/>
              </a:rPr>
              <a:t>Κάθε κύμα παράγεται από μια πηγή η οποία δημιουργεί μια διαταραχή. Για να τεθεί μια πηγή σε ταλάντωση προσφέρεται ενέργεια η οποία μεταφέρεται από την πηγή στο κύμα και έπειτα διαδίδεται μέσω του κύματος.</a:t>
            </a:r>
          </a:p>
          <a:p>
            <a:endParaRPr lang="el-GR" sz="1800" dirty="0">
              <a:latin typeface="Calibri" pitchFamily="34" charset="0"/>
              <a:cs typeface="Calibri" pitchFamily="34" charset="0"/>
            </a:endParaRPr>
          </a:p>
          <a:p>
            <a:r>
              <a:rPr lang="el-GR" sz="1800" dirty="0">
                <a:latin typeface="Calibri" pitchFamily="34" charset="0"/>
                <a:cs typeface="Calibri" pitchFamily="34" charset="0"/>
              </a:rPr>
              <a:t>Το μέσο στο οποίο γίνεται η διάδοση του κύματος αποτελείται από μικροσκοπικά μόρια ή σωματίδια τα οποία εκτελούν ταλαντώσεις ίδιες με αυτές της πηγής αποκτώντας ενέργεια από το προηγούμενό τους σωματίδιο. Έτσι τη μεταδίδουν στο αμέσως γειτονικό τους και με αυτή τη διαδικασία συνεχίζεται η διάδοση.</a:t>
            </a:r>
          </a:p>
          <a:p>
            <a:endParaRPr kumimoji="0" lang="el-GR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graphicFrame>
        <p:nvGraphicFramePr>
          <p:cNvPr id="515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4243814"/>
              </p:ext>
            </p:extLst>
          </p:nvPr>
        </p:nvGraphicFramePr>
        <p:xfrm>
          <a:off x="6084168" y="1833670"/>
          <a:ext cx="2952328" cy="41876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r:id="rId6" imgW="8097380" imgH="12380952" progId="">
                  <p:embed/>
                </p:oleObj>
              </mc:Choice>
              <mc:Fallback>
                <p:oleObj r:id="rId6" imgW="8097380" imgH="12380952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grayscl/>
                        <a:biLevel thresh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168" y="1833670"/>
                        <a:ext cx="2952328" cy="418761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- Τίτλος"/>
          <p:cNvSpPr txBox="1">
            <a:spLocks/>
          </p:cNvSpPr>
          <p:nvPr/>
        </p:nvSpPr>
        <p:spPr bwMode="auto"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27000">
                <a:srgbClr val="95C9D7">
                  <a:alpha val="60000"/>
                </a:srgb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 w="3175" cap="flat" cmpd="sng" algn="ctr">
            <a:noFill/>
            <a:prstDash val="solid"/>
            <a:miter lim="800000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el-GR" sz="2800" b="1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Κυματομηχανική </a:t>
            </a:r>
            <a:endParaRPr lang="el-GR" sz="2800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1 - Τίτλος"/>
          <p:cNvSpPr txBox="1">
            <a:spLocks/>
          </p:cNvSpPr>
          <p:nvPr/>
        </p:nvSpPr>
        <p:spPr>
          <a:xfrm>
            <a:off x="0" y="6597352"/>
            <a:ext cx="9144000" cy="260648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27000">
                <a:srgbClr val="95C9D7"/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 w="31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cxnSp>
        <p:nvCxnSpPr>
          <p:cNvPr id="7" name="6 - Ευθεία γραμμή σύνδεσης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- Ευθεία γραμμή σύνδεσης"/>
          <p:cNvCxnSpPr/>
          <p:nvPr/>
        </p:nvCxnSpPr>
        <p:spPr>
          <a:xfrm>
            <a:off x="0" y="6597352"/>
            <a:ext cx="9144000" cy="0"/>
          </a:xfrm>
          <a:prstGeom prst="line">
            <a:avLst/>
          </a:prstGeom>
          <a:ln w="31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80777" cy="785292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  <a:softEdge rad="63500"/>
          </a:effectLst>
        </p:spPr>
      </p:pic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179512" y="1373832"/>
            <a:ext cx="4688989" cy="4967734"/>
          </a:xfrm>
          <a:prstGeom prst="rect">
            <a:avLst/>
          </a:prstGeom>
        </p:spPr>
        <p:txBody>
          <a:bodyPr/>
          <a:lstStyle/>
          <a:p>
            <a:endParaRPr lang="el-GR" sz="2000" dirty="0">
              <a:latin typeface="Calibri" pitchFamily="34" charset="0"/>
              <a:cs typeface="Calibri" pitchFamily="34" charset="0"/>
            </a:endParaRPr>
          </a:p>
          <a:p>
            <a:r>
              <a:rPr lang="el-GR" sz="1800" dirty="0">
                <a:latin typeface="Calibri" pitchFamily="34" charset="0"/>
                <a:cs typeface="Calibri" pitchFamily="34" charset="0"/>
              </a:rPr>
              <a:t>Τα </a:t>
            </a:r>
            <a:r>
              <a:rPr lang="el-GR" sz="18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μηχανικά κύματα</a:t>
            </a:r>
            <a:r>
              <a:rPr lang="en-GB" sz="18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sz="1800" dirty="0">
                <a:latin typeface="Calibri" pitchFamily="34" charset="0"/>
                <a:cs typeface="Calibri" pitchFamily="34" charset="0"/>
              </a:rPr>
              <a:t>ανάλογα με τον τρόπο ταλάντωσης των σωματιδίων χωρίζονται σε:</a:t>
            </a:r>
          </a:p>
          <a:p>
            <a:endParaRPr lang="el-GR" sz="1800" dirty="0">
              <a:latin typeface="Calibri" pitchFamily="34" charset="0"/>
              <a:cs typeface="Calibri" pitchFamily="34" charset="0"/>
            </a:endParaRP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l-GR" sz="18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Εγκάρσια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:</a:t>
            </a:r>
            <a:r>
              <a:rPr lang="el-GR" sz="1800" dirty="0">
                <a:latin typeface="Calibri" pitchFamily="34" charset="0"/>
                <a:cs typeface="Calibri" pitchFamily="34" charset="0"/>
              </a:rPr>
              <a:t> </a:t>
            </a:r>
            <a:r>
              <a:rPr lang="el-GR" sz="1800" dirty="0">
                <a:latin typeface="Calibri"/>
                <a:ea typeface="Calibri"/>
                <a:cs typeface="Times New Roman"/>
              </a:rPr>
              <a:t>Διεύθυνση διάδοσής </a:t>
            </a:r>
            <a:r>
              <a:rPr lang="el-GR" sz="1800" dirty="0">
                <a:solidFill>
                  <a:srgbClr val="0000FF"/>
                </a:solidFill>
                <a:latin typeface="Calibri"/>
                <a:ea typeface="Calibri"/>
                <a:cs typeface="Times New Roman"/>
              </a:rPr>
              <a:t>κάθετη</a:t>
            </a:r>
            <a:r>
              <a:rPr lang="el-GR" sz="1800" dirty="0">
                <a:latin typeface="Calibri"/>
                <a:ea typeface="Calibri"/>
                <a:cs typeface="Times New Roman"/>
              </a:rPr>
              <a:t> στη διεύθυνση της ταλάντωσης</a:t>
            </a:r>
            <a:endParaRPr lang="el-GR" sz="1800" dirty="0">
              <a:latin typeface="Calibri" pitchFamily="34" charset="0"/>
              <a:cs typeface="Calibri" pitchFamily="34" charset="0"/>
            </a:endParaRP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l-GR" sz="18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Διαμήκη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:</a:t>
            </a:r>
            <a:r>
              <a:rPr lang="el-GR" sz="1800" dirty="0">
                <a:latin typeface="Calibri" pitchFamily="34" charset="0"/>
                <a:cs typeface="Calibri" pitchFamily="34" charset="0"/>
              </a:rPr>
              <a:t> Δ</a:t>
            </a:r>
            <a:r>
              <a:rPr lang="el-GR" sz="1800" dirty="0">
                <a:latin typeface="Calibri"/>
                <a:ea typeface="Calibri"/>
                <a:cs typeface="Times New Roman"/>
              </a:rPr>
              <a:t>ιεύθυνση διάδοσής </a:t>
            </a:r>
            <a:r>
              <a:rPr lang="el-GR" sz="1800" dirty="0">
                <a:solidFill>
                  <a:srgbClr val="0000FF"/>
                </a:solidFill>
                <a:latin typeface="Calibri"/>
                <a:ea typeface="Calibri"/>
                <a:cs typeface="Times New Roman"/>
              </a:rPr>
              <a:t>παράλληλη</a:t>
            </a:r>
            <a:r>
              <a:rPr lang="el-GR" sz="1800" dirty="0">
                <a:latin typeface="Calibri"/>
                <a:ea typeface="Calibri"/>
                <a:cs typeface="Times New Roman"/>
              </a:rPr>
              <a:t> στη διεύθυνση της ταλάντωσης </a:t>
            </a:r>
            <a:endParaRPr lang="el-GR" sz="1800" dirty="0">
              <a:latin typeface="Calibri" pitchFamily="34" charset="0"/>
              <a:cs typeface="Calibri" pitchFamily="34" charset="0"/>
            </a:endParaRP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l-GR" sz="18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Επιφανειακά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:</a:t>
            </a:r>
            <a:r>
              <a:rPr lang="el-GR" sz="1800" dirty="0">
                <a:latin typeface="Calibri" pitchFamily="34" charset="0"/>
                <a:cs typeface="Calibri" pitchFamily="34" charset="0"/>
              </a:rPr>
              <a:t> </a:t>
            </a:r>
            <a:r>
              <a:rPr lang="el-GR" sz="1800" dirty="0">
                <a:latin typeface="Calibri"/>
                <a:cs typeface="Times New Roman"/>
              </a:rPr>
              <a:t>Α</a:t>
            </a:r>
            <a:r>
              <a:rPr lang="el-GR" sz="1800" dirty="0">
                <a:latin typeface="Calibri"/>
                <a:ea typeface="Calibri"/>
                <a:cs typeface="Times New Roman"/>
              </a:rPr>
              <a:t>ποτελούν </a:t>
            </a:r>
            <a:r>
              <a:rPr lang="el-GR" sz="1800" dirty="0">
                <a:solidFill>
                  <a:srgbClr val="0000FF"/>
                </a:solidFill>
                <a:latin typeface="Calibri"/>
                <a:ea typeface="Calibri"/>
                <a:cs typeface="Times New Roman"/>
              </a:rPr>
              <a:t>‘συνδυασμό’ </a:t>
            </a:r>
            <a:r>
              <a:rPr lang="el-GR" sz="1800" dirty="0">
                <a:latin typeface="Calibri"/>
                <a:ea typeface="Calibri"/>
                <a:cs typeface="Times New Roman"/>
              </a:rPr>
              <a:t>εγκάρσιων και </a:t>
            </a:r>
            <a:r>
              <a:rPr lang="el-GR" sz="1800" dirty="0" err="1">
                <a:latin typeface="Calibri"/>
                <a:ea typeface="Calibri"/>
                <a:cs typeface="Times New Roman"/>
              </a:rPr>
              <a:t>διαμήκων</a:t>
            </a:r>
            <a:r>
              <a:rPr lang="el-GR" sz="1800" dirty="0">
                <a:latin typeface="Calibri"/>
                <a:ea typeface="Calibri"/>
                <a:cs typeface="Times New Roman"/>
              </a:rPr>
              <a:t> κυμάτων</a:t>
            </a:r>
            <a:endParaRPr lang="el-GR" sz="1800" dirty="0">
              <a:latin typeface="Calibri" pitchFamily="34" charset="0"/>
              <a:cs typeface="Calibri" pitchFamily="34" charset="0"/>
            </a:endParaRPr>
          </a:p>
          <a:p>
            <a:endParaRPr lang="el-GR" sz="2000" dirty="0">
              <a:latin typeface="Calibri" pitchFamily="34" charset="0"/>
              <a:cs typeface="Calibri" pitchFamily="34" charset="0"/>
            </a:endParaRPr>
          </a:p>
          <a:p>
            <a:endParaRPr lang="el-GR" sz="2000" dirty="0">
              <a:latin typeface="Calibri" pitchFamily="34" charset="0"/>
              <a:cs typeface="Calibri" pitchFamily="34" charset="0"/>
            </a:endParaRPr>
          </a:p>
          <a:p>
            <a:endParaRPr lang="el-GR" sz="2000" dirty="0">
              <a:latin typeface="Calibri" pitchFamily="34" charset="0"/>
              <a:cs typeface="Calibri" pitchFamily="34" charset="0"/>
            </a:endParaRPr>
          </a:p>
          <a:p>
            <a:pPr lvl="0">
              <a:spcBef>
                <a:spcPct val="20000"/>
              </a:spcBef>
              <a:defRPr/>
            </a:pPr>
            <a:r>
              <a:rPr lang="el-GR" sz="1800" dirty="0">
                <a:latin typeface="Calibri"/>
                <a:ea typeface="Calibri"/>
                <a:cs typeface="Times New Roman"/>
              </a:rPr>
              <a:t> </a:t>
            </a:r>
            <a:endParaRPr kumimoji="0" lang="el-GR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pic>
        <p:nvPicPr>
          <p:cNvPr id="509954" name="Picture 2" descr="C:\Users\ISAVELA\Desktop\deskk\ΠΑΡΑΚΤΙΑ ΜΗΧΑΝΙΚΗ\2019\Διάλεξη 2\egkarsiodiamikes1.jpg"/>
          <p:cNvPicPr>
            <a:picLocks noChangeAspect="1" noChangeArrowheads="1"/>
          </p:cNvPicPr>
          <p:nvPr/>
        </p:nvPicPr>
        <p:blipFill>
          <a:blip r:embed="rId5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4903283" y="1772816"/>
            <a:ext cx="3942188" cy="29566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- Τίτλος"/>
          <p:cNvSpPr txBox="1">
            <a:spLocks/>
          </p:cNvSpPr>
          <p:nvPr/>
        </p:nvSpPr>
        <p:spPr bwMode="auto"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27000">
                <a:srgbClr val="95C9D7">
                  <a:alpha val="60000"/>
                </a:srgb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 w="3175" cap="flat" cmpd="sng" algn="ctr">
            <a:noFill/>
            <a:prstDash val="solid"/>
            <a:miter lim="800000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el-GR" sz="2800" b="1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Κυματομηχανική </a:t>
            </a:r>
            <a:endParaRPr lang="el-GR" sz="2800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1 - Τίτλος"/>
          <p:cNvSpPr txBox="1">
            <a:spLocks/>
          </p:cNvSpPr>
          <p:nvPr/>
        </p:nvSpPr>
        <p:spPr>
          <a:xfrm>
            <a:off x="0" y="6597352"/>
            <a:ext cx="9144000" cy="260648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27000">
                <a:srgbClr val="95C9D7"/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 w="31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cxnSp>
        <p:nvCxnSpPr>
          <p:cNvPr id="7" name="6 - Ευθεία γραμμή σύνδεσης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- Ευθεία γραμμή σύνδεσης"/>
          <p:cNvCxnSpPr/>
          <p:nvPr/>
        </p:nvCxnSpPr>
        <p:spPr>
          <a:xfrm>
            <a:off x="0" y="6597352"/>
            <a:ext cx="9144000" cy="0"/>
          </a:xfrm>
          <a:prstGeom prst="line">
            <a:avLst/>
          </a:prstGeom>
          <a:ln w="31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80777" cy="785292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  <a:softEdge rad="63500"/>
          </a:effectLst>
        </p:spPr>
      </p:pic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323528" y="1268760"/>
            <a:ext cx="8424862" cy="4823717"/>
          </a:xfrm>
          <a:prstGeom prst="rect">
            <a:avLst/>
          </a:prstGeom>
        </p:spPr>
        <p:txBody>
          <a:bodyPr/>
          <a:lstStyle/>
          <a:p>
            <a:pPr>
              <a:spcAft>
                <a:spcPts val="400"/>
              </a:spcAft>
            </a:pPr>
            <a:endParaRPr lang="el-GR" sz="1800" dirty="0">
              <a:solidFill>
                <a:srgbClr val="0000FF"/>
              </a:solidFill>
              <a:latin typeface="Calibri"/>
              <a:ea typeface="Calibri"/>
              <a:cs typeface="Times New Roman"/>
            </a:endParaRPr>
          </a:p>
          <a:p>
            <a:pPr>
              <a:spcAft>
                <a:spcPts val="400"/>
              </a:spcAft>
            </a:pPr>
            <a:r>
              <a:rPr lang="el-GR" sz="1800" dirty="0">
                <a:solidFill>
                  <a:srgbClr val="0000FF"/>
                </a:solidFill>
                <a:latin typeface="Calibri"/>
                <a:ea typeface="Calibri"/>
                <a:cs typeface="Times New Roman"/>
              </a:rPr>
              <a:t>Εγκάρσια</a:t>
            </a:r>
            <a:r>
              <a:rPr lang="el-GR" sz="1800" dirty="0">
                <a:latin typeface="Calibri"/>
                <a:ea typeface="Calibri"/>
                <a:cs typeface="Times New Roman"/>
              </a:rPr>
              <a:t> κύματα ονομάζονται τα κύματα όπου τα </a:t>
            </a:r>
            <a:r>
              <a:rPr lang="el-GR" sz="1800" dirty="0">
                <a:solidFill>
                  <a:srgbClr val="0000FF"/>
                </a:solidFill>
                <a:latin typeface="Calibri"/>
                <a:ea typeface="Calibri"/>
                <a:cs typeface="Times New Roman"/>
              </a:rPr>
              <a:t>σωματίδια του μέσου </a:t>
            </a:r>
            <a:r>
              <a:rPr lang="el-GR" sz="1800" dirty="0">
                <a:latin typeface="Calibri"/>
                <a:ea typeface="Calibri"/>
                <a:cs typeface="Times New Roman"/>
              </a:rPr>
              <a:t>κινούνται </a:t>
            </a:r>
            <a:r>
              <a:rPr lang="el-GR" sz="1800" dirty="0">
                <a:solidFill>
                  <a:srgbClr val="0000FF"/>
                </a:solidFill>
                <a:latin typeface="Calibri"/>
                <a:ea typeface="Calibri"/>
                <a:cs typeface="Times New Roman"/>
              </a:rPr>
              <a:t>κάθετα στη διεύθυνση διάδοσης του κύματος</a:t>
            </a:r>
            <a:r>
              <a:rPr lang="el-GR" sz="1800" dirty="0">
                <a:latin typeface="Calibri"/>
                <a:ea typeface="Calibri"/>
                <a:cs typeface="Times New Roman"/>
              </a:rPr>
              <a:t> </a:t>
            </a:r>
          </a:p>
          <a:p>
            <a:pPr>
              <a:spcAft>
                <a:spcPts val="400"/>
              </a:spcAft>
            </a:pPr>
            <a:r>
              <a:rPr lang="el-GR" sz="1800" dirty="0">
                <a:latin typeface="Calibri" pitchFamily="34" charset="0"/>
                <a:cs typeface="Calibri" pitchFamily="34" charset="0"/>
              </a:rPr>
              <a:t>Στα εγκάρσια κύματα κατά τη διάδοσή τους δημιουργούνται </a:t>
            </a:r>
            <a:r>
              <a:rPr lang="el-GR" sz="18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‘</a:t>
            </a:r>
            <a:r>
              <a:rPr lang="el-GR" sz="1800" dirty="0" err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ὐβώματα</a:t>
            </a:r>
            <a:r>
              <a:rPr lang="el-GR" sz="1800" dirty="0">
                <a:latin typeface="Calibri" pitchFamily="34" charset="0"/>
                <a:cs typeface="Calibri" pitchFamily="34" charset="0"/>
              </a:rPr>
              <a:t>’ και ‘</a:t>
            </a:r>
            <a:r>
              <a:rPr lang="el-GR" sz="18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κοιλάδες</a:t>
            </a:r>
            <a:r>
              <a:rPr lang="el-GR" sz="1800" dirty="0">
                <a:latin typeface="Calibri" pitchFamily="34" charset="0"/>
                <a:cs typeface="Calibri" pitchFamily="34" charset="0"/>
              </a:rPr>
              <a:t>΄. Τα εγκάρσια κύματα </a:t>
            </a:r>
            <a:r>
              <a:rPr lang="el-GR" sz="18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διαδίδονται μόνο σε στερεά σώματα</a:t>
            </a:r>
            <a:endParaRPr lang="en-GB" sz="1800" dirty="0">
              <a:solidFill>
                <a:srgbClr val="0000FF"/>
              </a:solidFill>
              <a:latin typeface="Calibri" pitchFamily="34" charset="0"/>
              <a:ea typeface="Calibri"/>
              <a:cs typeface="Calibri" pitchFamily="34" charset="0"/>
            </a:endParaRPr>
          </a:p>
          <a:p>
            <a:pPr lvl="0">
              <a:spcBef>
                <a:spcPct val="20000"/>
              </a:spcBef>
              <a:defRPr/>
            </a:pPr>
            <a:endParaRPr lang="en-GB" sz="1800" dirty="0">
              <a:latin typeface="Calibri"/>
              <a:ea typeface="Calibri"/>
              <a:cs typeface="Times New Roman"/>
            </a:endParaRPr>
          </a:p>
          <a:p>
            <a:pPr lvl="0">
              <a:spcBef>
                <a:spcPct val="20000"/>
              </a:spcBef>
              <a:defRPr/>
            </a:pPr>
            <a:endParaRPr lang="el-GR" sz="1800" dirty="0">
              <a:latin typeface="Calibri"/>
              <a:ea typeface="Calibri"/>
              <a:cs typeface="Times New Roman"/>
            </a:endParaRPr>
          </a:p>
        </p:txBody>
      </p:sp>
      <p:pic>
        <p:nvPicPr>
          <p:cNvPr id="11" name="Picture 2" descr="C:\Users\ISAVELA\Desktop\deskk\ΠΑΡΑΚΤΙΑ ΜΗΧΑΝΙΚΗ\2nd_Lecture\2nd_Lecture_Material\Wave.gif">
            <a:hlinkClick r:id="rId5" action="ppaction://hlinkfile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1661" y="3587577"/>
            <a:ext cx="5057775" cy="2695575"/>
          </a:xfrm>
          <a:prstGeom prst="rect">
            <a:avLst/>
          </a:prstGeom>
          <a:noFill/>
        </p:spPr>
      </p:pic>
      <p:pic>
        <p:nvPicPr>
          <p:cNvPr id="12" name="11 - Εικόνα" descr="https://upload.wikimedia.org/wikipedia/commons/thumb/1/13/Crest_trough_el.svg/300px-Crest_trough_el.svg.png">
            <a:hlinkClick r:id="rId7"/>
          </p:cNvPr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68145" y="2996952"/>
            <a:ext cx="3064194" cy="1584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- Τίτλος"/>
          <p:cNvSpPr txBox="1">
            <a:spLocks/>
          </p:cNvSpPr>
          <p:nvPr/>
        </p:nvSpPr>
        <p:spPr bwMode="auto"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27000">
                <a:srgbClr val="95C9D7">
                  <a:alpha val="60000"/>
                </a:srgb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 w="3175" cap="flat" cmpd="sng" algn="ctr">
            <a:noFill/>
            <a:prstDash val="solid"/>
            <a:miter lim="800000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el-GR" sz="2800" b="1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Κυματομηχανική </a:t>
            </a:r>
            <a:endParaRPr lang="el-GR" sz="2800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1 - Τίτλος"/>
          <p:cNvSpPr txBox="1">
            <a:spLocks/>
          </p:cNvSpPr>
          <p:nvPr/>
        </p:nvSpPr>
        <p:spPr>
          <a:xfrm>
            <a:off x="0" y="6597352"/>
            <a:ext cx="9144000" cy="260648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27000">
                <a:srgbClr val="95C9D7"/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 w="31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cxnSp>
        <p:nvCxnSpPr>
          <p:cNvPr id="7" name="6 - Ευθεία γραμμή σύνδεσης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- Ευθεία γραμμή σύνδεσης"/>
          <p:cNvCxnSpPr/>
          <p:nvPr/>
        </p:nvCxnSpPr>
        <p:spPr>
          <a:xfrm>
            <a:off x="0" y="6597352"/>
            <a:ext cx="9144000" cy="0"/>
          </a:xfrm>
          <a:prstGeom prst="line">
            <a:avLst/>
          </a:prstGeom>
          <a:ln w="31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80777" cy="785292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  <a:softEdge rad="63500"/>
          </a:effectLst>
        </p:spPr>
      </p:pic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323528" y="1124744"/>
            <a:ext cx="8424862" cy="4967734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20000"/>
              </a:spcBef>
              <a:defRPr/>
            </a:pPr>
            <a:endParaRPr lang="el-GR" sz="1800" dirty="0">
              <a:solidFill>
                <a:srgbClr val="0000FF"/>
              </a:solidFill>
              <a:latin typeface="Calibri"/>
              <a:ea typeface="Calibri"/>
              <a:cs typeface="Times New Roman"/>
            </a:endParaRPr>
          </a:p>
          <a:p>
            <a:pPr>
              <a:spcBef>
                <a:spcPts val="0"/>
              </a:spcBef>
              <a:spcAft>
                <a:spcPts val="400"/>
              </a:spcAft>
              <a:defRPr/>
            </a:pPr>
            <a:r>
              <a:rPr lang="el-GR" sz="1800" dirty="0">
                <a:solidFill>
                  <a:srgbClr val="0000FF"/>
                </a:solidFill>
                <a:latin typeface="Calibri"/>
                <a:ea typeface="Calibri"/>
                <a:cs typeface="Times New Roman"/>
              </a:rPr>
              <a:t>Διαμήκη κύματα </a:t>
            </a:r>
            <a:r>
              <a:rPr lang="el-GR" sz="1800" dirty="0">
                <a:latin typeface="Calibri"/>
                <a:ea typeface="Calibri"/>
                <a:cs typeface="Times New Roman"/>
              </a:rPr>
              <a:t>ονομάζονται τα κύματα όπου τα </a:t>
            </a:r>
            <a:r>
              <a:rPr lang="el-GR" sz="1800" dirty="0">
                <a:solidFill>
                  <a:srgbClr val="0000FF"/>
                </a:solidFill>
                <a:latin typeface="Calibri"/>
                <a:ea typeface="Calibri"/>
                <a:cs typeface="Times New Roman"/>
              </a:rPr>
              <a:t>σωματίδια του μέσου διάδοσης κινούνται παράλληλα με τη διεύθυνση διάδοσης του κύματος. </a:t>
            </a:r>
          </a:p>
          <a:p>
            <a:pPr>
              <a:spcBef>
                <a:spcPts val="0"/>
              </a:spcBef>
              <a:spcAft>
                <a:spcPts val="400"/>
              </a:spcAft>
              <a:defRPr/>
            </a:pPr>
            <a:r>
              <a:rPr lang="el-GR" sz="1800" dirty="0">
                <a:latin typeface="Calibri"/>
                <a:ea typeface="Calibri"/>
                <a:cs typeface="Times New Roman"/>
              </a:rPr>
              <a:t>Με την κίνηση που πραγματοποιούν τα σωματίδια του μέσου</a:t>
            </a:r>
            <a:r>
              <a:rPr lang="el-GR" sz="1800" dirty="0">
                <a:solidFill>
                  <a:srgbClr val="0000FF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l-GR" sz="1800" dirty="0">
                <a:latin typeface="Calibri"/>
                <a:ea typeface="Calibri"/>
                <a:cs typeface="Times New Roman"/>
              </a:rPr>
              <a:t>παρατηρούνται  </a:t>
            </a:r>
            <a:r>
              <a:rPr lang="el-GR" sz="1800" dirty="0">
                <a:solidFill>
                  <a:srgbClr val="0000FF"/>
                </a:solidFill>
                <a:latin typeface="Calibri"/>
                <a:ea typeface="Calibri"/>
                <a:cs typeface="Times New Roman"/>
              </a:rPr>
              <a:t>‘πυκνώματα’ </a:t>
            </a:r>
            <a:r>
              <a:rPr lang="el-GR" sz="1800" dirty="0">
                <a:latin typeface="Calibri"/>
                <a:ea typeface="Calibri"/>
                <a:cs typeface="Times New Roman"/>
              </a:rPr>
              <a:t>και </a:t>
            </a:r>
            <a:r>
              <a:rPr lang="el-GR" sz="1800" dirty="0">
                <a:solidFill>
                  <a:srgbClr val="0000FF"/>
                </a:solidFill>
                <a:latin typeface="Calibri"/>
                <a:ea typeface="Calibri"/>
                <a:cs typeface="Times New Roman"/>
              </a:rPr>
              <a:t>‘αραιώματα</a:t>
            </a:r>
            <a:r>
              <a:rPr lang="el-GR" sz="1800" dirty="0">
                <a:latin typeface="Calibri"/>
                <a:ea typeface="Calibri"/>
                <a:cs typeface="Times New Roman"/>
              </a:rPr>
              <a:t>’ </a:t>
            </a:r>
          </a:p>
          <a:p>
            <a:pPr>
              <a:spcBef>
                <a:spcPts val="0"/>
              </a:spcBef>
              <a:spcAft>
                <a:spcPts val="400"/>
              </a:spcAft>
              <a:defRPr/>
            </a:pPr>
            <a:r>
              <a:rPr lang="el-GR" sz="1800" dirty="0">
                <a:latin typeface="Calibri"/>
                <a:ea typeface="Calibri"/>
                <a:cs typeface="Times New Roman"/>
              </a:rPr>
              <a:t>Τα διαμήκη κύματα </a:t>
            </a:r>
            <a:r>
              <a:rPr lang="el-GR" sz="1800" dirty="0">
                <a:solidFill>
                  <a:srgbClr val="0000FF"/>
                </a:solidFill>
                <a:latin typeface="Calibri"/>
                <a:ea typeface="Calibri"/>
                <a:cs typeface="Times New Roman"/>
              </a:rPr>
              <a:t>διαδίδονται</a:t>
            </a:r>
            <a:r>
              <a:rPr lang="el-GR" sz="1800" dirty="0">
                <a:latin typeface="Calibri"/>
                <a:ea typeface="Calibri"/>
                <a:cs typeface="Times New Roman"/>
              </a:rPr>
              <a:t> στα </a:t>
            </a:r>
            <a:r>
              <a:rPr lang="el-GR" sz="1800" dirty="0">
                <a:solidFill>
                  <a:srgbClr val="0000FF"/>
                </a:solidFill>
                <a:latin typeface="Calibri"/>
                <a:ea typeface="Calibri"/>
                <a:cs typeface="Times New Roman"/>
              </a:rPr>
              <a:t>στερεά, υγρά </a:t>
            </a:r>
            <a:r>
              <a:rPr lang="el-GR" sz="1800" dirty="0">
                <a:latin typeface="Calibri"/>
                <a:ea typeface="Calibri"/>
                <a:cs typeface="Times New Roman"/>
              </a:rPr>
              <a:t>και </a:t>
            </a:r>
            <a:r>
              <a:rPr lang="el-GR" sz="1800" dirty="0">
                <a:solidFill>
                  <a:srgbClr val="0000FF"/>
                </a:solidFill>
                <a:latin typeface="Calibri"/>
                <a:ea typeface="Calibri"/>
                <a:cs typeface="Times New Roman"/>
              </a:rPr>
              <a:t>αέρια</a:t>
            </a:r>
            <a:endParaRPr lang="en-GB" sz="1800" dirty="0">
              <a:solidFill>
                <a:srgbClr val="0000FF"/>
              </a:solidFill>
              <a:latin typeface="Calibri"/>
              <a:ea typeface="Calibri"/>
              <a:cs typeface="Times New Roman"/>
            </a:endParaRPr>
          </a:p>
          <a:p>
            <a:pPr lvl="0">
              <a:spcBef>
                <a:spcPct val="20000"/>
              </a:spcBef>
              <a:defRPr/>
            </a:pPr>
            <a:endParaRPr lang="el-GR" sz="1800" dirty="0">
              <a:latin typeface="Calibri"/>
              <a:ea typeface="Calibri"/>
              <a:cs typeface="Times New Roman"/>
            </a:endParaRPr>
          </a:p>
        </p:txBody>
      </p:sp>
      <p:pic>
        <p:nvPicPr>
          <p:cNvPr id="512002" name="Picture 2"/>
          <p:cNvPicPr>
            <a:picLocks noChangeAspect="1" noChangeArrowheads="1"/>
          </p:cNvPicPr>
          <p:nvPr/>
        </p:nvPicPr>
        <p:blipFill>
          <a:blip r:embed="rId5" cstate="print">
            <a:lum bright="-10000" contrast="40000"/>
          </a:blip>
          <a:srcRect l="8141" t="10553" r="10453" b="15578"/>
          <a:stretch>
            <a:fillRect/>
          </a:stretch>
        </p:blipFill>
        <p:spPr bwMode="auto">
          <a:xfrm>
            <a:off x="5436096" y="4781496"/>
            <a:ext cx="3461196" cy="161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03" name="Picture 3" descr="C:\Users\ISAVELA\Desktop\deskk\ΠΑΡΑΚΤΙΑ ΜΗΧΑΝΙΚΗ\2019\Διάλεξη 2\Pwaves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3507616"/>
            <a:ext cx="4819650" cy="1247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- Τίτλος"/>
          <p:cNvSpPr txBox="1">
            <a:spLocks/>
          </p:cNvSpPr>
          <p:nvPr/>
        </p:nvSpPr>
        <p:spPr bwMode="auto"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27000">
                <a:srgbClr val="95C9D7">
                  <a:alpha val="60000"/>
                </a:srgb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 w="3175" cap="flat" cmpd="sng" algn="ctr">
            <a:noFill/>
            <a:prstDash val="solid"/>
            <a:miter lim="800000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el-GR" sz="2800" b="1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Κυματομηχανική </a:t>
            </a:r>
            <a:endParaRPr lang="el-GR" sz="2800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1 - Τίτλος"/>
          <p:cNvSpPr txBox="1">
            <a:spLocks/>
          </p:cNvSpPr>
          <p:nvPr/>
        </p:nvSpPr>
        <p:spPr>
          <a:xfrm>
            <a:off x="0" y="6597352"/>
            <a:ext cx="9144000" cy="260648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27000">
                <a:srgbClr val="95C9D7"/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 w="31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cxnSp>
        <p:nvCxnSpPr>
          <p:cNvPr id="7" name="6 - Ευθεία γραμμή σύνδεσης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- Ευθεία γραμμή σύνδεσης"/>
          <p:cNvCxnSpPr/>
          <p:nvPr/>
        </p:nvCxnSpPr>
        <p:spPr>
          <a:xfrm>
            <a:off x="0" y="6597352"/>
            <a:ext cx="9144000" cy="0"/>
          </a:xfrm>
          <a:prstGeom prst="line">
            <a:avLst/>
          </a:prstGeom>
          <a:ln w="31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80777" cy="785292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  <a:softEdge rad="63500"/>
          </a:effectLst>
        </p:spPr>
      </p:pic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323528" y="1161159"/>
            <a:ext cx="8424862" cy="4535682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0"/>
              </a:spcBef>
              <a:spcAft>
                <a:spcPts val="400"/>
              </a:spcAft>
              <a:defRPr/>
            </a:pPr>
            <a:r>
              <a:rPr lang="el-GR" sz="1800" dirty="0">
                <a:solidFill>
                  <a:srgbClr val="0000FF"/>
                </a:solidFill>
                <a:latin typeface="Calibri"/>
                <a:ea typeface="Calibri"/>
                <a:cs typeface="Times New Roman"/>
              </a:rPr>
              <a:t>Επιφανειακό</a:t>
            </a:r>
            <a:r>
              <a:rPr lang="el-GR" sz="1800" dirty="0">
                <a:latin typeface="Calibri"/>
                <a:ea typeface="Calibri"/>
                <a:cs typeface="Times New Roman"/>
              </a:rPr>
              <a:t> είναι το κύμα που </a:t>
            </a:r>
            <a:r>
              <a:rPr lang="el-GR" sz="1800" dirty="0">
                <a:solidFill>
                  <a:srgbClr val="0000FF"/>
                </a:solidFill>
                <a:latin typeface="Calibri"/>
                <a:ea typeface="Calibri"/>
                <a:cs typeface="Times New Roman"/>
              </a:rPr>
              <a:t>διαδίδεται στο όριο δύο μέσων διαφορετικής πυκνότητας </a:t>
            </a:r>
            <a:r>
              <a:rPr lang="el-GR" sz="1800" dirty="0">
                <a:latin typeface="Calibri"/>
                <a:ea typeface="Calibri"/>
                <a:cs typeface="Times New Roman"/>
              </a:rPr>
              <a:t>(πχ αέρας και θάλασσα). </a:t>
            </a:r>
          </a:p>
          <a:p>
            <a:pPr>
              <a:spcBef>
                <a:spcPts val="0"/>
              </a:spcBef>
              <a:spcAft>
                <a:spcPts val="400"/>
              </a:spcAft>
              <a:defRPr/>
            </a:pPr>
            <a:r>
              <a:rPr lang="el-GR" sz="1800" dirty="0">
                <a:latin typeface="Calibri"/>
                <a:ea typeface="Calibri"/>
                <a:cs typeface="Times New Roman"/>
              </a:rPr>
              <a:t>Τα σωματίδια του μέσου διάδοσης ταλαντώνονται </a:t>
            </a:r>
            <a:r>
              <a:rPr lang="el-GR" sz="1800" dirty="0">
                <a:solidFill>
                  <a:srgbClr val="0000FF"/>
                </a:solidFill>
                <a:latin typeface="Calibri"/>
                <a:ea typeface="Calibri"/>
                <a:cs typeface="Times New Roman"/>
              </a:rPr>
              <a:t>και κάθετα και παράλληλα </a:t>
            </a:r>
            <a:r>
              <a:rPr lang="el-GR" sz="1800" dirty="0">
                <a:latin typeface="Calibri"/>
                <a:ea typeface="Calibri"/>
                <a:cs typeface="Times New Roman"/>
              </a:rPr>
              <a:t>στη </a:t>
            </a:r>
            <a:r>
              <a:rPr lang="el-GR" sz="1800" dirty="0">
                <a:solidFill>
                  <a:srgbClr val="0000FF"/>
                </a:solidFill>
                <a:latin typeface="Calibri"/>
                <a:ea typeface="Calibri"/>
                <a:cs typeface="Times New Roman"/>
              </a:rPr>
              <a:t>διεύθυνση διάδοσης του κύματος</a:t>
            </a:r>
            <a:r>
              <a:rPr lang="el-GR" sz="1800" dirty="0">
                <a:latin typeface="Calibri"/>
                <a:ea typeface="Calibri"/>
                <a:cs typeface="Times New Roman"/>
              </a:rPr>
              <a:t>. </a:t>
            </a:r>
          </a:p>
          <a:p>
            <a:pPr>
              <a:spcBef>
                <a:spcPts val="0"/>
              </a:spcBef>
              <a:spcAft>
                <a:spcPts val="400"/>
              </a:spcAft>
              <a:defRPr/>
            </a:pPr>
            <a:r>
              <a:rPr lang="el-GR" sz="1800" dirty="0">
                <a:latin typeface="Calibri"/>
                <a:ea typeface="Calibri"/>
                <a:cs typeface="Times New Roman"/>
              </a:rPr>
              <a:t>Το </a:t>
            </a:r>
            <a:r>
              <a:rPr lang="el-GR" sz="1800" dirty="0">
                <a:solidFill>
                  <a:srgbClr val="0000FF"/>
                </a:solidFill>
                <a:latin typeface="Calibri"/>
                <a:ea typeface="Calibri"/>
                <a:cs typeface="Times New Roman"/>
              </a:rPr>
              <a:t>επιφανειακό κύμα </a:t>
            </a:r>
            <a:r>
              <a:rPr lang="el-GR" sz="1800" dirty="0">
                <a:latin typeface="Calibri"/>
                <a:ea typeface="Calibri"/>
                <a:cs typeface="Times New Roman"/>
              </a:rPr>
              <a:t>είναι ένας </a:t>
            </a:r>
            <a:r>
              <a:rPr lang="el-GR" sz="1800" dirty="0">
                <a:solidFill>
                  <a:srgbClr val="0000FF"/>
                </a:solidFill>
                <a:latin typeface="Calibri"/>
                <a:ea typeface="Calibri"/>
                <a:cs typeface="Times New Roman"/>
              </a:rPr>
              <a:t>συνδυασμός εγκάρσιων και </a:t>
            </a:r>
            <a:r>
              <a:rPr lang="el-GR" sz="1800" dirty="0" err="1">
                <a:solidFill>
                  <a:srgbClr val="0000FF"/>
                </a:solidFill>
                <a:latin typeface="Calibri"/>
                <a:ea typeface="Calibri"/>
                <a:cs typeface="Times New Roman"/>
              </a:rPr>
              <a:t>διαμήκων</a:t>
            </a:r>
            <a:r>
              <a:rPr lang="el-GR" sz="1800" dirty="0">
                <a:solidFill>
                  <a:srgbClr val="0000FF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l-GR" sz="1800" dirty="0">
                <a:latin typeface="Calibri"/>
                <a:ea typeface="Calibri"/>
                <a:cs typeface="Times New Roman"/>
              </a:rPr>
              <a:t>κυμάτων με αποτέλεσμα να σχηματίζονται κυκλικές τροχιές</a:t>
            </a:r>
          </a:p>
          <a:p>
            <a:pPr lvl="0">
              <a:spcBef>
                <a:spcPct val="20000"/>
              </a:spcBef>
              <a:defRPr/>
            </a:pPr>
            <a:endParaRPr lang="el-GR" sz="1800" dirty="0">
              <a:latin typeface="Calibri"/>
              <a:ea typeface="Calibri"/>
              <a:cs typeface="Times New Roman"/>
            </a:endParaRPr>
          </a:p>
        </p:txBody>
      </p:sp>
      <p:pic>
        <p:nvPicPr>
          <p:cNvPr id="12" name="Picture 2" descr="C:\Users\ISAVELA\Desktop\deskk\ΠΑΡΑΚΤΙΑ ΜΗΧΑΝΙΚΗ\2019\Διάλεξη 2\epifaneiako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736" y="3851104"/>
            <a:ext cx="4752528" cy="2492584"/>
          </a:xfrm>
          <a:prstGeom prst="rect">
            <a:avLst/>
          </a:prstGeom>
          <a:noFill/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6529A90A-90E7-48EF-97F9-2A80A717810A}"/>
              </a:ext>
            </a:extLst>
          </p:cNvPr>
          <p:cNvSpPr/>
          <p:nvPr/>
        </p:nvSpPr>
        <p:spPr>
          <a:xfrm>
            <a:off x="4211960" y="3467221"/>
            <a:ext cx="1004346" cy="1898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Προεπιλεγμένη σχεδίαση">
  <a:themeElements>
    <a:clrScheme name="Προεπιλεγμένη σχεδίαση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Προεπιλεγμένη σχεδίαση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Προεπιλεγμένη σχεδίαση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2717</Words>
  <Application>Microsoft Office PowerPoint</Application>
  <PresentationFormat>Προβολή στην οθόνη (4:3)</PresentationFormat>
  <Paragraphs>379</Paragraphs>
  <Slides>45</Slides>
  <Notes>32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5</vt:i4>
      </vt:variant>
      <vt:variant>
        <vt:lpstr>Ενσωματωμένοι διακομιστές OLE</vt:lpstr>
      </vt:variant>
      <vt:variant>
        <vt:i4>3</vt:i4>
      </vt:variant>
      <vt:variant>
        <vt:lpstr>Τίτλοι διαφανειών</vt:lpstr>
      </vt:variant>
      <vt:variant>
        <vt:i4>45</vt:i4>
      </vt:variant>
    </vt:vector>
  </HeadingPairs>
  <TitlesOfParts>
    <vt:vector size="58" baseType="lpstr">
      <vt:lpstr>Arial</vt:lpstr>
      <vt:lpstr>Bookman Old Style</vt:lpstr>
      <vt:lpstr>Calibri</vt:lpstr>
      <vt:lpstr>Courier New</vt:lpstr>
      <vt:lpstr>Times New Roman</vt:lpstr>
      <vt:lpstr>Θέμα του Office</vt:lpstr>
      <vt:lpstr>1_Default Design</vt:lpstr>
      <vt:lpstr>Προεπιλεγμένη σχεδίαση</vt:lpstr>
      <vt:lpstr>Default Design</vt:lpstr>
      <vt:lpstr>1_Θέμα του Office</vt:lpstr>
      <vt:lpstr>Εξίσωση</vt:lpstr>
      <vt:lpstr>Microsoft Equation 3.0</vt:lpstr>
      <vt:lpstr>Equation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Κυματομηχανική </vt:lpstr>
      <vt:lpstr>Κυματομηχανική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Παράμετροι χαρακτηρισμού κύματος</vt:lpstr>
      <vt:lpstr>Παρουσίαση του PowerPoint</vt:lpstr>
      <vt:lpstr>Παρουσίαση του PowerPoint</vt:lpstr>
      <vt:lpstr>Θεωρίες κυμάτων </vt:lpstr>
      <vt:lpstr>Θεωρίες κυμάτων </vt:lpstr>
      <vt:lpstr>Θεωρίες κυμάτων </vt:lpstr>
      <vt:lpstr>Θεωρίες κυμάτων </vt:lpstr>
      <vt:lpstr>Θεωρίες κυμάτων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Θεωρίες κυμάτων για αβαθή νερά</vt:lpstr>
      <vt:lpstr>Παρουσίαση του PowerPoint</vt:lpstr>
      <vt:lpstr>Θεωρίες κυματισμών</vt:lpstr>
      <vt:lpstr>Θεωρίες κυματισμών</vt:lpstr>
      <vt:lpstr>Θεωρίες κυματισμών</vt:lpstr>
    </vt:vector>
  </TitlesOfParts>
  <Company>Dept of Marine Science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 Δυναμική ιζημάτων: Ορισμός και ερευνητικές μέθοδοι</dc:title>
  <dc:creator>afv</dc:creator>
  <cp:lastModifiedBy>Adonis Velegrakis</cp:lastModifiedBy>
  <cp:revision>282</cp:revision>
  <dcterms:created xsi:type="dcterms:W3CDTF">2004-03-01T16:33:06Z</dcterms:created>
  <dcterms:modified xsi:type="dcterms:W3CDTF">2026-02-27T15:35:03Z</dcterms:modified>
</cp:coreProperties>
</file>