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16" r:id="rId2"/>
    <p:sldMasterId id="2147483913" r:id="rId3"/>
    <p:sldMasterId id="2147483925" r:id="rId4"/>
  </p:sldMasterIdLst>
  <p:notesMasterIdLst>
    <p:notesMasterId r:id="rId51"/>
  </p:notesMasterIdLst>
  <p:sldIdLst>
    <p:sldId id="315" r:id="rId5"/>
    <p:sldId id="391" r:id="rId6"/>
    <p:sldId id="390" r:id="rId7"/>
    <p:sldId id="392" r:id="rId8"/>
    <p:sldId id="396" r:id="rId9"/>
    <p:sldId id="331" r:id="rId10"/>
    <p:sldId id="330" r:id="rId11"/>
    <p:sldId id="394" r:id="rId12"/>
    <p:sldId id="393" r:id="rId13"/>
    <p:sldId id="334" r:id="rId14"/>
    <p:sldId id="395" r:id="rId15"/>
    <p:sldId id="335" r:id="rId16"/>
    <p:sldId id="341" r:id="rId17"/>
    <p:sldId id="338" r:id="rId18"/>
    <p:sldId id="339" r:id="rId19"/>
    <p:sldId id="340" r:id="rId20"/>
    <p:sldId id="414" r:id="rId21"/>
    <p:sldId id="415" r:id="rId22"/>
    <p:sldId id="397" r:id="rId23"/>
    <p:sldId id="419" r:id="rId24"/>
    <p:sldId id="401" r:id="rId25"/>
    <p:sldId id="343" r:id="rId26"/>
    <p:sldId id="344" r:id="rId27"/>
    <p:sldId id="420" r:id="rId28"/>
    <p:sldId id="424" r:id="rId29"/>
    <p:sldId id="423" r:id="rId30"/>
    <p:sldId id="442" r:id="rId31"/>
    <p:sldId id="425" r:id="rId32"/>
    <p:sldId id="418" r:id="rId33"/>
    <p:sldId id="352" r:id="rId34"/>
    <p:sldId id="386" r:id="rId35"/>
    <p:sldId id="417" r:id="rId36"/>
    <p:sldId id="440" r:id="rId37"/>
    <p:sldId id="441" r:id="rId38"/>
    <p:sldId id="368" r:id="rId39"/>
    <p:sldId id="428" r:id="rId40"/>
    <p:sldId id="429" r:id="rId41"/>
    <p:sldId id="369" r:id="rId42"/>
    <p:sldId id="443" r:id="rId43"/>
    <p:sldId id="372" r:id="rId44"/>
    <p:sldId id="373" r:id="rId45"/>
    <p:sldId id="388" r:id="rId46"/>
    <p:sldId id="385" r:id="rId47"/>
    <p:sldId id="436" r:id="rId48"/>
    <p:sldId id="437" r:id="rId49"/>
    <p:sldId id="439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176FB1"/>
    <a:srgbClr val="6699FF"/>
    <a:srgbClr val="CC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9755" autoAdjust="0"/>
  </p:normalViewPr>
  <p:slideViewPr>
    <p:cSldViewPr>
      <p:cViewPr varScale="1">
        <p:scale>
          <a:sx n="86" d="100"/>
          <a:sy n="86" d="100"/>
        </p:scale>
        <p:origin x="396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48A975-6B84-4B4E-B40A-7CA7474B1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8BE5B-C0C5-4342-AE5D-67CA1E63EACE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CEFA6-6D43-4FDA-9D4E-F681824838EA}" type="slidenum">
              <a:rPr lang="en-US"/>
              <a:pPr/>
              <a:t>24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>
                <a:solidFill>
                  <a:prstClr val="black"/>
                </a:solidFill>
              </a:rPr>
              <a:pPr/>
              <a:t>32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>
                <a:solidFill>
                  <a:prstClr val="black"/>
                </a:solidFill>
              </a:rPr>
              <a:pPr/>
              <a:t>35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>
                <a:solidFill>
                  <a:prstClr val="black"/>
                </a:solidFill>
              </a:rPr>
              <a:pPr/>
              <a:t>36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>
                <a:solidFill>
                  <a:prstClr val="black"/>
                </a:solidFill>
              </a:rPr>
              <a:pPr/>
              <a:t>37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>
                <a:solidFill>
                  <a:prstClr val="black"/>
                </a:solidFill>
              </a:rPr>
              <a:pPr/>
              <a:t>38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>
                <a:solidFill>
                  <a:prstClr val="black"/>
                </a:solidFill>
              </a:rPr>
              <a:pPr/>
              <a:t>40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>
                <a:solidFill>
                  <a:prstClr val="black"/>
                </a:solidFill>
              </a:rPr>
              <a:pPr/>
              <a:t>41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>
                <a:solidFill>
                  <a:prstClr val="black"/>
                </a:solidFill>
              </a:rPr>
              <a:pPr/>
              <a:t>42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>
                <a:solidFill>
                  <a:prstClr val="black"/>
                </a:solidFill>
              </a:rPr>
              <a:pPr/>
              <a:t>43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>
                <a:solidFill>
                  <a:prstClr val="black"/>
                </a:solidFill>
              </a:rPr>
              <a:pPr/>
              <a:t>44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>
                <a:solidFill>
                  <a:prstClr val="black"/>
                </a:solidFill>
              </a:rPr>
              <a:pPr/>
              <a:t>45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34748B-886F-4F3E-A25E-D50FFF251ACA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E0FD162-654B-4C58-BF7A-4D057B96497A}" type="datetimeFigureOut">
              <a:rPr lang="el-GR"/>
              <a:pPr>
                <a:defRPr/>
              </a:pPr>
              <a:t>16/2/2026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B2C4C54-690E-40BE-B07F-60FA2E3E1D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69EB978-1C90-4D59-8E13-A85125AE4FCF}" type="datetimeFigureOut">
              <a:rPr lang="el-GR"/>
              <a:pPr>
                <a:defRPr/>
              </a:pPr>
              <a:t>16/2/2026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BE71E5C-7CD4-4F39-AFD1-6D867A9054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8BA87D6-F0EB-4576-8824-500182F57F80}" type="datetimeFigureOut">
              <a:rPr lang="el-GR"/>
              <a:pPr>
                <a:defRPr/>
              </a:pPr>
              <a:t>16/2/2026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0502A93-59F6-4EC1-8183-9E1A474DC2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67086-5049-45C7-ADA7-E234D670C6DA}" type="datetime1">
              <a:rPr lang="en-US">
                <a:solidFill>
                  <a:srgbClr val="000000"/>
                </a:solidFill>
              </a:rPr>
              <a:pPr/>
              <a:t>2/16/2026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5CDEF-C2FA-45C9-AB2C-2555E7E243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9F465-5A49-46DB-B94B-6999D3D60653}" type="datetime1">
              <a:rPr lang="en-US">
                <a:solidFill>
                  <a:srgbClr val="000000"/>
                </a:solidFill>
              </a:rPr>
              <a:pPr/>
              <a:t>2/16/2026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A4F09-457B-4815-9622-74BF1357D1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DE4F9-54E4-4E17-8E8E-18DD8FBE9BE3}" type="datetime1">
              <a:rPr lang="en-US">
                <a:solidFill>
                  <a:srgbClr val="000000"/>
                </a:solidFill>
              </a:rPr>
              <a:pPr/>
              <a:t>2/16/2026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18FCB-967D-4CA3-AAAE-FD1B58C611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F528A-5C44-4DEB-825C-2ACE07BFAE69}" type="datetime1">
              <a:rPr lang="en-US">
                <a:solidFill>
                  <a:srgbClr val="000000"/>
                </a:solidFill>
              </a:rPr>
              <a:pPr/>
              <a:t>2/16/2026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9F333-F45F-4C3C-BE00-0073B9E13A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C9CE07-8752-460A-B83D-C4547A63C63E}" type="datetime1">
              <a:rPr lang="en-US">
                <a:solidFill>
                  <a:srgbClr val="000000"/>
                </a:solidFill>
              </a:rPr>
              <a:pPr/>
              <a:t>2/16/2026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8F2A9-8094-45E3-B03B-EFC8F0428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1D72A-1066-4018-899A-EAAF96E08698}" type="datetime1">
              <a:rPr lang="en-US">
                <a:solidFill>
                  <a:srgbClr val="000000"/>
                </a:solidFill>
              </a:rPr>
              <a:pPr/>
              <a:t>2/16/2026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1A327-3A47-40B9-BC00-06F0D1F8C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38081-13F9-4B2A-9D34-9A0741A22159}" type="datetime1">
              <a:rPr lang="en-US">
                <a:solidFill>
                  <a:srgbClr val="000000"/>
                </a:solidFill>
              </a:rPr>
              <a:pPr/>
              <a:t>2/16/2026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06522-16C9-4EEA-A1C2-2A57565E66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BAF00-8BD2-4D37-A120-E5C22B95DBFD}" type="datetime1">
              <a:rPr lang="en-US">
                <a:solidFill>
                  <a:srgbClr val="000000"/>
                </a:solidFill>
              </a:rPr>
              <a:pPr/>
              <a:t>2/16/2026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AAC16-337F-4730-9A6E-351E1C33B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218832B-5B31-4593-9AAF-4FDC1176A122}" type="datetimeFigureOut">
              <a:rPr lang="el-GR"/>
              <a:pPr>
                <a:defRPr/>
              </a:pPr>
              <a:t>16/2/2026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BBE54AE-7670-4CD7-ACF5-1B3E1312FF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524D4F-ECD8-4D3D-8AFF-049FA6259356}" type="datetime1">
              <a:rPr lang="en-US">
                <a:solidFill>
                  <a:srgbClr val="000000"/>
                </a:solidFill>
              </a:rPr>
              <a:pPr/>
              <a:t>2/16/2026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BD788-A862-4730-A712-C432AF9982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AEE3C-36C5-45E7-9924-83C2C08664B6}" type="datetime1">
              <a:rPr lang="en-US">
                <a:solidFill>
                  <a:srgbClr val="000000"/>
                </a:solidFill>
              </a:rPr>
              <a:pPr/>
              <a:t>2/16/2026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EA742-37BB-44D0-A23C-F6F0046CCE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5F172-E303-426D-9EF0-232D2792D8C4}" type="datetime1">
              <a:rPr lang="en-US">
                <a:solidFill>
                  <a:srgbClr val="000000"/>
                </a:solidFill>
              </a:rPr>
              <a:pPr/>
              <a:t>2/16/2026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E1DCA-74DE-4B2C-BE19-ED5CC82248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16/2/2026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16/2/2026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16/2/2026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16/2/2026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16/2/2026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16/2/2026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16/2/2026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B53AF86-3FA9-4CB9-8716-D78C7B62B1EE}" type="datetimeFigureOut">
              <a:rPr lang="el-GR"/>
              <a:pPr>
                <a:defRPr/>
              </a:pPr>
              <a:t>16/2/2026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6B59908-0810-4902-915E-5CD81D5C00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16/2/2026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16/2/2026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16/2/2026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16/2/2026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16/2/2026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16/2/2026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16/2/2026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16/2/2026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16/2/2026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16/2/2026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9E96A18-6A03-4005-95F0-A35E81D5B798}" type="datetimeFigureOut">
              <a:rPr lang="el-GR"/>
              <a:pPr>
                <a:defRPr/>
              </a:pPr>
              <a:t>16/2/2026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04EC5EA-8BFD-4654-A1CB-DC199DFF7B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16/2/2026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16/2/2026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16/2/2026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16/2/2026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16/2/2026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721CEBD-CC65-4462-9A05-6E82C79576C8}" type="datetimeFigureOut">
              <a:rPr lang="el-GR"/>
              <a:pPr>
                <a:defRPr/>
              </a:pPr>
              <a:t>16/2/2026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183048B-9261-4925-9C44-9CF1803A7B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8C20299-42FD-462C-A8D9-F8382889D416}" type="datetimeFigureOut">
              <a:rPr lang="el-GR"/>
              <a:pPr>
                <a:defRPr/>
              </a:pPr>
              <a:t>16/2/2026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936A4F9-FF3D-4696-AF5D-DD8603EFD01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66200AD-191B-422C-8787-209A7E497072}" type="datetimeFigureOut">
              <a:rPr lang="el-GR"/>
              <a:pPr>
                <a:defRPr/>
              </a:pPr>
              <a:t>16/2/2026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E021839-BFFD-4425-9EF0-E52B7FF059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A63C18E-E194-47E1-8194-5689220C9EE7}" type="datetimeFigureOut">
              <a:rPr lang="el-GR"/>
              <a:pPr>
                <a:defRPr/>
              </a:pPr>
              <a:t>16/2/2026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F91D4A-CD38-4018-AE85-7370CB88D8F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9278111-178A-4155-972A-0862A4EA15A8}" type="datetimeFigureOut">
              <a:rPr lang="el-GR"/>
              <a:pPr>
                <a:defRPr/>
              </a:pPr>
              <a:t>16/2/2026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F3CE175-B1C1-4997-858D-E036D160E4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του τίτλου</a:t>
            </a:r>
          </a:p>
        </p:txBody>
      </p:sp>
      <p:sp>
        <p:nvSpPr>
          <p:cNvPr id="4099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B26C186-3581-4F41-B5EA-13F46FA3609D}" type="datetimeFigureOut">
              <a:rPr lang="el-GR"/>
              <a:pPr>
                <a:defRPr/>
              </a:pPr>
              <a:t>16/2/2026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C8C684D-A09A-4769-A5B8-FB34AF3AA5C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036BF51-24CF-4119-AD48-BE85ACA8ED18}" type="datetime1">
              <a:rPr lang="en-US" smtClean="0">
                <a:solidFill>
                  <a:srgbClr val="000000"/>
                </a:solidFill>
                <a:latin typeface="Arial" charset="0"/>
              </a:rPr>
              <a:pPr/>
              <a:t>2/16/2026</a:t>
            </a:fld>
            <a:endParaRPr lang="el-G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08229C7-FEFF-4DDF-886A-8034117EAB3B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162D167-8654-4BDA-84B5-A25420FD12BB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16/2/2026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7B8579B-4A86-42E5-9321-0200D1B6E5DD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162D167-8654-4BDA-84B5-A25420FD12BB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16/2/2026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7B8579B-4A86-42E5-9321-0200D1B6E5DD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10" Type="http://schemas.openxmlformats.org/officeDocument/2006/relationships/image" Target="../media/image8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jpe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2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8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ations.usace.army.mil/USACE-Publications/Engineer-Manuals/" TargetMode="External"/><Relationship Id="rId2" Type="http://schemas.openxmlformats.org/officeDocument/2006/relationships/hyperlink" Target="https://repository.kallipos.gr/bitstream/11419/2095/3/00_master_document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128068" y="5157192"/>
            <a:ext cx="7111478" cy="950318"/>
          </a:xfrm>
        </p:spPr>
        <p:txBody>
          <a:bodyPr rtlCol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Α.Φ. </a:t>
            </a:r>
            <a:r>
              <a:rPr kumimoji="0" lang="el-GR" altLang="el-G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Βελεγράκης</a:t>
            </a:r>
            <a:r>
              <a:rPr kumimoji="0" lang="el-GR" altLang="el-G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Θ. Χασιώτης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Ι.Ν. </a:t>
            </a:r>
            <a:r>
              <a:rPr kumimoji="0" lang="el-GR" altLang="el-G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Μονιούδη</a:t>
            </a:r>
            <a:endParaRPr lang="el-GR" sz="2400" i="1" dirty="0"/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214313" y="214313"/>
            <a:ext cx="8750300" cy="6500812"/>
          </a:xfrm>
          <a:prstGeom prst="rect">
            <a:avLst/>
          </a:prstGeom>
          <a:noFill/>
          <a:ln w="73025" cmpd="thickThin">
            <a:solidFill>
              <a:srgbClr val="176FB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>
              <a:solidFill>
                <a:srgbClr val="003366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912" y="339452"/>
            <a:ext cx="1046683" cy="105273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2214563" y="214313"/>
            <a:ext cx="46815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</a:rPr>
              <a:t>ΠΑΝΕΠΙΣΤΗΜΙΟ ΑΙΓΑΙΟΥ</a:t>
            </a:r>
          </a:p>
          <a:p>
            <a:pPr algn="ctr">
              <a:lnSpc>
                <a:spcPct val="120000"/>
              </a:lnSpc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</a:rPr>
              <a:t>ΤΜΗΜΑ ΩΚΕΑΝΟΓΡΑΦΙΑΣ ΚΑΙ ΘΑΛΑΣΣΙΩΝ ΒΙΟΕΠΙΣΤΗΜΩΝ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59632" y="2780928"/>
            <a:ext cx="6848351" cy="12241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1" lang="el-GR" altLang="ja-JP" sz="3200" b="1" kern="0" dirty="0">
                <a:latin typeface="+mj-lt"/>
                <a:ea typeface="+mj-ea"/>
                <a:cs typeface="+mj-cs"/>
              </a:rPr>
              <a:t>ΠΑΡΑΚΤΙΑ ΜΟΡΦΟΔΥΝΑΜΙΚΗ ΚΑΙ ΜΗΧΑΝΙΚΗ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B53A04-D629-47CB-A1C9-0998ED4A9D0C}"/>
              </a:ext>
            </a:extLst>
          </p:cNvPr>
          <p:cNvSpPr txBox="1"/>
          <p:nvPr/>
        </p:nvSpPr>
        <p:spPr>
          <a:xfrm>
            <a:off x="7315895" y="610751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2025-2026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Κυματομηχανική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79512" y="1412776"/>
            <a:ext cx="41036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l-GR" sz="2200" b="1" dirty="0" err="1">
                <a:latin typeface="+mn-lt"/>
              </a:rPr>
              <a:t>Ανεμογενή</a:t>
            </a:r>
            <a:r>
              <a:rPr lang="el-GR" sz="2200" b="1" dirty="0">
                <a:latin typeface="+mn-lt"/>
              </a:rPr>
              <a:t> κύματα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79512" y="1988840"/>
            <a:ext cx="8785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dirty="0">
                <a:latin typeface="+mn-lt"/>
              </a:rPr>
              <a:t>Οφείλεται στη μεταφορά ενέργειας από τον άνεμο που συμβαίνει στο οριακό στρώμα (</a:t>
            </a:r>
            <a:r>
              <a:rPr lang="en-US" sz="2000" dirty="0" err="1">
                <a:latin typeface="+mn-lt"/>
              </a:rPr>
              <a:t>boudary</a:t>
            </a:r>
            <a:r>
              <a:rPr lang="en-US" sz="2000" dirty="0">
                <a:latin typeface="+mn-lt"/>
              </a:rPr>
              <a:t> layer</a:t>
            </a:r>
            <a:r>
              <a:rPr lang="el-GR" sz="2000" dirty="0">
                <a:latin typeface="+mn-lt"/>
              </a:rPr>
              <a:t>) αέρα/θάλασσας </a:t>
            </a:r>
            <a:endParaRPr lang="en-US" sz="2000" dirty="0">
              <a:latin typeface="+mn-lt"/>
            </a:endParaRPr>
          </a:p>
        </p:txBody>
      </p:sp>
      <p:pic>
        <p:nvPicPr>
          <p:cNvPr id="16" name="Picture 9" descr="series1wts-0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79512" y="2780928"/>
            <a:ext cx="5724525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990795"/>
              </p:ext>
            </p:extLst>
          </p:nvPr>
        </p:nvGraphicFramePr>
        <p:xfrm>
          <a:off x="6055810" y="3791125"/>
          <a:ext cx="26638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5" imgW="2845440" imgH="1003680" progId="">
                  <p:embed/>
                </p:oleObj>
              </mc:Choice>
              <mc:Fallback>
                <p:oleObj name="Equation" r:id="rId5" imgW="2845440" imgH="10036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5810" y="3791125"/>
                        <a:ext cx="266382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5920024" y="3007580"/>
            <a:ext cx="3077064" cy="38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l-GR" sz="1600" b="1" dirty="0">
                <a:latin typeface="+mn-lt"/>
              </a:rPr>
              <a:t>Μοντέλα πρόγνωσης από άνεμο</a:t>
            </a:r>
            <a:r>
              <a:rPr lang="el-G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79512" y="6093296"/>
            <a:ext cx="6624736" cy="38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600" b="0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Χρονοσειρά</a:t>
            </a:r>
            <a:r>
              <a:rPr kumimoji="0" lang="el-GR" sz="1600" b="0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 διακύμανσης της στάθμης ελεύθερης επιφάνειας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8" name="10 - Ορθογώνιο">
            <a:extLst>
              <a:ext uri="{FF2B5EF4-FFF2-40B4-BE49-F238E27FC236}">
                <a16:creationId xmlns:a16="http://schemas.microsoft.com/office/drawing/2014/main" id="{1499545D-5C02-46B9-BFF4-7A4D26FAFF38}"/>
              </a:ext>
            </a:extLst>
          </p:cNvPr>
          <p:cNvSpPr/>
          <p:nvPr/>
        </p:nvSpPr>
        <p:spPr>
          <a:xfrm>
            <a:off x="214557" y="1003745"/>
            <a:ext cx="3456384" cy="461665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3333FF"/>
                </a:solidFill>
                <a:latin typeface="+mj-lt"/>
              </a:rPr>
              <a:t>Κυματισμοί: Έννοιες</a:t>
            </a:r>
            <a:r>
              <a:rPr lang="en-US" dirty="0">
                <a:solidFill>
                  <a:srgbClr val="3333FF"/>
                </a:solidFill>
                <a:latin typeface="+mj-lt"/>
              </a:rPr>
              <a:t> I</a:t>
            </a:r>
            <a:r>
              <a:rPr lang="el-GR" dirty="0">
                <a:solidFill>
                  <a:srgbClr val="3333FF"/>
                </a:solidFill>
                <a:latin typeface="+mj-lt"/>
              </a:rPr>
              <a:t>ΙΙ</a:t>
            </a:r>
            <a:endParaRPr lang="en-GB" dirty="0">
              <a:solidFill>
                <a:srgbClr val="3333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352928" cy="43924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l-GR" sz="16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Όλες οι σχέσεις που περιγράφουν την εσωτερική κίνηση του νερού προέρχονται από τις λύσεις ενός συστήματος που περιέχει: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 marL="442913" indent="-442913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(α)	τις εξισώσεις ορμής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Navier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-Stokes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 marL="442913" indent="-442913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(β)	την εξίσωση συνέχειας (που εξασφαλίζει τη διατήρηση της μάζας).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Για να λυθεί το σύστημα των εξισώσεων απαιτούνται κάποιες παραδοχές, οι οποίες όμως ελαττώνουν την ακρίβεια των λύσεων. 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0" hangingPunct="0"/>
            <a:r>
              <a:rPr lang="el-GR" sz="2800" b="1" dirty="0"/>
              <a:t>Κυματομηχανική</a:t>
            </a:r>
            <a:r>
              <a:rPr lang="el-GR" sz="2800" b="1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0" name="9 - Ορθογώνιο"/>
          <p:cNvSpPr/>
          <p:nvPr/>
        </p:nvSpPr>
        <p:spPr>
          <a:xfrm>
            <a:off x="413082" y="1138567"/>
            <a:ext cx="2808312" cy="430887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3333FF"/>
                </a:solidFill>
                <a:latin typeface="+mj-lt"/>
              </a:rPr>
              <a:t>Θεωρίες κυματισμών Ι</a:t>
            </a:r>
            <a:endParaRPr lang="en-GB" sz="2200" dirty="0">
              <a:solidFill>
                <a:srgbClr val="3333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Κυματομηχανική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00884" y="1709161"/>
            <a:ext cx="64313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sz="2000" kern="0" dirty="0">
                <a:latin typeface="+mn-lt"/>
                <a:ea typeface="+mj-ea"/>
                <a:cs typeface="Arial"/>
              </a:rPr>
              <a:t>Γραμμική θεωρία κυματισμών (</a:t>
            </a:r>
            <a:r>
              <a:rPr lang="el-GR" sz="2000" kern="0" dirty="0" err="1">
                <a:latin typeface="+mn-lt"/>
                <a:ea typeface="+mj-ea"/>
                <a:cs typeface="Arial"/>
              </a:rPr>
              <a:t>Stokes</a:t>
            </a:r>
            <a:r>
              <a:rPr lang="el-GR" sz="2000" kern="0" dirty="0">
                <a:latin typeface="+mn-lt"/>
                <a:ea typeface="+mj-ea"/>
                <a:cs typeface="Arial"/>
              </a:rPr>
              <a:t> 1ης τάξης ‒ </a:t>
            </a:r>
            <a:r>
              <a:rPr lang="el-GR" sz="2000" kern="0" dirty="0" err="1">
                <a:latin typeface="+mn-lt"/>
                <a:ea typeface="+mj-ea"/>
                <a:cs typeface="Arial"/>
              </a:rPr>
              <a:t>Airy</a:t>
            </a:r>
            <a:r>
              <a:rPr lang="el-GR" sz="2000" kern="0" dirty="0">
                <a:latin typeface="+mn-lt"/>
                <a:ea typeface="+mj-ea"/>
                <a:cs typeface="Arial"/>
              </a:rPr>
              <a:t>)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28393" y="2257664"/>
            <a:ext cx="859187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/>
              </a:rPr>
              <a:t>Παραδοχές 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/>
              </a:rPr>
              <a:t>Το ύψος κύματος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/>
              </a:rPr>
              <a:t>H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/>
              </a:rPr>
              <a:t> είναι μικρό σε σχέση με το βάθος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/>
              </a:rPr>
              <a:t>d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/>
              </a:rPr>
              <a:t> (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/>
              </a:rPr>
              <a:t>h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/>
              </a:rPr>
              <a:t>) και μήκος κύματος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/>
              </a:rPr>
              <a:t>L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/>
            </a:endParaRPr>
          </a:p>
          <a:p>
            <a:pPr marL="231775" lvl="0" indent="-231775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1800" dirty="0">
                <a:latin typeface="+mj-lt"/>
              </a:rPr>
              <a:t>H /d&lt;&lt;1 </a:t>
            </a:r>
            <a:r>
              <a:rPr lang="el-GR" sz="1800" dirty="0">
                <a:latin typeface="+mj-lt"/>
              </a:rPr>
              <a:t>και</a:t>
            </a:r>
            <a:r>
              <a:rPr lang="pt-BR" sz="1800" dirty="0">
                <a:latin typeface="+mj-lt"/>
              </a:rPr>
              <a:t> H /L&lt;&lt;1</a:t>
            </a:r>
            <a:endParaRPr lang="el-GR" sz="1800" dirty="0">
              <a:latin typeface="+mj-lt"/>
            </a:endParaRPr>
          </a:p>
          <a:p>
            <a:pPr marL="231775" lvl="0" indent="-231775">
              <a:spcBef>
                <a:spcPts val="0"/>
              </a:spcBef>
              <a:spcAft>
                <a:spcPts val="1200"/>
              </a:spcAft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/>
              </a:rPr>
              <a:t>    (βασική παραδοχή γραμμικής θεωρίας)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/>
              </a:rPr>
              <a:t>Σταθερό βάθος θάλασσας και δισδιάστατο φαινόμενο 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/>
              </a:rPr>
              <a:t>Τέλειο ρευστό, θεώρηση </a:t>
            </a:r>
            <a:r>
              <a:rPr kumimoji="0" lang="el-GR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/>
              </a:rPr>
              <a:t>αστρόβιλης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/>
              </a:rPr>
              <a:t> ροής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/>
              </a:rPr>
              <a:t>Ασυμπίεστο ρευστό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endParaRPr kumimoji="0" lang="el-GR" sz="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1800" kern="0" dirty="0">
                <a:latin typeface="+mj-lt"/>
                <a:cs typeface="Arial"/>
              </a:rPr>
              <a:t>Στη γραμμική θεωρία η μορφή των κυματισμών θεωρείται ως ημιτονοειδής (μονοχρωματικός γραμμικός κυματισμός).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1" name="9 - Ορθογώνιο">
            <a:extLst>
              <a:ext uri="{FF2B5EF4-FFF2-40B4-BE49-F238E27FC236}">
                <a16:creationId xmlns:a16="http://schemas.microsoft.com/office/drawing/2014/main" id="{903ED638-65E5-4B31-BF3D-9127799F1C0E}"/>
              </a:ext>
            </a:extLst>
          </p:cNvPr>
          <p:cNvSpPr/>
          <p:nvPr/>
        </p:nvSpPr>
        <p:spPr>
          <a:xfrm>
            <a:off x="390388" y="1137865"/>
            <a:ext cx="3006790" cy="430887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3333FF"/>
                </a:solidFill>
                <a:latin typeface="+mj-lt"/>
              </a:rPr>
              <a:t>Θεωρίες κυματισμών ΙΙ</a:t>
            </a:r>
            <a:endParaRPr lang="en-GB" sz="2200" dirty="0">
              <a:solidFill>
                <a:srgbClr val="3333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Κυματομηχανική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443663" y="2132856"/>
            <a:ext cx="2700337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 2π/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(κυματικός αριθμός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σ(ω) = 2π/Τ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(γωνιακή συχνότητα)</a:t>
            </a:r>
          </a:p>
        </p:txBody>
      </p:sp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01025"/>
              </p:ext>
            </p:extLst>
          </p:nvPr>
        </p:nvGraphicFramePr>
        <p:xfrm>
          <a:off x="5919357" y="5068383"/>
          <a:ext cx="2303784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4" imgW="1346200" imgH="927100" progId="">
                  <p:embed/>
                </p:oleObj>
              </mc:Choice>
              <mc:Fallback>
                <p:oleObj name="Equation" r:id="rId4" imgW="1346200" imgH="9271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357" y="5068383"/>
                        <a:ext cx="2303784" cy="1389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275768"/>
              </p:ext>
            </p:extLst>
          </p:nvPr>
        </p:nvGraphicFramePr>
        <p:xfrm>
          <a:off x="5919357" y="4440915"/>
          <a:ext cx="1858045" cy="543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6" imgW="1778400" imgH="507960" progId="">
                  <p:embed/>
                </p:oleObj>
              </mc:Choice>
              <mc:Fallback>
                <p:oleObj name="Equation" r:id="rId6" imgW="1778400" imgH="50796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357" y="4440915"/>
                        <a:ext cx="1858045" cy="543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5760768" y="3937721"/>
            <a:ext cx="2620962" cy="42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Λύσεις κυματισμών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043608" y="6012684"/>
            <a:ext cx="3347135" cy="46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l-GR" sz="2000" dirty="0">
                <a:latin typeface="+mn-lt"/>
              </a:rPr>
              <a:t>Κύριες Κυματικοί παράμετροι 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23528" y="1517359"/>
            <a:ext cx="7056784" cy="60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sz="2000" kern="0" dirty="0">
                <a:latin typeface="+mn-lt"/>
                <a:cs typeface="Arial"/>
              </a:rPr>
              <a:t>Γραμμική θεωρία κυματισμών (</a:t>
            </a:r>
            <a:r>
              <a:rPr lang="el-GR" sz="2000" kern="0" dirty="0" err="1">
                <a:latin typeface="+mn-lt"/>
                <a:cs typeface="Arial"/>
              </a:rPr>
              <a:t>Stokes</a:t>
            </a:r>
            <a:r>
              <a:rPr lang="el-GR" sz="2000" kern="0" dirty="0">
                <a:latin typeface="+mn-lt"/>
                <a:cs typeface="Arial"/>
              </a:rPr>
              <a:t> 1ης τάξης ‒ </a:t>
            </a:r>
            <a:r>
              <a:rPr lang="el-GR" sz="2000" kern="0" dirty="0" err="1">
                <a:latin typeface="+mn-lt"/>
                <a:cs typeface="Arial"/>
              </a:rPr>
              <a:t>Airy</a:t>
            </a:r>
            <a:r>
              <a:rPr lang="el-GR" sz="2000" kern="0" dirty="0">
                <a:latin typeface="+mn-lt"/>
                <a:cs typeface="Arial"/>
              </a:rPr>
              <a:t>)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pic>
        <p:nvPicPr>
          <p:cNvPr id="22" name="Picture 8" descr="S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9212" y="2450455"/>
            <a:ext cx="4709194" cy="349882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6" name="9 - Ορθογώνιο">
            <a:extLst>
              <a:ext uri="{FF2B5EF4-FFF2-40B4-BE49-F238E27FC236}">
                <a16:creationId xmlns:a16="http://schemas.microsoft.com/office/drawing/2014/main" id="{354F8D21-1BF5-426E-BC76-741C9BD58BD1}"/>
              </a:ext>
            </a:extLst>
          </p:cNvPr>
          <p:cNvSpPr/>
          <p:nvPr/>
        </p:nvSpPr>
        <p:spPr>
          <a:xfrm>
            <a:off x="390388" y="1034110"/>
            <a:ext cx="3006790" cy="430887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3333FF"/>
                </a:solidFill>
                <a:latin typeface="+mj-lt"/>
              </a:rPr>
              <a:t>Θεωρίες κυματισμών ΙΙΙ</a:t>
            </a:r>
            <a:endParaRPr lang="en-GB" sz="2200" dirty="0">
              <a:solidFill>
                <a:srgbClr val="3333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Κυματομηχανική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932040" y="1825337"/>
            <a:ext cx="4139952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1800" dirty="0">
                <a:latin typeface="+mn-lt"/>
              </a:rPr>
              <a:t>Οι βασικές παραδοχές της γραμμικής θεωρίας (</a:t>
            </a:r>
            <a:r>
              <a:rPr lang="pt-BR" sz="1800" dirty="0">
                <a:latin typeface="+mn-lt"/>
              </a:rPr>
              <a:t>H /d&lt;&lt;1</a:t>
            </a:r>
            <a:r>
              <a:rPr lang="el-GR" sz="1800" dirty="0">
                <a:latin typeface="+mn-lt"/>
              </a:rPr>
              <a:t>) δημιουργούν προβλήματα στα αβαθή νερά</a:t>
            </a:r>
          </a:p>
          <a:p>
            <a:endParaRPr lang="el-GR" sz="1800" dirty="0">
              <a:latin typeface="+mn-lt"/>
            </a:endParaRPr>
          </a:p>
          <a:p>
            <a:r>
              <a:rPr lang="el-GR" sz="1800" dirty="0">
                <a:latin typeface="+mn-lt"/>
              </a:rPr>
              <a:t>Έτσι αναπτύχθηκαν άλλες θεωρίες, όπως:</a:t>
            </a:r>
          </a:p>
          <a:p>
            <a:endParaRPr lang="el-GR" sz="1800" dirty="0">
              <a:latin typeface="+mn-lt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GB" sz="1800" dirty="0">
                <a:latin typeface="+mn-lt"/>
              </a:rPr>
              <a:t>Stokes</a:t>
            </a:r>
            <a:r>
              <a:rPr lang="el-GR" sz="1800" dirty="0">
                <a:latin typeface="+mn-lt"/>
              </a:rPr>
              <a:t> 2</a:t>
            </a:r>
            <a:r>
              <a:rPr lang="el-GR" sz="1800" baseline="30000" dirty="0">
                <a:latin typeface="+mn-lt"/>
              </a:rPr>
              <a:t>ης</a:t>
            </a:r>
            <a:r>
              <a:rPr lang="el-GR" sz="1800" dirty="0">
                <a:latin typeface="+mn-lt"/>
              </a:rPr>
              <a:t> (και ανωτέρων) τάξης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l-GR" sz="1800" dirty="0">
                <a:latin typeface="+mn-lt"/>
              </a:rPr>
              <a:t>Ελλειπτικού συνημίτονου (</a:t>
            </a:r>
            <a:r>
              <a:rPr lang="en-US" sz="1800" dirty="0" err="1">
                <a:latin typeface="+mn-lt"/>
              </a:rPr>
              <a:t>cnoidal</a:t>
            </a:r>
            <a:r>
              <a:rPr lang="el-GR" sz="1800" dirty="0">
                <a:latin typeface="+mn-lt"/>
              </a:rPr>
              <a:t>)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l-GR" sz="1800" dirty="0">
                <a:latin typeface="+mn-lt"/>
              </a:rPr>
              <a:t>Μοναχικού κύματος (</a:t>
            </a:r>
            <a:r>
              <a:rPr lang="en-US" sz="1800" dirty="0">
                <a:latin typeface="+mn-lt"/>
              </a:rPr>
              <a:t>solitary</a:t>
            </a:r>
            <a:r>
              <a:rPr lang="el-GR" sz="2000" dirty="0">
                <a:latin typeface="+mn-lt"/>
              </a:rPr>
              <a:t>)  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pic>
        <p:nvPicPr>
          <p:cNvPr id="14" name="13 - Εικόνα" descr="Untitle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825337"/>
            <a:ext cx="4392488" cy="36126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14 - Ορθογώνιο"/>
          <p:cNvSpPr/>
          <p:nvPr/>
        </p:nvSpPr>
        <p:spPr>
          <a:xfrm>
            <a:off x="390388" y="5650693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i="1" dirty="0">
                <a:solidFill>
                  <a:srgbClr val="3333FF"/>
                </a:solidFill>
                <a:latin typeface="+mn-lt"/>
              </a:rPr>
              <a:t>Σχηματική παρουσίαση </a:t>
            </a:r>
            <a:r>
              <a:rPr lang="el-GR" sz="1600" i="1" dirty="0">
                <a:solidFill>
                  <a:srgbClr val="3333FF"/>
                </a:solidFill>
                <a:latin typeface="+mn-lt"/>
              </a:rPr>
              <a:t>κυμάτων</a:t>
            </a:r>
            <a:r>
              <a:rPr lang="el-GR" sz="1800" i="1" dirty="0">
                <a:solidFill>
                  <a:srgbClr val="3333FF"/>
                </a:solidFill>
                <a:latin typeface="+mn-lt"/>
              </a:rPr>
              <a:t> θεωριών</a:t>
            </a:r>
          </a:p>
        </p:txBody>
      </p:sp>
      <p:sp>
        <p:nvSpPr>
          <p:cNvPr id="13" name="9 - Ορθογώνιο">
            <a:extLst>
              <a:ext uri="{FF2B5EF4-FFF2-40B4-BE49-F238E27FC236}">
                <a16:creationId xmlns:a16="http://schemas.microsoft.com/office/drawing/2014/main" id="{D4E3625D-192E-4500-8CCC-E3748D1AE3FF}"/>
              </a:ext>
            </a:extLst>
          </p:cNvPr>
          <p:cNvSpPr/>
          <p:nvPr/>
        </p:nvSpPr>
        <p:spPr>
          <a:xfrm>
            <a:off x="374765" y="1135245"/>
            <a:ext cx="3006790" cy="430887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3333FF"/>
                </a:solidFill>
                <a:latin typeface="+mj-lt"/>
              </a:rPr>
              <a:t>Θεωρίες κυματισμών </a:t>
            </a:r>
            <a:r>
              <a:rPr lang="en-US" sz="2200" dirty="0">
                <a:solidFill>
                  <a:srgbClr val="3333FF"/>
                </a:solidFill>
                <a:latin typeface="+mj-lt"/>
              </a:rPr>
              <a:t>IV</a:t>
            </a:r>
            <a:endParaRPr lang="en-GB" sz="2200" dirty="0">
              <a:solidFill>
                <a:srgbClr val="3333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Κυματομηχανική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6 - Εικόνα" descr="Εικόνα4ILH'.png"/>
          <p:cNvPicPr>
            <a:picLocks noChangeAspect="1"/>
          </p:cNvPicPr>
          <p:nvPr/>
        </p:nvPicPr>
        <p:blipFill>
          <a:blip r:embed="rId3" cstate="print"/>
          <a:srcRect l="1054" b="1808"/>
          <a:stretch>
            <a:fillRect/>
          </a:stretch>
        </p:blipFill>
        <p:spPr>
          <a:xfrm>
            <a:off x="1115616" y="1675438"/>
            <a:ext cx="6477719" cy="4345850"/>
          </a:xfrm>
          <a:prstGeom prst="rect">
            <a:avLst/>
          </a:prstGeo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259632" y="6211633"/>
            <a:ext cx="75252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Σύγκριση θεωριών με πειραματικά δεδομένα για αβαθή νερά (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Komar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, 1998)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3" name="9 - Ορθογώνιο">
            <a:extLst>
              <a:ext uri="{FF2B5EF4-FFF2-40B4-BE49-F238E27FC236}">
                <a16:creationId xmlns:a16="http://schemas.microsoft.com/office/drawing/2014/main" id="{224D9BDF-4737-4836-9562-1D1F0EB81564}"/>
              </a:ext>
            </a:extLst>
          </p:cNvPr>
          <p:cNvSpPr/>
          <p:nvPr/>
        </p:nvSpPr>
        <p:spPr>
          <a:xfrm>
            <a:off x="390388" y="1145912"/>
            <a:ext cx="3006790" cy="430887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3333FF"/>
                </a:solidFill>
                <a:latin typeface="+mj-lt"/>
              </a:rPr>
              <a:t>Θεωρίες κυματισμών </a:t>
            </a:r>
            <a:r>
              <a:rPr lang="en-US" sz="2200" dirty="0">
                <a:solidFill>
                  <a:srgbClr val="3333FF"/>
                </a:solidFill>
                <a:latin typeface="+mj-lt"/>
              </a:rPr>
              <a:t>V</a:t>
            </a:r>
            <a:endParaRPr lang="en-GB" sz="2200" dirty="0">
              <a:solidFill>
                <a:srgbClr val="3333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Κυματομηχανική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5 - Εικόνα" descr="Εικόνα3IF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3170" y="2003747"/>
            <a:ext cx="5712467" cy="396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093993" y="6068449"/>
            <a:ext cx="34708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Πεδίο εφαρμογής διαφόρων θεωριών. 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4" name="9 - Ορθογώνιο">
            <a:extLst>
              <a:ext uri="{FF2B5EF4-FFF2-40B4-BE49-F238E27FC236}">
                <a16:creationId xmlns:a16="http://schemas.microsoft.com/office/drawing/2014/main" id="{05B5A637-8162-4F76-A290-4069DFA59374}"/>
              </a:ext>
            </a:extLst>
          </p:cNvPr>
          <p:cNvSpPr/>
          <p:nvPr/>
        </p:nvSpPr>
        <p:spPr>
          <a:xfrm>
            <a:off x="377733" y="1183289"/>
            <a:ext cx="3006790" cy="430887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3333FF"/>
                </a:solidFill>
                <a:latin typeface="+mj-lt"/>
              </a:rPr>
              <a:t>Θεωρίες κυματισμών </a:t>
            </a:r>
            <a:r>
              <a:rPr lang="en-US" sz="2200" dirty="0">
                <a:solidFill>
                  <a:srgbClr val="3333FF"/>
                </a:solidFill>
                <a:latin typeface="+mj-lt"/>
              </a:rPr>
              <a:t>VI</a:t>
            </a:r>
            <a:endParaRPr lang="en-GB" sz="2200" dirty="0">
              <a:solidFill>
                <a:srgbClr val="3333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Κυματομηχανική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Ορθογώνιο"/>
          <p:cNvSpPr/>
          <p:nvPr/>
        </p:nvSpPr>
        <p:spPr>
          <a:xfrm>
            <a:off x="251520" y="1318239"/>
            <a:ext cx="7056784" cy="430887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3333FF"/>
                </a:solidFill>
                <a:latin typeface="+mj-lt"/>
              </a:rPr>
              <a:t>Διάδοση του κύματος σε βαθιά</a:t>
            </a:r>
            <a:r>
              <a:rPr lang="en-US" sz="2200" dirty="0">
                <a:solidFill>
                  <a:srgbClr val="3333FF"/>
                </a:solidFill>
                <a:latin typeface="+mj-lt"/>
              </a:rPr>
              <a:t>,</a:t>
            </a:r>
            <a:r>
              <a:rPr lang="el-GR" sz="2200" dirty="0">
                <a:solidFill>
                  <a:srgbClr val="3333FF"/>
                </a:solidFill>
                <a:latin typeface="+mj-lt"/>
              </a:rPr>
              <a:t> ενδιάμεσα και ρηχά νερά</a:t>
            </a:r>
            <a:r>
              <a:rPr lang="en-US" sz="2200" dirty="0">
                <a:solidFill>
                  <a:srgbClr val="3333FF"/>
                </a:solidFill>
                <a:latin typeface="+mj-lt"/>
              </a:rPr>
              <a:t> I</a:t>
            </a:r>
            <a:endParaRPr lang="en-GB" sz="2200" dirty="0">
              <a:solidFill>
                <a:srgbClr val="3333FF"/>
              </a:solidFill>
              <a:latin typeface="+mj-lt"/>
            </a:endParaRPr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3131840" y="3140968"/>
          <a:ext cx="26654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4" imgW="1422360" imgH="228600" progId="">
                  <p:embed/>
                </p:oleObj>
              </mc:Choice>
              <mc:Fallback>
                <p:oleObj name="Equation" r:id="rId4" imgW="142236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140968"/>
                        <a:ext cx="26654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076056" y="2057549"/>
            <a:ext cx="3929239" cy="30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Το βάθος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(h)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παίζει ένα πολύ σημαντικό ρόλο στις ιδιότητες του κύματος και συγκεκριμένα στην τροχιακή κίνηση των μορίων του νερού. </a:t>
            </a:r>
          </a:p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Μια βασική ιδιότητα της τροχιακής κίνησης είναι ότι η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διάμετρος της ελαττώνεται με το βάθος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και εξαφανίζεται πλήρως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όταν το βάθος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(h)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γίνεται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ίσο ή μεγαλύτερο από το μισό του μήκους κύματος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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½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L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).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9" name="Picture 2" descr="IMG0288"/>
          <p:cNvPicPr>
            <a:picLocks noChangeAspect="1" noChangeArrowheads="1"/>
          </p:cNvPicPr>
          <p:nvPr/>
        </p:nvPicPr>
        <p:blipFill>
          <a:blip r:embed="rId8" cstate="print"/>
          <a:srcRect l="24614" t="17514" r="26167" b="15576"/>
          <a:stretch>
            <a:fillRect/>
          </a:stretch>
        </p:blipFill>
        <p:spPr bwMode="auto">
          <a:xfrm>
            <a:off x="362691" y="2049949"/>
            <a:ext cx="4621768" cy="418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Κυματομηχανική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3131840" y="3140968"/>
          <a:ext cx="26654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4" imgW="1422360" imgH="228600" progId="">
                  <p:embed/>
                </p:oleObj>
              </mc:Choice>
              <mc:Fallback>
                <p:oleObj name="Equation" r:id="rId4" imgW="142236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140968"/>
                        <a:ext cx="26654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2636" y="1988840"/>
            <a:ext cx="2829204" cy="449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4 - Ορθογώνιο"/>
          <p:cNvSpPr>
            <a:spLocks noChangeArrowheads="1"/>
          </p:cNvSpPr>
          <p:nvPr/>
        </p:nvSpPr>
        <p:spPr bwMode="auto">
          <a:xfrm>
            <a:off x="3347864" y="1935130"/>
            <a:ext cx="5543674" cy="386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Τα κύματα αρχίζουν να «νοιώθουν» τον βυθό όταν </a:t>
            </a:r>
            <a:r>
              <a:rPr lang="en-GB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h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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½</a:t>
            </a:r>
            <a:r>
              <a:rPr lang="el-GR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  </a:t>
            </a:r>
            <a:r>
              <a:rPr lang="en-GB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L</a:t>
            </a:r>
            <a:r>
              <a:rPr lang="el-GR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l-GR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Κι αυτό </a:t>
            </a:r>
            <a:r>
              <a:rPr lang="el-GR" sz="18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γιατί αυτό είναι το βάθος </a:t>
            </a:r>
            <a:r>
              <a:rPr lang="el-GR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που υπάρχει τροχιακή κίνηση της θαλάσσιας μάζας.</a:t>
            </a:r>
          </a:p>
          <a:p>
            <a:pPr>
              <a:lnSpc>
                <a:spcPct val="80000"/>
              </a:lnSpc>
            </a:pPr>
            <a:endParaRPr lang="el-GR" sz="1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361950" indent="-361950">
              <a:lnSpc>
                <a:spcPct val="80000"/>
              </a:lnSpc>
            </a:pPr>
            <a:r>
              <a:rPr lang="el-GR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(α) 	Για </a:t>
            </a:r>
            <a:r>
              <a:rPr lang="en-GB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h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1/2 </a:t>
            </a:r>
            <a:r>
              <a:rPr lang="en-GB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L</a:t>
            </a:r>
            <a:r>
              <a:rPr lang="el-GR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, οι τροχιακές κινήσεις είναι </a:t>
            </a:r>
            <a:r>
              <a:rPr lang="el-GR" sz="18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κυκλικές</a:t>
            </a:r>
          </a:p>
          <a:p>
            <a:pPr marL="361950" indent="-361950">
              <a:lnSpc>
                <a:spcPct val="80000"/>
              </a:lnSpc>
            </a:pPr>
            <a:endParaRPr lang="el-GR" sz="1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361950" indent="-361950">
              <a:lnSpc>
                <a:spcPct val="80000"/>
              </a:lnSpc>
            </a:pPr>
            <a:r>
              <a:rPr lang="el-GR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(β) 	Σε ενδιάμεσα βάθη (1/20   </a:t>
            </a:r>
            <a:r>
              <a:rPr lang="en-GB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h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 1/2 </a:t>
            </a:r>
            <a:r>
              <a:rPr lang="en-GB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L</a:t>
            </a:r>
            <a:r>
              <a:rPr lang="el-GR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)</a:t>
            </a:r>
          </a:p>
          <a:p>
            <a:pPr marL="361950" indent="-361950">
              <a:lnSpc>
                <a:spcPct val="80000"/>
              </a:lnSpc>
            </a:pPr>
            <a:r>
              <a:rPr lang="el-GR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	οι τροχιακές κινήσεις διατηρούν την βασική τους ιδιότητα (ελάττωση του μεγέθους</a:t>
            </a:r>
            <a:r>
              <a:rPr lang="en-US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l-GR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των δυο ελλειπτικών αξόνων, με το βάθος). </a:t>
            </a:r>
            <a:r>
              <a:rPr lang="en-US" sz="18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O </a:t>
            </a:r>
            <a:r>
              <a:rPr lang="el-GR" sz="18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άξονας </a:t>
            </a:r>
            <a:r>
              <a:rPr lang="en-US" sz="1800" b="1" i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y</a:t>
            </a:r>
            <a:r>
              <a:rPr lang="el-GR" sz="1800" b="1" i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l-GR" sz="18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ελαττώνεται πιο πολύ από τον </a:t>
            </a:r>
            <a:r>
              <a:rPr lang="en-US" sz="1800" b="1" i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x</a:t>
            </a:r>
            <a:r>
              <a:rPr lang="el-GR" sz="18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, με αποτέλεσμα η τροχιακή κίνηση να εκφυλίζεται στον πυθμένα σε οριζόντια παλινδρομική κίνηση</a:t>
            </a:r>
          </a:p>
          <a:p>
            <a:pPr marL="361950" indent="-361950">
              <a:lnSpc>
                <a:spcPct val="80000"/>
              </a:lnSpc>
            </a:pPr>
            <a:endParaRPr lang="el-GR" sz="1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361950" indent="-361950">
              <a:lnSpc>
                <a:spcPct val="80000"/>
              </a:lnSpc>
            </a:pPr>
            <a:r>
              <a:rPr lang="el-GR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(γ) 	Για </a:t>
            </a:r>
            <a:r>
              <a:rPr lang="en-GB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h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 1/20 </a:t>
            </a:r>
            <a:r>
              <a:rPr lang="en-GB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L</a:t>
            </a:r>
            <a:r>
              <a:rPr lang="el-GR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l-GR" sz="18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το μέγεθος του άξονα </a:t>
            </a:r>
            <a:r>
              <a:rPr lang="en-US" sz="1800" b="1" i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x</a:t>
            </a:r>
            <a:r>
              <a:rPr lang="el-GR" sz="18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παραμένει ίδιο σε όλο το βάθος.  </a:t>
            </a:r>
            <a:endParaRPr lang="en-GB" sz="1800" dirty="0">
              <a:solidFill>
                <a:srgbClr val="3333FF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12" name="7 - Ορθογώνιο">
            <a:extLst>
              <a:ext uri="{FF2B5EF4-FFF2-40B4-BE49-F238E27FC236}">
                <a16:creationId xmlns:a16="http://schemas.microsoft.com/office/drawing/2014/main" id="{407FBC64-E4FD-4BD0-B436-D18231057617}"/>
              </a:ext>
            </a:extLst>
          </p:cNvPr>
          <p:cNvSpPr/>
          <p:nvPr/>
        </p:nvSpPr>
        <p:spPr>
          <a:xfrm>
            <a:off x="302636" y="1307253"/>
            <a:ext cx="7056784" cy="430887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3333FF"/>
                </a:solidFill>
                <a:latin typeface="+mj-lt"/>
              </a:rPr>
              <a:t>Διάδοση του κύματος σε βαθιά</a:t>
            </a:r>
            <a:r>
              <a:rPr lang="en-US" sz="2200" dirty="0">
                <a:solidFill>
                  <a:srgbClr val="3333FF"/>
                </a:solidFill>
                <a:latin typeface="+mj-lt"/>
              </a:rPr>
              <a:t>,</a:t>
            </a:r>
            <a:r>
              <a:rPr lang="el-GR" sz="2200" dirty="0">
                <a:solidFill>
                  <a:srgbClr val="3333FF"/>
                </a:solidFill>
                <a:latin typeface="+mj-lt"/>
              </a:rPr>
              <a:t> ενδιάμεσα και ρηχά νερά</a:t>
            </a:r>
            <a:r>
              <a:rPr lang="en-US" sz="2200" dirty="0">
                <a:solidFill>
                  <a:srgbClr val="3333FF"/>
                </a:solidFill>
                <a:latin typeface="+mj-lt"/>
              </a:rPr>
              <a:t> II</a:t>
            </a:r>
            <a:endParaRPr lang="en-GB" sz="2200" dirty="0">
              <a:solidFill>
                <a:srgbClr val="3333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Κυματομηχανική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Ορθογώνιο"/>
          <p:cNvSpPr/>
          <p:nvPr/>
        </p:nvSpPr>
        <p:spPr>
          <a:xfrm>
            <a:off x="420894" y="1535966"/>
            <a:ext cx="5832648" cy="430887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3333FF"/>
                </a:solidFill>
                <a:latin typeface="+mj-lt"/>
              </a:rPr>
              <a:t>Διαμόρφωση του κύματος στην παράκτια ζώνη Ι</a:t>
            </a:r>
            <a:endParaRPr lang="en-GB" sz="2200" dirty="0">
              <a:solidFill>
                <a:srgbClr val="3333FF"/>
              </a:solidFill>
              <a:latin typeface="+mj-lt"/>
            </a:endParaRPr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3131840" y="3140968"/>
          <a:ext cx="26654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4" imgW="1422360" imgH="228600" progId="">
                  <p:embed/>
                </p:oleObj>
              </mc:Choice>
              <mc:Fallback>
                <p:oleObj name="Equation" r:id="rId4" imgW="142236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140968"/>
                        <a:ext cx="26654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90388" y="2204864"/>
            <a:ext cx="7992888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l-GR" sz="1800" kern="0" dirty="0">
                <a:latin typeface="+mn-lt"/>
              </a:rPr>
              <a:t>Όταν τα κύματα πλησιάζουν προς την ακτή και αρχίζουν να νοιώθουν τον πυθμένα ή να συναντούν εμπόδια αρχίζουν τα σημαντικά φαινόμενα</a:t>
            </a:r>
            <a:r>
              <a:rPr lang="en-GB" sz="1800" kern="0" dirty="0">
                <a:latin typeface="+mn-lt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1800" kern="0" dirty="0">
              <a:latin typeface="+mn-lt"/>
            </a:endParaRP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l-GR" sz="1800" kern="0" dirty="0" err="1">
                <a:latin typeface="+mn-lt"/>
              </a:rPr>
              <a:t>Ρήχωση</a:t>
            </a:r>
            <a:endParaRPr lang="en-GB" sz="1800" kern="0" dirty="0">
              <a:latin typeface="+mn-lt"/>
            </a:endParaRP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l-GR" sz="1800" kern="0" dirty="0">
                <a:latin typeface="+mn-lt"/>
              </a:rPr>
              <a:t>Διάθλαση</a:t>
            </a:r>
            <a:endParaRPr lang="en-GB" sz="1800" kern="0" dirty="0">
              <a:latin typeface="+mn-lt"/>
            </a:endParaRP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l-GR" sz="1800" kern="0" dirty="0">
                <a:latin typeface="+mn-lt"/>
              </a:rPr>
              <a:t>Περίθλαση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l-GR" sz="1800" kern="0" dirty="0">
                <a:latin typeface="+mn-lt"/>
              </a:rPr>
              <a:t>Ανάκλαση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l-GR" sz="1800" kern="0" dirty="0">
                <a:latin typeface="+mn-lt"/>
              </a:rPr>
              <a:t>Θραύση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l-GR" sz="1800" kern="0" dirty="0">
                <a:latin typeface="+mn-lt"/>
              </a:rPr>
              <a:t>Αναρρίχηση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214313" y="214313"/>
            <a:ext cx="8750300" cy="6500812"/>
          </a:xfrm>
          <a:prstGeom prst="rect">
            <a:avLst/>
          </a:prstGeom>
          <a:noFill/>
          <a:ln w="73025" cmpd="thickThin">
            <a:solidFill>
              <a:srgbClr val="176FB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55576" y="1844824"/>
            <a:ext cx="77048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l-GR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Παράκτια Μορφοδυναμική και Μηχανική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l-GR" sz="2000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έτος προπτυχιακών σπουδών / 6</a:t>
            </a:r>
            <a:r>
              <a:rPr lang="el-GR" sz="2000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εξάμηνο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 διδακτικές μονάδες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ECTS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55576" y="548680"/>
            <a:ext cx="7848872" cy="8640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3200" b="1" dirty="0">
                <a:latin typeface="Calibri" pitchFamily="34" charset="0"/>
                <a:cs typeface="Calibri" pitchFamily="34" charset="0"/>
              </a:rPr>
              <a:t>Στοιχεία μαθήματος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/</a:t>
            </a:r>
            <a:r>
              <a:rPr lang="el-GR" sz="3200" b="1" dirty="0">
                <a:latin typeface="Calibri" pitchFamily="34" charset="0"/>
                <a:cs typeface="Calibri" pitchFamily="34" charset="0"/>
              </a:rPr>
              <a:t>Εκπαιδευτική διαδικασία  </a:t>
            </a:r>
            <a:endParaRPr lang="en-GB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20080" cy="72424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2A9096-E104-D4E9-72EB-C8017832E1A4}"/>
              </a:ext>
            </a:extLst>
          </p:cNvPr>
          <p:cNvSpPr txBox="1"/>
          <p:nvPr/>
        </p:nvSpPr>
        <p:spPr>
          <a:xfrm>
            <a:off x="755576" y="3429000"/>
            <a:ext cx="70567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Θεωρία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13 ΔΙΑΛΕΞΕΙΣ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(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εκ των οποίων 1 επαναληπτική)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Εργαστηριακές ασκήσεις </a:t>
            </a:r>
          </a:p>
          <a:p>
            <a:pPr marL="715963" marR="0" lvl="0" indent="-354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Char char="‒"/>
              <a:tabLst/>
              <a:defRPr/>
            </a:pPr>
            <a:r>
              <a:rPr kumimoji="0" lang="el-GR" altLang="el-GR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ΥΠΟΧΡΕΩΤΙΚΕΣ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l-GR" alt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δικ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1 απουσία)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	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Κυματομηχανική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1520" y="1722991"/>
            <a:ext cx="8496944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justLow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</a:rPr>
              <a:t>Ρήχωση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(</a:t>
            </a:r>
            <a:r>
              <a:rPr kumimoji="0" lang="el-GR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</a:rPr>
              <a:t>shoaling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) είναι η μεταβολή των χαρακτηριστικών του κυματισμού (ύψος, ταχύτητα, μήκος), λόγω μεταβολής του βάθους, κατά την κατεύθυνση διάδοσής. </a:t>
            </a:r>
          </a:p>
          <a:p>
            <a:pPr marL="0" marR="0" lvl="0" indent="0" algn="justLow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0" marR="0" lvl="0" indent="0" algn="justLow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Επιδρά με 2 τρόπους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:</a:t>
            </a:r>
          </a:p>
          <a:p>
            <a:pPr marL="0" marR="0" lvl="0" indent="0" algn="justLow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271463" marR="0" lvl="0" indent="-180975" algn="justLow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l-GR" sz="1800" kern="0" dirty="0">
                <a:latin typeface="+mn-lt"/>
              </a:rPr>
              <a:t>Μείωση της απόστασης μεταξύ διαδοχικών κορυφών (ελάττωση του μήκους κύματος) και </a:t>
            </a:r>
            <a:r>
              <a:rPr lang="el-GR" sz="1800" u="sng" kern="0" dirty="0">
                <a:latin typeface="+mn-lt"/>
              </a:rPr>
              <a:t>αύξηση του ύψους κύματος</a:t>
            </a:r>
            <a:r>
              <a:rPr lang="el-GR" sz="1800" kern="0" dirty="0">
                <a:latin typeface="+mn-lt"/>
              </a:rPr>
              <a:t>.</a:t>
            </a:r>
          </a:p>
          <a:p>
            <a:pPr marL="271463" marR="0" lvl="0" indent="-180975" algn="justLow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l-GR" sz="1800" kern="0" dirty="0">
              <a:latin typeface="+mn-lt"/>
            </a:endParaRPr>
          </a:p>
          <a:p>
            <a:pPr marL="271463" marR="0" lvl="0" indent="-180975" algn="justLow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- </a:t>
            </a:r>
            <a:r>
              <a:rPr kumimoji="0" lang="el-GR" sz="1800" b="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Μείωση του ύψους του κύματος</a:t>
            </a:r>
            <a:r>
              <a:rPr kumimoji="0" lang="el-GR" sz="18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μόλις το κύμα αρχίσει να νιώθει </a:t>
            </a:r>
            <a:r>
              <a:rPr lang="el-GR" sz="1800" kern="0" dirty="0">
                <a:latin typeface="+mn-lt"/>
              </a:rPr>
              <a:t>τον πυθμένα.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Το ύψος</a:t>
            </a:r>
            <a:r>
              <a:rPr kumimoji="0" lang="el-GR" sz="1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του κύματος μειώνεται στο </a:t>
            </a:r>
            <a:r>
              <a:rPr kumimoji="0" lang="el-GR" sz="18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90%</a:t>
            </a:r>
            <a:r>
              <a:rPr kumimoji="0" lang="el-GR" sz="1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όταν </a:t>
            </a:r>
            <a:r>
              <a:rPr lang="en-US" sz="1800" b="1" kern="0" dirty="0">
                <a:solidFill>
                  <a:srgbClr val="0000FF"/>
                </a:solidFill>
                <a:latin typeface="+mn-lt"/>
              </a:rPr>
              <a:t>h=</a:t>
            </a:r>
            <a:r>
              <a:rPr lang="en-GB" sz="1800" b="1" kern="0" dirty="0">
                <a:solidFill>
                  <a:srgbClr val="0000FF"/>
                </a:solidFill>
                <a:latin typeface="+mn-lt"/>
              </a:rPr>
              <a:t>1/6 L</a:t>
            </a:r>
            <a:r>
              <a:rPr lang="en-GB" sz="1800" kern="0" dirty="0">
                <a:latin typeface="+mn-lt"/>
              </a:rPr>
              <a:t>. </a:t>
            </a:r>
            <a:r>
              <a:rPr lang="el-GR" sz="1800" kern="0" dirty="0">
                <a:latin typeface="+mn-lt"/>
              </a:rPr>
              <a:t>Πέρα από αυτό το σημείο υπερτερεί ο 1</a:t>
            </a:r>
            <a:r>
              <a:rPr lang="el-GR" sz="1800" kern="0" baseline="30000" dirty="0">
                <a:latin typeface="+mn-lt"/>
              </a:rPr>
              <a:t>ος</a:t>
            </a:r>
            <a:r>
              <a:rPr lang="el-GR" sz="1800" kern="0" dirty="0">
                <a:latin typeface="+mn-lt"/>
              </a:rPr>
              <a:t> τρόπος και το ύψος του κύματος αυξάνεται σημαντικά μέχρι να φτάσει το σημείο θραύσης.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2" name="7 - Ορθογώνιο">
            <a:extLst>
              <a:ext uri="{FF2B5EF4-FFF2-40B4-BE49-F238E27FC236}">
                <a16:creationId xmlns:a16="http://schemas.microsoft.com/office/drawing/2014/main" id="{917FE006-D5AC-43A3-AA46-263D83A6F5D8}"/>
              </a:ext>
            </a:extLst>
          </p:cNvPr>
          <p:cNvSpPr/>
          <p:nvPr/>
        </p:nvSpPr>
        <p:spPr>
          <a:xfrm>
            <a:off x="366415" y="1147649"/>
            <a:ext cx="5832648" cy="430887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3333FF"/>
                </a:solidFill>
                <a:latin typeface="+mj-lt"/>
              </a:rPr>
              <a:t>Διαμόρφωση του κύματος στην παράκτια ζώνη ΙΙ</a:t>
            </a:r>
            <a:endParaRPr lang="en-GB" sz="2200" dirty="0">
              <a:solidFill>
                <a:srgbClr val="3333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Κυματομηχανική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73136" y="1789825"/>
            <a:ext cx="8496944" cy="243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Low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Με την παραδοχή της διάδοσης κυματισμού σε μία κατεύθυνση χωρίς απώλειες ενέργειας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υπολογίζεται</a:t>
            </a:r>
            <a:r>
              <a:rPr kumimoji="0" lang="el-GR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ο συντελεστής </a:t>
            </a:r>
            <a:r>
              <a:rPr kumimoji="0" lang="el-GR" sz="1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ρήχωσης</a:t>
            </a:r>
            <a:r>
              <a:rPr kumimoji="0" lang="el-GR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lang="en-GB" sz="1600" kern="0" dirty="0" err="1">
                <a:latin typeface="+mj-lt"/>
              </a:rPr>
              <a:t>k</a:t>
            </a:r>
            <a:r>
              <a:rPr lang="en-GB" sz="1600" kern="0" baseline="-25000" dirty="0" err="1">
                <a:latin typeface="+mj-lt"/>
              </a:rPr>
              <a:t>s</a:t>
            </a:r>
            <a:r>
              <a:rPr lang="el-GR" sz="1600" kern="0" dirty="0">
                <a:latin typeface="+mj-lt"/>
              </a:rPr>
              <a:t> ο οποίος χρησιμοποιείται για τον υπολογισμό του νέου κυματικού ύψους:</a:t>
            </a:r>
            <a:endParaRPr kumimoji="0" lang="el-GR" sz="16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kern="0" dirty="0">
                <a:latin typeface="+mj-lt"/>
              </a:rPr>
              <a:t>Η</a:t>
            </a:r>
            <a:r>
              <a:rPr lang="el-GR" sz="1600" kern="0" baseline="-25000" dirty="0">
                <a:latin typeface="+mj-lt"/>
              </a:rPr>
              <a:t>2</a:t>
            </a:r>
            <a:r>
              <a:rPr lang="el-GR" sz="1600" kern="0" dirty="0">
                <a:latin typeface="+mj-lt"/>
              </a:rPr>
              <a:t> = Η</a:t>
            </a:r>
            <a:r>
              <a:rPr lang="el-GR" sz="1600" kern="0" baseline="-25000" dirty="0">
                <a:latin typeface="+mj-lt"/>
              </a:rPr>
              <a:t>1</a:t>
            </a:r>
            <a:r>
              <a:rPr lang="el-GR" sz="1600" kern="0" dirty="0">
                <a:latin typeface="+mj-lt"/>
              </a:rPr>
              <a:t> </a:t>
            </a:r>
            <a:r>
              <a:rPr lang="en-GB" sz="1600" kern="0" dirty="0">
                <a:latin typeface="+mj-lt"/>
              </a:rPr>
              <a:t>x </a:t>
            </a:r>
            <a:r>
              <a:rPr lang="en-GB" sz="1600" kern="0" dirty="0" err="1">
                <a:latin typeface="+mj-lt"/>
              </a:rPr>
              <a:t>k</a:t>
            </a:r>
            <a:r>
              <a:rPr lang="en-GB" sz="1600" kern="0" baseline="-25000" dirty="0" err="1">
                <a:latin typeface="+mj-lt"/>
              </a:rPr>
              <a:t>s</a:t>
            </a:r>
            <a:endParaRPr lang="el-GR" sz="1600" kern="0" baseline="-25000" dirty="0">
              <a:latin typeface="+mj-lt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u="sng" kern="0" dirty="0">
                <a:solidFill>
                  <a:prstClr val="black"/>
                </a:solidFill>
                <a:latin typeface="+mn-lt"/>
              </a:rPr>
              <a:t>Ο συντελεστής </a:t>
            </a:r>
            <a:r>
              <a:rPr lang="el-GR" sz="1600" u="sng" kern="0" dirty="0" err="1">
                <a:solidFill>
                  <a:prstClr val="black"/>
                </a:solidFill>
                <a:latin typeface="+mn-lt"/>
              </a:rPr>
              <a:t>ρήχωσης</a:t>
            </a:r>
            <a:r>
              <a:rPr lang="el-GR" sz="1600" u="sng" kern="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GB" sz="1600" u="sng" kern="0" dirty="0" err="1">
                <a:solidFill>
                  <a:prstClr val="black"/>
                </a:solidFill>
                <a:latin typeface="+mn-lt"/>
              </a:rPr>
              <a:t>k</a:t>
            </a:r>
            <a:r>
              <a:rPr lang="en-GB" sz="1600" u="sng" kern="0" baseline="-25000" dirty="0" err="1">
                <a:solidFill>
                  <a:prstClr val="black"/>
                </a:solidFill>
                <a:latin typeface="+mn-lt"/>
              </a:rPr>
              <a:t>s</a:t>
            </a:r>
            <a:r>
              <a:rPr lang="el-GR" sz="1600" u="sng" kern="0" dirty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600" kern="0" dirty="0">
                <a:solidFill>
                  <a:prstClr val="black"/>
                </a:solidFill>
                <a:latin typeface="+mn-lt"/>
              </a:rPr>
              <a:t>:</a:t>
            </a:r>
          </a:p>
          <a:p>
            <a:pPr marL="180975" indent="-1809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l-GR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</a:rPr>
              <a:t>Βαθιά νερά: </a:t>
            </a:r>
            <a:r>
              <a:rPr lang="en-GB" sz="1600" kern="0" dirty="0" err="1">
                <a:latin typeface="+mn-lt"/>
              </a:rPr>
              <a:t>k</a:t>
            </a:r>
            <a:r>
              <a:rPr lang="en-GB" sz="1600" kern="0" baseline="-25000" dirty="0" err="1">
                <a:latin typeface="+mn-lt"/>
              </a:rPr>
              <a:t>s</a:t>
            </a:r>
            <a:r>
              <a:rPr lang="en-GB" sz="1600" kern="0" baseline="-25000" dirty="0">
                <a:latin typeface="+mn-lt"/>
              </a:rPr>
              <a:t> </a:t>
            </a:r>
            <a:r>
              <a:rPr kumimoji="0" lang="el-GR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</a:rPr>
              <a:t>= 1.0</a:t>
            </a:r>
          </a:p>
          <a:p>
            <a:pPr marL="180975" indent="-1809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1600" kern="0" dirty="0">
                <a:latin typeface="+mn-lt"/>
              </a:rPr>
              <a:t>Μείωση σε ενδιάμεσα βάθη: </a:t>
            </a:r>
            <a:r>
              <a:rPr lang="en-GB" sz="1600" kern="0" dirty="0" err="1">
                <a:latin typeface="+mn-lt"/>
              </a:rPr>
              <a:t>k</a:t>
            </a:r>
            <a:r>
              <a:rPr lang="en-GB" sz="1600" kern="0" baseline="-25000" dirty="0" err="1">
                <a:latin typeface="+mn-lt"/>
              </a:rPr>
              <a:t>s</a:t>
            </a:r>
            <a:r>
              <a:rPr lang="el-GR" sz="1600" kern="0" dirty="0">
                <a:latin typeface="+mn-lt"/>
              </a:rPr>
              <a:t> = 0.9 </a:t>
            </a:r>
          </a:p>
          <a:p>
            <a:pPr marL="180975" indent="-180975" algn="justLow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1600" kern="0" dirty="0">
                <a:latin typeface="+mn-lt"/>
              </a:rPr>
              <a:t>Αύξηση στα ρηχά, λίγο πριν από τη θραύση του κυματισμού: </a:t>
            </a:r>
            <a:r>
              <a:rPr lang="en-GB" sz="1600" kern="0" dirty="0" err="1">
                <a:latin typeface="+mn-lt"/>
              </a:rPr>
              <a:t>k</a:t>
            </a:r>
            <a:r>
              <a:rPr lang="en-GB" sz="1600" kern="0" baseline="-25000" dirty="0" err="1">
                <a:latin typeface="+mn-lt"/>
              </a:rPr>
              <a:t>s</a:t>
            </a:r>
            <a:r>
              <a:rPr lang="en-GB" sz="1600" kern="0" baseline="-25000" dirty="0">
                <a:latin typeface="+mn-lt"/>
              </a:rPr>
              <a:t> </a:t>
            </a:r>
            <a:r>
              <a:rPr lang="el-GR" sz="1600" kern="0" dirty="0">
                <a:latin typeface="+mn-lt"/>
              </a:rPr>
              <a:t>&gt; 1</a:t>
            </a:r>
            <a:endParaRPr kumimoji="0" lang="el-GR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1841" y="2653880"/>
            <a:ext cx="2478515" cy="1218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DA0CFE7-44BA-03F7-E18D-EBCD3A1811E6}"/>
              </a:ext>
            </a:extLst>
          </p:cNvPr>
          <p:cNvGrpSpPr/>
          <p:nvPr/>
        </p:nvGrpSpPr>
        <p:grpSpPr>
          <a:xfrm>
            <a:off x="683791" y="4520459"/>
            <a:ext cx="4824536" cy="1685681"/>
            <a:chOff x="1619672" y="3657682"/>
            <a:chExt cx="6121400" cy="2576002"/>
          </a:xfrm>
        </p:grpSpPr>
        <p:pic>
          <p:nvPicPr>
            <p:cNvPr id="5" name="Picture 12" descr="S22">
              <a:extLst>
                <a:ext uri="{FF2B5EF4-FFF2-40B4-BE49-F238E27FC236}">
                  <a16:creationId xmlns:a16="http://schemas.microsoft.com/office/drawing/2014/main" id="{FA7A6356-1DD2-E8FD-5159-7CF2731560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19672" y="3657682"/>
              <a:ext cx="6121400" cy="2570163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F425F7F-9CC9-94D8-06A7-523542D7B885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4581128"/>
              <a:ext cx="0" cy="131984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3235976-0CD8-1CFC-208D-6B22A147171D}"/>
                </a:ext>
              </a:extLst>
            </p:cNvPr>
            <p:cNvCxnSpPr>
              <a:cxnSpLocks/>
            </p:cNvCxnSpPr>
            <p:nvPr/>
          </p:nvCxnSpPr>
          <p:spPr>
            <a:xfrm>
              <a:off x="2699792" y="4581128"/>
              <a:ext cx="0" cy="131984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AFDD5E-1796-7C8E-0CC3-9EEB15A7C174}"/>
                </a:ext>
              </a:extLst>
            </p:cNvPr>
            <p:cNvSpPr txBox="1"/>
            <p:nvPr/>
          </p:nvSpPr>
          <p:spPr>
            <a:xfrm>
              <a:off x="4356336" y="5895130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0.5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041EA1-2A00-4FFE-D151-2560558177E1}"/>
                </a:ext>
              </a:extLst>
            </p:cNvPr>
            <p:cNvSpPr txBox="1"/>
            <p:nvPr/>
          </p:nvSpPr>
          <p:spPr>
            <a:xfrm>
              <a:off x="2448125" y="5889292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0.05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148ADF-10ED-A3B4-30A0-94C23386906F}"/>
                </a:ext>
              </a:extLst>
            </p:cNvPr>
            <p:cNvSpPr txBox="1"/>
            <p:nvPr/>
          </p:nvSpPr>
          <p:spPr>
            <a:xfrm>
              <a:off x="4982077" y="4962654"/>
              <a:ext cx="1659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u="sng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Βαθιά</a:t>
              </a:r>
              <a:endParaRPr lang="en-US" sz="1600" u="sng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D12F2D-CC68-ADD0-C780-94330D4CC225}"/>
                </a:ext>
              </a:extLst>
            </p:cNvPr>
            <p:cNvSpPr txBox="1"/>
            <p:nvPr/>
          </p:nvSpPr>
          <p:spPr>
            <a:xfrm>
              <a:off x="2899131" y="4962654"/>
              <a:ext cx="1659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u="sng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Ενδιάμεσα</a:t>
              </a:r>
              <a:endParaRPr lang="en-US" sz="1600" u="sng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9BAEC9D-6FFC-8BB4-4ED1-017A72F03DE4}"/>
                </a:ext>
              </a:extLst>
            </p:cNvPr>
            <p:cNvSpPr txBox="1"/>
            <p:nvPr/>
          </p:nvSpPr>
          <p:spPr>
            <a:xfrm>
              <a:off x="2056084" y="4951884"/>
              <a:ext cx="1659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u="sng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Ρηχά</a:t>
              </a:r>
              <a:endParaRPr lang="en-US" sz="1600" u="sng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7445F2-A4C1-C191-955A-E00CA226C028}"/>
              </a:ext>
            </a:extLst>
          </p:cNvPr>
          <p:cNvCxnSpPr>
            <a:cxnSpLocks/>
          </p:cNvCxnSpPr>
          <p:nvPr/>
        </p:nvCxnSpPr>
        <p:spPr>
          <a:xfrm>
            <a:off x="3275856" y="5277512"/>
            <a:ext cx="0" cy="11300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2CC89CB-4E51-A0D1-49BB-D36796DA3A53}"/>
              </a:ext>
            </a:extLst>
          </p:cNvPr>
          <p:cNvSpPr txBox="1"/>
          <p:nvPr/>
        </p:nvSpPr>
        <p:spPr>
          <a:xfrm>
            <a:off x="3096059" y="6395908"/>
            <a:ext cx="1223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1/6</a:t>
            </a:r>
          </a:p>
        </p:txBody>
      </p:sp>
      <p:sp>
        <p:nvSpPr>
          <p:cNvPr id="22" name="7 - Ορθογώνιο">
            <a:extLst>
              <a:ext uri="{FF2B5EF4-FFF2-40B4-BE49-F238E27FC236}">
                <a16:creationId xmlns:a16="http://schemas.microsoft.com/office/drawing/2014/main" id="{5FFB2C9E-BAFD-451E-986B-C822BAE7A067}"/>
              </a:ext>
            </a:extLst>
          </p:cNvPr>
          <p:cNvSpPr/>
          <p:nvPr/>
        </p:nvSpPr>
        <p:spPr>
          <a:xfrm>
            <a:off x="390388" y="1174131"/>
            <a:ext cx="7071487" cy="430887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3333FF"/>
                </a:solidFill>
                <a:latin typeface="+mj-lt"/>
              </a:rPr>
              <a:t>Διαμόρφωση του κύματος στην παράκτια ζώνη</a:t>
            </a:r>
            <a:r>
              <a:rPr lang="en-US" sz="2200" dirty="0">
                <a:solidFill>
                  <a:srgbClr val="3333FF"/>
                </a:solidFill>
                <a:latin typeface="+mj-lt"/>
              </a:rPr>
              <a:t> III: </a:t>
            </a:r>
            <a:r>
              <a:rPr lang="el-GR" sz="2000" dirty="0" err="1">
                <a:solidFill>
                  <a:srgbClr val="3333FF"/>
                </a:solidFill>
                <a:latin typeface="+mj-lt"/>
              </a:rPr>
              <a:t>Ρήχωση</a:t>
            </a:r>
            <a:r>
              <a:rPr lang="en-US" sz="2200" dirty="0">
                <a:solidFill>
                  <a:srgbClr val="3333FF"/>
                </a:solidFill>
                <a:latin typeface="+mj-lt"/>
              </a:rPr>
              <a:t> </a:t>
            </a:r>
            <a:endParaRPr lang="en-GB" sz="2200" dirty="0">
              <a:solidFill>
                <a:srgbClr val="3333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Κυματομηχανική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3131840" y="3140968"/>
          <a:ext cx="26654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4" imgW="1422360" imgH="228600" progId="">
                  <p:embed/>
                </p:oleObj>
              </mc:Choice>
              <mc:Fallback>
                <p:oleObj name="Equation" r:id="rId4" imgW="142236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140968"/>
                        <a:ext cx="26654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43836" y="2348880"/>
            <a:ext cx="8456327" cy="344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Ο κυματισμός επιβραδύνεται όταν φτάνει σε αβαθή ύδατα.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Η ταχύτητα προώθησης C ενός κυματισμού </a:t>
            </a:r>
            <a:r>
              <a:rPr lang="el-GR" sz="1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διαφοροποιείται χωρικά </a:t>
            </a:r>
            <a:r>
              <a:rPr lang="el-GR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λόγω της επίδρασης του βάθους.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Για κυματισμούς που κινούνται διαγωνίως των ισοβαθών, το τμήμα του κυματισμού που βρίσκεται σε βαθύτερα ύδατα κινείται ταχύτερα από το τμήμα που βρίσκεται σε ρηχότερα ύδατα. Αυτή η διαφορά οδηγεί τον κυματισμό να στρέφεται παράλληλα προς τις ισοβαθείς 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Η στροφή αυτή ορίζεται ως </a:t>
            </a:r>
            <a:r>
              <a:rPr lang="el-GR" sz="1800" b="1" dirty="0">
                <a:solidFill>
                  <a:srgbClr val="3333FF"/>
                </a:solidFill>
                <a:latin typeface="Calibri" panose="020F0502020204030204" pitchFamily="34" charset="0"/>
                <a:cs typeface="Calibri" pitchFamily="34" charset="0"/>
              </a:rPr>
              <a:t>διάθλαση</a:t>
            </a:r>
            <a:r>
              <a:rPr lang="el-GR" sz="1800" dirty="0">
                <a:solidFill>
                  <a:srgbClr val="3333FF"/>
                </a:solidFill>
                <a:latin typeface="Calibri" panose="020F0502020204030204" pitchFamily="34" charset="0"/>
                <a:cs typeface="Calibri" pitchFamily="34" charset="0"/>
              </a:rPr>
              <a:t>.</a:t>
            </a:r>
            <a:endParaRPr kumimoji="0" lang="en-US" sz="1800" b="0" i="0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2" name="7 - Ορθογώνιο">
            <a:extLst>
              <a:ext uri="{FF2B5EF4-FFF2-40B4-BE49-F238E27FC236}">
                <a16:creationId xmlns:a16="http://schemas.microsoft.com/office/drawing/2014/main" id="{CD930E2F-DF72-4AB4-B2BB-DE16A1886AF5}"/>
              </a:ext>
            </a:extLst>
          </p:cNvPr>
          <p:cNvSpPr/>
          <p:nvPr/>
        </p:nvSpPr>
        <p:spPr>
          <a:xfrm>
            <a:off x="343836" y="1519105"/>
            <a:ext cx="7071487" cy="430887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3333FF"/>
                </a:solidFill>
                <a:latin typeface="+mj-lt"/>
              </a:rPr>
              <a:t>Διαμόρφωση του κύματος στην παράκτια ζώνη</a:t>
            </a:r>
            <a:r>
              <a:rPr lang="en-US" sz="2200" dirty="0">
                <a:solidFill>
                  <a:srgbClr val="3333FF"/>
                </a:solidFill>
                <a:latin typeface="+mj-lt"/>
              </a:rPr>
              <a:t> IV: </a:t>
            </a:r>
            <a:r>
              <a:rPr lang="el-GR" sz="2000" dirty="0">
                <a:solidFill>
                  <a:srgbClr val="3333FF"/>
                </a:solidFill>
                <a:latin typeface="+mj-lt"/>
              </a:rPr>
              <a:t>Διάθλαση</a:t>
            </a:r>
            <a:r>
              <a:rPr lang="en-US" sz="2200" dirty="0">
                <a:solidFill>
                  <a:srgbClr val="3333FF"/>
                </a:solidFill>
                <a:latin typeface="+mj-lt"/>
              </a:rPr>
              <a:t> </a:t>
            </a:r>
            <a:endParaRPr lang="en-GB" sz="2200" dirty="0">
              <a:solidFill>
                <a:srgbClr val="3333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Κυματομηχανική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3131840" y="3140968"/>
          <a:ext cx="26654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4" imgW="1422360" imgH="228600" progId="">
                  <p:embed/>
                </p:oleObj>
              </mc:Choice>
              <mc:Fallback>
                <p:oleObj name="Equation" r:id="rId4" imgW="142236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140968"/>
                        <a:ext cx="26654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261871" y="5761665"/>
            <a:ext cx="504056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justLow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Καμπύλωση των αρχικά ευθύγραμμων κορυφογραμμών με τάση να γίνουν παράλληλες προς τις ισοβαθείς</a:t>
            </a:r>
          </a:p>
        </p:txBody>
      </p:sp>
      <p:grpSp>
        <p:nvGrpSpPr>
          <p:cNvPr id="24" name="Group 15"/>
          <p:cNvGrpSpPr>
            <a:grpSpLocks/>
          </p:cNvGrpSpPr>
          <p:nvPr/>
        </p:nvGrpSpPr>
        <p:grpSpPr bwMode="auto">
          <a:xfrm>
            <a:off x="391176" y="2154864"/>
            <a:ext cx="4752528" cy="3459827"/>
            <a:chOff x="255" y="1570"/>
            <a:chExt cx="3583" cy="2522"/>
          </a:xfrm>
        </p:grpSpPr>
        <p:pic>
          <p:nvPicPr>
            <p:cNvPr id="25" name="Picture 6" descr="untitl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5" y="1625"/>
              <a:ext cx="3583" cy="2467"/>
            </a:xfrm>
            <a:prstGeom prst="rect">
              <a:avLst/>
            </a:prstGeom>
            <a:noFill/>
            <a:ln w="25400" algn="ctr">
              <a:solidFill>
                <a:srgbClr val="FF6600"/>
              </a:solidFill>
              <a:miter lim="800000"/>
              <a:headEnd/>
              <a:tailEnd/>
            </a:ln>
            <a:effectLst/>
          </p:spPr>
        </p:pic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 rot="-933428">
              <a:off x="1020" y="2614"/>
              <a:ext cx="102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1" i="0" u="none" strike="noStrike" kern="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</a:rPr>
                <a:t>κυματοκορυφή</a:t>
              </a:r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1746" y="1570"/>
              <a:ext cx="5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</a:rPr>
                <a:t>ΑΚΤΗ</a:t>
              </a:r>
            </a:p>
          </p:txBody>
        </p:sp>
      </p:grp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5302431" y="2106221"/>
            <a:ext cx="380607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Διάθλαση μόνο σε ενδιάμεσα και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ρηχά νερά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Στα βαθιά νερά, η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C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είναι ανεξάρτητη του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h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Αναγκαία συνθήκη για την εμφάνισή της είναι </a:t>
            </a:r>
            <a:r>
              <a:rPr kumimoji="0" lang="el-GR" sz="18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η λοξότητα</a:t>
            </a:r>
            <a:r>
              <a:rPr kumimoji="0" lang="en-US" sz="18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el-GR" sz="18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της διάδοσης των κυμάτων σε σχέση με τις </a:t>
            </a:r>
            <a:r>
              <a:rPr lang="el-GR" sz="1800" kern="0" dirty="0">
                <a:latin typeface="+mn-lt"/>
              </a:rPr>
              <a:t>ι</a:t>
            </a:r>
            <a:r>
              <a:rPr kumimoji="0" lang="el-GR" sz="18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</a:rPr>
              <a:t>σοβαθείς</a:t>
            </a:r>
            <a:endParaRPr kumimoji="0" lang="el-GR" sz="1800" b="0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5" name="7 - Ορθογώνιο">
            <a:extLst>
              <a:ext uri="{FF2B5EF4-FFF2-40B4-BE49-F238E27FC236}">
                <a16:creationId xmlns:a16="http://schemas.microsoft.com/office/drawing/2014/main" id="{90D1148C-B42C-4246-887F-BCDF3B33CCF4}"/>
              </a:ext>
            </a:extLst>
          </p:cNvPr>
          <p:cNvSpPr/>
          <p:nvPr/>
        </p:nvSpPr>
        <p:spPr>
          <a:xfrm>
            <a:off x="364960" y="1378541"/>
            <a:ext cx="7071487" cy="430887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3333FF"/>
                </a:solidFill>
                <a:latin typeface="+mj-lt"/>
              </a:rPr>
              <a:t>Διαμόρφωση του κύματος στην παράκτια ζώνη</a:t>
            </a:r>
            <a:r>
              <a:rPr lang="en-US" sz="2200" dirty="0">
                <a:solidFill>
                  <a:srgbClr val="3333FF"/>
                </a:solidFill>
                <a:latin typeface="+mj-lt"/>
              </a:rPr>
              <a:t> V: </a:t>
            </a:r>
            <a:r>
              <a:rPr lang="el-GR" sz="2000" dirty="0">
                <a:solidFill>
                  <a:srgbClr val="3333FF"/>
                </a:solidFill>
                <a:latin typeface="+mj-lt"/>
              </a:rPr>
              <a:t>Διάθλαση</a:t>
            </a:r>
            <a:r>
              <a:rPr lang="en-US" sz="2200" dirty="0">
                <a:solidFill>
                  <a:srgbClr val="3333FF"/>
                </a:solidFill>
                <a:latin typeface="+mj-lt"/>
              </a:rPr>
              <a:t> </a:t>
            </a:r>
            <a:endParaRPr lang="en-GB" sz="2200" dirty="0">
              <a:solidFill>
                <a:srgbClr val="3333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1" name="Text Box 3"/>
          <p:cNvSpPr txBox="1">
            <a:spLocks noChangeArrowheads="1"/>
          </p:cNvSpPr>
          <p:nvPr/>
        </p:nvSpPr>
        <p:spPr bwMode="auto">
          <a:xfrm>
            <a:off x="2691658" y="5908326"/>
            <a:ext cx="562485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Πύκνωση ορθογωνίων 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αύξηση της ενεργειακής πυκνότητας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αύξηση του ύψους του κύματος </a:t>
            </a:r>
          </a:p>
        </p:txBody>
      </p:sp>
      <p:pic>
        <p:nvPicPr>
          <p:cNvPr id="246787" name="Picture 3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071810" y="1544038"/>
            <a:ext cx="4039527" cy="431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2915816" y="4961588"/>
            <a:ext cx="1944216" cy="57569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stealth" w="med" len="med"/>
          </a:ln>
          <a:effectLst/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12660" y="5375044"/>
            <a:ext cx="14366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αύξηση ύψους σε ακρωτήρι</a:t>
            </a: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 flipV="1">
            <a:off x="5544878" y="4677624"/>
            <a:ext cx="1642007" cy="575691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stealth" w="med" len="med"/>
          </a:ln>
          <a:effectLst/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186885" y="5060701"/>
            <a:ext cx="19442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l-GR" sz="16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μείωση ύψους κύματος σε κόλπο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58918" y="1758994"/>
            <a:ext cx="2790362" cy="64633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Διάθλαση σε διαφορετικές </a:t>
            </a:r>
            <a:r>
              <a:rPr lang="el-GR" sz="1800" dirty="0" err="1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βυθομετρίες</a:t>
            </a:r>
            <a:r>
              <a:rPr lang="el-GR" sz="18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, ακτογραμμές </a:t>
            </a:r>
            <a:endParaRPr lang="en-GB" sz="1800" dirty="0">
              <a:solidFill>
                <a:srgbClr val="3333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Κυματομηχανική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21" name="20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23" name="22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F15AF5-B4F9-73D3-8B0F-0DBF0243BB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312" y="3429000"/>
            <a:ext cx="1557362" cy="706245"/>
          </a:xfrm>
          <a:prstGeom prst="rect">
            <a:avLst/>
          </a:prstGeom>
        </p:spPr>
      </p:pic>
      <p:sp>
        <p:nvSpPr>
          <p:cNvPr id="16" name="7 - Ορθογώνιο">
            <a:extLst>
              <a:ext uri="{FF2B5EF4-FFF2-40B4-BE49-F238E27FC236}">
                <a16:creationId xmlns:a16="http://schemas.microsoft.com/office/drawing/2014/main" id="{32590F12-FD8A-4246-B2D7-129CB7629120}"/>
              </a:ext>
            </a:extLst>
          </p:cNvPr>
          <p:cNvSpPr/>
          <p:nvPr/>
        </p:nvSpPr>
        <p:spPr>
          <a:xfrm>
            <a:off x="161187" y="1045786"/>
            <a:ext cx="7219125" cy="430887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3333FF"/>
                </a:solidFill>
                <a:latin typeface="+mj-lt"/>
              </a:rPr>
              <a:t>Διαμόρφωση του κύματος στην παράκτια ζώνη</a:t>
            </a:r>
            <a:r>
              <a:rPr lang="en-US" sz="2200" dirty="0">
                <a:solidFill>
                  <a:srgbClr val="3333FF"/>
                </a:solidFill>
                <a:latin typeface="+mj-lt"/>
              </a:rPr>
              <a:t> V</a:t>
            </a:r>
            <a:r>
              <a:rPr lang="el-GR" sz="2200" dirty="0">
                <a:solidFill>
                  <a:srgbClr val="3333FF"/>
                </a:solidFill>
                <a:latin typeface="+mj-lt"/>
              </a:rPr>
              <a:t>Ι</a:t>
            </a:r>
            <a:r>
              <a:rPr lang="en-US" sz="2200" dirty="0">
                <a:solidFill>
                  <a:srgbClr val="3333FF"/>
                </a:solidFill>
                <a:latin typeface="+mj-lt"/>
              </a:rPr>
              <a:t>: </a:t>
            </a:r>
            <a:r>
              <a:rPr lang="el-GR" sz="2000" dirty="0">
                <a:solidFill>
                  <a:srgbClr val="3333FF"/>
                </a:solidFill>
                <a:latin typeface="+mj-lt"/>
              </a:rPr>
              <a:t>Διάθλαση</a:t>
            </a:r>
            <a:r>
              <a:rPr lang="en-US" sz="2200" dirty="0">
                <a:solidFill>
                  <a:srgbClr val="3333FF"/>
                </a:solidFill>
                <a:latin typeface="+mj-lt"/>
              </a:rPr>
              <a:t> </a:t>
            </a:r>
            <a:endParaRPr lang="en-GB" sz="2200" dirty="0">
              <a:solidFill>
                <a:srgbClr val="3333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Κυματομηχανική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3131840" y="3140968"/>
          <a:ext cx="26654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4" imgW="1422360" imgH="228600" progId="">
                  <p:embed/>
                </p:oleObj>
              </mc:Choice>
              <mc:Fallback>
                <p:oleObj name="Equation" r:id="rId4" imgW="142236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140968"/>
                        <a:ext cx="26654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pic>
        <p:nvPicPr>
          <p:cNvPr id="12" name="Picture 4" descr="IMG0340"/>
          <p:cNvPicPr>
            <a:picLocks noChangeAspect="1" noChangeArrowheads="1"/>
          </p:cNvPicPr>
          <p:nvPr/>
        </p:nvPicPr>
        <p:blipFill>
          <a:blip r:embed="rId8" cstate="print"/>
          <a:srcRect l="3542" t="5467" r="4323" b="2422"/>
          <a:stretch>
            <a:fillRect/>
          </a:stretch>
        </p:blipFill>
        <p:spPr bwMode="auto">
          <a:xfrm>
            <a:off x="1691407" y="1988840"/>
            <a:ext cx="5328592" cy="355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699792" y="5749431"/>
            <a:ext cx="44642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600" i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Διάθλαση κυμάτων </a:t>
            </a:r>
            <a:r>
              <a:rPr lang="en-GB" sz="1600" i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SEPM, 1996</a:t>
            </a:r>
          </a:p>
        </p:txBody>
      </p:sp>
      <p:sp>
        <p:nvSpPr>
          <p:cNvPr id="15" name="7 - Ορθογώνιο">
            <a:extLst>
              <a:ext uri="{FF2B5EF4-FFF2-40B4-BE49-F238E27FC236}">
                <a16:creationId xmlns:a16="http://schemas.microsoft.com/office/drawing/2014/main" id="{47931BAC-F772-4C11-8FDD-8DFEBE2EC9EA}"/>
              </a:ext>
            </a:extLst>
          </p:cNvPr>
          <p:cNvSpPr/>
          <p:nvPr/>
        </p:nvSpPr>
        <p:spPr>
          <a:xfrm>
            <a:off x="216024" y="1242537"/>
            <a:ext cx="7219125" cy="430887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3333FF"/>
                </a:solidFill>
                <a:latin typeface="+mj-lt"/>
              </a:rPr>
              <a:t>Διαμόρφωση του κύματος στην παράκτια ζώνη</a:t>
            </a:r>
            <a:r>
              <a:rPr lang="en-US" sz="2200" dirty="0">
                <a:solidFill>
                  <a:srgbClr val="3333FF"/>
                </a:solidFill>
                <a:latin typeface="+mj-lt"/>
              </a:rPr>
              <a:t> V</a:t>
            </a:r>
            <a:r>
              <a:rPr lang="el-GR" sz="2200" dirty="0">
                <a:solidFill>
                  <a:srgbClr val="3333FF"/>
                </a:solidFill>
                <a:latin typeface="+mj-lt"/>
              </a:rPr>
              <a:t>ΙΙ</a:t>
            </a:r>
            <a:r>
              <a:rPr lang="en-US" sz="2200" dirty="0">
                <a:solidFill>
                  <a:srgbClr val="3333FF"/>
                </a:solidFill>
                <a:latin typeface="+mj-lt"/>
              </a:rPr>
              <a:t>: </a:t>
            </a:r>
            <a:r>
              <a:rPr lang="el-GR" sz="2000" dirty="0">
                <a:solidFill>
                  <a:srgbClr val="3333FF"/>
                </a:solidFill>
                <a:latin typeface="+mj-lt"/>
              </a:rPr>
              <a:t>Διάθλαση</a:t>
            </a:r>
            <a:r>
              <a:rPr lang="en-US" sz="2200" dirty="0">
                <a:solidFill>
                  <a:srgbClr val="3333FF"/>
                </a:solidFill>
                <a:latin typeface="+mj-lt"/>
              </a:rPr>
              <a:t> </a:t>
            </a:r>
            <a:endParaRPr lang="en-GB" sz="2200" dirty="0">
              <a:solidFill>
                <a:srgbClr val="3333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Κυματομηχανική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3131840" y="3140968"/>
          <a:ext cx="26654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4" imgW="1422360" imgH="228600" progId="">
                  <p:embed/>
                </p:oleObj>
              </mc:Choice>
              <mc:Fallback>
                <p:oleObj name="Equation" r:id="rId4" imgW="142236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140968"/>
                        <a:ext cx="26654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88082" y="2070821"/>
            <a:ext cx="8604398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71463" algn="l"/>
              </a:tabLst>
              <a:defRPr/>
            </a:pPr>
            <a:r>
              <a:rPr lang="el-GR" sz="1800" dirty="0">
                <a:latin typeface="+mn-lt"/>
                <a:cs typeface="Calibri" pitchFamily="34" charset="0"/>
              </a:rPr>
              <a:t>Όταν οι κυματισμοί κατά τη μετάδοσή τους συναντήσουν ένα φυσικό ή τεχνητό εμπόδιο (</a:t>
            </a:r>
            <a:r>
              <a:rPr lang="el-GR" sz="1800" dirty="0" err="1">
                <a:latin typeface="+mn-lt"/>
                <a:cs typeface="Calibri" pitchFamily="34" charset="0"/>
              </a:rPr>
              <a:t>π.χ</a:t>
            </a:r>
            <a:r>
              <a:rPr lang="el-GR" sz="1800" dirty="0">
                <a:latin typeface="+mn-lt"/>
                <a:cs typeface="Calibri" pitchFamily="34" charset="0"/>
              </a:rPr>
              <a:t> κυματοθραύστης, νησίδα) τότε παρατηρείται γύρω από το άκρο καμπύλωση των κορυφογραμμών με αποτέλεσμα τα κύματα όχι μόνο να μην παρακάμπτουν το εμπόδιο αλλά, αντίθετα, να μεταδίδονται στην πίσω πλευρά του </a:t>
            </a:r>
            <a:r>
              <a:rPr lang="el-GR" sz="1800" dirty="0">
                <a:solidFill>
                  <a:srgbClr val="0000FF"/>
                </a:solidFill>
                <a:latin typeface="+mn-lt"/>
                <a:cs typeface="Calibri" pitchFamily="34" charset="0"/>
              </a:rPr>
              <a:t>υπό μορφή ομόκεντρων κυκλικών τόξων συνεχώς ελαττωμένου ύψους</a:t>
            </a:r>
            <a:endParaRPr lang="el-GR" sz="1800" dirty="0">
              <a:solidFill>
                <a:srgbClr val="0000FF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71463" algn="l"/>
              </a:tabLst>
              <a:defRPr/>
            </a:pPr>
            <a:endParaRPr lang="el-GR" sz="1800" kern="0" dirty="0">
              <a:solidFill>
                <a:srgbClr val="3333FF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71463" algn="l"/>
              </a:tabLst>
              <a:defRPr/>
            </a:pPr>
            <a:endParaRPr lang="el-GR" sz="1800" kern="0" dirty="0">
              <a:solidFill>
                <a:srgbClr val="3333FF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71463" algn="l"/>
              </a:tabLst>
              <a:defRPr/>
            </a:pPr>
            <a:r>
              <a:rPr lang="el-GR" sz="1800" kern="0" dirty="0">
                <a:latin typeface="+mn-lt"/>
                <a:cs typeface="Calibri" pitchFamily="34" charset="0"/>
              </a:rPr>
              <a:t>Η διαδικασία που συνεπάγεται διάδοση κυματισμών στη “σκιά” στερεών ορίων όπως τα </a:t>
            </a:r>
            <a:r>
              <a:rPr lang="el-GR" sz="1800" kern="0" dirty="0" err="1">
                <a:latin typeface="+mn-lt"/>
                <a:cs typeface="Calibri" pitchFamily="34" charset="0"/>
              </a:rPr>
              <a:t>ακρομόλια</a:t>
            </a:r>
            <a:r>
              <a:rPr lang="el-GR" sz="1800" kern="0" dirty="0">
                <a:latin typeface="+mn-lt"/>
                <a:cs typeface="Calibri" pitchFamily="34" charset="0"/>
              </a:rPr>
              <a:t> με μειούμενο ύψος και αλλαγή κατεύθυνσης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71463" algn="l"/>
              </a:tabLst>
              <a:defRPr/>
            </a:pPr>
            <a:endParaRPr lang="el-GR" sz="1800" kern="0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71463" algn="l"/>
              </a:tabLst>
              <a:defRPr/>
            </a:pPr>
            <a:endParaRPr lang="el-GR" sz="1800" kern="0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71463" algn="l"/>
              </a:tabLst>
              <a:defRPr/>
            </a:pPr>
            <a:r>
              <a:rPr lang="el-GR" sz="1800" kern="0" dirty="0">
                <a:latin typeface="+mn-lt"/>
                <a:cs typeface="Calibri" pitchFamily="34" charset="0"/>
              </a:rPr>
              <a:t>Με την περίθλαση είναι δυνατή η είσοδος κυματικής διαταραχής στο εσωτερικό των </a:t>
            </a:r>
            <a:r>
              <a:rPr lang="el-GR" sz="1800" kern="0" dirty="0" err="1">
                <a:latin typeface="+mn-lt"/>
                <a:cs typeface="Calibri" pitchFamily="34" charset="0"/>
              </a:rPr>
              <a:t>λιμενολεκανών</a:t>
            </a:r>
            <a:endParaRPr lang="el-GR" sz="1800" kern="0" dirty="0">
              <a:latin typeface="+mn-lt"/>
              <a:cs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2" name="7 - Ορθογώνιο">
            <a:extLst>
              <a:ext uri="{FF2B5EF4-FFF2-40B4-BE49-F238E27FC236}">
                <a16:creationId xmlns:a16="http://schemas.microsoft.com/office/drawing/2014/main" id="{C8969A8A-1F41-4926-9295-24E61E6970F0}"/>
              </a:ext>
            </a:extLst>
          </p:cNvPr>
          <p:cNvSpPr/>
          <p:nvPr/>
        </p:nvSpPr>
        <p:spPr>
          <a:xfrm>
            <a:off x="375856" y="1379287"/>
            <a:ext cx="7416824" cy="430887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3333FF"/>
                </a:solidFill>
                <a:latin typeface="+mj-lt"/>
              </a:rPr>
              <a:t>Διαμόρφωση του κύματος στην παράκτια ζώνη</a:t>
            </a:r>
            <a:r>
              <a:rPr lang="en-US" sz="2200" dirty="0">
                <a:solidFill>
                  <a:srgbClr val="3333FF"/>
                </a:solidFill>
                <a:latin typeface="+mj-lt"/>
              </a:rPr>
              <a:t> VII</a:t>
            </a:r>
            <a:r>
              <a:rPr lang="el-GR" sz="2200" dirty="0">
                <a:solidFill>
                  <a:srgbClr val="3333FF"/>
                </a:solidFill>
                <a:latin typeface="+mj-lt"/>
              </a:rPr>
              <a:t>Ι</a:t>
            </a:r>
            <a:r>
              <a:rPr lang="en-US" sz="2200" dirty="0">
                <a:solidFill>
                  <a:srgbClr val="3333FF"/>
                </a:solidFill>
                <a:latin typeface="+mj-lt"/>
              </a:rPr>
              <a:t>: </a:t>
            </a:r>
            <a:r>
              <a:rPr lang="el-GR" sz="2200" dirty="0">
                <a:solidFill>
                  <a:srgbClr val="3333FF"/>
                </a:solidFill>
                <a:latin typeface="+mj-lt"/>
              </a:rPr>
              <a:t>Περίθλαση</a:t>
            </a:r>
            <a:endParaRPr lang="en-GB" sz="2200" dirty="0">
              <a:solidFill>
                <a:srgbClr val="3333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Κυματομηχανική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3131840" y="3140968"/>
          <a:ext cx="26654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4" imgW="1422360" imgH="228600" progId="">
                  <p:embed/>
                </p:oleObj>
              </mc:Choice>
              <mc:Fallback>
                <p:oleObj name="Equation" r:id="rId4" imgW="142236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140968"/>
                        <a:ext cx="26654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749106" y="5852011"/>
            <a:ext cx="29647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i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 Περίθλαση </a:t>
            </a:r>
            <a:r>
              <a:rPr lang="en-GB" sz="1600" i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(diffraction) </a:t>
            </a:r>
            <a:r>
              <a:rPr lang="el-GR" sz="1600" i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κυμάτων</a:t>
            </a:r>
            <a:endParaRPr lang="en-GB" sz="1600" i="1" dirty="0">
              <a:solidFill>
                <a:srgbClr val="3333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AE7714-7554-CFAD-9419-D912B65080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08" y="1975281"/>
            <a:ext cx="6375782" cy="3781738"/>
          </a:xfrm>
          <a:prstGeom prst="rect">
            <a:avLst/>
          </a:prstGeom>
        </p:spPr>
      </p:pic>
      <p:sp>
        <p:nvSpPr>
          <p:cNvPr id="15" name="7 - Ορθογώνιο">
            <a:extLst>
              <a:ext uri="{FF2B5EF4-FFF2-40B4-BE49-F238E27FC236}">
                <a16:creationId xmlns:a16="http://schemas.microsoft.com/office/drawing/2014/main" id="{1B2616EB-71E5-43F5-A73D-ED8AC39B8F39}"/>
              </a:ext>
            </a:extLst>
          </p:cNvPr>
          <p:cNvSpPr/>
          <p:nvPr/>
        </p:nvSpPr>
        <p:spPr>
          <a:xfrm>
            <a:off x="390388" y="1202524"/>
            <a:ext cx="7416824" cy="430887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3333FF"/>
                </a:solidFill>
                <a:latin typeface="+mj-lt"/>
              </a:rPr>
              <a:t>Διαμόρφωση του κύματος στην παράκτια ζώνη</a:t>
            </a:r>
            <a:r>
              <a:rPr lang="en-US" sz="2200" dirty="0">
                <a:solidFill>
                  <a:srgbClr val="3333FF"/>
                </a:solidFill>
                <a:latin typeface="+mj-lt"/>
              </a:rPr>
              <a:t> </a:t>
            </a:r>
            <a:r>
              <a:rPr lang="el-GR" sz="2200" dirty="0">
                <a:solidFill>
                  <a:srgbClr val="3333FF"/>
                </a:solidFill>
                <a:latin typeface="+mj-lt"/>
              </a:rPr>
              <a:t>ΙΧ</a:t>
            </a:r>
            <a:r>
              <a:rPr lang="en-US" sz="2200" dirty="0">
                <a:solidFill>
                  <a:srgbClr val="3333FF"/>
                </a:solidFill>
                <a:latin typeface="+mj-lt"/>
              </a:rPr>
              <a:t>: </a:t>
            </a:r>
            <a:r>
              <a:rPr lang="el-GR" sz="2200" dirty="0">
                <a:solidFill>
                  <a:srgbClr val="3333FF"/>
                </a:solidFill>
                <a:latin typeface="+mj-lt"/>
              </a:rPr>
              <a:t>Περίθλαση</a:t>
            </a:r>
            <a:endParaRPr lang="en-GB" sz="2200" dirty="0">
              <a:solidFill>
                <a:srgbClr val="3333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Κυματομηχανική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 l="4065" r="7841"/>
          <a:stretch>
            <a:fillRect/>
          </a:stretch>
        </p:blipFill>
        <p:spPr bwMode="auto">
          <a:xfrm>
            <a:off x="1166123" y="2021613"/>
            <a:ext cx="5865353" cy="366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7 - Ορθογώνιο">
            <a:extLst>
              <a:ext uri="{FF2B5EF4-FFF2-40B4-BE49-F238E27FC236}">
                <a16:creationId xmlns:a16="http://schemas.microsoft.com/office/drawing/2014/main" id="{EEF72768-B035-46C4-A9ED-1923DA6433F9}"/>
              </a:ext>
            </a:extLst>
          </p:cNvPr>
          <p:cNvSpPr/>
          <p:nvPr/>
        </p:nvSpPr>
        <p:spPr>
          <a:xfrm>
            <a:off x="390388" y="1277438"/>
            <a:ext cx="7416824" cy="430887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3333FF"/>
                </a:solidFill>
                <a:latin typeface="+mj-lt"/>
              </a:rPr>
              <a:t>Διαμόρφωση του κύματος στην παράκτια ζώνη</a:t>
            </a:r>
            <a:r>
              <a:rPr lang="en-US" sz="2200" dirty="0">
                <a:solidFill>
                  <a:srgbClr val="3333FF"/>
                </a:solidFill>
                <a:latin typeface="+mj-lt"/>
              </a:rPr>
              <a:t> </a:t>
            </a:r>
            <a:r>
              <a:rPr lang="el-GR" sz="2200" dirty="0">
                <a:solidFill>
                  <a:srgbClr val="3333FF"/>
                </a:solidFill>
                <a:latin typeface="+mj-lt"/>
              </a:rPr>
              <a:t>Χ</a:t>
            </a:r>
            <a:r>
              <a:rPr lang="en-US" sz="2200" dirty="0">
                <a:solidFill>
                  <a:srgbClr val="3333FF"/>
                </a:solidFill>
                <a:latin typeface="+mj-lt"/>
              </a:rPr>
              <a:t>: </a:t>
            </a:r>
            <a:r>
              <a:rPr lang="el-GR" sz="2200" dirty="0">
                <a:solidFill>
                  <a:srgbClr val="3333FF"/>
                </a:solidFill>
                <a:latin typeface="+mj-lt"/>
              </a:rPr>
              <a:t>Περίθλαση</a:t>
            </a:r>
            <a:endParaRPr lang="en-GB" sz="2200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26E1D582-D298-43EA-90C2-BD2B9DF5D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406" y="5959163"/>
            <a:ext cx="29647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i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 Περίθλαση </a:t>
            </a:r>
            <a:r>
              <a:rPr lang="en-GB" sz="1600" i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(diffraction) </a:t>
            </a:r>
            <a:r>
              <a:rPr lang="el-GR" sz="1600" i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κυμάτων</a:t>
            </a:r>
            <a:endParaRPr lang="en-GB" sz="1600" i="1" dirty="0">
              <a:solidFill>
                <a:srgbClr val="3333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234794" y="2419170"/>
            <a:ext cx="8959640" cy="10182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700" dirty="0">
                <a:latin typeface="Calibri" panose="020F0502020204030204" pitchFamily="34" charset="0"/>
                <a:cs typeface="Calibri" pitchFamily="34" charset="0"/>
              </a:rPr>
              <a:t>Η γραμμή κατά μήκος της οποίας εμφανίζεται το φαινόμενο της θραύσης είναι η </a:t>
            </a:r>
            <a:r>
              <a:rPr lang="el-GR" sz="1700" dirty="0">
                <a:solidFill>
                  <a:srgbClr val="3333FF"/>
                </a:solidFill>
                <a:latin typeface="Calibri" panose="020F0502020204030204" pitchFamily="34" charset="0"/>
                <a:cs typeface="Calibri" pitchFamily="34" charset="0"/>
              </a:rPr>
              <a:t>γραμμή θραύσης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1700" dirty="0">
                <a:latin typeface="Calibri" pitchFamily="34" charset="0"/>
                <a:cs typeface="Calibri" pitchFamily="34" charset="0"/>
              </a:rPr>
              <a:t> Στη θέση αυτή, όπου το βάθος της θάλασσας είναι </a:t>
            </a:r>
            <a:r>
              <a:rPr lang="en-US" sz="1700" i="1" dirty="0" err="1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1700" i="1" baseline="-25000" dirty="0" err="1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1700" i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sz="1700" i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βάθος θραύσης</a:t>
            </a:r>
            <a:r>
              <a:rPr lang="el-GR" sz="1700" dirty="0">
                <a:latin typeface="Calibri" pitchFamily="34" charset="0"/>
                <a:cs typeface="Calibri" pitchFamily="34" charset="0"/>
              </a:rPr>
              <a:t>, ο κυματισμός έχει ύψος </a:t>
            </a:r>
            <a:r>
              <a:rPr lang="en-US" sz="1700" b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1700" b="1" baseline="-250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l-GR" sz="17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 ύψος θραύσης</a:t>
            </a:r>
            <a:endParaRPr lang="en-US" sz="17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68485" y="1538435"/>
            <a:ext cx="8497639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l-GR" sz="1700" dirty="0">
                <a:latin typeface="Calibri" pitchFamily="34" charset="0"/>
                <a:cs typeface="Calibri" pitchFamily="34" charset="0"/>
              </a:rPr>
              <a:t>Η θραύση των κυματισμών συναρτάται με το φαινόμενο της </a:t>
            </a:r>
            <a:r>
              <a:rPr lang="el-GR" sz="1700" dirty="0" err="1">
                <a:latin typeface="Calibri" pitchFamily="34" charset="0"/>
                <a:cs typeface="Calibri" pitchFamily="34" charset="0"/>
              </a:rPr>
              <a:t>ρήχωσης</a:t>
            </a:r>
            <a:r>
              <a:rPr lang="el-GR" sz="1700" dirty="0">
                <a:latin typeface="Calibri" pitchFamily="34" charset="0"/>
                <a:cs typeface="Calibri" pitchFamily="34" charset="0"/>
              </a:rPr>
              <a:t> (αύξηση του ύψους του κύματος λόγω μείωσης του βάθους της θάλασσας) </a:t>
            </a:r>
            <a:r>
              <a:rPr lang="el-GR" sz="17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l-GR" sz="1700" dirty="0">
                <a:latin typeface="Calibri" pitchFamily="34" charset="0"/>
                <a:cs typeface="Calibri" pitchFamily="34" charset="0"/>
              </a:rPr>
              <a:t>εμφάνιση υδροδυναμικής αστάθειας</a:t>
            </a:r>
          </a:p>
        </p:txBody>
      </p:sp>
      <p:sp>
        <p:nvSpPr>
          <p:cNvPr id="43" name="1 - Τίτλος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ysClr val="window" lastClr="FFFFFF"/>
              </a:gs>
              <a:gs pos="27000">
                <a:srgbClr val="95C9D7">
                  <a:alpha val="60000"/>
                </a:srgbClr>
              </a:gs>
              <a:gs pos="100000">
                <a:srgbClr val="4BACC6">
                  <a:lumMod val="60000"/>
                  <a:lumOff val="40000"/>
                  <a:tint val="23500"/>
                  <a:satMod val="160000"/>
                </a:srgbClr>
              </a:gs>
            </a:gsLst>
            <a:lin ang="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Κυματομηχανική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44" name="43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sp>
        <p:nvSpPr>
          <p:cNvPr id="45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ysClr val="window" lastClr="FFFFFF"/>
              </a:gs>
              <a:gs pos="27000">
                <a:srgbClr val="95C9D7"/>
              </a:gs>
              <a:gs pos="100000">
                <a:srgbClr val="4BACC6">
                  <a:lumMod val="60000"/>
                  <a:lumOff val="40000"/>
                  <a:tint val="23500"/>
                  <a:satMod val="160000"/>
                </a:srgb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46" name="45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noFill/>
          <a:ln w="31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grpSp>
        <p:nvGrpSpPr>
          <p:cNvPr id="48" name="Group 19"/>
          <p:cNvGrpSpPr>
            <a:grpSpLocks/>
          </p:cNvGrpSpPr>
          <p:nvPr/>
        </p:nvGrpSpPr>
        <p:grpSpPr bwMode="auto">
          <a:xfrm>
            <a:off x="827584" y="3429000"/>
            <a:ext cx="7488832" cy="2691681"/>
            <a:chOff x="158" y="799"/>
            <a:chExt cx="5602" cy="2416"/>
          </a:xfrm>
        </p:grpSpPr>
        <p:pic>
          <p:nvPicPr>
            <p:cNvPr id="49" name="Picture 4" descr="w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1" y="1117"/>
              <a:ext cx="5529" cy="2098"/>
            </a:xfrm>
            <a:prstGeom prst="rect">
              <a:avLst/>
            </a:prstGeom>
            <a:noFill/>
            <a:ln w="4445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sp>
          <p:nvSpPr>
            <p:cNvPr id="50" name="Text Box 5"/>
            <p:cNvSpPr txBox="1">
              <a:spLocks noChangeArrowheads="1"/>
            </p:cNvSpPr>
            <p:nvPr/>
          </p:nvSpPr>
          <p:spPr bwMode="auto">
            <a:xfrm>
              <a:off x="158" y="816"/>
              <a:ext cx="1256" cy="264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>
                  <a:solidFill>
                    <a:srgbClr val="3333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Εμφάνιση </a:t>
              </a:r>
              <a:r>
                <a:rPr lang="el-GR" sz="1600" dirty="0" err="1">
                  <a:solidFill>
                    <a:srgbClr val="3333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ρήχωσης</a:t>
              </a:r>
              <a:endParaRPr lang="el-GR" sz="16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Text Box 6"/>
            <p:cNvSpPr txBox="1">
              <a:spLocks noChangeArrowheads="1"/>
            </p:cNvSpPr>
            <p:nvPr/>
          </p:nvSpPr>
          <p:spPr bwMode="auto">
            <a:xfrm>
              <a:off x="1655" y="799"/>
              <a:ext cx="1558" cy="264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>
                  <a:solidFill>
                    <a:srgbClr val="3333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Αύξηση καμπυλότητας</a:t>
              </a:r>
            </a:p>
          </p:txBody>
        </p:sp>
        <p:sp>
          <p:nvSpPr>
            <p:cNvPr id="52" name="Text Box 8"/>
            <p:cNvSpPr txBox="1">
              <a:spLocks noChangeArrowheads="1"/>
            </p:cNvSpPr>
            <p:nvPr/>
          </p:nvSpPr>
          <p:spPr bwMode="auto">
            <a:xfrm>
              <a:off x="3379" y="816"/>
              <a:ext cx="1335" cy="264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>
                  <a:solidFill>
                    <a:srgbClr val="3333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Θραύση κυματισμού</a:t>
              </a:r>
            </a:p>
          </p:txBody>
        </p:sp>
        <p:sp>
          <p:nvSpPr>
            <p:cNvPr id="53" name="Line 9"/>
            <p:cNvSpPr>
              <a:spLocks noChangeShapeType="1"/>
            </p:cNvSpPr>
            <p:nvPr/>
          </p:nvSpPr>
          <p:spPr bwMode="auto">
            <a:xfrm>
              <a:off x="3198" y="2165"/>
              <a:ext cx="0" cy="408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GB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 flipV="1">
              <a:off x="3198" y="2755"/>
              <a:ext cx="2177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GB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Text Box 16"/>
            <p:cNvSpPr txBox="1">
              <a:spLocks noChangeArrowheads="1"/>
            </p:cNvSpPr>
            <p:nvPr/>
          </p:nvSpPr>
          <p:spPr bwMode="auto">
            <a:xfrm>
              <a:off x="3833" y="2528"/>
              <a:ext cx="1360" cy="264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 dirty="0">
                  <a:solidFill>
                    <a:srgbClr val="3333FF"/>
                  </a:solidFill>
                  <a:latin typeface="Arial" charset="0"/>
                </a:rPr>
                <a:t>Ζώνη απόσβεσης</a:t>
              </a:r>
            </a:p>
          </p:txBody>
        </p:sp>
        <p:sp>
          <p:nvSpPr>
            <p:cNvPr id="56" name="Text Box 17"/>
            <p:cNvSpPr txBox="1">
              <a:spLocks noChangeArrowheads="1"/>
            </p:cNvSpPr>
            <p:nvPr/>
          </p:nvSpPr>
          <p:spPr bwMode="auto">
            <a:xfrm>
              <a:off x="3580" y="1492"/>
              <a:ext cx="1179" cy="24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>
                  <a:solidFill>
                    <a:srgbClr val="3333FF"/>
                  </a:solidFill>
                  <a:latin typeface="Arial" charset="0"/>
                </a:rPr>
                <a:t>Γραμμή θραύσης</a:t>
              </a:r>
            </a:p>
          </p:txBody>
        </p:sp>
      </p:grpSp>
      <p:sp>
        <p:nvSpPr>
          <p:cNvPr id="21" name="7 - Ορθογώνιο">
            <a:extLst>
              <a:ext uri="{FF2B5EF4-FFF2-40B4-BE49-F238E27FC236}">
                <a16:creationId xmlns:a16="http://schemas.microsoft.com/office/drawing/2014/main" id="{E3829600-71B8-4013-A110-17779DE46CD5}"/>
              </a:ext>
            </a:extLst>
          </p:cNvPr>
          <p:cNvSpPr/>
          <p:nvPr/>
        </p:nvSpPr>
        <p:spPr>
          <a:xfrm>
            <a:off x="268485" y="1009929"/>
            <a:ext cx="7926028" cy="430887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Διαμόρφωση του κύματος στην παράκτια ζώνη</a:t>
            </a:r>
            <a:r>
              <a:rPr lang="en-US" sz="2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ΧΙ</a:t>
            </a:r>
            <a:r>
              <a:rPr lang="en-US" sz="2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2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Θραύση</a:t>
            </a:r>
            <a:endParaRPr lang="en-GB" sz="2200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EA2B1-30C3-25D9-EE3A-0DF5B66DA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>
            <a:extLst>
              <a:ext uri="{FF2B5EF4-FFF2-40B4-BE49-F238E27FC236}">
                <a16:creationId xmlns:a16="http://schemas.microsoft.com/office/drawing/2014/main" id="{2619E271-F1D2-4FFE-1868-3FC63E870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14313"/>
            <a:ext cx="8750300" cy="6500812"/>
          </a:xfrm>
          <a:prstGeom prst="rect">
            <a:avLst/>
          </a:prstGeom>
          <a:noFill/>
          <a:ln w="73025" cmpd="thickThin">
            <a:solidFill>
              <a:srgbClr val="176FB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2DAEF05-3097-72E6-9566-3F3A6FC43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1628800"/>
            <a:ext cx="770485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l-GR" sz="2000" b="1" u="sng" dirty="0">
                <a:solidFill>
                  <a:srgbClr val="000000"/>
                </a:solidFill>
                <a:latin typeface="+mn-lt"/>
                <a:cs typeface="Calibri" pitchFamily="34" charset="0"/>
              </a:rPr>
              <a:t>ΤΡΟΠΟΣ ΒΑΘΜΟΛΟΓΙΑΣ</a:t>
            </a:r>
          </a:p>
          <a:p>
            <a:pPr marL="342900" indent="-342900">
              <a:spcBef>
                <a:spcPct val="20000"/>
              </a:spcBef>
            </a:pPr>
            <a:endParaRPr lang="el-GR" sz="2000" b="1" u="sng" dirty="0">
              <a:solidFill>
                <a:srgbClr val="000000"/>
              </a:solidFill>
              <a:latin typeface="+mn-lt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l-GR" sz="2000" dirty="0">
                <a:solidFill>
                  <a:srgbClr val="000000"/>
                </a:solidFill>
                <a:latin typeface="+mn-lt"/>
                <a:cs typeface="Calibri" pitchFamily="34" charset="0"/>
              </a:rPr>
              <a:t>ΓΡΑΠΤΗ ΕΞΕΤΑΣΗ (70%) – Βαθμός απαραιτήτως “5”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l-GR" sz="2000" dirty="0">
                <a:solidFill>
                  <a:srgbClr val="000000"/>
                </a:solidFill>
                <a:latin typeface="+mn-lt"/>
                <a:cs typeface="Calibri" pitchFamily="34" charset="0"/>
              </a:rPr>
              <a:t>Εργασία (30%)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 – Βαθμός απαραιτήτως “5”</a:t>
            </a:r>
          </a:p>
          <a:p>
            <a:pPr marL="285750" lvl="1" indent="-285750">
              <a:spcBef>
                <a:spcPct val="20000"/>
              </a:spcBef>
            </a:pPr>
            <a:endParaRPr lang="el-GR" sz="2000" dirty="0">
              <a:solidFill>
                <a:srgbClr val="000000"/>
              </a:solidFill>
              <a:latin typeface="Calibri"/>
              <a:cs typeface="Calibri" pitchFamily="34" charset="0"/>
            </a:endParaRPr>
          </a:p>
          <a:p>
            <a:pPr marL="271463" lvl="1" indent="-271463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l-GR" sz="20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Στην περίπτωση φοιτητών με μαθησιακές δυσκολίες οι εξετάσεις πραγματοποιούνται προφορικά</a:t>
            </a:r>
          </a:p>
          <a:p>
            <a:pPr marL="271463" lvl="1" indent="-271463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l-GR" sz="20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Απαραίτητη η επιτυχής ολοκλήρωση και των 2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D1F9D3B-5D48-6E46-AFA6-261ECCF1A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848872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3200" b="1" dirty="0">
                <a:latin typeface="Calibri" pitchFamily="34" charset="0"/>
                <a:cs typeface="Calibri" pitchFamily="34" charset="0"/>
              </a:rPr>
              <a:t>Εκπαιδευτική διαδικασία  </a:t>
            </a:r>
            <a:endParaRPr lang="en-GB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A834696-AD27-07C1-2304-243E7E8EB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20080" cy="72424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5513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251520" y="4293096"/>
            <a:ext cx="40322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l-GR" sz="1800" dirty="0">
                <a:latin typeface="Calibri" pitchFamily="34" charset="0"/>
                <a:cs typeface="Calibri" pitchFamily="34" charset="0"/>
              </a:rPr>
              <a:t>Υπερχείλιση (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spilling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)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   </a:t>
            </a:r>
            <a:r>
              <a:rPr lang="el-GR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ξ</a:t>
            </a:r>
            <a:r>
              <a:rPr lang="en-GB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 &lt; 0.5</a:t>
            </a:r>
          </a:p>
          <a:p>
            <a:pPr eaLnBrk="0" hangingPunct="0"/>
            <a:endParaRPr lang="en-GB" sz="1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eaLnBrk="0" hangingPunct="0"/>
            <a:r>
              <a:rPr lang="el-GR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Κατάδυση (</a:t>
            </a:r>
            <a:r>
              <a:rPr lang="en-GB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plunging</a:t>
            </a:r>
            <a:r>
              <a:rPr lang="el-GR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)</a:t>
            </a:r>
            <a:r>
              <a:rPr lang="en-GB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 0.5 &lt; </a:t>
            </a:r>
            <a:r>
              <a:rPr lang="el-GR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ξ</a:t>
            </a:r>
            <a:r>
              <a:rPr lang="en-GB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 &lt; 3</a:t>
            </a:r>
          </a:p>
          <a:p>
            <a:pPr eaLnBrk="0" hangingPunct="0"/>
            <a:endParaRPr lang="en-GB" sz="1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eaLnBrk="0" hangingPunct="0"/>
            <a:r>
              <a:rPr lang="el-GR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Κατάρρευση (</a:t>
            </a:r>
            <a:r>
              <a:rPr lang="en-GB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collapsing</a:t>
            </a:r>
            <a:r>
              <a:rPr lang="el-GR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)</a:t>
            </a:r>
            <a:r>
              <a:rPr lang="en-GB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l-GR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ξ</a:t>
            </a:r>
            <a:r>
              <a:rPr lang="en-GB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 = 3</a:t>
            </a:r>
          </a:p>
          <a:p>
            <a:pPr eaLnBrk="0" hangingPunct="0"/>
            <a:endParaRPr lang="en-GB" sz="1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eaLnBrk="0" hangingPunct="0"/>
            <a:r>
              <a:rPr lang="el-GR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Εφόρμηση (</a:t>
            </a:r>
            <a:r>
              <a:rPr lang="en-GB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surging</a:t>
            </a:r>
            <a:r>
              <a:rPr lang="el-GR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)</a:t>
            </a:r>
            <a:r>
              <a:rPr lang="en-GB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l-GR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ξ</a:t>
            </a:r>
            <a:r>
              <a:rPr lang="en-GB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 &gt;</a:t>
            </a:r>
            <a:r>
              <a:rPr lang="en-GB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GB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3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0" y="30940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 sz="1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85521" y="2794029"/>
            <a:ext cx="2016224" cy="1272336"/>
            <a:chOff x="1610" y="3367"/>
            <a:chExt cx="1497" cy="953"/>
          </a:xfrm>
        </p:grpSpPr>
        <p:sp>
          <p:nvSpPr>
            <p:cNvPr id="90129" name="Rectangle 17"/>
            <p:cNvSpPr>
              <a:spLocks noChangeArrowheads="1"/>
            </p:cNvSpPr>
            <p:nvPr/>
          </p:nvSpPr>
          <p:spPr bwMode="auto">
            <a:xfrm>
              <a:off x="1610" y="3367"/>
              <a:ext cx="1497" cy="95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90120" name="Object 8"/>
            <p:cNvGraphicFramePr>
              <a:graphicFrameLocks noChangeAspect="1"/>
            </p:cNvGraphicFramePr>
            <p:nvPr/>
          </p:nvGraphicFramePr>
          <p:xfrm>
            <a:off x="1837" y="3458"/>
            <a:ext cx="619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7" name="Equation" r:id="rId3" imgW="596880" imgH="672840" progId="">
                    <p:embed/>
                  </p:oleObj>
                </mc:Choice>
                <mc:Fallback>
                  <p:oleObj name="Equation" r:id="rId3" imgW="596880" imgH="67284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" y="3458"/>
                          <a:ext cx="619" cy="6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2486740" y="2888068"/>
            <a:ext cx="247632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tan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θ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κλίση πυθμένα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και </a:t>
            </a:r>
            <a:r>
              <a:rPr lang="el-GR" sz="1800" dirty="0" err="1">
                <a:latin typeface="Calibri" pitchFamily="34" charset="0"/>
                <a:cs typeface="Calibri" pitchFamily="34" charset="0"/>
              </a:rPr>
              <a:t>Ηο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/Lo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, καμπυλότητα (στα βαθιά νερά)</a:t>
            </a:r>
          </a:p>
        </p:txBody>
      </p:sp>
      <p:sp>
        <p:nvSpPr>
          <p:cNvPr id="35" name="1 - Τίτλος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ysClr val="window" lastClr="FFFFFF"/>
              </a:gs>
              <a:gs pos="27000">
                <a:srgbClr val="95C9D7">
                  <a:alpha val="60000"/>
                </a:srgbClr>
              </a:gs>
              <a:gs pos="100000">
                <a:srgbClr val="4BACC6">
                  <a:lumMod val="60000"/>
                  <a:lumOff val="40000"/>
                  <a:tint val="23500"/>
                  <a:satMod val="160000"/>
                </a:srgbClr>
              </a:gs>
            </a:gsLst>
            <a:lin ang="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Κυματομηχανική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36" name="3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sp>
        <p:nvSpPr>
          <p:cNvPr id="37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ysClr val="window" lastClr="FFFFFF"/>
              </a:gs>
              <a:gs pos="27000">
                <a:srgbClr val="95C9D7"/>
              </a:gs>
              <a:gs pos="100000">
                <a:srgbClr val="4BACC6">
                  <a:lumMod val="60000"/>
                  <a:lumOff val="40000"/>
                  <a:tint val="23500"/>
                  <a:satMod val="160000"/>
                </a:srgb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38" name="37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noFill/>
          <a:ln w="31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5580757" y="1135670"/>
            <a:ext cx="3311723" cy="5256584"/>
            <a:chOff x="2977" y="73"/>
            <a:chExt cx="2677" cy="3947"/>
          </a:xfrm>
        </p:grpSpPr>
        <p:pic>
          <p:nvPicPr>
            <p:cNvPr id="41" name="Picture 5" descr="wav010702"/>
            <p:cNvPicPr>
              <a:picLocks noChangeAspect="1" noChangeArrowheads="1"/>
            </p:cNvPicPr>
            <p:nvPr/>
          </p:nvPicPr>
          <p:blipFill>
            <a:blip r:embed="rId7" cstate="print">
              <a:lum bright="-8000" contrast="14000"/>
            </a:blip>
            <a:srcRect/>
            <a:stretch>
              <a:fillRect/>
            </a:stretch>
          </p:blipFill>
          <p:spPr bwMode="auto">
            <a:xfrm>
              <a:off x="2977" y="73"/>
              <a:ext cx="2677" cy="3947"/>
            </a:xfrm>
            <a:prstGeom prst="rect">
              <a:avLst/>
            </a:prstGeom>
            <a:noFill/>
            <a:ln w="4445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5103" y="74"/>
              <a:ext cx="408" cy="18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25400" algn="ctr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Rectangle 13"/>
            <p:cNvSpPr>
              <a:spLocks noChangeArrowheads="1"/>
            </p:cNvSpPr>
            <p:nvPr/>
          </p:nvSpPr>
          <p:spPr bwMode="auto">
            <a:xfrm>
              <a:off x="5103" y="1117"/>
              <a:ext cx="499" cy="18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25400" algn="ctr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/>
          </p:nvSpPr>
          <p:spPr bwMode="auto">
            <a:xfrm>
              <a:off x="5148" y="2024"/>
              <a:ext cx="408" cy="18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25400" algn="ctr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Rectangle 15"/>
            <p:cNvSpPr>
              <a:spLocks noChangeArrowheads="1"/>
            </p:cNvSpPr>
            <p:nvPr/>
          </p:nvSpPr>
          <p:spPr bwMode="auto">
            <a:xfrm>
              <a:off x="5103" y="3067"/>
              <a:ext cx="408" cy="18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25400" algn="ctr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38530" y="2124195"/>
            <a:ext cx="486676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Τύποι Θραύσης: Α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ριθμός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I</a:t>
            </a:r>
            <a:r>
              <a:rPr lang="en-GB" sz="1800" dirty="0" err="1">
                <a:latin typeface="Calibri" pitchFamily="34" charset="0"/>
                <a:cs typeface="Calibri" pitchFamily="34" charset="0"/>
              </a:rPr>
              <a:t>ribarren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7 - Ορθογώνιο">
            <a:extLst>
              <a:ext uri="{FF2B5EF4-FFF2-40B4-BE49-F238E27FC236}">
                <a16:creationId xmlns:a16="http://schemas.microsoft.com/office/drawing/2014/main" id="{295BE608-040F-4CF0-AA79-C733C6D655E3}"/>
              </a:ext>
            </a:extLst>
          </p:cNvPr>
          <p:cNvSpPr/>
          <p:nvPr/>
        </p:nvSpPr>
        <p:spPr>
          <a:xfrm>
            <a:off x="115950" y="1138963"/>
            <a:ext cx="5111923" cy="769441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Διαμόρφωση του κύματος στην παράκτια</a:t>
            </a:r>
          </a:p>
          <a:p>
            <a:r>
              <a:rPr lang="el-GR" sz="2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ζώνη</a:t>
            </a:r>
            <a:r>
              <a:rPr lang="en-US" sz="2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ΧΙΙ</a:t>
            </a:r>
            <a:r>
              <a:rPr lang="en-US" sz="2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2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Θραύση</a:t>
            </a:r>
            <a:endParaRPr lang="en-GB" sz="2200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Δυναμική </a:t>
            </a:r>
            <a:r>
              <a:rPr lang="el-GR" sz="2800" b="1" dirty="0" err="1"/>
              <a:t>ιζηματολογία</a:t>
            </a:r>
            <a:r>
              <a:rPr lang="el-GR" sz="2800" b="1" dirty="0"/>
              <a:t> – </a:t>
            </a:r>
            <a:br>
              <a:rPr lang="el-GR" sz="2800" b="1" dirty="0"/>
            </a:br>
            <a:r>
              <a:rPr lang="el-GR" sz="2800" b="1" dirty="0"/>
              <a:t>Παράκτια Μορφοδυναμική</a:t>
            </a: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536" y="1368190"/>
            <a:ext cx="842486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1800" dirty="0">
                <a:latin typeface="+mn-lt"/>
              </a:rPr>
              <a:t>Η Δυναμική </a:t>
            </a:r>
            <a:r>
              <a:rPr lang="el-GR" sz="1800" dirty="0" err="1">
                <a:latin typeface="+mn-lt"/>
              </a:rPr>
              <a:t>ιζηματολογία</a:t>
            </a:r>
            <a:r>
              <a:rPr lang="el-GR" sz="1800" dirty="0">
                <a:latin typeface="+mn-lt"/>
              </a:rPr>
              <a:t> αφορά στη μελέτη των κινήσεων των ιζηματογενών κόκκων.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l-GR" sz="1800" dirty="0">
              <a:latin typeface="+mn-lt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1800" dirty="0">
                <a:latin typeface="+mn-lt"/>
              </a:rPr>
              <a:t>Βασική παράμετρος ο</a:t>
            </a:r>
            <a:r>
              <a:rPr lang="el-GR" sz="1800" dirty="0">
                <a:latin typeface="+mn-lt"/>
                <a:cs typeface="Calibri" pitchFamily="34" charset="0"/>
              </a:rPr>
              <a:t> ρυθμός </a:t>
            </a:r>
            <a:r>
              <a:rPr lang="el-GR" sz="1800" dirty="0" err="1">
                <a:latin typeface="+mn-lt"/>
                <a:cs typeface="Calibri" pitchFamily="34" charset="0"/>
              </a:rPr>
              <a:t>ιζηματομεταφοράς</a:t>
            </a:r>
            <a:r>
              <a:rPr lang="el-GR" sz="1800" dirty="0">
                <a:latin typeface="+mn-lt"/>
                <a:cs typeface="Calibri" pitchFamily="34" charset="0"/>
              </a:rPr>
              <a:t> (</a:t>
            </a:r>
            <a:r>
              <a:rPr lang="en-GB" sz="1800" dirty="0">
                <a:latin typeface="+mn-lt"/>
                <a:cs typeface="Calibri" pitchFamily="34" charset="0"/>
              </a:rPr>
              <a:t>Sediment transport rate</a:t>
            </a:r>
            <a:r>
              <a:rPr lang="el-GR" sz="1800" dirty="0">
                <a:latin typeface="+mn-lt"/>
                <a:cs typeface="Calibri" pitchFamily="34" charset="0"/>
              </a:rPr>
              <a:t>):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l-GR" sz="1800" dirty="0">
              <a:latin typeface="+mn-lt"/>
              <a:cs typeface="Calibri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1800" dirty="0">
                <a:latin typeface="+mn-lt"/>
                <a:cs typeface="Calibri" pitchFamily="34" charset="0"/>
              </a:rPr>
              <a:t>Είναι η ποσότητα Μ (όγκος ή μάζα) όλων των μετακινουμένων ιζηματογενών σωματιδίων στο βυθό και την υδάτινη στήλη στην μονάδα επιφανείας </a:t>
            </a:r>
            <a:r>
              <a:rPr lang="en-GB" sz="1800" dirty="0">
                <a:latin typeface="+mn-lt"/>
                <a:cs typeface="Calibri" pitchFamily="34" charset="0"/>
              </a:rPr>
              <a:t>L</a:t>
            </a:r>
            <a:r>
              <a:rPr lang="en-GB" sz="1800" baseline="30000" dirty="0">
                <a:latin typeface="+mn-lt"/>
                <a:cs typeface="Calibri" pitchFamily="34" charset="0"/>
              </a:rPr>
              <a:t>2</a:t>
            </a:r>
            <a:r>
              <a:rPr lang="en-GB" sz="1800" dirty="0">
                <a:latin typeface="+mn-lt"/>
                <a:cs typeface="Calibri" pitchFamily="34" charset="0"/>
              </a:rPr>
              <a:t> </a:t>
            </a:r>
            <a:r>
              <a:rPr lang="el-GR" sz="1800" dirty="0">
                <a:latin typeface="+mn-lt"/>
                <a:cs typeface="Calibri" pitchFamily="34" charset="0"/>
              </a:rPr>
              <a:t>πολλαπλασιασμένη με την μέση ταχύτητα </a:t>
            </a:r>
            <a:r>
              <a:rPr lang="en-GB" sz="1800" dirty="0">
                <a:latin typeface="+mn-lt"/>
                <a:cs typeface="Calibri" pitchFamily="34" charset="0"/>
              </a:rPr>
              <a:t>U </a:t>
            </a:r>
            <a:r>
              <a:rPr lang="el-GR" sz="1800" dirty="0">
                <a:latin typeface="+mn-lt"/>
                <a:cs typeface="Calibri" pitchFamily="34" charset="0"/>
              </a:rPr>
              <a:t>μεταφοράς των σωματιδίων</a:t>
            </a:r>
            <a:r>
              <a:rPr lang="en-GB" sz="1800" dirty="0">
                <a:latin typeface="+mn-lt"/>
                <a:cs typeface="Calibri" pitchFamily="34" charset="0"/>
              </a:rPr>
              <a:t>:</a:t>
            </a:r>
            <a:endParaRPr lang="el-GR" sz="1800" dirty="0">
              <a:latin typeface="+mn-lt"/>
              <a:cs typeface="Calibri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l-GR" sz="1800" dirty="0">
              <a:latin typeface="+mn-lt"/>
              <a:cs typeface="Calibri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GB" sz="1800" dirty="0">
                <a:latin typeface="+mn-lt"/>
                <a:cs typeface="Calibri" pitchFamily="34" charset="0"/>
              </a:rPr>
              <a:t> </a:t>
            </a:r>
            <a:r>
              <a:rPr lang="en-GB" sz="1800" b="1" dirty="0">
                <a:latin typeface="+mn-lt"/>
                <a:cs typeface="Calibri" pitchFamily="34" charset="0"/>
              </a:rPr>
              <a:t>q = M x U / L</a:t>
            </a:r>
            <a:r>
              <a:rPr lang="en-GB" sz="1800" b="1" baseline="30000" dirty="0">
                <a:latin typeface="+mn-lt"/>
                <a:cs typeface="Calibri" pitchFamily="34" charset="0"/>
              </a:rPr>
              <a:t>2</a:t>
            </a:r>
            <a:endParaRPr lang="en-GB" sz="1800" b="1" dirty="0">
              <a:latin typeface="+mn-lt"/>
              <a:cs typeface="Calibri" pitchFamily="34" charset="0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</a:pPr>
            <a:endParaRPr lang="el-GR" sz="1800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l-GR" sz="1800" dirty="0">
                <a:solidFill>
                  <a:prstClr val="black"/>
                </a:solidFill>
                <a:latin typeface="+mn-lt"/>
              </a:rPr>
              <a:t>Σημαντικότερες παράκτιες διεργασίες:</a:t>
            </a:r>
          </a:p>
          <a:p>
            <a:pPr marL="361950" indent="-361950">
              <a:spcBef>
                <a:spcPct val="20000"/>
              </a:spcBef>
              <a:buFont typeface="Wingdings" pitchFamily="2" charset="2"/>
              <a:buChar char="§"/>
            </a:pPr>
            <a:r>
              <a:rPr lang="el-GR" sz="1800" dirty="0" err="1">
                <a:latin typeface="+mn-lt"/>
              </a:rPr>
              <a:t>ιζηματομεταφορά</a:t>
            </a:r>
            <a:r>
              <a:rPr lang="el-GR" sz="1800" dirty="0">
                <a:latin typeface="+mn-lt"/>
              </a:rPr>
              <a:t> (</a:t>
            </a:r>
            <a:r>
              <a:rPr lang="el-GR" sz="1800" dirty="0" err="1">
                <a:latin typeface="+mn-lt"/>
              </a:rPr>
              <a:t>στερεοπαροχή</a:t>
            </a:r>
            <a:r>
              <a:rPr lang="el-GR" sz="1800" dirty="0">
                <a:latin typeface="+mn-lt"/>
              </a:rPr>
              <a:t>) παράλληλα στην ακτή</a:t>
            </a:r>
          </a:p>
          <a:p>
            <a:pPr marL="361950" indent="-361950">
              <a:spcBef>
                <a:spcPct val="20000"/>
              </a:spcBef>
              <a:buFont typeface="Wingdings" pitchFamily="2" charset="2"/>
              <a:buChar char="§"/>
            </a:pPr>
            <a:r>
              <a:rPr lang="el-GR" sz="1800" dirty="0" err="1">
                <a:solidFill>
                  <a:prstClr val="black"/>
                </a:solidFill>
                <a:latin typeface="+mn-lt"/>
              </a:rPr>
              <a:t>Ιζηματομεταφορά</a:t>
            </a:r>
            <a:r>
              <a:rPr lang="el-GR" sz="1800" dirty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800" dirty="0">
                <a:latin typeface="+mn-lt"/>
              </a:rPr>
              <a:t>κάθετα στην ακτή</a:t>
            </a:r>
          </a:p>
          <a:p>
            <a:pPr marL="342900" indent="-342900">
              <a:spcBef>
                <a:spcPct val="20000"/>
              </a:spcBef>
            </a:pPr>
            <a:endParaRPr lang="el-GR" sz="1800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l-GR" sz="1800" dirty="0">
                <a:latin typeface="+mn-lt"/>
              </a:rPr>
              <a:t>Οι διεργασίες αυτές μπορούν να μεταφέρουν μεγάλες ποσότητες ιζημάτων (εκατομμύρια τόνους το έτος) σε μια ακτή και να αλλάξουν σημαντικά τη μορφολογία της ακτής (μορφοδυναμική)</a:t>
            </a:r>
            <a:endParaRPr lang="en-GB" sz="1800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Δυναμική </a:t>
            </a:r>
            <a:r>
              <a:rPr lang="el-GR" sz="2800" b="1" dirty="0" err="1"/>
              <a:t>ιζηματολογία</a:t>
            </a:r>
            <a:r>
              <a:rPr lang="el-GR" sz="2800" b="1" dirty="0"/>
              <a:t> – </a:t>
            </a:r>
            <a:br>
              <a:rPr lang="el-GR" sz="2800" b="1" dirty="0"/>
            </a:br>
            <a:r>
              <a:rPr lang="el-GR" sz="2800" b="1" dirty="0"/>
              <a:t>Παράκτια Μορφοδυναμική</a:t>
            </a: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pic>
        <p:nvPicPr>
          <p:cNvPr id="8" name="Picture 4" descr="IMG0529"/>
          <p:cNvPicPr>
            <a:picLocks noChangeAspect="1" noChangeArrowheads="1"/>
          </p:cNvPicPr>
          <p:nvPr/>
        </p:nvPicPr>
        <p:blipFill>
          <a:blip r:embed="rId5" cstate="print"/>
          <a:srcRect l="21317" t="17238" r="21317" b="15704"/>
          <a:stretch>
            <a:fillRect/>
          </a:stretch>
        </p:blipFill>
        <p:spPr bwMode="auto">
          <a:xfrm>
            <a:off x="165899" y="2169911"/>
            <a:ext cx="5323576" cy="415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523893" y="5789937"/>
            <a:ext cx="37057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1600" i="1" dirty="0">
                <a:solidFill>
                  <a:srgbClr val="3333FF"/>
                </a:solidFill>
                <a:latin typeface="+mn-lt"/>
              </a:rPr>
              <a:t>Μεταφορά παράλληλα στην ακτή (ζώνες απόσβεσης, διαβροχής)</a:t>
            </a:r>
            <a:r>
              <a:rPr lang="en-US" sz="1600" i="1" dirty="0">
                <a:solidFill>
                  <a:srgbClr val="3333FF"/>
                </a:solidFill>
                <a:latin typeface="+mn-lt"/>
              </a:rPr>
              <a:t> </a:t>
            </a:r>
            <a:r>
              <a:rPr lang="en-GB" sz="1600" i="1" dirty="0">
                <a:solidFill>
                  <a:srgbClr val="3333FF"/>
                </a:solidFill>
                <a:latin typeface="+mn-lt"/>
              </a:rPr>
              <a:t>SEPM </a:t>
            </a:r>
            <a:r>
              <a:rPr lang="el-GR" sz="1600" i="1" dirty="0">
                <a:solidFill>
                  <a:srgbClr val="3333FF"/>
                </a:solidFill>
                <a:latin typeface="+mn-lt"/>
              </a:rPr>
              <a:t>(</a:t>
            </a:r>
            <a:r>
              <a:rPr lang="en-GB" sz="1600" i="1" dirty="0">
                <a:solidFill>
                  <a:srgbClr val="3333FF"/>
                </a:solidFill>
                <a:latin typeface="+mn-lt"/>
              </a:rPr>
              <a:t>1996</a:t>
            </a:r>
            <a:r>
              <a:rPr lang="el-GR" sz="1600" i="1" dirty="0">
                <a:solidFill>
                  <a:srgbClr val="3333FF"/>
                </a:solidFill>
                <a:latin typeface="+mn-lt"/>
              </a:rPr>
              <a:t>)</a:t>
            </a:r>
            <a:endParaRPr lang="en-GB" sz="1600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65899" y="1277156"/>
            <a:ext cx="4982165" cy="45231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l-GR" sz="2200" dirty="0" err="1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Ιζηματομεταφορά</a:t>
            </a:r>
            <a:r>
              <a:rPr lang="el-GR" sz="22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 παράλληλα στην ακτή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Υπότιτλος"/>
          <p:cNvSpPr>
            <a:spLocks noGrp="1"/>
          </p:cNvSpPr>
          <p:nvPr>
            <p:ph type="subTitle" idx="1"/>
          </p:nvPr>
        </p:nvSpPr>
        <p:spPr>
          <a:xfrm>
            <a:off x="285720" y="2377668"/>
            <a:ext cx="8572560" cy="3348966"/>
          </a:xfrm>
        </p:spPr>
        <p:txBody>
          <a:bodyPr>
            <a:normAutofit/>
          </a:bodyPr>
          <a:lstStyle/>
          <a:p>
            <a:pPr marL="449263" indent="-449263" algn="l">
              <a:buFont typeface="Wingdings" pitchFamily="2" charset="2"/>
              <a:buChar char="Ø"/>
            </a:pPr>
            <a:r>
              <a:rPr lang="el-GR" sz="2000" dirty="0">
                <a:solidFill>
                  <a:srgbClr val="3333FF"/>
                </a:solidFill>
              </a:rPr>
              <a:t>Εποχιακές μεταβολές </a:t>
            </a:r>
          </a:p>
          <a:p>
            <a:pPr algn="l"/>
            <a:r>
              <a:rPr lang="el-GR" sz="2000" dirty="0">
                <a:solidFill>
                  <a:schemeClr val="tx1"/>
                </a:solidFill>
              </a:rPr>
              <a:t>    </a:t>
            </a:r>
          </a:p>
          <a:p>
            <a:pPr algn="l"/>
            <a:endParaRPr lang="el-GR" sz="2000" dirty="0">
              <a:solidFill>
                <a:schemeClr val="tx1"/>
              </a:solidFill>
            </a:endParaRPr>
          </a:p>
          <a:p>
            <a:pPr algn="l"/>
            <a:r>
              <a:rPr lang="el-GR" sz="2000" dirty="0">
                <a:solidFill>
                  <a:schemeClr val="tx1"/>
                </a:solidFill>
              </a:rPr>
              <a:t>      </a:t>
            </a:r>
          </a:p>
          <a:p>
            <a:pPr algn="l"/>
            <a:endParaRPr lang="el-GR" sz="2000" dirty="0">
              <a:solidFill>
                <a:schemeClr val="tx1"/>
              </a:solidFill>
            </a:endParaRPr>
          </a:p>
          <a:p>
            <a:pPr algn="l"/>
            <a:endParaRPr lang="el-GR" sz="2000" dirty="0">
              <a:solidFill>
                <a:schemeClr val="tx1"/>
              </a:solidFill>
            </a:endParaRPr>
          </a:p>
          <a:p>
            <a:pPr algn="l"/>
            <a:endParaRPr lang="el-GR" sz="2000" dirty="0">
              <a:solidFill>
                <a:schemeClr val="tx1"/>
              </a:solidFill>
            </a:endParaRPr>
          </a:p>
          <a:p>
            <a:pPr marL="449263" indent="-449263" algn="l">
              <a:buFont typeface="Wingdings" pitchFamily="2" charset="2"/>
              <a:buChar char="Ø"/>
            </a:pPr>
            <a:endParaRPr lang="el-GR" sz="1200" dirty="0">
              <a:solidFill>
                <a:schemeClr val="tx1"/>
              </a:solidFill>
            </a:endParaRPr>
          </a:p>
          <a:p>
            <a:pPr algn="l"/>
            <a:endParaRPr lang="el-GR" sz="2000" dirty="0">
              <a:solidFill>
                <a:schemeClr val="tx1"/>
              </a:solidFill>
            </a:endParaRPr>
          </a:p>
        </p:txBody>
      </p:sp>
      <p:grpSp>
        <p:nvGrpSpPr>
          <p:cNvPr id="19" name="18 - Ομάδα"/>
          <p:cNvGrpSpPr/>
          <p:nvPr/>
        </p:nvGrpSpPr>
        <p:grpSpPr>
          <a:xfrm>
            <a:off x="750067" y="3184543"/>
            <a:ext cx="7643866" cy="2230109"/>
            <a:chOff x="928662" y="3000372"/>
            <a:chExt cx="7643866" cy="2230109"/>
          </a:xfrm>
        </p:grpSpPr>
        <p:sp>
          <p:nvSpPr>
            <p:cNvPr id="9" name="8 - Δεξιό βέλος"/>
            <p:cNvSpPr/>
            <p:nvPr/>
          </p:nvSpPr>
          <p:spPr>
            <a:xfrm flipV="1">
              <a:off x="3357554" y="3357562"/>
              <a:ext cx="785818" cy="285752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sz="1800">
                <a:solidFill>
                  <a:prstClr val="white"/>
                </a:solidFill>
              </a:endParaRPr>
            </a:p>
          </p:txBody>
        </p:sp>
        <p:sp>
          <p:nvSpPr>
            <p:cNvPr id="13" name="12 - TextBox"/>
            <p:cNvSpPr txBox="1"/>
            <p:nvPr/>
          </p:nvSpPr>
          <p:spPr>
            <a:xfrm>
              <a:off x="928662" y="3071810"/>
              <a:ext cx="2143140" cy="83715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l-G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Χειμώνας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l-G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(Κύματα μεγάλης καμπυλότητας </a:t>
              </a:r>
              <a:r>
                <a:rPr lang="el-GR" sz="20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γ</a:t>
              </a:r>
              <a:r>
                <a:rPr lang="el-G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)</a:t>
              </a:r>
            </a:p>
          </p:txBody>
        </p:sp>
        <p:sp>
          <p:nvSpPr>
            <p:cNvPr id="14" name="13 - TextBox"/>
            <p:cNvSpPr txBox="1"/>
            <p:nvPr/>
          </p:nvSpPr>
          <p:spPr>
            <a:xfrm>
              <a:off x="928662" y="4286256"/>
              <a:ext cx="2143140" cy="83715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l-G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Καλοκαίρι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l-G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(Κύματα μικρής καμπυλότητας </a:t>
              </a:r>
              <a:r>
                <a:rPr lang="el-GR" sz="20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γ</a:t>
              </a:r>
              <a:r>
                <a:rPr lang="el-G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)</a:t>
              </a:r>
              <a:endParaRPr lang="el-GR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14 - TextBox"/>
            <p:cNvSpPr txBox="1"/>
            <p:nvPr/>
          </p:nvSpPr>
          <p:spPr>
            <a:xfrm>
              <a:off x="4357686" y="3000372"/>
              <a:ext cx="4214842" cy="1015663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Διάβρωση </a:t>
              </a:r>
              <a:r>
                <a:rPr lang="en-GB" sz="200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berm</a:t>
              </a:r>
              <a:r>
                <a:rPr lang="el-G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, απόθεση στο υποθαλάσσιο τμήμα και δημιουργία υβωμάτων και κοιλοτήτων</a:t>
              </a:r>
              <a:endParaRPr lang="el-G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6" name="15 - TextBox"/>
            <p:cNvSpPr txBox="1"/>
            <p:nvPr/>
          </p:nvSpPr>
          <p:spPr>
            <a:xfrm>
              <a:off x="4357686" y="4214818"/>
              <a:ext cx="4214842" cy="1015663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Δημιουργία </a:t>
              </a:r>
              <a:r>
                <a:rPr lang="el-GR" sz="200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berm</a:t>
              </a:r>
              <a:r>
                <a:rPr lang="el-G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, διάβρωση στο υποθαλάσσιο τμήμα και καταστροφή υβωμάτων και κοιλοτήτων</a:t>
              </a:r>
              <a:endParaRPr lang="el-G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7" name="16 - Δεξιό βέλος"/>
            <p:cNvSpPr/>
            <p:nvPr/>
          </p:nvSpPr>
          <p:spPr>
            <a:xfrm flipV="1">
              <a:off x="3357554" y="4572008"/>
              <a:ext cx="785818" cy="285752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sz="1800">
                <a:solidFill>
                  <a:prstClr val="white"/>
                </a:solidFill>
              </a:endParaRPr>
            </a:p>
          </p:txBody>
        </p:sp>
        <p:sp>
          <p:nvSpPr>
            <p:cNvPr id="18" name="17 - TextBox"/>
            <p:cNvSpPr txBox="1"/>
            <p:nvPr/>
          </p:nvSpPr>
          <p:spPr>
            <a:xfrm>
              <a:off x="3214678" y="3857628"/>
              <a:ext cx="1071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800" b="1" i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γ</a:t>
              </a:r>
              <a:r>
                <a:rPr lang="el-GR" sz="28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=</a:t>
              </a:r>
              <a:r>
                <a:rPr lang="el-GR" sz="2800" b="1" i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Η</a:t>
              </a:r>
              <a:r>
                <a:rPr lang="el-GR" sz="28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/</a:t>
              </a:r>
              <a:r>
                <a:rPr lang="en-US" sz="2800" b="1" i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L</a:t>
              </a:r>
              <a:endParaRPr lang="el-GR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sp>
        <p:nvSpPr>
          <p:cNvPr id="21" name="1 - Τίτλος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ysClr val="window" lastClr="FFFFFF"/>
              </a:gs>
              <a:gs pos="27000">
                <a:srgbClr val="95C9D7">
                  <a:alpha val="60000"/>
                </a:srgbClr>
              </a:gs>
              <a:gs pos="100000">
                <a:srgbClr val="4BACC6">
                  <a:lumMod val="60000"/>
                  <a:lumOff val="40000"/>
                  <a:tint val="23500"/>
                  <a:satMod val="160000"/>
                </a:srgbClr>
              </a:gs>
            </a:gsLst>
            <a:lin ang="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Δυναμική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ιζηματολογία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Παράκτια Μορφοδυναμική</a:t>
            </a:r>
          </a:p>
        </p:txBody>
      </p:sp>
      <p:cxnSp>
        <p:nvCxnSpPr>
          <p:cNvPr id="22" name="21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sp>
        <p:nvSpPr>
          <p:cNvPr id="23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ysClr val="window" lastClr="FFFFFF"/>
              </a:gs>
              <a:gs pos="27000">
                <a:srgbClr val="95C9D7"/>
              </a:gs>
              <a:gs pos="100000">
                <a:srgbClr val="4BACC6">
                  <a:lumMod val="60000"/>
                  <a:lumOff val="40000"/>
                  <a:tint val="23500"/>
                  <a:satMod val="160000"/>
                </a:srgb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24" name="23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noFill/>
          <a:ln w="31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26" name="Rectangle 5">
            <a:extLst>
              <a:ext uri="{FF2B5EF4-FFF2-40B4-BE49-F238E27FC236}">
                <a16:creationId xmlns:a16="http://schemas.microsoft.com/office/drawing/2014/main" id="{AF561D2D-3254-4495-8A03-67BA6A7F5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199418"/>
            <a:ext cx="4968552" cy="452310"/>
          </a:xfrm>
          <a:prstGeom prst="rect">
            <a:avLst/>
          </a:prstGeom>
          <a:noFill/>
          <a:ln w="9525" algn="ctr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l-GR" sz="2200" dirty="0" err="1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Ιζηματομεταφορά</a:t>
            </a:r>
            <a:r>
              <a:rPr lang="el-GR" sz="22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 εγκάρσια στην ακτή Ι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663788" y="5854122"/>
            <a:ext cx="3494762" cy="29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600" i="1" dirty="0">
                <a:solidFill>
                  <a:srgbClr val="3333FF"/>
                </a:solidFill>
                <a:latin typeface="Calibri"/>
              </a:rPr>
              <a:t>Το χειμερινό και θερινό προφίλ </a:t>
            </a:r>
            <a:endParaRPr lang="en-GB" sz="1600" i="1" dirty="0">
              <a:solidFill>
                <a:srgbClr val="3333FF"/>
              </a:solidFill>
              <a:latin typeface="Calibri"/>
            </a:endParaRPr>
          </a:p>
        </p:txBody>
      </p:sp>
      <p:pic>
        <p:nvPicPr>
          <p:cNvPr id="9" name="5 - Εικόνα" descr="corr fi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086" y="2345357"/>
            <a:ext cx="6378165" cy="328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- Τίτλος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ysClr val="window" lastClr="FFFFFF"/>
              </a:gs>
              <a:gs pos="27000">
                <a:srgbClr val="95C9D7">
                  <a:alpha val="60000"/>
                </a:srgbClr>
              </a:gs>
              <a:gs pos="100000">
                <a:srgbClr val="4BACC6">
                  <a:lumMod val="60000"/>
                  <a:lumOff val="40000"/>
                  <a:tint val="23500"/>
                  <a:satMod val="160000"/>
                </a:srgbClr>
              </a:gs>
            </a:gsLst>
            <a:lin ang="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Δυναμική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ιζηματολογία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Παράκτια Μορφοδυναμική</a:t>
            </a:r>
          </a:p>
        </p:txBody>
      </p:sp>
      <p:cxnSp>
        <p:nvCxnSpPr>
          <p:cNvPr id="12" name="11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sp>
        <p:nvSpPr>
          <p:cNvPr id="13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ysClr val="window" lastClr="FFFFFF"/>
              </a:gs>
              <a:gs pos="27000">
                <a:srgbClr val="95C9D7"/>
              </a:gs>
              <a:gs pos="100000">
                <a:srgbClr val="4BACC6">
                  <a:lumMod val="60000"/>
                  <a:lumOff val="40000"/>
                  <a:tint val="23500"/>
                  <a:satMod val="160000"/>
                </a:srgb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14" name="13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noFill/>
          <a:ln w="31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FFE7623E-3FA9-4B0A-B986-FD7344CC5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395849"/>
            <a:ext cx="4968552" cy="452310"/>
          </a:xfrm>
          <a:prstGeom prst="rect">
            <a:avLst/>
          </a:prstGeom>
          <a:noFill/>
          <a:ln w="9525" algn="ctr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l-GR" sz="2200" dirty="0" err="1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Ιζηματομεταφορά</a:t>
            </a:r>
            <a:r>
              <a:rPr lang="el-GR" sz="22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 εγκάρσια στην ακτή ΙΙ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Παράκτια Διάβρωση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67544" y="1421855"/>
            <a:ext cx="849763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l-GR" sz="2000" dirty="0">
              <a:solidFill>
                <a:srgbClr val="000000"/>
              </a:solidFill>
              <a:latin typeface="Arial" charset="0"/>
            </a:endParaRPr>
          </a:p>
          <a:p>
            <a:pPr lvl="0" fontAlgn="auto">
              <a:spcBef>
                <a:spcPct val="10000"/>
              </a:spcBef>
              <a:spcAft>
                <a:spcPts val="0"/>
              </a:spcAft>
              <a:buClr>
                <a:srgbClr val="031F49"/>
              </a:buClr>
            </a:pPr>
            <a:r>
              <a:rPr lang="el-GR" sz="18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Η οπισθοχώρηση της ακτογραμμής σε σχέση με την ακτογραμμή αναφοράς</a:t>
            </a:r>
            <a:r>
              <a:rPr lang="el-GR" sz="1800" u="sng" dirty="0">
                <a:solidFill>
                  <a:srgbClr val="8E00EE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l-GR" sz="1800" dirty="0">
                <a:solidFill>
                  <a:srgbClr val="8E00E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έχει επιδεινωθεί τις τελευταίες δεκαετίες, με σημαντικότατες κοινωνικές και οικονομικές επιπτώσεις</a:t>
            </a:r>
            <a:r>
              <a:rPr lang="en-GB" sz="1800" dirty="0">
                <a:solidFill>
                  <a:srgbClr val="031F49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l-GR" sz="1800" dirty="0">
              <a:solidFill>
                <a:srgbClr val="031F49"/>
              </a:solidFill>
              <a:latin typeface="Calibri" pitchFamily="34" charset="0"/>
              <a:cs typeface="Calibri" pitchFamily="34" charset="0"/>
            </a:endParaRPr>
          </a:p>
          <a:p>
            <a:pPr lvl="0" fontAlgn="auto">
              <a:spcBef>
                <a:spcPct val="10000"/>
              </a:spcBef>
              <a:spcAft>
                <a:spcPts val="0"/>
              </a:spcAft>
              <a:buClr>
                <a:srgbClr val="031F49"/>
              </a:buClr>
            </a:pPr>
            <a:endParaRPr lang="el-GR" sz="1800" dirty="0">
              <a:solidFill>
                <a:prstClr val="black">
                  <a:tint val="75000"/>
                </a:prstClr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Οφείλεται σε (α) φυσικούς ή/και (β) ανθρωπογενείς παράγοντες </a:t>
            </a:r>
          </a:p>
          <a:p>
            <a:pPr>
              <a:spcBef>
                <a:spcPct val="20000"/>
              </a:spcBef>
            </a:pPr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Είναι ιδιαίτερα ανησυχητική αφού λόγω της κλιματικής αλλαγής (αύξηση της μέσης θαλάσσια στάθμης και κυματικής ενέργειας κλπ.)  αναμένεται να επιδεινωθεί.</a:t>
            </a:r>
          </a:p>
          <a:p>
            <a:pPr>
              <a:spcBef>
                <a:spcPct val="20000"/>
              </a:spcBef>
            </a:pPr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Εκτιμάται ότι το 2050 παράκτια περιουσιακά στοιχεία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(assets)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αξίας τουλάχιστον </a:t>
            </a:r>
            <a:r>
              <a:rPr lang="el-GR" sz="1800" u="sng" dirty="0">
                <a:latin typeface="Calibri" pitchFamily="34" charset="0"/>
                <a:cs typeface="Calibri" pitchFamily="34" charset="0"/>
              </a:rPr>
              <a:t>28 </a:t>
            </a:r>
            <a:r>
              <a:rPr lang="en-US" sz="1800" u="sng" dirty="0">
                <a:latin typeface="Calibri" pitchFamily="34" charset="0"/>
                <a:cs typeface="Calibri" pitchFamily="34" charset="0"/>
              </a:rPr>
              <a:t>x</a:t>
            </a:r>
            <a:r>
              <a:rPr lang="el-GR" sz="1800" u="sng" dirty="0">
                <a:latin typeface="Calibri" pitchFamily="34" charset="0"/>
                <a:cs typeface="Calibri" pitchFamily="34" charset="0"/>
              </a:rPr>
              <a:t> 10</a:t>
            </a:r>
            <a:r>
              <a:rPr lang="el-GR" sz="1800" u="sng" baseline="30000" dirty="0">
                <a:latin typeface="Calibri" pitchFamily="34" charset="0"/>
                <a:cs typeface="Calibri" pitchFamily="34" charset="0"/>
              </a:rPr>
              <a:t>12 </a:t>
            </a:r>
            <a:r>
              <a:rPr lang="en-US" sz="1800" u="sng" dirty="0">
                <a:latin typeface="Calibri" pitchFamily="34" charset="0"/>
                <a:cs typeface="Calibri" pitchFamily="34" charset="0"/>
              </a:rPr>
              <a:t>$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θα απειλούνται σοβαρά. </a:t>
            </a:r>
          </a:p>
          <a:p>
            <a:pPr>
              <a:spcBef>
                <a:spcPct val="20000"/>
              </a:spcBef>
            </a:pPr>
            <a:endParaRPr lang="el-GR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Παράκτια Διάβρωση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428596" y="2030829"/>
            <a:ext cx="8286808" cy="279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1F49"/>
              </a:buClr>
              <a:buSzTx/>
              <a:buFontTx/>
              <a:buNone/>
              <a:tabLst/>
              <a:defRPr/>
            </a:pPr>
            <a:r>
              <a:rPr kumimoji="0" lang="el-GR" sz="1800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Η παράκτια διάβρωση διακρίνεται σε: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1F49"/>
              </a:buClr>
              <a:buSzTx/>
              <a:buFontTx/>
              <a:buNone/>
              <a:tabLst/>
              <a:defRPr/>
            </a:pP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449263" marR="0" lvl="1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1F49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l-GR" sz="180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μακροχρόνια διάβρωση (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άνοδος της μέσης θαλάσσιας στάθμης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-MSL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449263" lvl="1" fontAlgn="base">
              <a:spcBef>
                <a:spcPct val="20000"/>
              </a:spcBef>
              <a:spcAft>
                <a:spcPct val="0"/>
              </a:spcAft>
              <a:buClr>
                <a:srgbClr val="031F49"/>
              </a:buClr>
            </a:pPr>
            <a:r>
              <a:rPr lang="en-US" sz="1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1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η αναστρέψιμη μακροχρόνια οπισθοχώρηση της ακτογραμμής</a:t>
            </a:r>
          </a:p>
          <a:p>
            <a:pPr marL="449263" lvl="1" fontAlgn="base">
              <a:spcBef>
                <a:spcPct val="20000"/>
              </a:spcBef>
              <a:spcAft>
                <a:spcPct val="0"/>
              </a:spcAft>
              <a:buClr>
                <a:srgbClr val="031F49"/>
              </a:buClr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449263" marR="0" lvl="1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1F49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l-GR" sz="180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βραχυχρόνια διάβρωση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(μετεωρολογικές παλίρροιες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-</a:t>
            </a:r>
            <a:r>
              <a:rPr kumimoji="0" lang="el-G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storm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l-G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surge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s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)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449263" lvl="1" fontAlgn="base">
              <a:spcBef>
                <a:spcPct val="20000"/>
              </a:spcBef>
              <a:spcAft>
                <a:spcPct val="0"/>
              </a:spcAft>
              <a:buClr>
                <a:srgbClr val="031F49"/>
              </a:buClr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μπορεί να μην έχουν σαν αναγκαίο αποτέλεσμα μόνιμες οπισθοχωρήσεις της ακτογραμμής αλλά προκαλούν μεγάλης κλίμακας καταστροφές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31F49"/>
              </a:buClr>
              <a:buSzTx/>
              <a:buFontTx/>
              <a:buBlip>
                <a:blip r:embed="rId5"/>
              </a:buBlip>
              <a:tabLst/>
              <a:defRPr/>
            </a:pPr>
            <a:endParaRPr kumimoji="0" lang="el-GR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Παράκτια Διάβρωση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45995" y="1360090"/>
            <a:ext cx="5472608" cy="430887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3333FF"/>
                </a:solidFill>
                <a:latin typeface="Calibri" pitchFamily="34" charset="0"/>
              </a:rPr>
              <a:t>Μακροχρόνια παραλιακή διάβρωση</a:t>
            </a:r>
            <a:r>
              <a:rPr lang="en-GB" sz="2200" dirty="0">
                <a:solidFill>
                  <a:srgbClr val="3333FF"/>
                </a:solidFill>
                <a:latin typeface="Calibri" pitchFamily="34" charset="0"/>
              </a:rPr>
              <a:t>, </a:t>
            </a:r>
            <a:r>
              <a:rPr lang="el-GR" sz="2200" dirty="0">
                <a:solidFill>
                  <a:srgbClr val="3333FF"/>
                </a:solidFill>
                <a:latin typeface="Calibri" pitchFamily="34" charset="0"/>
              </a:rPr>
              <a:t>Ερεσός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grpSp>
        <p:nvGrpSpPr>
          <p:cNvPr id="12" name="Group 11"/>
          <p:cNvGrpSpPr/>
          <p:nvPr/>
        </p:nvGrpSpPr>
        <p:grpSpPr>
          <a:xfrm>
            <a:off x="766676" y="2157590"/>
            <a:ext cx="6958018" cy="3352782"/>
            <a:chOff x="1214382" y="2137685"/>
            <a:chExt cx="6958018" cy="3352782"/>
          </a:xfrm>
        </p:grpSpPr>
        <p:pic>
          <p:nvPicPr>
            <p:cNvPr id="13" name="Εικόνα 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" t="12639" r="3255" b="4897"/>
            <a:stretch/>
          </p:blipFill>
          <p:spPr bwMode="auto">
            <a:xfrm>
              <a:off x="1275290" y="2137685"/>
              <a:ext cx="6897110" cy="3352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214382" y="4833299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(</a:t>
              </a:r>
              <a:r>
                <a:rPr lang="el-GR" sz="2400" b="1" dirty="0">
                  <a:solidFill>
                    <a:schemeClr val="bg1"/>
                  </a:solidFill>
                </a:rPr>
                <a:t>α)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32040" y="4854351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(</a:t>
              </a:r>
              <a:r>
                <a:rPr lang="el-GR" sz="2400" b="1" dirty="0">
                  <a:solidFill>
                    <a:schemeClr val="bg1"/>
                  </a:solidFill>
                </a:rPr>
                <a:t>β)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Παράκτια Διάβρωση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eressos erosion"/>
          <p:cNvPicPr>
            <a:picLocks noChangeAspect="1" noChangeArrowheads="1"/>
          </p:cNvPicPr>
          <p:nvPr/>
        </p:nvPicPr>
        <p:blipFill>
          <a:blip r:embed="rId3" cstate="print"/>
          <a:srcRect l="3542" t="46767" r="22430" b="15347"/>
          <a:stretch>
            <a:fillRect/>
          </a:stretch>
        </p:blipFill>
        <p:spPr bwMode="auto">
          <a:xfrm>
            <a:off x="591093" y="1768623"/>
            <a:ext cx="4388958" cy="1684852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9708E4EB-8AF5-46FC-8ACF-A16826A7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27093"/>
            <a:ext cx="5472608" cy="430887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3333FF"/>
                </a:solidFill>
                <a:latin typeface="Calibri" pitchFamily="34" charset="0"/>
              </a:rPr>
              <a:t>Βραχυχρόνια  παραλιακή διάβρωση</a:t>
            </a:r>
            <a:r>
              <a:rPr lang="en-GB" sz="2200" dirty="0">
                <a:solidFill>
                  <a:srgbClr val="3333FF"/>
                </a:solidFill>
                <a:latin typeface="Calibri" pitchFamily="34" charset="0"/>
              </a:rPr>
              <a:t>, </a:t>
            </a:r>
            <a:r>
              <a:rPr lang="el-GR" sz="2200" dirty="0">
                <a:solidFill>
                  <a:srgbClr val="3333FF"/>
                </a:solidFill>
                <a:latin typeface="Calibri" pitchFamily="34" charset="0"/>
              </a:rPr>
              <a:t>Ερεσός Ι</a:t>
            </a:r>
          </a:p>
        </p:txBody>
      </p:sp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AAE91E3B-A579-43B8-AE66-4EA922F3EB19}"/>
              </a:ext>
            </a:extLst>
          </p:cNvPr>
          <p:cNvGrpSpPr/>
          <p:nvPr/>
        </p:nvGrpSpPr>
        <p:grpSpPr>
          <a:xfrm>
            <a:off x="542117" y="4393174"/>
            <a:ext cx="8059765" cy="1798223"/>
            <a:chOff x="478750" y="2450346"/>
            <a:chExt cx="8059765" cy="1798223"/>
          </a:xfrm>
        </p:grpSpPr>
        <p:pic>
          <p:nvPicPr>
            <p:cNvPr id="14" name="Εικόνα 13">
              <a:extLst>
                <a:ext uri="{FF2B5EF4-FFF2-40B4-BE49-F238E27FC236}">
                  <a16:creationId xmlns:a16="http://schemas.microsoft.com/office/drawing/2014/main" id="{8FDF8E55-F9A9-4D4B-84D2-19FD659D1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50" y="2508164"/>
              <a:ext cx="2243455" cy="1682591"/>
            </a:xfrm>
            <a:prstGeom prst="rect">
              <a:avLst/>
            </a:prstGeom>
          </p:spPr>
        </p:pic>
        <p:pic>
          <p:nvPicPr>
            <p:cNvPr id="15" name="Εικόνα 14">
              <a:extLst>
                <a:ext uri="{FF2B5EF4-FFF2-40B4-BE49-F238E27FC236}">
                  <a16:creationId xmlns:a16="http://schemas.microsoft.com/office/drawing/2014/main" id="{6978661A-2F93-43D9-A055-412C5D2EB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1675" y="2450346"/>
              <a:ext cx="3196840" cy="1798223"/>
            </a:xfrm>
            <a:prstGeom prst="rect">
              <a:avLst/>
            </a:prstGeom>
          </p:spPr>
        </p:pic>
        <p:pic>
          <p:nvPicPr>
            <p:cNvPr id="16" name="Εικόνα 15">
              <a:extLst>
                <a:ext uri="{FF2B5EF4-FFF2-40B4-BE49-F238E27FC236}">
                  <a16:creationId xmlns:a16="http://schemas.microsoft.com/office/drawing/2014/main" id="{80B81492-AA30-498A-8728-74669F5C1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2458359"/>
              <a:ext cx="2376264" cy="178219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E21DBF-F6FC-4A86-BA3C-7993D78DCB50}"/>
              </a:ext>
            </a:extLst>
          </p:cNvPr>
          <p:cNvSpPr txBox="1"/>
          <p:nvPr/>
        </p:nvSpPr>
        <p:spPr>
          <a:xfrm>
            <a:off x="591093" y="3980589"/>
            <a:ext cx="131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15/2/2026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16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214313" y="214313"/>
            <a:ext cx="8750300" cy="6500812"/>
          </a:xfrm>
          <a:prstGeom prst="rect">
            <a:avLst/>
          </a:prstGeom>
          <a:noFill/>
          <a:ln w="73025" cmpd="thickThin">
            <a:solidFill>
              <a:srgbClr val="176FB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55576" y="1556792"/>
            <a:ext cx="77048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Κατανόηση των βασικών αρχών, της θεωρίας και των εξισώσεων που αφορούν τα θέματα της Παράκτιας Μορφοδυναμικής/Μηχανικής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Ολοκληρωμένη αντίληψη των διεργασιών που λαμβάνουν χώρα στο παράκτιο περιβάλλον και των φαινομένων μεταφοράς 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Κατανόηση των περιβαλλοντικών παραγόντων που ελέγχουν την εξέλιξη της παράκτιας γεωμορφολογίας (μορφοδυναμική)</a:t>
            </a:r>
            <a:endParaRPr lang="en-GB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Γνώση τεχνικών χαρακτηριστικών Παράκτιων και Λιμενικών έργων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Βασικές γνώσεις σύγχρονων μεθόδων παρακολούθησης και μοντελοποίησης της Παράκτιας Μορφοδυναμικής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Εφαρμογή της αποκτηθείσας γνώσης για την επίλυση πραγματικών προβλημάτων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55576" y="548680"/>
            <a:ext cx="7848872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3200" b="1" dirty="0">
                <a:latin typeface="Calibri" pitchFamily="34" charset="0"/>
                <a:cs typeface="Calibri" pitchFamily="34" charset="0"/>
              </a:rPr>
              <a:t>Στόχοι μαθήματος </a:t>
            </a:r>
            <a:endParaRPr lang="en-GB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20080" cy="72424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Παράκτια Διάβρωση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767" y="1340768"/>
            <a:ext cx="4178373" cy="508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543400" y="1556792"/>
            <a:ext cx="432048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Προβλέψεις παραλιακής διάβρωσης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ω από τη Κλιματική Αλλαγή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572000" y="5591615"/>
            <a:ext cx="43928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Προβλέψεις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l-GR" sz="1600" b="0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με βάση τις ελάχιστες εκτιμήσεις</a:t>
            </a:r>
            <a:r>
              <a:rPr lang="el-GR" sz="1600" i="1" kern="0" dirty="0">
                <a:solidFill>
                  <a:srgbClr val="3333FF"/>
                </a:solidFill>
                <a:latin typeface="+mn-lt"/>
              </a:rPr>
              <a:t> της συστοιχίας μοντέλων </a:t>
            </a:r>
            <a:r>
              <a:rPr kumimoji="0" lang="el-GR" sz="1600" b="0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για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SLR 1.1 m</a:t>
            </a:r>
            <a:r>
              <a:rPr kumimoji="0" lang="el-GR" sz="1600" b="0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 (2050)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(Monioudi et al., 201</a:t>
            </a:r>
            <a:r>
              <a:rPr kumimoji="0" lang="el-GR" sz="1600" b="0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7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Παράκτια Διάβρωση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79512" y="1109843"/>
            <a:ext cx="4536504" cy="60344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buFontTx/>
              <a:buNone/>
            </a:pPr>
            <a:r>
              <a:rPr lang="el-GR" sz="2200" dirty="0">
                <a:solidFill>
                  <a:srgbClr val="3333FF"/>
                </a:solidFill>
                <a:effectLst/>
                <a:latin typeface="+mn-lt"/>
                <a:cs typeface="Arial" charset="0"/>
              </a:rPr>
              <a:t>Επιλογές παράκτιας προστασίας</a:t>
            </a:r>
            <a:endParaRPr lang="en-GB" sz="2200" dirty="0">
              <a:solidFill>
                <a:srgbClr val="3333FF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4990" y="1986421"/>
            <a:ext cx="579613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l-GR" sz="1800" dirty="0">
                <a:latin typeface="Calibri" pitchFamily="34" charset="0"/>
              </a:rPr>
              <a:t>Μη Δράση (</a:t>
            </a:r>
            <a:r>
              <a:rPr lang="en-US" sz="1800" dirty="0">
                <a:latin typeface="Calibri" pitchFamily="34" charset="0"/>
              </a:rPr>
              <a:t>No action) </a:t>
            </a:r>
            <a:r>
              <a:rPr lang="el-GR" sz="1800" dirty="0">
                <a:latin typeface="Calibri" pitchFamily="34" charset="0"/>
              </a:rPr>
              <a:t>Πολιτικά δυνατή μόνο στη περίπτωση μικρής </a:t>
            </a:r>
            <a:r>
              <a:rPr lang="el-GR" sz="1800" dirty="0" err="1">
                <a:latin typeface="Calibri" pitchFamily="34" charset="0"/>
              </a:rPr>
              <a:t>κοινωνικο</a:t>
            </a:r>
            <a:r>
              <a:rPr lang="el-GR" sz="1800" dirty="0">
                <a:latin typeface="Calibri" pitchFamily="34" charset="0"/>
              </a:rPr>
              <a:t>-οικονομικής αξίας</a:t>
            </a:r>
            <a:endParaRPr lang="en-US" sz="1800" dirty="0">
              <a:latin typeface="Calibri" pitchFamily="34" charset="0"/>
            </a:endParaRPr>
          </a:p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endParaRPr lang="el-GR" sz="1200" dirty="0">
              <a:latin typeface="Calibri" pitchFamily="34" charset="0"/>
            </a:endParaRPr>
          </a:p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endParaRPr lang="en-US" sz="1200" dirty="0">
              <a:latin typeface="Calibri" pitchFamily="34" charset="0"/>
            </a:endParaRPr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l-GR" sz="1800" dirty="0">
                <a:latin typeface="Calibri" pitchFamily="34" charset="0"/>
              </a:rPr>
              <a:t>Υποχώρηση και επανεγκατάσταση (</a:t>
            </a:r>
            <a:r>
              <a:rPr lang="el-GR" sz="1800" dirty="0" err="1">
                <a:latin typeface="Calibri" pitchFamily="34" charset="0"/>
              </a:rPr>
              <a:t>retreat</a:t>
            </a:r>
            <a:r>
              <a:rPr lang="el-GR" sz="1800" dirty="0">
                <a:latin typeface="Calibri" pitchFamily="34" charset="0"/>
              </a:rPr>
              <a:t> </a:t>
            </a:r>
            <a:r>
              <a:rPr lang="el-GR" sz="1800" dirty="0" err="1">
                <a:latin typeface="Calibri" pitchFamily="34" charset="0"/>
              </a:rPr>
              <a:t>and</a:t>
            </a:r>
            <a:r>
              <a:rPr lang="el-GR" sz="1800" dirty="0">
                <a:latin typeface="Calibri" pitchFamily="34" charset="0"/>
              </a:rPr>
              <a:t> </a:t>
            </a:r>
            <a:r>
              <a:rPr lang="el-GR" sz="1800" dirty="0" err="1">
                <a:latin typeface="Calibri" pitchFamily="34" charset="0"/>
              </a:rPr>
              <a:t>lelocation</a:t>
            </a:r>
            <a:r>
              <a:rPr lang="el-GR" sz="1800" dirty="0">
                <a:latin typeface="Calibri" pitchFamily="34" charset="0"/>
              </a:rPr>
              <a:t>)</a:t>
            </a:r>
            <a:r>
              <a:rPr lang="en-US" sz="1800" dirty="0">
                <a:latin typeface="Calibri" pitchFamily="34" charset="0"/>
              </a:rPr>
              <a:t>: </a:t>
            </a:r>
            <a:r>
              <a:rPr lang="el-GR" sz="1800" dirty="0">
                <a:latin typeface="Calibri" pitchFamily="34" charset="0"/>
              </a:rPr>
              <a:t>κτίρια/υποδομές θα αφεθούν στην τύχη τους. 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800" dirty="0">
              <a:latin typeface="Calibri" pitchFamily="34" charset="0"/>
            </a:endParaRPr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l-GR" sz="1800" dirty="0">
                <a:latin typeface="Calibri" pitchFamily="34" charset="0"/>
              </a:rPr>
              <a:t>Σκληρά μέτρα προστασίας (π.χ. κυματοθραύστες, πρόβολοι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l-GR" sz="1800" dirty="0">
                <a:latin typeface="Calibri" pitchFamily="34" charset="0"/>
              </a:rPr>
              <a:t>Θωρακίσεις - Παράκτιοι τοίχοι) για την μείωση της κυματικής ενέργειας και την παγίδευση ιζημάτων.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800" dirty="0">
              <a:latin typeface="Calibri" pitchFamily="34" charset="0"/>
            </a:endParaRPr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800" dirty="0">
              <a:latin typeface="Calibri" pitchFamily="34" charset="0"/>
            </a:endParaRPr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>
                <a:latin typeface="Calibri" pitchFamily="34" charset="0"/>
              </a:rPr>
              <a:t>‘</a:t>
            </a:r>
            <a:r>
              <a:rPr lang="el-GR" sz="1800" dirty="0">
                <a:latin typeface="Calibri" pitchFamily="34" charset="0"/>
              </a:rPr>
              <a:t>Ήπια’ μέτρα προστασίας, δηλ. τεχνητή αναπλήρωση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l-GR" sz="1800" dirty="0">
                <a:latin typeface="Calibri" pitchFamily="34" charset="0"/>
              </a:rPr>
              <a:t> Αποτελεί την μόνη βιώσιμη επιλογή στην ΑΘΣ αλλά</a:t>
            </a:r>
            <a:r>
              <a:rPr lang="en-US" sz="1800" dirty="0">
                <a:latin typeface="Calibri" pitchFamily="34" charset="0"/>
              </a:rPr>
              <a:t> (</a:t>
            </a:r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) </a:t>
            </a:r>
            <a:r>
              <a:rPr lang="el-GR" sz="1800" dirty="0">
                <a:latin typeface="Calibri" pitchFamily="34" charset="0"/>
              </a:rPr>
              <a:t>είναι ακριβή λύση</a:t>
            </a:r>
            <a:r>
              <a:rPr lang="en-US" sz="1800" dirty="0">
                <a:latin typeface="Calibri" pitchFamily="34" charset="0"/>
              </a:rPr>
              <a:t>, (ii) </a:t>
            </a:r>
            <a:r>
              <a:rPr lang="el-GR" sz="1800" dirty="0">
                <a:latin typeface="Calibri" pitchFamily="34" charset="0"/>
              </a:rPr>
              <a:t>απαιτεί διαθεσιμότητα κατάλληλου υλικού και </a:t>
            </a:r>
            <a:r>
              <a:rPr lang="en-US" sz="1800" dirty="0">
                <a:latin typeface="Calibri" pitchFamily="34" charset="0"/>
              </a:rPr>
              <a:t>(iii) </a:t>
            </a:r>
            <a:r>
              <a:rPr lang="el-GR" sz="1800" dirty="0">
                <a:latin typeface="Calibri" pitchFamily="34" charset="0"/>
              </a:rPr>
              <a:t>πιθανόν απαιτεί και συνοδευτικά σκληρά έργα  </a:t>
            </a:r>
          </a:p>
        </p:txBody>
      </p:sp>
      <p:pic>
        <p:nvPicPr>
          <p:cNvPr id="11" name="Picture 27"/>
          <p:cNvPicPr>
            <a:picLocks noChangeAspect="1" noChangeArrowheads="1"/>
          </p:cNvPicPr>
          <p:nvPr/>
        </p:nvPicPr>
        <p:blipFill>
          <a:blip r:embed="rId3" cstate="print"/>
          <a:srcRect t="20883" r="53323" b="56165"/>
          <a:stretch>
            <a:fillRect/>
          </a:stretch>
        </p:blipFill>
        <p:spPr bwMode="auto">
          <a:xfrm>
            <a:off x="5666178" y="1986421"/>
            <a:ext cx="3032141" cy="90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8"/>
          <p:cNvPicPr>
            <a:picLocks noChangeAspect="1" noChangeArrowheads="1"/>
          </p:cNvPicPr>
          <p:nvPr/>
        </p:nvPicPr>
        <p:blipFill>
          <a:blip r:embed="rId3" cstate="print"/>
          <a:srcRect t="41766" r="53323" b="36174"/>
          <a:stretch>
            <a:fillRect/>
          </a:stretch>
        </p:blipFill>
        <p:spPr bwMode="auto">
          <a:xfrm>
            <a:off x="5715678" y="3805107"/>
            <a:ext cx="3106314" cy="88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678" y="5054856"/>
            <a:ext cx="3197568" cy="101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Μέθοδοι παρακολούθησης </a:t>
            </a:r>
            <a:br>
              <a:rPr lang="el-GR" sz="2800" b="1" dirty="0"/>
            </a:br>
            <a:r>
              <a:rPr lang="el-GR" sz="2800" b="1" dirty="0"/>
              <a:t>Παράκτιας Μορφοδυναμικής</a:t>
            </a: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79512" y="1872742"/>
            <a:ext cx="43924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el-GR" sz="1800" b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Τοπογραφική αποτύπωση</a:t>
            </a:r>
            <a:r>
              <a:rPr lang="en-US" altLang="el-GR" sz="1800" b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l-GR" altLang="el-GR" sz="1800" b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altLang="el-GR" sz="1800" dirty="0">
                <a:latin typeface="Calibri" pitchFamily="34" charset="0"/>
                <a:cs typeface="Calibri" pitchFamily="34" charset="0"/>
              </a:rPr>
              <a:t>διαφορικό δορυφορικό σύστημα προσδιορισμού θέσης </a:t>
            </a:r>
            <a:r>
              <a:rPr lang="en-US" altLang="el-GR" sz="1800" dirty="0">
                <a:latin typeface="Calibri" pitchFamily="34" charset="0"/>
                <a:cs typeface="Calibri" pitchFamily="34" charset="0"/>
              </a:rPr>
              <a:t>RTK</a:t>
            </a:r>
            <a:r>
              <a:rPr lang="el-GR" altLang="el-GR" sz="1800" dirty="0">
                <a:latin typeface="Calibri" pitchFamily="34" charset="0"/>
                <a:cs typeface="Calibri" pitchFamily="34" charset="0"/>
              </a:rPr>
              <a:t>-GPS τύπου Top </a:t>
            </a:r>
            <a:r>
              <a:rPr lang="el-GR" altLang="el-GR" sz="1800" dirty="0" err="1">
                <a:latin typeface="Calibri" pitchFamily="34" charset="0"/>
                <a:cs typeface="Calibri" pitchFamily="34" charset="0"/>
              </a:rPr>
              <a:t>Con</a:t>
            </a:r>
            <a:endParaRPr lang="el-GR" altLang="el-GR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362415" y="3934943"/>
            <a:ext cx="4392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el-GR" sz="1800" b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Βυθομετρική αποτύπωση</a:t>
            </a:r>
            <a:r>
              <a:rPr lang="en-US" altLang="el-GR" sz="1800" b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l-GR" altLang="el-GR" sz="1800" dirty="0">
                <a:latin typeface="Calibri" pitchFamily="34" charset="0"/>
                <a:cs typeface="Calibri" pitchFamily="34" charset="0"/>
              </a:rPr>
              <a:t>φουσκωτά σκάφη</a:t>
            </a:r>
            <a:r>
              <a:rPr lang="en-US" altLang="el-GR" sz="1800" dirty="0">
                <a:latin typeface="Calibri" pitchFamily="34" charset="0"/>
                <a:cs typeface="Calibri" pitchFamily="34" charset="0"/>
              </a:rPr>
              <a:t>, </a:t>
            </a:r>
            <a:r>
              <a:rPr lang="el-GR" altLang="el-GR" sz="1800" dirty="0">
                <a:latin typeface="Calibri" pitchFamily="34" charset="0"/>
                <a:cs typeface="Calibri" pitchFamily="34" charset="0"/>
              </a:rPr>
              <a:t>Ψηφιακό υδρογραφικό βυθόμετρο (τύπου </a:t>
            </a:r>
            <a:r>
              <a:rPr lang="el-GR" altLang="el-GR" sz="1800" dirty="0" err="1">
                <a:latin typeface="Calibri" pitchFamily="34" charset="0"/>
                <a:cs typeface="Calibri" pitchFamily="34" charset="0"/>
              </a:rPr>
              <a:t>Hi-Target</a:t>
            </a:r>
            <a:r>
              <a:rPr lang="el-GR" altLang="el-GR" sz="1800" dirty="0">
                <a:latin typeface="Calibri" pitchFamily="34" charset="0"/>
                <a:cs typeface="Calibri" pitchFamily="34" charset="0"/>
              </a:rPr>
              <a:t> HD 370) σε συνδυασμό με </a:t>
            </a:r>
            <a:r>
              <a:rPr lang="en-US" altLang="el-GR" sz="1800" dirty="0">
                <a:latin typeface="Calibri" pitchFamily="34" charset="0"/>
                <a:cs typeface="Calibri" pitchFamily="34" charset="0"/>
              </a:rPr>
              <a:t>RTK-</a:t>
            </a:r>
            <a:r>
              <a:rPr lang="el-GR" altLang="el-GR" sz="1800" dirty="0">
                <a:latin typeface="Calibri" pitchFamily="34" charset="0"/>
                <a:cs typeface="Calibri" pitchFamily="34" charset="0"/>
              </a:rPr>
              <a:t>GPS</a:t>
            </a:r>
          </a:p>
        </p:txBody>
      </p:sp>
      <p:pic>
        <p:nvPicPr>
          <p:cNvPr id="16" name="Εικόνα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683" y="3934943"/>
            <a:ext cx="1948792" cy="146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Εικόνα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0488" y="3998252"/>
            <a:ext cx="1761626" cy="132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Εικόνα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968015"/>
            <a:ext cx="1853413" cy="123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Εικόνα 2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7475" y="1922971"/>
            <a:ext cx="1754781" cy="13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Μέθοδοι παρακολούθησης </a:t>
            </a:r>
            <a:br>
              <a:rPr lang="el-GR" sz="2800" b="1" dirty="0"/>
            </a:br>
            <a:r>
              <a:rPr lang="el-GR" sz="2800" b="1" dirty="0"/>
              <a:t>Παράκτιας Μορφοδυναμικής</a:t>
            </a: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51520" y="908720"/>
            <a:ext cx="8640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el-GR" sz="1800" b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Δειγματοληψία ιζημάτων</a:t>
            </a:r>
          </a:p>
          <a:p>
            <a:r>
              <a:rPr lang="el-GR" altLang="el-GR" sz="1800" dirty="0">
                <a:latin typeface="Calibri" pitchFamily="34" charset="0"/>
                <a:cs typeface="Calibri" pitchFamily="34" charset="0"/>
              </a:rPr>
              <a:t>Χερσαία, κατά μήκος της ακτογραμμής και θαλάσσια με χρήση αρπάγης τύπου </a:t>
            </a:r>
            <a:r>
              <a:rPr lang="en-US" altLang="el-GR" sz="1800" dirty="0">
                <a:latin typeface="Calibri" pitchFamily="34" charset="0"/>
                <a:cs typeface="Calibri" pitchFamily="34" charset="0"/>
              </a:rPr>
              <a:t>van-</a:t>
            </a:r>
            <a:r>
              <a:rPr lang="en-US" altLang="el-GR" sz="1800" dirty="0" err="1">
                <a:latin typeface="Calibri" pitchFamily="34" charset="0"/>
                <a:cs typeface="Calibri" pitchFamily="34" charset="0"/>
              </a:rPr>
              <a:t>veen</a:t>
            </a:r>
            <a:r>
              <a:rPr lang="en-US" altLang="el-GR" sz="1800" dirty="0">
                <a:latin typeface="Calibri" pitchFamily="34" charset="0"/>
                <a:cs typeface="Calibri" pitchFamily="34" charset="0"/>
              </a:rPr>
              <a:t>.</a:t>
            </a:r>
            <a:endParaRPr lang="el-GR" altLang="el-GR" sz="1800" dirty="0">
              <a:latin typeface="Calibri" pitchFamily="34" charset="0"/>
              <a:cs typeface="Calibri" pitchFamily="34" charset="0"/>
            </a:endParaRPr>
          </a:p>
          <a:p>
            <a:r>
              <a:rPr lang="el-GR" altLang="el-GR" sz="1800" dirty="0">
                <a:latin typeface="Calibri" pitchFamily="34" charset="0"/>
                <a:cs typeface="Calibri" pitchFamily="34" charset="0"/>
              </a:rPr>
              <a:t>Εργαστηριακή ανάλυση</a:t>
            </a:r>
            <a:r>
              <a:rPr lang="en-US" altLang="el-GR" sz="1800" dirty="0">
                <a:latin typeface="Calibri" pitchFamily="34" charset="0"/>
                <a:cs typeface="Calibri" pitchFamily="34" charset="0"/>
              </a:rPr>
              <a:t>. </a:t>
            </a:r>
            <a:r>
              <a:rPr lang="el-GR" altLang="el-GR" sz="1800" dirty="0">
                <a:latin typeface="Calibri" pitchFamily="34" charset="0"/>
                <a:cs typeface="Calibri" pitchFamily="34" charset="0"/>
              </a:rPr>
              <a:t>Εξαγωγή </a:t>
            </a:r>
            <a:r>
              <a:rPr lang="el-GR" altLang="el-GR" sz="1800" dirty="0" err="1">
                <a:latin typeface="Calibri" pitchFamily="34" charset="0"/>
                <a:cs typeface="Calibri" pitchFamily="34" charset="0"/>
              </a:rPr>
              <a:t>κοκκομετρικών</a:t>
            </a:r>
            <a:r>
              <a:rPr lang="el-GR" altLang="el-GR" sz="1800" dirty="0">
                <a:latin typeface="Calibri" pitchFamily="34" charset="0"/>
                <a:cs typeface="Calibri" pitchFamily="34" charset="0"/>
              </a:rPr>
              <a:t> παραμέτρων</a:t>
            </a: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179512" y="4005064"/>
            <a:ext cx="51125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el-GR" sz="1800" b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Υδροδυναμικά δεδομένα</a:t>
            </a:r>
          </a:p>
          <a:p>
            <a:r>
              <a:rPr lang="el-GR" altLang="el-GR" sz="1600" dirty="0">
                <a:latin typeface="Calibri" pitchFamily="34" charset="0"/>
                <a:cs typeface="Calibri" pitchFamily="34" charset="0"/>
              </a:rPr>
              <a:t>Ακουστικός </a:t>
            </a:r>
            <a:r>
              <a:rPr lang="el-GR" altLang="el-GR" sz="1600" dirty="0" err="1">
                <a:latin typeface="Calibri" pitchFamily="34" charset="0"/>
                <a:cs typeface="Calibri" pitchFamily="34" charset="0"/>
              </a:rPr>
              <a:t>κυματο</a:t>
            </a:r>
            <a:r>
              <a:rPr lang="el-GR" altLang="el-GR" sz="1600" dirty="0">
                <a:latin typeface="Calibri" pitchFamily="34" charset="0"/>
                <a:cs typeface="Calibri" pitchFamily="34" charset="0"/>
              </a:rPr>
              <a:t>-</a:t>
            </a:r>
            <a:r>
              <a:rPr lang="el-GR" altLang="el-GR" sz="1600" dirty="0" err="1">
                <a:latin typeface="Calibri" pitchFamily="34" charset="0"/>
                <a:cs typeface="Calibri" pitchFamily="34" charset="0"/>
              </a:rPr>
              <a:t>ρευματογράφος</a:t>
            </a:r>
            <a:r>
              <a:rPr lang="el-GR" altLang="el-GR" sz="16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altLang="el-GR" sz="1600" dirty="0">
                <a:latin typeface="Calibri" pitchFamily="34" charset="0"/>
                <a:cs typeface="Calibri" pitchFamily="34" charset="0"/>
              </a:rPr>
              <a:t>Acoustic Doppler </a:t>
            </a:r>
            <a:r>
              <a:rPr lang="en-US" altLang="el-GR" sz="1600" dirty="0" err="1">
                <a:latin typeface="Calibri" pitchFamily="34" charset="0"/>
                <a:cs typeface="Calibri" pitchFamily="34" charset="0"/>
              </a:rPr>
              <a:t>Velocimeter</a:t>
            </a:r>
            <a:r>
              <a:rPr lang="el-GR" altLang="el-GR" sz="16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altLang="el-GR" sz="1600" dirty="0">
                <a:latin typeface="Calibri" pitchFamily="34" charset="0"/>
                <a:cs typeface="Calibri" pitchFamily="34" charset="0"/>
              </a:rPr>
              <a:t>ADV</a:t>
            </a:r>
            <a:r>
              <a:rPr lang="el-GR" altLang="el-GR" sz="1600" dirty="0">
                <a:latin typeface="Calibri" pitchFamily="34" charset="0"/>
                <a:cs typeface="Calibri" pitchFamily="34" charset="0"/>
              </a:rPr>
              <a:t>) - </a:t>
            </a:r>
            <a:r>
              <a:rPr lang="en-US" altLang="el-GR" sz="1600" dirty="0">
                <a:latin typeface="Calibri" pitchFamily="34" charset="0"/>
                <a:cs typeface="Calibri" pitchFamily="34" charset="0"/>
              </a:rPr>
              <a:t>Nortek Vector</a:t>
            </a:r>
            <a:r>
              <a:rPr lang="el-GR" altLang="el-GR" sz="1600" dirty="0">
                <a:latin typeface="Calibri" pitchFamily="34" charset="0"/>
                <a:cs typeface="Calibri" pitchFamily="34" charset="0"/>
              </a:rPr>
              <a:t>): </a:t>
            </a:r>
            <a:r>
              <a:rPr lang="el-GR" altLang="el-GR" sz="1600" dirty="0" err="1">
                <a:latin typeface="Calibri" pitchFamily="34" charset="0"/>
                <a:cs typeface="Calibri" pitchFamily="34" charset="0"/>
              </a:rPr>
              <a:t>υψίσυχνες</a:t>
            </a:r>
            <a:r>
              <a:rPr lang="el-GR" altLang="el-GR" sz="1600" dirty="0">
                <a:latin typeface="Calibri" pitchFamily="34" charset="0"/>
                <a:cs typeface="Calibri" pitchFamily="34" charset="0"/>
              </a:rPr>
              <a:t> σημειακές καταγραφές πίεσης, ταχύτητας και κατεύθυνσης του ρεύματος</a:t>
            </a:r>
            <a:endParaRPr lang="el-GR" altLang="el-GR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Εικόνα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0041" y="4265925"/>
            <a:ext cx="3432183" cy="193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179512" y="5445224"/>
            <a:ext cx="46805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l-GR" sz="1800" dirty="0">
                <a:latin typeface="Calibri" pitchFamily="34" charset="0"/>
                <a:cs typeface="Calibri" pitchFamily="34" charset="0"/>
              </a:rPr>
              <a:t>T</a:t>
            </a:r>
            <a:r>
              <a:rPr lang="el-GR" altLang="el-GR" sz="1600" dirty="0" err="1">
                <a:latin typeface="Calibri" pitchFamily="34" charset="0"/>
                <a:cs typeface="Calibri" pitchFamily="34" charset="0"/>
              </a:rPr>
              <a:t>αυτόχρονα</a:t>
            </a:r>
            <a:r>
              <a:rPr lang="el-GR" altLang="el-GR" sz="1600" dirty="0">
                <a:latin typeface="Calibri" pitchFamily="34" charset="0"/>
                <a:cs typeface="Calibri" pitchFamily="34" charset="0"/>
              </a:rPr>
              <a:t>, οπτικό </a:t>
            </a:r>
            <a:r>
              <a:rPr lang="el-GR" altLang="el-GR" sz="1600" dirty="0" err="1">
                <a:latin typeface="Calibri" pitchFamily="34" charset="0"/>
                <a:cs typeface="Calibri" pitchFamily="34" charset="0"/>
              </a:rPr>
              <a:t>σκεδασιόμετρο</a:t>
            </a:r>
            <a:r>
              <a:rPr lang="el-GR" altLang="el-GR" sz="16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altLang="el-GR" sz="1600" dirty="0">
                <a:latin typeface="Calibri" pitchFamily="34" charset="0"/>
                <a:cs typeface="Calibri" pitchFamily="34" charset="0"/>
              </a:rPr>
              <a:t>Optical Backscatter point Sensor</a:t>
            </a:r>
            <a:r>
              <a:rPr lang="el-GR" altLang="el-GR" sz="16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altLang="el-GR" sz="1600" dirty="0">
                <a:latin typeface="Calibri" pitchFamily="34" charset="0"/>
                <a:cs typeface="Calibri" pitchFamily="34" charset="0"/>
              </a:rPr>
              <a:t>OBS</a:t>
            </a:r>
            <a:r>
              <a:rPr lang="el-GR" altLang="el-GR" sz="1600" dirty="0">
                <a:latin typeface="Calibri" pitchFamily="34" charset="0"/>
                <a:cs typeface="Calibri" pitchFamily="34" charset="0"/>
              </a:rPr>
              <a:t>)) πραγματοποιεί καταγραφές θολερότητας / συγκέντρωσης αιωρούμενων σωματιδίων </a:t>
            </a:r>
          </a:p>
        </p:txBody>
      </p:sp>
      <p:pic>
        <p:nvPicPr>
          <p:cNvPr id="22" name="Picture 61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988840"/>
            <a:ext cx="2232248" cy="168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4 - Εικόνα"/>
          <p:cNvPicPr>
            <a:picLocks noChangeAspect="1" noChangeArrowheads="1"/>
          </p:cNvPicPr>
          <p:nvPr/>
        </p:nvPicPr>
        <p:blipFill>
          <a:blip r:embed="rId5" cstate="print">
            <a:lum bright="-4000" contrast="6000"/>
          </a:blip>
          <a:srcRect/>
          <a:stretch>
            <a:fillRect/>
          </a:stretch>
        </p:blipFill>
        <p:spPr bwMode="auto">
          <a:xfrm>
            <a:off x="3451341" y="1946230"/>
            <a:ext cx="2961398" cy="171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Μέθοδοι μοντελοποίησης </a:t>
            </a:r>
            <a:br>
              <a:rPr lang="el-GR" sz="2800" b="1" dirty="0"/>
            </a:br>
            <a:r>
              <a:rPr lang="el-GR" sz="2800" b="1" dirty="0"/>
              <a:t>Παράκτιας Μορφοδυναμικής</a:t>
            </a: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90388" y="2168429"/>
            <a:ext cx="8275930" cy="388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1800" b="0" dirty="0">
                <a:latin typeface="Calibri" pitchFamily="34" charset="0"/>
                <a:cs typeface="Calibri" pitchFamily="34" charset="0"/>
              </a:rPr>
              <a:t>O </a:t>
            </a:r>
            <a:r>
              <a:rPr lang="el-GR" sz="1800" b="0" dirty="0">
                <a:latin typeface="Calibri" pitchFamily="34" charset="0"/>
                <a:cs typeface="Calibri" pitchFamily="34" charset="0"/>
              </a:rPr>
              <a:t>αντικειμενικός σκοπός των παράκτιων μορφοδυναμικών μοντέλων (αριθμητικών μοντέλων προσομοίωσης) είναι να δώσουν μια συνοπτική εικόνα της παράκτιας μορφολογίας μιας περιοχής σε διάφορες χρονικές κλίμακες </a:t>
            </a:r>
          </a:p>
          <a:p>
            <a:endParaRPr lang="el-GR" sz="1800" b="0" dirty="0">
              <a:latin typeface="Calibri" pitchFamily="34" charset="0"/>
              <a:cs typeface="Calibri" pitchFamily="34" charset="0"/>
            </a:endParaRPr>
          </a:p>
          <a:p>
            <a:r>
              <a:rPr lang="el-GR" sz="1800" b="0" dirty="0">
                <a:latin typeface="Calibri" pitchFamily="34" charset="0"/>
                <a:cs typeface="Calibri" pitchFamily="34" charset="0"/>
              </a:rPr>
              <a:t>Τα μοντέλα χρησιμοποιούν αριθμητική ανάλυση που μπορεί να επιλύσει προσεγγιστικά πολύπλοκα μαθηματικά προβλήματα χρησιμοποιώντας μόνον απλές (αλλά πολλές) αριθμητικές πράξεις οι οποίες μπορούν να διαπραγματευθούν μόνον με ηλεκτρονικούς υπολογιστές </a:t>
            </a:r>
          </a:p>
          <a:p>
            <a:endParaRPr lang="el-GR" sz="1800" b="0" dirty="0">
              <a:latin typeface="Calibri" pitchFamily="34" charset="0"/>
              <a:cs typeface="Calibri" pitchFamily="34" charset="0"/>
            </a:endParaRPr>
          </a:p>
          <a:p>
            <a:r>
              <a:rPr lang="el-GR" sz="1800" dirty="0">
                <a:latin typeface="Calibri" pitchFamily="34" charset="0"/>
                <a:cs typeface="Calibri" pitchFamily="34" charset="0"/>
              </a:rPr>
              <a:t>Οι</a:t>
            </a:r>
            <a:r>
              <a:rPr lang="el-GR" sz="1800" b="0" dirty="0">
                <a:latin typeface="Calibri" pitchFamily="34" charset="0"/>
                <a:cs typeface="Calibri" pitchFamily="34" charset="0"/>
              </a:rPr>
              <a:t> μέθοδοι υπολογισμού καλούνται αλγόριθμοι, η καταλληλότητα των οποίων εξαρτάται από </a:t>
            </a:r>
          </a:p>
          <a:p>
            <a:pPr marL="271463" indent="-271463"/>
            <a:endParaRPr lang="el-GR" sz="1800" b="0" dirty="0">
              <a:latin typeface="Calibri" pitchFamily="34" charset="0"/>
              <a:cs typeface="Calibri" pitchFamily="34" charset="0"/>
            </a:endParaRPr>
          </a:p>
          <a:p>
            <a:pPr marL="271463" indent="-271463">
              <a:buFont typeface="Wingdings" pitchFamily="2" charset="2"/>
              <a:buChar char="§"/>
            </a:pPr>
            <a:r>
              <a:rPr lang="el-GR" sz="1800" b="0" dirty="0">
                <a:latin typeface="Calibri" pitchFamily="34" charset="0"/>
                <a:cs typeface="Calibri" pitchFamily="34" charset="0"/>
              </a:rPr>
              <a:t>την ταχύτητα επίλυσης και </a:t>
            </a:r>
          </a:p>
          <a:p>
            <a:pPr marL="271463" indent="-271463">
              <a:buFont typeface="Wingdings" pitchFamily="2" charset="2"/>
              <a:buChar char="§"/>
            </a:pPr>
            <a:r>
              <a:rPr lang="el-GR" sz="1800" b="0" dirty="0">
                <a:latin typeface="Calibri" pitchFamily="34" charset="0"/>
                <a:cs typeface="Calibri" pitchFamily="34" charset="0"/>
              </a:rPr>
              <a:t>την ακρίβεια της λύσης </a:t>
            </a:r>
            <a:endParaRPr lang="en-US" sz="1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7648" y="1208515"/>
            <a:ext cx="4608512" cy="648068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l-GR" sz="22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Παράκτια </a:t>
            </a:r>
            <a:r>
              <a:rPr lang="el-GR" sz="2200" dirty="0" err="1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μορφοδυναμικά</a:t>
            </a:r>
            <a:r>
              <a:rPr lang="el-GR" sz="22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 μοντέλα Ι</a:t>
            </a:r>
            <a:endParaRPr lang="en-US" sz="2200" dirty="0">
              <a:solidFill>
                <a:srgbClr val="3333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Μέθοδοι μοντελοποίησης </a:t>
            </a:r>
            <a:br>
              <a:rPr lang="el-GR" sz="2800" b="1" dirty="0"/>
            </a:br>
            <a:r>
              <a:rPr lang="el-GR" sz="2800" b="1" dirty="0"/>
              <a:t>Παράκτιας Μορφοδυναμικής</a:t>
            </a: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2162924"/>
            <a:ext cx="82296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Τα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μορφοδυναμικά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μοντέλα έχουν συνήθως 3 βασικά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υπο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-μοντέλα</a:t>
            </a:r>
          </a:p>
          <a:p>
            <a:pPr marR="0" lvl="0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6238" marR="0" lvl="0" indent="-285750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Υδροδυναμικό μοντέλο </a:t>
            </a:r>
          </a:p>
          <a:p>
            <a:pPr marL="376238" marR="0" lvl="0" indent="-285750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6238" marR="0" lvl="0" indent="-285750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Ιζηματοδυναμικό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μοντέλο (ρυθμός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ιζηματομεταφοράς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 και </a:t>
            </a:r>
          </a:p>
          <a:p>
            <a:pPr marL="376238" marR="0" lvl="0" indent="-285750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6238" marR="0" lvl="0" indent="-285750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Μορφολογικό μοντέλο (μοντέλο που προβλέπει αλλαγή της μορφολογίας πυθμένα /ακτής λόγω των χωρικών διαφορικών της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ιζηματομεταφοράς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(εξίσωση συνέχειας των ιζημάτων) </a:t>
            </a:r>
          </a:p>
          <a:p>
            <a:pPr marL="285750" marR="0" lvl="0" indent="-285750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Τα μοντέλα χρειάζονται σαν βασικά δεδομένα εισόδου την αρχική μορφολογία πυθμένα/ακτών, το είδος/μέγεθος ιζημάτων και πληροφορία για </a:t>
            </a:r>
            <a:r>
              <a:rPr lang="el-GR" sz="1800" noProof="0" dirty="0">
                <a:latin typeface="+mn-lt"/>
              </a:rPr>
              <a:t>τα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χαρακτηριστικά κυμάτων στα ανοικτά  </a:t>
            </a:r>
          </a:p>
          <a:p>
            <a:pPr marR="0" lvl="0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Επιπλέον τα αποτελέσματα των μοντέλων πρέπει να αξιολογούνται (και βαθμονομούνται)  από δεδομένα πεδίου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8D967D2-7EB9-4DA9-9F95-F573793AF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414121"/>
            <a:ext cx="4608512" cy="51860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l-GR" sz="22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Παράκτια </a:t>
            </a:r>
            <a:r>
              <a:rPr lang="el-GR" sz="2200" dirty="0" err="1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μορφοδυναμικά</a:t>
            </a:r>
            <a:r>
              <a:rPr lang="el-GR" sz="22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 μοντέλα ΙΙ</a:t>
            </a:r>
            <a:endParaRPr lang="en-US" sz="2200" dirty="0">
              <a:solidFill>
                <a:srgbClr val="3333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313508" y="1296768"/>
            <a:ext cx="5087960" cy="430887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200" dirty="0">
                <a:solidFill>
                  <a:srgbClr val="3333FF"/>
                </a:solidFill>
                <a:latin typeface="Calibri"/>
              </a:rPr>
              <a:t>Διάγραμμα ροής δυναμικών μοντέλων</a:t>
            </a:r>
            <a:r>
              <a:rPr lang="en-US" sz="2200" dirty="0">
                <a:solidFill>
                  <a:srgbClr val="3333FF"/>
                </a:solidFill>
                <a:latin typeface="Calibri"/>
              </a:rPr>
              <a:t>:</a:t>
            </a:r>
            <a:endParaRPr lang="el-GR" sz="2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</p:txBody>
      </p:sp>
      <p:grpSp>
        <p:nvGrpSpPr>
          <p:cNvPr id="2" name="10 - Ομάδα"/>
          <p:cNvGrpSpPr/>
          <p:nvPr/>
        </p:nvGrpSpPr>
        <p:grpSpPr>
          <a:xfrm>
            <a:off x="214282" y="2071678"/>
            <a:ext cx="8715436" cy="4429156"/>
            <a:chOff x="142844" y="2071678"/>
            <a:chExt cx="8715436" cy="4429156"/>
          </a:xfrm>
        </p:grpSpPr>
        <p:grpSp>
          <p:nvGrpSpPr>
            <p:cNvPr id="3" name="103 - Ομάδα"/>
            <p:cNvGrpSpPr/>
            <p:nvPr/>
          </p:nvGrpSpPr>
          <p:grpSpPr>
            <a:xfrm>
              <a:off x="142844" y="2143116"/>
              <a:ext cx="2571768" cy="2500330"/>
              <a:chOff x="142844" y="2571744"/>
              <a:chExt cx="2571768" cy="2500330"/>
            </a:xfrm>
          </p:grpSpPr>
          <p:sp>
            <p:nvSpPr>
              <p:cNvPr id="26" name="25 - Στρογγυλεμένο ορθογώνιο"/>
              <p:cNvSpPr/>
              <p:nvPr/>
            </p:nvSpPr>
            <p:spPr>
              <a:xfrm>
                <a:off x="142844" y="2571744"/>
                <a:ext cx="2571768" cy="250033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>
                <a:noFill/>
                <a:prstDash val="sysDot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26 - TextBox"/>
              <p:cNvSpPr txBox="1"/>
              <p:nvPr/>
            </p:nvSpPr>
            <p:spPr>
              <a:xfrm>
                <a:off x="357158" y="2571744"/>
                <a:ext cx="2143140" cy="36933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1800" u="sng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Δεδομένα εισόδου</a:t>
                </a:r>
                <a:r>
                  <a:rPr lang="el-GR" sz="18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:</a:t>
                </a:r>
              </a:p>
            </p:txBody>
          </p:sp>
          <p:sp>
            <p:nvSpPr>
              <p:cNvPr id="28" name="27 - Ορθογώνιο"/>
              <p:cNvSpPr/>
              <p:nvPr/>
            </p:nvSpPr>
            <p:spPr>
              <a:xfrm>
                <a:off x="357158" y="3071810"/>
                <a:ext cx="2143140" cy="428628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1800" dirty="0">
                    <a:solidFill>
                      <a:prstClr val="black"/>
                    </a:solidFill>
                  </a:rPr>
                  <a:t>Αρχική μορφολογία</a:t>
                </a:r>
              </a:p>
            </p:txBody>
          </p:sp>
          <p:sp>
            <p:nvSpPr>
              <p:cNvPr id="29" name="28 - Ορθογώνιο"/>
              <p:cNvSpPr/>
              <p:nvPr/>
            </p:nvSpPr>
            <p:spPr>
              <a:xfrm>
                <a:off x="357158" y="3643314"/>
                <a:ext cx="2143140" cy="500066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1800" dirty="0">
                    <a:solidFill>
                      <a:prstClr val="black"/>
                    </a:solidFill>
                  </a:rPr>
                  <a:t>Κυματικές συνθήκες </a:t>
                </a:r>
              </a:p>
              <a:p>
                <a:pPr algn="ctr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1800" dirty="0">
                    <a:solidFill>
                      <a:prstClr val="black"/>
                    </a:solidFill>
                  </a:rPr>
                  <a:t>στα ανοικτά (</a:t>
                </a:r>
                <a:r>
                  <a:rPr lang="el-GR" sz="1800" dirty="0" err="1">
                    <a:solidFill>
                      <a:prstClr val="black"/>
                    </a:solidFill>
                  </a:rPr>
                  <a:t>Η</a:t>
                </a:r>
                <a:r>
                  <a:rPr lang="el-GR" sz="1800" baseline="-25000" dirty="0" err="1">
                    <a:solidFill>
                      <a:prstClr val="black"/>
                    </a:solidFill>
                  </a:rPr>
                  <a:t>ο</a:t>
                </a:r>
                <a:r>
                  <a:rPr lang="el-GR" sz="1800" dirty="0">
                    <a:solidFill>
                      <a:prstClr val="black"/>
                    </a:solidFill>
                  </a:rPr>
                  <a:t>, Τ</a:t>
                </a:r>
                <a:r>
                  <a:rPr lang="el-GR" sz="1800" baseline="-25000" dirty="0">
                    <a:solidFill>
                      <a:prstClr val="black"/>
                    </a:solidFill>
                  </a:rPr>
                  <a:t>ο</a:t>
                </a:r>
                <a:r>
                  <a:rPr lang="el-GR" sz="1800" dirty="0">
                    <a:solidFill>
                      <a:prstClr val="black"/>
                    </a:solidFill>
                  </a:rPr>
                  <a:t>)</a:t>
                </a:r>
              </a:p>
            </p:txBody>
          </p:sp>
          <p:sp>
            <p:nvSpPr>
              <p:cNvPr id="30" name="29 - Ορθογώνιο"/>
              <p:cNvSpPr/>
              <p:nvPr/>
            </p:nvSpPr>
            <p:spPr>
              <a:xfrm>
                <a:off x="357158" y="4286256"/>
                <a:ext cx="2143140" cy="500066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1800" dirty="0" err="1">
                    <a:solidFill>
                      <a:prstClr val="black"/>
                    </a:solidFill>
                  </a:rPr>
                  <a:t>Κοκκομετρία</a:t>
                </a:r>
                <a:r>
                  <a:rPr lang="el-GR" sz="1800" dirty="0">
                    <a:solidFill>
                      <a:prstClr val="black"/>
                    </a:solidFill>
                  </a:rPr>
                  <a:t> ιζήματος (</a:t>
                </a:r>
                <a:r>
                  <a:rPr lang="en-US" sz="1800" dirty="0">
                    <a:solidFill>
                      <a:prstClr val="black"/>
                    </a:solidFill>
                  </a:rPr>
                  <a:t>d</a:t>
                </a:r>
                <a:r>
                  <a:rPr lang="en-US" sz="1800" baseline="-25000" dirty="0">
                    <a:solidFill>
                      <a:prstClr val="black"/>
                    </a:solidFill>
                  </a:rPr>
                  <a:t>50</a:t>
                </a:r>
                <a:r>
                  <a:rPr lang="en-US" sz="1800" dirty="0">
                    <a:solidFill>
                      <a:prstClr val="black"/>
                    </a:solidFill>
                  </a:rPr>
                  <a:t>)</a:t>
                </a:r>
                <a:endParaRPr lang="el-GR" sz="18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93 - Ομάδα"/>
            <p:cNvGrpSpPr/>
            <p:nvPr/>
          </p:nvGrpSpPr>
          <p:grpSpPr>
            <a:xfrm>
              <a:off x="4929190" y="5643578"/>
              <a:ext cx="2214578" cy="857256"/>
              <a:chOff x="4857752" y="5572140"/>
              <a:chExt cx="2214578" cy="857256"/>
            </a:xfrm>
          </p:grpSpPr>
          <p:sp>
            <p:nvSpPr>
              <p:cNvPr id="24" name="23 - Στρογγυλεμένο ορθογώνιο"/>
              <p:cNvSpPr/>
              <p:nvPr/>
            </p:nvSpPr>
            <p:spPr>
              <a:xfrm>
                <a:off x="4857752" y="5572140"/>
                <a:ext cx="2214578" cy="85725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>
                <a:noFill/>
                <a:prstDash val="sysDot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11"/>
              <p:cNvSpPr>
                <a:spLocks noChangeArrowheads="1"/>
              </p:cNvSpPr>
              <p:nvPr/>
            </p:nvSpPr>
            <p:spPr bwMode="auto">
              <a:xfrm>
                <a:off x="5005188" y="5786454"/>
                <a:ext cx="1940128" cy="42862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1800" dirty="0">
                    <a:solidFill>
                      <a:prstClr val="black"/>
                    </a:solidFill>
                    <a:latin typeface="Calibri"/>
                  </a:rPr>
                  <a:t>Τελική μορφολογία</a:t>
                </a:r>
              </a:p>
            </p:txBody>
          </p:sp>
        </p:grpSp>
        <p:sp>
          <p:nvSpPr>
            <p:cNvPr id="14" name="13 - Ορθογώνιο"/>
            <p:cNvSpPr/>
            <p:nvPr/>
          </p:nvSpPr>
          <p:spPr>
            <a:xfrm>
              <a:off x="3143240" y="2071678"/>
              <a:ext cx="5715040" cy="307183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prstDash val="sysDot"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sz="1800">
                <a:solidFill>
                  <a:prstClr val="white"/>
                </a:solidFill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643306" y="2571744"/>
              <a:ext cx="2000264" cy="64294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Υδροδυναμικό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8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υπο</a:t>
              </a:r>
              <a:r>
                <a:rPr lang="el-GR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-μοντέλο</a:t>
              </a:r>
              <a:r>
                <a:rPr lang="en-GB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 </a:t>
              </a:r>
              <a:endParaRPr lang="el-GR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6429388" y="2571744"/>
              <a:ext cx="2022475" cy="64294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8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Ιζηματοδυναμικό</a:t>
              </a:r>
              <a:r>
                <a:rPr lang="el-GR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8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Υπο</a:t>
              </a:r>
              <a:r>
                <a:rPr lang="el-GR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-μοντέλο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 </a:t>
              </a:r>
              <a:endParaRPr lang="el-GR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5143504" y="3857628"/>
              <a:ext cx="1873250" cy="85725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Μορφολογικό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8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υπο</a:t>
              </a:r>
              <a:r>
                <a:rPr lang="el-GR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-μοντέλο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(νέα μορφολογία)</a:t>
              </a:r>
            </a:p>
          </p:txBody>
        </p:sp>
        <p:sp>
          <p:nvSpPr>
            <p:cNvPr id="18" name="17 - Καμπύλο αριστερό βέλος"/>
            <p:cNvSpPr/>
            <p:nvPr/>
          </p:nvSpPr>
          <p:spPr>
            <a:xfrm>
              <a:off x="7143768" y="3429000"/>
              <a:ext cx="500066" cy="1000132"/>
            </a:xfrm>
            <a:prstGeom prst="curvedLeftArrow">
              <a:avLst>
                <a:gd name="adj1" fmla="val 25000"/>
                <a:gd name="adj2" fmla="val 50000"/>
                <a:gd name="adj3" fmla="val 3272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sz="1800">
                <a:solidFill>
                  <a:prstClr val="black"/>
                </a:solidFill>
              </a:endParaRPr>
            </a:p>
          </p:txBody>
        </p:sp>
        <p:sp>
          <p:nvSpPr>
            <p:cNvPr id="19" name="18 - Καμπύλο δεξιό βέλος"/>
            <p:cNvSpPr/>
            <p:nvPr/>
          </p:nvSpPr>
          <p:spPr>
            <a:xfrm flipV="1">
              <a:off x="4500562" y="3357562"/>
              <a:ext cx="428628" cy="1000132"/>
            </a:xfrm>
            <a:prstGeom prst="curvedRightArrow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sz="1800">
                <a:solidFill>
                  <a:prstClr val="black"/>
                </a:solidFill>
              </a:endParaRPr>
            </a:p>
          </p:txBody>
        </p:sp>
        <p:sp>
          <p:nvSpPr>
            <p:cNvPr id="20" name="19 - Βέλος προς τα κάτω"/>
            <p:cNvSpPr/>
            <p:nvPr/>
          </p:nvSpPr>
          <p:spPr>
            <a:xfrm>
              <a:off x="5857884" y="4786322"/>
              <a:ext cx="357190" cy="785818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sz="1800">
                <a:solidFill>
                  <a:prstClr val="white"/>
                </a:solidFill>
              </a:endParaRPr>
            </a:p>
          </p:txBody>
        </p:sp>
        <p:sp>
          <p:nvSpPr>
            <p:cNvPr id="21" name="20 - Δεξιό βέλος"/>
            <p:cNvSpPr/>
            <p:nvPr/>
          </p:nvSpPr>
          <p:spPr>
            <a:xfrm>
              <a:off x="2786050" y="2786058"/>
              <a:ext cx="714380" cy="28575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sz="1800">
                <a:solidFill>
                  <a:prstClr val="white"/>
                </a:solidFill>
              </a:endParaRPr>
            </a:p>
          </p:txBody>
        </p:sp>
        <p:sp>
          <p:nvSpPr>
            <p:cNvPr id="22" name="21 - Δεξιό βέλος"/>
            <p:cNvSpPr/>
            <p:nvPr/>
          </p:nvSpPr>
          <p:spPr>
            <a:xfrm>
              <a:off x="5715008" y="2786058"/>
              <a:ext cx="571504" cy="28575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sz="1800">
                <a:solidFill>
                  <a:prstClr val="white"/>
                </a:solidFill>
              </a:endParaRPr>
            </a:p>
          </p:txBody>
        </p:sp>
        <p:sp>
          <p:nvSpPr>
            <p:cNvPr id="23" name="22 - TextBox"/>
            <p:cNvSpPr txBox="1"/>
            <p:nvPr/>
          </p:nvSpPr>
          <p:spPr>
            <a:xfrm>
              <a:off x="3286116" y="3429000"/>
              <a:ext cx="12144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dirty="0">
                  <a:solidFill>
                    <a:prstClr val="black"/>
                  </a:solidFill>
                  <a:latin typeface="Calibri"/>
                </a:rPr>
                <a:t>Αν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dirty="0">
                  <a:solidFill>
                    <a:prstClr val="black"/>
                  </a:solidFill>
                  <a:latin typeface="Calibri"/>
                </a:rPr>
                <a:t>χρόνος&lt; επιθυμητό</a:t>
              </a:r>
            </a:p>
          </p:txBody>
        </p:sp>
      </p:grpSp>
      <p:sp>
        <p:nvSpPr>
          <p:cNvPr id="31" name="30 - TextBox"/>
          <p:cNvSpPr txBox="1"/>
          <p:nvPr/>
        </p:nvSpPr>
        <p:spPr>
          <a:xfrm>
            <a:off x="4714876" y="2071678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600" dirty="0">
                <a:solidFill>
                  <a:prstClr val="black"/>
                </a:solidFill>
                <a:latin typeface="Calibri"/>
              </a:rPr>
              <a:t>Παραλιακές υδροδυναμικές συνθήκες</a:t>
            </a:r>
          </a:p>
        </p:txBody>
      </p:sp>
      <p:sp>
        <p:nvSpPr>
          <p:cNvPr id="32" name="31 - TextBox"/>
          <p:cNvSpPr txBox="1"/>
          <p:nvPr/>
        </p:nvSpPr>
        <p:spPr>
          <a:xfrm>
            <a:off x="7215206" y="4048788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/>
                </a:solidFill>
                <a:latin typeface="Calibri"/>
              </a:rPr>
              <a:t>Ρυθμός </a:t>
            </a:r>
            <a:r>
              <a:rPr lang="el-GR" sz="1400" dirty="0" err="1">
                <a:solidFill>
                  <a:prstClr val="black"/>
                </a:solidFill>
                <a:latin typeface="Calibri"/>
              </a:rPr>
              <a:t>στερεομεταφοράς</a:t>
            </a:r>
            <a:endParaRPr lang="el-G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Μέθοδοι μοντελοποίησης </a:t>
            </a:r>
            <a:br>
              <a:rPr lang="el-GR" sz="2800" b="1" dirty="0"/>
            </a:br>
            <a:r>
              <a:rPr lang="el-GR" sz="2800" b="1" dirty="0"/>
              <a:t>Παράκτιας Μορφοδυναμικής</a:t>
            </a:r>
          </a:p>
        </p:txBody>
      </p:sp>
      <p:cxnSp>
        <p:nvCxnSpPr>
          <p:cNvPr id="34" name="33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36" name="35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214313" y="214313"/>
            <a:ext cx="8750300" cy="6500812"/>
          </a:xfrm>
          <a:prstGeom prst="rect">
            <a:avLst/>
          </a:prstGeom>
          <a:noFill/>
          <a:ln w="73025" cmpd="thickThin">
            <a:solidFill>
              <a:srgbClr val="176FB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9552" y="1412776"/>
            <a:ext cx="813690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1700" dirty="0">
                <a:solidFill>
                  <a:srgbClr val="000000"/>
                </a:solidFill>
                <a:latin typeface="+mn-lt"/>
                <a:cs typeface="Calibri" pitchFamily="34" charset="0"/>
              </a:rPr>
              <a:t>Καραμπάς κ.α. (2020). </a:t>
            </a:r>
            <a:r>
              <a:rPr lang="el-GR" sz="1700" dirty="0" err="1">
                <a:solidFill>
                  <a:srgbClr val="000000"/>
                </a:solidFill>
                <a:latin typeface="+mn-lt"/>
                <a:cs typeface="Calibri" pitchFamily="34" charset="0"/>
              </a:rPr>
              <a:t>Ακτομηχανική</a:t>
            </a:r>
            <a:r>
              <a:rPr lang="el-GR" sz="1700" dirty="0">
                <a:solidFill>
                  <a:srgbClr val="000000"/>
                </a:solidFill>
                <a:latin typeface="+mn-lt"/>
                <a:cs typeface="Calibri" pitchFamily="34" charset="0"/>
              </a:rPr>
              <a:t> και Λιμενικά Έργα, εκδόσεις </a:t>
            </a:r>
            <a:r>
              <a:rPr lang="el-GR" sz="1700" dirty="0" err="1">
                <a:solidFill>
                  <a:srgbClr val="000000"/>
                </a:solidFill>
                <a:latin typeface="+mn-lt"/>
                <a:cs typeface="Calibri" pitchFamily="34" charset="0"/>
              </a:rPr>
              <a:t>Δίσιγμα</a:t>
            </a:r>
            <a:r>
              <a:rPr lang="el-GR" sz="1700" dirty="0">
                <a:solidFill>
                  <a:srgbClr val="000000"/>
                </a:solidFill>
                <a:latin typeface="+mn-lt"/>
                <a:cs typeface="Calibri" pitchFamily="34" charset="0"/>
              </a:rPr>
              <a:t>, σ. 381</a:t>
            </a:r>
            <a:r>
              <a:rPr lang="en-US" sz="1700" dirty="0">
                <a:solidFill>
                  <a:srgbClr val="000000"/>
                </a:solidFill>
                <a:latin typeface="+mn-lt"/>
                <a:cs typeface="Calibri" pitchFamily="34" charset="0"/>
              </a:rPr>
              <a:t>.</a:t>
            </a:r>
            <a:endParaRPr lang="el-GR" sz="1700" dirty="0">
              <a:solidFill>
                <a:srgbClr val="000000"/>
              </a:solidFill>
              <a:latin typeface="+mn-lt"/>
              <a:cs typeface="Calibri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1700" dirty="0">
                <a:solidFill>
                  <a:srgbClr val="000000"/>
                </a:solidFill>
                <a:latin typeface="+mn-lt"/>
                <a:cs typeface="Calibri" pitchFamily="34" charset="0"/>
              </a:rPr>
              <a:t>Καραμπάς κ.α. (2015). </a:t>
            </a:r>
            <a:r>
              <a:rPr lang="el-GR" sz="1700" dirty="0" err="1">
                <a:solidFill>
                  <a:srgbClr val="000000"/>
                </a:solidFill>
                <a:latin typeface="+mn-lt"/>
                <a:cs typeface="Calibri" pitchFamily="34" charset="0"/>
              </a:rPr>
              <a:t>Ακτομηχανική</a:t>
            </a:r>
            <a:r>
              <a:rPr lang="el-GR" sz="1700" dirty="0">
                <a:solidFill>
                  <a:srgbClr val="000000"/>
                </a:solidFill>
                <a:latin typeface="+mn-lt"/>
                <a:cs typeface="Calibri" pitchFamily="34" charset="0"/>
              </a:rPr>
              <a:t> - Έργα Προστασίας Ακτών, εκδόσεις ΣΕΑΒ, σ. 156</a:t>
            </a:r>
            <a:r>
              <a:rPr lang="en-US" sz="1700" dirty="0">
                <a:solidFill>
                  <a:srgbClr val="000000"/>
                </a:solidFill>
                <a:latin typeface="+mn-lt"/>
                <a:cs typeface="Calibri" pitchFamily="34" charset="0"/>
              </a:rPr>
              <a:t>. </a:t>
            </a:r>
            <a:r>
              <a:rPr lang="en-US" sz="1700" dirty="0">
                <a:solidFill>
                  <a:srgbClr val="000000"/>
                </a:solidFill>
                <a:latin typeface="+mn-lt"/>
                <a:cs typeface="Calibri" pitchFamily="34" charset="0"/>
                <a:hlinkClick r:id="rId2"/>
              </a:rPr>
              <a:t>https://repository.kallipos.gr/bitstream/11419/2095/3/00_master_document.pdf</a:t>
            </a:r>
            <a:r>
              <a:rPr lang="el-GR" sz="1700" dirty="0">
                <a:solidFill>
                  <a:srgbClr val="000000"/>
                </a:solidFill>
                <a:latin typeface="+mn-lt"/>
                <a:cs typeface="Calibri" pitchFamily="34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+mn-lt"/>
                <a:cs typeface="Calibri" pitchFamily="34" charset="0"/>
              </a:rPr>
              <a:t>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1700" dirty="0" err="1">
                <a:latin typeface="+mn-lt"/>
              </a:rPr>
              <a:t>Καρύμπαλης</a:t>
            </a:r>
            <a:r>
              <a:rPr lang="el-GR" sz="1700" dirty="0">
                <a:latin typeface="+mn-lt"/>
              </a:rPr>
              <a:t> Θ.Ε</a:t>
            </a:r>
            <a:r>
              <a:rPr lang="en-GB" sz="1700" dirty="0">
                <a:latin typeface="+mn-lt"/>
              </a:rPr>
              <a:t>. (2010).</a:t>
            </a:r>
            <a:r>
              <a:rPr lang="el-GR" sz="1700" dirty="0">
                <a:latin typeface="+mn-lt"/>
              </a:rPr>
              <a:t> Παράκτια Γεωμορφολογία</a:t>
            </a:r>
            <a:r>
              <a:rPr lang="en-GB" sz="1700" dirty="0">
                <a:latin typeface="+mn-lt"/>
              </a:rPr>
              <a:t>,</a:t>
            </a:r>
            <a:r>
              <a:rPr lang="el-GR" sz="1700" dirty="0">
                <a:latin typeface="+mn-lt"/>
              </a:rPr>
              <a:t> Εκδόσεις Ίων.</a:t>
            </a:r>
            <a:endParaRPr lang="en-US" sz="1700" dirty="0">
              <a:latin typeface="+mn-lt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>
                <a:latin typeface="+mn-lt"/>
              </a:rPr>
              <a:t>Coastal engineering manual (200</a:t>
            </a:r>
            <a:r>
              <a:rPr lang="el-GR" sz="1700" dirty="0">
                <a:latin typeface="+mn-lt"/>
              </a:rPr>
              <a:t>8</a:t>
            </a:r>
            <a:r>
              <a:rPr lang="en-US" sz="1700" dirty="0">
                <a:latin typeface="+mn-lt"/>
              </a:rPr>
              <a:t>). U.S. Army Corps of Engineers. </a:t>
            </a:r>
            <a:r>
              <a:rPr lang="en-GB" sz="1700" dirty="0">
                <a:solidFill>
                  <a:srgbClr val="000000"/>
                </a:solidFill>
                <a:latin typeface="+mn-lt"/>
                <a:cs typeface="Calibri" pitchFamily="34" charset="0"/>
                <a:hlinkClick r:id="rId3"/>
              </a:rPr>
              <a:t>https://www.publications.usace.army.mil/USACE-Publications/Engineer-Manuals/</a:t>
            </a:r>
            <a:r>
              <a:rPr lang="en-GB" sz="1700" dirty="0">
                <a:solidFill>
                  <a:srgbClr val="000000"/>
                </a:solidFill>
                <a:latin typeface="+mn-lt"/>
                <a:cs typeface="Calibri" pitchFamily="34" charset="0"/>
              </a:rPr>
              <a:t>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1700" dirty="0" err="1">
                <a:solidFill>
                  <a:srgbClr val="000000"/>
                </a:solidFill>
                <a:latin typeface="+mn-lt"/>
                <a:cs typeface="Calibri" pitchFamily="34" charset="0"/>
              </a:rPr>
              <a:t>Κουτίτας</a:t>
            </a:r>
            <a:r>
              <a:rPr lang="el-GR" sz="1700" dirty="0">
                <a:solidFill>
                  <a:srgbClr val="000000"/>
                </a:solidFill>
                <a:latin typeface="+mn-lt"/>
                <a:cs typeface="Calibri" pitchFamily="34" charset="0"/>
              </a:rPr>
              <a:t> Χρ. (1998): Εισαγωγή στην Παράκτια Τεχνική και τα Λιμενικά Έργα, Εκδόσεις Ζήτη, </a:t>
            </a:r>
            <a:r>
              <a:rPr lang="el-GR" sz="1700" dirty="0" err="1">
                <a:solidFill>
                  <a:srgbClr val="000000"/>
                </a:solidFill>
                <a:latin typeface="+mn-lt"/>
                <a:cs typeface="Calibri" pitchFamily="34" charset="0"/>
              </a:rPr>
              <a:t>Θεσαλονίκη</a:t>
            </a:r>
            <a:r>
              <a:rPr lang="el-GR" sz="1700" dirty="0">
                <a:solidFill>
                  <a:srgbClr val="000000"/>
                </a:solidFill>
                <a:latin typeface="+mn-lt"/>
                <a:cs typeface="Calibri" pitchFamily="34" charset="0"/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1700" dirty="0" err="1">
                <a:solidFill>
                  <a:srgbClr val="000000"/>
                </a:solidFill>
                <a:latin typeface="+mn-lt"/>
                <a:cs typeface="Calibri" pitchFamily="34" charset="0"/>
              </a:rPr>
              <a:t>Μέμος</a:t>
            </a:r>
            <a:r>
              <a:rPr lang="el-GR" sz="1700" dirty="0">
                <a:solidFill>
                  <a:srgbClr val="000000"/>
                </a:solidFill>
                <a:latin typeface="+mn-lt"/>
                <a:cs typeface="Calibri" pitchFamily="34" charset="0"/>
              </a:rPr>
              <a:t> Κ. (2005): Μαθήματα Λιμενικών Έργων, </a:t>
            </a:r>
            <a:r>
              <a:rPr lang="el-GR" sz="1700" dirty="0" err="1">
                <a:solidFill>
                  <a:srgbClr val="000000"/>
                </a:solidFill>
                <a:latin typeface="+mn-lt"/>
                <a:cs typeface="Calibri" pitchFamily="34" charset="0"/>
              </a:rPr>
              <a:t>Εκδ</a:t>
            </a:r>
            <a:r>
              <a:rPr lang="el-GR" sz="1700" dirty="0">
                <a:solidFill>
                  <a:srgbClr val="000000"/>
                </a:solidFill>
                <a:latin typeface="+mn-lt"/>
                <a:cs typeface="Calibri" pitchFamily="34" charset="0"/>
              </a:rPr>
              <a:t>. Συμμετρία, Αθήνα</a:t>
            </a:r>
            <a:endParaRPr lang="en-US" sz="1700" dirty="0">
              <a:solidFill>
                <a:srgbClr val="000000"/>
              </a:solidFill>
              <a:latin typeface="+mn-lt"/>
              <a:cs typeface="Calibri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700" dirty="0">
                <a:solidFill>
                  <a:srgbClr val="000000"/>
                </a:solidFill>
                <a:latin typeface="+mn-lt"/>
                <a:cs typeface="Calibri" pitchFamily="34" charset="0"/>
              </a:rPr>
              <a:t>Dean and </a:t>
            </a:r>
            <a:r>
              <a:rPr lang="en-GB" sz="1700" dirty="0" err="1">
                <a:solidFill>
                  <a:srgbClr val="000000"/>
                </a:solidFill>
                <a:latin typeface="+mn-lt"/>
                <a:cs typeface="Calibri" pitchFamily="34" charset="0"/>
              </a:rPr>
              <a:t>Dalrymple</a:t>
            </a:r>
            <a:r>
              <a:rPr lang="en-GB" sz="1700" dirty="0">
                <a:solidFill>
                  <a:srgbClr val="000000"/>
                </a:solidFill>
                <a:latin typeface="+mn-lt"/>
                <a:cs typeface="Calibri" pitchFamily="34" charset="0"/>
              </a:rPr>
              <a:t>, (2000). Water wave mechanics for engineers and scientists. World Scientific Publishing.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700" dirty="0">
                <a:solidFill>
                  <a:srgbClr val="000000"/>
                </a:solidFill>
                <a:latin typeface="+mn-lt"/>
                <a:cs typeface="Calibri" pitchFamily="34" charset="0"/>
              </a:rPr>
              <a:t>Dean and </a:t>
            </a:r>
            <a:r>
              <a:rPr lang="en-GB" sz="1700" dirty="0" err="1">
                <a:solidFill>
                  <a:srgbClr val="000000"/>
                </a:solidFill>
                <a:latin typeface="+mn-lt"/>
                <a:cs typeface="Calibri" pitchFamily="34" charset="0"/>
              </a:rPr>
              <a:t>Dalrymple</a:t>
            </a:r>
            <a:r>
              <a:rPr lang="en-GB" sz="1700" dirty="0">
                <a:solidFill>
                  <a:srgbClr val="000000"/>
                </a:solidFill>
                <a:latin typeface="+mn-lt"/>
                <a:cs typeface="Calibri" pitchFamily="34" charset="0"/>
              </a:rPr>
              <a:t>, (2002). Coastal processes with engineering applications, Cambridge University Press.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700" dirty="0" err="1">
                <a:solidFill>
                  <a:srgbClr val="000000"/>
                </a:solidFill>
                <a:latin typeface="+mn-lt"/>
                <a:cs typeface="Calibri" pitchFamily="34" charset="0"/>
              </a:rPr>
              <a:t>Sawaragi</a:t>
            </a:r>
            <a:r>
              <a:rPr lang="en-GB" sz="1700" dirty="0">
                <a:solidFill>
                  <a:srgbClr val="000000"/>
                </a:solidFill>
                <a:latin typeface="+mn-lt"/>
                <a:cs typeface="Calibri" pitchFamily="34" charset="0"/>
              </a:rPr>
              <a:t> T., (1995). Coastal engineering - waves, beaches, wave-structure interactions, Elsevier, The Netherlands.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700" dirty="0">
                <a:solidFill>
                  <a:srgbClr val="000000"/>
                </a:solidFill>
                <a:latin typeface="+mn-lt"/>
                <a:cs typeface="Calibri" pitchFamily="34" charset="0"/>
              </a:rPr>
              <a:t>Robert Sorensen, (1997). Basic coastal engineering, Springer (Editor).</a:t>
            </a:r>
            <a:endParaRPr lang="el-GR" sz="1700" dirty="0">
              <a:solidFill>
                <a:srgbClr val="0000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55576" y="548680"/>
            <a:ext cx="7848872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3200" b="1" dirty="0">
                <a:latin typeface="Calibri" pitchFamily="34" charset="0"/>
                <a:cs typeface="Calibri" pitchFamily="34" charset="0"/>
              </a:rPr>
              <a:t>Προτεινόμενη Βιβλιογραφία </a:t>
            </a:r>
            <a:endParaRPr lang="en-GB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48680"/>
            <a:ext cx="720080" cy="724244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 - Υπότιτλος"/>
          <p:cNvSpPr txBox="1">
            <a:spLocks/>
          </p:cNvSpPr>
          <p:nvPr/>
        </p:nvSpPr>
        <p:spPr>
          <a:xfrm>
            <a:off x="755650" y="1341438"/>
            <a:ext cx="7920038" cy="5111750"/>
          </a:xfrm>
          <a:prstGeom prst="rect">
            <a:avLst/>
          </a:prstGeom>
          <a:noFill/>
          <a:ln w="79375" cmpd="thickThin">
            <a:noFill/>
          </a:ln>
        </p:spPr>
        <p:txBody>
          <a:bodyPr>
            <a:normAutofit/>
          </a:bodyPr>
          <a:lstStyle/>
          <a:p>
            <a:pPr marL="360363" indent="-360363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endParaRPr lang="el-GR" sz="2000" dirty="0">
              <a:latin typeface="Calibri"/>
            </a:endParaRPr>
          </a:p>
          <a:p>
            <a:pPr marL="360363" indent="-360363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l-GR" sz="2000" dirty="0">
                <a:latin typeface="Calibri"/>
              </a:rPr>
              <a:t>Κυματομηχανική</a:t>
            </a:r>
          </a:p>
          <a:p>
            <a:pPr marL="360363" indent="-360363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l-GR" sz="2000" dirty="0">
                <a:latin typeface="Calibri"/>
              </a:rPr>
              <a:t>Δυναμική </a:t>
            </a:r>
            <a:r>
              <a:rPr lang="el-GR" sz="2000" dirty="0" err="1">
                <a:latin typeface="Calibri"/>
              </a:rPr>
              <a:t>ιζηματολογία</a:t>
            </a:r>
            <a:r>
              <a:rPr lang="el-GR" sz="2000" dirty="0">
                <a:latin typeface="Calibri"/>
              </a:rPr>
              <a:t> - Παράκτια Μορφοδυναμική</a:t>
            </a:r>
          </a:p>
          <a:p>
            <a:pPr marL="360363" indent="-360363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l-GR" sz="2000" dirty="0">
                <a:latin typeface="Calibri"/>
              </a:rPr>
              <a:t>Παράκτια διάβρωση</a:t>
            </a:r>
            <a:endParaRPr lang="en-US" sz="2000" dirty="0">
              <a:latin typeface="Calibri"/>
            </a:endParaRPr>
          </a:p>
          <a:p>
            <a:pPr marL="360363" indent="-360363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l-GR" sz="2000" dirty="0">
                <a:latin typeface="Calibri"/>
              </a:rPr>
              <a:t>Παράκτια και Λιμενικά Έργα</a:t>
            </a:r>
          </a:p>
          <a:p>
            <a:pPr marL="360363" indent="-360363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l-GR" sz="2000" dirty="0">
                <a:latin typeface="Calibri"/>
              </a:rPr>
              <a:t>Μέθοδοι παρακολούθησης και μοντελοποίησης Παράκτιας Μορφοδυναμικής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4313" y="214313"/>
            <a:ext cx="8750300" cy="6500812"/>
          </a:xfrm>
          <a:prstGeom prst="rect">
            <a:avLst/>
          </a:prstGeom>
          <a:noFill/>
          <a:ln w="73025" cmpd="thickThin">
            <a:solidFill>
              <a:srgbClr val="176FB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548680"/>
            <a:ext cx="7848872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l-GR" sz="32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Δομή Μαθήματος</a:t>
            </a:r>
            <a:endParaRPr lang="el-GR" sz="32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20080" cy="72424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Κυματομηχανική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11560" y="1844824"/>
            <a:ext cx="80645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l-G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</a:endParaRPr>
          </a:p>
          <a:p>
            <a:pPr marL="271463" marR="0" lvl="0" indent="-271463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Κυματισμοί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:</a:t>
            </a: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Έννοιες και θεωρίες κυματισμών 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271463" marR="0" lvl="0" indent="-271463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l-GR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271463" indent="-271463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Διάδοση του κύματος σε βαθιά,</a:t>
            </a:r>
            <a:r>
              <a:rPr kumimoji="0" lang="el-GR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ενδιάμεσα και </a:t>
            </a:r>
            <a:r>
              <a:rPr lang="el-GR" sz="2000" kern="0" dirty="0">
                <a:solidFill>
                  <a:prstClr val="black"/>
                </a:solidFill>
                <a:latin typeface="Calibri"/>
              </a:rPr>
              <a:t>ρηχά </a:t>
            </a: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νερά</a:t>
            </a:r>
          </a:p>
          <a:p>
            <a:pPr marL="271463" marR="0" lvl="0" indent="-271463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l-GR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271463" marR="0" lvl="0" indent="-271463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Διαμόρφωση του κύματος στην παράκτια ζώνη (</a:t>
            </a:r>
            <a:r>
              <a:rPr kumimoji="0" lang="el-GR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</a:rPr>
              <a:t>ρήχωση</a:t>
            </a:r>
            <a:r>
              <a:rPr lang="el-GR" sz="2000" kern="0" dirty="0">
                <a:latin typeface="+mn-lt"/>
              </a:rPr>
              <a:t>, </a:t>
            </a: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διάθλαση, περίθλαση, ανάκλαση, θραύση, αναρρίχηση)</a:t>
            </a:r>
          </a:p>
          <a:p>
            <a:pPr marR="0" lvl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l-GR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Κυματομηχανική</a:t>
            </a: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04368" y="1777032"/>
            <a:ext cx="8208963" cy="454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Κάθε περιοδική ή μη περιοδική διαταραχή της επιφάνειας της θάλασσας.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1800" u="sng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Οι κυματισμοί κατηγοριοποιούνται ανάλογα με</a:t>
            </a:r>
            <a:r>
              <a:rPr lang="el-GR" sz="1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1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(α) τις υπεύθυνες δυνάμεις και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1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(β) τα χαρακτηριστικά τους (δηλαδή την περίοδο, μήκος κύματος, κανονικότητα κλπ)</a:t>
            </a:r>
            <a:endParaRPr kumimoji="0" lang="el-GR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sz="1800" b="1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Υπεύθυνες δυνάμεις</a:t>
            </a: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δυνάμεις απομακρύνσεως των υδάτινων σωματιδίων της θαλάσσιας μάζας από τη θέση ηρεμίας τους (</a:t>
            </a:r>
            <a:r>
              <a:rPr kumimoji="0" lang="el-GR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γενεσιουργές δυνάμεις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 </a:t>
            </a: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και δυνάμεις επαναφοράς των σωματιδίων στις αρχικές θέσεις τους (</a:t>
            </a:r>
            <a:r>
              <a:rPr kumimoji="0" lang="el-GR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επαναφέρουσες</a:t>
            </a:r>
            <a:r>
              <a:rPr kumimoji="0" lang="el-GR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δυνάμεις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</a:t>
            </a: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Η ταυτόχρονη δράση των δυνάμεων αυτών δημιουργεί κινήσεις ταλάντωσης στα σωματίδια. Η συνισταμένη διαταραχή της θαλάσσιας μάζας από τις ταλαντώσεις των σωματιδίων οδηγεί στο θαλάσσιο κυματισμό.</a:t>
            </a: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1" name="10 - Ορθογώνιο"/>
          <p:cNvSpPr/>
          <p:nvPr/>
        </p:nvSpPr>
        <p:spPr>
          <a:xfrm>
            <a:off x="467544" y="1211759"/>
            <a:ext cx="2952328" cy="461665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3333FF"/>
                </a:solidFill>
                <a:latin typeface="+mj-lt"/>
              </a:rPr>
              <a:t>Κυματισμοί: Έννοιες</a:t>
            </a:r>
            <a:r>
              <a:rPr lang="en-US" dirty="0">
                <a:solidFill>
                  <a:srgbClr val="3333FF"/>
                </a:solidFill>
                <a:latin typeface="+mj-lt"/>
              </a:rPr>
              <a:t> I</a:t>
            </a:r>
            <a:endParaRPr lang="en-GB" dirty="0">
              <a:solidFill>
                <a:srgbClr val="3333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Κυματομηχανική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IMG0289"/>
          <p:cNvPicPr>
            <a:picLocks noChangeAspect="1" noChangeArrowheads="1"/>
          </p:cNvPicPr>
          <p:nvPr/>
        </p:nvPicPr>
        <p:blipFill>
          <a:blip r:embed="rId3" cstate="print"/>
          <a:srcRect l="15530" t="21692" r="16893" b="21805"/>
          <a:stretch>
            <a:fillRect/>
          </a:stretch>
        </p:blipFill>
        <p:spPr bwMode="auto">
          <a:xfrm>
            <a:off x="1331640" y="2544494"/>
            <a:ext cx="6300700" cy="351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91680" y="6152039"/>
            <a:ext cx="54475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i="1" dirty="0">
                <a:solidFill>
                  <a:srgbClr val="3333FF"/>
                </a:solidFill>
                <a:latin typeface="+mn-lt"/>
              </a:rPr>
              <a:t>Γενικευμένο φάσμα της κυματικής ενέργειας στους ωκεανούς  </a:t>
            </a:r>
            <a:endParaRPr lang="en-US" sz="1600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1259632" y="175501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Calibri"/>
                <a:ea typeface="Calibri"/>
                <a:cs typeface="Times New Roman"/>
              </a:rPr>
              <a:t>Διάφορες κατηγορίες κυματισμών, ανάλογα με τις υπεύθυνες δυνάμεις, σε συνάρτηση με την περίοδο.</a:t>
            </a:r>
            <a:endParaRPr lang="en-GB" sz="20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1" name="10 - Ορθογώνιο">
            <a:extLst>
              <a:ext uri="{FF2B5EF4-FFF2-40B4-BE49-F238E27FC236}">
                <a16:creationId xmlns:a16="http://schemas.microsoft.com/office/drawing/2014/main" id="{7162A636-8A02-4088-BF26-BBA5881379EE}"/>
              </a:ext>
            </a:extLst>
          </p:cNvPr>
          <p:cNvSpPr/>
          <p:nvPr/>
        </p:nvSpPr>
        <p:spPr>
          <a:xfrm>
            <a:off x="1331640" y="1239971"/>
            <a:ext cx="2952328" cy="461665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3333FF"/>
                </a:solidFill>
                <a:latin typeface="+mj-lt"/>
              </a:rPr>
              <a:t>Κυματισμοί: Έννοιες</a:t>
            </a:r>
            <a:r>
              <a:rPr lang="en-US" dirty="0">
                <a:solidFill>
                  <a:srgbClr val="3333FF"/>
                </a:solidFill>
                <a:latin typeface="+mj-lt"/>
              </a:rPr>
              <a:t> II</a:t>
            </a:r>
            <a:endParaRPr lang="en-GB" dirty="0">
              <a:solidFill>
                <a:srgbClr val="3333FF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2695</Words>
  <Application>Microsoft Office PowerPoint</Application>
  <PresentationFormat>Προβολή στην οθόνη (4:3)</PresentationFormat>
  <Paragraphs>405</Paragraphs>
  <Slides>46</Slides>
  <Notes>35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4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57" baseType="lpstr">
      <vt:lpstr>Arial</vt:lpstr>
      <vt:lpstr>Bookman Old Style</vt:lpstr>
      <vt:lpstr>Calibri</vt:lpstr>
      <vt:lpstr>Courier New</vt:lpstr>
      <vt:lpstr>Times New Roman</vt:lpstr>
      <vt:lpstr>Wingdings</vt:lpstr>
      <vt:lpstr>Θέμα του Office</vt:lpstr>
      <vt:lpstr>Default Design</vt:lpstr>
      <vt:lpstr>1_Θέμα του Office</vt:lpstr>
      <vt:lpstr>2_Θέμα του Office</vt:lpstr>
      <vt:lpstr>Equation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Κυματομηχανική</vt:lpstr>
      <vt:lpstr>Κυματομηχανική</vt:lpstr>
      <vt:lpstr>Κυματομηχανική</vt:lpstr>
      <vt:lpstr>Κυματομηχανική</vt:lpstr>
      <vt:lpstr>Παρουσίαση του PowerPoint</vt:lpstr>
      <vt:lpstr>Κυματομηχανική</vt:lpstr>
      <vt:lpstr>Κυματομηχανική</vt:lpstr>
      <vt:lpstr>Κυματομηχανική</vt:lpstr>
      <vt:lpstr>Κυματομηχανική</vt:lpstr>
      <vt:lpstr>Κυματομηχανική</vt:lpstr>
      <vt:lpstr>Κυματομηχανική</vt:lpstr>
      <vt:lpstr>Κυματομηχανική</vt:lpstr>
      <vt:lpstr>Κυματομηχανική</vt:lpstr>
      <vt:lpstr>Κυματομηχανική</vt:lpstr>
      <vt:lpstr>Κυματομηχανική</vt:lpstr>
      <vt:lpstr>Κυματομηχανική</vt:lpstr>
      <vt:lpstr>Κυματομηχανική</vt:lpstr>
      <vt:lpstr>Παρουσίαση του PowerPoint</vt:lpstr>
      <vt:lpstr>Κυματομηχανική</vt:lpstr>
      <vt:lpstr>Κυματομηχανική</vt:lpstr>
      <vt:lpstr>Κυματομηχανική</vt:lpstr>
      <vt:lpstr>Κυματομηχανική</vt:lpstr>
      <vt:lpstr>Παρουσίαση του PowerPoint</vt:lpstr>
      <vt:lpstr>Παρουσίαση του PowerPoint</vt:lpstr>
      <vt:lpstr>Δυναμική ιζηματολογία –  Παράκτια Μορφοδυναμική</vt:lpstr>
      <vt:lpstr>Δυναμική ιζηματολογία –  Παράκτια Μορφοδυναμική</vt:lpstr>
      <vt:lpstr>Παρουσίαση του PowerPoint</vt:lpstr>
      <vt:lpstr>Παρουσίαση του PowerPoint</vt:lpstr>
      <vt:lpstr>Παράκτια Διάβρωση</vt:lpstr>
      <vt:lpstr>Παράκτια Διάβρωση</vt:lpstr>
      <vt:lpstr>Παράκτια Διάβρωση</vt:lpstr>
      <vt:lpstr>Παράκτια Διάβρωση</vt:lpstr>
      <vt:lpstr>Παρουσίαση του PowerPoint</vt:lpstr>
      <vt:lpstr>Παράκτια Διάβρωση</vt:lpstr>
      <vt:lpstr>Παράκτια Διάβρωση</vt:lpstr>
      <vt:lpstr>Μέθοδοι παρακολούθησης  Παράκτιας Μορφοδυναμικής</vt:lpstr>
      <vt:lpstr>Μέθοδοι παρακολούθησης  Παράκτιας Μορφοδυναμικής</vt:lpstr>
      <vt:lpstr>Μέθοδοι μοντελοποίησης  Παράκτιας Μορφοδυναμικής</vt:lpstr>
      <vt:lpstr>Μέθοδοι μοντελοποίησης  Παράκτιας Μορφοδυναμικής</vt:lpstr>
      <vt:lpstr>Μέθοδοι μοντελοποίησης  Παράκτιας Μορφοδυναμικής</vt:lpstr>
    </vt:vector>
  </TitlesOfParts>
  <Company>Dept of Marine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 Δυναμική ιζημάτων: Ορισμός και ερευνητικές μέθοδοι</dc:title>
  <dc:creator>afv</dc:creator>
  <cp:lastModifiedBy>Adonis Velegrakis</cp:lastModifiedBy>
  <cp:revision>265</cp:revision>
  <dcterms:created xsi:type="dcterms:W3CDTF">2004-03-01T16:33:06Z</dcterms:created>
  <dcterms:modified xsi:type="dcterms:W3CDTF">2026-02-16T12:07:47Z</dcterms:modified>
</cp:coreProperties>
</file>