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7" r:id="rId2"/>
    <p:sldId id="258" r:id="rId3"/>
    <p:sldId id="259" r:id="rId4"/>
    <p:sldId id="299" r:id="rId5"/>
    <p:sldId id="260" r:id="rId6"/>
    <p:sldId id="324" r:id="rId7"/>
    <p:sldId id="261" r:id="rId8"/>
    <p:sldId id="262" r:id="rId9"/>
    <p:sldId id="263" r:id="rId10"/>
    <p:sldId id="265" r:id="rId11"/>
    <p:sldId id="266" r:id="rId12"/>
    <p:sldId id="264" r:id="rId13"/>
    <p:sldId id="268" r:id="rId14"/>
    <p:sldId id="269" r:id="rId15"/>
    <p:sldId id="270" r:id="rId16"/>
    <p:sldId id="314" r:id="rId17"/>
    <p:sldId id="312" r:id="rId18"/>
    <p:sldId id="272" r:id="rId19"/>
    <p:sldId id="273" r:id="rId20"/>
    <p:sldId id="275" r:id="rId21"/>
    <p:sldId id="276" r:id="rId22"/>
    <p:sldId id="274" r:id="rId23"/>
    <p:sldId id="313" r:id="rId24"/>
    <p:sldId id="278" r:id="rId25"/>
    <p:sldId id="279" r:id="rId26"/>
    <p:sldId id="280" r:id="rId27"/>
    <p:sldId id="281" r:id="rId28"/>
    <p:sldId id="282" r:id="rId29"/>
    <p:sldId id="322" r:id="rId30"/>
    <p:sldId id="323" r:id="rId31"/>
    <p:sldId id="284" r:id="rId32"/>
    <p:sldId id="300" r:id="rId33"/>
    <p:sldId id="319" r:id="rId34"/>
    <p:sldId id="301" r:id="rId35"/>
    <p:sldId id="302" r:id="rId36"/>
    <p:sldId id="303" r:id="rId37"/>
    <p:sldId id="304" r:id="rId38"/>
    <p:sldId id="306" r:id="rId39"/>
    <p:sldId id="315" r:id="rId40"/>
    <p:sldId id="307" r:id="rId41"/>
    <p:sldId id="308" r:id="rId42"/>
    <p:sldId id="310" r:id="rId43"/>
    <p:sldId id="311" r:id="rId44"/>
    <p:sldId id="286" r:id="rId45"/>
    <p:sldId id="287" r:id="rId46"/>
    <p:sldId id="318" r:id="rId47"/>
    <p:sldId id="288" r:id="rId48"/>
    <p:sldId id="317" r:id="rId49"/>
    <p:sldId id="321" r:id="rId50"/>
    <p:sldId id="292" r:id="rId51"/>
    <p:sldId id="294" r:id="rId52"/>
    <p:sldId id="295" r:id="rId53"/>
    <p:sldId id="320" r:id="rId54"/>
    <p:sldId id="256"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76"/>
    <p:restoredTop sz="81020" autoAdjust="0"/>
  </p:normalViewPr>
  <p:slideViewPr>
    <p:cSldViewPr snapToGrid="0" snapToObjects="1">
      <p:cViewPr varScale="1">
        <p:scale>
          <a:sx n="102" d="100"/>
          <a:sy n="102" d="100"/>
        </p:scale>
        <p:origin x="170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CED5D4-E3E2-C844-B6BE-9358BB36A9E6}" type="datetimeFigureOut">
              <a:rPr lang="en-US" smtClean="0"/>
              <a:t>4/7/25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F9249E-1B25-FF41-B8C7-8C0E0AF90B9A}" type="slidenum">
              <a:rPr lang="en-US" smtClean="0"/>
              <a:t>‹#›</a:t>
            </a:fld>
            <a:endParaRPr lang="en-US"/>
          </a:p>
        </p:txBody>
      </p:sp>
    </p:spTree>
    <p:extLst>
      <p:ext uri="{BB962C8B-B14F-4D97-AF65-F5344CB8AC3E}">
        <p14:creationId xmlns:p14="http://schemas.microsoft.com/office/powerpoint/2010/main" val="21705215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aem.asm.org/cgi/content/short/71/2/93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genomebiology.com/2007/8/12/231%23B6"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genomebiology.com/2007/8/12/231%23B16" TargetMode="External"/><Relationship Id="rId4" Type="http://schemas.openxmlformats.org/officeDocument/2006/relationships/hyperlink" Target="http://genomebiology.com/2007/8/12/231%23B7"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Ionizing_radiati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fld id="{17F81137-0341-F149-867E-2A07E54879A6}" type="slidenum">
              <a:rPr lang="el-GR"/>
              <a:pPr/>
              <a:t>5</a:t>
            </a:fld>
            <a:endParaRPr lang="el-G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dirty="0">
                <a:latin typeface="Times New Roman" charset="0"/>
              </a:rPr>
              <a:t>1. Box corers: </a:t>
            </a:r>
            <a:r>
              <a:rPr lang="el-GR" dirty="0" err="1">
                <a:latin typeface="Times New Roman" charset="0"/>
              </a:rPr>
              <a:t>This</a:t>
            </a:r>
            <a:r>
              <a:rPr lang="el-GR" dirty="0">
                <a:latin typeface="Times New Roman" charset="0"/>
              </a:rPr>
              <a:t> </a:t>
            </a:r>
            <a:r>
              <a:rPr lang="el-GR" dirty="0" err="1">
                <a:latin typeface="Times New Roman" charset="0"/>
              </a:rPr>
              <a:t>is</a:t>
            </a:r>
            <a:r>
              <a:rPr lang="el-GR" dirty="0">
                <a:latin typeface="Times New Roman" charset="0"/>
              </a:rPr>
              <a:t> </a:t>
            </a:r>
            <a:r>
              <a:rPr lang="el-GR" dirty="0" err="1">
                <a:latin typeface="Times New Roman" charset="0"/>
              </a:rPr>
              <a:t>one</a:t>
            </a:r>
            <a:r>
              <a:rPr lang="el-GR" dirty="0">
                <a:latin typeface="Times New Roman" charset="0"/>
              </a:rPr>
              <a:t> of the </a:t>
            </a:r>
            <a:r>
              <a:rPr lang="el-GR" dirty="0" err="1">
                <a:latin typeface="Times New Roman" charset="0"/>
              </a:rPr>
              <a:t>simplest</a:t>
            </a:r>
            <a:r>
              <a:rPr lang="el-GR" dirty="0">
                <a:latin typeface="Times New Roman" charset="0"/>
              </a:rPr>
              <a:t> and </a:t>
            </a:r>
            <a:r>
              <a:rPr lang="el-GR" dirty="0" err="1">
                <a:latin typeface="Times New Roman" charset="0"/>
              </a:rPr>
              <a:t>most</a:t>
            </a:r>
            <a:r>
              <a:rPr lang="el-GR" dirty="0">
                <a:latin typeface="Times New Roman" charset="0"/>
              </a:rPr>
              <a:t> </a:t>
            </a:r>
            <a:r>
              <a:rPr lang="el-GR" dirty="0" err="1">
                <a:latin typeface="Times New Roman" charset="0"/>
              </a:rPr>
              <a:t>commonly</a:t>
            </a:r>
            <a:r>
              <a:rPr lang="el-GR" dirty="0">
                <a:latin typeface="Times New Roman" charset="0"/>
              </a:rPr>
              <a:t> </a:t>
            </a:r>
            <a:r>
              <a:rPr lang="el-GR" dirty="0" err="1">
                <a:latin typeface="Times New Roman" charset="0"/>
              </a:rPr>
              <a:t>used</a:t>
            </a:r>
            <a:r>
              <a:rPr lang="el-GR" dirty="0">
                <a:latin typeface="Times New Roman" charset="0"/>
              </a:rPr>
              <a:t> </a:t>
            </a:r>
            <a:r>
              <a:rPr lang="el-GR" dirty="0" err="1">
                <a:latin typeface="Times New Roman" charset="0"/>
              </a:rPr>
              <a:t>sediment</a:t>
            </a:r>
            <a:r>
              <a:rPr lang="el-GR" dirty="0">
                <a:latin typeface="Times New Roman" charset="0"/>
              </a:rPr>
              <a:t> </a:t>
            </a:r>
            <a:r>
              <a:rPr lang="el-GR" dirty="0" err="1">
                <a:latin typeface="Times New Roman" charset="0"/>
              </a:rPr>
              <a:t>corers</a:t>
            </a:r>
            <a:r>
              <a:rPr lang="el-GR" dirty="0">
                <a:latin typeface="Times New Roman" charset="0"/>
              </a:rPr>
              <a:t>. The </a:t>
            </a:r>
            <a:r>
              <a:rPr lang="el-GR" dirty="0" err="1">
                <a:latin typeface="Times New Roman" charset="0"/>
              </a:rPr>
              <a:t>stainless</a:t>
            </a:r>
            <a:r>
              <a:rPr lang="el-GR" dirty="0">
                <a:latin typeface="Times New Roman" charset="0"/>
              </a:rPr>
              <a:t> </a:t>
            </a:r>
            <a:r>
              <a:rPr lang="el-GR" dirty="0" err="1">
                <a:latin typeface="Times New Roman" charset="0"/>
              </a:rPr>
              <a:t>steel</a:t>
            </a:r>
            <a:r>
              <a:rPr lang="el-GR" dirty="0">
                <a:latin typeface="Times New Roman" charset="0"/>
              </a:rPr>
              <a:t> </a:t>
            </a:r>
            <a:r>
              <a:rPr lang="el-GR" dirty="0" err="1">
                <a:latin typeface="Times New Roman" charset="0"/>
              </a:rPr>
              <a:t>sampling</a:t>
            </a:r>
            <a:r>
              <a:rPr lang="el-GR" dirty="0">
                <a:latin typeface="Times New Roman" charset="0"/>
              </a:rPr>
              <a:t> </a:t>
            </a:r>
            <a:r>
              <a:rPr lang="el-GR" dirty="0" err="1">
                <a:latin typeface="Times New Roman" charset="0"/>
              </a:rPr>
              <a:t>box</a:t>
            </a:r>
            <a:r>
              <a:rPr lang="el-GR" dirty="0">
                <a:latin typeface="Times New Roman" charset="0"/>
              </a:rPr>
              <a:t> </a:t>
            </a:r>
            <a:r>
              <a:rPr lang="el-GR" dirty="0" err="1">
                <a:latin typeface="Times New Roman" charset="0"/>
              </a:rPr>
              <a:t>can</a:t>
            </a:r>
            <a:r>
              <a:rPr lang="el-GR" dirty="0">
                <a:latin typeface="Times New Roman" charset="0"/>
              </a:rPr>
              <a:t> </a:t>
            </a:r>
            <a:r>
              <a:rPr lang="el-GR" dirty="0" err="1">
                <a:latin typeface="Times New Roman" charset="0"/>
              </a:rPr>
              <a:t>contain</a:t>
            </a:r>
            <a:r>
              <a:rPr lang="el-GR" dirty="0">
                <a:latin typeface="Times New Roman" charset="0"/>
              </a:rPr>
              <a:t> a </a:t>
            </a:r>
            <a:r>
              <a:rPr lang="el-GR" dirty="0" err="1">
                <a:latin typeface="Times New Roman" charset="0"/>
              </a:rPr>
              <a:t>surface</a:t>
            </a:r>
            <a:r>
              <a:rPr lang="el-GR" dirty="0">
                <a:latin typeface="Times New Roman" charset="0"/>
              </a:rPr>
              <a:t> </a:t>
            </a:r>
            <a:r>
              <a:rPr lang="el-GR" dirty="0" err="1">
                <a:latin typeface="Times New Roman" charset="0"/>
              </a:rPr>
              <a:t>sediment</a:t>
            </a:r>
            <a:r>
              <a:rPr lang="el-GR" dirty="0">
                <a:latin typeface="Times New Roman" charset="0"/>
              </a:rPr>
              <a:t> </a:t>
            </a:r>
            <a:r>
              <a:rPr lang="el-GR" dirty="0" err="1">
                <a:latin typeface="Times New Roman" charset="0"/>
              </a:rPr>
              <a:t>block</a:t>
            </a:r>
            <a:r>
              <a:rPr lang="el-GR" dirty="0">
                <a:latin typeface="Times New Roman" charset="0"/>
              </a:rPr>
              <a:t> </a:t>
            </a:r>
            <a:r>
              <a:rPr lang="el-GR" dirty="0" err="1">
                <a:latin typeface="Times New Roman" charset="0"/>
              </a:rPr>
              <a:t>as</a:t>
            </a:r>
            <a:r>
              <a:rPr lang="el-GR" dirty="0">
                <a:latin typeface="Times New Roman" charset="0"/>
              </a:rPr>
              <a:t> </a:t>
            </a:r>
            <a:r>
              <a:rPr lang="el-GR" dirty="0" err="1">
                <a:latin typeface="Times New Roman" charset="0"/>
              </a:rPr>
              <a:t>large</a:t>
            </a:r>
            <a:r>
              <a:rPr lang="el-GR" dirty="0">
                <a:latin typeface="Times New Roman" charset="0"/>
              </a:rPr>
              <a:t> </a:t>
            </a:r>
            <a:r>
              <a:rPr lang="el-GR" dirty="0" err="1">
                <a:latin typeface="Times New Roman" charset="0"/>
              </a:rPr>
              <a:t>as</a:t>
            </a:r>
            <a:r>
              <a:rPr lang="el-GR" dirty="0">
                <a:latin typeface="Times New Roman" charset="0"/>
              </a:rPr>
              <a:t> 50cm X 50cm X 75cm </a:t>
            </a:r>
            <a:r>
              <a:rPr lang="el-GR" dirty="0" err="1">
                <a:latin typeface="Times New Roman" charset="0"/>
              </a:rPr>
              <a:t>with</a:t>
            </a:r>
            <a:r>
              <a:rPr lang="el-GR" dirty="0">
                <a:latin typeface="Times New Roman" charset="0"/>
              </a:rPr>
              <a:t> </a:t>
            </a:r>
            <a:r>
              <a:rPr lang="el-GR" dirty="0" err="1">
                <a:latin typeface="Times New Roman" charset="0"/>
              </a:rPr>
              <a:t>negligible</a:t>
            </a:r>
            <a:r>
              <a:rPr lang="el-GR" dirty="0">
                <a:latin typeface="Times New Roman" charset="0"/>
              </a:rPr>
              <a:t> </a:t>
            </a:r>
            <a:r>
              <a:rPr lang="el-GR" dirty="0" err="1">
                <a:latin typeface="Times New Roman" charset="0"/>
              </a:rPr>
              <a:t>disturbance</a:t>
            </a:r>
            <a:r>
              <a:rPr lang="el-GR" dirty="0">
                <a:latin typeface="Times New Roman" charset="0"/>
              </a:rPr>
              <a:t>. </a:t>
            </a:r>
            <a:r>
              <a:rPr lang="el-GR" dirty="0" err="1">
                <a:latin typeface="Times New Roman" charset="0"/>
              </a:rPr>
              <a:t>Once</a:t>
            </a:r>
            <a:r>
              <a:rPr lang="el-GR" dirty="0">
                <a:latin typeface="Times New Roman" charset="0"/>
              </a:rPr>
              <a:t> the </a:t>
            </a:r>
            <a:r>
              <a:rPr lang="el-GR" dirty="0" err="1">
                <a:latin typeface="Times New Roman" charset="0"/>
              </a:rPr>
              <a:t>sediment</a:t>
            </a:r>
            <a:r>
              <a:rPr lang="el-GR" dirty="0">
                <a:latin typeface="Times New Roman" charset="0"/>
              </a:rPr>
              <a:t> </a:t>
            </a:r>
            <a:r>
              <a:rPr lang="el-GR" dirty="0" err="1">
                <a:latin typeface="Times New Roman" charset="0"/>
              </a:rPr>
              <a:t>is</a:t>
            </a:r>
            <a:r>
              <a:rPr lang="el-GR" dirty="0">
                <a:latin typeface="Times New Roman" charset="0"/>
              </a:rPr>
              <a:t> </a:t>
            </a:r>
            <a:r>
              <a:rPr lang="el-GR" dirty="0" err="1">
                <a:latin typeface="Times New Roman" charset="0"/>
              </a:rPr>
              <a:t>recovered</a:t>
            </a:r>
            <a:r>
              <a:rPr lang="el-GR" dirty="0">
                <a:latin typeface="Times New Roman" charset="0"/>
              </a:rPr>
              <a:t> </a:t>
            </a:r>
            <a:r>
              <a:rPr lang="el-GR" dirty="0" err="1">
                <a:latin typeface="Times New Roman" charset="0"/>
              </a:rPr>
              <a:t>onboard</a:t>
            </a:r>
            <a:r>
              <a:rPr lang="el-GR" dirty="0">
                <a:latin typeface="Times New Roman" charset="0"/>
              </a:rPr>
              <a:t>, the </a:t>
            </a:r>
            <a:r>
              <a:rPr lang="el-GR" dirty="0" err="1">
                <a:latin typeface="Times New Roman" charset="0"/>
              </a:rPr>
              <a:t>sediment</a:t>
            </a:r>
            <a:r>
              <a:rPr lang="el-GR" dirty="0">
                <a:latin typeface="Times New Roman" charset="0"/>
              </a:rPr>
              <a:t> </a:t>
            </a:r>
            <a:r>
              <a:rPr lang="el-GR" dirty="0" err="1">
                <a:latin typeface="Times New Roman" charset="0"/>
              </a:rPr>
              <a:t>box</a:t>
            </a:r>
            <a:r>
              <a:rPr lang="el-GR" dirty="0">
                <a:latin typeface="Times New Roman" charset="0"/>
              </a:rPr>
              <a:t> </a:t>
            </a:r>
            <a:r>
              <a:rPr lang="el-GR" dirty="0" err="1">
                <a:latin typeface="Times New Roman" charset="0"/>
              </a:rPr>
              <a:t>can</a:t>
            </a:r>
            <a:r>
              <a:rPr lang="el-GR" dirty="0">
                <a:latin typeface="Times New Roman" charset="0"/>
              </a:rPr>
              <a:t> </a:t>
            </a:r>
            <a:r>
              <a:rPr lang="el-GR" dirty="0" err="1">
                <a:latin typeface="Times New Roman" charset="0"/>
              </a:rPr>
              <a:t>be</a:t>
            </a:r>
            <a:r>
              <a:rPr lang="el-GR" dirty="0">
                <a:latin typeface="Times New Roman" charset="0"/>
              </a:rPr>
              <a:t> </a:t>
            </a:r>
            <a:r>
              <a:rPr lang="el-GR" dirty="0" err="1">
                <a:latin typeface="Times New Roman" charset="0"/>
              </a:rPr>
              <a:t>detached</a:t>
            </a:r>
            <a:r>
              <a:rPr lang="el-GR" dirty="0">
                <a:latin typeface="Times New Roman" charset="0"/>
              </a:rPr>
              <a:t> </a:t>
            </a:r>
            <a:r>
              <a:rPr lang="el-GR" dirty="0" err="1">
                <a:latin typeface="Times New Roman" charset="0"/>
              </a:rPr>
              <a:t>from</a:t>
            </a:r>
            <a:r>
              <a:rPr lang="el-GR" dirty="0">
                <a:latin typeface="Times New Roman" charset="0"/>
              </a:rPr>
              <a:t> the frame and </a:t>
            </a:r>
            <a:r>
              <a:rPr lang="el-GR" dirty="0" err="1">
                <a:latin typeface="Times New Roman" charset="0"/>
              </a:rPr>
              <a:t>taken</a:t>
            </a:r>
            <a:r>
              <a:rPr lang="el-GR" dirty="0">
                <a:latin typeface="Times New Roman" charset="0"/>
              </a:rPr>
              <a:t> </a:t>
            </a:r>
            <a:r>
              <a:rPr lang="el-GR" dirty="0" err="1">
                <a:latin typeface="Times New Roman" charset="0"/>
              </a:rPr>
              <a:t>to</a:t>
            </a:r>
            <a:r>
              <a:rPr lang="el-GR" dirty="0">
                <a:latin typeface="Times New Roman" charset="0"/>
              </a:rPr>
              <a:t> a </a:t>
            </a:r>
            <a:r>
              <a:rPr lang="el-GR" dirty="0" err="1">
                <a:latin typeface="Times New Roman" charset="0"/>
              </a:rPr>
              <a:t>laboratory</a:t>
            </a:r>
            <a:r>
              <a:rPr lang="el-GR" dirty="0">
                <a:latin typeface="Times New Roman" charset="0"/>
              </a:rPr>
              <a:t> for </a:t>
            </a:r>
            <a:r>
              <a:rPr lang="el-GR" dirty="0" err="1">
                <a:latin typeface="Times New Roman" charset="0"/>
              </a:rPr>
              <a:t>subsampling</a:t>
            </a:r>
            <a:r>
              <a:rPr lang="el-GR" dirty="0">
                <a:latin typeface="Times New Roman" charset="0"/>
              </a:rPr>
              <a:t> and </a:t>
            </a:r>
            <a:r>
              <a:rPr lang="el-GR" dirty="0" err="1">
                <a:latin typeface="Times New Roman" charset="0"/>
              </a:rPr>
              <a:t>further</a:t>
            </a:r>
            <a:r>
              <a:rPr lang="el-GR" dirty="0">
                <a:latin typeface="Times New Roman" charset="0"/>
              </a:rPr>
              <a:t> </a:t>
            </a:r>
            <a:r>
              <a:rPr lang="el-GR" dirty="0" err="1">
                <a:latin typeface="Times New Roman" charset="0"/>
              </a:rPr>
              <a:t>analysis</a:t>
            </a:r>
            <a:r>
              <a:rPr lang="el-GR" dirty="0">
                <a:latin typeface="Times New Roman" charset="0"/>
              </a:rPr>
              <a:t>.</a:t>
            </a:r>
            <a:endParaRPr lang="en-US" dirty="0">
              <a:latin typeface="Times New Roman" charset="0"/>
            </a:endParaRPr>
          </a:p>
          <a:p>
            <a:pPr eaLnBrk="1" hangingPunct="1"/>
            <a:r>
              <a:rPr lang="en-US" dirty="0">
                <a:latin typeface="Times New Roman" charset="0"/>
              </a:rPr>
              <a:t>2. </a:t>
            </a:r>
            <a:r>
              <a:rPr lang="el-GR" dirty="0" err="1">
                <a:latin typeface="Times New Roman" charset="0"/>
              </a:rPr>
              <a:t>Gravity</a:t>
            </a:r>
            <a:r>
              <a:rPr lang="el-GR" dirty="0">
                <a:latin typeface="Times New Roman" charset="0"/>
              </a:rPr>
              <a:t> </a:t>
            </a:r>
            <a:r>
              <a:rPr lang="el-GR" dirty="0" err="1">
                <a:latin typeface="Times New Roman" charset="0"/>
              </a:rPr>
              <a:t>corers</a:t>
            </a:r>
            <a:r>
              <a:rPr lang="el-GR" dirty="0">
                <a:latin typeface="Times New Roman" charset="0"/>
              </a:rPr>
              <a:t> </a:t>
            </a:r>
            <a:r>
              <a:rPr lang="el-GR" dirty="0" err="1">
                <a:latin typeface="Times New Roman" charset="0"/>
              </a:rPr>
              <a:t>provide</a:t>
            </a:r>
            <a:r>
              <a:rPr lang="el-GR" dirty="0">
                <a:latin typeface="Times New Roman" charset="0"/>
              </a:rPr>
              <a:t> a </a:t>
            </a:r>
            <a:r>
              <a:rPr lang="el-GR" dirty="0" err="1">
                <a:latin typeface="Times New Roman" charset="0"/>
              </a:rPr>
              <a:t>rapid</a:t>
            </a:r>
            <a:r>
              <a:rPr lang="el-GR" dirty="0">
                <a:latin typeface="Times New Roman" charset="0"/>
              </a:rPr>
              <a:t> </a:t>
            </a:r>
            <a:r>
              <a:rPr lang="el-GR" dirty="0" err="1">
                <a:latin typeface="Times New Roman" charset="0"/>
              </a:rPr>
              <a:t>means</a:t>
            </a:r>
            <a:r>
              <a:rPr lang="el-GR" dirty="0">
                <a:latin typeface="Times New Roman" charset="0"/>
              </a:rPr>
              <a:t> of </a:t>
            </a:r>
            <a:r>
              <a:rPr lang="el-GR" dirty="0" err="1">
                <a:latin typeface="Times New Roman" charset="0"/>
              </a:rPr>
              <a:t>obtaining</a:t>
            </a:r>
            <a:r>
              <a:rPr lang="el-GR" dirty="0">
                <a:latin typeface="Times New Roman" charset="0"/>
              </a:rPr>
              <a:t> a </a:t>
            </a:r>
            <a:r>
              <a:rPr lang="el-GR" dirty="0" err="1">
                <a:latin typeface="Times New Roman" charset="0"/>
              </a:rPr>
              <a:t>continuous</a:t>
            </a:r>
            <a:r>
              <a:rPr lang="el-GR" dirty="0">
                <a:latin typeface="Times New Roman" charset="0"/>
              </a:rPr>
              <a:t> </a:t>
            </a:r>
            <a:r>
              <a:rPr lang="el-GR" dirty="0" err="1">
                <a:latin typeface="Times New Roman" charset="0"/>
              </a:rPr>
              <a:t>core</a:t>
            </a:r>
            <a:r>
              <a:rPr lang="el-GR" dirty="0">
                <a:latin typeface="Times New Roman" charset="0"/>
              </a:rPr>
              <a:t> </a:t>
            </a:r>
            <a:r>
              <a:rPr lang="el-GR" dirty="0" err="1">
                <a:latin typeface="Times New Roman" charset="0"/>
              </a:rPr>
              <a:t>sample</a:t>
            </a:r>
            <a:r>
              <a:rPr lang="el-GR" dirty="0">
                <a:latin typeface="Times New Roman" charset="0"/>
              </a:rPr>
              <a:t> in </a:t>
            </a:r>
            <a:r>
              <a:rPr lang="el-GR" dirty="0" err="1">
                <a:latin typeface="Times New Roman" charset="0"/>
              </a:rPr>
              <a:t>water</a:t>
            </a:r>
            <a:r>
              <a:rPr lang="el-GR" dirty="0">
                <a:latin typeface="Times New Roman" charset="0"/>
              </a:rPr>
              <a:t> </a:t>
            </a:r>
            <a:r>
              <a:rPr lang="el-GR" dirty="0" err="1">
                <a:latin typeface="Times New Roman" charset="0"/>
              </a:rPr>
              <a:t>depths</a:t>
            </a:r>
            <a:r>
              <a:rPr lang="el-GR" dirty="0">
                <a:latin typeface="Times New Roman" charset="0"/>
              </a:rPr>
              <a:t> </a:t>
            </a:r>
            <a:r>
              <a:rPr lang="el-GR" dirty="0" err="1">
                <a:latin typeface="Times New Roman" charset="0"/>
              </a:rPr>
              <a:t>down</a:t>
            </a:r>
            <a:r>
              <a:rPr lang="el-GR" dirty="0">
                <a:latin typeface="Times New Roman" charset="0"/>
              </a:rPr>
              <a:t> </a:t>
            </a:r>
            <a:r>
              <a:rPr lang="el-GR" dirty="0" err="1">
                <a:latin typeface="Times New Roman" charset="0"/>
              </a:rPr>
              <a:t>to</a:t>
            </a:r>
            <a:r>
              <a:rPr lang="el-GR" dirty="0">
                <a:latin typeface="Times New Roman" charset="0"/>
              </a:rPr>
              <a:t> </a:t>
            </a:r>
            <a:r>
              <a:rPr lang="el-GR" dirty="0" err="1">
                <a:latin typeface="Times New Roman" charset="0"/>
              </a:rPr>
              <a:t>several</a:t>
            </a:r>
            <a:r>
              <a:rPr lang="el-GR" dirty="0">
                <a:latin typeface="Times New Roman" charset="0"/>
              </a:rPr>
              <a:t> </a:t>
            </a:r>
            <a:r>
              <a:rPr lang="el-GR" dirty="0" err="1">
                <a:latin typeface="Times New Roman" charset="0"/>
              </a:rPr>
              <a:t>thousand</a:t>
            </a:r>
            <a:r>
              <a:rPr lang="el-GR" dirty="0">
                <a:latin typeface="Times New Roman" charset="0"/>
              </a:rPr>
              <a:t> </a:t>
            </a:r>
            <a:r>
              <a:rPr lang="el-GR" dirty="0" err="1">
                <a:latin typeface="Times New Roman" charset="0"/>
              </a:rPr>
              <a:t>metres</a:t>
            </a:r>
            <a:r>
              <a:rPr lang="el-GR" dirty="0">
                <a:latin typeface="Times New Roman" charset="0"/>
              </a:rPr>
              <a:t>. </a:t>
            </a:r>
            <a:r>
              <a:rPr lang="el-GR" dirty="0" err="1">
                <a:latin typeface="Times New Roman" charset="0"/>
              </a:rPr>
              <a:t>Depending</a:t>
            </a:r>
            <a:r>
              <a:rPr lang="el-GR" dirty="0">
                <a:latin typeface="Times New Roman" charset="0"/>
              </a:rPr>
              <a:t> </a:t>
            </a:r>
            <a:r>
              <a:rPr lang="el-GR" dirty="0" err="1">
                <a:latin typeface="Times New Roman" charset="0"/>
              </a:rPr>
              <a:t>upon</a:t>
            </a:r>
            <a:r>
              <a:rPr lang="el-GR" dirty="0">
                <a:latin typeface="Times New Roman" charset="0"/>
              </a:rPr>
              <a:t> </a:t>
            </a:r>
            <a:r>
              <a:rPr lang="el-GR" dirty="0" err="1">
                <a:latin typeface="Times New Roman" charset="0"/>
              </a:rPr>
              <a:t>their</a:t>
            </a:r>
            <a:r>
              <a:rPr lang="el-GR" dirty="0">
                <a:latin typeface="Times New Roman" charset="0"/>
              </a:rPr>
              <a:t> </a:t>
            </a:r>
            <a:r>
              <a:rPr lang="el-GR" dirty="0" err="1">
                <a:latin typeface="Times New Roman" charset="0"/>
              </a:rPr>
              <a:t>deployment</a:t>
            </a:r>
            <a:r>
              <a:rPr lang="el-GR" dirty="0">
                <a:latin typeface="Times New Roman" charset="0"/>
              </a:rPr>
              <a:t> and </a:t>
            </a:r>
            <a:r>
              <a:rPr lang="el-GR" dirty="0" err="1">
                <a:latin typeface="Times New Roman" charset="0"/>
              </a:rPr>
              <a:t>operating</a:t>
            </a:r>
            <a:r>
              <a:rPr lang="el-GR" dirty="0">
                <a:latin typeface="Times New Roman" charset="0"/>
              </a:rPr>
              <a:t> </a:t>
            </a:r>
            <a:r>
              <a:rPr lang="el-GR" dirty="0" err="1">
                <a:latin typeface="Times New Roman" charset="0"/>
              </a:rPr>
              <a:t>systems</a:t>
            </a:r>
            <a:r>
              <a:rPr lang="el-GR" dirty="0">
                <a:latin typeface="Times New Roman" charset="0"/>
              </a:rPr>
              <a:t>, </a:t>
            </a:r>
            <a:r>
              <a:rPr lang="el-GR" dirty="0" err="1">
                <a:latin typeface="Times New Roman" charset="0"/>
              </a:rPr>
              <a:t>gravity</a:t>
            </a:r>
            <a:r>
              <a:rPr lang="el-GR" dirty="0">
                <a:latin typeface="Times New Roman" charset="0"/>
              </a:rPr>
              <a:t> </a:t>
            </a:r>
            <a:r>
              <a:rPr lang="el-GR" dirty="0" err="1">
                <a:latin typeface="Times New Roman" charset="0"/>
              </a:rPr>
              <a:t>corers</a:t>
            </a:r>
            <a:r>
              <a:rPr lang="el-GR" dirty="0">
                <a:latin typeface="Times New Roman" charset="0"/>
              </a:rPr>
              <a:t> </a:t>
            </a:r>
            <a:r>
              <a:rPr lang="el-GR" dirty="0" err="1">
                <a:latin typeface="Times New Roman" charset="0"/>
              </a:rPr>
              <a:t>can</a:t>
            </a:r>
            <a:r>
              <a:rPr lang="el-GR" dirty="0">
                <a:latin typeface="Times New Roman" charset="0"/>
              </a:rPr>
              <a:t> </a:t>
            </a:r>
            <a:r>
              <a:rPr lang="el-GR" dirty="0" err="1">
                <a:latin typeface="Times New Roman" charset="0"/>
              </a:rPr>
              <a:t>be</a:t>
            </a:r>
            <a:r>
              <a:rPr lang="el-GR" dirty="0">
                <a:latin typeface="Times New Roman" charset="0"/>
              </a:rPr>
              <a:t> </a:t>
            </a:r>
            <a:r>
              <a:rPr lang="el-GR" dirty="0" err="1">
                <a:latin typeface="Times New Roman" charset="0"/>
              </a:rPr>
              <a:t>deployed</a:t>
            </a:r>
            <a:r>
              <a:rPr lang="el-GR" dirty="0">
                <a:latin typeface="Times New Roman" charset="0"/>
              </a:rPr>
              <a:t> </a:t>
            </a:r>
            <a:r>
              <a:rPr lang="el-GR" dirty="0" err="1">
                <a:latin typeface="Times New Roman" charset="0"/>
              </a:rPr>
              <a:t>from</a:t>
            </a:r>
            <a:r>
              <a:rPr lang="el-GR" dirty="0">
                <a:latin typeface="Times New Roman" charset="0"/>
              </a:rPr>
              <a:t> a </a:t>
            </a:r>
            <a:r>
              <a:rPr lang="el-GR" dirty="0" err="1">
                <a:latin typeface="Times New Roman" charset="0"/>
              </a:rPr>
              <a:t>wide</a:t>
            </a:r>
            <a:r>
              <a:rPr lang="el-GR" dirty="0">
                <a:latin typeface="Times New Roman" charset="0"/>
              </a:rPr>
              <a:t> </a:t>
            </a:r>
            <a:r>
              <a:rPr lang="el-GR" dirty="0" err="1">
                <a:latin typeface="Times New Roman" charset="0"/>
              </a:rPr>
              <a:t>range</a:t>
            </a:r>
            <a:r>
              <a:rPr lang="el-GR" dirty="0">
                <a:latin typeface="Times New Roman" charset="0"/>
              </a:rPr>
              <a:t> of </a:t>
            </a:r>
            <a:r>
              <a:rPr lang="el-GR" dirty="0" err="1">
                <a:latin typeface="Times New Roman" charset="0"/>
              </a:rPr>
              <a:t>vessels</a:t>
            </a:r>
            <a:r>
              <a:rPr lang="el-GR" dirty="0">
                <a:latin typeface="Times New Roman" charset="0"/>
              </a:rPr>
              <a:t>. A </a:t>
            </a:r>
            <a:r>
              <a:rPr lang="el-GR" dirty="0" err="1">
                <a:latin typeface="Times New Roman" charset="0"/>
              </a:rPr>
              <a:t>gravity</a:t>
            </a:r>
            <a:r>
              <a:rPr lang="el-GR" dirty="0">
                <a:latin typeface="Times New Roman" charset="0"/>
              </a:rPr>
              <a:t> </a:t>
            </a:r>
            <a:r>
              <a:rPr lang="el-GR" dirty="0" err="1">
                <a:latin typeface="Times New Roman" charset="0"/>
              </a:rPr>
              <a:t>corer</a:t>
            </a:r>
            <a:r>
              <a:rPr lang="el-GR" dirty="0">
                <a:latin typeface="Times New Roman" charset="0"/>
              </a:rPr>
              <a:t> </a:t>
            </a:r>
            <a:r>
              <a:rPr lang="el-GR" dirty="0" err="1">
                <a:latin typeface="Times New Roman" charset="0"/>
              </a:rPr>
              <a:t>consists</a:t>
            </a:r>
            <a:r>
              <a:rPr lang="el-GR" dirty="0">
                <a:latin typeface="Times New Roman" charset="0"/>
              </a:rPr>
              <a:t> of a </a:t>
            </a:r>
            <a:r>
              <a:rPr lang="el-GR" dirty="0" err="1">
                <a:latin typeface="Times New Roman" charset="0"/>
              </a:rPr>
              <a:t>steel</a:t>
            </a:r>
            <a:r>
              <a:rPr lang="el-GR" dirty="0">
                <a:latin typeface="Times New Roman" charset="0"/>
              </a:rPr>
              <a:t> </a:t>
            </a:r>
            <a:r>
              <a:rPr lang="el-GR" dirty="0" err="1">
                <a:latin typeface="Times New Roman" charset="0"/>
              </a:rPr>
              <a:t>tube</a:t>
            </a:r>
            <a:r>
              <a:rPr lang="el-GR" dirty="0">
                <a:latin typeface="Times New Roman" charset="0"/>
              </a:rPr>
              <a:t> in </a:t>
            </a:r>
            <a:r>
              <a:rPr lang="el-GR" dirty="0" err="1">
                <a:latin typeface="Times New Roman" charset="0"/>
              </a:rPr>
              <a:t>which</a:t>
            </a:r>
            <a:r>
              <a:rPr lang="el-GR" dirty="0">
                <a:latin typeface="Times New Roman" charset="0"/>
              </a:rPr>
              <a:t> </a:t>
            </a:r>
            <a:r>
              <a:rPr lang="el-GR" dirty="0" err="1">
                <a:latin typeface="Times New Roman" charset="0"/>
              </a:rPr>
              <a:t>is</a:t>
            </a:r>
            <a:r>
              <a:rPr lang="el-GR" dirty="0">
                <a:latin typeface="Times New Roman" charset="0"/>
              </a:rPr>
              <a:t> </a:t>
            </a:r>
            <a:r>
              <a:rPr lang="el-GR" dirty="0" err="1">
                <a:latin typeface="Times New Roman" charset="0"/>
              </a:rPr>
              <a:t>inserted</a:t>
            </a:r>
            <a:r>
              <a:rPr lang="el-GR" dirty="0">
                <a:latin typeface="Times New Roman" charset="0"/>
              </a:rPr>
              <a:t> a </a:t>
            </a:r>
            <a:r>
              <a:rPr lang="el-GR" dirty="0" err="1">
                <a:latin typeface="Times New Roman" charset="0"/>
              </a:rPr>
              <a:t>plastic</a:t>
            </a:r>
            <a:r>
              <a:rPr lang="el-GR" dirty="0">
                <a:latin typeface="Times New Roman" charset="0"/>
              </a:rPr>
              <a:t> </a:t>
            </a:r>
            <a:r>
              <a:rPr lang="el-GR" dirty="0" err="1">
                <a:latin typeface="Times New Roman" charset="0"/>
              </a:rPr>
              <a:t>liner</a:t>
            </a:r>
            <a:r>
              <a:rPr lang="el-GR" dirty="0">
                <a:latin typeface="Times New Roman" charset="0"/>
              </a:rPr>
              <a:t> </a:t>
            </a:r>
            <a:r>
              <a:rPr lang="el-GR" dirty="0" err="1">
                <a:latin typeface="Times New Roman" charset="0"/>
              </a:rPr>
              <a:t>to</a:t>
            </a:r>
            <a:r>
              <a:rPr lang="el-GR" dirty="0">
                <a:latin typeface="Times New Roman" charset="0"/>
              </a:rPr>
              <a:t> </a:t>
            </a:r>
            <a:r>
              <a:rPr lang="el-GR" dirty="0" err="1">
                <a:latin typeface="Times New Roman" charset="0"/>
              </a:rPr>
              <a:t>retain</a:t>
            </a:r>
            <a:r>
              <a:rPr lang="el-GR" dirty="0">
                <a:latin typeface="Times New Roman" charset="0"/>
              </a:rPr>
              <a:t> the </a:t>
            </a:r>
            <a:r>
              <a:rPr lang="el-GR" dirty="0" err="1">
                <a:latin typeface="Times New Roman" charset="0"/>
              </a:rPr>
              <a:t>core</a:t>
            </a:r>
            <a:r>
              <a:rPr lang="el-GR" dirty="0">
                <a:latin typeface="Times New Roman" charset="0"/>
              </a:rPr>
              <a:t> </a:t>
            </a:r>
            <a:r>
              <a:rPr lang="el-GR" dirty="0" err="1">
                <a:latin typeface="Times New Roman" charset="0"/>
              </a:rPr>
              <a:t>sample</a:t>
            </a:r>
            <a:r>
              <a:rPr lang="el-GR" dirty="0">
                <a:latin typeface="Times New Roman" charset="0"/>
              </a:rPr>
              <a:t>. The </a:t>
            </a:r>
            <a:r>
              <a:rPr lang="el-GR" dirty="0" err="1">
                <a:latin typeface="Times New Roman" charset="0"/>
              </a:rPr>
              <a:t>penetrating</a:t>
            </a:r>
            <a:r>
              <a:rPr lang="el-GR" dirty="0">
                <a:latin typeface="Times New Roman" charset="0"/>
              </a:rPr>
              <a:t> </a:t>
            </a:r>
            <a:r>
              <a:rPr lang="el-GR" dirty="0" err="1">
                <a:latin typeface="Times New Roman" charset="0"/>
              </a:rPr>
              <a:t>end</a:t>
            </a:r>
            <a:r>
              <a:rPr lang="el-GR" dirty="0">
                <a:latin typeface="Times New Roman" charset="0"/>
              </a:rPr>
              <a:t> of the </a:t>
            </a:r>
            <a:r>
              <a:rPr lang="el-GR" dirty="0" err="1">
                <a:latin typeface="Times New Roman" charset="0"/>
              </a:rPr>
              <a:t>tube</a:t>
            </a:r>
            <a:r>
              <a:rPr lang="el-GR" dirty="0">
                <a:latin typeface="Times New Roman" charset="0"/>
              </a:rPr>
              <a:t> </a:t>
            </a:r>
            <a:r>
              <a:rPr lang="el-GR" dirty="0" err="1">
                <a:latin typeface="Times New Roman" charset="0"/>
              </a:rPr>
              <a:t>is</a:t>
            </a:r>
            <a:r>
              <a:rPr lang="el-GR" dirty="0">
                <a:latin typeface="Times New Roman" charset="0"/>
              </a:rPr>
              <a:t> </a:t>
            </a:r>
            <a:r>
              <a:rPr lang="el-GR" dirty="0" err="1">
                <a:latin typeface="Times New Roman" charset="0"/>
              </a:rPr>
              <a:t>fitted</a:t>
            </a:r>
            <a:r>
              <a:rPr lang="el-GR" dirty="0">
                <a:latin typeface="Times New Roman" charset="0"/>
              </a:rPr>
              <a:t> </a:t>
            </a:r>
            <a:r>
              <a:rPr lang="el-GR" dirty="0" err="1">
                <a:latin typeface="Times New Roman" charset="0"/>
              </a:rPr>
              <a:t>with</a:t>
            </a:r>
            <a:r>
              <a:rPr lang="el-GR" dirty="0">
                <a:latin typeface="Times New Roman" charset="0"/>
              </a:rPr>
              <a:t> a </a:t>
            </a:r>
            <a:r>
              <a:rPr lang="el-GR" dirty="0" err="1">
                <a:latin typeface="Times New Roman" charset="0"/>
              </a:rPr>
              <a:t>cutter</a:t>
            </a:r>
            <a:r>
              <a:rPr lang="el-GR" dirty="0">
                <a:latin typeface="Times New Roman" charset="0"/>
              </a:rPr>
              <a:t> and a </a:t>
            </a:r>
            <a:r>
              <a:rPr lang="el-GR" dirty="0" err="1">
                <a:latin typeface="Times New Roman" charset="0"/>
              </a:rPr>
              <a:t>concave</a:t>
            </a:r>
            <a:r>
              <a:rPr lang="el-GR" dirty="0">
                <a:latin typeface="Times New Roman" charset="0"/>
              </a:rPr>
              <a:t> </a:t>
            </a:r>
            <a:r>
              <a:rPr lang="el-GR" dirty="0" err="1">
                <a:latin typeface="Times New Roman" charset="0"/>
              </a:rPr>
              <a:t>spring-steel</a:t>
            </a:r>
            <a:r>
              <a:rPr lang="el-GR" dirty="0">
                <a:latin typeface="Times New Roman" charset="0"/>
              </a:rPr>
              <a:t> </a:t>
            </a:r>
            <a:r>
              <a:rPr lang="el-GR" dirty="0" err="1">
                <a:latin typeface="Times New Roman" charset="0"/>
              </a:rPr>
              <a:t>core-catcher</a:t>
            </a:r>
            <a:r>
              <a:rPr lang="el-GR" dirty="0">
                <a:latin typeface="Times New Roman" charset="0"/>
              </a:rPr>
              <a:t> </a:t>
            </a:r>
            <a:r>
              <a:rPr lang="el-GR" dirty="0" err="1">
                <a:latin typeface="Times New Roman" charset="0"/>
              </a:rPr>
              <a:t>to</a:t>
            </a:r>
            <a:r>
              <a:rPr lang="el-GR" dirty="0">
                <a:latin typeface="Times New Roman" charset="0"/>
              </a:rPr>
              <a:t> </a:t>
            </a:r>
            <a:r>
              <a:rPr lang="el-GR" dirty="0" err="1">
                <a:latin typeface="Times New Roman" charset="0"/>
              </a:rPr>
              <a:t>retain</a:t>
            </a:r>
            <a:r>
              <a:rPr lang="el-GR" dirty="0">
                <a:latin typeface="Times New Roman" charset="0"/>
              </a:rPr>
              <a:t> the </a:t>
            </a:r>
            <a:r>
              <a:rPr lang="el-GR" dirty="0" err="1">
                <a:latin typeface="Times New Roman" charset="0"/>
              </a:rPr>
              <a:t>sample</a:t>
            </a:r>
            <a:r>
              <a:rPr lang="el-GR" dirty="0">
                <a:latin typeface="Times New Roman" charset="0"/>
              </a:rPr>
              <a:t> </a:t>
            </a:r>
            <a:r>
              <a:rPr lang="el-GR" dirty="0" err="1">
                <a:latin typeface="Times New Roman" charset="0"/>
              </a:rPr>
              <a:t>when</a:t>
            </a:r>
            <a:r>
              <a:rPr lang="el-GR" dirty="0">
                <a:latin typeface="Times New Roman" charset="0"/>
              </a:rPr>
              <a:t> the </a:t>
            </a:r>
            <a:r>
              <a:rPr lang="el-GR" dirty="0" err="1">
                <a:latin typeface="Times New Roman" charset="0"/>
              </a:rPr>
              <a:t>corer</a:t>
            </a:r>
            <a:r>
              <a:rPr lang="el-GR" dirty="0">
                <a:latin typeface="Times New Roman" charset="0"/>
              </a:rPr>
              <a:t> </a:t>
            </a:r>
            <a:r>
              <a:rPr lang="el-GR" dirty="0" err="1">
                <a:latin typeface="Times New Roman" charset="0"/>
              </a:rPr>
              <a:t>is</a:t>
            </a:r>
            <a:r>
              <a:rPr lang="el-GR" dirty="0">
                <a:latin typeface="Times New Roman" charset="0"/>
              </a:rPr>
              <a:t> </a:t>
            </a:r>
            <a:r>
              <a:rPr lang="el-GR" dirty="0" err="1">
                <a:latin typeface="Times New Roman" charset="0"/>
              </a:rPr>
              <a:t>retracted</a:t>
            </a:r>
            <a:r>
              <a:rPr lang="el-GR" dirty="0">
                <a:latin typeface="Times New Roman" charset="0"/>
              </a:rPr>
              <a:t> </a:t>
            </a:r>
            <a:r>
              <a:rPr lang="el-GR" dirty="0" err="1">
                <a:latin typeface="Times New Roman" charset="0"/>
              </a:rPr>
              <a:t>from</a:t>
            </a:r>
            <a:r>
              <a:rPr lang="el-GR" dirty="0">
                <a:latin typeface="Times New Roman" charset="0"/>
              </a:rPr>
              <a:t> the </a:t>
            </a:r>
            <a:r>
              <a:rPr lang="el-GR" dirty="0" err="1">
                <a:latin typeface="Times New Roman" charset="0"/>
              </a:rPr>
              <a:t>soil</a:t>
            </a:r>
            <a:r>
              <a:rPr lang="el-GR" dirty="0">
                <a:latin typeface="Times New Roman" charset="0"/>
              </a:rPr>
              <a:t> and </a:t>
            </a:r>
            <a:r>
              <a:rPr lang="el-GR" dirty="0" err="1">
                <a:latin typeface="Times New Roman" charset="0"/>
              </a:rPr>
              <a:t>recovered</a:t>
            </a:r>
            <a:r>
              <a:rPr lang="el-GR" dirty="0">
                <a:latin typeface="Times New Roman" charset="0"/>
              </a:rPr>
              <a:t> </a:t>
            </a:r>
            <a:r>
              <a:rPr lang="el-GR" dirty="0" err="1">
                <a:latin typeface="Times New Roman" charset="0"/>
              </a:rPr>
              <a:t>to</a:t>
            </a:r>
            <a:r>
              <a:rPr lang="el-GR" dirty="0">
                <a:latin typeface="Times New Roman" charset="0"/>
              </a:rPr>
              <a:t> the </a:t>
            </a:r>
            <a:r>
              <a:rPr lang="el-GR" dirty="0" err="1">
                <a:latin typeface="Times New Roman" charset="0"/>
              </a:rPr>
              <a:t>ship</a:t>
            </a:r>
            <a:r>
              <a:rPr lang="el-GR" dirty="0">
                <a:latin typeface="Times New Roman" charset="0"/>
              </a:rPr>
              <a:t>. </a:t>
            </a:r>
            <a:r>
              <a:rPr lang="el-GR" dirty="0" err="1">
                <a:latin typeface="Times New Roman" charset="0"/>
              </a:rPr>
              <a:t>One</a:t>
            </a:r>
            <a:r>
              <a:rPr lang="el-GR" dirty="0">
                <a:latin typeface="Times New Roman" charset="0"/>
              </a:rPr>
              <a:t> of the </a:t>
            </a:r>
            <a:r>
              <a:rPr lang="el-GR" dirty="0" err="1">
                <a:latin typeface="Times New Roman" charset="0"/>
              </a:rPr>
              <a:t>simplest</a:t>
            </a:r>
            <a:r>
              <a:rPr lang="el-GR" dirty="0">
                <a:latin typeface="Times New Roman" charset="0"/>
              </a:rPr>
              <a:t> </a:t>
            </a:r>
            <a:r>
              <a:rPr lang="el-GR" dirty="0" err="1">
                <a:latin typeface="Times New Roman" charset="0"/>
              </a:rPr>
              <a:t>geotechnical</a:t>
            </a:r>
            <a:r>
              <a:rPr lang="el-GR" dirty="0">
                <a:latin typeface="Times New Roman" charset="0"/>
              </a:rPr>
              <a:t> </a:t>
            </a:r>
            <a:r>
              <a:rPr lang="el-GR" dirty="0" err="1">
                <a:latin typeface="Times New Roman" charset="0"/>
              </a:rPr>
              <a:t>devices</a:t>
            </a:r>
            <a:r>
              <a:rPr lang="el-GR" dirty="0">
                <a:latin typeface="Times New Roman" charset="0"/>
              </a:rPr>
              <a:t>, the </a:t>
            </a:r>
            <a:r>
              <a:rPr lang="el-GR" dirty="0" err="1">
                <a:latin typeface="Times New Roman" charset="0"/>
              </a:rPr>
              <a:t>impetus</a:t>
            </a:r>
            <a:r>
              <a:rPr lang="el-GR" dirty="0">
                <a:latin typeface="Times New Roman" charset="0"/>
              </a:rPr>
              <a:t> of </a:t>
            </a:r>
            <a:r>
              <a:rPr lang="el-GR" dirty="0" err="1">
                <a:latin typeface="Times New Roman" charset="0"/>
              </a:rPr>
              <a:t>gravity</a:t>
            </a:r>
            <a:r>
              <a:rPr lang="el-GR" dirty="0">
                <a:latin typeface="Times New Roman" charset="0"/>
              </a:rPr>
              <a:t> </a:t>
            </a:r>
            <a:r>
              <a:rPr lang="el-GR" dirty="0" err="1">
                <a:latin typeface="Times New Roman" charset="0"/>
              </a:rPr>
              <a:t>acting</a:t>
            </a:r>
            <a:r>
              <a:rPr lang="el-GR" dirty="0">
                <a:latin typeface="Times New Roman" charset="0"/>
              </a:rPr>
              <a:t> on the </a:t>
            </a:r>
            <a:r>
              <a:rPr lang="el-GR" dirty="0" err="1">
                <a:latin typeface="Times New Roman" charset="0"/>
              </a:rPr>
              <a:t>heavy</a:t>
            </a:r>
            <a:r>
              <a:rPr lang="el-GR" dirty="0">
                <a:latin typeface="Times New Roman" charset="0"/>
              </a:rPr>
              <a:t>, </a:t>
            </a:r>
            <a:r>
              <a:rPr lang="el-GR" dirty="0" err="1">
                <a:latin typeface="Times New Roman" charset="0"/>
              </a:rPr>
              <a:t>freefalling</a:t>
            </a:r>
            <a:r>
              <a:rPr lang="el-GR" dirty="0">
                <a:latin typeface="Times New Roman" charset="0"/>
              </a:rPr>
              <a:t> </a:t>
            </a:r>
            <a:r>
              <a:rPr lang="el-GR" dirty="0" err="1">
                <a:latin typeface="Times New Roman" charset="0"/>
              </a:rPr>
              <a:t>device</a:t>
            </a:r>
            <a:r>
              <a:rPr lang="el-GR" dirty="0">
                <a:latin typeface="Times New Roman" charset="0"/>
              </a:rPr>
              <a:t> </a:t>
            </a:r>
            <a:r>
              <a:rPr lang="el-GR" dirty="0" err="1">
                <a:latin typeface="Times New Roman" charset="0"/>
              </a:rPr>
              <a:t>is</a:t>
            </a:r>
            <a:r>
              <a:rPr lang="el-GR" dirty="0">
                <a:latin typeface="Times New Roman" charset="0"/>
              </a:rPr>
              <a:t> the </a:t>
            </a:r>
            <a:r>
              <a:rPr lang="el-GR" dirty="0" err="1">
                <a:latin typeface="Times New Roman" charset="0"/>
              </a:rPr>
              <a:t>motive</a:t>
            </a:r>
            <a:r>
              <a:rPr lang="el-GR" dirty="0">
                <a:latin typeface="Times New Roman" charset="0"/>
              </a:rPr>
              <a:t> </a:t>
            </a:r>
            <a:r>
              <a:rPr lang="el-GR" dirty="0" err="1">
                <a:latin typeface="Times New Roman" charset="0"/>
              </a:rPr>
              <a:t>force</a:t>
            </a:r>
            <a:r>
              <a:rPr lang="el-GR" dirty="0">
                <a:latin typeface="Times New Roman" charset="0"/>
              </a:rPr>
              <a:t> </a:t>
            </a:r>
            <a:r>
              <a:rPr lang="el-GR" dirty="0" err="1">
                <a:latin typeface="Times New Roman" charset="0"/>
              </a:rPr>
              <a:t>that</a:t>
            </a:r>
            <a:r>
              <a:rPr lang="el-GR" dirty="0">
                <a:latin typeface="Times New Roman" charset="0"/>
              </a:rPr>
              <a:t> </a:t>
            </a:r>
            <a:r>
              <a:rPr lang="el-GR" dirty="0" err="1">
                <a:latin typeface="Times New Roman" charset="0"/>
              </a:rPr>
              <a:t>drives</a:t>
            </a:r>
            <a:r>
              <a:rPr lang="el-GR" dirty="0">
                <a:latin typeface="Times New Roman" charset="0"/>
              </a:rPr>
              <a:t> the </a:t>
            </a:r>
            <a:r>
              <a:rPr lang="el-GR" dirty="0" err="1">
                <a:latin typeface="Times New Roman" charset="0"/>
              </a:rPr>
              <a:t>corer</a:t>
            </a:r>
            <a:r>
              <a:rPr lang="el-GR" dirty="0">
                <a:latin typeface="Times New Roman" charset="0"/>
              </a:rPr>
              <a:t> </a:t>
            </a:r>
            <a:r>
              <a:rPr lang="el-GR" dirty="0" err="1">
                <a:latin typeface="Times New Roman" charset="0"/>
              </a:rPr>
              <a:t>into</a:t>
            </a:r>
            <a:r>
              <a:rPr lang="el-GR" dirty="0">
                <a:latin typeface="Times New Roman" charset="0"/>
              </a:rPr>
              <a:t> the </a:t>
            </a:r>
            <a:r>
              <a:rPr lang="el-GR" dirty="0" err="1">
                <a:latin typeface="Times New Roman" charset="0"/>
              </a:rPr>
              <a:t>soil</a:t>
            </a:r>
            <a:r>
              <a:rPr lang="el-GR" dirty="0">
                <a:latin typeface="Times New Roman" charset="0"/>
              </a:rPr>
              <a:t>. </a:t>
            </a:r>
            <a:endParaRPr lang="en-US" dirty="0">
              <a:latin typeface="Times New Roman" charset="0"/>
            </a:endParaRPr>
          </a:p>
          <a:p>
            <a:pPr eaLnBrk="1" hangingPunct="1"/>
            <a:r>
              <a:rPr lang="en-US" dirty="0">
                <a:latin typeface="Times New Roman" charset="0"/>
              </a:rPr>
              <a:t>3. Grab samplers: </a:t>
            </a:r>
            <a:r>
              <a:rPr lang="el-GR" dirty="0">
                <a:latin typeface="Times New Roman" charset="0"/>
              </a:rPr>
              <a:t>The </a:t>
            </a:r>
            <a:r>
              <a:rPr lang="el-GR" dirty="0" err="1">
                <a:latin typeface="Times New Roman" charset="0"/>
              </a:rPr>
              <a:t>grab</a:t>
            </a:r>
            <a:r>
              <a:rPr lang="el-GR" dirty="0">
                <a:latin typeface="Times New Roman" charset="0"/>
              </a:rPr>
              <a:t> </a:t>
            </a:r>
            <a:r>
              <a:rPr lang="el-GR" dirty="0" err="1">
                <a:latin typeface="Times New Roman" charset="0"/>
              </a:rPr>
              <a:t>sampler</a:t>
            </a:r>
            <a:r>
              <a:rPr lang="el-GR" dirty="0">
                <a:latin typeface="Times New Roman" charset="0"/>
              </a:rPr>
              <a:t> </a:t>
            </a:r>
            <a:r>
              <a:rPr lang="el-GR" dirty="0" err="1">
                <a:latin typeface="Times New Roman" charset="0"/>
              </a:rPr>
              <a:t>is</a:t>
            </a:r>
            <a:r>
              <a:rPr lang="el-GR" dirty="0">
                <a:latin typeface="Times New Roman" charset="0"/>
              </a:rPr>
              <a:t> a </a:t>
            </a:r>
            <a:r>
              <a:rPr lang="el-GR" dirty="0" err="1">
                <a:latin typeface="Times New Roman" charset="0"/>
              </a:rPr>
              <a:t>device</a:t>
            </a:r>
            <a:r>
              <a:rPr lang="el-GR" dirty="0">
                <a:latin typeface="Times New Roman" charset="0"/>
              </a:rPr>
              <a:t> </a:t>
            </a:r>
            <a:r>
              <a:rPr lang="el-GR" dirty="0" err="1">
                <a:latin typeface="Times New Roman" charset="0"/>
              </a:rPr>
              <a:t>that</a:t>
            </a:r>
            <a:r>
              <a:rPr lang="el-GR" dirty="0">
                <a:latin typeface="Times New Roman" charset="0"/>
              </a:rPr>
              <a:t> </a:t>
            </a:r>
            <a:r>
              <a:rPr lang="el-GR" dirty="0" err="1">
                <a:latin typeface="Times New Roman" charset="0"/>
              </a:rPr>
              <a:t>simply</a:t>
            </a:r>
            <a:r>
              <a:rPr lang="el-GR" dirty="0">
                <a:latin typeface="Times New Roman" charset="0"/>
              </a:rPr>
              <a:t> </a:t>
            </a:r>
            <a:r>
              <a:rPr lang="el-GR" dirty="0" err="1">
                <a:latin typeface="Times New Roman" charset="0"/>
              </a:rPr>
              <a:t>grabs</a:t>
            </a:r>
            <a:r>
              <a:rPr lang="el-GR" dirty="0">
                <a:latin typeface="Times New Roman" charset="0"/>
              </a:rPr>
              <a:t> a </a:t>
            </a:r>
            <a:r>
              <a:rPr lang="el-GR" dirty="0" err="1">
                <a:latin typeface="Times New Roman" charset="0"/>
              </a:rPr>
              <a:t>sample</a:t>
            </a:r>
            <a:r>
              <a:rPr lang="el-GR" dirty="0">
                <a:latin typeface="Times New Roman" charset="0"/>
              </a:rPr>
              <a:t> of the </a:t>
            </a:r>
            <a:r>
              <a:rPr lang="el-GR" dirty="0" err="1">
                <a:latin typeface="Times New Roman" charset="0"/>
              </a:rPr>
              <a:t>topmost</a:t>
            </a:r>
            <a:r>
              <a:rPr lang="el-GR" dirty="0">
                <a:latin typeface="Times New Roman" charset="0"/>
              </a:rPr>
              <a:t> </a:t>
            </a:r>
            <a:r>
              <a:rPr lang="el-GR" dirty="0" err="1">
                <a:latin typeface="Times New Roman" charset="0"/>
              </a:rPr>
              <a:t>layers</a:t>
            </a:r>
            <a:r>
              <a:rPr lang="el-GR" dirty="0">
                <a:latin typeface="Times New Roman" charset="0"/>
              </a:rPr>
              <a:t> of the </a:t>
            </a:r>
            <a:r>
              <a:rPr lang="el-GR" dirty="0" err="1">
                <a:latin typeface="Times New Roman" charset="0"/>
              </a:rPr>
              <a:t>seabed</a:t>
            </a:r>
            <a:r>
              <a:rPr lang="el-GR" dirty="0">
                <a:latin typeface="Times New Roman" charset="0"/>
              </a:rPr>
              <a:t> </a:t>
            </a:r>
            <a:r>
              <a:rPr lang="el-GR" dirty="0" err="1">
                <a:latin typeface="Times New Roman" charset="0"/>
              </a:rPr>
              <a:t>by</a:t>
            </a:r>
            <a:r>
              <a:rPr lang="el-GR" dirty="0">
                <a:latin typeface="Times New Roman" charset="0"/>
              </a:rPr>
              <a:t> </a:t>
            </a:r>
            <a:r>
              <a:rPr lang="el-GR" dirty="0" err="1">
                <a:latin typeface="Times New Roman" charset="0"/>
              </a:rPr>
              <a:t>bringing</a:t>
            </a:r>
            <a:r>
              <a:rPr lang="el-GR" dirty="0">
                <a:latin typeface="Times New Roman" charset="0"/>
              </a:rPr>
              <a:t> </a:t>
            </a:r>
            <a:r>
              <a:rPr lang="el-GR" dirty="0" err="1">
                <a:latin typeface="Times New Roman" charset="0"/>
              </a:rPr>
              <a:t>two</a:t>
            </a:r>
            <a:r>
              <a:rPr lang="el-GR" dirty="0">
                <a:latin typeface="Times New Roman" charset="0"/>
              </a:rPr>
              <a:t> </a:t>
            </a:r>
            <a:r>
              <a:rPr lang="el-GR" dirty="0" err="1">
                <a:latin typeface="Times New Roman" charset="0"/>
              </a:rPr>
              <a:t>steel</a:t>
            </a:r>
            <a:r>
              <a:rPr lang="el-GR" dirty="0">
                <a:latin typeface="Times New Roman" charset="0"/>
              </a:rPr>
              <a:t> </a:t>
            </a:r>
            <a:r>
              <a:rPr lang="el-GR" dirty="0" err="1">
                <a:latin typeface="Times New Roman" charset="0"/>
              </a:rPr>
              <a:t>clamshells</a:t>
            </a:r>
            <a:r>
              <a:rPr lang="el-GR" dirty="0">
                <a:latin typeface="Times New Roman" charset="0"/>
              </a:rPr>
              <a:t> </a:t>
            </a:r>
            <a:r>
              <a:rPr lang="el-GR" dirty="0" err="1">
                <a:latin typeface="Times New Roman" charset="0"/>
              </a:rPr>
              <a:t>together</a:t>
            </a:r>
            <a:r>
              <a:rPr lang="el-GR" dirty="0">
                <a:latin typeface="Times New Roman" charset="0"/>
              </a:rPr>
              <a:t> and </a:t>
            </a:r>
            <a:r>
              <a:rPr lang="el-GR" dirty="0" err="1">
                <a:latin typeface="Times New Roman" charset="0"/>
              </a:rPr>
              <a:t>cutting</a:t>
            </a:r>
            <a:r>
              <a:rPr lang="el-GR" dirty="0">
                <a:latin typeface="Times New Roman" charset="0"/>
              </a:rPr>
              <a:t> a </a:t>
            </a:r>
            <a:r>
              <a:rPr lang="el-GR" dirty="0" err="1">
                <a:latin typeface="Times New Roman" charset="0"/>
              </a:rPr>
              <a:t>bite</a:t>
            </a:r>
            <a:r>
              <a:rPr lang="el-GR" dirty="0">
                <a:latin typeface="Times New Roman" charset="0"/>
              </a:rPr>
              <a:t> </a:t>
            </a:r>
            <a:r>
              <a:rPr lang="el-GR" dirty="0" err="1">
                <a:latin typeface="Times New Roman" charset="0"/>
              </a:rPr>
              <a:t>from</a:t>
            </a:r>
            <a:r>
              <a:rPr lang="el-GR" dirty="0">
                <a:latin typeface="Times New Roman" charset="0"/>
              </a:rPr>
              <a:t> the </a:t>
            </a:r>
            <a:r>
              <a:rPr lang="el-GR" dirty="0" err="1">
                <a:latin typeface="Times New Roman" charset="0"/>
              </a:rPr>
              <a:t>soil</a:t>
            </a:r>
            <a:r>
              <a:rPr lang="el-GR" dirty="0">
                <a:latin typeface="Times New Roman" charset="0"/>
              </a:rPr>
              <a:t>. </a:t>
            </a:r>
            <a:r>
              <a:rPr lang="el-GR" dirty="0" err="1">
                <a:latin typeface="Times New Roman" charset="0"/>
              </a:rPr>
              <a:t>Grab</a:t>
            </a:r>
            <a:r>
              <a:rPr lang="el-GR" dirty="0">
                <a:latin typeface="Times New Roman" charset="0"/>
              </a:rPr>
              <a:t> </a:t>
            </a:r>
            <a:r>
              <a:rPr lang="el-GR" dirty="0" err="1">
                <a:latin typeface="Times New Roman" charset="0"/>
              </a:rPr>
              <a:t>sampling</a:t>
            </a:r>
            <a:r>
              <a:rPr lang="el-GR" dirty="0">
                <a:latin typeface="Times New Roman" charset="0"/>
              </a:rPr>
              <a:t> </a:t>
            </a:r>
            <a:r>
              <a:rPr lang="el-GR" dirty="0" err="1">
                <a:latin typeface="Times New Roman" charset="0"/>
              </a:rPr>
              <a:t>is</a:t>
            </a:r>
            <a:r>
              <a:rPr lang="el-GR" dirty="0">
                <a:latin typeface="Times New Roman" charset="0"/>
              </a:rPr>
              <a:t> a </a:t>
            </a:r>
            <a:r>
              <a:rPr lang="el-GR" dirty="0" err="1">
                <a:latin typeface="Times New Roman" charset="0"/>
              </a:rPr>
              <a:t>common</a:t>
            </a:r>
            <a:r>
              <a:rPr lang="el-GR" dirty="0">
                <a:latin typeface="Times New Roman" charset="0"/>
              </a:rPr>
              <a:t> </a:t>
            </a:r>
            <a:r>
              <a:rPr lang="el-GR" dirty="0" err="1">
                <a:latin typeface="Times New Roman" charset="0"/>
              </a:rPr>
              <a:t>technique</a:t>
            </a:r>
            <a:r>
              <a:rPr lang="el-GR" dirty="0">
                <a:latin typeface="Times New Roman" charset="0"/>
              </a:rPr>
              <a:t> </a:t>
            </a:r>
            <a:r>
              <a:rPr lang="el-GR" dirty="0" err="1">
                <a:latin typeface="Times New Roman" charset="0"/>
              </a:rPr>
              <a:t>used</a:t>
            </a:r>
            <a:r>
              <a:rPr lang="el-GR" dirty="0">
                <a:latin typeface="Times New Roman" charset="0"/>
              </a:rPr>
              <a:t> </a:t>
            </a:r>
            <a:r>
              <a:rPr lang="el-GR" dirty="0" err="1">
                <a:latin typeface="Times New Roman" charset="0"/>
              </a:rPr>
              <a:t>to</a:t>
            </a:r>
            <a:r>
              <a:rPr lang="el-GR" dirty="0">
                <a:latin typeface="Times New Roman" charset="0"/>
              </a:rPr>
              <a:t> </a:t>
            </a:r>
            <a:r>
              <a:rPr lang="el-GR" dirty="0" err="1">
                <a:latin typeface="Times New Roman" charset="0"/>
              </a:rPr>
              <a:t>examine</a:t>
            </a:r>
            <a:r>
              <a:rPr lang="el-GR" dirty="0">
                <a:latin typeface="Times New Roman" charset="0"/>
              </a:rPr>
              <a:t> the </a:t>
            </a:r>
            <a:r>
              <a:rPr lang="el-GR" dirty="0" err="1">
                <a:latin typeface="Times New Roman" charset="0"/>
              </a:rPr>
              <a:t>surface</a:t>
            </a:r>
            <a:r>
              <a:rPr lang="el-GR" dirty="0">
                <a:latin typeface="Times New Roman" charset="0"/>
              </a:rPr>
              <a:t> </a:t>
            </a:r>
            <a:r>
              <a:rPr lang="el-GR" dirty="0" err="1">
                <a:latin typeface="Times New Roman" charset="0"/>
              </a:rPr>
              <a:t>sediment</a:t>
            </a:r>
            <a:r>
              <a:rPr lang="el-GR" dirty="0">
                <a:latin typeface="Times New Roman" charset="0"/>
              </a:rPr>
              <a:t> (</a:t>
            </a:r>
            <a:r>
              <a:rPr lang="el-GR" dirty="0" err="1">
                <a:latin typeface="Times New Roman" charset="0"/>
              </a:rPr>
              <a:t>from</a:t>
            </a:r>
            <a:r>
              <a:rPr lang="el-GR" dirty="0">
                <a:latin typeface="Times New Roman" charset="0"/>
              </a:rPr>
              <a:t> </a:t>
            </a:r>
            <a:r>
              <a:rPr lang="el-GR" dirty="0" err="1">
                <a:latin typeface="Times New Roman" charset="0"/>
              </a:rPr>
              <a:t>about</a:t>
            </a:r>
            <a:r>
              <a:rPr lang="el-GR" dirty="0">
                <a:latin typeface="Times New Roman" charset="0"/>
              </a:rPr>
              <a:t> 10-15 </a:t>
            </a:r>
            <a:r>
              <a:rPr lang="el-GR" dirty="0" err="1">
                <a:latin typeface="Times New Roman" charset="0"/>
              </a:rPr>
              <a:t>cm</a:t>
            </a:r>
            <a:r>
              <a:rPr lang="el-GR" dirty="0">
                <a:latin typeface="Times New Roman" charset="0"/>
              </a:rPr>
              <a:t> </a:t>
            </a:r>
            <a:r>
              <a:rPr lang="el-GR" dirty="0" err="1">
                <a:latin typeface="Times New Roman" charset="0"/>
              </a:rPr>
              <a:t>deep</a:t>
            </a:r>
            <a:r>
              <a:rPr lang="el-GR" dirty="0">
                <a:latin typeface="Times New Roman" charset="0"/>
              </a:rPr>
              <a:t>). </a:t>
            </a:r>
            <a:r>
              <a:rPr lang="el-GR" dirty="0" err="1">
                <a:latin typeface="Times New Roman" charset="0"/>
              </a:rPr>
              <a:t>Different</a:t>
            </a:r>
            <a:r>
              <a:rPr lang="el-GR" dirty="0">
                <a:latin typeface="Times New Roman" charset="0"/>
              </a:rPr>
              <a:t> </a:t>
            </a:r>
            <a:r>
              <a:rPr lang="el-GR" dirty="0" err="1">
                <a:latin typeface="Times New Roman" charset="0"/>
              </a:rPr>
              <a:t>grab</a:t>
            </a:r>
            <a:r>
              <a:rPr lang="el-GR" dirty="0">
                <a:latin typeface="Times New Roman" charset="0"/>
              </a:rPr>
              <a:t> </a:t>
            </a:r>
            <a:r>
              <a:rPr lang="el-GR" dirty="0" err="1">
                <a:latin typeface="Times New Roman" charset="0"/>
              </a:rPr>
              <a:t>samplers</a:t>
            </a:r>
            <a:r>
              <a:rPr lang="el-GR" dirty="0">
                <a:latin typeface="Times New Roman" charset="0"/>
              </a:rPr>
              <a:t> </a:t>
            </a:r>
            <a:r>
              <a:rPr lang="el-GR" dirty="0" err="1">
                <a:latin typeface="Times New Roman" charset="0"/>
              </a:rPr>
              <a:t>are</a:t>
            </a:r>
            <a:r>
              <a:rPr lang="el-GR" dirty="0">
                <a:latin typeface="Times New Roman" charset="0"/>
              </a:rPr>
              <a:t> </a:t>
            </a:r>
            <a:r>
              <a:rPr lang="el-GR" dirty="0" err="1">
                <a:latin typeface="Times New Roman" charset="0"/>
              </a:rPr>
              <a:t>used</a:t>
            </a:r>
            <a:r>
              <a:rPr lang="el-GR" dirty="0">
                <a:latin typeface="Times New Roman" charset="0"/>
              </a:rPr>
              <a:t> </a:t>
            </a:r>
            <a:r>
              <a:rPr lang="el-GR" dirty="0" err="1">
                <a:latin typeface="Times New Roman" charset="0"/>
              </a:rPr>
              <a:t>depending</a:t>
            </a:r>
            <a:r>
              <a:rPr lang="el-GR" dirty="0">
                <a:latin typeface="Times New Roman" charset="0"/>
              </a:rPr>
              <a:t> </a:t>
            </a:r>
            <a:r>
              <a:rPr lang="el-GR" dirty="0" err="1">
                <a:latin typeface="Times New Roman" charset="0"/>
              </a:rPr>
              <a:t>upon</a:t>
            </a:r>
            <a:r>
              <a:rPr lang="el-GR" dirty="0">
                <a:latin typeface="Times New Roman" charset="0"/>
              </a:rPr>
              <a:t> the </a:t>
            </a:r>
            <a:r>
              <a:rPr lang="el-GR" dirty="0" err="1">
                <a:latin typeface="Times New Roman" charset="0"/>
              </a:rPr>
              <a:t>type</a:t>
            </a:r>
            <a:r>
              <a:rPr lang="el-GR" dirty="0">
                <a:latin typeface="Times New Roman" charset="0"/>
              </a:rPr>
              <a:t> of </a:t>
            </a:r>
            <a:r>
              <a:rPr lang="el-GR" dirty="0" err="1">
                <a:latin typeface="Times New Roman" charset="0"/>
              </a:rPr>
              <a:t>substrate</a:t>
            </a:r>
            <a:r>
              <a:rPr lang="el-GR" dirty="0">
                <a:latin typeface="Times New Roman" charset="0"/>
              </a:rPr>
              <a:t> </a:t>
            </a:r>
            <a:r>
              <a:rPr lang="el-GR" dirty="0" err="1">
                <a:latin typeface="Times New Roman" charset="0"/>
              </a:rPr>
              <a:t>being</a:t>
            </a:r>
            <a:r>
              <a:rPr lang="el-GR" dirty="0">
                <a:latin typeface="Times New Roman" charset="0"/>
              </a:rPr>
              <a:t> </a:t>
            </a:r>
            <a:r>
              <a:rPr lang="el-GR" dirty="0" err="1">
                <a:latin typeface="Times New Roman" charset="0"/>
              </a:rPr>
              <a:t>sampled</a:t>
            </a:r>
            <a:r>
              <a:rPr lang="el-GR" dirty="0">
                <a:latin typeface="Times New Roman" charset="0"/>
              </a:rPr>
              <a:t> (</a:t>
            </a:r>
            <a:r>
              <a:rPr lang="el-GR" dirty="0" err="1">
                <a:latin typeface="Times New Roman" charset="0"/>
              </a:rPr>
              <a:t>soft</a:t>
            </a:r>
            <a:r>
              <a:rPr lang="el-GR" dirty="0">
                <a:latin typeface="Times New Roman" charset="0"/>
              </a:rPr>
              <a:t> </a:t>
            </a:r>
            <a:r>
              <a:rPr lang="el-GR" dirty="0" err="1">
                <a:latin typeface="Times New Roman" charset="0"/>
              </a:rPr>
              <a:t>or</a:t>
            </a:r>
            <a:r>
              <a:rPr lang="el-GR" dirty="0">
                <a:latin typeface="Times New Roman" charset="0"/>
              </a:rPr>
              <a:t> </a:t>
            </a:r>
            <a:r>
              <a:rPr lang="el-GR" dirty="0" err="1">
                <a:latin typeface="Times New Roman" charset="0"/>
              </a:rPr>
              <a:t>hard</a:t>
            </a:r>
            <a:r>
              <a:rPr lang="el-GR" dirty="0">
                <a:latin typeface="Times New Roman" charset="0"/>
              </a:rPr>
              <a:t>) and the </a:t>
            </a:r>
            <a:r>
              <a:rPr lang="el-GR" dirty="0" err="1">
                <a:latin typeface="Times New Roman" charset="0"/>
              </a:rPr>
              <a:t>size</a:t>
            </a:r>
            <a:r>
              <a:rPr lang="el-GR" dirty="0">
                <a:latin typeface="Times New Roman" charset="0"/>
              </a:rPr>
              <a:t> of the </a:t>
            </a:r>
            <a:r>
              <a:rPr lang="el-GR" dirty="0" err="1">
                <a:latin typeface="Times New Roman" charset="0"/>
              </a:rPr>
              <a:t>sample</a:t>
            </a:r>
            <a:r>
              <a:rPr lang="el-GR" dirty="0">
                <a:latin typeface="Times New Roman" charset="0"/>
              </a:rPr>
              <a:t> </a:t>
            </a:r>
            <a:r>
              <a:rPr lang="el-GR" dirty="0" err="1">
                <a:latin typeface="Times New Roman" charset="0"/>
              </a:rPr>
              <a:t>required</a:t>
            </a:r>
            <a:r>
              <a:rPr lang="el-GR" dirty="0">
                <a:latin typeface="Times New Roman" charset="0"/>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p>
            <a:fld id="{780B73ED-7F91-BC45-9E42-A7F43D94ACC6}" type="slidenum">
              <a:rPr lang="el-GR"/>
              <a:pPr/>
              <a:t>45</a:t>
            </a:fld>
            <a:endParaRPr lang="el-G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l-GR" i="1" dirty="0">
                <a:latin typeface="Times New Roman" charset="0"/>
              </a:rPr>
              <a:t>Cover photograph</a:t>
            </a:r>
            <a:r>
              <a:rPr lang="el-GR" dirty="0">
                <a:latin typeface="Times New Roman" charset="0"/>
              </a:rPr>
              <a:t> (Copyright © 2005, American Society for Microbiology. All Rights Reserved.): Luminous colonies of the </a:t>
            </a:r>
            <a:r>
              <a:rPr lang="el-GR" i="1" dirty="0">
                <a:latin typeface="Times New Roman" charset="0"/>
              </a:rPr>
              <a:t>Photobacterium kishitanii</a:t>
            </a:r>
            <a:r>
              <a:rPr lang="el-GR" dirty="0">
                <a:latin typeface="Times New Roman" charset="0"/>
              </a:rPr>
              <a:t> clade, photographed by the light they produced on this primary-isolation plate of nutrient seawater agar. The bacteria are symbiotic with the deep-sea fish </a:t>
            </a:r>
            <a:r>
              <a:rPr lang="el-GR" i="1" dirty="0">
                <a:latin typeface="Times New Roman" charset="0"/>
              </a:rPr>
              <a:t>Chlorophthalmus albatrossis</a:t>
            </a:r>
            <a:r>
              <a:rPr lang="el-GR" dirty="0">
                <a:latin typeface="Times New Roman" charset="0"/>
              </a:rPr>
              <a:t> (Aulopiformes: Chlorophthalmidae) and are harbored in the ventrally located, perirectal light organ of the fish, which was dissected and homogenized to release the bacteria. Molecular phylogenetic analysis based on 16S rRNA, </a:t>
            </a:r>
            <a:r>
              <a:rPr lang="el-GR" i="1" dirty="0">
                <a:latin typeface="Times New Roman" charset="0"/>
              </a:rPr>
              <a:t>gyrB</a:t>
            </a:r>
            <a:r>
              <a:rPr lang="el-GR" dirty="0">
                <a:latin typeface="Times New Roman" charset="0"/>
              </a:rPr>
              <a:t>, and </a:t>
            </a:r>
            <a:r>
              <a:rPr lang="el-GR" i="1" dirty="0">
                <a:latin typeface="Times New Roman" charset="0"/>
              </a:rPr>
              <a:t>luxABFE</a:t>
            </a:r>
            <a:r>
              <a:rPr lang="el-GR" dirty="0">
                <a:latin typeface="Times New Roman" charset="0"/>
              </a:rPr>
              <a:t> gene sequences identified the </a:t>
            </a:r>
            <a:r>
              <a:rPr lang="el-GR" i="1" dirty="0">
                <a:latin typeface="Times New Roman" charset="0"/>
              </a:rPr>
              <a:t>C. albatrossis</a:t>
            </a:r>
            <a:r>
              <a:rPr lang="el-GR" dirty="0">
                <a:latin typeface="Times New Roman" charset="0"/>
              </a:rPr>
              <a:t> symbionts as representatives of a new clade that is evolutionarily distinct from </a:t>
            </a:r>
            <a:r>
              <a:rPr lang="el-GR" i="1" dirty="0">
                <a:latin typeface="Times New Roman" charset="0"/>
              </a:rPr>
              <a:t>Photobacterium phosphoreum</a:t>
            </a:r>
            <a:r>
              <a:rPr lang="el-GR" dirty="0">
                <a:latin typeface="Times New Roman" charset="0"/>
              </a:rPr>
              <a:t>. </a:t>
            </a:r>
            <a:r>
              <a:rPr lang="el-GR" i="1" dirty="0">
                <a:latin typeface="Times New Roman" charset="0"/>
              </a:rPr>
              <a:t>(See related article on page </a:t>
            </a:r>
            <a:r>
              <a:rPr lang="el-GR" i="1" dirty="0">
                <a:latin typeface="Times New Roman" charset="0"/>
                <a:hlinkClick r:id="rId3"/>
              </a:rPr>
              <a:t>930</a:t>
            </a:r>
            <a:r>
              <a:rPr lang="el-GR" dirty="0">
                <a:latin typeface="Times New Roman" charset="0"/>
              </a:rPr>
              <a:t>.) </a:t>
            </a:r>
          </a:p>
          <a:p>
            <a:pPr eaLnBrk="1" hangingPunct="1"/>
            <a:endParaRPr lang="el-GR" dirty="0">
              <a:latin typeface="Times New Roman" charset="0"/>
            </a:endParaRPr>
          </a:p>
          <a:p>
            <a:pPr eaLnBrk="1" hangingPunct="1"/>
            <a:r>
              <a:rPr lang="el-GR" dirty="0">
                <a:latin typeface="Times New Roman" charset="0"/>
              </a:rPr>
              <a:t>Τα περισσότερα </a:t>
            </a:r>
            <a:r>
              <a:rPr lang="en-US" dirty="0" err="1">
                <a:latin typeface="Times New Roman" charset="0"/>
              </a:rPr>
              <a:t>Vibrio</a:t>
            </a:r>
            <a:r>
              <a:rPr lang="en-US" dirty="0">
                <a:latin typeface="Times New Roman" charset="0"/>
              </a:rPr>
              <a:t> </a:t>
            </a:r>
            <a:r>
              <a:rPr lang="el-GR" dirty="0">
                <a:latin typeface="Times New Roman" charset="0"/>
              </a:rPr>
              <a:t>είναι υδρόβα βακτήρια που απαντούν σε ενδιαιτηματα γλυκού νερού ή θάλασσας. </a:t>
            </a:r>
          </a:p>
          <a:p>
            <a:pPr eaLnBrk="1" hangingPunct="1"/>
            <a:endParaRPr lang="el-GR" dirty="0">
              <a:latin typeface="Times New Roman" charset="0"/>
            </a:endParaRPr>
          </a:p>
          <a:p>
            <a:pPr eaLnBrk="1" hangingPunct="1"/>
            <a:r>
              <a:rPr lang="el-GR" dirty="0">
                <a:latin typeface="Times New Roman" charset="0"/>
              </a:rPr>
              <a:t>Πολλά διαθέτουν φωταύγεια και έχουν ταξινομηθεί στο γένος </a:t>
            </a:r>
            <a:r>
              <a:rPr lang="en-US" dirty="0" err="1">
                <a:latin typeface="Times New Roman" charset="0"/>
              </a:rPr>
              <a:t>Photobacterium</a:t>
            </a:r>
            <a:r>
              <a:rPr lang="el-GR" dirty="0">
                <a:latin typeface="Times New Roman" charset="0"/>
              </a:rPr>
              <a:t>. Τα περισσότερα είναι θαλάσσια και απαντώνται σε συμβίωση με ψάρια. Άλλα με βιοφωταύγεια ζουν σαπροφυτικά σε νεκρά ψάρια. Η βιοφωταύγεια εμφανίζεται μόνο παρουσία οξυγόνου.</a:t>
            </a:r>
          </a:p>
          <a:p>
            <a:pPr eaLnBrk="1" hangingPunct="1"/>
            <a:endParaRPr lang="el-GR" dirty="0">
              <a:latin typeface="Times New Roman" charset="0"/>
            </a:endParaRPr>
          </a:p>
          <a:p>
            <a:pPr eaLnBrk="1" hangingPunct="1"/>
            <a:r>
              <a:rPr lang="en-US" dirty="0" err="1">
                <a:latin typeface="Times New Roman" charset="0"/>
              </a:rPr>
              <a:t>Vibrio</a:t>
            </a:r>
            <a:r>
              <a:rPr lang="en-US" dirty="0">
                <a:latin typeface="Times New Roman" charset="0"/>
              </a:rPr>
              <a:t> </a:t>
            </a:r>
            <a:r>
              <a:rPr lang="en-US" dirty="0" err="1">
                <a:latin typeface="Times New Roman" charset="0"/>
              </a:rPr>
              <a:t>cholerae</a:t>
            </a:r>
            <a:r>
              <a:rPr lang="en-US" dirty="0">
                <a:latin typeface="Times New Roman" charset="0"/>
              </a:rPr>
              <a:t>:</a:t>
            </a:r>
            <a:r>
              <a:rPr lang="el-GR" dirty="0">
                <a:latin typeface="Times New Roman" charset="0"/>
              </a:rPr>
              <a:t> μεταδίδεται αποκλειστικά με το νερό.</a:t>
            </a:r>
          </a:p>
          <a:p>
            <a:pPr eaLnBrk="1" hangingPunct="1"/>
            <a:r>
              <a:rPr lang="en-US" dirty="0">
                <a:latin typeface="Times New Roman" charset="0"/>
              </a:rPr>
              <a:t>V. </a:t>
            </a:r>
            <a:r>
              <a:rPr lang="en-US" dirty="0" err="1">
                <a:latin typeface="Times New Roman" charset="0"/>
              </a:rPr>
              <a:t>parahemolyticus</a:t>
            </a:r>
            <a:r>
              <a:rPr lang="en-US" dirty="0">
                <a:latin typeface="Times New Roman" charset="0"/>
              </a:rPr>
              <a:t>:</a:t>
            </a:r>
            <a:r>
              <a:rPr lang="el-GR" dirty="0">
                <a:latin typeface="Times New Roman" charset="0"/>
              </a:rPr>
              <a:t> σε θαλασσινό νερό και οστρακοειδή. Αίτιο πρόκλσησς γαστρεντερίτιδας στην Ιαπωνία.</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477D08-B30C-CF43-B413-A302E6AF16B0}" type="slidenum">
              <a:rPr lang="en-US" sz="1200">
                <a:latin typeface="Calibri" charset="0"/>
              </a:rPr>
              <a:pPr eaLnBrk="1" hangingPunct="1"/>
              <a:t>46</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n-US">
                <a:latin typeface="Times New Roman" charset="0"/>
              </a:rPr>
              <a:t>Madsen p245</a:t>
            </a:r>
            <a:endParaRPr lang="el-GR">
              <a:latin typeface="Times New Roman" charset="0"/>
            </a:endParaRPr>
          </a:p>
        </p:txBody>
      </p:sp>
      <p:sp>
        <p:nvSpPr>
          <p:cNvPr id="56324" name="Slide Number Placeholder 3"/>
          <p:cNvSpPr>
            <a:spLocks noGrp="1"/>
          </p:cNvSpPr>
          <p:nvPr>
            <p:ph type="sldNum" sz="quarter" idx="5"/>
          </p:nvPr>
        </p:nvSpPr>
        <p:spPr/>
        <p:txBody>
          <a:bodyPr/>
          <a:lstStyle/>
          <a:p>
            <a:fld id="{2D31AB49-B291-1842-89A0-7C435FB4C9CE}" type="slidenum">
              <a:rPr lang="el-GR"/>
              <a:pPr/>
              <a:t>50</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fld id="{A2C34E1F-F1B9-8C4D-BB06-1308B661F06E}" type="slidenum">
              <a:rPr lang="el-GR"/>
              <a:pPr/>
              <a:t>51</a:t>
            </a:fld>
            <a:endParaRPr lang="el-G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l-GR">
                <a:latin typeface="Times New Roman" charset="0"/>
              </a:rPr>
              <a:t>It has been barely three years since the publication of the first large-scale metagenomic studies: of an acid mine drainage biofilm [</a:t>
            </a:r>
            <a:r>
              <a:rPr lang="el-GR">
                <a:latin typeface="Times New Roman" charset="0"/>
                <a:hlinkClick r:id="rId3"/>
              </a:rPr>
              <a:t>6</a:t>
            </a:r>
            <a:r>
              <a:rPr lang="el-GR">
                <a:latin typeface="Times New Roman" charset="0"/>
              </a:rPr>
              <a:t>] and of ocean surface water [</a:t>
            </a:r>
            <a:r>
              <a:rPr lang="el-GR">
                <a:latin typeface="Times New Roman" charset="0"/>
                <a:hlinkClick r:id="rId4"/>
              </a:rPr>
              <a:t>7</a:t>
            </a:r>
            <a:r>
              <a:rPr lang="el-GR">
                <a:latin typeface="Times New Roman" charset="0"/>
              </a:rPr>
              <a:t>] . </a:t>
            </a:r>
            <a:endParaRPr lang="en-US">
              <a:latin typeface="Times New Roman" charset="0"/>
            </a:endParaRPr>
          </a:p>
          <a:p>
            <a:pPr eaLnBrk="1" hangingPunct="1"/>
            <a:endParaRPr lang="en-US">
              <a:latin typeface="Times New Roman" charset="0"/>
            </a:endParaRPr>
          </a:p>
          <a:p>
            <a:pPr eaLnBrk="1" hangingPunct="1"/>
            <a:r>
              <a:rPr lang="el-GR">
                <a:latin typeface="Times New Roman" charset="0"/>
              </a:rPr>
              <a:t>In all these cases, metagenomics provided insights into the microbial community under study that probably would have taken much longer to come to light using more directed (nonrandom) approaches. Shotgun sequencing of environmental samples has, however, a number of limitations [</a:t>
            </a:r>
            <a:r>
              <a:rPr lang="el-GR">
                <a:latin typeface="Times New Roman" charset="0"/>
                <a:hlinkClick r:id="rId5"/>
              </a:rPr>
              <a:t>16</a:t>
            </a:r>
            <a:r>
              <a:rPr lang="el-GR">
                <a:latin typeface="Times New Roman" charset="0"/>
              </a:rPr>
              <a:t>] , which can best be addressed by the use of complementary techniques.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fld id="{7528CB5E-FED0-5141-82C3-F8449220A7F8}" type="slidenum">
              <a:rPr lang="el-GR"/>
              <a:pPr/>
              <a:t>14</a:t>
            </a:fld>
            <a:endParaRPr lang="el-G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l-GR">
                <a:latin typeface="Times New Roman" charset="0"/>
              </a:rPr>
              <a:t>Van Dorn bottles, named after Dr. William Van Dorn of Scripps Institute of Oceanography, include the well-regarded Alpha™ and Beta™ bottles. These samplers obtain composite samples from several depths or pool samples from one depth and thus can be used for both horizontal and vertical sampling. Horizontal bottles are often used for sampling at the thermocline, at other stratification levels, or just above the bottom. Because they collect whole water samples, all size classes of phytoplankton are obtained.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r>
              <a:rPr lang="en-US">
                <a:latin typeface="Times New Roman" charset="0"/>
              </a:rPr>
              <a:t>Brock 390</a:t>
            </a:r>
            <a:endParaRPr lang="el-GR">
              <a:latin typeface="Times New Roman" charset="0"/>
            </a:endParaRPr>
          </a:p>
        </p:txBody>
      </p:sp>
      <p:sp>
        <p:nvSpPr>
          <p:cNvPr id="4" name="Slide Number Placeholder 3"/>
          <p:cNvSpPr>
            <a:spLocks noGrp="1"/>
          </p:cNvSpPr>
          <p:nvPr>
            <p:ph type="sldNum" sz="quarter" idx="5"/>
          </p:nvPr>
        </p:nvSpPr>
        <p:spPr/>
        <p:txBody>
          <a:bodyPr/>
          <a:lstStyle/>
          <a:p>
            <a:fld id="{1B96885A-408E-4640-9F4A-0C7D0A3D3114}" type="slidenum">
              <a:rPr lang="el-GR"/>
              <a:pPr/>
              <a:t>20</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F9249E-1B25-FF41-B8C7-8C0E0AF90B9A}" type="slidenum">
              <a:rPr lang="en-US" smtClean="0"/>
              <a:t>22</a:t>
            </a:fld>
            <a:endParaRPr lang="en-US"/>
          </a:p>
        </p:txBody>
      </p:sp>
    </p:spTree>
    <p:extLst>
      <p:ext uri="{BB962C8B-B14F-4D97-AF65-F5344CB8AC3E}">
        <p14:creationId xmlns:p14="http://schemas.microsoft.com/office/powerpoint/2010/main" val="1456438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Θέση εικόνας διαφάνειας"/>
          <p:cNvSpPr>
            <a:spLocks noGrp="1" noRot="1" noChangeAspect="1" noTextEdit="1"/>
          </p:cNvSpPr>
          <p:nvPr>
            <p:ph type="sldImg"/>
          </p:nvPr>
        </p:nvSpPr>
        <p:spPr>
          <a:ln/>
        </p:spPr>
      </p:sp>
      <p:sp>
        <p:nvSpPr>
          <p:cNvPr id="70659" name="2 - Θέση σημειώσεων"/>
          <p:cNvSpPr>
            <a:spLocks noGrp="1"/>
          </p:cNvSpPr>
          <p:nvPr>
            <p:ph type="body" idx="1"/>
          </p:nvPr>
        </p:nvSpPr>
        <p:spPr>
          <a:noFill/>
        </p:spPr>
        <p:txBody>
          <a:bodyPr/>
          <a:lstStyle/>
          <a:p>
            <a:r>
              <a:rPr lang="en-US" dirty="0"/>
              <a:t>A </a:t>
            </a:r>
            <a:r>
              <a:rPr lang="en-US" b="1" dirty="0"/>
              <a:t>scintillation counter</a:t>
            </a:r>
            <a:r>
              <a:rPr lang="en-US" dirty="0"/>
              <a:t> is an instrument for detecting and measuring </a:t>
            </a:r>
            <a:r>
              <a:rPr lang="en-US" dirty="0">
                <a:hlinkClick r:id="rId3" tooltip="Ionizing radiation"/>
              </a:rPr>
              <a:t>ionizing radiation</a:t>
            </a:r>
            <a:endParaRPr lang="en-US" dirty="0">
              <a:latin typeface="Times New Roman" charset="0"/>
            </a:endParaRPr>
          </a:p>
        </p:txBody>
      </p:sp>
      <p:sp>
        <p:nvSpPr>
          <p:cNvPr id="4" name="3 - Θέση αριθμού διαφάνειας"/>
          <p:cNvSpPr>
            <a:spLocks noGrp="1"/>
          </p:cNvSpPr>
          <p:nvPr>
            <p:ph type="sldNum" sz="quarter" idx="5"/>
          </p:nvPr>
        </p:nvSpPr>
        <p:spPr/>
        <p:txBody>
          <a:bodyPr/>
          <a:lstStyle/>
          <a:p>
            <a:fld id="{7D3CBD8E-C3B5-3D47-92CB-E4DB24CC9B42}" type="slidenum">
              <a:rPr lang="el-GR"/>
              <a:pPr/>
              <a:t>27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r>
              <a:rPr lang="en-US">
                <a:latin typeface="Times New Roman" charset="0"/>
              </a:rPr>
              <a:t>Madsen p228, 190</a:t>
            </a:r>
            <a:endParaRPr lang="el-GR">
              <a:latin typeface="Times New Roman" charset="0"/>
            </a:endParaRPr>
          </a:p>
          <a:p>
            <a:r>
              <a:rPr lang="en-US">
                <a:latin typeface="Times New Roman" charset="0"/>
              </a:rPr>
              <a:t>Viable counts &lt;1% of the initially diverse mixture of microorganisms</a:t>
            </a:r>
          </a:p>
          <a:p>
            <a:r>
              <a:rPr lang="en-US">
                <a:latin typeface="Times New Roman" charset="0"/>
              </a:rPr>
              <a:t>1+2+3 overlook members that may be occur in low numbers but functionally significant</a:t>
            </a:r>
            <a:endParaRPr lang="el-GR">
              <a:latin typeface="Times New Roman" charset="0"/>
            </a:endParaRPr>
          </a:p>
        </p:txBody>
      </p:sp>
      <p:sp>
        <p:nvSpPr>
          <p:cNvPr id="52228" name="Slide Number Placeholder 3"/>
          <p:cNvSpPr>
            <a:spLocks noGrp="1"/>
          </p:cNvSpPr>
          <p:nvPr>
            <p:ph type="sldNum" sz="quarter" idx="5"/>
          </p:nvPr>
        </p:nvSpPr>
        <p:spPr/>
        <p:txBody>
          <a:bodyPr/>
          <a:lstStyle/>
          <a:p>
            <a:fld id="{44E2C98E-7B02-4A47-B249-23D03723A066}" type="slidenum">
              <a:rPr lang="el-GR"/>
              <a:pPr/>
              <a:t>28</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endParaRPr lang="en-US">
              <a:latin typeface="Times New Roman" charset="0"/>
            </a:endParaRPr>
          </a:p>
        </p:txBody>
      </p:sp>
      <p:sp>
        <p:nvSpPr>
          <p:cNvPr id="53252" name="Slide Number Placeholder 3"/>
          <p:cNvSpPr>
            <a:spLocks noGrp="1"/>
          </p:cNvSpPr>
          <p:nvPr>
            <p:ph type="sldNum" sz="quarter" idx="5"/>
          </p:nvPr>
        </p:nvSpPr>
        <p:spPr/>
        <p:txBody>
          <a:bodyPr/>
          <a:lstStyle/>
          <a:p>
            <a:fld id="{ECFC885C-AE3D-5B4C-80BE-2169CC67FE42}" type="slidenum">
              <a:rPr lang="el-GR"/>
              <a:pPr/>
              <a:t>31</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477D08-B30C-CF43-B413-A302E6AF16B0}" type="slidenum">
              <a:rPr lang="en-US" sz="1200">
                <a:latin typeface="Calibri" charset="0"/>
              </a:rPr>
              <a:pPr eaLnBrk="1" hangingPunct="1"/>
              <a:t>32</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fld id="{3A3B1B10-1C2D-924F-9D10-344CE6CFF1D4}" type="slidenum">
              <a:rPr lang="el-GR"/>
              <a:pPr/>
              <a:t>44</a:t>
            </a:fld>
            <a:endParaRPr lang="el-G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marL="228600" indent="-228600" eaLnBrk="1" hangingPunct="1">
              <a:buFontTx/>
              <a:buAutoNum type="arabicPeriod"/>
            </a:pPr>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5E2114-61BD-FB41-9C1E-A6256D63F0CF}" type="datetimeFigureOut">
              <a:rPr lang="en-US" smtClean="0"/>
              <a:t>4/7/25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959E-DA28-7640-A249-F7ED682409F3}" type="slidenum">
              <a:rPr lang="en-US" smtClean="0"/>
              <a:t>‹#›</a:t>
            </a:fld>
            <a:endParaRPr lang="en-US"/>
          </a:p>
        </p:txBody>
      </p:sp>
    </p:spTree>
    <p:extLst>
      <p:ext uri="{BB962C8B-B14F-4D97-AF65-F5344CB8AC3E}">
        <p14:creationId xmlns:p14="http://schemas.microsoft.com/office/powerpoint/2010/main" val="3749008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E2114-61BD-FB41-9C1E-A6256D63F0CF}" type="datetimeFigureOut">
              <a:rPr lang="en-US" smtClean="0"/>
              <a:t>4/7/25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959E-DA28-7640-A249-F7ED682409F3}" type="slidenum">
              <a:rPr lang="en-US" smtClean="0"/>
              <a:t>‹#›</a:t>
            </a:fld>
            <a:endParaRPr lang="en-US"/>
          </a:p>
        </p:txBody>
      </p:sp>
    </p:spTree>
    <p:extLst>
      <p:ext uri="{BB962C8B-B14F-4D97-AF65-F5344CB8AC3E}">
        <p14:creationId xmlns:p14="http://schemas.microsoft.com/office/powerpoint/2010/main" val="3319563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E2114-61BD-FB41-9C1E-A6256D63F0CF}" type="datetimeFigureOut">
              <a:rPr lang="en-US" smtClean="0"/>
              <a:t>4/7/25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959E-DA28-7640-A249-F7ED682409F3}" type="slidenum">
              <a:rPr lang="en-US" smtClean="0"/>
              <a:t>‹#›</a:t>
            </a:fld>
            <a:endParaRPr lang="en-US"/>
          </a:p>
        </p:txBody>
      </p:sp>
    </p:spTree>
    <p:extLst>
      <p:ext uri="{BB962C8B-B14F-4D97-AF65-F5344CB8AC3E}">
        <p14:creationId xmlns:p14="http://schemas.microsoft.com/office/powerpoint/2010/main" val="4164201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F705EEFF-F016-8F44-ACCB-2C4577D7B6A2}" type="slidenum">
              <a:rPr lang="el-GR"/>
              <a:pPr/>
              <a:t>‹#›</a:t>
            </a:fld>
            <a:endParaRPr lang="el-GR"/>
          </a:p>
        </p:txBody>
      </p:sp>
    </p:spTree>
    <p:extLst>
      <p:ext uri="{BB962C8B-B14F-4D97-AF65-F5344CB8AC3E}">
        <p14:creationId xmlns:p14="http://schemas.microsoft.com/office/powerpoint/2010/main" val="148729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E2114-61BD-FB41-9C1E-A6256D63F0CF}" type="datetimeFigureOut">
              <a:rPr lang="en-US" smtClean="0"/>
              <a:t>4/7/25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959E-DA28-7640-A249-F7ED682409F3}" type="slidenum">
              <a:rPr lang="en-US" smtClean="0"/>
              <a:t>‹#›</a:t>
            </a:fld>
            <a:endParaRPr lang="en-US"/>
          </a:p>
        </p:txBody>
      </p:sp>
    </p:spTree>
    <p:extLst>
      <p:ext uri="{BB962C8B-B14F-4D97-AF65-F5344CB8AC3E}">
        <p14:creationId xmlns:p14="http://schemas.microsoft.com/office/powerpoint/2010/main" val="323852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5E2114-61BD-FB41-9C1E-A6256D63F0CF}" type="datetimeFigureOut">
              <a:rPr lang="en-US" smtClean="0"/>
              <a:t>4/7/25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959E-DA28-7640-A249-F7ED682409F3}" type="slidenum">
              <a:rPr lang="en-US" smtClean="0"/>
              <a:t>‹#›</a:t>
            </a:fld>
            <a:endParaRPr lang="en-US"/>
          </a:p>
        </p:txBody>
      </p:sp>
    </p:spTree>
    <p:extLst>
      <p:ext uri="{BB962C8B-B14F-4D97-AF65-F5344CB8AC3E}">
        <p14:creationId xmlns:p14="http://schemas.microsoft.com/office/powerpoint/2010/main" val="1813536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5E2114-61BD-FB41-9C1E-A6256D63F0CF}" type="datetimeFigureOut">
              <a:rPr lang="en-US" smtClean="0"/>
              <a:t>4/7/25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B959E-DA28-7640-A249-F7ED682409F3}" type="slidenum">
              <a:rPr lang="en-US" smtClean="0"/>
              <a:t>‹#›</a:t>
            </a:fld>
            <a:endParaRPr lang="en-US"/>
          </a:p>
        </p:txBody>
      </p:sp>
    </p:spTree>
    <p:extLst>
      <p:ext uri="{BB962C8B-B14F-4D97-AF65-F5344CB8AC3E}">
        <p14:creationId xmlns:p14="http://schemas.microsoft.com/office/powerpoint/2010/main" val="312446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5E2114-61BD-FB41-9C1E-A6256D63F0CF}" type="datetimeFigureOut">
              <a:rPr lang="en-US" smtClean="0"/>
              <a:t>4/7/25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7B959E-DA28-7640-A249-F7ED682409F3}" type="slidenum">
              <a:rPr lang="en-US" smtClean="0"/>
              <a:t>‹#›</a:t>
            </a:fld>
            <a:endParaRPr lang="en-US"/>
          </a:p>
        </p:txBody>
      </p:sp>
    </p:spTree>
    <p:extLst>
      <p:ext uri="{BB962C8B-B14F-4D97-AF65-F5344CB8AC3E}">
        <p14:creationId xmlns:p14="http://schemas.microsoft.com/office/powerpoint/2010/main" val="291703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5E2114-61BD-FB41-9C1E-A6256D63F0CF}" type="datetimeFigureOut">
              <a:rPr lang="en-US" smtClean="0"/>
              <a:t>4/7/25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7B959E-DA28-7640-A249-F7ED682409F3}" type="slidenum">
              <a:rPr lang="en-US" smtClean="0"/>
              <a:t>‹#›</a:t>
            </a:fld>
            <a:endParaRPr lang="en-US"/>
          </a:p>
        </p:txBody>
      </p:sp>
    </p:spTree>
    <p:extLst>
      <p:ext uri="{BB962C8B-B14F-4D97-AF65-F5344CB8AC3E}">
        <p14:creationId xmlns:p14="http://schemas.microsoft.com/office/powerpoint/2010/main" val="76353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E2114-61BD-FB41-9C1E-A6256D63F0CF}" type="datetimeFigureOut">
              <a:rPr lang="en-US" smtClean="0"/>
              <a:t>4/7/25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7B959E-DA28-7640-A249-F7ED682409F3}" type="slidenum">
              <a:rPr lang="en-US" smtClean="0"/>
              <a:t>‹#›</a:t>
            </a:fld>
            <a:endParaRPr lang="en-US"/>
          </a:p>
        </p:txBody>
      </p:sp>
    </p:spTree>
    <p:extLst>
      <p:ext uri="{BB962C8B-B14F-4D97-AF65-F5344CB8AC3E}">
        <p14:creationId xmlns:p14="http://schemas.microsoft.com/office/powerpoint/2010/main" val="90857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5E2114-61BD-FB41-9C1E-A6256D63F0CF}" type="datetimeFigureOut">
              <a:rPr lang="en-US" smtClean="0"/>
              <a:t>4/7/25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B959E-DA28-7640-A249-F7ED682409F3}" type="slidenum">
              <a:rPr lang="en-US" smtClean="0"/>
              <a:t>‹#›</a:t>
            </a:fld>
            <a:endParaRPr lang="en-US"/>
          </a:p>
        </p:txBody>
      </p:sp>
    </p:spTree>
    <p:extLst>
      <p:ext uri="{BB962C8B-B14F-4D97-AF65-F5344CB8AC3E}">
        <p14:creationId xmlns:p14="http://schemas.microsoft.com/office/powerpoint/2010/main" val="616883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5E2114-61BD-FB41-9C1E-A6256D63F0CF}" type="datetimeFigureOut">
              <a:rPr lang="en-US" smtClean="0"/>
              <a:t>4/7/25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B959E-DA28-7640-A249-F7ED682409F3}" type="slidenum">
              <a:rPr lang="en-US" smtClean="0"/>
              <a:t>‹#›</a:t>
            </a:fld>
            <a:endParaRPr lang="en-US"/>
          </a:p>
        </p:txBody>
      </p:sp>
    </p:spTree>
    <p:extLst>
      <p:ext uri="{BB962C8B-B14F-4D97-AF65-F5344CB8AC3E}">
        <p14:creationId xmlns:p14="http://schemas.microsoft.com/office/powerpoint/2010/main" val="2116871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E2114-61BD-FB41-9C1E-A6256D63F0CF}" type="datetimeFigureOut">
              <a:rPr lang="en-US" smtClean="0"/>
              <a:t>4/7/25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B959E-DA28-7640-A249-F7ED682409F3}" type="slidenum">
              <a:rPr lang="en-US" smtClean="0"/>
              <a:t>‹#›</a:t>
            </a:fld>
            <a:endParaRPr lang="en-US"/>
          </a:p>
        </p:txBody>
      </p:sp>
    </p:spTree>
    <p:extLst>
      <p:ext uri="{BB962C8B-B14F-4D97-AF65-F5344CB8AC3E}">
        <p14:creationId xmlns:p14="http://schemas.microsoft.com/office/powerpoint/2010/main" val="2838849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youtube.com/watch?v=sfWWxFBltpQ"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w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jcvi.org/" TargetMode="External"/><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nap.nationalacademies.org/read/13232/chapter/3#11" TargetMode="Externa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0" y="609600"/>
            <a:ext cx="9144000" cy="1470025"/>
          </a:xfrm>
          <a:solidFill>
            <a:schemeClr val="accent1"/>
          </a:solidFill>
        </p:spPr>
        <p:txBody>
          <a:bodyPr/>
          <a:lstStyle/>
          <a:p>
            <a:pPr eaLnBrk="1" hangingPunct="1"/>
            <a:r>
              <a:rPr lang="el-GR" dirty="0">
                <a:latin typeface="Arial" charset="0"/>
                <a:ea typeface="ＭＳ Ｐゴシック" charset="0"/>
                <a:cs typeface="ＭＳ Ｐゴシック" charset="0"/>
              </a:rPr>
              <a:t>Θαλάσσια Μικροβιολογία</a:t>
            </a:r>
            <a:endParaRPr lang="en-US" dirty="0">
              <a:latin typeface="Arial" charset="0"/>
              <a:ea typeface="ＭＳ Ｐゴシック" charset="0"/>
              <a:cs typeface="ＭＳ Ｐゴシック" charset="0"/>
            </a:endParaRPr>
          </a:p>
        </p:txBody>
      </p:sp>
      <p:sp>
        <p:nvSpPr>
          <p:cNvPr id="17411" name="Rectangle 3"/>
          <p:cNvSpPr>
            <a:spLocks noGrp="1" noChangeArrowheads="1"/>
          </p:cNvSpPr>
          <p:nvPr>
            <p:ph type="subTitle" idx="1"/>
          </p:nvPr>
        </p:nvSpPr>
        <p:spPr>
          <a:xfrm>
            <a:off x="152400" y="2514600"/>
            <a:ext cx="8305800" cy="2286000"/>
          </a:xfrm>
        </p:spPr>
        <p:txBody>
          <a:bodyPr>
            <a:normAutofit fontScale="85000" lnSpcReduction="10000"/>
          </a:bodyPr>
          <a:lstStyle/>
          <a:p>
            <a:pPr algn="l" eaLnBrk="1" hangingPunct="1"/>
            <a:r>
              <a:rPr lang="el-GR" sz="2800" dirty="0">
                <a:latin typeface="Arial" charset="0"/>
                <a:ea typeface="ＭＳ Ｐゴシック" charset="0"/>
                <a:cs typeface="ＭＳ Ｐゴシック" charset="0"/>
              </a:rPr>
              <a:t>Τμήμα Ωκεανογραφίας και Θαλάσσιων Βιοεπιστημών</a:t>
            </a:r>
          </a:p>
          <a:p>
            <a:pPr algn="l" eaLnBrk="1" hangingPunct="1"/>
            <a:endParaRPr lang="el-GR" sz="2800" dirty="0">
              <a:latin typeface="Arial" charset="0"/>
              <a:ea typeface="ＭＳ Ｐゴシック" charset="0"/>
              <a:cs typeface="ＭＳ Ｐゴシック" charset="0"/>
            </a:endParaRPr>
          </a:p>
          <a:p>
            <a:pPr algn="l" eaLnBrk="1" hangingPunct="1"/>
            <a:r>
              <a:rPr lang="el-GR" sz="2800" dirty="0">
                <a:latin typeface="Arial" charset="0"/>
                <a:ea typeface="ＭＳ Ｐゴシック" charset="0"/>
                <a:cs typeface="ＭＳ Ｐゴシック" charset="0"/>
              </a:rPr>
              <a:t>Διδάσκουσα: Μεζίτη Αλεξάνδρα</a:t>
            </a:r>
          </a:p>
          <a:p>
            <a:pPr algn="l"/>
            <a:r>
              <a:rPr lang="el-GR" sz="2800" dirty="0">
                <a:latin typeface="Arial" charset="0"/>
                <a:ea typeface="ＭＳ Ｐゴシック" charset="0"/>
                <a:cs typeface="ＭＳ Ｐゴシック" charset="0"/>
              </a:rPr>
              <a:t>Διάλεξη 7</a:t>
            </a:r>
            <a:r>
              <a:rPr lang="en-US" sz="2800" dirty="0">
                <a:latin typeface="Arial" charset="0"/>
                <a:ea typeface="ＭＳ Ｐゴシック" charset="0"/>
                <a:cs typeface="ＭＳ Ｐゴシック" charset="0"/>
              </a:rPr>
              <a:t>: </a:t>
            </a:r>
            <a:r>
              <a:rPr lang="el-GR" sz="2800" dirty="0">
                <a:latin typeface="Arial" charset="0"/>
                <a:ea typeface="ＭＳ Ｐゴシック" charset="0"/>
                <a:cs typeface="ＭＳ Ｐゴシック" charset="0"/>
              </a:rPr>
              <a:t>Μεθοδολογία συλλογής δειγμάτων και Ανάλυσης</a:t>
            </a:r>
          </a:p>
          <a:p>
            <a:pPr algn="l" eaLnBrk="1" hangingPunct="1"/>
            <a:r>
              <a:rPr lang="el-GR" sz="2800" dirty="0">
                <a:latin typeface="Arial" charset="0"/>
                <a:ea typeface="ＭＳ Ｐゴシック" charset="0"/>
                <a:cs typeface="ＭＳ Ｐゴシック" charset="0"/>
              </a:rPr>
              <a:t>07/04/2025</a:t>
            </a:r>
          </a:p>
          <a:p>
            <a:pPr algn="l" eaLnBrk="1" hangingPunct="1"/>
            <a:endParaRPr lang="el-GR" sz="2800" dirty="0">
              <a:latin typeface="Arial" charset="0"/>
              <a:ea typeface="ＭＳ Ｐゴシック" charset="0"/>
              <a:cs typeface="ＭＳ Ｐゴシック" charset="0"/>
            </a:endParaRPr>
          </a:p>
          <a:p>
            <a:pPr algn="l" eaLnBrk="1" hangingPunct="1"/>
            <a:endParaRPr lang="el-GR" sz="2800" dirty="0">
              <a:latin typeface="Arial" charset="0"/>
              <a:ea typeface="ＭＳ Ｐゴシック" charset="0"/>
              <a:cs typeface="ＭＳ Ｐゴシック" charset="0"/>
            </a:endParaRPr>
          </a:p>
          <a:p>
            <a:pPr algn="l" eaLnBrk="1" hangingPunct="1"/>
            <a:endParaRPr lang="el-GR" sz="2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92852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238250" y="1166813"/>
            <a:ext cx="6667500" cy="4524375"/>
          </a:xfrm>
          <a:prstGeom prst="rect">
            <a:avLst/>
          </a:prstGeom>
          <a:noFill/>
          <a:ln w="9525">
            <a:noFill/>
            <a:miter lim="800000"/>
            <a:headEnd/>
            <a:tailEnd/>
          </a:ln>
        </p:spPr>
      </p:pic>
      <p:sp>
        <p:nvSpPr>
          <p:cNvPr id="3" name="Rectangle 2"/>
          <p:cNvSpPr>
            <a:spLocks noGrp="1" noChangeArrowheads="1"/>
          </p:cNvSpPr>
          <p:nvPr>
            <p:ph type="title"/>
          </p:nvPr>
        </p:nvSpPr>
        <p:spPr>
          <a:xfrm>
            <a:off x="609600" y="228600"/>
            <a:ext cx="7772400" cy="1143000"/>
          </a:xfrm>
        </p:spPr>
        <p:txBody>
          <a:bodyPr/>
          <a:lstStyle/>
          <a:p>
            <a:pPr eaLnBrk="1" hangingPunct="1"/>
            <a:r>
              <a:rPr lang="el-GR" sz="3600" dirty="0">
                <a:latin typeface="Calibri"/>
              </a:rPr>
              <a:t>1. Συλλογή δειγμάτων (ίζημα)</a:t>
            </a:r>
          </a:p>
        </p:txBody>
      </p:sp>
    </p:spTree>
    <p:extLst>
      <p:ext uri="{BB962C8B-B14F-4D97-AF65-F5344CB8AC3E}">
        <p14:creationId xmlns:p14="http://schemas.microsoft.com/office/powerpoint/2010/main" val="3488564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166747" y="1371600"/>
            <a:ext cx="6667500" cy="4524375"/>
          </a:xfrm>
          <a:prstGeom prst="rect">
            <a:avLst/>
          </a:prstGeom>
          <a:noFill/>
          <a:ln w="9525">
            <a:noFill/>
            <a:miter lim="800000"/>
            <a:headEnd/>
            <a:tailEnd/>
          </a:ln>
        </p:spPr>
      </p:pic>
      <p:sp>
        <p:nvSpPr>
          <p:cNvPr id="3" name="Rectangle 2"/>
          <p:cNvSpPr txBox="1">
            <a:spLocks noChangeArrowheads="1"/>
          </p:cNvSpPr>
          <p:nvPr/>
        </p:nvSpPr>
        <p:spPr>
          <a:xfrm>
            <a:off x="609600" y="228600"/>
            <a:ext cx="77724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dirty="0">
                <a:ln>
                  <a:noFill/>
                </a:ln>
                <a:solidFill>
                  <a:schemeClr val="tx1"/>
                </a:solidFill>
                <a:effectLst/>
                <a:uLnTx/>
                <a:uFillTx/>
                <a:latin typeface="Calibri"/>
                <a:ea typeface="+mj-ea"/>
                <a:cs typeface="+mj-cs"/>
              </a:rPr>
              <a:t>1. Συλλογή δειγμάτων (ίζημα)</a:t>
            </a:r>
          </a:p>
        </p:txBody>
      </p:sp>
      <p:pic>
        <p:nvPicPr>
          <p:cNvPr id="2" name="Picture 2">
            <a:extLst>
              <a:ext uri="{FF2B5EF4-FFF2-40B4-BE49-F238E27FC236}">
                <a16:creationId xmlns:a16="http://schemas.microsoft.com/office/drawing/2014/main" id="{01F4ABAD-7117-DF86-5662-DCE32F8B9347}"/>
              </a:ext>
            </a:extLst>
          </p:cNvPr>
          <p:cNvPicPr>
            <a:picLocks noChangeAspect="1" noChangeArrowheads="1"/>
          </p:cNvPicPr>
          <p:nvPr/>
        </p:nvPicPr>
        <p:blipFill>
          <a:blip r:embed="rId3"/>
          <a:srcRect/>
          <a:stretch>
            <a:fillRect/>
          </a:stretch>
        </p:blipFill>
        <p:spPr bwMode="auto">
          <a:xfrm>
            <a:off x="4027448" y="1726406"/>
            <a:ext cx="5018170" cy="3405187"/>
          </a:xfrm>
          <a:prstGeom prst="rect">
            <a:avLst/>
          </a:prstGeom>
          <a:noFill/>
          <a:ln w="9525">
            <a:noFill/>
            <a:miter lim="800000"/>
            <a:headEnd/>
            <a:tailEnd/>
          </a:ln>
        </p:spPr>
      </p:pic>
      <p:sp>
        <p:nvSpPr>
          <p:cNvPr id="4" name="TextBox 3">
            <a:extLst>
              <a:ext uri="{FF2B5EF4-FFF2-40B4-BE49-F238E27FC236}">
                <a16:creationId xmlns:a16="http://schemas.microsoft.com/office/drawing/2014/main" id="{68F88456-3B1D-6A03-1F3F-2BDC9FEA5806}"/>
              </a:ext>
            </a:extLst>
          </p:cNvPr>
          <p:cNvSpPr txBox="1"/>
          <p:nvPr/>
        </p:nvSpPr>
        <p:spPr>
          <a:xfrm>
            <a:off x="4283901" y="5486400"/>
            <a:ext cx="3383362" cy="369332"/>
          </a:xfrm>
          <a:prstGeom prst="rect">
            <a:avLst/>
          </a:prstGeom>
          <a:noFill/>
        </p:spPr>
        <p:txBody>
          <a:bodyPr wrap="none" rtlCol="0">
            <a:spAutoFit/>
          </a:bodyPr>
          <a:lstStyle/>
          <a:p>
            <a:r>
              <a:rPr lang="en-GR" dirty="0"/>
              <a:t>Remote Operated Vehicle (ROVs)</a:t>
            </a:r>
          </a:p>
        </p:txBody>
      </p:sp>
    </p:spTree>
    <p:extLst>
      <p:ext uri="{BB962C8B-B14F-4D97-AF65-F5344CB8AC3E}">
        <p14:creationId xmlns:p14="http://schemas.microsoft.com/office/powerpoint/2010/main" val="2165956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srcRect/>
          <a:stretch>
            <a:fillRect/>
          </a:stretch>
        </p:blipFill>
        <p:spPr bwMode="auto">
          <a:xfrm>
            <a:off x="1238250" y="1166813"/>
            <a:ext cx="6667500" cy="4524375"/>
          </a:xfrm>
          <a:prstGeom prst="rect">
            <a:avLst/>
          </a:prstGeom>
          <a:noFill/>
          <a:ln w="9525">
            <a:noFill/>
            <a:miter lim="800000"/>
            <a:headEnd/>
            <a:tailEnd/>
          </a:ln>
        </p:spPr>
      </p:pic>
      <p:sp>
        <p:nvSpPr>
          <p:cNvPr id="3" name="Rectangle 2"/>
          <p:cNvSpPr>
            <a:spLocks noGrp="1" noChangeArrowheads="1"/>
          </p:cNvSpPr>
          <p:nvPr>
            <p:ph type="title"/>
          </p:nvPr>
        </p:nvSpPr>
        <p:spPr>
          <a:xfrm>
            <a:off x="609600" y="228600"/>
            <a:ext cx="7772400" cy="1143000"/>
          </a:xfrm>
        </p:spPr>
        <p:txBody>
          <a:bodyPr/>
          <a:lstStyle/>
          <a:p>
            <a:pPr eaLnBrk="1" hangingPunct="1"/>
            <a:r>
              <a:rPr lang="el-GR" sz="3600" dirty="0">
                <a:latin typeface="Calibri"/>
              </a:rPr>
              <a:t>1. Συλλογή δειγμάτων (ίζημα)</a:t>
            </a:r>
          </a:p>
        </p:txBody>
      </p:sp>
    </p:spTree>
    <p:extLst>
      <p:ext uri="{BB962C8B-B14F-4D97-AF65-F5344CB8AC3E}">
        <p14:creationId xmlns:p14="http://schemas.microsoft.com/office/powerpoint/2010/main" val="2956764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238250" y="1166813"/>
            <a:ext cx="6667500" cy="4524375"/>
          </a:xfrm>
          <a:prstGeom prst="rect">
            <a:avLst/>
          </a:prstGeom>
          <a:noFill/>
          <a:ln w="9525">
            <a:noFill/>
            <a:miter lim="800000"/>
            <a:headEnd/>
            <a:tailEnd/>
          </a:ln>
        </p:spPr>
      </p:pic>
      <p:sp>
        <p:nvSpPr>
          <p:cNvPr id="3" name="Rectangle 2"/>
          <p:cNvSpPr txBox="1">
            <a:spLocks noChangeArrowheads="1"/>
          </p:cNvSpPr>
          <p:nvPr/>
        </p:nvSpPr>
        <p:spPr>
          <a:xfrm>
            <a:off x="609600" y="228600"/>
            <a:ext cx="77724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dirty="0">
                <a:ln>
                  <a:noFill/>
                </a:ln>
                <a:solidFill>
                  <a:schemeClr val="tx1"/>
                </a:solidFill>
                <a:effectLst/>
                <a:uLnTx/>
                <a:uFillTx/>
                <a:latin typeface="Calibri"/>
                <a:ea typeface="+mj-ea"/>
                <a:cs typeface="+mj-cs"/>
              </a:rPr>
              <a:t>1. Συλλογή δειγμάτων (ίζημα)</a:t>
            </a:r>
          </a:p>
        </p:txBody>
      </p:sp>
    </p:spTree>
    <p:extLst>
      <p:ext uri="{BB962C8B-B14F-4D97-AF65-F5344CB8AC3E}">
        <p14:creationId xmlns:p14="http://schemas.microsoft.com/office/powerpoint/2010/main" val="51745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nansen"/>
          <p:cNvPicPr>
            <a:picLocks noChangeAspect="1" noChangeArrowheads="1"/>
          </p:cNvPicPr>
          <p:nvPr/>
        </p:nvPicPr>
        <p:blipFill>
          <a:blip r:embed="rId3"/>
          <a:srcRect/>
          <a:stretch>
            <a:fillRect/>
          </a:stretch>
        </p:blipFill>
        <p:spPr bwMode="auto">
          <a:xfrm>
            <a:off x="4772025" y="4787900"/>
            <a:ext cx="4148138" cy="1522413"/>
          </a:xfrm>
          <a:prstGeom prst="rect">
            <a:avLst/>
          </a:prstGeom>
          <a:noFill/>
          <a:ln w="9525">
            <a:noFill/>
            <a:miter lim="800000"/>
            <a:headEnd/>
            <a:tailEnd/>
          </a:ln>
        </p:spPr>
      </p:pic>
      <p:sp>
        <p:nvSpPr>
          <p:cNvPr id="19459" name="Text Box 7"/>
          <p:cNvSpPr txBox="1">
            <a:spLocks noChangeArrowheads="1"/>
          </p:cNvSpPr>
          <p:nvPr/>
        </p:nvSpPr>
        <p:spPr bwMode="auto">
          <a:xfrm>
            <a:off x="6259513" y="4249738"/>
            <a:ext cx="1371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Calibri" charset="0"/>
              </a:rPr>
              <a:t>Nansen</a:t>
            </a:r>
            <a:endParaRPr lang="el-GR">
              <a:latin typeface="Calibri" charset="0"/>
            </a:endParaRPr>
          </a:p>
        </p:txBody>
      </p:sp>
      <p:sp>
        <p:nvSpPr>
          <p:cNvPr id="19460" name="Text Box 8"/>
          <p:cNvSpPr txBox="1">
            <a:spLocks noChangeArrowheads="1"/>
          </p:cNvSpPr>
          <p:nvPr/>
        </p:nvSpPr>
        <p:spPr bwMode="auto">
          <a:xfrm>
            <a:off x="501650" y="1431925"/>
            <a:ext cx="2895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Calibri" charset="0"/>
              </a:rPr>
              <a:t>Van Dorn</a:t>
            </a:r>
            <a:r>
              <a:rPr lang="el-GR">
                <a:latin typeface="Calibri" charset="0"/>
              </a:rPr>
              <a:t> </a:t>
            </a:r>
            <a:r>
              <a:rPr lang="en-US">
                <a:latin typeface="Calibri" charset="0"/>
              </a:rPr>
              <a:t>sampler</a:t>
            </a:r>
            <a:endParaRPr lang="el-GR">
              <a:latin typeface="Calibri" charset="0"/>
            </a:endParaRPr>
          </a:p>
        </p:txBody>
      </p:sp>
      <p:sp>
        <p:nvSpPr>
          <p:cNvPr id="19461" name="Rectangle 9"/>
          <p:cNvSpPr>
            <a:spLocks noChangeArrowheads="1"/>
          </p:cNvSpPr>
          <p:nvPr/>
        </p:nvSpPr>
        <p:spPr bwMode="auto">
          <a:xfrm>
            <a:off x="609600" y="228600"/>
            <a:ext cx="8224838" cy="1143000"/>
          </a:xfrm>
          <a:prstGeom prst="rect">
            <a:avLst/>
          </a:prstGeom>
          <a:noFill/>
          <a:ln w="9525">
            <a:noFill/>
            <a:miter lim="800000"/>
            <a:headEnd/>
            <a:tailEnd/>
          </a:ln>
        </p:spPr>
        <p:txBody>
          <a:bodyPr anchor="ctr">
            <a:prstTxWarp prst="textNoShape">
              <a:avLst/>
            </a:prstTxWarp>
          </a:bodyPr>
          <a:lstStyle/>
          <a:p>
            <a:pPr algn="ctr"/>
            <a:r>
              <a:rPr lang="el-GR" sz="3600" dirty="0">
                <a:solidFill>
                  <a:schemeClr val="tx2"/>
                </a:solidFill>
                <a:latin typeface="Arial" charset="0"/>
              </a:rPr>
              <a:t>1. Συλλογή δειγμάτων (υδάτινη στήλη)</a:t>
            </a:r>
          </a:p>
        </p:txBody>
      </p:sp>
      <p:pic>
        <p:nvPicPr>
          <p:cNvPr id="19462" name="Picture 14"/>
          <p:cNvPicPr>
            <a:picLocks noChangeAspect="1" noChangeArrowheads="1"/>
          </p:cNvPicPr>
          <p:nvPr/>
        </p:nvPicPr>
        <p:blipFill>
          <a:blip r:embed="rId4"/>
          <a:srcRect/>
          <a:stretch>
            <a:fillRect/>
          </a:stretch>
        </p:blipFill>
        <p:spPr bwMode="auto">
          <a:xfrm>
            <a:off x="455613" y="1919288"/>
            <a:ext cx="3248025" cy="1652587"/>
          </a:xfrm>
          <a:prstGeom prst="rect">
            <a:avLst/>
          </a:prstGeom>
          <a:noFill/>
          <a:ln w="9525">
            <a:noFill/>
            <a:miter lim="800000"/>
            <a:headEnd/>
            <a:tailEnd/>
          </a:ln>
        </p:spPr>
      </p:pic>
      <p:pic>
        <p:nvPicPr>
          <p:cNvPr id="19463" name="Picture 16"/>
          <p:cNvPicPr>
            <a:picLocks noChangeAspect="1" noChangeArrowheads="1"/>
          </p:cNvPicPr>
          <p:nvPr/>
        </p:nvPicPr>
        <p:blipFill>
          <a:blip r:embed="rId5"/>
          <a:srcRect/>
          <a:stretch>
            <a:fillRect/>
          </a:stretch>
        </p:blipFill>
        <p:spPr bwMode="auto">
          <a:xfrm>
            <a:off x="4987925" y="1933575"/>
            <a:ext cx="3846513" cy="2093913"/>
          </a:xfrm>
          <a:prstGeom prst="rect">
            <a:avLst/>
          </a:prstGeom>
          <a:noFill/>
          <a:ln w="9525">
            <a:noFill/>
            <a:miter lim="800000"/>
            <a:headEnd/>
            <a:tailEnd/>
          </a:ln>
        </p:spPr>
      </p:pic>
      <p:sp>
        <p:nvSpPr>
          <p:cNvPr id="19464" name="Text Box 17"/>
          <p:cNvSpPr txBox="1">
            <a:spLocks noChangeArrowheads="1"/>
          </p:cNvSpPr>
          <p:nvPr/>
        </p:nvSpPr>
        <p:spPr bwMode="auto">
          <a:xfrm>
            <a:off x="6156325" y="1344613"/>
            <a:ext cx="14351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Calibri" charset="0"/>
              </a:rPr>
              <a:t>Niskin</a:t>
            </a:r>
            <a:endParaRPr lang="el-GR">
              <a:latin typeface="Calibri" charset="0"/>
            </a:endParaRPr>
          </a:p>
        </p:txBody>
      </p:sp>
      <p:sp>
        <p:nvSpPr>
          <p:cNvPr id="19465" name="Rectangle 18"/>
          <p:cNvSpPr>
            <a:spLocks noChangeArrowheads="1"/>
          </p:cNvSpPr>
          <p:nvPr/>
        </p:nvSpPr>
        <p:spPr bwMode="auto">
          <a:xfrm>
            <a:off x="0" y="6521450"/>
            <a:ext cx="2420938" cy="336550"/>
          </a:xfrm>
          <a:prstGeom prst="rect">
            <a:avLst/>
          </a:prstGeom>
          <a:noFill/>
          <a:ln w="9525">
            <a:noFill/>
            <a:miter lim="800000"/>
            <a:headEnd/>
            <a:tailEnd/>
          </a:ln>
        </p:spPr>
        <p:txBody>
          <a:bodyPr wrap="none">
            <a:prstTxWarp prst="textNoShape">
              <a:avLst/>
            </a:prstTxWarp>
            <a:spAutoFit/>
          </a:bodyPr>
          <a:lstStyle/>
          <a:p>
            <a:r>
              <a:rPr lang="el-GR" sz="1600">
                <a:latin typeface="Arial" charset="0"/>
              </a:rPr>
              <a:t>http://www.marinebio.net</a:t>
            </a:r>
          </a:p>
        </p:txBody>
      </p:sp>
      <p:pic>
        <p:nvPicPr>
          <p:cNvPr id="19466" name="Picture 19"/>
          <p:cNvPicPr>
            <a:picLocks noChangeAspect="1" noChangeArrowheads="1"/>
          </p:cNvPicPr>
          <p:nvPr/>
        </p:nvPicPr>
        <p:blipFill>
          <a:blip r:embed="rId6"/>
          <a:srcRect/>
          <a:stretch>
            <a:fillRect/>
          </a:stretch>
        </p:blipFill>
        <p:spPr bwMode="auto">
          <a:xfrm>
            <a:off x="952500" y="4202113"/>
            <a:ext cx="3149600" cy="2022475"/>
          </a:xfrm>
          <a:prstGeom prst="rect">
            <a:avLst/>
          </a:prstGeom>
          <a:noFill/>
          <a:ln w="9525">
            <a:noFill/>
            <a:miter lim="800000"/>
            <a:headEnd/>
            <a:tailEnd/>
          </a:ln>
        </p:spPr>
      </p:pic>
      <p:sp>
        <p:nvSpPr>
          <p:cNvPr id="19467" name="Rectangle 20"/>
          <p:cNvSpPr>
            <a:spLocks noChangeArrowheads="1"/>
          </p:cNvSpPr>
          <p:nvPr/>
        </p:nvSpPr>
        <p:spPr bwMode="auto">
          <a:xfrm>
            <a:off x="736600" y="3730625"/>
            <a:ext cx="3544888" cy="457200"/>
          </a:xfrm>
          <a:prstGeom prst="rect">
            <a:avLst/>
          </a:prstGeom>
          <a:noFill/>
          <a:ln w="9525">
            <a:noFill/>
            <a:miter lim="800000"/>
            <a:headEnd/>
            <a:tailEnd/>
          </a:ln>
        </p:spPr>
        <p:txBody>
          <a:bodyPr>
            <a:prstTxWarp prst="textNoShape">
              <a:avLst/>
            </a:prstTxWarp>
            <a:spAutoFit/>
          </a:bodyPr>
          <a:lstStyle/>
          <a:p>
            <a:r>
              <a:rPr lang="el-GR">
                <a:latin typeface="Arial" charset="0"/>
              </a:rPr>
              <a:t>Surface Sample Bottle </a:t>
            </a:r>
          </a:p>
        </p:txBody>
      </p:sp>
    </p:spTree>
    <p:extLst>
      <p:ext uri="{BB962C8B-B14F-4D97-AF65-F5344CB8AC3E}">
        <p14:creationId xmlns:p14="http://schemas.microsoft.com/office/powerpoint/2010/main" val="1788925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ChangeArrowheads="1"/>
          </p:cNvSpPr>
          <p:nvPr/>
        </p:nvSpPr>
        <p:spPr bwMode="auto">
          <a:xfrm>
            <a:off x="609600" y="23813"/>
            <a:ext cx="8224838" cy="1143000"/>
          </a:xfrm>
          <a:prstGeom prst="rect">
            <a:avLst/>
          </a:prstGeom>
          <a:noFill/>
          <a:ln w="9525">
            <a:noFill/>
            <a:miter lim="800000"/>
            <a:headEnd/>
            <a:tailEnd/>
          </a:ln>
        </p:spPr>
        <p:txBody>
          <a:bodyPr anchor="ctr">
            <a:prstTxWarp prst="textNoShape">
              <a:avLst/>
            </a:prstTxWarp>
          </a:bodyPr>
          <a:lstStyle/>
          <a:p>
            <a:pPr algn="ctr"/>
            <a:r>
              <a:rPr lang="el-GR" sz="3600" dirty="0">
                <a:solidFill>
                  <a:schemeClr val="tx2"/>
                </a:solidFill>
                <a:latin typeface="Arial" charset="0"/>
              </a:rPr>
              <a:t>1. Συλλογή δειγμάτων (υδάτινη στήλη)</a:t>
            </a:r>
          </a:p>
        </p:txBody>
      </p:sp>
      <p:pic>
        <p:nvPicPr>
          <p:cNvPr id="2" name="Picture 1" descr="niskin_meziti_etal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029" y="1166813"/>
            <a:ext cx="7411877" cy="5558908"/>
          </a:xfrm>
          <a:prstGeom prst="rect">
            <a:avLst/>
          </a:prstGeom>
        </p:spPr>
      </p:pic>
    </p:spTree>
    <p:extLst>
      <p:ext uri="{BB962C8B-B14F-4D97-AF65-F5344CB8AC3E}">
        <p14:creationId xmlns:p14="http://schemas.microsoft.com/office/powerpoint/2010/main" val="194323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609600" y="23813"/>
            <a:ext cx="8224838" cy="1143000"/>
          </a:xfrm>
          <a:prstGeom prst="rect">
            <a:avLst/>
          </a:prstGeom>
          <a:noFill/>
          <a:ln w="9525">
            <a:noFill/>
            <a:miter lim="800000"/>
            <a:headEnd/>
            <a:tailEnd/>
          </a:ln>
        </p:spPr>
        <p:txBody>
          <a:bodyPr anchor="ctr">
            <a:prstTxWarp prst="textNoShape">
              <a:avLst/>
            </a:prstTxWarp>
          </a:bodyPr>
          <a:lstStyle/>
          <a:p>
            <a:pPr algn="ctr"/>
            <a:r>
              <a:rPr lang="el-GR" sz="3600" dirty="0">
                <a:solidFill>
                  <a:schemeClr val="tx2"/>
                </a:solidFill>
                <a:latin typeface="Arial" charset="0"/>
              </a:rPr>
              <a:t>1. Συλλογή δειγμάτων (υδάτινη στήλη/ίζημα)</a:t>
            </a:r>
          </a:p>
        </p:txBody>
      </p:sp>
      <p:sp>
        <p:nvSpPr>
          <p:cNvPr id="3" name="TextBox 2"/>
          <p:cNvSpPr txBox="1"/>
          <p:nvPr/>
        </p:nvSpPr>
        <p:spPr>
          <a:xfrm>
            <a:off x="491067" y="1727200"/>
            <a:ext cx="8652933" cy="5324535"/>
          </a:xfrm>
          <a:prstGeom prst="rect">
            <a:avLst/>
          </a:prstGeom>
          <a:noFill/>
        </p:spPr>
        <p:txBody>
          <a:bodyPr wrap="square" rtlCol="0">
            <a:spAutoFit/>
          </a:bodyPr>
          <a:lstStyle/>
          <a:p>
            <a:r>
              <a:rPr lang="en-US" sz="2000" dirty="0"/>
              <a:t>1. </a:t>
            </a:r>
            <a:r>
              <a:rPr lang="el-GR" sz="2000" dirty="0"/>
              <a:t>Ψύξη</a:t>
            </a:r>
            <a:r>
              <a:rPr lang="el-GR" sz="2000" dirty="0">
                <a:sym typeface="Wingdings"/>
              </a:rPr>
              <a:t> διατήρηση σε όσο το δυνατόν χαμηλότερες Τ δεν θέλουμε οι συνθήκες μεταφοράς να επηρεάσουν την ποικιλότητα</a:t>
            </a:r>
            <a:endParaRPr lang="en-US" sz="2000" dirty="0">
              <a:sym typeface="Wingdings"/>
            </a:endParaRPr>
          </a:p>
          <a:p>
            <a:r>
              <a:rPr lang="el-GR" sz="2000" dirty="0">
                <a:sym typeface="Wingdings"/>
              </a:rPr>
              <a:t>	+ φθηνή  μέθοδος</a:t>
            </a:r>
          </a:p>
          <a:p>
            <a:r>
              <a:rPr lang="el-GR" sz="2000" dirty="0">
                <a:sym typeface="Wingdings"/>
              </a:rPr>
              <a:t>	- διατήρηση χαμηλών θερμοκρασιών στο πεδίο</a:t>
            </a:r>
          </a:p>
          <a:p>
            <a:r>
              <a:rPr lang="el-GR" sz="2000" dirty="0">
                <a:sym typeface="Wingdings"/>
              </a:rPr>
              <a:t>	- συντήρηση ιστών</a:t>
            </a:r>
          </a:p>
          <a:p>
            <a:r>
              <a:rPr lang="el-GR" sz="2000" dirty="0">
                <a:sym typeface="Wingdings"/>
              </a:rPr>
              <a:t>	- ενεργότητα κυττάρων (</a:t>
            </a:r>
            <a:r>
              <a:rPr lang="en-US" sz="2000" dirty="0">
                <a:sym typeface="Wingdings"/>
              </a:rPr>
              <a:t>RNA???)</a:t>
            </a:r>
          </a:p>
          <a:p>
            <a:r>
              <a:rPr lang="en-US" sz="2000" dirty="0">
                <a:sym typeface="Wingdings"/>
              </a:rPr>
              <a:t>2. </a:t>
            </a:r>
            <a:r>
              <a:rPr lang="el-GR" sz="2000" dirty="0">
                <a:sym typeface="Wingdings"/>
              </a:rPr>
              <a:t>Μονιμοποίηση χρήση συντηρητικών για διατήρηση των ιστών αλλά και της δομής των κυττάρων</a:t>
            </a:r>
            <a:r>
              <a:rPr lang="en-US" sz="2000" dirty="0">
                <a:sym typeface="Wingdings"/>
              </a:rPr>
              <a:t> (</a:t>
            </a:r>
            <a:r>
              <a:rPr lang="el-GR" sz="2000" dirty="0">
                <a:sym typeface="Wingdings"/>
              </a:rPr>
              <a:t>φορμαλδεΰδη/ </a:t>
            </a:r>
            <a:r>
              <a:rPr lang="en-US" sz="2000" dirty="0" err="1">
                <a:sym typeface="Wingdings"/>
              </a:rPr>
              <a:t>RNAlater</a:t>
            </a:r>
            <a:r>
              <a:rPr lang="en-US" sz="2000" dirty="0">
                <a:sym typeface="Wingdings"/>
              </a:rPr>
              <a:t>)</a:t>
            </a:r>
          </a:p>
          <a:p>
            <a:r>
              <a:rPr lang="en-US" sz="2000" dirty="0">
                <a:sym typeface="Wingdings"/>
              </a:rPr>
              <a:t>	+ </a:t>
            </a:r>
            <a:r>
              <a:rPr lang="el-GR" sz="2000" dirty="0">
                <a:sym typeface="Wingdings"/>
              </a:rPr>
              <a:t>δυνατότητα παραμονής στο πεδίο χωρίς περιορισμούς</a:t>
            </a:r>
          </a:p>
          <a:p>
            <a:r>
              <a:rPr lang="el-GR" sz="2000" dirty="0">
                <a:sym typeface="Wingdings"/>
              </a:rPr>
              <a:t>	+ διατήρηση γενετικού υλικού </a:t>
            </a:r>
            <a:r>
              <a:rPr lang="en-US" sz="2000" dirty="0">
                <a:sym typeface="Wingdings"/>
              </a:rPr>
              <a:t>DNA/RNA </a:t>
            </a:r>
            <a:r>
              <a:rPr lang="el-GR" sz="2000" dirty="0">
                <a:sym typeface="Wingdings"/>
              </a:rPr>
              <a:t>χωρίς αλλοίωση (π.χ. </a:t>
            </a:r>
            <a:r>
              <a:rPr lang="en-US" sz="2000" dirty="0">
                <a:sym typeface="Wingdings"/>
              </a:rPr>
              <a:t>RNA later)</a:t>
            </a:r>
          </a:p>
          <a:p>
            <a:r>
              <a:rPr lang="en-US" sz="2000" dirty="0">
                <a:sym typeface="Wingdings"/>
              </a:rPr>
              <a:t>	+ </a:t>
            </a:r>
            <a:r>
              <a:rPr lang="el-GR" sz="2000" dirty="0">
                <a:sym typeface="Wingdings"/>
              </a:rPr>
              <a:t>διατήρηση της δομής ιστών και κυττάρων (φορμαλδεΰδη)</a:t>
            </a:r>
          </a:p>
          <a:p>
            <a:r>
              <a:rPr lang="el-GR" sz="2000" dirty="0">
                <a:sym typeface="Wingdings"/>
              </a:rPr>
              <a:t>	- τοξικότητα (φορμαλδεΰδη)</a:t>
            </a:r>
          </a:p>
          <a:p>
            <a:endParaRPr lang="el-GR" sz="2000" dirty="0">
              <a:sym typeface="Wingdings"/>
            </a:endParaRPr>
          </a:p>
          <a:p>
            <a:r>
              <a:rPr lang="el-GR" sz="2000" dirty="0">
                <a:sym typeface="Wingdings"/>
              </a:rPr>
              <a:t>!!! Ανάλογα με τον στόχο μας πρέπει να επιλέγεται ο κατάλληλος τρόπος συντήρησης των δειγμάτων!!!</a:t>
            </a:r>
          </a:p>
          <a:p>
            <a:r>
              <a:rPr lang="el-GR" sz="2000" dirty="0">
                <a:sym typeface="Wingdings"/>
              </a:rPr>
              <a:t>	</a:t>
            </a:r>
          </a:p>
          <a:p>
            <a:pPr marL="342900" indent="-342900">
              <a:buAutoNum type="arabicPeriod"/>
            </a:pPr>
            <a:endParaRPr lang="en-US" sz="2000" dirty="0"/>
          </a:p>
        </p:txBody>
      </p:sp>
    </p:spTree>
    <p:extLst>
      <p:ext uri="{BB962C8B-B14F-4D97-AF65-F5344CB8AC3E}">
        <p14:creationId xmlns:p14="http://schemas.microsoft.com/office/powerpoint/2010/main" val="4147187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p:txBody>
          <a:bodyPr/>
          <a:lstStyle/>
          <a:p>
            <a:pPr eaLnBrk="1" hangingPunct="1"/>
            <a:r>
              <a:rPr lang="el-GR" sz="3600" dirty="0">
                <a:latin typeface="Arial" charset="0"/>
              </a:rPr>
              <a:t>2. Καταμέτρηση μικροοργανισμών</a:t>
            </a:r>
          </a:p>
        </p:txBody>
      </p:sp>
      <p:pic>
        <p:nvPicPr>
          <p:cNvPr id="5" name="Picture 3" descr="Screen Shot 2018-05-30 at 10.43.5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662" y="1417638"/>
            <a:ext cx="5004504" cy="5355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030747" y="1699035"/>
            <a:ext cx="4113254" cy="3477875"/>
          </a:xfrm>
          <a:prstGeom prst="rect">
            <a:avLst/>
          </a:prstGeom>
          <a:noFill/>
        </p:spPr>
        <p:txBody>
          <a:bodyPr wrap="square" rtlCol="0">
            <a:spAutoFit/>
          </a:bodyPr>
          <a:lstStyle/>
          <a:p>
            <a:r>
              <a:rPr lang="el-GR" sz="2000" dirty="0"/>
              <a:t>Ανάλυση του πιθανότερου αριθμού (</a:t>
            </a:r>
            <a:r>
              <a:rPr lang="en-US" sz="2000" dirty="0"/>
              <a:t>Most Probable Number, MPN)</a:t>
            </a:r>
          </a:p>
          <a:p>
            <a:pPr marL="285750" indent="-285750">
              <a:buFont typeface="Arial"/>
              <a:buChar char="•"/>
            </a:pPr>
            <a:r>
              <a:rPr lang="el-GR" sz="2000" dirty="0"/>
              <a:t>Εμπλουτισμός ή καλλιέργεια μικρής ποσότητας δείγματος</a:t>
            </a:r>
          </a:p>
          <a:p>
            <a:pPr marL="285750" indent="-285750">
              <a:buFont typeface="Arial"/>
              <a:buChar char="•"/>
            </a:pPr>
            <a:r>
              <a:rPr lang="el-GR" sz="2000" dirty="0"/>
              <a:t>Διαδοχικές αραιώσεις</a:t>
            </a:r>
            <a:r>
              <a:rPr lang="el-GR" sz="2000" dirty="0">
                <a:sym typeface="Wingdings"/>
              </a:rPr>
              <a:t> η τελευταία αραίωση που δειχνει αύξηση μας δίνει μία ιδέα για το αρχικό δείγμα</a:t>
            </a:r>
          </a:p>
          <a:p>
            <a:pPr marL="285750" indent="-285750">
              <a:buFont typeface="Arial"/>
              <a:buChar char="•"/>
            </a:pPr>
            <a:r>
              <a:rPr lang="el-GR" sz="2000" dirty="0">
                <a:sym typeface="Wingdings"/>
              </a:rPr>
              <a:t>Δειγματοληψία από υψηλες αραιώσεις και επιστρωση σε τρυβλίο για καταμέτρηση</a:t>
            </a:r>
            <a:endParaRPr lang="en-US" sz="2000" dirty="0"/>
          </a:p>
        </p:txBody>
      </p:sp>
    </p:spTree>
    <p:extLst>
      <p:ext uri="{BB962C8B-B14F-4D97-AF65-F5344CB8AC3E}">
        <p14:creationId xmlns:p14="http://schemas.microsoft.com/office/powerpoint/2010/main" val="2824787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676400" y="381000"/>
            <a:ext cx="7772400" cy="1143000"/>
          </a:xfrm>
        </p:spPr>
        <p:txBody>
          <a:bodyPr>
            <a:normAutofit/>
          </a:bodyPr>
          <a:lstStyle/>
          <a:p>
            <a:pPr eaLnBrk="1" hangingPunct="1"/>
            <a:r>
              <a:rPr lang="el-GR" sz="2400" dirty="0">
                <a:latin typeface="Arial" charset="0"/>
              </a:rPr>
              <a:t>β. Φθορίζουσες χρωστικές</a:t>
            </a:r>
          </a:p>
        </p:txBody>
      </p:sp>
      <p:sp>
        <p:nvSpPr>
          <p:cNvPr id="28675" name="Text Box 8"/>
          <p:cNvSpPr txBox="1">
            <a:spLocks noChangeArrowheads="1"/>
          </p:cNvSpPr>
          <p:nvPr/>
        </p:nvSpPr>
        <p:spPr bwMode="auto">
          <a:xfrm>
            <a:off x="304800" y="1735138"/>
            <a:ext cx="8455025" cy="3631763"/>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latin typeface="Arial" charset="0"/>
                <a:sym typeface="Wingdings" pitchFamily="2" charset="2"/>
              </a:rPr>
              <a:t> </a:t>
            </a:r>
            <a:r>
              <a:rPr lang="el-GR" sz="2000" dirty="0">
                <a:latin typeface="Arial" charset="0"/>
              </a:rPr>
              <a:t>Χρωστικές </a:t>
            </a:r>
            <a:r>
              <a:rPr lang="el-GR" sz="2000" dirty="0" err="1">
                <a:latin typeface="Arial" charset="0"/>
              </a:rPr>
              <a:t>νουκλεϊκών</a:t>
            </a:r>
            <a:r>
              <a:rPr lang="el-GR" sz="2000" dirty="0">
                <a:latin typeface="Arial" charset="0"/>
              </a:rPr>
              <a:t> οξέων</a:t>
            </a:r>
            <a:r>
              <a:rPr lang="en-US" sz="2000" dirty="0">
                <a:latin typeface="Arial" charset="0"/>
              </a:rPr>
              <a:t> </a:t>
            </a:r>
          </a:p>
          <a:p>
            <a:pPr>
              <a:spcBef>
                <a:spcPct val="50000"/>
              </a:spcBef>
              <a:buFontTx/>
              <a:buChar char="•"/>
            </a:pPr>
            <a:r>
              <a:rPr lang="el-GR" sz="2000" dirty="0">
                <a:latin typeface="Arial" charset="0"/>
              </a:rPr>
              <a:t> Πορτοκαλί της </a:t>
            </a:r>
            <a:r>
              <a:rPr lang="el-GR" sz="2000" dirty="0" err="1">
                <a:latin typeface="Arial" charset="0"/>
              </a:rPr>
              <a:t>ακριδίνης</a:t>
            </a:r>
            <a:endParaRPr lang="el-GR" sz="2000" dirty="0">
              <a:latin typeface="Arial" charset="0"/>
            </a:endParaRPr>
          </a:p>
          <a:p>
            <a:pPr>
              <a:spcBef>
                <a:spcPct val="50000"/>
              </a:spcBef>
              <a:buFontTx/>
              <a:buChar char="•"/>
            </a:pPr>
            <a:r>
              <a:rPr lang="en-US" sz="2000" dirty="0">
                <a:latin typeface="Arial" charset="0"/>
              </a:rPr>
              <a:t> </a:t>
            </a:r>
            <a:r>
              <a:rPr lang="el-GR" sz="2000" dirty="0">
                <a:latin typeface="Arial" charset="0"/>
              </a:rPr>
              <a:t>DAPI (4’6’-διαμίδινο-2-φαινυλινδόλη)</a:t>
            </a:r>
          </a:p>
          <a:p>
            <a:pPr>
              <a:spcBef>
                <a:spcPct val="50000"/>
              </a:spcBef>
              <a:buFontTx/>
              <a:buChar char="•"/>
            </a:pPr>
            <a:r>
              <a:rPr lang="el-GR" sz="2000" u="sng" dirty="0">
                <a:latin typeface="Arial" charset="0"/>
              </a:rPr>
              <a:t>Πλεονεκτήματα</a:t>
            </a:r>
            <a:r>
              <a:rPr lang="el-GR" sz="2000" dirty="0">
                <a:latin typeface="Arial" charset="0"/>
              </a:rPr>
              <a:t>: 	Εύκολος χειρισμός – διαδικασία</a:t>
            </a:r>
          </a:p>
          <a:p>
            <a:r>
              <a:rPr lang="el-GR" sz="2000" dirty="0">
                <a:latin typeface="Arial" charset="0"/>
              </a:rPr>
              <a:t>			Σχετικά φθηνή μέθοδος </a:t>
            </a:r>
          </a:p>
          <a:p>
            <a:r>
              <a:rPr lang="el-GR" sz="2000" dirty="0">
                <a:latin typeface="Arial" charset="0"/>
              </a:rPr>
              <a:t>			Δυνατότητα εφαρμογής στο πεδίο</a:t>
            </a:r>
          </a:p>
          <a:p>
            <a:r>
              <a:rPr lang="el-GR" sz="2000" dirty="0">
                <a:latin typeface="Arial" charset="0"/>
              </a:rPr>
              <a:t>			Δεν αντιδρά με αδρανή υλικά</a:t>
            </a:r>
          </a:p>
          <a:p>
            <a:pPr>
              <a:buFontTx/>
              <a:buChar char="•"/>
            </a:pPr>
            <a:r>
              <a:rPr lang="el-GR" sz="2000" dirty="0">
                <a:latin typeface="Arial" charset="0"/>
              </a:rPr>
              <a:t> </a:t>
            </a:r>
            <a:r>
              <a:rPr lang="el-GR" sz="2000" u="sng" dirty="0">
                <a:latin typeface="Arial" charset="0"/>
              </a:rPr>
              <a:t>Μειονεκτήματα</a:t>
            </a:r>
            <a:r>
              <a:rPr lang="el-GR" sz="2000" dirty="0">
                <a:latin typeface="Arial" charset="0"/>
              </a:rPr>
              <a:t>: 	Μη ειδική χρώση</a:t>
            </a:r>
          </a:p>
          <a:p>
            <a:r>
              <a:rPr lang="el-GR" sz="2000" dirty="0">
                <a:latin typeface="Arial" charset="0"/>
              </a:rPr>
              <a:t>			Όχι πληροφορία για τα έμβια κύτταρα</a:t>
            </a:r>
            <a:endParaRPr lang="en-US" sz="2000" dirty="0">
              <a:latin typeface="Arial" charset="0"/>
            </a:endParaRPr>
          </a:p>
          <a:p>
            <a:r>
              <a:rPr lang="en-US" sz="2000" dirty="0">
                <a:latin typeface="Arial" charset="0"/>
              </a:rPr>
              <a:t>				</a:t>
            </a:r>
            <a:r>
              <a:rPr lang="el-GR" sz="2000" dirty="0" err="1">
                <a:latin typeface="Arial" charset="0"/>
              </a:rPr>
              <a:t>Τοξικ</a:t>
            </a:r>
            <a:r>
              <a:rPr lang="en-US" sz="2000" dirty="0" err="1">
                <a:latin typeface="Arial" charset="0"/>
              </a:rPr>
              <a:t>ό</a:t>
            </a:r>
            <a:r>
              <a:rPr lang="el-GR" sz="2000" dirty="0" err="1">
                <a:latin typeface="Arial" charset="0"/>
              </a:rPr>
              <a:t>τητα</a:t>
            </a:r>
            <a:endParaRPr lang="el-GR" sz="2000" dirty="0">
              <a:latin typeface="Arial" charset="0"/>
            </a:endParaRPr>
          </a:p>
        </p:txBody>
      </p:sp>
      <p:sp>
        <p:nvSpPr>
          <p:cNvPr id="5" name="Rectangle 2"/>
          <p:cNvSpPr txBox="1">
            <a:spLocks noChangeArrowheads="1"/>
          </p:cNvSpPr>
          <p:nvPr/>
        </p:nvSpPr>
        <p:spPr>
          <a:xfrm>
            <a:off x="0" y="0"/>
            <a:ext cx="7772400" cy="8382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dirty="0">
                <a:ln>
                  <a:noFill/>
                </a:ln>
                <a:solidFill>
                  <a:schemeClr val="tx1"/>
                </a:solidFill>
                <a:effectLst/>
                <a:uLnTx/>
                <a:uFillTx/>
                <a:latin typeface="Arial" charset="0"/>
                <a:ea typeface="+mj-ea"/>
                <a:cs typeface="+mj-cs"/>
              </a:rPr>
              <a:t>2. Καταμέτρηση μικροοργανισμών</a:t>
            </a:r>
          </a:p>
        </p:txBody>
      </p:sp>
    </p:spTree>
    <p:extLst>
      <p:ext uri="{BB962C8B-B14F-4D97-AF65-F5344CB8AC3E}">
        <p14:creationId xmlns:p14="http://schemas.microsoft.com/office/powerpoint/2010/main" val="2730762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676400" y="381000"/>
            <a:ext cx="77724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a:ln>
                  <a:noFill/>
                </a:ln>
                <a:solidFill>
                  <a:schemeClr val="tx1"/>
                </a:solidFill>
                <a:effectLst/>
                <a:uLnTx/>
                <a:uFillTx/>
                <a:latin typeface="Arial" charset="0"/>
                <a:ea typeface="+mj-ea"/>
                <a:cs typeface="+mj-cs"/>
              </a:rPr>
              <a:t>β. Φθορίζουσες χρωστικές</a:t>
            </a:r>
            <a:endParaRPr kumimoji="0" lang="el-GR" sz="2400" b="0" i="0" u="none" strike="noStrike" kern="1200" cap="none" spc="0" normalizeH="0" baseline="0" noProof="0" dirty="0">
              <a:ln>
                <a:noFill/>
              </a:ln>
              <a:solidFill>
                <a:schemeClr val="tx1"/>
              </a:solidFill>
              <a:effectLst/>
              <a:uLnTx/>
              <a:uFillTx/>
              <a:latin typeface="Arial" charset="0"/>
              <a:ea typeface="+mj-ea"/>
              <a:cs typeface="+mj-cs"/>
            </a:endParaRPr>
          </a:p>
        </p:txBody>
      </p:sp>
      <p:sp>
        <p:nvSpPr>
          <p:cNvPr id="10" name="Rectangle 2"/>
          <p:cNvSpPr txBox="1">
            <a:spLocks noChangeArrowheads="1"/>
          </p:cNvSpPr>
          <p:nvPr/>
        </p:nvSpPr>
        <p:spPr>
          <a:xfrm>
            <a:off x="0" y="0"/>
            <a:ext cx="7772400" cy="8382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dirty="0">
                <a:ln>
                  <a:noFill/>
                </a:ln>
                <a:solidFill>
                  <a:schemeClr val="tx1"/>
                </a:solidFill>
                <a:effectLst/>
                <a:uLnTx/>
                <a:uFillTx/>
                <a:latin typeface="Arial" charset="0"/>
                <a:ea typeface="+mj-ea"/>
                <a:cs typeface="+mj-cs"/>
              </a:rPr>
              <a:t>2. Καταμέτρηση μικροοργανισμών</a:t>
            </a:r>
          </a:p>
        </p:txBody>
      </p:sp>
      <p:pic>
        <p:nvPicPr>
          <p:cNvPr id="8" name="Picture 2" descr="Screen Shot 2018-05-30 at 10.44.3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0988"/>
            <a:ext cx="9144000" cy="346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900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762000"/>
            <a:ext cx="8051904" cy="2554545"/>
          </a:xfrm>
          <a:prstGeom prst="rect">
            <a:avLst/>
          </a:prstGeom>
          <a:noFill/>
        </p:spPr>
        <p:txBody>
          <a:bodyPr wrap="none" rtlCol="0">
            <a:spAutoFit/>
          </a:bodyPr>
          <a:lstStyle/>
          <a:p>
            <a:r>
              <a:rPr lang="el-GR" sz="2000" dirty="0"/>
              <a:t>Η μεθοδολογία της μελέτης των υδρόβιων μικροοργανισμών περιλαμβάνει</a:t>
            </a:r>
          </a:p>
          <a:p>
            <a:endParaRPr lang="el-GR" sz="2000" dirty="0"/>
          </a:p>
          <a:p>
            <a:pPr marL="457200" indent="-457200">
              <a:buAutoNum type="arabicPeriod"/>
            </a:pPr>
            <a:r>
              <a:rPr lang="el-GR" sz="2000" dirty="0"/>
              <a:t>Συλλογή δειγμάτων</a:t>
            </a:r>
          </a:p>
          <a:p>
            <a:pPr marL="457200" indent="-457200">
              <a:buAutoNum type="arabicPeriod"/>
            </a:pPr>
            <a:r>
              <a:rPr lang="el-GR" sz="2000" dirty="0"/>
              <a:t>Καταμέτρηση μικροοργανισμών</a:t>
            </a:r>
          </a:p>
          <a:p>
            <a:pPr marL="457200" indent="-457200">
              <a:buAutoNum type="arabicPeriod"/>
            </a:pPr>
            <a:r>
              <a:rPr lang="el-GR" sz="2000" dirty="0"/>
              <a:t>Μελέτη παραγωγικότητας κ’ βιομάζας</a:t>
            </a:r>
          </a:p>
          <a:p>
            <a:pPr marL="457200" indent="-457200">
              <a:buAutoNum type="arabicPeriod"/>
            </a:pPr>
            <a:r>
              <a:rPr lang="el-GR" sz="2000" dirty="0"/>
              <a:t>Μελέτη της βιοποικιλότητας</a:t>
            </a:r>
          </a:p>
          <a:p>
            <a:pPr marL="457200" indent="-457200">
              <a:buAutoNum type="arabicPeriod"/>
            </a:pPr>
            <a:r>
              <a:rPr lang="el-GR" sz="2000" dirty="0"/>
              <a:t>Ιχνηθέτηση με ισότοπα</a:t>
            </a:r>
          </a:p>
          <a:p>
            <a:pPr marL="457200" indent="-457200">
              <a:buAutoNum type="arabicPeriod"/>
            </a:pPr>
            <a:r>
              <a:rPr lang="el-GR" sz="2000" dirty="0"/>
              <a:t>Γονιδιωματική κ’ Μεταγονιδιωματική</a:t>
            </a:r>
            <a:endParaRPr lang="en-US" sz="2000" dirty="0"/>
          </a:p>
        </p:txBody>
      </p:sp>
    </p:spTree>
    <p:extLst>
      <p:ext uri="{BB962C8B-B14F-4D97-AF65-F5344CB8AC3E}">
        <p14:creationId xmlns:p14="http://schemas.microsoft.com/office/powerpoint/2010/main" val="937213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01675" y="1295400"/>
            <a:ext cx="7772400" cy="1143000"/>
          </a:xfrm>
        </p:spPr>
        <p:txBody>
          <a:bodyPr>
            <a:normAutofit/>
          </a:bodyPr>
          <a:lstStyle/>
          <a:p>
            <a:pPr eaLnBrk="1" hangingPunct="1"/>
            <a:r>
              <a:rPr lang="el-GR" sz="2400" b="1" dirty="0">
                <a:latin typeface="Arial" charset="0"/>
              </a:rPr>
              <a:t>Φθορίζουσα υβριδοποίηση</a:t>
            </a:r>
            <a:r>
              <a:rPr lang="en-US" sz="2400" b="1" dirty="0">
                <a:latin typeface="Arial" charset="0"/>
              </a:rPr>
              <a:t> </a:t>
            </a:r>
            <a:r>
              <a:rPr lang="en-US" sz="2400" b="1" i="1" dirty="0">
                <a:latin typeface="Arial" charset="0"/>
              </a:rPr>
              <a:t>in situ</a:t>
            </a:r>
            <a:r>
              <a:rPr lang="el-GR" sz="2400" b="1" dirty="0">
                <a:latin typeface="Arial" charset="0"/>
              </a:rPr>
              <a:t> </a:t>
            </a:r>
            <a:br>
              <a:rPr lang="en-US" sz="2400" b="1" dirty="0">
                <a:latin typeface="Arial" charset="0"/>
              </a:rPr>
            </a:br>
            <a:r>
              <a:rPr lang="en-US" sz="2400" b="1" dirty="0">
                <a:latin typeface="Arial" charset="0"/>
              </a:rPr>
              <a:t>(</a:t>
            </a:r>
            <a:r>
              <a:rPr lang="en-US" sz="2400" b="1" u="sng" dirty="0">
                <a:latin typeface="Arial" charset="0"/>
              </a:rPr>
              <a:t>F</a:t>
            </a:r>
            <a:r>
              <a:rPr lang="en-US" sz="2400" b="1" dirty="0">
                <a:latin typeface="Arial" charset="0"/>
              </a:rPr>
              <a:t>luorescent </a:t>
            </a:r>
            <a:r>
              <a:rPr lang="en-US" sz="2400" b="1" u="sng" dirty="0">
                <a:latin typeface="Arial" charset="0"/>
              </a:rPr>
              <a:t>i</a:t>
            </a:r>
            <a:r>
              <a:rPr lang="en-US" sz="2400" b="1" dirty="0">
                <a:latin typeface="Arial" charset="0"/>
              </a:rPr>
              <a:t>n </a:t>
            </a:r>
            <a:r>
              <a:rPr lang="en-US" sz="2400" b="1" u="sng" dirty="0">
                <a:latin typeface="Arial" charset="0"/>
              </a:rPr>
              <a:t>s</a:t>
            </a:r>
            <a:r>
              <a:rPr lang="en-US" sz="2400" b="1" dirty="0">
                <a:latin typeface="Arial" charset="0"/>
              </a:rPr>
              <a:t>itu </a:t>
            </a:r>
            <a:r>
              <a:rPr lang="en-US" sz="2400" b="1" u="sng" dirty="0">
                <a:latin typeface="Arial" charset="0"/>
              </a:rPr>
              <a:t>h</a:t>
            </a:r>
            <a:r>
              <a:rPr lang="en-US" sz="2400" b="1" dirty="0">
                <a:latin typeface="Arial" charset="0"/>
              </a:rPr>
              <a:t>ybridization)</a:t>
            </a:r>
            <a:endParaRPr lang="el-GR" sz="2400" b="1" dirty="0">
              <a:latin typeface="Arial" charset="0"/>
            </a:endParaRPr>
          </a:p>
        </p:txBody>
      </p:sp>
      <p:sp>
        <p:nvSpPr>
          <p:cNvPr id="32771" name="Text Box 3"/>
          <p:cNvSpPr txBox="1">
            <a:spLocks noChangeArrowheads="1"/>
          </p:cNvSpPr>
          <p:nvPr/>
        </p:nvSpPr>
        <p:spPr bwMode="auto">
          <a:xfrm>
            <a:off x="512763" y="2438400"/>
            <a:ext cx="8631237" cy="301621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2000" dirty="0"/>
              <a:t> </a:t>
            </a:r>
            <a:r>
              <a:rPr lang="el-GR" sz="2000" dirty="0">
                <a:latin typeface="Arial" charset="0"/>
              </a:rPr>
              <a:t>Χρήση φθοριζόντων ανιχνευτών = ανιχνευτής νουκλεϊκών οξέων συνδεμένος με χρωστική που φέρει την ιδιότητα του φθορισμού</a:t>
            </a:r>
          </a:p>
          <a:p>
            <a:pPr>
              <a:spcBef>
                <a:spcPct val="50000"/>
              </a:spcBef>
              <a:buFontTx/>
              <a:buChar char="•"/>
            </a:pPr>
            <a:r>
              <a:rPr lang="el-GR" sz="2000" dirty="0">
                <a:latin typeface="Arial" charset="0"/>
              </a:rPr>
              <a:t> Φυλογενετικές χρωστικές που μπορούν να χρησιμοποιηθούν και για πολλαπλή φυλογενετική ιχνηλάτηση</a:t>
            </a:r>
          </a:p>
          <a:p>
            <a:pPr>
              <a:spcBef>
                <a:spcPct val="50000"/>
              </a:spcBef>
              <a:buFontTx/>
              <a:buChar char="•"/>
            </a:pPr>
            <a:r>
              <a:rPr lang="el-GR" sz="2000" dirty="0">
                <a:latin typeface="Arial" charset="0"/>
              </a:rPr>
              <a:t> Σε συνδυασμό με το </a:t>
            </a:r>
            <a:r>
              <a:rPr lang="en-US" sz="2000" dirty="0">
                <a:latin typeface="Arial" charset="0"/>
              </a:rPr>
              <a:t>DAPI </a:t>
            </a:r>
            <a:r>
              <a:rPr lang="el-GR" sz="2000" dirty="0">
                <a:latin typeface="Arial" charset="0"/>
              </a:rPr>
              <a:t>μπορεί να δώσει σχετικές αφθονίες μικροοργανισμών</a:t>
            </a:r>
          </a:p>
          <a:p>
            <a:pPr>
              <a:spcBef>
                <a:spcPct val="50000"/>
              </a:spcBef>
              <a:buFontTx/>
              <a:buChar char="•"/>
            </a:pPr>
            <a:r>
              <a:rPr lang="el-GR" sz="2000" dirty="0">
                <a:latin typeface="Arial" charset="0"/>
              </a:rPr>
              <a:t> Σε συνδυασμό με μικροσκοπία συνεστιακής σάρωσης διερευνά τρισδιάστατα δείγματα</a:t>
            </a:r>
            <a:endParaRPr lang="el-GR" sz="2000" dirty="0"/>
          </a:p>
        </p:txBody>
      </p:sp>
      <p:sp>
        <p:nvSpPr>
          <p:cNvPr id="4" name="Rectangle 2"/>
          <p:cNvSpPr txBox="1">
            <a:spLocks noChangeArrowheads="1"/>
          </p:cNvSpPr>
          <p:nvPr/>
        </p:nvSpPr>
        <p:spPr>
          <a:xfrm>
            <a:off x="-685800" y="381000"/>
            <a:ext cx="77724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schemeClr val="tx1"/>
                </a:solidFill>
                <a:effectLst/>
                <a:uLnTx/>
                <a:uFillTx/>
                <a:latin typeface="Arial" charset="0"/>
                <a:ea typeface="+mj-ea"/>
                <a:cs typeface="+mj-cs"/>
              </a:rPr>
              <a:t>β. </a:t>
            </a:r>
            <a:r>
              <a:rPr lang="el-GR" sz="2400" dirty="0">
                <a:latin typeface="Arial" charset="0"/>
                <a:ea typeface="+mj-ea"/>
                <a:cs typeface="+mj-cs"/>
              </a:rPr>
              <a:t>Μεταβολικώς ενεργοί μικροοργανισμοί</a:t>
            </a:r>
            <a:endParaRPr kumimoji="0" lang="el-GR" sz="2400" b="0" i="0" u="none" strike="noStrike" kern="1200" cap="none" spc="0" normalizeH="0" baseline="0" noProof="0" dirty="0">
              <a:ln>
                <a:noFill/>
              </a:ln>
              <a:solidFill>
                <a:schemeClr val="tx1"/>
              </a:solidFill>
              <a:effectLst/>
              <a:uLnTx/>
              <a:uFillTx/>
              <a:latin typeface="Arial" charset="0"/>
              <a:ea typeface="+mj-ea"/>
              <a:cs typeface="+mj-cs"/>
            </a:endParaRPr>
          </a:p>
        </p:txBody>
      </p:sp>
      <p:sp>
        <p:nvSpPr>
          <p:cNvPr id="5" name="Rectangle 2"/>
          <p:cNvSpPr txBox="1">
            <a:spLocks noChangeArrowheads="1"/>
          </p:cNvSpPr>
          <p:nvPr/>
        </p:nvSpPr>
        <p:spPr>
          <a:xfrm>
            <a:off x="0" y="0"/>
            <a:ext cx="7772400" cy="8382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dirty="0">
                <a:ln>
                  <a:noFill/>
                </a:ln>
                <a:solidFill>
                  <a:schemeClr val="tx1"/>
                </a:solidFill>
                <a:effectLst/>
                <a:uLnTx/>
                <a:uFillTx/>
                <a:latin typeface="Arial" charset="0"/>
                <a:ea typeface="+mj-ea"/>
                <a:cs typeface="+mj-cs"/>
              </a:rPr>
              <a:t>2. Καταμέτρηση μικροοργανισμών</a:t>
            </a:r>
          </a:p>
        </p:txBody>
      </p:sp>
    </p:spTree>
    <p:extLst>
      <p:ext uri="{BB962C8B-B14F-4D97-AF65-F5344CB8AC3E}">
        <p14:creationId xmlns:p14="http://schemas.microsoft.com/office/powerpoint/2010/main" val="515787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0" y="0"/>
            <a:ext cx="9144000" cy="6481763"/>
          </a:xfrm>
          <a:prstGeom prst="rect">
            <a:avLst/>
          </a:prstGeom>
          <a:noFill/>
          <a:ln w="9525">
            <a:noFill/>
            <a:miter lim="800000"/>
            <a:headEnd/>
            <a:tailEnd/>
          </a:ln>
        </p:spPr>
      </p:pic>
      <p:sp>
        <p:nvSpPr>
          <p:cNvPr id="33795" name="Rectangle 3"/>
          <p:cNvSpPr>
            <a:spLocks noChangeArrowheads="1"/>
          </p:cNvSpPr>
          <p:nvPr/>
        </p:nvSpPr>
        <p:spPr bwMode="auto">
          <a:xfrm>
            <a:off x="0" y="6496050"/>
            <a:ext cx="3524250" cy="336550"/>
          </a:xfrm>
          <a:prstGeom prst="rect">
            <a:avLst/>
          </a:prstGeom>
          <a:noFill/>
          <a:ln w="9525">
            <a:noFill/>
            <a:miter lim="800000"/>
            <a:headEnd/>
            <a:tailEnd/>
          </a:ln>
        </p:spPr>
        <p:txBody>
          <a:bodyPr wrap="none">
            <a:prstTxWarp prst="textNoShape">
              <a:avLst/>
            </a:prstTxWarp>
            <a:spAutoFit/>
          </a:bodyPr>
          <a:lstStyle/>
          <a:p>
            <a:r>
              <a:rPr lang="el-GR" sz="1600">
                <a:latin typeface="Arial" charset="0"/>
              </a:rPr>
              <a:t>http://www.biovisible.com/FISHex.jpg</a:t>
            </a:r>
          </a:p>
        </p:txBody>
      </p:sp>
    </p:spTree>
    <p:extLst>
      <p:ext uri="{BB962C8B-B14F-4D97-AF65-F5344CB8AC3E}">
        <p14:creationId xmlns:p14="http://schemas.microsoft.com/office/powerpoint/2010/main" val="2323684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a:stretch>
            <a:fillRect/>
          </a:stretch>
        </p:blipFill>
        <p:spPr bwMode="auto">
          <a:xfrm>
            <a:off x="2819400" y="1704975"/>
            <a:ext cx="4267200" cy="4391025"/>
          </a:xfrm>
          <a:prstGeom prst="rect">
            <a:avLst/>
          </a:prstGeom>
          <a:noFill/>
          <a:ln w="9525">
            <a:noFill/>
            <a:miter lim="800000"/>
            <a:headEnd/>
            <a:tailEnd/>
          </a:ln>
        </p:spPr>
      </p:pic>
      <p:sp>
        <p:nvSpPr>
          <p:cNvPr id="30723" name="TextBox 1"/>
          <p:cNvSpPr txBox="1">
            <a:spLocks noChangeArrowheads="1"/>
          </p:cNvSpPr>
          <p:nvPr/>
        </p:nvSpPr>
        <p:spPr bwMode="auto">
          <a:xfrm>
            <a:off x="588963" y="5621338"/>
            <a:ext cx="3983037" cy="461962"/>
          </a:xfrm>
          <a:prstGeom prst="rect">
            <a:avLst/>
          </a:prstGeom>
          <a:noFill/>
          <a:ln w="9525">
            <a:noFill/>
            <a:miter lim="800000"/>
            <a:headEnd/>
            <a:tailEnd/>
          </a:ln>
        </p:spPr>
        <p:txBody>
          <a:bodyPr>
            <a:prstTxWarp prst="textNoShape">
              <a:avLst/>
            </a:prstTxWarp>
            <a:spAutoFit/>
          </a:bodyPr>
          <a:lstStyle/>
          <a:p>
            <a:r>
              <a:rPr lang="en-US"/>
              <a:t>Dominique et al. (2001)</a:t>
            </a:r>
            <a:endParaRPr lang="el-GR"/>
          </a:p>
        </p:txBody>
      </p:sp>
      <p:sp>
        <p:nvSpPr>
          <p:cNvPr id="30724" name="Rectangle 1">
            <a:hlinkClick r:id="rId4"/>
          </p:cNvPr>
          <p:cNvSpPr>
            <a:spLocks noChangeArrowheads="1"/>
          </p:cNvSpPr>
          <p:nvPr/>
        </p:nvSpPr>
        <p:spPr bwMode="auto">
          <a:xfrm>
            <a:off x="352425" y="6292850"/>
            <a:ext cx="8439150" cy="368300"/>
          </a:xfrm>
          <a:prstGeom prst="rect">
            <a:avLst/>
          </a:prstGeom>
          <a:noFill/>
          <a:ln w="9525">
            <a:noFill/>
            <a:miter lim="800000"/>
            <a:headEnd/>
            <a:tailEnd/>
          </a:ln>
        </p:spPr>
        <p:txBody>
          <a:bodyPr>
            <a:prstTxWarp prst="textNoShape">
              <a:avLst/>
            </a:prstTxWarp>
            <a:spAutoFit/>
          </a:bodyPr>
          <a:lstStyle/>
          <a:p>
            <a:r>
              <a:rPr lang="en-US" dirty="0">
                <a:solidFill>
                  <a:schemeClr val="accent2"/>
                </a:solidFill>
              </a:rPr>
              <a:t>https://</a:t>
            </a:r>
            <a:r>
              <a:rPr lang="en-US" dirty="0" err="1">
                <a:solidFill>
                  <a:schemeClr val="accent2"/>
                </a:solidFill>
              </a:rPr>
              <a:t>www.youtube.com</a:t>
            </a:r>
            <a:r>
              <a:rPr lang="en-US" dirty="0">
                <a:solidFill>
                  <a:schemeClr val="accent2"/>
                </a:solidFill>
              </a:rPr>
              <a:t>/</a:t>
            </a:r>
            <a:r>
              <a:rPr lang="en-US" dirty="0" err="1">
                <a:solidFill>
                  <a:schemeClr val="accent2"/>
                </a:solidFill>
              </a:rPr>
              <a:t>watch?v</a:t>
            </a:r>
            <a:r>
              <a:rPr lang="en-US" dirty="0">
                <a:solidFill>
                  <a:schemeClr val="accent2"/>
                </a:solidFill>
              </a:rPr>
              <a:t>=Ut9f_d19wPc</a:t>
            </a:r>
            <a:endParaRPr lang="el-GR" sz="1800" dirty="0">
              <a:solidFill>
                <a:schemeClr val="accent2"/>
              </a:solidFill>
            </a:endParaRPr>
          </a:p>
        </p:txBody>
      </p:sp>
      <p:sp>
        <p:nvSpPr>
          <p:cNvPr id="6" name="Rectangle 2"/>
          <p:cNvSpPr txBox="1">
            <a:spLocks noChangeArrowheads="1"/>
          </p:cNvSpPr>
          <p:nvPr/>
        </p:nvSpPr>
        <p:spPr>
          <a:xfrm>
            <a:off x="-304800" y="381000"/>
            <a:ext cx="77724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schemeClr val="tx1"/>
                </a:solidFill>
                <a:effectLst/>
                <a:uLnTx/>
                <a:uFillTx/>
                <a:latin typeface="Arial" charset="0"/>
                <a:ea typeface="+mj-ea"/>
                <a:cs typeface="+mj-cs"/>
              </a:rPr>
              <a:t>β. Φθορίζουσες χρωστικές-κυτταρομετρία</a:t>
            </a:r>
            <a:r>
              <a:rPr kumimoji="0" lang="el-GR" sz="2400" b="0" i="0" u="none" strike="noStrike" kern="1200" cap="none" spc="0" normalizeH="0" noProof="0" dirty="0">
                <a:ln>
                  <a:noFill/>
                </a:ln>
                <a:solidFill>
                  <a:schemeClr val="tx1"/>
                </a:solidFill>
                <a:effectLst/>
                <a:uLnTx/>
                <a:uFillTx/>
                <a:latin typeface="Arial" charset="0"/>
                <a:ea typeface="+mj-ea"/>
                <a:cs typeface="+mj-cs"/>
              </a:rPr>
              <a:t> ροής</a:t>
            </a:r>
            <a:endParaRPr kumimoji="0" lang="el-GR" sz="2400" b="0" i="0" u="none" strike="noStrike" kern="1200" cap="none" spc="0" normalizeH="0" baseline="0" noProof="0" dirty="0">
              <a:ln>
                <a:noFill/>
              </a:ln>
              <a:solidFill>
                <a:schemeClr val="tx1"/>
              </a:solidFill>
              <a:effectLst/>
              <a:uLnTx/>
              <a:uFillTx/>
              <a:latin typeface="Arial" charset="0"/>
              <a:ea typeface="+mj-ea"/>
              <a:cs typeface="+mj-cs"/>
            </a:endParaRPr>
          </a:p>
        </p:txBody>
      </p:sp>
      <p:sp>
        <p:nvSpPr>
          <p:cNvPr id="7" name="Rectangle 2"/>
          <p:cNvSpPr txBox="1">
            <a:spLocks noChangeArrowheads="1"/>
          </p:cNvSpPr>
          <p:nvPr/>
        </p:nvSpPr>
        <p:spPr>
          <a:xfrm>
            <a:off x="0" y="0"/>
            <a:ext cx="7772400" cy="8382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dirty="0">
                <a:ln>
                  <a:noFill/>
                </a:ln>
                <a:solidFill>
                  <a:schemeClr val="tx1"/>
                </a:solidFill>
                <a:effectLst/>
                <a:uLnTx/>
                <a:uFillTx/>
                <a:latin typeface="Arial" charset="0"/>
                <a:ea typeface="+mj-ea"/>
                <a:cs typeface="+mj-cs"/>
              </a:rPr>
              <a:t>2. Καταμέτρηση μικροοργανισμών</a:t>
            </a:r>
          </a:p>
        </p:txBody>
      </p:sp>
    </p:spTree>
    <p:extLst>
      <p:ext uri="{BB962C8B-B14F-4D97-AF65-F5344CB8AC3E}">
        <p14:creationId xmlns:p14="http://schemas.microsoft.com/office/powerpoint/2010/main" val="3863879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 Shot 2018-05-30 at 10.45.3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2088" y="0"/>
            <a:ext cx="62785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897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bwMode="auto">
          <a:xfrm>
            <a:off x="644769" y="6172200"/>
            <a:ext cx="7737231" cy="1143000"/>
          </a:xfrm>
          <a:noFill/>
          <a:ln>
            <a:miter lim="800000"/>
            <a:headEnd/>
            <a:tailEnd/>
          </a:ln>
        </p:spPr>
        <p:txBody>
          <a:bodyPr wrap="square" lIns="91440" tIns="45720" rIns="91440" bIns="45720" numCol="1" anchor="t" anchorCtr="0" compatLnSpc="1">
            <a:prstTxWarp prst="textNoShape">
              <a:avLst/>
            </a:prstTxWarp>
            <a:normAutofit/>
          </a:bodyPr>
          <a:lstStyle/>
          <a:p>
            <a:r>
              <a:rPr lang="el-GR" sz="2400" b="1" dirty="0">
                <a:solidFill>
                  <a:srgbClr val="000076"/>
                </a:solidFill>
              </a:rPr>
              <a:t>Πολλαπλοί ιχνηθέτες</a:t>
            </a:r>
            <a:endParaRPr lang="en-US" sz="2400" b="1" dirty="0">
              <a:solidFill>
                <a:srgbClr val="000076"/>
              </a:solidFill>
            </a:endParaRPr>
          </a:p>
        </p:txBody>
      </p:sp>
      <p:pic>
        <p:nvPicPr>
          <p:cNvPr id="332803" name="Picture 3"/>
          <p:cNvPicPr>
            <a:picLocks noChangeAspect="1" noChangeArrowheads="1"/>
          </p:cNvPicPr>
          <p:nvPr/>
        </p:nvPicPr>
        <p:blipFill>
          <a:blip r:embed="rId2"/>
          <a:srcRect/>
          <a:stretch>
            <a:fillRect/>
          </a:stretch>
        </p:blipFill>
        <p:spPr bwMode="auto">
          <a:xfrm>
            <a:off x="1027235" y="1879600"/>
            <a:ext cx="3128596" cy="3467100"/>
          </a:xfrm>
          <a:prstGeom prst="rect">
            <a:avLst/>
          </a:prstGeom>
          <a:noFill/>
          <a:ln w="12700">
            <a:noFill/>
            <a:miter lim="800000"/>
            <a:headEnd type="none" w="sm" len="sm"/>
            <a:tailEnd type="none" w="sm" len="sm"/>
          </a:ln>
          <a:effectLst/>
        </p:spPr>
      </p:pic>
      <p:sp>
        <p:nvSpPr>
          <p:cNvPr id="332804" name="Text Box 4"/>
          <p:cNvSpPr txBox="1">
            <a:spLocks noChangeArrowheads="1"/>
          </p:cNvSpPr>
          <p:nvPr/>
        </p:nvSpPr>
        <p:spPr bwMode="auto">
          <a:xfrm>
            <a:off x="1679331" y="5346701"/>
            <a:ext cx="997063" cy="400110"/>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l"/>
            <a:r>
              <a:rPr lang="en-GB" sz="2000" i="0"/>
              <a:t>probe C</a:t>
            </a:r>
          </a:p>
        </p:txBody>
      </p:sp>
      <p:sp>
        <p:nvSpPr>
          <p:cNvPr id="332805" name="Text Box 5"/>
          <p:cNvSpPr txBox="1">
            <a:spLocks noChangeArrowheads="1"/>
          </p:cNvSpPr>
          <p:nvPr/>
        </p:nvSpPr>
        <p:spPr bwMode="auto">
          <a:xfrm rot="-5400000">
            <a:off x="377444" y="2502664"/>
            <a:ext cx="1018227" cy="400110"/>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l"/>
            <a:r>
              <a:rPr lang="en-GB" sz="2000" i="0" dirty="0"/>
              <a:t>probe A</a:t>
            </a:r>
          </a:p>
        </p:txBody>
      </p:sp>
      <p:pic>
        <p:nvPicPr>
          <p:cNvPr id="332806" name="Picture 6" descr="7colors2"/>
          <p:cNvPicPr>
            <a:picLocks noChangeAspect="1" noChangeArrowheads="1"/>
          </p:cNvPicPr>
          <p:nvPr/>
        </p:nvPicPr>
        <p:blipFill>
          <a:blip r:embed="rId3">
            <a:lum contrast="6000"/>
          </a:blip>
          <a:srcRect l="4874"/>
          <a:stretch>
            <a:fillRect/>
          </a:stretch>
        </p:blipFill>
        <p:spPr bwMode="auto">
          <a:xfrm>
            <a:off x="4922228" y="1717675"/>
            <a:ext cx="3408485" cy="3913188"/>
          </a:xfrm>
          <a:prstGeom prst="rect">
            <a:avLst/>
          </a:prstGeom>
          <a:noFill/>
        </p:spPr>
      </p:pic>
      <p:sp>
        <p:nvSpPr>
          <p:cNvPr id="332807" name="Text Box 7"/>
          <p:cNvSpPr txBox="1">
            <a:spLocks noChangeArrowheads="1"/>
          </p:cNvSpPr>
          <p:nvPr/>
        </p:nvSpPr>
        <p:spPr bwMode="auto">
          <a:xfrm>
            <a:off x="4872405" y="5751513"/>
            <a:ext cx="1341082" cy="369332"/>
          </a:xfrm>
          <a:prstGeom prst="rect">
            <a:avLst/>
          </a:prstGeom>
          <a:noFill/>
          <a:ln w="12700">
            <a:noFill/>
            <a:miter lim="800000"/>
            <a:headEnd type="none" w="sm" len="sm"/>
            <a:tailEnd type="none" w="sm" len="sm"/>
          </a:ln>
          <a:effectLst/>
        </p:spPr>
        <p:txBody>
          <a:bodyPr wrap="none">
            <a:prstTxWarp prst="textNoShape">
              <a:avLst/>
            </a:prstTxWarp>
            <a:spAutoFit/>
          </a:bodyPr>
          <a:lstStyle/>
          <a:p>
            <a:pPr defTabSz="762000"/>
            <a:r>
              <a:rPr lang="de-DE" sz="1800" i="0" dirty="0"/>
              <a:t>SNA23a-CY5</a:t>
            </a:r>
          </a:p>
        </p:txBody>
      </p:sp>
      <p:sp>
        <p:nvSpPr>
          <p:cNvPr id="332808" name="Text Box 8"/>
          <p:cNvSpPr txBox="1">
            <a:spLocks noChangeArrowheads="1"/>
          </p:cNvSpPr>
          <p:nvPr/>
        </p:nvSpPr>
        <p:spPr bwMode="auto">
          <a:xfrm>
            <a:off x="6299689" y="5749926"/>
            <a:ext cx="748811" cy="366713"/>
          </a:xfrm>
          <a:prstGeom prst="rect">
            <a:avLst/>
          </a:prstGeom>
          <a:noFill/>
          <a:ln w="12700">
            <a:noFill/>
            <a:miter lim="800000"/>
            <a:headEnd type="none" w="sm" len="sm"/>
            <a:tailEnd type="none" w="sm" len="sm"/>
          </a:ln>
          <a:effectLst/>
        </p:spPr>
        <p:txBody>
          <a:bodyPr wrap="none">
            <a:prstTxWarp prst="textNoShape">
              <a:avLst/>
            </a:prstTxWarp>
            <a:spAutoFit/>
          </a:bodyPr>
          <a:lstStyle/>
          <a:p>
            <a:pPr defTabSz="762000"/>
            <a:r>
              <a:rPr lang="de-DE" sz="1800" i="0" dirty="0">
                <a:solidFill>
                  <a:srgbClr val="FF381D"/>
                </a:solidFill>
              </a:rPr>
              <a:t>T3-CT</a:t>
            </a:r>
          </a:p>
        </p:txBody>
      </p:sp>
      <p:sp>
        <p:nvSpPr>
          <p:cNvPr id="332809" name="Text Box 9"/>
          <p:cNvSpPr txBox="1">
            <a:spLocks noChangeArrowheads="1"/>
          </p:cNvSpPr>
          <p:nvPr/>
        </p:nvSpPr>
        <p:spPr bwMode="auto">
          <a:xfrm>
            <a:off x="7288823" y="5751513"/>
            <a:ext cx="1095172" cy="369332"/>
          </a:xfrm>
          <a:prstGeom prst="rect">
            <a:avLst/>
          </a:prstGeom>
          <a:noFill/>
          <a:ln w="12700">
            <a:noFill/>
            <a:miter lim="800000"/>
            <a:headEnd type="none" w="sm" len="sm"/>
            <a:tailEnd type="none" w="sm" len="sm"/>
          </a:ln>
          <a:effectLst/>
        </p:spPr>
        <p:txBody>
          <a:bodyPr wrap="none">
            <a:prstTxWarp prst="textNoShape">
              <a:avLst/>
            </a:prstTxWarp>
            <a:spAutoFit/>
          </a:bodyPr>
          <a:lstStyle/>
          <a:p>
            <a:pPr defTabSz="762000"/>
            <a:r>
              <a:rPr lang="de-DE" sz="1800" i="0" dirty="0">
                <a:solidFill>
                  <a:srgbClr val="009900"/>
                </a:solidFill>
              </a:rPr>
              <a:t>SNA8b-FL</a:t>
            </a:r>
          </a:p>
        </p:txBody>
      </p:sp>
      <p:sp>
        <p:nvSpPr>
          <p:cNvPr id="332810" name="Text Box 10"/>
          <p:cNvSpPr txBox="1">
            <a:spLocks noChangeArrowheads="1"/>
          </p:cNvSpPr>
          <p:nvPr/>
        </p:nvSpPr>
        <p:spPr bwMode="auto">
          <a:xfrm>
            <a:off x="2870689" y="1444626"/>
            <a:ext cx="999818" cy="400110"/>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l"/>
            <a:r>
              <a:rPr lang="en-GB" sz="2000" i="0"/>
              <a:t>probe B</a:t>
            </a:r>
          </a:p>
        </p:txBody>
      </p:sp>
      <p:sp>
        <p:nvSpPr>
          <p:cNvPr id="12" name="Rectangle 2"/>
          <p:cNvSpPr txBox="1">
            <a:spLocks noChangeArrowheads="1"/>
          </p:cNvSpPr>
          <p:nvPr/>
        </p:nvSpPr>
        <p:spPr>
          <a:xfrm>
            <a:off x="-914400" y="152400"/>
            <a:ext cx="77724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schemeClr val="tx1"/>
                </a:solidFill>
                <a:effectLst/>
                <a:uLnTx/>
                <a:uFillTx/>
                <a:latin typeface="Arial" charset="0"/>
                <a:ea typeface="+mj-ea"/>
                <a:cs typeface="+mj-cs"/>
              </a:rPr>
              <a:t>β. </a:t>
            </a:r>
            <a:r>
              <a:rPr lang="el-GR" sz="2400" dirty="0">
                <a:latin typeface="Arial" charset="0"/>
                <a:ea typeface="+mj-ea"/>
                <a:cs typeface="+mj-cs"/>
              </a:rPr>
              <a:t>Μεταβολικώς ενεργοί μικροοργανισμοί</a:t>
            </a:r>
            <a:endParaRPr kumimoji="0" lang="el-GR" sz="2400" b="0" i="0" u="none" strike="noStrike" kern="1200" cap="none" spc="0" normalizeH="0" baseline="0" noProof="0" dirty="0">
              <a:ln>
                <a:noFill/>
              </a:ln>
              <a:solidFill>
                <a:schemeClr val="tx1"/>
              </a:solidFill>
              <a:effectLst/>
              <a:uLnTx/>
              <a:uFillTx/>
              <a:latin typeface="Arial" charset="0"/>
              <a:ea typeface="+mj-ea"/>
              <a:cs typeface="+mj-cs"/>
            </a:endParaRPr>
          </a:p>
        </p:txBody>
      </p:sp>
      <p:sp>
        <p:nvSpPr>
          <p:cNvPr id="13" name="Rectangle 2"/>
          <p:cNvSpPr txBox="1">
            <a:spLocks noChangeArrowheads="1"/>
          </p:cNvSpPr>
          <p:nvPr/>
        </p:nvSpPr>
        <p:spPr>
          <a:xfrm>
            <a:off x="-228600" y="-228600"/>
            <a:ext cx="7772400" cy="8382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dirty="0">
                <a:ln>
                  <a:noFill/>
                </a:ln>
                <a:solidFill>
                  <a:schemeClr val="tx1"/>
                </a:solidFill>
                <a:effectLst/>
                <a:uLnTx/>
                <a:uFillTx/>
                <a:latin typeface="Arial" charset="0"/>
                <a:ea typeface="+mj-ea"/>
                <a:cs typeface="+mj-cs"/>
              </a:rPr>
              <a:t>2. Καταμέτρηση μικροοργανισμών</a:t>
            </a:r>
          </a:p>
        </p:txBody>
      </p:sp>
    </p:spTree>
    <p:extLst>
      <p:ext uri="{BB962C8B-B14F-4D97-AF65-F5344CB8AC3E}">
        <p14:creationId xmlns:p14="http://schemas.microsoft.com/office/powerpoint/2010/main" val="913276125"/>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4931959" cy="584776"/>
          </a:xfrm>
          <a:prstGeom prst="rect">
            <a:avLst/>
          </a:prstGeom>
          <a:noFill/>
        </p:spPr>
        <p:txBody>
          <a:bodyPr wrap="none" rtlCol="0">
            <a:spAutoFit/>
          </a:bodyPr>
          <a:lstStyle/>
          <a:p>
            <a:r>
              <a:rPr lang="el-GR" sz="3200" dirty="0"/>
              <a:t>3. Παραγωγικότητα-Βιομάζα</a:t>
            </a:r>
            <a:endParaRPr lang="en-US" sz="3200" dirty="0"/>
          </a:p>
        </p:txBody>
      </p:sp>
      <p:sp>
        <p:nvSpPr>
          <p:cNvPr id="4" name="TextBox 3"/>
          <p:cNvSpPr txBox="1"/>
          <p:nvPr/>
        </p:nvSpPr>
        <p:spPr>
          <a:xfrm>
            <a:off x="0" y="990600"/>
            <a:ext cx="8915400" cy="4893647"/>
          </a:xfrm>
          <a:prstGeom prst="rect">
            <a:avLst/>
          </a:prstGeom>
          <a:noFill/>
        </p:spPr>
        <p:txBody>
          <a:bodyPr wrap="square" rtlCol="0">
            <a:spAutoFit/>
          </a:bodyPr>
          <a:lstStyle/>
          <a:p>
            <a:r>
              <a:rPr lang="el-GR" sz="2400" dirty="0"/>
              <a:t>Μικροοργανισμική παραγωγή </a:t>
            </a:r>
            <a:r>
              <a:rPr lang="en-US" sz="2400" dirty="0" err="1">
                <a:sym typeface="Wingdings"/>
              </a:rPr>
              <a:t></a:t>
            </a:r>
            <a:r>
              <a:rPr lang="el-GR" sz="2400" dirty="0">
                <a:sym typeface="Wingdings"/>
              </a:rPr>
              <a:t> δείκτης μικροοργανισμικής </a:t>
            </a:r>
          </a:p>
          <a:p>
            <a:r>
              <a:rPr lang="el-GR" sz="2400" dirty="0">
                <a:sym typeface="Wingdings"/>
              </a:rPr>
              <a:t>                                                               δραστηριότητας </a:t>
            </a:r>
          </a:p>
          <a:p>
            <a:endParaRPr lang="el-GR" sz="2400" dirty="0">
              <a:sym typeface="Wingdings"/>
            </a:endParaRPr>
          </a:p>
          <a:p>
            <a:r>
              <a:rPr lang="el-GR" sz="2400" dirty="0">
                <a:sym typeface="Wingdings"/>
              </a:rPr>
              <a:t> Παραγωγή βιομάζας </a:t>
            </a:r>
            <a:r>
              <a:rPr lang="en-US" sz="2400" dirty="0" err="1">
                <a:sym typeface="Wingdings"/>
              </a:rPr>
              <a:t></a:t>
            </a:r>
            <a:r>
              <a:rPr lang="el-GR" sz="2400" dirty="0">
                <a:sym typeface="Wingdings"/>
              </a:rPr>
              <a:t> αύξηση σε βιομάζα ανά μονάδα επιφάνειας</a:t>
            </a:r>
          </a:p>
          <a:p>
            <a:r>
              <a:rPr lang="el-GR" sz="2400" dirty="0">
                <a:sym typeface="Wingdings"/>
              </a:rPr>
              <a:t>                                             ή όγκου στο χρόνο</a:t>
            </a:r>
          </a:p>
          <a:p>
            <a:r>
              <a:rPr lang="el-GR" sz="2400" dirty="0">
                <a:sym typeface="Wingdings"/>
              </a:rPr>
              <a:t>                                       </a:t>
            </a:r>
            <a:r>
              <a:rPr lang="en-US" sz="2400" dirty="0" err="1">
                <a:sym typeface="Wingdings"/>
              </a:rPr>
              <a:t></a:t>
            </a:r>
            <a:r>
              <a:rPr lang="el-GR" sz="2400" dirty="0">
                <a:sym typeface="Wingdings"/>
              </a:rPr>
              <a:t> απουσία παραγόντων θνησιμότητας αυξάνει </a:t>
            </a:r>
          </a:p>
          <a:p>
            <a:r>
              <a:rPr lang="el-GR" sz="2400" dirty="0">
                <a:sym typeface="Wingdings"/>
              </a:rPr>
              <a:t>                                            εκθετικά</a:t>
            </a:r>
          </a:p>
          <a:p>
            <a:r>
              <a:rPr lang="el-GR" sz="2400" dirty="0">
                <a:sym typeface="Wingdings"/>
              </a:rPr>
              <a:t>                             </a:t>
            </a:r>
          </a:p>
          <a:p>
            <a:r>
              <a:rPr lang="el-GR" sz="2400" dirty="0">
                <a:sym typeface="Wingdings"/>
              </a:rPr>
              <a:t>                                  Τάχος αύξησης </a:t>
            </a:r>
            <a:r>
              <a:rPr lang="en-GB" sz="2400" dirty="0">
                <a:sym typeface="Wingdings"/>
              </a:rPr>
              <a:t>db/</a:t>
            </a:r>
            <a:r>
              <a:rPr lang="en-GB" sz="2400" dirty="0" err="1">
                <a:sym typeface="Wingdings"/>
              </a:rPr>
              <a:t>dt</a:t>
            </a:r>
            <a:r>
              <a:rPr lang="en-GB" sz="2400" dirty="0">
                <a:sym typeface="Wingdings"/>
              </a:rPr>
              <a:t>=</a:t>
            </a:r>
            <a:r>
              <a:rPr lang="el-GR" sz="2400" dirty="0">
                <a:sym typeface="Wingdings"/>
              </a:rPr>
              <a:t>μΒ</a:t>
            </a:r>
          </a:p>
          <a:p>
            <a:endParaRPr lang="el-GR" sz="2400" dirty="0">
              <a:sym typeface="Wingdings"/>
            </a:endParaRPr>
          </a:p>
          <a:p>
            <a:r>
              <a:rPr lang="el-GR" sz="2400" dirty="0">
                <a:sym typeface="Wingdings"/>
              </a:rPr>
              <a:t>Στα περισσοτερα φυσικά συστήματα όμως [</a:t>
            </a:r>
            <a:r>
              <a:rPr lang="en-GB" sz="2400" dirty="0">
                <a:sym typeface="Wingdings"/>
              </a:rPr>
              <a:t>db/</a:t>
            </a:r>
            <a:r>
              <a:rPr lang="en-GB" sz="2400" dirty="0" err="1">
                <a:sym typeface="Wingdings"/>
              </a:rPr>
              <a:t>dt]</a:t>
            </a:r>
            <a:r>
              <a:rPr lang="en-GB" sz="2400" baseline="-25000" dirty="0" err="1">
                <a:sym typeface="Wingdings"/>
              </a:rPr>
              <a:t>net</a:t>
            </a:r>
            <a:r>
              <a:rPr lang="en-GB" sz="2400" dirty="0">
                <a:sym typeface="Wingdings"/>
              </a:rPr>
              <a:t>=0</a:t>
            </a:r>
          </a:p>
          <a:p>
            <a:endParaRPr lang="en-GB" sz="2400" dirty="0">
              <a:sym typeface="Wingdings"/>
            </a:endParaRPr>
          </a:p>
          <a:p>
            <a:endParaRPr lang="en-US" sz="2400" dirty="0"/>
          </a:p>
        </p:txBody>
      </p:sp>
    </p:spTree>
    <p:extLst>
      <p:ext uri="{BB962C8B-B14F-4D97-AF65-F5344CB8AC3E}">
        <p14:creationId xmlns:p14="http://schemas.microsoft.com/office/powerpoint/2010/main" val="85294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4931959" cy="584776"/>
          </a:xfrm>
          <a:prstGeom prst="rect">
            <a:avLst/>
          </a:prstGeom>
          <a:noFill/>
        </p:spPr>
        <p:txBody>
          <a:bodyPr wrap="none" rtlCol="0">
            <a:spAutoFit/>
          </a:bodyPr>
          <a:lstStyle/>
          <a:p>
            <a:r>
              <a:rPr lang="el-GR" sz="3200" dirty="0"/>
              <a:t>3. Παραγωγικότητα-Βιομάζα</a:t>
            </a:r>
            <a:endParaRPr lang="en-US" sz="3200" dirty="0"/>
          </a:p>
        </p:txBody>
      </p:sp>
      <p:sp>
        <p:nvSpPr>
          <p:cNvPr id="3" name="TextBox 2"/>
          <p:cNvSpPr txBox="1"/>
          <p:nvPr/>
        </p:nvSpPr>
        <p:spPr>
          <a:xfrm>
            <a:off x="533400" y="685800"/>
            <a:ext cx="7481535" cy="6114494"/>
          </a:xfrm>
          <a:prstGeom prst="rect">
            <a:avLst/>
          </a:prstGeom>
          <a:noFill/>
        </p:spPr>
        <p:txBody>
          <a:bodyPr wrap="square" rtlCol="0">
            <a:spAutoFit/>
          </a:bodyPr>
          <a:lstStyle/>
          <a:p>
            <a:r>
              <a:rPr lang="el-GR" sz="2200" dirty="0"/>
              <a:t>Πιο διαδεδομένες μέθοδοι</a:t>
            </a:r>
          </a:p>
          <a:p>
            <a:pPr>
              <a:buFont typeface="Arial"/>
              <a:buChar char="•"/>
            </a:pPr>
            <a:r>
              <a:rPr lang="en-GB" sz="2200" dirty="0"/>
              <a:t> </a:t>
            </a:r>
            <a:r>
              <a:rPr lang="el-GR" sz="2200" dirty="0"/>
              <a:t>αφομοίωσης τριτιωμένης λευκίνης (</a:t>
            </a:r>
            <a:r>
              <a:rPr lang="en-US" sz="2400" baseline="30000" dirty="0"/>
              <a:t>3</a:t>
            </a:r>
            <a:r>
              <a:rPr lang="en-US" sz="2400" dirty="0"/>
              <a:t>H-leucine (</a:t>
            </a:r>
            <a:r>
              <a:rPr lang="en-US" sz="2400" dirty="0" err="1"/>
              <a:t>leu</a:t>
            </a:r>
            <a:r>
              <a:rPr lang="en-US" sz="2400" dirty="0"/>
              <a:t>)</a:t>
            </a:r>
            <a:r>
              <a:rPr lang="el-GR" sz="2400" dirty="0"/>
              <a:t>)</a:t>
            </a:r>
            <a:endParaRPr lang="el-GR" sz="2200" dirty="0"/>
          </a:p>
          <a:p>
            <a:pPr>
              <a:buFont typeface="Arial"/>
              <a:buChar char="•"/>
            </a:pPr>
            <a:r>
              <a:rPr lang="el-GR" sz="2200" dirty="0"/>
              <a:t> αφομοίωσης τριτιωμένης θυμιδίνης (</a:t>
            </a:r>
            <a:r>
              <a:rPr lang="en-US" sz="2400" baseline="30000" dirty="0"/>
              <a:t>3</a:t>
            </a:r>
            <a:r>
              <a:rPr lang="en-US" sz="2400" dirty="0"/>
              <a:t>H-thymidine (thy </a:t>
            </a:r>
            <a:r>
              <a:rPr lang="en-US" sz="2400" baseline="-25000" dirty="0"/>
              <a:t>DNA</a:t>
            </a:r>
            <a:r>
              <a:rPr lang="en-US" sz="2400" dirty="0"/>
              <a:t>)</a:t>
            </a:r>
            <a:r>
              <a:rPr lang="el-GR" sz="2400" dirty="0"/>
              <a:t>)</a:t>
            </a:r>
            <a:endParaRPr lang="en-GB" sz="2400" dirty="0"/>
          </a:p>
          <a:p>
            <a:endParaRPr lang="el-GR" sz="2400" dirty="0"/>
          </a:p>
          <a:p>
            <a:r>
              <a:rPr lang="el-GR" sz="2200" dirty="0"/>
              <a:t>Μετρούν ολική Παραγωγικότητα!</a:t>
            </a:r>
          </a:p>
          <a:p>
            <a:r>
              <a:rPr lang="el-GR" sz="2200" dirty="0"/>
              <a:t>Οι περισσότερες από αυτές τις μετρήσεις είναι κατ’ εκτίμηση και δε συμπεριλαμβάνουν την αναπνοή!!!</a:t>
            </a:r>
          </a:p>
          <a:p>
            <a:endParaRPr lang="en-US" sz="2000" baseline="30000" dirty="0"/>
          </a:p>
          <a:p>
            <a:r>
              <a:rPr lang="en-US" sz="2000" baseline="30000" dirty="0"/>
              <a:t>3</a:t>
            </a:r>
            <a:r>
              <a:rPr lang="en-US" sz="2000" dirty="0"/>
              <a:t>H-thymidine (thy </a:t>
            </a:r>
            <a:r>
              <a:rPr lang="en-US" sz="2000" baseline="-25000" dirty="0"/>
              <a:t>DNA</a:t>
            </a:r>
            <a:r>
              <a:rPr lang="en-US" sz="2000" dirty="0"/>
              <a:t>)</a:t>
            </a:r>
            <a:r>
              <a:rPr lang="en-US" sz="2200" dirty="0">
                <a:sym typeface="Wingdings"/>
              </a:rPr>
              <a:t> </a:t>
            </a:r>
            <a:r>
              <a:rPr lang="el-GR" sz="2200" dirty="0"/>
              <a:t>ενδεικτική του πολλαπλασιασμού των κυττάρων (</a:t>
            </a:r>
            <a:r>
              <a:rPr lang="el-GR" sz="2200" b="1" dirty="0">
                <a:solidFill>
                  <a:srgbClr val="FF0000"/>
                </a:solidFill>
              </a:rPr>
              <a:t>δεν υπάρχει Τ στο </a:t>
            </a:r>
            <a:r>
              <a:rPr lang="en-GB" sz="2200" b="1" dirty="0">
                <a:solidFill>
                  <a:srgbClr val="FF0000"/>
                </a:solidFill>
              </a:rPr>
              <a:t>RNA</a:t>
            </a:r>
            <a:r>
              <a:rPr lang="en-GB" sz="2200" dirty="0"/>
              <a:t>) </a:t>
            </a:r>
            <a:r>
              <a:rPr lang="el-GR" sz="2200" dirty="0"/>
              <a:t>και υπάρχουν ενδείξεις ότι δεν ενσωματώνεται σε σύντομα χρονικά διαστήματα από ευκαρυώτες</a:t>
            </a:r>
            <a:endParaRPr lang="en-GB" sz="2200" dirty="0"/>
          </a:p>
          <a:p>
            <a:endParaRPr lang="en-GB" sz="2200" dirty="0"/>
          </a:p>
          <a:p>
            <a:r>
              <a:rPr lang="en-US" sz="2000" baseline="30000" dirty="0"/>
              <a:t>3</a:t>
            </a:r>
            <a:r>
              <a:rPr lang="en-US" sz="2000" dirty="0"/>
              <a:t>H-leucine (</a:t>
            </a:r>
            <a:r>
              <a:rPr lang="en-US" sz="2000" dirty="0" err="1"/>
              <a:t>leu</a:t>
            </a:r>
            <a:r>
              <a:rPr lang="en-US" sz="2000" dirty="0"/>
              <a:t>)</a:t>
            </a:r>
          </a:p>
          <a:p>
            <a:pPr>
              <a:buFont typeface="Arial"/>
              <a:buChar char="•"/>
            </a:pPr>
            <a:r>
              <a:rPr lang="en-US" sz="2000" dirty="0"/>
              <a:t> </a:t>
            </a:r>
            <a:r>
              <a:rPr lang="el-GR" sz="2200" dirty="0"/>
              <a:t>η λευκίνη ενσωματώνεται σε μακρομόρια (πρωτεΐνες) </a:t>
            </a:r>
            <a:r>
              <a:rPr lang="en-GB" sz="2200" dirty="0"/>
              <a:t> </a:t>
            </a:r>
            <a:r>
              <a:rPr lang="el-GR" sz="2200" dirty="0"/>
              <a:t>και δε μετατρέπεται σε άλλα αμινοξέα </a:t>
            </a:r>
          </a:p>
          <a:p>
            <a:endParaRPr lang="el-GR" sz="2200" dirty="0"/>
          </a:p>
          <a:p>
            <a:endParaRPr lang="en-US" sz="2200" dirty="0"/>
          </a:p>
        </p:txBody>
      </p:sp>
    </p:spTree>
    <p:extLst>
      <p:ext uri="{BB962C8B-B14F-4D97-AF65-F5344CB8AC3E}">
        <p14:creationId xmlns:p14="http://schemas.microsoft.com/office/powerpoint/2010/main" val="2979112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p:cNvPicPr>
            <a:picLocks noChangeAspect="1" noChangeArrowheads="1"/>
          </p:cNvPicPr>
          <p:nvPr/>
        </p:nvPicPr>
        <p:blipFill>
          <a:blip r:embed="rId3"/>
          <a:srcRect/>
          <a:stretch>
            <a:fillRect/>
          </a:stretch>
        </p:blipFill>
        <p:spPr bwMode="auto">
          <a:xfrm>
            <a:off x="663575" y="1060450"/>
            <a:ext cx="1624013" cy="1820863"/>
          </a:xfrm>
          <a:prstGeom prst="rect">
            <a:avLst/>
          </a:prstGeom>
          <a:noFill/>
          <a:ln w="9525">
            <a:noFill/>
            <a:miter lim="800000"/>
            <a:headEnd/>
            <a:tailEnd/>
          </a:ln>
        </p:spPr>
      </p:pic>
      <p:sp>
        <p:nvSpPr>
          <p:cNvPr id="37891" name="Rectangle 9"/>
          <p:cNvSpPr>
            <a:spLocks noChangeArrowheads="1"/>
          </p:cNvSpPr>
          <p:nvPr/>
        </p:nvSpPr>
        <p:spPr bwMode="auto">
          <a:xfrm>
            <a:off x="1582737" y="533400"/>
            <a:ext cx="1617663" cy="457200"/>
          </a:xfrm>
          <a:prstGeom prst="rect">
            <a:avLst/>
          </a:prstGeom>
          <a:noFill/>
          <a:ln w="9525">
            <a:noFill/>
            <a:miter lim="800000"/>
            <a:headEnd/>
            <a:tailEnd/>
          </a:ln>
        </p:spPr>
        <p:txBody>
          <a:bodyPr wrap="none">
            <a:prstTxWarp prst="textNoShape">
              <a:avLst/>
            </a:prstTxWarp>
            <a:spAutoFit/>
          </a:bodyPr>
          <a:lstStyle/>
          <a:p>
            <a:r>
              <a:rPr lang="el-GR" baseline="30000" dirty="0">
                <a:solidFill>
                  <a:srgbClr val="FF0000"/>
                </a:solidFill>
                <a:latin typeface="Arial" charset="0"/>
              </a:rPr>
              <a:t>3</a:t>
            </a:r>
            <a:r>
              <a:rPr lang="el-GR" dirty="0">
                <a:solidFill>
                  <a:srgbClr val="FF0000"/>
                </a:solidFill>
                <a:latin typeface="Arial" charset="0"/>
              </a:rPr>
              <a:t>Η</a:t>
            </a:r>
            <a:r>
              <a:rPr lang="en-US" dirty="0">
                <a:solidFill>
                  <a:srgbClr val="FF0000"/>
                </a:solidFill>
                <a:latin typeface="Arial" charset="0"/>
              </a:rPr>
              <a:t>-</a:t>
            </a:r>
            <a:r>
              <a:rPr lang="el-GR" dirty="0">
                <a:solidFill>
                  <a:srgbClr val="FF0000"/>
                </a:solidFill>
                <a:latin typeface="Arial" charset="0"/>
              </a:rPr>
              <a:t>λευκίνη</a:t>
            </a:r>
          </a:p>
        </p:txBody>
      </p:sp>
      <p:sp>
        <p:nvSpPr>
          <p:cNvPr id="37892" name="Text Box 10"/>
          <p:cNvSpPr txBox="1">
            <a:spLocks noChangeArrowheads="1"/>
          </p:cNvSpPr>
          <p:nvPr/>
        </p:nvSpPr>
        <p:spPr bwMode="auto">
          <a:xfrm>
            <a:off x="0" y="1230313"/>
            <a:ext cx="1371600" cy="6461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a:latin typeface="Arial" charset="0"/>
              </a:rPr>
              <a:t>Control (+</a:t>
            </a:r>
            <a:r>
              <a:rPr lang="el-GR" sz="1800">
                <a:latin typeface="Arial" charset="0"/>
              </a:rPr>
              <a:t>5%</a:t>
            </a:r>
            <a:r>
              <a:rPr lang="en-US" sz="1800">
                <a:latin typeface="Arial" charset="0"/>
              </a:rPr>
              <a:t>TCA)</a:t>
            </a:r>
            <a:endParaRPr lang="el-GR" sz="1800">
              <a:latin typeface="Arial" charset="0"/>
            </a:endParaRPr>
          </a:p>
        </p:txBody>
      </p:sp>
      <p:pic>
        <p:nvPicPr>
          <p:cNvPr id="37893" name="Picture 13"/>
          <p:cNvPicPr>
            <a:picLocks noChangeAspect="1" noChangeArrowheads="1"/>
          </p:cNvPicPr>
          <p:nvPr/>
        </p:nvPicPr>
        <p:blipFill>
          <a:blip r:embed="rId3"/>
          <a:srcRect/>
          <a:stretch>
            <a:fillRect/>
          </a:stretch>
        </p:blipFill>
        <p:spPr bwMode="auto">
          <a:xfrm>
            <a:off x="2324100" y="1052513"/>
            <a:ext cx="1624013" cy="1820862"/>
          </a:xfrm>
          <a:prstGeom prst="rect">
            <a:avLst/>
          </a:prstGeom>
          <a:noFill/>
          <a:ln w="9525">
            <a:noFill/>
            <a:miter lim="800000"/>
            <a:headEnd/>
            <a:tailEnd/>
          </a:ln>
        </p:spPr>
      </p:pic>
      <p:sp>
        <p:nvSpPr>
          <p:cNvPr id="37894" name="Line 12"/>
          <p:cNvSpPr>
            <a:spLocks noChangeShapeType="1"/>
          </p:cNvSpPr>
          <p:nvPr/>
        </p:nvSpPr>
        <p:spPr bwMode="auto">
          <a:xfrm>
            <a:off x="2697163" y="744538"/>
            <a:ext cx="374650" cy="3048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7895" name="Rectangle 15"/>
          <p:cNvSpPr>
            <a:spLocks noChangeArrowheads="1"/>
          </p:cNvSpPr>
          <p:nvPr/>
        </p:nvSpPr>
        <p:spPr bwMode="auto">
          <a:xfrm>
            <a:off x="4122738" y="1508125"/>
            <a:ext cx="1363662" cy="512763"/>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6" name="Rectangle 16"/>
          <p:cNvSpPr>
            <a:spLocks noChangeArrowheads="1"/>
          </p:cNvSpPr>
          <p:nvPr/>
        </p:nvSpPr>
        <p:spPr bwMode="auto">
          <a:xfrm>
            <a:off x="5637213" y="4532313"/>
            <a:ext cx="1878012" cy="51276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7" name="Rectangle 17"/>
          <p:cNvSpPr>
            <a:spLocks noChangeArrowheads="1"/>
          </p:cNvSpPr>
          <p:nvPr/>
        </p:nvSpPr>
        <p:spPr bwMode="auto">
          <a:xfrm>
            <a:off x="6159500" y="1379538"/>
            <a:ext cx="1878013" cy="51276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8" name="Rectangle 18"/>
          <p:cNvSpPr>
            <a:spLocks noChangeArrowheads="1"/>
          </p:cNvSpPr>
          <p:nvPr/>
        </p:nvSpPr>
        <p:spPr bwMode="auto">
          <a:xfrm>
            <a:off x="6689725" y="2022475"/>
            <a:ext cx="1076325" cy="512763"/>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9" name="Line 20"/>
          <p:cNvSpPr>
            <a:spLocks noChangeShapeType="1"/>
          </p:cNvSpPr>
          <p:nvPr/>
        </p:nvSpPr>
        <p:spPr bwMode="auto">
          <a:xfrm flipH="1">
            <a:off x="1408113" y="752475"/>
            <a:ext cx="347662" cy="32067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pic>
        <p:nvPicPr>
          <p:cNvPr id="37900" name="Picture 24" descr="C:\Documents and Settings\frank\My Documents\My Pictures\hera\hydrobiology_pic\filter_tower.jpg"/>
          <p:cNvPicPr>
            <a:picLocks noChangeAspect="1" noChangeArrowheads="1"/>
          </p:cNvPicPr>
          <p:nvPr/>
        </p:nvPicPr>
        <p:blipFill>
          <a:blip r:embed="rId4"/>
          <a:srcRect/>
          <a:stretch>
            <a:fillRect/>
          </a:stretch>
        </p:blipFill>
        <p:spPr bwMode="auto">
          <a:xfrm>
            <a:off x="5894388" y="808038"/>
            <a:ext cx="3714750" cy="2609850"/>
          </a:xfrm>
          <a:prstGeom prst="rect">
            <a:avLst/>
          </a:prstGeom>
          <a:noFill/>
          <a:ln w="9525">
            <a:noFill/>
            <a:miter lim="800000"/>
            <a:headEnd/>
            <a:tailEnd/>
          </a:ln>
        </p:spPr>
      </p:pic>
      <p:sp>
        <p:nvSpPr>
          <p:cNvPr id="37901" name="Line 21"/>
          <p:cNvSpPr>
            <a:spLocks noChangeShapeType="1"/>
          </p:cNvSpPr>
          <p:nvPr/>
        </p:nvSpPr>
        <p:spPr bwMode="auto">
          <a:xfrm flipV="1">
            <a:off x="3544888" y="1844675"/>
            <a:ext cx="33528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7902" name="Text Box 25"/>
          <p:cNvSpPr txBox="1">
            <a:spLocks noChangeArrowheads="1"/>
          </p:cNvSpPr>
          <p:nvPr/>
        </p:nvSpPr>
        <p:spPr bwMode="auto">
          <a:xfrm>
            <a:off x="4108450" y="1620838"/>
            <a:ext cx="2116138" cy="366712"/>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l-GR" sz="1800">
                <a:latin typeface="Arial" charset="0"/>
              </a:rPr>
              <a:t>Επώαση (</a:t>
            </a:r>
            <a:r>
              <a:rPr lang="en-US" sz="1800">
                <a:latin typeface="Arial" charset="0"/>
              </a:rPr>
              <a:t>in situ</a:t>
            </a:r>
            <a:r>
              <a:rPr lang="el-GR" sz="1800">
                <a:latin typeface="Arial" charset="0"/>
              </a:rPr>
              <a:t> </a:t>
            </a:r>
            <a:r>
              <a:rPr lang="en-US" sz="1800">
                <a:latin typeface="Arial" charset="0"/>
              </a:rPr>
              <a:t>T)</a:t>
            </a:r>
            <a:endParaRPr lang="el-GR" sz="1800">
              <a:latin typeface="Arial" charset="0"/>
            </a:endParaRPr>
          </a:p>
        </p:txBody>
      </p:sp>
      <p:pic>
        <p:nvPicPr>
          <p:cNvPr id="37903" name="Picture 26"/>
          <p:cNvPicPr>
            <a:picLocks noChangeAspect="1" noChangeArrowheads="1"/>
          </p:cNvPicPr>
          <p:nvPr/>
        </p:nvPicPr>
        <p:blipFill>
          <a:blip r:embed="rId5"/>
          <a:srcRect/>
          <a:stretch>
            <a:fillRect/>
          </a:stretch>
        </p:blipFill>
        <p:spPr bwMode="auto">
          <a:xfrm>
            <a:off x="5845175" y="4354513"/>
            <a:ext cx="2781300" cy="2286000"/>
          </a:xfrm>
          <a:prstGeom prst="rect">
            <a:avLst/>
          </a:prstGeom>
          <a:noFill/>
          <a:ln w="9525">
            <a:noFill/>
            <a:miter lim="800000"/>
            <a:headEnd/>
            <a:tailEnd/>
          </a:ln>
        </p:spPr>
      </p:pic>
      <p:pic>
        <p:nvPicPr>
          <p:cNvPr id="37904" name="Picture 27"/>
          <p:cNvPicPr>
            <a:picLocks noChangeAspect="1" noChangeArrowheads="1"/>
          </p:cNvPicPr>
          <p:nvPr/>
        </p:nvPicPr>
        <p:blipFill>
          <a:blip r:embed="rId6"/>
          <a:srcRect/>
          <a:stretch>
            <a:fillRect/>
          </a:stretch>
        </p:blipFill>
        <p:spPr bwMode="auto">
          <a:xfrm>
            <a:off x="436563" y="3983038"/>
            <a:ext cx="3714750" cy="2647950"/>
          </a:xfrm>
          <a:prstGeom prst="rect">
            <a:avLst/>
          </a:prstGeom>
          <a:noFill/>
          <a:ln w="9525">
            <a:noFill/>
            <a:miter lim="800000"/>
            <a:headEnd/>
            <a:tailEnd/>
          </a:ln>
        </p:spPr>
      </p:pic>
      <p:sp>
        <p:nvSpPr>
          <p:cNvPr id="37905" name="Oval 28"/>
          <p:cNvSpPr>
            <a:spLocks noChangeArrowheads="1"/>
          </p:cNvSpPr>
          <p:nvPr/>
        </p:nvSpPr>
        <p:spPr bwMode="auto">
          <a:xfrm>
            <a:off x="4876800" y="2840038"/>
            <a:ext cx="1203325" cy="1058862"/>
          </a:xfrm>
          <a:prstGeom prst="ellipse">
            <a:avLst/>
          </a:prstGeom>
          <a:solidFill>
            <a:srgbClr val="C0C0C0"/>
          </a:solidFill>
          <a:ln w="9525">
            <a:solidFill>
              <a:schemeClr val="folHlink"/>
            </a:solidFill>
            <a:prstDash val="dash"/>
            <a:round/>
            <a:headEnd/>
            <a:tailEnd/>
          </a:ln>
        </p:spPr>
        <p:txBody>
          <a:bodyPr wrap="none" anchor="ctr">
            <a:prstTxWarp prst="textNoShape">
              <a:avLst/>
            </a:prstTxWarp>
          </a:bodyPr>
          <a:lstStyle/>
          <a:p>
            <a:endParaRPr lang="en-US"/>
          </a:p>
        </p:txBody>
      </p:sp>
      <p:sp>
        <p:nvSpPr>
          <p:cNvPr id="37906" name="Line 29"/>
          <p:cNvSpPr>
            <a:spLocks noChangeShapeType="1"/>
          </p:cNvSpPr>
          <p:nvPr/>
        </p:nvSpPr>
        <p:spPr bwMode="auto">
          <a:xfrm flipH="1">
            <a:off x="6048375" y="2101850"/>
            <a:ext cx="914400" cy="8175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7907" name="Line 30"/>
          <p:cNvSpPr>
            <a:spLocks noChangeShapeType="1"/>
          </p:cNvSpPr>
          <p:nvPr/>
        </p:nvSpPr>
        <p:spPr bwMode="auto">
          <a:xfrm>
            <a:off x="5999163" y="3994150"/>
            <a:ext cx="1219200" cy="62547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7908" name="Text Box 31"/>
          <p:cNvSpPr txBox="1">
            <a:spLocks noChangeArrowheads="1"/>
          </p:cNvSpPr>
          <p:nvPr/>
        </p:nvSpPr>
        <p:spPr bwMode="auto">
          <a:xfrm>
            <a:off x="6284913" y="3597275"/>
            <a:ext cx="2533650" cy="784225"/>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US" sz="1800" dirty="0">
                <a:latin typeface="Arial" charset="0"/>
              </a:rPr>
              <a:t>+ CH</a:t>
            </a:r>
            <a:r>
              <a:rPr lang="en-US" sz="1800" baseline="-25000" dirty="0">
                <a:latin typeface="Arial" charset="0"/>
              </a:rPr>
              <a:t>3</a:t>
            </a:r>
            <a:r>
              <a:rPr lang="en-US" sz="1800" dirty="0">
                <a:latin typeface="Arial" charset="0"/>
              </a:rPr>
              <a:t>COOCH</a:t>
            </a:r>
            <a:r>
              <a:rPr lang="en-US" sz="1800" baseline="-25000" dirty="0">
                <a:latin typeface="Arial" charset="0"/>
              </a:rPr>
              <a:t>2</a:t>
            </a:r>
            <a:r>
              <a:rPr lang="en-US" sz="1800" dirty="0">
                <a:latin typeface="Arial" charset="0"/>
              </a:rPr>
              <a:t>CH</a:t>
            </a:r>
            <a:r>
              <a:rPr lang="en-US" sz="1800" baseline="-25000" dirty="0">
                <a:latin typeface="Arial" charset="0"/>
              </a:rPr>
              <a:t>3</a:t>
            </a:r>
          </a:p>
          <a:p>
            <a:pPr>
              <a:spcBef>
                <a:spcPct val="50000"/>
              </a:spcBef>
            </a:pPr>
            <a:r>
              <a:rPr lang="en-US" sz="1800" dirty="0">
                <a:latin typeface="Arial" charset="0"/>
              </a:rPr>
              <a:t>+ scintillation cocktail</a:t>
            </a:r>
            <a:endParaRPr lang="el-GR" sz="1800" dirty="0">
              <a:latin typeface="Arial" charset="0"/>
            </a:endParaRPr>
          </a:p>
        </p:txBody>
      </p:sp>
      <p:sp>
        <p:nvSpPr>
          <p:cNvPr id="37909" name="Line 32"/>
          <p:cNvSpPr>
            <a:spLocks noChangeShapeType="1"/>
          </p:cNvSpPr>
          <p:nvPr/>
        </p:nvSpPr>
        <p:spPr bwMode="auto">
          <a:xfrm flipH="1">
            <a:off x="4314825" y="5518150"/>
            <a:ext cx="1636713"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7910" name="Text Box 33"/>
          <p:cNvSpPr txBox="1">
            <a:spLocks noChangeArrowheads="1"/>
          </p:cNvSpPr>
          <p:nvPr/>
        </p:nvSpPr>
        <p:spPr bwMode="auto">
          <a:xfrm>
            <a:off x="1108075" y="3498850"/>
            <a:ext cx="2533650" cy="366713"/>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US" sz="1800">
                <a:latin typeface="Arial" charset="0"/>
              </a:rPr>
              <a:t>+ scintillation counter</a:t>
            </a:r>
            <a:endParaRPr lang="el-GR" sz="1800">
              <a:latin typeface="Arial" charset="0"/>
            </a:endParaRPr>
          </a:p>
        </p:txBody>
      </p:sp>
      <p:sp>
        <p:nvSpPr>
          <p:cNvPr id="37911" name="22 - TextBox"/>
          <p:cNvSpPr txBox="1">
            <a:spLocks noChangeArrowheads="1"/>
          </p:cNvSpPr>
          <p:nvPr/>
        </p:nvSpPr>
        <p:spPr bwMode="auto">
          <a:xfrm>
            <a:off x="4348163" y="1196975"/>
            <a:ext cx="1498600" cy="368300"/>
          </a:xfrm>
          <a:prstGeom prst="rect">
            <a:avLst/>
          </a:prstGeom>
          <a:noFill/>
          <a:ln w="9525">
            <a:noFill/>
            <a:miter lim="800000"/>
            <a:headEnd/>
            <a:tailEnd/>
          </a:ln>
        </p:spPr>
        <p:txBody>
          <a:bodyPr>
            <a:prstTxWarp prst="textNoShape">
              <a:avLst/>
            </a:prstTxWarp>
            <a:spAutoFit/>
          </a:bodyPr>
          <a:lstStyle/>
          <a:p>
            <a:r>
              <a:rPr lang="el-GR" sz="1800">
                <a:latin typeface="Arial" charset="0"/>
              </a:rPr>
              <a:t>10</a:t>
            </a:r>
            <a:r>
              <a:rPr lang="en-US" sz="1800">
                <a:latin typeface="Arial" charset="0"/>
              </a:rPr>
              <a:t>min…10h</a:t>
            </a:r>
            <a:endParaRPr lang="el-GR" sz="1800">
              <a:latin typeface="Arial" charset="0"/>
            </a:endParaRPr>
          </a:p>
        </p:txBody>
      </p:sp>
      <p:sp>
        <p:nvSpPr>
          <p:cNvPr id="24" name="TextBox 23"/>
          <p:cNvSpPr txBox="1"/>
          <p:nvPr/>
        </p:nvSpPr>
        <p:spPr>
          <a:xfrm>
            <a:off x="0" y="0"/>
            <a:ext cx="4931959" cy="584776"/>
          </a:xfrm>
          <a:prstGeom prst="rect">
            <a:avLst/>
          </a:prstGeom>
          <a:noFill/>
        </p:spPr>
        <p:txBody>
          <a:bodyPr wrap="none" rtlCol="0">
            <a:spAutoFit/>
          </a:bodyPr>
          <a:lstStyle/>
          <a:p>
            <a:r>
              <a:rPr lang="el-GR" sz="3200" dirty="0"/>
              <a:t>3. Παραγωγικότητα-Βιομάζα</a:t>
            </a:r>
            <a:endParaRPr lang="en-US" sz="3200" dirty="0"/>
          </a:p>
        </p:txBody>
      </p:sp>
    </p:spTree>
    <p:extLst>
      <p:ext uri="{BB962C8B-B14F-4D97-AF65-F5344CB8AC3E}">
        <p14:creationId xmlns:p14="http://schemas.microsoft.com/office/powerpoint/2010/main" val="2612375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1155700" y="1577975"/>
            <a:ext cx="3659188"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3600" dirty="0">
                <a:solidFill>
                  <a:srgbClr val="FF0000"/>
                </a:solidFill>
                <a:latin typeface="Comic Sans MS" charset="0"/>
              </a:rPr>
              <a:t>Who is there?</a:t>
            </a:r>
            <a:endParaRPr lang="el-GR" sz="3600" dirty="0">
              <a:solidFill>
                <a:srgbClr val="FF0000"/>
              </a:solidFill>
              <a:latin typeface="Comic Sans MS" charset="0"/>
            </a:endParaRPr>
          </a:p>
        </p:txBody>
      </p:sp>
      <p:sp>
        <p:nvSpPr>
          <p:cNvPr id="41988" name="Text Box 4"/>
          <p:cNvSpPr txBox="1">
            <a:spLocks noChangeArrowheads="1"/>
          </p:cNvSpPr>
          <p:nvPr/>
        </p:nvSpPr>
        <p:spPr bwMode="auto">
          <a:xfrm>
            <a:off x="569913" y="3124200"/>
            <a:ext cx="8089900" cy="3084513"/>
          </a:xfrm>
          <a:prstGeom prst="rect">
            <a:avLst/>
          </a:prstGeom>
          <a:noFill/>
          <a:ln w="9525">
            <a:noFill/>
            <a:miter lim="800000"/>
            <a:headEnd/>
            <a:tailEnd/>
          </a:ln>
        </p:spPr>
        <p:txBody>
          <a:bodyPr>
            <a:prstTxWarp prst="textNoShape">
              <a:avLst/>
            </a:prstTxWarp>
            <a:spAutoFit/>
          </a:bodyPr>
          <a:lstStyle/>
          <a:p>
            <a:pPr>
              <a:spcBef>
                <a:spcPct val="50000"/>
              </a:spcBef>
            </a:pPr>
            <a:r>
              <a:rPr lang="el-GR" sz="2800" dirty="0">
                <a:latin typeface="Arial" charset="0"/>
              </a:rPr>
              <a:t>1) Καταμέτρηση επί τρυβλίου και απομόνωση</a:t>
            </a:r>
          </a:p>
          <a:p>
            <a:pPr>
              <a:spcBef>
                <a:spcPct val="50000"/>
              </a:spcBef>
            </a:pPr>
            <a:r>
              <a:rPr lang="el-GR" sz="2800" dirty="0">
                <a:latin typeface="Arial" charset="0"/>
              </a:rPr>
              <a:t>2) Εκχύλιση νουκλεϊκών οξέων*</a:t>
            </a:r>
          </a:p>
          <a:p>
            <a:pPr>
              <a:spcBef>
                <a:spcPct val="50000"/>
              </a:spcBef>
            </a:pPr>
            <a:r>
              <a:rPr lang="el-GR" sz="2800" dirty="0">
                <a:latin typeface="Arial" charset="0"/>
              </a:rPr>
              <a:t>3) Μικροσκοπική παρατήρηση</a:t>
            </a:r>
          </a:p>
          <a:p>
            <a:pPr>
              <a:spcBef>
                <a:spcPct val="50000"/>
              </a:spcBef>
            </a:pPr>
            <a:r>
              <a:rPr lang="el-GR" sz="2800" dirty="0">
                <a:latin typeface="Arial" charset="0"/>
              </a:rPr>
              <a:t>4) Επώαση και μελέτη της φυσιολογίας</a:t>
            </a:r>
          </a:p>
          <a:p>
            <a:pPr algn="r">
              <a:spcBef>
                <a:spcPct val="50000"/>
              </a:spcBef>
            </a:pPr>
            <a:r>
              <a:rPr lang="el-GR" sz="2800" dirty="0">
                <a:latin typeface="Arial" charset="0"/>
              </a:rPr>
              <a:t>*</a:t>
            </a:r>
            <a:r>
              <a:rPr lang="en-US" sz="2800" dirty="0">
                <a:latin typeface="Arial" charset="0"/>
              </a:rPr>
              <a:t>‘phenotype-free’</a:t>
            </a:r>
            <a:endParaRPr lang="el-GR" sz="2800" dirty="0">
              <a:latin typeface="Arial" charset="0"/>
            </a:endParaRPr>
          </a:p>
        </p:txBody>
      </p:sp>
      <p:sp>
        <p:nvSpPr>
          <p:cNvPr id="6" name="TextBox 5"/>
          <p:cNvSpPr txBox="1"/>
          <p:nvPr/>
        </p:nvSpPr>
        <p:spPr>
          <a:xfrm>
            <a:off x="0" y="0"/>
            <a:ext cx="3326552" cy="1077218"/>
          </a:xfrm>
          <a:prstGeom prst="rect">
            <a:avLst/>
          </a:prstGeom>
          <a:noFill/>
        </p:spPr>
        <p:txBody>
          <a:bodyPr wrap="none" rtlCol="0">
            <a:spAutoFit/>
          </a:bodyPr>
          <a:lstStyle/>
          <a:p>
            <a:r>
              <a:rPr lang="el-GR" sz="3200" dirty="0">
                <a:latin typeface="Arial" charset="0"/>
              </a:rPr>
              <a:t>4. Βιοποικιλότητα</a:t>
            </a:r>
            <a:r>
              <a:rPr lang="en-GB" sz="3200" dirty="0">
                <a:latin typeface="Arial" charset="0"/>
              </a:rPr>
              <a:t> </a:t>
            </a:r>
            <a:br>
              <a:rPr lang="el-GR" sz="3200" dirty="0">
                <a:latin typeface="Arial" charset="0"/>
              </a:rPr>
            </a:br>
            <a:endParaRPr lang="en-US" sz="3200" dirty="0"/>
          </a:p>
        </p:txBody>
      </p:sp>
    </p:spTree>
    <p:extLst>
      <p:ext uri="{BB962C8B-B14F-4D97-AF65-F5344CB8AC3E}">
        <p14:creationId xmlns:p14="http://schemas.microsoft.com/office/powerpoint/2010/main" val="2044854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0375" y="293042"/>
            <a:ext cx="1855195" cy="461665"/>
          </a:xfrm>
          <a:prstGeom prst="rect">
            <a:avLst/>
          </a:prstGeom>
          <a:noFill/>
        </p:spPr>
        <p:txBody>
          <a:bodyPr wrap="none" rtlCol="0">
            <a:spAutoFit/>
          </a:bodyPr>
          <a:lstStyle/>
          <a:p>
            <a:r>
              <a:rPr lang="el-GR" sz="2400" dirty="0"/>
              <a:t>Το ριβόσωμα</a:t>
            </a:r>
            <a:endParaRPr lang="en-US" sz="2400" dirty="0"/>
          </a:p>
        </p:txBody>
      </p:sp>
      <p:pic>
        <p:nvPicPr>
          <p:cNvPr id="3" name="Picture 2" descr="ribosom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1625610"/>
            <a:ext cx="7645400" cy="4241800"/>
          </a:xfrm>
          <a:prstGeom prst="rect">
            <a:avLst/>
          </a:prstGeom>
        </p:spPr>
      </p:pic>
      <p:sp>
        <p:nvSpPr>
          <p:cNvPr id="4" name="TextBox 3"/>
          <p:cNvSpPr txBox="1"/>
          <p:nvPr/>
        </p:nvSpPr>
        <p:spPr>
          <a:xfrm>
            <a:off x="1568041" y="1119674"/>
            <a:ext cx="5352747" cy="369332"/>
          </a:xfrm>
          <a:prstGeom prst="rect">
            <a:avLst/>
          </a:prstGeom>
          <a:noFill/>
        </p:spPr>
        <p:txBody>
          <a:bodyPr wrap="none" rtlCol="0">
            <a:spAutoFit/>
          </a:bodyPr>
          <a:lstStyle/>
          <a:p>
            <a:r>
              <a:rPr lang="el-GR" b="1" dirty="0"/>
              <a:t>Τα εργοστάσια παραγωγής πρωτεϊνών των κυττάρων</a:t>
            </a:r>
            <a:endParaRPr lang="en-US" b="1" dirty="0"/>
          </a:p>
        </p:txBody>
      </p:sp>
      <p:sp>
        <p:nvSpPr>
          <p:cNvPr id="5" name="TextBox 4"/>
          <p:cNvSpPr txBox="1"/>
          <p:nvPr/>
        </p:nvSpPr>
        <p:spPr>
          <a:xfrm>
            <a:off x="749299" y="1625610"/>
            <a:ext cx="3845675" cy="461665"/>
          </a:xfrm>
          <a:prstGeom prst="rect">
            <a:avLst/>
          </a:prstGeom>
          <a:solidFill>
            <a:schemeClr val="bg1"/>
          </a:solidFill>
        </p:spPr>
        <p:txBody>
          <a:bodyPr wrap="square" rtlCol="0">
            <a:spAutoFit/>
          </a:bodyPr>
          <a:lstStyle/>
          <a:p>
            <a:r>
              <a:rPr lang="el-GR" sz="2400" dirty="0"/>
              <a:t>Προκαρυωτικό ριβόσωμα</a:t>
            </a:r>
            <a:endParaRPr lang="en-US" sz="2400" dirty="0"/>
          </a:p>
        </p:txBody>
      </p:sp>
      <p:sp>
        <p:nvSpPr>
          <p:cNvPr id="6" name="TextBox 5"/>
          <p:cNvSpPr txBox="1"/>
          <p:nvPr/>
        </p:nvSpPr>
        <p:spPr>
          <a:xfrm>
            <a:off x="4730665" y="1642322"/>
            <a:ext cx="3845675" cy="461665"/>
          </a:xfrm>
          <a:prstGeom prst="rect">
            <a:avLst/>
          </a:prstGeom>
          <a:solidFill>
            <a:schemeClr val="bg1"/>
          </a:solidFill>
        </p:spPr>
        <p:txBody>
          <a:bodyPr wrap="square" rtlCol="0">
            <a:spAutoFit/>
          </a:bodyPr>
          <a:lstStyle/>
          <a:p>
            <a:r>
              <a:rPr lang="el-GR" sz="2400" dirty="0"/>
              <a:t>Ευκαρυωτικό ριβόσωμα</a:t>
            </a:r>
            <a:endParaRPr lang="en-US" sz="2400" dirty="0"/>
          </a:p>
        </p:txBody>
      </p:sp>
      <p:sp>
        <p:nvSpPr>
          <p:cNvPr id="7" name="TextBox 6"/>
          <p:cNvSpPr txBox="1"/>
          <p:nvPr/>
        </p:nvSpPr>
        <p:spPr>
          <a:xfrm>
            <a:off x="4929155" y="6032859"/>
            <a:ext cx="3172663" cy="523220"/>
          </a:xfrm>
          <a:prstGeom prst="rect">
            <a:avLst/>
          </a:prstGeom>
          <a:noFill/>
        </p:spPr>
        <p:txBody>
          <a:bodyPr wrap="none" rtlCol="0">
            <a:spAutoFit/>
          </a:bodyPr>
          <a:lstStyle/>
          <a:p>
            <a:r>
              <a:rPr lang="el-GR" sz="1400" dirty="0"/>
              <a:t>Εικόνα 1: Διαφορές των Προκαρυωτικών</a:t>
            </a:r>
          </a:p>
          <a:p>
            <a:r>
              <a:rPr lang="el-GR" sz="1400" dirty="0"/>
              <a:t>Και Ευκαρυωτικών ριβοσωμάτων</a:t>
            </a:r>
            <a:endParaRPr lang="en-US" sz="1400" dirty="0"/>
          </a:p>
        </p:txBody>
      </p:sp>
    </p:spTree>
    <p:extLst>
      <p:ext uri="{BB962C8B-B14F-4D97-AF65-F5344CB8AC3E}">
        <p14:creationId xmlns:p14="http://schemas.microsoft.com/office/powerpoint/2010/main" val="1619902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533400"/>
            <a:ext cx="4314001" cy="646331"/>
          </a:xfrm>
          <a:prstGeom prst="rect">
            <a:avLst/>
          </a:prstGeom>
          <a:noFill/>
        </p:spPr>
        <p:txBody>
          <a:bodyPr wrap="none" rtlCol="0">
            <a:spAutoFit/>
          </a:bodyPr>
          <a:lstStyle/>
          <a:p>
            <a:pPr algn="ctr"/>
            <a:r>
              <a:rPr lang="el-GR" sz="3600" dirty="0"/>
              <a:t>1. Συλλογή δειγμάτων</a:t>
            </a:r>
            <a:endParaRPr lang="en-US" sz="3600" dirty="0"/>
          </a:p>
        </p:txBody>
      </p:sp>
      <p:sp>
        <p:nvSpPr>
          <p:cNvPr id="3" name="TextBox 2"/>
          <p:cNvSpPr txBox="1"/>
          <p:nvPr/>
        </p:nvSpPr>
        <p:spPr>
          <a:xfrm>
            <a:off x="533400" y="1752600"/>
            <a:ext cx="8193920" cy="3785652"/>
          </a:xfrm>
          <a:prstGeom prst="rect">
            <a:avLst/>
          </a:prstGeom>
          <a:noFill/>
        </p:spPr>
        <p:txBody>
          <a:bodyPr wrap="none" rtlCol="0">
            <a:spAutoFit/>
          </a:bodyPr>
          <a:lstStyle/>
          <a:p>
            <a:pPr>
              <a:buFont typeface="Arial"/>
              <a:buChar char="•"/>
            </a:pPr>
            <a:r>
              <a:rPr lang="el-GR" sz="2000" dirty="0"/>
              <a:t> Διαφορετικοί τρόποι ανάλογα με το είδος του δείγματος</a:t>
            </a:r>
          </a:p>
          <a:p>
            <a:r>
              <a:rPr lang="el-GR" sz="2000" dirty="0"/>
              <a:t>    </a:t>
            </a:r>
            <a:r>
              <a:rPr lang="en-US" sz="2000" dirty="0" err="1">
                <a:sym typeface="Wingdings"/>
              </a:rPr>
              <a:t></a:t>
            </a:r>
            <a:r>
              <a:rPr lang="el-GR" sz="2000" dirty="0">
                <a:sym typeface="Wingdings"/>
              </a:rPr>
              <a:t> Πως θέλουμε να αναλυθεί το δείγμα; (συντήρηση σε συνθήκες </a:t>
            </a:r>
            <a:r>
              <a:rPr lang="en-GB" sz="2000" i="1" dirty="0">
                <a:sym typeface="Wingdings"/>
              </a:rPr>
              <a:t>in situ </a:t>
            </a:r>
            <a:r>
              <a:rPr lang="el-GR" sz="2000" dirty="0">
                <a:sym typeface="Wingdings"/>
              </a:rPr>
              <a:t>ή </a:t>
            </a:r>
          </a:p>
          <a:p>
            <a:r>
              <a:rPr lang="el-GR" sz="2000" dirty="0">
                <a:sym typeface="Wingdings"/>
              </a:rPr>
              <a:t>         μονιμοποίηση ώστε να μη μεταβληθούν καθόλου τα χαρακτηριστικά;)</a:t>
            </a:r>
          </a:p>
          <a:p>
            <a:r>
              <a:rPr lang="el-GR" sz="2000" dirty="0">
                <a:sym typeface="Wingdings"/>
              </a:rPr>
              <a:t>    </a:t>
            </a:r>
            <a:r>
              <a:rPr lang="en-US" sz="2000" dirty="0" err="1">
                <a:sym typeface="Wingdings"/>
              </a:rPr>
              <a:t></a:t>
            </a:r>
            <a:r>
              <a:rPr lang="el-GR" sz="2000" dirty="0">
                <a:sym typeface="Wingdings"/>
              </a:rPr>
              <a:t> Ίζημα ή νερό; Ιστοί ζώων; Μικροβιακοί τάπητες;</a:t>
            </a:r>
          </a:p>
          <a:p>
            <a:endParaRPr lang="el-GR" sz="2000" dirty="0">
              <a:sym typeface="Wingdings"/>
            </a:endParaRPr>
          </a:p>
          <a:p>
            <a:endParaRPr lang="el-GR" sz="2000" dirty="0"/>
          </a:p>
          <a:p>
            <a:pPr>
              <a:buFont typeface="Arial"/>
              <a:buChar char="•"/>
            </a:pPr>
            <a:r>
              <a:rPr lang="el-GR" sz="2000" dirty="0"/>
              <a:t> Μεγαλύτερες δυσκολίες στο υδάτινο περιβάλλον από το χερσαίο</a:t>
            </a:r>
          </a:p>
          <a:p>
            <a:r>
              <a:rPr lang="el-GR" sz="2000" dirty="0"/>
              <a:t>    </a:t>
            </a:r>
            <a:r>
              <a:rPr lang="en-US" sz="2000" dirty="0" err="1">
                <a:sym typeface="Wingdings"/>
              </a:rPr>
              <a:t></a:t>
            </a:r>
            <a:r>
              <a:rPr lang="el-GR" sz="2000" dirty="0">
                <a:sym typeface="Wingdings"/>
              </a:rPr>
              <a:t> συλλογή από απόσταση</a:t>
            </a:r>
          </a:p>
          <a:p>
            <a:r>
              <a:rPr lang="el-GR" sz="2000" dirty="0">
                <a:sym typeface="Wingdings"/>
              </a:rPr>
              <a:t>    </a:t>
            </a:r>
            <a:r>
              <a:rPr lang="en-US" sz="2000" dirty="0" err="1">
                <a:sym typeface="Wingdings"/>
              </a:rPr>
              <a:t></a:t>
            </a:r>
            <a:r>
              <a:rPr lang="el-GR" sz="2000" dirty="0">
                <a:sym typeface="Wingdings"/>
              </a:rPr>
              <a:t> το δείγμα πρέπει να παραμείνει ανέπαφο κ’ αδιατάρακτο</a:t>
            </a:r>
          </a:p>
          <a:p>
            <a:endParaRPr lang="el-GR" sz="2000" dirty="0">
              <a:sym typeface="Wingdings"/>
            </a:endParaRPr>
          </a:p>
          <a:p>
            <a:endParaRPr lang="el-GR" sz="2000" dirty="0">
              <a:sym typeface="Wingdings"/>
            </a:endParaRPr>
          </a:p>
          <a:p>
            <a:endParaRPr lang="en-US" sz="2000" dirty="0"/>
          </a:p>
        </p:txBody>
      </p:sp>
    </p:spTree>
    <p:extLst>
      <p:ext uri="{BB962C8B-B14F-4D97-AF65-F5344CB8AC3E}">
        <p14:creationId xmlns:p14="http://schemas.microsoft.com/office/powerpoint/2010/main" val="29467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169" y="818870"/>
            <a:ext cx="6008452" cy="6028348"/>
          </a:xfrm>
          <a:prstGeom prst="rect">
            <a:avLst/>
          </a:prstGeom>
        </p:spPr>
      </p:pic>
      <p:sp>
        <p:nvSpPr>
          <p:cNvPr id="3" name="TextBox 2"/>
          <p:cNvSpPr txBox="1"/>
          <p:nvPr/>
        </p:nvSpPr>
        <p:spPr>
          <a:xfrm>
            <a:off x="2873947" y="3435914"/>
            <a:ext cx="5630934" cy="2862323"/>
          </a:xfrm>
          <a:prstGeom prst="rect">
            <a:avLst/>
          </a:prstGeom>
          <a:solidFill>
            <a:schemeClr val="bg1"/>
          </a:solidFill>
        </p:spPr>
        <p:txBody>
          <a:bodyPr wrap="square" rtlCol="0">
            <a:spAutoFit/>
          </a:bodyPr>
          <a:lstStyle/>
          <a:p>
            <a:r>
              <a:rPr lang="el-GR" dirty="0"/>
              <a:t>Εικόνα 3: Δευτεροταγής δομή 16</a:t>
            </a:r>
            <a:r>
              <a:rPr lang="en-US" dirty="0"/>
              <a:t>S </a:t>
            </a:r>
            <a:r>
              <a:rPr lang="el-GR" dirty="0"/>
              <a:t>και 18</a:t>
            </a:r>
            <a:r>
              <a:rPr lang="en-US" dirty="0"/>
              <a:t>S rRNA </a:t>
            </a:r>
            <a:r>
              <a:rPr lang="el-GR" dirty="0"/>
              <a:t>σε α) Βακτήρια, β) Αρχαία και γ) Ευκαρυώτες. </a:t>
            </a:r>
          </a:p>
          <a:p>
            <a:endParaRPr lang="en-US" dirty="0"/>
          </a:p>
          <a:p>
            <a:pPr marL="285750" indent="-285750">
              <a:buFont typeface="Arial"/>
              <a:buChar char="•"/>
            </a:pPr>
            <a:r>
              <a:rPr lang="el-GR" dirty="0"/>
              <a:t>Οι τελείες δείχνουν ξεχωριστές βάσεις και οι γραμμές συμπληρωματική ένωση βάσεων. </a:t>
            </a:r>
          </a:p>
          <a:p>
            <a:endParaRPr lang="el-GR" dirty="0"/>
          </a:p>
          <a:p>
            <a:pPr marL="285750" indent="-285750">
              <a:buFont typeface="Arial"/>
              <a:buChar char="•"/>
            </a:pPr>
            <a:r>
              <a:rPr lang="el-GR" dirty="0"/>
              <a:t>Οι συστηματικές διαφορές στο μήκος των ελικοειδών περιοχών και οι περιορισμοί που υποδεικνύονται από τη συμπληρωματικότητα των βάσεων συνέβαλαν στα πρότυπα που μελέτησε ο </a:t>
            </a:r>
            <a:r>
              <a:rPr lang="en-US" dirty="0" err="1"/>
              <a:t>Woese</a:t>
            </a:r>
            <a:r>
              <a:rPr lang="en-US" dirty="0"/>
              <a:t>.</a:t>
            </a:r>
          </a:p>
        </p:txBody>
      </p:sp>
      <p:sp>
        <p:nvSpPr>
          <p:cNvPr id="4" name="TextBox 3"/>
          <p:cNvSpPr txBox="1"/>
          <p:nvPr/>
        </p:nvSpPr>
        <p:spPr>
          <a:xfrm>
            <a:off x="460375" y="293042"/>
            <a:ext cx="2693917" cy="461665"/>
          </a:xfrm>
          <a:prstGeom prst="rect">
            <a:avLst/>
          </a:prstGeom>
          <a:noFill/>
        </p:spPr>
        <p:txBody>
          <a:bodyPr wrap="none" rtlCol="0">
            <a:spAutoFit/>
          </a:bodyPr>
          <a:lstStyle/>
          <a:p>
            <a:r>
              <a:rPr lang="el-GR" sz="2400" dirty="0"/>
              <a:t>Δευτεροταγής δομή</a:t>
            </a:r>
            <a:endParaRPr lang="en-US" sz="2400" dirty="0"/>
          </a:p>
        </p:txBody>
      </p:sp>
      <p:sp>
        <p:nvSpPr>
          <p:cNvPr id="5" name="TextBox 4"/>
          <p:cNvSpPr txBox="1"/>
          <p:nvPr/>
        </p:nvSpPr>
        <p:spPr>
          <a:xfrm>
            <a:off x="2723567" y="6298237"/>
            <a:ext cx="362585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835260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5-30 at 10.46.1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25" y="570544"/>
            <a:ext cx="6207524" cy="10223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798410" y="1251510"/>
            <a:ext cx="3479045" cy="1477328"/>
          </a:xfrm>
          <a:prstGeom prst="rect">
            <a:avLst/>
          </a:prstGeom>
          <a:noFill/>
        </p:spPr>
        <p:txBody>
          <a:bodyPr wrap="square" rtlCol="0">
            <a:spAutoFit/>
          </a:bodyPr>
          <a:lstStyle/>
          <a:p>
            <a:r>
              <a:rPr lang="el-GR" dirty="0"/>
              <a:t>Εικόνα 18.13 (</a:t>
            </a:r>
            <a:r>
              <a:rPr lang="en-US" dirty="0"/>
              <a:t>Brock, Biology of Microorganisms)</a:t>
            </a:r>
          </a:p>
          <a:p>
            <a:r>
              <a:rPr lang="el-GR" dirty="0"/>
              <a:t>Βήματα στην ανάλυση της βιοποικιλότητας βάσει των παραλλαγών ενός γονιδίου</a:t>
            </a:r>
            <a:endParaRPr lang="en-US" dirty="0"/>
          </a:p>
        </p:txBody>
      </p:sp>
      <p:sp>
        <p:nvSpPr>
          <p:cNvPr id="5" name="Rectangle 4"/>
          <p:cNvSpPr/>
          <p:nvPr/>
        </p:nvSpPr>
        <p:spPr>
          <a:xfrm>
            <a:off x="404670" y="201212"/>
            <a:ext cx="3711272" cy="430887"/>
          </a:xfrm>
          <a:prstGeom prst="rect">
            <a:avLst/>
          </a:prstGeom>
        </p:spPr>
        <p:txBody>
          <a:bodyPr wrap="none">
            <a:spAutoFit/>
          </a:bodyPr>
          <a:lstStyle/>
          <a:p>
            <a:r>
              <a:rPr lang="el-GR" sz="2200" dirty="0">
                <a:latin typeface="Arial" charset="0"/>
              </a:rPr>
              <a:t>Εκχύλιση νουκλεϊκών οξέων</a:t>
            </a:r>
            <a:endParaRPr lang="en-US" sz="2200" dirty="0"/>
          </a:p>
        </p:txBody>
      </p:sp>
    </p:spTree>
    <p:extLst>
      <p:ext uri="{BB962C8B-B14F-4D97-AF65-F5344CB8AC3E}">
        <p14:creationId xmlns:p14="http://schemas.microsoft.com/office/powerpoint/2010/main" val="299070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863600" y="1050925"/>
            <a:ext cx="2160588" cy="503238"/>
          </a:xfrm>
          <a:prstGeom prst="rect">
            <a:avLst/>
          </a:prstGeom>
          <a:solidFill>
            <a:srgbClr val="FFFF00"/>
          </a:solidFill>
          <a:ln w="9525">
            <a:solidFill>
              <a:schemeClr val="tx1"/>
            </a:solidFill>
            <a:miter lim="800000"/>
            <a:headEnd/>
            <a:tailEnd/>
          </a:ln>
        </p:spPr>
        <p:txBody>
          <a:bodyPr wrap="none" anchor="ctr"/>
          <a:lstStyle/>
          <a:p>
            <a:pPr algn="ctr"/>
            <a:r>
              <a:rPr lang="el-GR" dirty="0">
                <a:solidFill>
                  <a:schemeClr val="tx2"/>
                </a:solidFill>
              </a:rPr>
              <a:t>Δειγματοληψία</a:t>
            </a:r>
            <a:endParaRPr lang="en-GB" dirty="0">
              <a:solidFill>
                <a:schemeClr val="tx2"/>
              </a:solidFill>
            </a:endParaRPr>
          </a:p>
        </p:txBody>
      </p:sp>
      <p:sp>
        <p:nvSpPr>
          <p:cNvPr id="19460" name="Rectangle 10"/>
          <p:cNvSpPr>
            <a:spLocks noChangeArrowheads="1"/>
          </p:cNvSpPr>
          <p:nvPr/>
        </p:nvSpPr>
        <p:spPr bwMode="auto">
          <a:xfrm>
            <a:off x="863600" y="2220913"/>
            <a:ext cx="2160588" cy="504825"/>
          </a:xfrm>
          <a:prstGeom prst="rect">
            <a:avLst/>
          </a:prstGeom>
          <a:solidFill>
            <a:srgbClr val="FFFF00"/>
          </a:solidFill>
          <a:ln w="9525">
            <a:solidFill>
              <a:schemeClr val="tx1"/>
            </a:solidFill>
            <a:miter lim="800000"/>
            <a:headEnd/>
            <a:tailEnd/>
          </a:ln>
        </p:spPr>
        <p:txBody>
          <a:bodyPr wrap="none" anchor="ctr"/>
          <a:lstStyle/>
          <a:p>
            <a:pPr algn="ctr"/>
            <a:r>
              <a:rPr lang="el-GR" dirty="0">
                <a:solidFill>
                  <a:schemeClr val="tx2"/>
                </a:solidFill>
              </a:rPr>
              <a:t>Απομόνωση </a:t>
            </a:r>
            <a:r>
              <a:rPr lang="en-GB" dirty="0">
                <a:solidFill>
                  <a:schemeClr val="tx2"/>
                </a:solidFill>
              </a:rPr>
              <a:t>DNA</a:t>
            </a:r>
          </a:p>
        </p:txBody>
      </p:sp>
      <p:sp>
        <p:nvSpPr>
          <p:cNvPr id="19461" name="Rectangle 11"/>
          <p:cNvSpPr>
            <a:spLocks noChangeArrowheads="1"/>
          </p:cNvSpPr>
          <p:nvPr/>
        </p:nvSpPr>
        <p:spPr bwMode="auto">
          <a:xfrm>
            <a:off x="173038" y="3505200"/>
            <a:ext cx="3332162" cy="576263"/>
          </a:xfrm>
          <a:prstGeom prst="rect">
            <a:avLst/>
          </a:prstGeom>
          <a:solidFill>
            <a:schemeClr val="accent6">
              <a:lumMod val="75000"/>
            </a:schemeClr>
          </a:solidFill>
          <a:ln w="9525">
            <a:solidFill>
              <a:schemeClr val="tx1"/>
            </a:solidFill>
            <a:miter lim="800000"/>
            <a:headEnd/>
            <a:tailEnd/>
          </a:ln>
        </p:spPr>
        <p:txBody>
          <a:bodyPr wrap="none" anchor="ctr"/>
          <a:lstStyle/>
          <a:p>
            <a:pPr algn="ctr"/>
            <a:r>
              <a:rPr lang="en-GB">
                <a:solidFill>
                  <a:schemeClr val="tx2"/>
                </a:solidFill>
              </a:rPr>
              <a:t>PCR </a:t>
            </a:r>
            <a:r>
              <a:rPr lang="el-GR">
                <a:solidFill>
                  <a:schemeClr val="tx2"/>
                </a:solidFill>
              </a:rPr>
              <a:t>ενίσχυση των 16</a:t>
            </a:r>
            <a:r>
              <a:rPr lang="en-GB">
                <a:solidFill>
                  <a:schemeClr val="tx2"/>
                </a:solidFill>
              </a:rPr>
              <a:t>s rRNA </a:t>
            </a:r>
            <a:endParaRPr lang="el-GR">
              <a:solidFill>
                <a:schemeClr val="tx2"/>
              </a:solidFill>
            </a:endParaRPr>
          </a:p>
          <a:p>
            <a:pPr algn="ctr"/>
            <a:r>
              <a:rPr lang="el-GR">
                <a:solidFill>
                  <a:schemeClr val="tx2"/>
                </a:solidFill>
              </a:rPr>
              <a:t>Βακτηριακών γονιδίων</a:t>
            </a:r>
            <a:endParaRPr lang="en-GB">
              <a:solidFill>
                <a:schemeClr val="tx2"/>
              </a:solidFill>
            </a:endParaRPr>
          </a:p>
        </p:txBody>
      </p:sp>
      <p:sp>
        <p:nvSpPr>
          <p:cNvPr id="19462" name="Rectangle 12"/>
          <p:cNvSpPr>
            <a:spLocks noChangeArrowheads="1"/>
          </p:cNvSpPr>
          <p:nvPr/>
        </p:nvSpPr>
        <p:spPr bwMode="auto">
          <a:xfrm>
            <a:off x="763588" y="4833938"/>
            <a:ext cx="2260600" cy="576262"/>
          </a:xfrm>
          <a:prstGeom prst="rect">
            <a:avLst/>
          </a:prstGeom>
          <a:solidFill>
            <a:schemeClr val="accent6">
              <a:lumMod val="75000"/>
            </a:schemeClr>
          </a:solidFill>
          <a:ln w="9525">
            <a:solidFill>
              <a:schemeClr val="tx1"/>
            </a:solidFill>
            <a:miter lim="800000"/>
            <a:headEnd/>
            <a:tailEnd/>
          </a:ln>
        </p:spPr>
        <p:txBody>
          <a:bodyPr wrap="none" anchor="ctr"/>
          <a:lstStyle/>
          <a:p>
            <a:pPr algn="ctr"/>
            <a:r>
              <a:rPr lang="el-GR">
                <a:solidFill>
                  <a:schemeClr val="tx2"/>
                </a:solidFill>
              </a:rPr>
              <a:t>Κλωνοποίηση</a:t>
            </a:r>
            <a:endParaRPr lang="en-GB">
              <a:solidFill>
                <a:schemeClr val="tx2"/>
              </a:solidFill>
            </a:endParaRPr>
          </a:p>
        </p:txBody>
      </p:sp>
      <p:sp>
        <p:nvSpPr>
          <p:cNvPr id="19464" name="Rectangle 14"/>
          <p:cNvSpPr>
            <a:spLocks noChangeArrowheads="1"/>
          </p:cNvSpPr>
          <p:nvPr/>
        </p:nvSpPr>
        <p:spPr bwMode="auto">
          <a:xfrm>
            <a:off x="5397500" y="2200275"/>
            <a:ext cx="3076575" cy="576263"/>
          </a:xfrm>
          <a:prstGeom prst="rect">
            <a:avLst/>
          </a:prstGeom>
          <a:solidFill>
            <a:srgbClr val="FFFF00"/>
          </a:solidFill>
          <a:ln w="9525">
            <a:solidFill>
              <a:schemeClr val="tx1"/>
            </a:solidFill>
            <a:miter lim="800000"/>
            <a:headEnd/>
            <a:tailEnd/>
          </a:ln>
        </p:spPr>
        <p:txBody>
          <a:bodyPr wrap="none" anchor="ctr"/>
          <a:lstStyle/>
          <a:p>
            <a:pPr algn="ctr"/>
            <a:r>
              <a:rPr lang="el-GR" dirty="0">
                <a:solidFill>
                  <a:schemeClr val="tx2"/>
                </a:solidFill>
              </a:rPr>
              <a:t>Αλληλούχηση (</a:t>
            </a:r>
            <a:r>
              <a:rPr lang="en-GB" dirty="0">
                <a:solidFill>
                  <a:schemeClr val="tx2"/>
                </a:solidFill>
              </a:rPr>
              <a:t>sequencing) </a:t>
            </a:r>
          </a:p>
          <a:p>
            <a:pPr algn="ctr"/>
            <a:r>
              <a:rPr lang="el-GR" dirty="0">
                <a:solidFill>
                  <a:schemeClr val="tx2"/>
                </a:solidFill>
              </a:rPr>
              <a:t>του γονιδίου</a:t>
            </a:r>
            <a:endParaRPr lang="en-GB" dirty="0">
              <a:solidFill>
                <a:schemeClr val="tx2"/>
              </a:solidFill>
            </a:endParaRPr>
          </a:p>
        </p:txBody>
      </p:sp>
      <p:sp>
        <p:nvSpPr>
          <p:cNvPr id="19465" name="Rectangle 15"/>
          <p:cNvSpPr>
            <a:spLocks noChangeArrowheads="1"/>
          </p:cNvSpPr>
          <p:nvPr/>
        </p:nvSpPr>
        <p:spPr bwMode="auto">
          <a:xfrm>
            <a:off x="5316538" y="3429000"/>
            <a:ext cx="3240087" cy="649288"/>
          </a:xfrm>
          <a:prstGeom prst="rect">
            <a:avLst/>
          </a:prstGeom>
          <a:solidFill>
            <a:srgbClr val="FFFF00"/>
          </a:solidFill>
          <a:ln w="9525">
            <a:solidFill>
              <a:schemeClr val="tx1"/>
            </a:solidFill>
            <a:miter lim="800000"/>
            <a:headEnd/>
            <a:tailEnd/>
          </a:ln>
        </p:spPr>
        <p:txBody>
          <a:bodyPr wrap="none" anchor="ctr"/>
          <a:lstStyle/>
          <a:p>
            <a:pPr algn="ctr"/>
            <a:r>
              <a:rPr lang="el-GR" dirty="0">
                <a:solidFill>
                  <a:schemeClr val="tx2"/>
                </a:solidFill>
              </a:rPr>
              <a:t>Επεξεργασία των αλληλουχιών</a:t>
            </a:r>
          </a:p>
          <a:p>
            <a:pPr algn="ctr"/>
            <a:r>
              <a:rPr lang="el-GR" dirty="0">
                <a:solidFill>
                  <a:schemeClr val="tx2"/>
                </a:solidFill>
              </a:rPr>
              <a:t>Ευθυγράμμιση</a:t>
            </a:r>
            <a:endParaRPr lang="en-GB" dirty="0">
              <a:solidFill>
                <a:schemeClr val="tx2"/>
              </a:solidFill>
            </a:endParaRPr>
          </a:p>
        </p:txBody>
      </p:sp>
      <p:sp>
        <p:nvSpPr>
          <p:cNvPr id="19466" name="Rectangle 16"/>
          <p:cNvSpPr>
            <a:spLocks noChangeArrowheads="1"/>
          </p:cNvSpPr>
          <p:nvPr/>
        </p:nvSpPr>
        <p:spPr bwMode="auto">
          <a:xfrm>
            <a:off x="5068888" y="4833938"/>
            <a:ext cx="3743325" cy="603250"/>
          </a:xfrm>
          <a:prstGeom prst="rect">
            <a:avLst/>
          </a:prstGeom>
          <a:solidFill>
            <a:srgbClr val="FFFF00"/>
          </a:solidFill>
          <a:ln w="9525">
            <a:solidFill>
              <a:schemeClr val="tx1"/>
            </a:solidFill>
            <a:miter lim="800000"/>
            <a:headEnd/>
            <a:tailEnd/>
          </a:ln>
        </p:spPr>
        <p:txBody>
          <a:bodyPr wrap="none" anchor="ctr"/>
          <a:lstStyle/>
          <a:p>
            <a:pPr algn="ctr"/>
            <a:r>
              <a:rPr lang="el-GR">
                <a:solidFill>
                  <a:schemeClr val="tx2"/>
                </a:solidFill>
              </a:rPr>
              <a:t>Κατασκευή φυλογενετικού δέντρου</a:t>
            </a:r>
            <a:endParaRPr lang="en-GB">
              <a:solidFill>
                <a:schemeClr val="tx2"/>
              </a:solidFill>
            </a:endParaRPr>
          </a:p>
        </p:txBody>
      </p:sp>
      <p:cxnSp>
        <p:nvCxnSpPr>
          <p:cNvPr id="50" name="Straight Arrow Connector 49"/>
          <p:cNvCxnSpPr/>
          <p:nvPr/>
        </p:nvCxnSpPr>
        <p:spPr>
          <a:xfrm rot="5400000">
            <a:off x="1846262" y="1887538"/>
            <a:ext cx="576263" cy="1588"/>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5400000">
            <a:off x="1846263" y="3063875"/>
            <a:ext cx="576262" cy="1588"/>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a:off x="1846263" y="4435475"/>
            <a:ext cx="576262" cy="1588"/>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rot="5400000">
            <a:off x="6648451" y="3140075"/>
            <a:ext cx="576262" cy="1587"/>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5400000">
            <a:off x="6650038" y="4435475"/>
            <a:ext cx="576262" cy="1588"/>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4641608" y="2040399"/>
            <a:ext cx="4419600" cy="3886200"/>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20" name="TextBox 19"/>
          <p:cNvSpPr txBox="1"/>
          <p:nvPr/>
        </p:nvSpPr>
        <p:spPr>
          <a:xfrm>
            <a:off x="460375" y="293042"/>
            <a:ext cx="1938602" cy="461665"/>
          </a:xfrm>
          <a:prstGeom prst="rect">
            <a:avLst/>
          </a:prstGeom>
          <a:noFill/>
        </p:spPr>
        <p:txBody>
          <a:bodyPr wrap="none" rtlCol="0">
            <a:spAutoFit/>
          </a:bodyPr>
          <a:lstStyle/>
          <a:p>
            <a:r>
              <a:rPr lang="el-GR" sz="2400" dirty="0"/>
              <a:t>Μεθοδολογία</a:t>
            </a:r>
            <a:endParaRPr lang="en-US" sz="2400" dirty="0"/>
          </a:p>
        </p:txBody>
      </p:sp>
      <p:cxnSp>
        <p:nvCxnSpPr>
          <p:cNvPr id="4" name="Straight Arrow Connector 3"/>
          <p:cNvCxnSpPr>
            <a:stCxn id="19460" idx="3"/>
            <a:endCxn id="19464" idx="1"/>
          </p:cNvCxnSpPr>
          <p:nvPr/>
        </p:nvCxnSpPr>
        <p:spPr>
          <a:xfrm>
            <a:off x="3024188" y="2473326"/>
            <a:ext cx="2373312" cy="15081"/>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13"/>
          <p:cNvSpPr>
            <a:spLocks noChangeArrowheads="1"/>
          </p:cNvSpPr>
          <p:nvPr/>
        </p:nvSpPr>
        <p:spPr bwMode="auto">
          <a:xfrm>
            <a:off x="460375" y="5926599"/>
            <a:ext cx="2720975" cy="503237"/>
          </a:xfrm>
          <a:prstGeom prst="rect">
            <a:avLst/>
          </a:prstGeom>
          <a:solidFill>
            <a:schemeClr val="accent6">
              <a:lumMod val="75000"/>
            </a:schemeClr>
          </a:solidFill>
          <a:ln w="9525">
            <a:solidFill>
              <a:schemeClr val="tx1"/>
            </a:solidFill>
            <a:miter lim="800000"/>
            <a:headEnd/>
            <a:tailEnd/>
          </a:ln>
        </p:spPr>
        <p:txBody>
          <a:bodyPr wrap="none" anchor="ctr"/>
          <a:lstStyle/>
          <a:p>
            <a:pPr algn="ctr"/>
            <a:r>
              <a:rPr lang="el-GR">
                <a:solidFill>
                  <a:schemeClr val="tx2"/>
                </a:solidFill>
              </a:rPr>
              <a:t>Απομόνωση πλασμιδίου</a:t>
            </a:r>
            <a:endParaRPr lang="en-GB">
              <a:solidFill>
                <a:schemeClr val="tx2"/>
              </a:solidFill>
            </a:endParaRPr>
          </a:p>
        </p:txBody>
      </p:sp>
      <p:cxnSp>
        <p:nvCxnSpPr>
          <p:cNvPr id="24" name="Straight Arrow Connector 23"/>
          <p:cNvCxnSpPr/>
          <p:nvPr/>
        </p:nvCxnSpPr>
        <p:spPr>
          <a:xfrm rot="5400000">
            <a:off x="1843129" y="5637674"/>
            <a:ext cx="576262" cy="1588"/>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826361" y="2084721"/>
            <a:ext cx="585354" cy="369332"/>
          </a:xfrm>
          <a:prstGeom prst="rect">
            <a:avLst/>
          </a:prstGeom>
          <a:noFill/>
        </p:spPr>
        <p:txBody>
          <a:bodyPr wrap="none" rtlCol="0">
            <a:spAutoFit/>
          </a:bodyPr>
          <a:lstStyle/>
          <a:p>
            <a:r>
              <a:rPr lang="en-US" dirty="0"/>
              <a:t>NGS</a:t>
            </a:r>
          </a:p>
        </p:txBody>
      </p:sp>
      <p:cxnSp>
        <p:nvCxnSpPr>
          <p:cNvPr id="10" name="Straight Arrow Connector 9"/>
          <p:cNvCxnSpPr>
            <a:stCxn id="23" idx="3"/>
          </p:cNvCxnSpPr>
          <p:nvPr/>
        </p:nvCxnSpPr>
        <p:spPr>
          <a:xfrm flipV="1">
            <a:off x="3181350" y="2725738"/>
            <a:ext cx="2135188" cy="3452480"/>
          </a:xfrm>
          <a:prstGeom prst="straightConnector1">
            <a:avLst/>
          </a:prstGeom>
          <a:ln w="635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17996639">
            <a:off x="2697486" y="4303496"/>
            <a:ext cx="2446666" cy="369332"/>
          </a:xfrm>
          <a:prstGeom prst="rect">
            <a:avLst/>
          </a:prstGeom>
          <a:noFill/>
        </p:spPr>
        <p:txBody>
          <a:bodyPr wrap="none" rtlCol="0">
            <a:spAutoFit/>
          </a:bodyPr>
          <a:lstStyle/>
          <a:p>
            <a:r>
              <a:rPr lang="el-GR" dirty="0"/>
              <a:t>Αλληλούχηση 1</a:t>
            </a:r>
            <a:r>
              <a:rPr lang="el-GR" baseline="30000" dirty="0"/>
              <a:t>ης</a:t>
            </a:r>
            <a:r>
              <a:rPr lang="el-GR" dirty="0"/>
              <a:t> γενιας</a:t>
            </a:r>
            <a:endParaRPr lang="en-US" dirty="0"/>
          </a:p>
        </p:txBody>
      </p:sp>
    </p:spTree>
    <p:extLst>
      <p:ext uri="{BB962C8B-B14F-4D97-AF65-F5344CB8AC3E}">
        <p14:creationId xmlns:p14="http://schemas.microsoft.com/office/powerpoint/2010/main" val="3978002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0"/>
            <a:ext cx="3608680" cy="830997"/>
          </a:xfrm>
          <a:prstGeom prst="rect">
            <a:avLst/>
          </a:prstGeom>
          <a:noFill/>
        </p:spPr>
        <p:txBody>
          <a:bodyPr wrap="none" rtlCol="0">
            <a:spAutoFit/>
          </a:bodyPr>
          <a:lstStyle/>
          <a:p>
            <a:r>
              <a:rPr lang="el-GR" sz="2400" dirty="0"/>
              <a:t>Αλληλούχηση</a:t>
            </a:r>
            <a:endParaRPr lang="en-US" sz="2400" dirty="0"/>
          </a:p>
          <a:p>
            <a:r>
              <a:rPr lang="en-US" sz="2400" dirty="0"/>
              <a:t>1</a:t>
            </a:r>
            <a:r>
              <a:rPr lang="el-GR" sz="2400" dirty="0"/>
              <a:t>ης γενιας-μέθοδος </a:t>
            </a:r>
            <a:r>
              <a:rPr lang="en-US" sz="2400" dirty="0"/>
              <a:t>Sanger</a:t>
            </a:r>
          </a:p>
        </p:txBody>
      </p:sp>
      <p:pic>
        <p:nvPicPr>
          <p:cNvPr id="5" name="Picture 1" descr="Screen Shot 2018-05-25 at 1.03.0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1250" y="0"/>
            <a:ext cx="32226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Screen Shot 2018-05-25 at 1.03.2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457" y="5138737"/>
            <a:ext cx="4460875" cy="171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346327" y="1424039"/>
            <a:ext cx="5324923" cy="1631216"/>
          </a:xfrm>
          <a:prstGeom prst="rect">
            <a:avLst/>
          </a:prstGeom>
          <a:noFill/>
        </p:spPr>
        <p:txBody>
          <a:bodyPr wrap="square" rtlCol="0">
            <a:spAutoFit/>
          </a:bodyPr>
          <a:lstStyle/>
          <a:p>
            <a:pPr marL="285750" indent="-285750">
              <a:buFont typeface="Arial"/>
              <a:buChar char="•"/>
            </a:pPr>
            <a:r>
              <a:rPr lang="el-GR" sz="2000" dirty="0"/>
              <a:t>Μήκος &gt;1000 </a:t>
            </a:r>
            <a:r>
              <a:rPr lang="en-US" sz="2000" dirty="0" err="1"/>
              <a:t>bp</a:t>
            </a:r>
            <a:endParaRPr lang="en-US" sz="2000" dirty="0"/>
          </a:p>
          <a:p>
            <a:pPr marL="285750" indent="-285750">
              <a:buFont typeface="Arial"/>
              <a:buChar char="•"/>
            </a:pPr>
            <a:r>
              <a:rPr lang="el-GR" sz="2000" dirty="0"/>
              <a:t>Αριθμός αλληλουχιών/ δείγμα ~ αριθμός κλώνων </a:t>
            </a:r>
            <a:r>
              <a:rPr lang="el-GR" sz="2000" dirty="0">
                <a:sym typeface="Wingdings"/>
              </a:rPr>
              <a:t> 100-200/δείγμα</a:t>
            </a:r>
          </a:p>
          <a:p>
            <a:pPr marL="285750" indent="-285750">
              <a:buFont typeface="Arial"/>
              <a:buChar char="•"/>
            </a:pPr>
            <a:r>
              <a:rPr lang="el-GR" sz="2000" dirty="0">
                <a:sym typeface="Wingdings"/>
              </a:rPr>
              <a:t>Απόλυτα εξαρτημενο από τη δουλειά στο εργαστήριο και τη συλλογή κλώνων</a:t>
            </a:r>
            <a:endParaRPr lang="en-US" sz="2000" dirty="0"/>
          </a:p>
        </p:txBody>
      </p:sp>
    </p:spTree>
    <p:extLst>
      <p:ext uri="{BB962C8B-B14F-4D97-AF65-F5344CB8AC3E}">
        <p14:creationId xmlns:p14="http://schemas.microsoft.com/office/powerpoint/2010/main" val="4063972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85800" y="4376738"/>
            <a:ext cx="5867400" cy="80962"/>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07" name="Text Box 3"/>
          <p:cNvSpPr txBox="1">
            <a:spLocks noChangeArrowheads="1"/>
          </p:cNvSpPr>
          <p:nvPr/>
        </p:nvSpPr>
        <p:spPr bwMode="auto">
          <a:xfrm>
            <a:off x="381000" y="57912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08" name="Text Box 4"/>
          <p:cNvSpPr txBox="1">
            <a:spLocks noChangeArrowheads="1"/>
          </p:cNvSpPr>
          <p:nvPr/>
        </p:nvSpPr>
        <p:spPr bwMode="auto">
          <a:xfrm>
            <a:off x="6553200" y="57912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329733" name="Rectangle 5"/>
          <p:cNvSpPr>
            <a:spLocks noGrp="1" noChangeArrowheads="1"/>
          </p:cNvSpPr>
          <p:nvPr>
            <p:ph type="title"/>
          </p:nvPr>
        </p:nvSpPr>
        <p:spPr>
          <a:xfrm>
            <a:off x="557213" y="444500"/>
            <a:ext cx="7772400" cy="457200"/>
          </a:xfrm>
          <a:solidFill>
            <a:srgbClr val="FFFFFF"/>
          </a:solidFill>
          <a:ln>
            <a:solidFill>
              <a:schemeClr val="bg1"/>
            </a:solidFill>
          </a:ln>
        </p:spPr>
        <p:txBody>
          <a:bodyPr anchor="t">
            <a:normAutofit fontScale="90000"/>
          </a:bodyPr>
          <a:lstStyle/>
          <a:p>
            <a:pPr eaLnBrk="1" hangingPunct="1"/>
            <a:r>
              <a:rPr lang="el-GR" sz="2300" b="1">
                <a:solidFill>
                  <a:srgbClr val="000076"/>
                </a:solidFill>
                <a:latin typeface="Calibri" charset="0"/>
                <a:ea typeface="ＭＳ Ｐゴシック" charset="0"/>
                <a:cs typeface="ＭＳ Ｐゴシック" charset="0"/>
              </a:rPr>
              <a:t>Αλυσιδωτή αντίδραση πολυμεράσης</a:t>
            </a:r>
            <a:br>
              <a:rPr lang="el-GR" sz="2300" b="1">
                <a:solidFill>
                  <a:srgbClr val="000076"/>
                </a:solidFill>
                <a:latin typeface="Calibri" charset="0"/>
                <a:ea typeface="ＭＳ Ｐゴシック" charset="0"/>
                <a:cs typeface="ＭＳ Ｐゴシック" charset="0"/>
              </a:rPr>
            </a:br>
            <a:r>
              <a:rPr lang="en-US" sz="2300" b="1">
                <a:solidFill>
                  <a:srgbClr val="000076"/>
                </a:solidFill>
                <a:latin typeface="Calibri" charset="0"/>
                <a:ea typeface="ＭＳ Ｐゴシック" charset="0"/>
                <a:cs typeface="ＭＳ Ｐゴシック" charset="0"/>
              </a:rPr>
              <a:t>Polymerase chain reaction (PCR)   </a:t>
            </a:r>
          </a:p>
        </p:txBody>
      </p:sp>
      <p:sp>
        <p:nvSpPr>
          <p:cNvPr id="21510" name="Rectangle 7"/>
          <p:cNvSpPr>
            <a:spLocks noChangeArrowheads="1"/>
          </p:cNvSpPr>
          <p:nvPr/>
        </p:nvSpPr>
        <p:spPr bwMode="auto">
          <a:xfrm>
            <a:off x="685800" y="1403350"/>
            <a:ext cx="5859463" cy="76200"/>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11" name="Rectangle 8"/>
          <p:cNvSpPr>
            <a:spLocks noChangeArrowheads="1"/>
          </p:cNvSpPr>
          <p:nvPr/>
        </p:nvSpPr>
        <p:spPr bwMode="auto">
          <a:xfrm>
            <a:off x="685800" y="1524000"/>
            <a:ext cx="5859463" cy="76200"/>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12" name="Text Box 9"/>
          <p:cNvSpPr txBox="1">
            <a:spLocks noChangeArrowheads="1"/>
          </p:cNvSpPr>
          <p:nvPr/>
        </p:nvSpPr>
        <p:spPr bwMode="auto">
          <a:xfrm>
            <a:off x="403225" y="11430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13" name="Text Box 10"/>
          <p:cNvSpPr txBox="1">
            <a:spLocks noChangeArrowheads="1"/>
          </p:cNvSpPr>
          <p:nvPr/>
        </p:nvSpPr>
        <p:spPr bwMode="auto">
          <a:xfrm>
            <a:off x="6553200" y="15240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14" name="Text Box 11"/>
          <p:cNvSpPr txBox="1">
            <a:spLocks noChangeArrowheads="1"/>
          </p:cNvSpPr>
          <p:nvPr/>
        </p:nvSpPr>
        <p:spPr bwMode="auto">
          <a:xfrm>
            <a:off x="403225" y="15240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21515" name="Text Box 12"/>
          <p:cNvSpPr txBox="1">
            <a:spLocks noChangeArrowheads="1"/>
          </p:cNvSpPr>
          <p:nvPr/>
        </p:nvSpPr>
        <p:spPr bwMode="auto">
          <a:xfrm>
            <a:off x="6553200" y="11430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21516" name="AutoShape 13"/>
          <p:cNvSpPr>
            <a:spLocks noChangeArrowheads="1"/>
          </p:cNvSpPr>
          <p:nvPr/>
        </p:nvSpPr>
        <p:spPr bwMode="auto">
          <a:xfrm>
            <a:off x="4343400" y="1676400"/>
            <a:ext cx="457200" cy="457200"/>
          </a:xfrm>
          <a:prstGeom prst="downArrow">
            <a:avLst>
              <a:gd name="adj1" fmla="val 50000"/>
              <a:gd name="adj2" fmla="val 25000"/>
            </a:avLst>
          </a:prstGeom>
          <a:solidFill>
            <a:srgbClr val="FFFF99"/>
          </a:solidFill>
          <a:ln w="9525">
            <a:solidFill>
              <a:schemeClr val="tx1"/>
            </a:solidFill>
            <a:miter lim="800000"/>
            <a:headEnd/>
            <a:tailEnd/>
          </a:ln>
        </p:spPr>
        <p:txBody>
          <a:bodyPr wrap="none" anchor="ctr"/>
          <a:lstStyle/>
          <a:p>
            <a:endParaRPr lang="en-US">
              <a:latin typeface="Calibri" charset="0"/>
            </a:endParaRPr>
          </a:p>
        </p:txBody>
      </p:sp>
      <p:sp>
        <p:nvSpPr>
          <p:cNvPr id="21517" name="AutoShape 14"/>
          <p:cNvSpPr>
            <a:spLocks noChangeArrowheads="1"/>
          </p:cNvSpPr>
          <p:nvPr/>
        </p:nvSpPr>
        <p:spPr bwMode="auto">
          <a:xfrm>
            <a:off x="4343400" y="2667000"/>
            <a:ext cx="457200" cy="457200"/>
          </a:xfrm>
          <a:prstGeom prst="downArrow">
            <a:avLst>
              <a:gd name="adj1" fmla="val 50000"/>
              <a:gd name="adj2" fmla="val 25000"/>
            </a:avLst>
          </a:prstGeom>
          <a:solidFill>
            <a:srgbClr val="FFFF99"/>
          </a:solidFill>
          <a:ln w="9525">
            <a:solidFill>
              <a:schemeClr val="tx1"/>
            </a:solidFill>
            <a:miter lim="800000"/>
            <a:headEnd/>
            <a:tailEnd/>
          </a:ln>
        </p:spPr>
        <p:txBody>
          <a:bodyPr wrap="none" anchor="ctr"/>
          <a:lstStyle/>
          <a:p>
            <a:endParaRPr lang="en-US">
              <a:latin typeface="Calibri" charset="0"/>
            </a:endParaRPr>
          </a:p>
        </p:txBody>
      </p:sp>
      <p:sp>
        <p:nvSpPr>
          <p:cNvPr id="21518" name="Rectangle 15"/>
          <p:cNvSpPr>
            <a:spLocks noChangeArrowheads="1"/>
          </p:cNvSpPr>
          <p:nvPr/>
        </p:nvSpPr>
        <p:spPr bwMode="auto">
          <a:xfrm>
            <a:off x="685800" y="2482850"/>
            <a:ext cx="5856288" cy="76200"/>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19" name="Text Box 16"/>
          <p:cNvSpPr txBox="1">
            <a:spLocks noChangeArrowheads="1"/>
          </p:cNvSpPr>
          <p:nvPr/>
        </p:nvSpPr>
        <p:spPr bwMode="auto">
          <a:xfrm>
            <a:off x="6553200" y="24384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20" name="Text Box 17"/>
          <p:cNvSpPr txBox="1">
            <a:spLocks noChangeArrowheads="1"/>
          </p:cNvSpPr>
          <p:nvPr/>
        </p:nvSpPr>
        <p:spPr bwMode="auto">
          <a:xfrm>
            <a:off x="400050" y="248285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21521" name="Rectangle 18"/>
          <p:cNvSpPr>
            <a:spLocks noChangeArrowheads="1"/>
          </p:cNvSpPr>
          <p:nvPr/>
        </p:nvSpPr>
        <p:spPr bwMode="auto">
          <a:xfrm>
            <a:off x="685800" y="2209800"/>
            <a:ext cx="5856288" cy="76200"/>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22" name="Text Box 19"/>
          <p:cNvSpPr txBox="1">
            <a:spLocks noChangeArrowheads="1"/>
          </p:cNvSpPr>
          <p:nvPr/>
        </p:nvSpPr>
        <p:spPr bwMode="auto">
          <a:xfrm>
            <a:off x="400050" y="194945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23" name="Text Box 20"/>
          <p:cNvSpPr txBox="1">
            <a:spLocks noChangeArrowheads="1"/>
          </p:cNvSpPr>
          <p:nvPr/>
        </p:nvSpPr>
        <p:spPr bwMode="auto">
          <a:xfrm>
            <a:off x="6553200" y="19812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21524" name="Text Box 21"/>
          <p:cNvSpPr txBox="1">
            <a:spLocks noChangeArrowheads="1"/>
          </p:cNvSpPr>
          <p:nvPr/>
        </p:nvSpPr>
        <p:spPr bwMode="auto">
          <a:xfrm>
            <a:off x="1981200" y="1654175"/>
            <a:ext cx="19399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800">
                <a:latin typeface="Calibri" charset="0"/>
              </a:rPr>
              <a:t>Αποδιάταξη</a:t>
            </a:r>
            <a:r>
              <a:rPr lang="en-US" sz="1800">
                <a:latin typeface="Calibri" charset="0"/>
              </a:rPr>
              <a:t> (94°C)</a:t>
            </a:r>
          </a:p>
        </p:txBody>
      </p:sp>
      <p:sp>
        <p:nvSpPr>
          <p:cNvPr id="21525" name="Text Box 22"/>
          <p:cNvSpPr txBox="1">
            <a:spLocks noChangeArrowheads="1"/>
          </p:cNvSpPr>
          <p:nvPr/>
        </p:nvSpPr>
        <p:spPr bwMode="auto">
          <a:xfrm>
            <a:off x="1339850" y="2568575"/>
            <a:ext cx="353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Σ</a:t>
            </a:r>
            <a:r>
              <a:rPr lang="el-GR" sz="1800">
                <a:latin typeface="Calibri" charset="0"/>
              </a:rPr>
              <a:t>ύνδεση εκκινητών</a:t>
            </a:r>
            <a:r>
              <a:rPr lang="en-US" sz="1800">
                <a:latin typeface="Calibri" charset="0"/>
              </a:rPr>
              <a:t>(annealing 48°C)</a:t>
            </a:r>
          </a:p>
        </p:txBody>
      </p:sp>
      <p:sp>
        <p:nvSpPr>
          <p:cNvPr id="21526" name="Rectangle 23"/>
          <p:cNvSpPr>
            <a:spLocks noChangeArrowheads="1"/>
          </p:cNvSpPr>
          <p:nvPr/>
        </p:nvSpPr>
        <p:spPr bwMode="auto">
          <a:xfrm>
            <a:off x="685800" y="3624263"/>
            <a:ext cx="5865813" cy="77787"/>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27" name="Text Box 24"/>
          <p:cNvSpPr txBox="1">
            <a:spLocks noChangeArrowheads="1"/>
          </p:cNvSpPr>
          <p:nvPr/>
        </p:nvSpPr>
        <p:spPr bwMode="auto">
          <a:xfrm>
            <a:off x="6553200" y="362585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28" name="Text Box 25"/>
          <p:cNvSpPr txBox="1">
            <a:spLocks noChangeArrowheads="1"/>
          </p:cNvSpPr>
          <p:nvPr/>
        </p:nvSpPr>
        <p:spPr bwMode="auto">
          <a:xfrm>
            <a:off x="398463" y="362585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21529" name="Rectangle 26"/>
          <p:cNvSpPr>
            <a:spLocks noChangeArrowheads="1"/>
          </p:cNvSpPr>
          <p:nvPr/>
        </p:nvSpPr>
        <p:spPr bwMode="auto">
          <a:xfrm>
            <a:off x="685800" y="3278188"/>
            <a:ext cx="990600" cy="74612"/>
          </a:xfrm>
          <a:prstGeom prst="rect">
            <a:avLst/>
          </a:prstGeom>
          <a:solidFill>
            <a:srgbClr val="FF0000"/>
          </a:solidFill>
          <a:ln w="9525">
            <a:solidFill>
              <a:schemeClr val="tx1"/>
            </a:solidFill>
            <a:miter lim="800000"/>
            <a:headEnd/>
            <a:tailEnd/>
          </a:ln>
        </p:spPr>
        <p:txBody>
          <a:bodyPr wrap="none" anchor="ctr"/>
          <a:lstStyle/>
          <a:p>
            <a:endParaRPr lang="en-US">
              <a:latin typeface="Calibri" charset="0"/>
            </a:endParaRPr>
          </a:p>
        </p:txBody>
      </p:sp>
      <p:sp>
        <p:nvSpPr>
          <p:cNvPr id="21530" name="Rectangle 27"/>
          <p:cNvSpPr>
            <a:spLocks noChangeArrowheads="1"/>
          </p:cNvSpPr>
          <p:nvPr/>
        </p:nvSpPr>
        <p:spPr bwMode="auto">
          <a:xfrm>
            <a:off x="5688013" y="3505200"/>
            <a:ext cx="854075" cy="74613"/>
          </a:xfrm>
          <a:prstGeom prst="rect">
            <a:avLst/>
          </a:prstGeom>
          <a:solidFill>
            <a:srgbClr val="FF0000"/>
          </a:solidFill>
          <a:ln w="9525">
            <a:solidFill>
              <a:schemeClr val="tx1"/>
            </a:solidFill>
            <a:miter lim="800000"/>
            <a:headEnd/>
            <a:tailEnd/>
          </a:ln>
        </p:spPr>
        <p:txBody>
          <a:bodyPr wrap="none" anchor="ctr"/>
          <a:lstStyle/>
          <a:p>
            <a:endParaRPr lang="en-US">
              <a:latin typeface="Calibri" charset="0"/>
            </a:endParaRPr>
          </a:p>
        </p:txBody>
      </p:sp>
      <p:sp>
        <p:nvSpPr>
          <p:cNvPr id="21531" name="AutoShape 28"/>
          <p:cNvSpPr>
            <a:spLocks noChangeArrowheads="1"/>
          </p:cNvSpPr>
          <p:nvPr/>
        </p:nvSpPr>
        <p:spPr bwMode="auto">
          <a:xfrm>
            <a:off x="4343400" y="3810000"/>
            <a:ext cx="457200" cy="457200"/>
          </a:xfrm>
          <a:prstGeom prst="downArrow">
            <a:avLst>
              <a:gd name="adj1" fmla="val 50000"/>
              <a:gd name="adj2" fmla="val 25000"/>
            </a:avLst>
          </a:prstGeom>
          <a:solidFill>
            <a:srgbClr val="FFFF99"/>
          </a:solidFill>
          <a:ln w="9525">
            <a:solidFill>
              <a:schemeClr val="tx1"/>
            </a:solidFill>
            <a:miter lim="800000"/>
            <a:headEnd/>
            <a:tailEnd/>
          </a:ln>
        </p:spPr>
        <p:txBody>
          <a:bodyPr wrap="none" anchor="ctr"/>
          <a:lstStyle/>
          <a:p>
            <a:endParaRPr lang="en-US">
              <a:latin typeface="Calibri" charset="0"/>
            </a:endParaRPr>
          </a:p>
        </p:txBody>
      </p:sp>
      <p:sp>
        <p:nvSpPr>
          <p:cNvPr id="21532" name="Text Box 29"/>
          <p:cNvSpPr txBox="1">
            <a:spLocks noChangeArrowheads="1"/>
          </p:cNvSpPr>
          <p:nvPr/>
        </p:nvSpPr>
        <p:spPr bwMode="auto">
          <a:xfrm>
            <a:off x="2540000" y="3787775"/>
            <a:ext cx="1933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800">
                <a:latin typeface="Calibri" charset="0"/>
              </a:rPr>
              <a:t>επιμήκυνση</a:t>
            </a:r>
            <a:r>
              <a:rPr lang="en-US" sz="1800">
                <a:latin typeface="Calibri" charset="0"/>
              </a:rPr>
              <a:t> (72°C)</a:t>
            </a:r>
          </a:p>
        </p:txBody>
      </p:sp>
      <p:sp>
        <p:nvSpPr>
          <p:cNvPr id="21533" name="Text Box 30"/>
          <p:cNvSpPr txBox="1">
            <a:spLocks noChangeArrowheads="1"/>
          </p:cNvSpPr>
          <p:nvPr/>
        </p:nvSpPr>
        <p:spPr bwMode="auto">
          <a:xfrm>
            <a:off x="381000" y="41148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34" name="Text Box 31"/>
          <p:cNvSpPr txBox="1">
            <a:spLocks noChangeArrowheads="1"/>
          </p:cNvSpPr>
          <p:nvPr/>
        </p:nvSpPr>
        <p:spPr bwMode="auto">
          <a:xfrm>
            <a:off x="6553200" y="41148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21535" name="Rectangle 32"/>
          <p:cNvSpPr>
            <a:spLocks noChangeArrowheads="1"/>
          </p:cNvSpPr>
          <p:nvPr/>
        </p:nvSpPr>
        <p:spPr bwMode="auto">
          <a:xfrm>
            <a:off x="690563" y="4495800"/>
            <a:ext cx="844550" cy="74613"/>
          </a:xfrm>
          <a:prstGeom prst="rect">
            <a:avLst/>
          </a:prstGeom>
          <a:solidFill>
            <a:srgbClr val="FF0000"/>
          </a:solidFill>
          <a:ln w="9525">
            <a:solidFill>
              <a:schemeClr val="tx1"/>
            </a:solidFill>
            <a:miter lim="800000"/>
            <a:headEnd/>
            <a:tailEnd/>
          </a:ln>
        </p:spPr>
        <p:txBody>
          <a:bodyPr wrap="none" anchor="ctr"/>
          <a:lstStyle/>
          <a:p>
            <a:endParaRPr lang="en-US">
              <a:latin typeface="Calibri" charset="0"/>
            </a:endParaRPr>
          </a:p>
        </p:txBody>
      </p:sp>
      <p:sp>
        <p:nvSpPr>
          <p:cNvPr id="21536" name="Line 33"/>
          <p:cNvSpPr>
            <a:spLocks noChangeShapeType="1"/>
          </p:cNvSpPr>
          <p:nvPr/>
        </p:nvSpPr>
        <p:spPr bwMode="auto">
          <a:xfrm>
            <a:off x="1519238" y="4572000"/>
            <a:ext cx="14605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1537" name="Text Box 34"/>
          <p:cNvSpPr txBox="1">
            <a:spLocks noChangeArrowheads="1"/>
          </p:cNvSpPr>
          <p:nvPr/>
        </p:nvSpPr>
        <p:spPr bwMode="auto">
          <a:xfrm>
            <a:off x="3895725" y="4648200"/>
            <a:ext cx="3270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Times New Roman" charset="0"/>
              </a:rPr>
              <a:t>A</a:t>
            </a:r>
          </a:p>
        </p:txBody>
      </p:sp>
      <p:sp>
        <p:nvSpPr>
          <p:cNvPr id="21538" name="Oval 35"/>
          <p:cNvSpPr>
            <a:spLocks noChangeArrowheads="1"/>
          </p:cNvSpPr>
          <p:nvPr/>
        </p:nvSpPr>
        <p:spPr bwMode="auto">
          <a:xfrm>
            <a:off x="2979738" y="4191000"/>
            <a:ext cx="260350" cy="533400"/>
          </a:xfrm>
          <a:prstGeom prst="ellipse">
            <a:avLst/>
          </a:prstGeom>
          <a:solidFill>
            <a:srgbClr val="3366FF"/>
          </a:solidFill>
          <a:ln w="9525">
            <a:solidFill>
              <a:schemeClr val="tx1"/>
            </a:solidFill>
            <a:round/>
            <a:headEnd/>
            <a:tailEnd/>
          </a:ln>
        </p:spPr>
        <p:txBody>
          <a:bodyPr wrap="none" anchor="ctr"/>
          <a:lstStyle/>
          <a:p>
            <a:endParaRPr lang="en-US">
              <a:latin typeface="Calibri" charset="0"/>
            </a:endParaRPr>
          </a:p>
        </p:txBody>
      </p:sp>
      <p:sp>
        <p:nvSpPr>
          <p:cNvPr id="21539" name="Text Box 36"/>
          <p:cNvSpPr txBox="1">
            <a:spLocks noChangeArrowheads="1"/>
          </p:cNvSpPr>
          <p:nvPr/>
        </p:nvSpPr>
        <p:spPr bwMode="auto">
          <a:xfrm>
            <a:off x="728663" y="3276600"/>
            <a:ext cx="11969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Ε</a:t>
            </a:r>
            <a:r>
              <a:rPr lang="el-GR" sz="1600">
                <a:latin typeface="Times New Roman" charset="0"/>
              </a:rPr>
              <a:t>κκινητής 1</a:t>
            </a:r>
            <a:endParaRPr lang="en-US" sz="1600">
              <a:latin typeface="Times New Roman" charset="0"/>
            </a:endParaRPr>
          </a:p>
        </p:txBody>
      </p:sp>
      <p:sp>
        <p:nvSpPr>
          <p:cNvPr id="21540" name="Text Box 37"/>
          <p:cNvSpPr txBox="1">
            <a:spLocks noChangeArrowheads="1"/>
          </p:cNvSpPr>
          <p:nvPr/>
        </p:nvSpPr>
        <p:spPr bwMode="auto">
          <a:xfrm>
            <a:off x="5486400" y="3200400"/>
            <a:ext cx="11969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Ε</a:t>
            </a:r>
            <a:r>
              <a:rPr lang="el-GR" sz="1600">
                <a:latin typeface="Times New Roman" charset="0"/>
              </a:rPr>
              <a:t>κκινητής 2</a:t>
            </a:r>
            <a:endParaRPr lang="en-US" sz="1600">
              <a:latin typeface="Times New Roman" charset="0"/>
            </a:endParaRPr>
          </a:p>
        </p:txBody>
      </p:sp>
      <p:sp>
        <p:nvSpPr>
          <p:cNvPr id="21541" name="Rectangle 38"/>
          <p:cNvSpPr>
            <a:spLocks noChangeArrowheads="1"/>
          </p:cNvSpPr>
          <p:nvPr/>
        </p:nvSpPr>
        <p:spPr bwMode="auto">
          <a:xfrm>
            <a:off x="685800" y="4916488"/>
            <a:ext cx="5867400" cy="80962"/>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42" name="Text Box 39"/>
          <p:cNvSpPr txBox="1">
            <a:spLocks noChangeArrowheads="1"/>
          </p:cNvSpPr>
          <p:nvPr/>
        </p:nvSpPr>
        <p:spPr bwMode="auto">
          <a:xfrm>
            <a:off x="6554788" y="492125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43" name="Text Box 40"/>
          <p:cNvSpPr txBox="1">
            <a:spLocks noChangeArrowheads="1"/>
          </p:cNvSpPr>
          <p:nvPr/>
        </p:nvSpPr>
        <p:spPr bwMode="auto">
          <a:xfrm>
            <a:off x="381000" y="492125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21544" name="Rectangle 41"/>
          <p:cNvSpPr>
            <a:spLocks noChangeArrowheads="1"/>
          </p:cNvSpPr>
          <p:nvPr/>
        </p:nvSpPr>
        <p:spPr bwMode="auto">
          <a:xfrm>
            <a:off x="5708650" y="4800600"/>
            <a:ext cx="844550" cy="74613"/>
          </a:xfrm>
          <a:prstGeom prst="rect">
            <a:avLst/>
          </a:prstGeom>
          <a:solidFill>
            <a:srgbClr val="FF0000"/>
          </a:solidFill>
          <a:ln w="9525">
            <a:solidFill>
              <a:schemeClr val="tx1"/>
            </a:solidFill>
            <a:miter lim="800000"/>
            <a:headEnd/>
            <a:tailEnd/>
          </a:ln>
        </p:spPr>
        <p:txBody>
          <a:bodyPr wrap="none" anchor="ctr"/>
          <a:lstStyle/>
          <a:p>
            <a:endParaRPr lang="en-US">
              <a:latin typeface="Calibri" charset="0"/>
            </a:endParaRPr>
          </a:p>
        </p:txBody>
      </p:sp>
      <p:sp>
        <p:nvSpPr>
          <p:cNvPr id="21545" name="Line 42"/>
          <p:cNvSpPr>
            <a:spLocks noChangeShapeType="1"/>
          </p:cNvSpPr>
          <p:nvPr/>
        </p:nvSpPr>
        <p:spPr bwMode="auto">
          <a:xfrm>
            <a:off x="4214813" y="4800600"/>
            <a:ext cx="1493837" cy="0"/>
          </a:xfrm>
          <a:prstGeom prst="line">
            <a:avLst/>
          </a:prstGeom>
          <a:noFill/>
          <a:ln w="3810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46" name="Oval 43"/>
          <p:cNvSpPr>
            <a:spLocks noChangeArrowheads="1"/>
          </p:cNvSpPr>
          <p:nvPr/>
        </p:nvSpPr>
        <p:spPr bwMode="auto">
          <a:xfrm>
            <a:off x="3954463" y="4572000"/>
            <a:ext cx="260350" cy="533400"/>
          </a:xfrm>
          <a:prstGeom prst="ellipse">
            <a:avLst/>
          </a:prstGeom>
          <a:solidFill>
            <a:srgbClr val="3366FF"/>
          </a:solidFill>
          <a:ln w="9525">
            <a:solidFill>
              <a:schemeClr val="tx1"/>
            </a:solidFill>
            <a:round/>
            <a:headEnd/>
            <a:tailEnd/>
          </a:ln>
        </p:spPr>
        <p:txBody>
          <a:bodyPr wrap="none" anchor="ctr"/>
          <a:lstStyle/>
          <a:p>
            <a:endParaRPr lang="en-US">
              <a:latin typeface="Calibri" charset="0"/>
            </a:endParaRPr>
          </a:p>
        </p:txBody>
      </p:sp>
      <p:sp>
        <p:nvSpPr>
          <p:cNvPr id="21547" name="Text Box 44"/>
          <p:cNvSpPr txBox="1">
            <a:spLocks noChangeArrowheads="1"/>
          </p:cNvSpPr>
          <p:nvPr/>
        </p:nvSpPr>
        <p:spPr bwMode="auto">
          <a:xfrm>
            <a:off x="4084638" y="4419600"/>
            <a:ext cx="15843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Taq-</a:t>
            </a:r>
            <a:r>
              <a:rPr lang="el-GR" sz="1600">
                <a:latin typeface="Times New Roman" charset="0"/>
              </a:rPr>
              <a:t>πολυμεράση</a:t>
            </a:r>
            <a:endParaRPr lang="en-US" sz="1600">
              <a:latin typeface="Times New Roman" charset="0"/>
            </a:endParaRPr>
          </a:p>
        </p:txBody>
      </p:sp>
      <p:sp>
        <p:nvSpPr>
          <p:cNvPr id="21548" name="Text Box 45"/>
          <p:cNvSpPr txBox="1">
            <a:spLocks noChangeArrowheads="1"/>
          </p:cNvSpPr>
          <p:nvPr/>
        </p:nvSpPr>
        <p:spPr bwMode="auto">
          <a:xfrm>
            <a:off x="2914650" y="4648200"/>
            <a:ext cx="32543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Times New Roman" charset="0"/>
              </a:rPr>
              <a:t>A</a:t>
            </a:r>
          </a:p>
        </p:txBody>
      </p:sp>
      <p:sp>
        <p:nvSpPr>
          <p:cNvPr id="21549" name="Text Box 46"/>
          <p:cNvSpPr txBox="1">
            <a:spLocks noChangeArrowheads="1"/>
          </p:cNvSpPr>
          <p:nvPr/>
        </p:nvSpPr>
        <p:spPr bwMode="auto">
          <a:xfrm>
            <a:off x="3427413" y="4648200"/>
            <a:ext cx="3127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Times New Roman" charset="0"/>
              </a:rPr>
              <a:t>C</a:t>
            </a:r>
          </a:p>
        </p:txBody>
      </p:sp>
      <p:sp>
        <p:nvSpPr>
          <p:cNvPr id="21550" name="Text Box 47"/>
          <p:cNvSpPr txBox="1">
            <a:spLocks noChangeArrowheads="1"/>
          </p:cNvSpPr>
          <p:nvPr/>
        </p:nvSpPr>
        <p:spPr bwMode="auto">
          <a:xfrm>
            <a:off x="2525713" y="4724400"/>
            <a:ext cx="2921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Times New Roman" charset="0"/>
              </a:rPr>
              <a:t>T</a:t>
            </a:r>
          </a:p>
        </p:txBody>
      </p:sp>
      <p:sp>
        <p:nvSpPr>
          <p:cNvPr id="21551" name="Text Box 48"/>
          <p:cNvSpPr txBox="1">
            <a:spLocks noChangeArrowheads="1"/>
          </p:cNvSpPr>
          <p:nvPr/>
        </p:nvSpPr>
        <p:spPr bwMode="auto">
          <a:xfrm>
            <a:off x="3629025" y="4648200"/>
            <a:ext cx="31273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Times New Roman" charset="0"/>
              </a:rPr>
              <a:t>C</a:t>
            </a:r>
          </a:p>
        </p:txBody>
      </p:sp>
      <p:sp>
        <p:nvSpPr>
          <p:cNvPr id="21552" name="Text Box 49"/>
          <p:cNvSpPr txBox="1">
            <a:spLocks noChangeArrowheads="1"/>
          </p:cNvSpPr>
          <p:nvPr/>
        </p:nvSpPr>
        <p:spPr bwMode="auto">
          <a:xfrm>
            <a:off x="3629025" y="4876800"/>
            <a:ext cx="3032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Times New Roman" charset="0"/>
              </a:rPr>
              <a:t>T</a:t>
            </a:r>
          </a:p>
        </p:txBody>
      </p:sp>
      <p:sp>
        <p:nvSpPr>
          <p:cNvPr id="21553" name="Text Box 50"/>
          <p:cNvSpPr txBox="1">
            <a:spLocks noChangeArrowheads="1"/>
          </p:cNvSpPr>
          <p:nvPr/>
        </p:nvSpPr>
        <p:spPr bwMode="auto">
          <a:xfrm>
            <a:off x="3305175" y="4495800"/>
            <a:ext cx="3222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Times New Roman" charset="0"/>
              </a:rPr>
              <a:t>G</a:t>
            </a:r>
          </a:p>
        </p:txBody>
      </p:sp>
      <p:sp>
        <p:nvSpPr>
          <p:cNvPr id="21554" name="Text Box 51"/>
          <p:cNvSpPr txBox="1">
            <a:spLocks noChangeArrowheads="1"/>
          </p:cNvSpPr>
          <p:nvPr/>
        </p:nvSpPr>
        <p:spPr bwMode="auto">
          <a:xfrm>
            <a:off x="3109913" y="4572000"/>
            <a:ext cx="3222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Times New Roman" charset="0"/>
              </a:rPr>
              <a:t>G</a:t>
            </a:r>
          </a:p>
        </p:txBody>
      </p:sp>
      <p:sp>
        <p:nvSpPr>
          <p:cNvPr id="21555" name="Rectangle 52"/>
          <p:cNvSpPr>
            <a:spLocks noChangeArrowheads="1"/>
          </p:cNvSpPr>
          <p:nvPr/>
        </p:nvSpPr>
        <p:spPr bwMode="auto">
          <a:xfrm>
            <a:off x="685800" y="5594350"/>
            <a:ext cx="5867400" cy="76200"/>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56" name="Rectangle 53"/>
          <p:cNvSpPr>
            <a:spLocks noChangeArrowheads="1"/>
          </p:cNvSpPr>
          <p:nvPr/>
        </p:nvSpPr>
        <p:spPr bwMode="auto">
          <a:xfrm>
            <a:off x="685800" y="5715000"/>
            <a:ext cx="5867400" cy="76200"/>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57" name="Text Box 54"/>
          <p:cNvSpPr txBox="1">
            <a:spLocks noChangeArrowheads="1"/>
          </p:cNvSpPr>
          <p:nvPr/>
        </p:nvSpPr>
        <p:spPr bwMode="auto">
          <a:xfrm>
            <a:off x="381000" y="53340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58" name="Text Box 55"/>
          <p:cNvSpPr txBox="1">
            <a:spLocks noChangeArrowheads="1"/>
          </p:cNvSpPr>
          <p:nvPr/>
        </p:nvSpPr>
        <p:spPr bwMode="auto">
          <a:xfrm>
            <a:off x="6553200" y="55626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59" name="Text Box 56"/>
          <p:cNvSpPr txBox="1">
            <a:spLocks noChangeArrowheads="1"/>
          </p:cNvSpPr>
          <p:nvPr/>
        </p:nvSpPr>
        <p:spPr bwMode="auto">
          <a:xfrm>
            <a:off x="381000" y="55626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21560" name="Text Box 57"/>
          <p:cNvSpPr txBox="1">
            <a:spLocks noChangeArrowheads="1"/>
          </p:cNvSpPr>
          <p:nvPr/>
        </p:nvSpPr>
        <p:spPr bwMode="auto">
          <a:xfrm>
            <a:off x="6553200" y="53340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21561" name="Rectangle 58"/>
          <p:cNvSpPr>
            <a:spLocks noChangeArrowheads="1"/>
          </p:cNvSpPr>
          <p:nvPr/>
        </p:nvSpPr>
        <p:spPr bwMode="auto">
          <a:xfrm>
            <a:off x="685800" y="5930900"/>
            <a:ext cx="5867400" cy="76200"/>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62" name="Rectangle 59"/>
          <p:cNvSpPr>
            <a:spLocks noChangeArrowheads="1"/>
          </p:cNvSpPr>
          <p:nvPr/>
        </p:nvSpPr>
        <p:spPr bwMode="auto">
          <a:xfrm>
            <a:off x="685800" y="6051550"/>
            <a:ext cx="5867400" cy="76200"/>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63" name="Text Box 60"/>
          <p:cNvSpPr txBox="1">
            <a:spLocks noChangeArrowheads="1"/>
          </p:cNvSpPr>
          <p:nvPr/>
        </p:nvSpPr>
        <p:spPr bwMode="auto">
          <a:xfrm>
            <a:off x="6553200" y="605155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64" name="Text Box 61"/>
          <p:cNvSpPr txBox="1">
            <a:spLocks noChangeArrowheads="1"/>
          </p:cNvSpPr>
          <p:nvPr/>
        </p:nvSpPr>
        <p:spPr bwMode="auto">
          <a:xfrm>
            <a:off x="381000" y="605155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21565" name="AutoShape 62"/>
          <p:cNvSpPr>
            <a:spLocks noChangeArrowheads="1"/>
          </p:cNvSpPr>
          <p:nvPr/>
        </p:nvSpPr>
        <p:spPr bwMode="auto">
          <a:xfrm>
            <a:off x="4343400" y="5105400"/>
            <a:ext cx="457200" cy="457200"/>
          </a:xfrm>
          <a:prstGeom prst="downArrow">
            <a:avLst>
              <a:gd name="adj1" fmla="val 50000"/>
              <a:gd name="adj2" fmla="val 25000"/>
            </a:avLst>
          </a:prstGeom>
          <a:solidFill>
            <a:srgbClr val="FFFF99"/>
          </a:solidFill>
          <a:ln w="9525">
            <a:solidFill>
              <a:schemeClr val="tx1"/>
            </a:solidFill>
            <a:miter lim="800000"/>
            <a:headEnd/>
            <a:tailEnd/>
          </a:ln>
        </p:spPr>
        <p:txBody>
          <a:bodyPr wrap="none" anchor="ctr"/>
          <a:lstStyle/>
          <a:p>
            <a:endParaRPr lang="en-US">
              <a:latin typeface="Calibri" charset="0"/>
            </a:endParaRPr>
          </a:p>
        </p:txBody>
      </p:sp>
      <p:sp>
        <p:nvSpPr>
          <p:cNvPr id="21566" name="AutoShape 63"/>
          <p:cNvSpPr>
            <a:spLocks noChangeArrowheads="1"/>
          </p:cNvSpPr>
          <p:nvPr/>
        </p:nvSpPr>
        <p:spPr bwMode="auto">
          <a:xfrm rot="5400000" flipH="1">
            <a:off x="7315200" y="5791200"/>
            <a:ext cx="914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3555 h 21600"/>
              <a:gd name="T14" fmla="*/ 19856 w 21600"/>
              <a:gd name="T15" fmla="*/ 8603 h 21600"/>
            </a:gdLst>
            <a:ahLst/>
            <a:cxnLst>
              <a:cxn ang="T8">
                <a:pos x="T0" y="T1"/>
              </a:cxn>
              <a:cxn ang="T9">
                <a:pos x="T2" y="T3"/>
              </a:cxn>
              <a:cxn ang="T10">
                <a:pos x="T4" y="T5"/>
              </a:cxn>
              <a:cxn ang="T11">
                <a:pos x="T6" y="T7"/>
              </a:cxn>
            </a:cxnLst>
            <a:rect l="T12" t="T13" r="T14" b="T15"/>
            <a:pathLst>
              <a:path w="21600" h="21600">
                <a:moveTo>
                  <a:pt x="21600" y="6079"/>
                </a:moveTo>
                <a:lnTo>
                  <a:pt x="17400" y="0"/>
                </a:lnTo>
                <a:lnTo>
                  <a:pt x="17400" y="3555"/>
                </a:lnTo>
                <a:lnTo>
                  <a:pt x="12427" y="3555"/>
                </a:lnTo>
                <a:cubicBezTo>
                  <a:pt x="5564" y="3555"/>
                  <a:pt x="0" y="7407"/>
                  <a:pt x="0" y="12158"/>
                </a:cubicBezTo>
                <a:lnTo>
                  <a:pt x="0" y="21600"/>
                </a:lnTo>
                <a:lnTo>
                  <a:pt x="5160" y="21600"/>
                </a:lnTo>
                <a:lnTo>
                  <a:pt x="5160" y="12158"/>
                </a:lnTo>
                <a:cubicBezTo>
                  <a:pt x="5160" y="10195"/>
                  <a:pt x="8414" y="8603"/>
                  <a:pt x="12427" y="8603"/>
                </a:cubicBezTo>
                <a:lnTo>
                  <a:pt x="17400" y="8603"/>
                </a:lnTo>
                <a:lnTo>
                  <a:pt x="17400" y="12158"/>
                </a:lnTo>
                <a:close/>
              </a:path>
            </a:pathLst>
          </a:custGeom>
          <a:solidFill>
            <a:srgbClr val="FFFF99"/>
          </a:solidFill>
          <a:ln w="9525">
            <a:solidFill>
              <a:schemeClr val="tx1"/>
            </a:solidFill>
            <a:miter lim="800000"/>
            <a:headEnd/>
            <a:tailEnd/>
          </a:ln>
        </p:spPr>
        <p:txBody>
          <a:bodyPr wrap="none" anchor="ctr"/>
          <a:lstStyle/>
          <a:p>
            <a:endParaRPr lang="en-US">
              <a:latin typeface="Calibri" charset="0"/>
            </a:endParaRPr>
          </a:p>
        </p:txBody>
      </p:sp>
      <p:sp>
        <p:nvSpPr>
          <p:cNvPr id="21567" name="AutoShape 64"/>
          <p:cNvSpPr>
            <a:spLocks noChangeArrowheads="1"/>
          </p:cNvSpPr>
          <p:nvPr/>
        </p:nvSpPr>
        <p:spPr bwMode="auto">
          <a:xfrm rot="21580068" flipH="1">
            <a:off x="7086600" y="1295400"/>
            <a:ext cx="914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3567 h 21600"/>
              <a:gd name="T14" fmla="*/ 19444 w 21600"/>
              <a:gd name="T15" fmla="*/ 8591 h 21600"/>
            </a:gdLst>
            <a:ahLst/>
            <a:cxnLst>
              <a:cxn ang="T8">
                <a:pos x="T0" y="T1"/>
              </a:cxn>
              <a:cxn ang="T9">
                <a:pos x="T2" y="T3"/>
              </a:cxn>
              <a:cxn ang="T10">
                <a:pos x="T4" y="T5"/>
              </a:cxn>
              <a:cxn ang="T11">
                <a:pos x="T6" y="T7"/>
              </a:cxn>
            </a:cxnLst>
            <a:rect l="T12" t="T13" r="T14" b="T15"/>
            <a:pathLst>
              <a:path w="21600" h="21600">
                <a:moveTo>
                  <a:pt x="21600" y="6079"/>
                </a:moveTo>
                <a:lnTo>
                  <a:pt x="16383" y="0"/>
                </a:lnTo>
                <a:lnTo>
                  <a:pt x="16383" y="3567"/>
                </a:lnTo>
                <a:lnTo>
                  <a:pt x="12427" y="3567"/>
                </a:lnTo>
                <a:cubicBezTo>
                  <a:pt x="5564" y="3567"/>
                  <a:pt x="0" y="7413"/>
                  <a:pt x="0" y="12158"/>
                </a:cubicBezTo>
                <a:lnTo>
                  <a:pt x="0" y="21600"/>
                </a:lnTo>
                <a:lnTo>
                  <a:pt x="5135" y="21600"/>
                </a:lnTo>
                <a:lnTo>
                  <a:pt x="5135" y="12158"/>
                </a:lnTo>
                <a:cubicBezTo>
                  <a:pt x="5135" y="10188"/>
                  <a:pt x="8400" y="8591"/>
                  <a:pt x="12427" y="8591"/>
                </a:cubicBezTo>
                <a:lnTo>
                  <a:pt x="16383" y="8591"/>
                </a:lnTo>
                <a:lnTo>
                  <a:pt x="16383" y="12158"/>
                </a:lnTo>
                <a:close/>
              </a:path>
            </a:pathLst>
          </a:custGeom>
          <a:solidFill>
            <a:srgbClr val="FFFF99"/>
          </a:solidFill>
          <a:ln w="9525">
            <a:solidFill>
              <a:schemeClr val="tx1"/>
            </a:solidFill>
            <a:miter lim="800000"/>
            <a:headEnd/>
            <a:tailEnd/>
          </a:ln>
        </p:spPr>
        <p:txBody>
          <a:bodyPr wrap="none" anchor="ctr"/>
          <a:lstStyle/>
          <a:p>
            <a:endParaRPr lang="en-US">
              <a:latin typeface="Calibri" charset="0"/>
            </a:endParaRPr>
          </a:p>
        </p:txBody>
      </p:sp>
      <p:sp>
        <p:nvSpPr>
          <p:cNvPr id="21568" name="AutoShape 65"/>
          <p:cNvSpPr>
            <a:spLocks noChangeArrowheads="1"/>
          </p:cNvSpPr>
          <p:nvPr/>
        </p:nvSpPr>
        <p:spPr bwMode="auto">
          <a:xfrm rot="10800000" flipH="1">
            <a:off x="4419600" y="6172200"/>
            <a:ext cx="1295400" cy="533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4114 h 21600"/>
              <a:gd name="T14" fmla="*/ 20120 w 21600"/>
              <a:gd name="T15" fmla="*/ 8044 h 21600"/>
            </a:gdLst>
            <a:ahLst/>
            <a:cxnLst>
              <a:cxn ang="T8">
                <a:pos x="T0" y="T1"/>
              </a:cxn>
              <a:cxn ang="T9">
                <a:pos x="T2" y="T3"/>
              </a:cxn>
              <a:cxn ang="T10">
                <a:pos x="T4" y="T5"/>
              </a:cxn>
              <a:cxn ang="T11">
                <a:pos x="T6" y="T7"/>
              </a:cxn>
            </a:cxnLst>
            <a:rect l="T12" t="T13" r="T14" b="T15"/>
            <a:pathLst>
              <a:path w="21600" h="21600">
                <a:moveTo>
                  <a:pt x="21600" y="6079"/>
                </a:moveTo>
                <a:lnTo>
                  <a:pt x="17020" y="0"/>
                </a:lnTo>
                <a:lnTo>
                  <a:pt x="17020" y="4114"/>
                </a:lnTo>
                <a:lnTo>
                  <a:pt x="12427" y="4114"/>
                </a:lnTo>
                <a:cubicBezTo>
                  <a:pt x="5564" y="4114"/>
                  <a:pt x="0" y="7715"/>
                  <a:pt x="0" y="12158"/>
                </a:cubicBezTo>
                <a:lnTo>
                  <a:pt x="0" y="21600"/>
                </a:lnTo>
                <a:lnTo>
                  <a:pt x="4017" y="21600"/>
                </a:lnTo>
                <a:lnTo>
                  <a:pt x="4017" y="12158"/>
                </a:lnTo>
                <a:cubicBezTo>
                  <a:pt x="4017" y="9886"/>
                  <a:pt x="7782" y="8044"/>
                  <a:pt x="12427" y="8044"/>
                </a:cubicBezTo>
                <a:lnTo>
                  <a:pt x="17020" y="8044"/>
                </a:lnTo>
                <a:lnTo>
                  <a:pt x="17020" y="12158"/>
                </a:lnTo>
                <a:close/>
              </a:path>
            </a:pathLst>
          </a:custGeom>
          <a:solidFill>
            <a:srgbClr val="FFFF99"/>
          </a:solidFill>
          <a:ln w="9525">
            <a:solidFill>
              <a:schemeClr val="tx1"/>
            </a:solidFill>
            <a:miter lim="800000"/>
            <a:headEnd/>
            <a:tailEnd/>
          </a:ln>
        </p:spPr>
        <p:txBody>
          <a:bodyPr wrap="none" anchor="ctr"/>
          <a:lstStyle/>
          <a:p>
            <a:endParaRPr lang="en-US">
              <a:latin typeface="Calibri" charset="0"/>
            </a:endParaRPr>
          </a:p>
        </p:txBody>
      </p:sp>
      <p:sp>
        <p:nvSpPr>
          <p:cNvPr id="21569" name="Text Box 66"/>
          <p:cNvSpPr txBox="1">
            <a:spLocks noChangeArrowheads="1"/>
          </p:cNvSpPr>
          <p:nvPr/>
        </p:nvSpPr>
        <p:spPr bwMode="auto">
          <a:xfrm>
            <a:off x="7239000" y="3352800"/>
            <a:ext cx="1554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3300"/>
                </a:solidFill>
                <a:latin typeface="Times New Roman" charset="0"/>
              </a:rPr>
              <a:t>25-35 </a:t>
            </a:r>
            <a:r>
              <a:rPr lang="el-GR" sz="2000">
                <a:solidFill>
                  <a:srgbClr val="FF3300"/>
                </a:solidFill>
                <a:latin typeface="Times New Roman" charset="0"/>
              </a:rPr>
              <a:t>κύκλοι</a:t>
            </a:r>
            <a:endParaRPr lang="en-US" sz="2000">
              <a:solidFill>
                <a:srgbClr val="FF3300"/>
              </a:solidFill>
              <a:latin typeface="Times New Roman" charset="0"/>
            </a:endParaRPr>
          </a:p>
        </p:txBody>
      </p:sp>
      <p:sp>
        <p:nvSpPr>
          <p:cNvPr id="21570" name="Rectangle 67"/>
          <p:cNvSpPr>
            <a:spLocks noChangeArrowheads="1"/>
          </p:cNvSpPr>
          <p:nvPr/>
        </p:nvSpPr>
        <p:spPr bwMode="auto">
          <a:xfrm>
            <a:off x="685800" y="3155950"/>
            <a:ext cx="5837238" cy="76200"/>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21571" name="Text Box 68"/>
          <p:cNvSpPr txBox="1">
            <a:spLocks noChangeArrowheads="1"/>
          </p:cNvSpPr>
          <p:nvPr/>
        </p:nvSpPr>
        <p:spPr bwMode="auto">
          <a:xfrm>
            <a:off x="381000" y="28956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5</a:t>
            </a:r>
            <a:r>
              <a:rPr lang="ja-JP" altLang="en-US" sz="1600">
                <a:latin typeface="Times New Roman" charset="0"/>
              </a:rPr>
              <a:t>’</a:t>
            </a:r>
            <a:endParaRPr lang="en-US" sz="1600">
              <a:latin typeface="Times New Roman" charset="0"/>
            </a:endParaRPr>
          </a:p>
        </p:txBody>
      </p:sp>
      <p:sp>
        <p:nvSpPr>
          <p:cNvPr id="21572" name="Text Box 69"/>
          <p:cNvSpPr txBox="1">
            <a:spLocks noChangeArrowheads="1"/>
          </p:cNvSpPr>
          <p:nvPr/>
        </p:nvSpPr>
        <p:spPr bwMode="auto">
          <a:xfrm>
            <a:off x="6554788" y="2895600"/>
            <a:ext cx="3397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3</a:t>
            </a:r>
            <a:r>
              <a:rPr lang="ja-JP" altLang="en-US" sz="1600">
                <a:latin typeface="Times New Roman" charset="0"/>
              </a:rPr>
              <a:t>’</a:t>
            </a:r>
            <a:endParaRPr lang="en-US" sz="1600">
              <a:latin typeface="Times New Roman" charset="0"/>
            </a:endParaRPr>
          </a:p>
        </p:txBody>
      </p:sp>
      <p:sp>
        <p:nvSpPr>
          <p:cNvPr id="21573" name="Text Box 70"/>
          <p:cNvSpPr txBox="1">
            <a:spLocks noChangeArrowheads="1"/>
          </p:cNvSpPr>
          <p:nvPr/>
        </p:nvSpPr>
        <p:spPr bwMode="auto">
          <a:xfrm>
            <a:off x="2209800" y="5029200"/>
            <a:ext cx="6683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latin typeface="Times New Roman" charset="0"/>
              </a:rPr>
              <a:t>dNTP</a:t>
            </a:r>
          </a:p>
        </p:txBody>
      </p:sp>
    </p:spTree>
    <p:extLst>
      <p:ext uri="{BB962C8B-B14F-4D97-AF65-F5344CB8AC3E}">
        <p14:creationId xmlns:p14="http://schemas.microsoft.com/office/powerpoint/2010/main" val="21372621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92138" y="457200"/>
            <a:ext cx="4665662" cy="685800"/>
          </a:xfrm>
          <a:solidFill>
            <a:srgbClr val="FFFFFF"/>
          </a:solidFill>
          <a:ln>
            <a:solidFill>
              <a:schemeClr val="bg1"/>
            </a:solidFill>
            <a:miter lim="800000"/>
            <a:headEnd/>
            <a:tailEnd/>
          </a:ln>
        </p:spPr>
        <p:txBody>
          <a:bodyPr anchor="t"/>
          <a:lstStyle/>
          <a:p>
            <a:pPr eaLnBrk="1" hangingPunct="1"/>
            <a:r>
              <a:rPr lang="el-GR" sz="3200" b="1">
                <a:solidFill>
                  <a:srgbClr val="000076"/>
                </a:solidFill>
                <a:latin typeface="Calibri" charset="0"/>
                <a:ea typeface="ＭＳ Ｐゴシック" charset="0"/>
                <a:cs typeface="ＭＳ Ｐゴシック" charset="0"/>
              </a:rPr>
              <a:t>Κλωνοποίηση</a:t>
            </a:r>
            <a:endParaRPr lang="en-US" sz="3200" b="1">
              <a:solidFill>
                <a:srgbClr val="000076"/>
              </a:solidFill>
              <a:latin typeface="Calibri" charset="0"/>
              <a:ea typeface="ＭＳ Ｐゴシック" charset="0"/>
              <a:cs typeface="ＭＳ Ｐゴシック" charset="0"/>
            </a:endParaRPr>
          </a:p>
        </p:txBody>
      </p:sp>
      <p:sp>
        <p:nvSpPr>
          <p:cNvPr id="22531" name="Line 3"/>
          <p:cNvSpPr>
            <a:spLocks noChangeShapeType="1"/>
          </p:cNvSpPr>
          <p:nvPr/>
        </p:nvSpPr>
        <p:spPr bwMode="auto">
          <a:xfrm>
            <a:off x="838200" y="2057400"/>
            <a:ext cx="1219200" cy="0"/>
          </a:xfrm>
          <a:prstGeom prst="line">
            <a:avLst/>
          </a:prstGeom>
          <a:noFill/>
          <a:ln w="57150">
            <a:solidFill>
              <a:srgbClr val="00009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2" name="Line 4"/>
          <p:cNvSpPr>
            <a:spLocks noChangeShapeType="1"/>
          </p:cNvSpPr>
          <p:nvPr/>
        </p:nvSpPr>
        <p:spPr bwMode="auto">
          <a:xfrm>
            <a:off x="990600" y="2209800"/>
            <a:ext cx="1219200" cy="0"/>
          </a:xfrm>
          <a:prstGeom prst="line">
            <a:avLst/>
          </a:prstGeom>
          <a:noFill/>
          <a:ln w="57150">
            <a:solidFill>
              <a:srgbClr val="FF3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3" name="Line 5"/>
          <p:cNvSpPr>
            <a:spLocks noChangeShapeType="1"/>
          </p:cNvSpPr>
          <p:nvPr/>
        </p:nvSpPr>
        <p:spPr bwMode="auto">
          <a:xfrm>
            <a:off x="1143000" y="2362200"/>
            <a:ext cx="1219200" cy="0"/>
          </a:xfrm>
          <a:prstGeom prst="line">
            <a:avLst/>
          </a:prstGeom>
          <a:noFill/>
          <a:ln w="57150">
            <a:solidFill>
              <a:srgbClr val="33CC33"/>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4" name="Line 6"/>
          <p:cNvSpPr>
            <a:spLocks noChangeShapeType="1"/>
          </p:cNvSpPr>
          <p:nvPr/>
        </p:nvSpPr>
        <p:spPr bwMode="auto">
          <a:xfrm>
            <a:off x="1295400" y="2514600"/>
            <a:ext cx="1219200" cy="0"/>
          </a:xfrm>
          <a:prstGeom prst="line">
            <a:avLst/>
          </a:prstGeom>
          <a:noFill/>
          <a:ln w="57150">
            <a:solidFill>
              <a:srgbClr val="FF99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5" name="Line 7"/>
          <p:cNvSpPr>
            <a:spLocks noChangeShapeType="1"/>
          </p:cNvSpPr>
          <p:nvPr/>
        </p:nvSpPr>
        <p:spPr bwMode="auto">
          <a:xfrm>
            <a:off x="1905000" y="2590800"/>
            <a:ext cx="0" cy="53340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2536" name="Line 8"/>
          <p:cNvSpPr>
            <a:spLocks noChangeShapeType="1"/>
          </p:cNvSpPr>
          <p:nvPr/>
        </p:nvSpPr>
        <p:spPr bwMode="auto">
          <a:xfrm>
            <a:off x="762000" y="3581400"/>
            <a:ext cx="1219200" cy="0"/>
          </a:xfrm>
          <a:prstGeom prst="line">
            <a:avLst/>
          </a:prstGeom>
          <a:noFill/>
          <a:ln w="57150">
            <a:solidFill>
              <a:srgbClr val="00009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7" name="Line 9"/>
          <p:cNvSpPr>
            <a:spLocks noChangeShapeType="1"/>
          </p:cNvSpPr>
          <p:nvPr/>
        </p:nvSpPr>
        <p:spPr bwMode="auto">
          <a:xfrm>
            <a:off x="2403475" y="3771900"/>
            <a:ext cx="1219200" cy="0"/>
          </a:xfrm>
          <a:prstGeom prst="line">
            <a:avLst/>
          </a:prstGeom>
          <a:noFill/>
          <a:ln w="57150">
            <a:solidFill>
              <a:srgbClr val="FF3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8" name="Line 12"/>
          <p:cNvSpPr>
            <a:spLocks noChangeShapeType="1"/>
          </p:cNvSpPr>
          <p:nvPr/>
        </p:nvSpPr>
        <p:spPr bwMode="auto">
          <a:xfrm>
            <a:off x="1031875" y="3937000"/>
            <a:ext cx="1219200" cy="0"/>
          </a:xfrm>
          <a:prstGeom prst="line">
            <a:avLst/>
          </a:prstGeom>
          <a:noFill/>
          <a:ln w="57150">
            <a:solidFill>
              <a:srgbClr val="00009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9" name="Line 13"/>
          <p:cNvSpPr>
            <a:spLocks noChangeShapeType="1"/>
          </p:cNvSpPr>
          <p:nvPr/>
        </p:nvSpPr>
        <p:spPr bwMode="auto">
          <a:xfrm>
            <a:off x="2520950" y="3962400"/>
            <a:ext cx="1219200" cy="0"/>
          </a:xfrm>
          <a:prstGeom prst="line">
            <a:avLst/>
          </a:prstGeom>
          <a:noFill/>
          <a:ln w="57150">
            <a:solidFill>
              <a:srgbClr val="FF3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0" name="Line 16"/>
          <p:cNvSpPr>
            <a:spLocks noChangeShapeType="1"/>
          </p:cNvSpPr>
          <p:nvPr/>
        </p:nvSpPr>
        <p:spPr bwMode="auto">
          <a:xfrm>
            <a:off x="920750" y="3759200"/>
            <a:ext cx="1219200" cy="0"/>
          </a:xfrm>
          <a:prstGeom prst="line">
            <a:avLst/>
          </a:prstGeom>
          <a:noFill/>
          <a:ln w="57150">
            <a:solidFill>
              <a:srgbClr val="00009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1" name="Line 17"/>
          <p:cNvSpPr>
            <a:spLocks noChangeShapeType="1"/>
          </p:cNvSpPr>
          <p:nvPr/>
        </p:nvSpPr>
        <p:spPr bwMode="auto">
          <a:xfrm>
            <a:off x="2701925" y="4152900"/>
            <a:ext cx="1219200" cy="0"/>
          </a:xfrm>
          <a:prstGeom prst="line">
            <a:avLst/>
          </a:prstGeom>
          <a:noFill/>
          <a:ln w="57150">
            <a:solidFill>
              <a:srgbClr val="FF3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2" name="Line 19"/>
          <p:cNvSpPr>
            <a:spLocks noChangeShapeType="1"/>
          </p:cNvSpPr>
          <p:nvPr/>
        </p:nvSpPr>
        <p:spPr bwMode="auto">
          <a:xfrm>
            <a:off x="1676400" y="4495800"/>
            <a:ext cx="1219200" cy="0"/>
          </a:xfrm>
          <a:prstGeom prst="line">
            <a:avLst/>
          </a:prstGeom>
          <a:noFill/>
          <a:ln w="57150">
            <a:solidFill>
              <a:srgbClr val="FF99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3" name="Line 20"/>
          <p:cNvSpPr>
            <a:spLocks noChangeShapeType="1"/>
          </p:cNvSpPr>
          <p:nvPr/>
        </p:nvSpPr>
        <p:spPr bwMode="auto">
          <a:xfrm>
            <a:off x="873125" y="4114800"/>
            <a:ext cx="1219200" cy="0"/>
          </a:xfrm>
          <a:prstGeom prst="line">
            <a:avLst/>
          </a:prstGeom>
          <a:noFill/>
          <a:ln w="57150">
            <a:solidFill>
              <a:srgbClr val="00009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4" name="Line 21"/>
          <p:cNvSpPr>
            <a:spLocks noChangeShapeType="1"/>
          </p:cNvSpPr>
          <p:nvPr/>
        </p:nvSpPr>
        <p:spPr bwMode="auto">
          <a:xfrm>
            <a:off x="2286000" y="3619500"/>
            <a:ext cx="1219200" cy="0"/>
          </a:xfrm>
          <a:prstGeom prst="line">
            <a:avLst/>
          </a:prstGeom>
          <a:noFill/>
          <a:ln w="57150">
            <a:solidFill>
              <a:srgbClr val="FF3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5" name="Text Box 24"/>
          <p:cNvSpPr txBox="1">
            <a:spLocks noChangeArrowheads="1"/>
          </p:cNvSpPr>
          <p:nvPr/>
        </p:nvSpPr>
        <p:spPr bwMode="auto">
          <a:xfrm>
            <a:off x="762000" y="1454150"/>
            <a:ext cx="2378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800">
                <a:latin typeface="Calibri" charset="0"/>
              </a:rPr>
              <a:t>Περιβαλλοντικό δείγμα</a:t>
            </a:r>
            <a:endParaRPr lang="en-US" sz="1800">
              <a:latin typeface="Calibri" charset="0"/>
            </a:endParaRPr>
          </a:p>
        </p:txBody>
      </p:sp>
      <p:sp>
        <p:nvSpPr>
          <p:cNvPr id="22546" name="Line 26"/>
          <p:cNvSpPr>
            <a:spLocks noChangeShapeType="1"/>
          </p:cNvSpPr>
          <p:nvPr/>
        </p:nvSpPr>
        <p:spPr bwMode="auto">
          <a:xfrm>
            <a:off x="3581400" y="4876800"/>
            <a:ext cx="1219200" cy="22860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2547" name="Text Box 27"/>
          <p:cNvSpPr txBox="1">
            <a:spLocks noChangeArrowheads="1"/>
          </p:cNvSpPr>
          <p:nvPr/>
        </p:nvSpPr>
        <p:spPr bwMode="auto">
          <a:xfrm>
            <a:off x="3430588" y="5391150"/>
            <a:ext cx="23129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800">
                <a:latin typeface="Calibri" charset="0"/>
              </a:rPr>
              <a:t>Σύνδεση με πλασμίδια</a:t>
            </a:r>
          </a:p>
          <a:p>
            <a:pPr eaLnBrk="1" hangingPunct="1"/>
            <a:r>
              <a:rPr lang="en-US" sz="1800">
                <a:latin typeface="Calibri" charset="0"/>
              </a:rPr>
              <a:t>Τ</a:t>
            </a:r>
            <a:r>
              <a:rPr lang="el-GR" sz="1800">
                <a:latin typeface="Calibri" charset="0"/>
              </a:rPr>
              <a:t>ης </a:t>
            </a:r>
            <a:r>
              <a:rPr lang="en-GB" sz="1800" i="1">
                <a:latin typeface="Calibri" charset="0"/>
              </a:rPr>
              <a:t>Escherichia coli</a:t>
            </a:r>
            <a:endParaRPr lang="en-US" sz="1800">
              <a:latin typeface="Calibri" charset="0"/>
            </a:endParaRPr>
          </a:p>
        </p:txBody>
      </p:sp>
      <p:grpSp>
        <p:nvGrpSpPr>
          <p:cNvPr id="22548" name="Group 29"/>
          <p:cNvGrpSpPr>
            <a:grpSpLocks/>
          </p:cNvGrpSpPr>
          <p:nvPr/>
        </p:nvGrpSpPr>
        <p:grpSpPr bwMode="auto">
          <a:xfrm>
            <a:off x="6400800" y="3657600"/>
            <a:ext cx="1371600" cy="838200"/>
            <a:chOff x="3168" y="3120"/>
            <a:chExt cx="864" cy="528"/>
          </a:xfrm>
        </p:grpSpPr>
        <p:pic>
          <p:nvPicPr>
            <p:cNvPr id="22570"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3185"/>
              <a:ext cx="415" cy="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71" name="Oval 31"/>
            <p:cNvSpPr>
              <a:spLocks noChangeArrowheads="1"/>
            </p:cNvSpPr>
            <p:nvPr/>
          </p:nvSpPr>
          <p:spPr bwMode="auto">
            <a:xfrm>
              <a:off x="3168" y="3120"/>
              <a:ext cx="864" cy="528"/>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charset="0"/>
              </a:endParaRPr>
            </a:p>
          </p:txBody>
        </p:sp>
      </p:grpSp>
      <p:grpSp>
        <p:nvGrpSpPr>
          <p:cNvPr id="22549" name="Group 35"/>
          <p:cNvGrpSpPr>
            <a:grpSpLocks/>
          </p:cNvGrpSpPr>
          <p:nvPr/>
        </p:nvGrpSpPr>
        <p:grpSpPr bwMode="auto">
          <a:xfrm>
            <a:off x="5105400" y="3352800"/>
            <a:ext cx="1371600" cy="838200"/>
            <a:chOff x="3216" y="1920"/>
            <a:chExt cx="864" cy="528"/>
          </a:xfrm>
        </p:grpSpPr>
        <p:pic>
          <p:nvPicPr>
            <p:cNvPr id="22568"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1968"/>
              <a:ext cx="432"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69" name="Oval 37"/>
            <p:cNvSpPr>
              <a:spLocks noChangeArrowheads="1"/>
            </p:cNvSpPr>
            <p:nvPr/>
          </p:nvSpPr>
          <p:spPr bwMode="auto">
            <a:xfrm>
              <a:off x="3216" y="1920"/>
              <a:ext cx="864" cy="528"/>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charset="0"/>
              </a:endParaRPr>
            </a:p>
          </p:txBody>
        </p:sp>
      </p:grpSp>
      <p:grpSp>
        <p:nvGrpSpPr>
          <p:cNvPr id="22550" name="Group 38"/>
          <p:cNvGrpSpPr>
            <a:grpSpLocks/>
          </p:cNvGrpSpPr>
          <p:nvPr/>
        </p:nvGrpSpPr>
        <p:grpSpPr bwMode="auto">
          <a:xfrm>
            <a:off x="5181600" y="4533900"/>
            <a:ext cx="1371600" cy="838200"/>
            <a:chOff x="4032" y="2112"/>
            <a:chExt cx="864" cy="528"/>
          </a:xfrm>
        </p:grpSpPr>
        <p:pic>
          <p:nvPicPr>
            <p:cNvPr id="22566"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2160"/>
              <a:ext cx="432"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67" name="Oval 40"/>
            <p:cNvSpPr>
              <a:spLocks noChangeArrowheads="1"/>
            </p:cNvSpPr>
            <p:nvPr/>
          </p:nvSpPr>
          <p:spPr bwMode="auto">
            <a:xfrm>
              <a:off x="4032" y="2112"/>
              <a:ext cx="864" cy="528"/>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charset="0"/>
              </a:endParaRPr>
            </a:p>
          </p:txBody>
        </p:sp>
      </p:grpSp>
      <p:grpSp>
        <p:nvGrpSpPr>
          <p:cNvPr id="22551" name="Group 41"/>
          <p:cNvGrpSpPr>
            <a:grpSpLocks/>
          </p:cNvGrpSpPr>
          <p:nvPr/>
        </p:nvGrpSpPr>
        <p:grpSpPr bwMode="auto">
          <a:xfrm>
            <a:off x="6559550" y="4902200"/>
            <a:ext cx="1371600" cy="838200"/>
            <a:chOff x="3168" y="3120"/>
            <a:chExt cx="864" cy="528"/>
          </a:xfrm>
        </p:grpSpPr>
        <p:pic>
          <p:nvPicPr>
            <p:cNvPr id="22564" name="Picture 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3185"/>
              <a:ext cx="415" cy="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65" name="Oval 43"/>
            <p:cNvSpPr>
              <a:spLocks noChangeArrowheads="1"/>
            </p:cNvSpPr>
            <p:nvPr/>
          </p:nvSpPr>
          <p:spPr bwMode="auto">
            <a:xfrm>
              <a:off x="3168" y="3120"/>
              <a:ext cx="864" cy="528"/>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charset="0"/>
              </a:endParaRPr>
            </a:p>
          </p:txBody>
        </p:sp>
      </p:grpSp>
      <p:grpSp>
        <p:nvGrpSpPr>
          <p:cNvPr id="22552" name="Group 50"/>
          <p:cNvGrpSpPr>
            <a:grpSpLocks/>
          </p:cNvGrpSpPr>
          <p:nvPr/>
        </p:nvGrpSpPr>
        <p:grpSpPr bwMode="auto">
          <a:xfrm>
            <a:off x="7594600" y="4178300"/>
            <a:ext cx="1371600" cy="838200"/>
            <a:chOff x="4032" y="2112"/>
            <a:chExt cx="864" cy="528"/>
          </a:xfrm>
        </p:grpSpPr>
        <p:pic>
          <p:nvPicPr>
            <p:cNvPr id="22562"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2160"/>
              <a:ext cx="432"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63" name="Oval 52"/>
            <p:cNvSpPr>
              <a:spLocks noChangeArrowheads="1"/>
            </p:cNvSpPr>
            <p:nvPr/>
          </p:nvSpPr>
          <p:spPr bwMode="auto">
            <a:xfrm>
              <a:off x="4032" y="2112"/>
              <a:ext cx="864" cy="528"/>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charset="0"/>
              </a:endParaRPr>
            </a:p>
          </p:txBody>
        </p:sp>
      </p:grpSp>
      <p:sp>
        <p:nvSpPr>
          <p:cNvPr id="22553" name="Text Box 62"/>
          <p:cNvSpPr txBox="1">
            <a:spLocks noChangeArrowheads="1"/>
          </p:cNvSpPr>
          <p:nvPr/>
        </p:nvSpPr>
        <p:spPr bwMode="auto">
          <a:xfrm>
            <a:off x="1976438" y="2646363"/>
            <a:ext cx="145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a:latin typeface="Calibri" charset="0"/>
              </a:rPr>
              <a:t>„</a:t>
            </a:r>
            <a:r>
              <a:rPr lang="el-GR" sz="1800">
                <a:latin typeface="Calibri" charset="0"/>
              </a:rPr>
              <a:t>γενική </a:t>
            </a:r>
            <a:r>
              <a:rPr lang="de-DE" sz="1800">
                <a:latin typeface="Calibri" charset="0"/>
              </a:rPr>
              <a:t>“ PCR</a:t>
            </a:r>
          </a:p>
        </p:txBody>
      </p:sp>
      <p:sp>
        <p:nvSpPr>
          <p:cNvPr id="22554" name="Line 63"/>
          <p:cNvSpPr>
            <a:spLocks noChangeShapeType="1"/>
          </p:cNvSpPr>
          <p:nvPr/>
        </p:nvSpPr>
        <p:spPr bwMode="auto">
          <a:xfrm>
            <a:off x="990600" y="1065213"/>
            <a:ext cx="3724275" cy="0"/>
          </a:xfrm>
          <a:prstGeom prst="line">
            <a:avLst/>
          </a:prstGeom>
          <a:noFill/>
          <a:ln w="28575">
            <a:solidFill>
              <a:srgbClr val="F3AE3F"/>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55" name="Line 5"/>
          <p:cNvSpPr>
            <a:spLocks noChangeShapeType="1"/>
          </p:cNvSpPr>
          <p:nvPr/>
        </p:nvSpPr>
        <p:spPr bwMode="auto">
          <a:xfrm>
            <a:off x="304800" y="4495800"/>
            <a:ext cx="1219200" cy="0"/>
          </a:xfrm>
          <a:prstGeom prst="line">
            <a:avLst/>
          </a:prstGeom>
          <a:noFill/>
          <a:ln w="57150">
            <a:solidFill>
              <a:srgbClr val="33CC33"/>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56" name="Line 19"/>
          <p:cNvSpPr>
            <a:spLocks noChangeShapeType="1"/>
          </p:cNvSpPr>
          <p:nvPr/>
        </p:nvSpPr>
        <p:spPr bwMode="auto">
          <a:xfrm>
            <a:off x="1828800" y="4648200"/>
            <a:ext cx="1219200" cy="0"/>
          </a:xfrm>
          <a:prstGeom prst="line">
            <a:avLst/>
          </a:prstGeom>
          <a:noFill/>
          <a:ln w="57150">
            <a:solidFill>
              <a:srgbClr val="FF99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57" name="Line 19"/>
          <p:cNvSpPr>
            <a:spLocks noChangeShapeType="1"/>
          </p:cNvSpPr>
          <p:nvPr/>
        </p:nvSpPr>
        <p:spPr bwMode="auto">
          <a:xfrm>
            <a:off x="1981200" y="4800600"/>
            <a:ext cx="1219200" cy="0"/>
          </a:xfrm>
          <a:prstGeom prst="line">
            <a:avLst/>
          </a:prstGeom>
          <a:noFill/>
          <a:ln w="57150">
            <a:solidFill>
              <a:srgbClr val="FF99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58" name="Line 19"/>
          <p:cNvSpPr>
            <a:spLocks noChangeShapeType="1"/>
          </p:cNvSpPr>
          <p:nvPr/>
        </p:nvSpPr>
        <p:spPr bwMode="auto">
          <a:xfrm>
            <a:off x="2133600" y="4953000"/>
            <a:ext cx="1219200" cy="0"/>
          </a:xfrm>
          <a:prstGeom prst="line">
            <a:avLst/>
          </a:prstGeom>
          <a:noFill/>
          <a:ln w="57150">
            <a:solidFill>
              <a:srgbClr val="FF99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59" name="Line 5"/>
          <p:cNvSpPr>
            <a:spLocks noChangeShapeType="1"/>
          </p:cNvSpPr>
          <p:nvPr/>
        </p:nvSpPr>
        <p:spPr bwMode="auto">
          <a:xfrm>
            <a:off x="457200" y="4648200"/>
            <a:ext cx="1219200" cy="0"/>
          </a:xfrm>
          <a:prstGeom prst="line">
            <a:avLst/>
          </a:prstGeom>
          <a:noFill/>
          <a:ln w="57150">
            <a:solidFill>
              <a:srgbClr val="33CC33"/>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60" name="Line 5"/>
          <p:cNvSpPr>
            <a:spLocks noChangeShapeType="1"/>
          </p:cNvSpPr>
          <p:nvPr/>
        </p:nvSpPr>
        <p:spPr bwMode="auto">
          <a:xfrm>
            <a:off x="609600" y="4800600"/>
            <a:ext cx="1219200" cy="0"/>
          </a:xfrm>
          <a:prstGeom prst="line">
            <a:avLst/>
          </a:prstGeom>
          <a:noFill/>
          <a:ln w="57150">
            <a:solidFill>
              <a:srgbClr val="33CC33"/>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61" name="Line 5"/>
          <p:cNvSpPr>
            <a:spLocks noChangeShapeType="1"/>
          </p:cNvSpPr>
          <p:nvPr/>
        </p:nvSpPr>
        <p:spPr bwMode="auto">
          <a:xfrm>
            <a:off x="762000" y="4953000"/>
            <a:ext cx="1219200" cy="0"/>
          </a:xfrm>
          <a:prstGeom prst="line">
            <a:avLst/>
          </a:prstGeom>
          <a:noFill/>
          <a:ln w="57150">
            <a:solidFill>
              <a:srgbClr val="33CC33"/>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67671854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11188" y="506413"/>
            <a:ext cx="7772400" cy="639762"/>
          </a:xfrm>
          <a:solidFill>
            <a:srgbClr val="FFFFFF"/>
          </a:solidFill>
          <a:ln>
            <a:solidFill>
              <a:schemeClr val="bg1"/>
            </a:solidFill>
            <a:miter lim="800000"/>
            <a:headEnd/>
            <a:tailEnd/>
          </a:ln>
        </p:spPr>
        <p:txBody>
          <a:bodyPr anchor="t"/>
          <a:lstStyle/>
          <a:p>
            <a:pPr eaLnBrk="1" hangingPunct="1"/>
            <a:r>
              <a:rPr lang="en-US" sz="3200" b="1">
                <a:solidFill>
                  <a:srgbClr val="000076"/>
                </a:solidFill>
                <a:latin typeface="Calibri" charset="0"/>
                <a:ea typeface="ＭＳ Ｐゴシック" charset="0"/>
                <a:cs typeface="ＭＳ Ｐゴシック" charset="0"/>
              </a:rPr>
              <a:t>T-A cloning of PCR fragments</a:t>
            </a:r>
          </a:p>
        </p:txBody>
      </p:sp>
      <p:grpSp>
        <p:nvGrpSpPr>
          <p:cNvPr id="23555" name="Group 7"/>
          <p:cNvGrpSpPr>
            <a:grpSpLocks/>
          </p:cNvGrpSpPr>
          <p:nvPr/>
        </p:nvGrpSpPr>
        <p:grpSpPr bwMode="auto">
          <a:xfrm>
            <a:off x="5588000" y="1954213"/>
            <a:ext cx="1187450" cy="419100"/>
            <a:chOff x="3093" y="3444"/>
            <a:chExt cx="748" cy="264"/>
          </a:xfrm>
        </p:grpSpPr>
        <p:sp>
          <p:nvSpPr>
            <p:cNvPr id="23587" name="Rectangle 8"/>
            <p:cNvSpPr>
              <a:spLocks noChangeArrowheads="1"/>
            </p:cNvSpPr>
            <p:nvPr/>
          </p:nvSpPr>
          <p:spPr bwMode="auto">
            <a:xfrm>
              <a:off x="3274" y="3444"/>
              <a:ext cx="567" cy="48"/>
            </a:xfrm>
            <a:prstGeom prst="rect">
              <a:avLst/>
            </a:prstGeom>
            <a:solidFill>
              <a:schemeClr val="bg2"/>
            </a:solidFill>
            <a:ln w="9525">
              <a:solidFill>
                <a:schemeClr val="tx1"/>
              </a:solidFill>
              <a:miter lim="800000"/>
              <a:headEnd/>
              <a:tailEnd/>
            </a:ln>
          </p:spPr>
          <p:txBody>
            <a:bodyPr wrap="none" anchor="ctr"/>
            <a:lstStyle/>
            <a:p>
              <a:endParaRPr lang="en-US">
                <a:latin typeface="Calibri" charset="0"/>
              </a:endParaRPr>
            </a:p>
          </p:txBody>
        </p:sp>
        <p:sp>
          <p:nvSpPr>
            <p:cNvPr id="23588" name="Rectangle 9"/>
            <p:cNvSpPr>
              <a:spLocks noChangeArrowheads="1"/>
            </p:cNvSpPr>
            <p:nvPr/>
          </p:nvSpPr>
          <p:spPr bwMode="auto">
            <a:xfrm>
              <a:off x="3274" y="3555"/>
              <a:ext cx="567" cy="48"/>
            </a:xfrm>
            <a:prstGeom prst="rect">
              <a:avLst/>
            </a:prstGeom>
            <a:solidFill>
              <a:schemeClr val="bg2"/>
            </a:solidFill>
            <a:ln w="9525">
              <a:solidFill>
                <a:schemeClr val="tx1"/>
              </a:solidFill>
              <a:miter lim="800000"/>
              <a:headEnd/>
              <a:tailEnd/>
            </a:ln>
          </p:spPr>
          <p:txBody>
            <a:bodyPr wrap="none" anchor="ctr"/>
            <a:lstStyle/>
            <a:p>
              <a:endParaRPr lang="en-US">
                <a:latin typeface="Calibri" charset="0"/>
              </a:endParaRPr>
            </a:p>
          </p:txBody>
        </p:sp>
        <p:sp>
          <p:nvSpPr>
            <p:cNvPr id="23589" name="Text Box 10"/>
            <p:cNvSpPr txBox="1">
              <a:spLocks noChangeArrowheads="1"/>
            </p:cNvSpPr>
            <p:nvPr/>
          </p:nvSpPr>
          <p:spPr bwMode="auto">
            <a:xfrm>
              <a:off x="3093" y="3475"/>
              <a:ext cx="11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Times New Roman" charset="0"/>
              </a:endParaRPr>
            </a:p>
          </p:txBody>
        </p:sp>
      </p:grpSp>
      <p:sp>
        <p:nvSpPr>
          <p:cNvPr id="23556" name="Rectangle 11"/>
          <p:cNvSpPr>
            <a:spLocks noChangeArrowheads="1"/>
          </p:cNvSpPr>
          <p:nvPr/>
        </p:nvSpPr>
        <p:spPr bwMode="auto">
          <a:xfrm>
            <a:off x="3789363" y="5338763"/>
            <a:ext cx="1439862" cy="76200"/>
          </a:xfrm>
          <a:prstGeom prst="rect">
            <a:avLst/>
          </a:prstGeom>
          <a:solidFill>
            <a:srgbClr val="FF0000"/>
          </a:solidFill>
          <a:ln w="9525">
            <a:solidFill>
              <a:schemeClr val="tx1"/>
            </a:solidFill>
            <a:miter lim="800000"/>
            <a:headEnd/>
            <a:tailEnd/>
          </a:ln>
        </p:spPr>
        <p:txBody>
          <a:bodyPr wrap="none" anchor="ctr"/>
          <a:lstStyle/>
          <a:p>
            <a:endParaRPr lang="en-US">
              <a:latin typeface="Calibri" charset="0"/>
            </a:endParaRPr>
          </a:p>
        </p:txBody>
      </p:sp>
      <p:sp>
        <p:nvSpPr>
          <p:cNvPr id="23557" name="Rectangle 12"/>
          <p:cNvSpPr>
            <a:spLocks noChangeArrowheads="1"/>
          </p:cNvSpPr>
          <p:nvPr/>
        </p:nvSpPr>
        <p:spPr bwMode="auto">
          <a:xfrm>
            <a:off x="3789363" y="5514975"/>
            <a:ext cx="1439862" cy="76200"/>
          </a:xfrm>
          <a:prstGeom prst="rect">
            <a:avLst/>
          </a:prstGeom>
          <a:solidFill>
            <a:srgbClr val="FF0000"/>
          </a:solidFill>
          <a:ln w="9525">
            <a:solidFill>
              <a:schemeClr val="tx1"/>
            </a:solidFill>
            <a:miter lim="800000"/>
            <a:headEnd/>
            <a:tailEnd/>
          </a:ln>
        </p:spPr>
        <p:txBody>
          <a:bodyPr wrap="none" anchor="ctr"/>
          <a:lstStyle/>
          <a:p>
            <a:endParaRPr lang="en-US">
              <a:latin typeface="Calibri" charset="0"/>
            </a:endParaRPr>
          </a:p>
        </p:txBody>
      </p:sp>
      <p:sp>
        <p:nvSpPr>
          <p:cNvPr id="23558" name="Text Box 17"/>
          <p:cNvSpPr txBox="1">
            <a:spLocks noChangeArrowheads="1"/>
          </p:cNvSpPr>
          <p:nvPr/>
        </p:nvSpPr>
        <p:spPr bwMode="auto">
          <a:xfrm>
            <a:off x="6711950" y="1871663"/>
            <a:ext cx="5873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rPr>
              <a:t>.......</a:t>
            </a:r>
          </a:p>
        </p:txBody>
      </p:sp>
      <p:sp>
        <p:nvSpPr>
          <p:cNvPr id="23559" name="Text Box 18"/>
          <p:cNvSpPr txBox="1">
            <a:spLocks noChangeArrowheads="1"/>
          </p:cNvSpPr>
          <p:nvPr/>
        </p:nvSpPr>
        <p:spPr bwMode="auto">
          <a:xfrm>
            <a:off x="6710363" y="1684338"/>
            <a:ext cx="5889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rPr>
              <a:t>.......</a:t>
            </a:r>
          </a:p>
        </p:txBody>
      </p:sp>
      <p:sp>
        <p:nvSpPr>
          <p:cNvPr id="23560" name="Text Box 22"/>
          <p:cNvSpPr txBox="1">
            <a:spLocks noChangeArrowheads="1"/>
          </p:cNvSpPr>
          <p:nvPr/>
        </p:nvSpPr>
        <p:spPr bwMode="auto">
          <a:xfrm>
            <a:off x="3656013" y="2120900"/>
            <a:ext cx="13081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rPr>
              <a:t>PCR </a:t>
            </a:r>
            <a:r>
              <a:rPr lang="el-GR" sz="1800">
                <a:latin typeface="Times New Roman" charset="0"/>
              </a:rPr>
              <a:t>προϊόν</a:t>
            </a:r>
            <a:endParaRPr lang="en-US" sz="1800">
              <a:latin typeface="Times New Roman" charset="0"/>
            </a:endParaRPr>
          </a:p>
        </p:txBody>
      </p:sp>
      <p:sp>
        <p:nvSpPr>
          <p:cNvPr id="23561" name="Text Box 23"/>
          <p:cNvSpPr txBox="1">
            <a:spLocks noChangeArrowheads="1"/>
          </p:cNvSpPr>
          <p:nvPr/>
        </p:nvSpPr>
        <p:spPr bwMode="auto">
          <a:xfrm>
            <a:off x="2286000" y="4951413"/>
            <a:ext cx="1181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800">
                <a:latin typeface="Times New Roman" charset="0"/>
              </a:rPr>
              <a:t>Πλασμίδιο</a:t>
            </a:r>
            <a:endParaRPr lang="en-US" sz="1800">
              <a:latin typeface="Times New Roman" charset="0"/>
            </a:endParaRPr>
          </a:p>
        </p:txBody>
      </p:sp>
      <p:sp>
        <p:nvSpPr>
          <p:cNvPr id="23562" name="Text Box 24"/>
          <p:cNvSpPr txBox="1">
            <a:spLocks noChangeArrowheads="1"/>
          </p:cNvSpPr>
          <p:nvPr/>
        </p:nvSpPr>
        <p:spPr bwMode="auto">
          <a:xfrm>
            <a:off x="5946775" y="1493838"/>
            <a:ext cx="1181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800">
                <a:latin typeface="Times New Roman" charset="0"/>
              </a:rPr>
              <a:t>Πλασμίδιο</a:t>
            </a:r>
            <a:endParaRPr lang="en-US" sz="1800">
              <a:latin typeface="Times New Roman" charset="0"/>
            </a:endParaRPr>
          </a:p>
        </p:txBody>
      </p:sp>
      <p:sp>
        <p:nvSpPr>
          <p:cNvPr id="23563" name="Line 25"/>
          <p:cNvSpPr>
            <a:spLocks noChangeShapeType="1"/>
          </p:cNvSpPr>
          <p:nvPr/>
        </p:nvSpPr>
        <p:spPr bwMode="auto">
          <a:xfrm flipH="1" flipV="1">
            <a:off x="3071813" y="2147888"/>
            <a:ext cx="306387" cy="514350"/>
          </a:xfrm>
          <a:prstGeom prst="line">
            <a:avLst/>
          </a:prstGeom>
          <a:noFill/>
          <a:ln w="38100">
            <a:solidFill>
              <a:schemeClr val="accent2"/>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3564" name="Line 26"/>
          <p:cNvSpPr>
            <a:spLocks noChangeShapeType="1"/>
          </p:cNvSpPr>
          <p:nvPr/>
        </p:nvSpPr>
        <p:spPr bwMode="auto">
          <a:xfrm flipV="1">
            <a:off x="5294313" y="2235200"/>
            <a:ext cx="284162" cy="219075"/>
          </a:xfrm>
          <a:prstGeom prst="line">
            <a:avLst/>
          </a:prstGeom>
          <a:noFill/>
          <a:ln w="38100">
            <a:solidFill>
              <a:schemeClr val="accent2"/>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3565" name="Text Box 33"/>
          <p:cNvSpPr txBox="1">
            <a:spLocks noChangeArrowheads="1"/>
          </p:cNvSpPr>
          <p:nvPr/>
        </p:nvSpPr>
        <p:spPr bwMode="auto">
          <a:xfrm>
            <a:off x="5588000" y="4887913"/>
            <a:ext cx="1181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800">
                <a:latin typeface="Times New Roman" charset="0"/>
              </a:rPr>
              <a:t>Πλασμιδιο</a:t>
            </a:r>
            <a:endParaRPr lang="en-US" sz="1800">
              <a:latin typeface="Times New Roman" charset="0"/>
            </a:endParaRPr>
          </a:p>
        </p:txBody>
      </p:sp>
      <p:grpSp>
        <p:nvGrpSpPr>
          <p:cNvPr id="23566" name="Group 34"/>
          <p:cNvGrpSpPr>
            <a:grpSpLocks/>
          </p:cNvGrpSpPr>
          <p:nvPr/>
        </p:nvGrpSpPr>
        <p:grpSpPr bwMode="auto">
          <a:xfrm>
            <a:off x="2017713" y="1824038"/>
            <a:ext cx="1074737" cy="414337"/>
            <a:chOff x="944" y="3330"/>
            <a:chExt cx="677" cy="261"/>
          </a:xfrm>
        </p:grpSpPr>
        <p:sp>
          <p:nvSpPr>
            <p:cNvPr id="23584" name="Rectangle 35"/>
            <p:cNvSpPr>
              <a:spLocks noChangeArrowheads="1"/>
            </p:cNvSpPr>
            <p:nvPr/>
          </p:nvSpPr>
          <p:spPr bwMode="auto">
            <a:xfrm>
              <a:off x="944" y="3432"/>
              <a:ext cx="567" cy="48"/>
            </a:xfrm>
            <a:prstGeom prst="rect">
              <a:avLst/>
            </a:prstGeom>
            <a:solidFill>
              <a:schemeClr val="bg2"/>
            </a:solidFill>
            <a:ln w="9525">
              <a:solidFill>
                <a:schemeClr val="tx1"/>
              </a:solidFill>
              <a:miter lim="800000"/>
              <a:headEnd/>
              <a:tailEnd/>
            </a:ln>
          </p:spPr>
          <p:txBody>
            <a:bodyPr wrap="none" anchor="ctr"/>
            <a:lstStyle/>
            <a:p>
              <a:endParaRPr lang="en-US">
                <a:latin typeface="Calibri" charset="0"/>
              </a:endParaRPr>
            </a:p>
          </p:txBody>
        </p:sp>
        <p:sp>
          <p:nvSpPr>
            <p:cNvPr id="23585" name="Rectangle 36"/>
            <p:cNvSpPr>
              <a:spLocks noChangeArrowheads="1"/>
            </p:cNvSpPr>
            <p:nvPr/>
          </p:nvSpPr>
          <p:spPr bwMode="auto">
            <a:xfrm>
              <a:off x="944" y="3543"/>
              <a:ext cx="567" cy="48"/>
            </a:xfrm>
            <a:prstGeom prst="rect">
              <a:avLst/>
            </a:prstGeom>
            <a:solidFill>
              <a:schemeClr val="bg2"/>
            </a:solidFill>
            <a:ln w="9525">
              <a:solidFill>
                <a:schemeClr val="tx1"/>
              </a:solidFill>
              <a:miter lim="800000"/>
              <a:headEnd/>
              <a:tailEnd/>
            </a:ln>
          </p:spPr>
          <p:txBody>
            <a:bodyPr wrap="none" anchor="ctr"/>
            <a:lstStyle/>
            <a:p>
              <a:endParaRPr lang="en-US">
                <a:latin typeface="Calibri" charset="0"/>
              </a:endParaRPr>
            </a:p>
          </p:txBody>
        </p:sp>
        <p:sp>
          <p:nvSpPr>
            <p:cNvPr id="23586" name="Text Box 37"/>
            <p:cNvSpPr txBox="1">
              <a:spLocks noChangeArrowheads="1"/>
            </p:cNvSpPr>
            <p:nvPr/>
          </p:nvSpPr>
          <p:spPr bwMode="auto">
            <a:xfrm>
              <a:off x="1505" y="3330"/>
              <a:ext cx="11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Times New Roman" charset="0"/>
              </a:endParaRPr>
            </a:p>
          </p:txBody>
        </p:sp>
      </p:grpSp>
      <p:sp>
        <p:nvSpPr>
          <p:cNvPr id="23567" name="Text Box 38"/>
          <p:cNvSpPr txBox="1">
            <a:spLocks noChangeArrowheads="1"/>
          </p:cNvSpPr>
          <p:nvPr/>
        </p:nvSpPr>
        <p:spPr bwMode="auto">
          <a:xfrm>
            <a:off x="1379538" y="1901825"/>
            <a:ext cx="5873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rPr>
              <a:t>.......</a:t>
            </a:r>
          </a:p>
        </p:txBody>
      </p:sp>
      <p:sp>
        <p:nvSpPr>
          <p:cNvPr id="23568" name="Text Box 39"/>
          <p:cNvSpPr txBox="1">
            <a:spLocks noChangeArrowheads="1"/>
          </p:cNvSpPr>
          <p:nvPr/>
        </p:nvSpPr>
        <p:spPr bwMode="auto">
          <a:xfrm>
            <a:off x="1387475" y="1714500"/>
            <a:ext cx="5889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charset="0"/>
              </a:rPr>
              <a:t>.......</a:t>
            </a:r>
          </a:p>
        </p:txBody>
      </p:sp>
      <p:sp>
        <p:nvSpPr>
          <p:cNvPr id="23569" name="Text Box 40"/>
          <p:cNvSpPr txBox="1">
            <a:spLocks noChangeArrowheads="1"/>
          </p:cNvSpPr>
          <p:nvPr/>
        </p:nvSpPr>
        <p:spPr bwMode="auto">
          <a:xfrm>
            <a:off x="2036763" y="1546225"/>
            <a:ext cx="11811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800">
                <a:latin typeface="Times New Roman" charset="0"/>
              </a:rPr>
              <a:t>Πλασμίδιο</a:t>
            </a:r>
            <a:endParaRPr lang="en-US" sz="1800">
              <a:latin typeface="Times New Roman" charset="0"/>
            </a:endParaRPr>
          </a:p>
        </p:txBody>
      </p:sp>
      <p:sp>
        <p:nvSpPr>
          <p:cNvPr id="23570" name="Rectangle 41"/>
          <p:cNvSpPr>
            <a:spLocks noChangeArrowheads="1"/>
          </p:cNvSpPr>
          <p:nvPr/>
        </p:nvSpPr>
        <p:spPr bwMode="auto">
          <a:xfrm>
            <a:off x="3625850" y="2555875"/>
            <a:ext cx="1439863" cy="76200"/>
          </a:xfrm>
          <a:prstGeom prst="rect">
            <a:avLst/>
          </a:prstGeom>
          <a:solidFill>
            <a:srgbClr val="FF0000"/>
          </a:solidFill>
          <a:ln w="9525">
            <a:solidFill>
              <a:schemeClr val="tx1"/>
            </a:solidFill>
            <a:miter lim="800000"/>
            <a:headEnd/>
            <a:tailEnd/>
          </a:ln>
        </p:spPr>
        <p:txBody>
          <a:bodyPr wrap="none" anchor="ctr"/>
          <a:lstStyle/>
          <a:p>
            <a:endParaRPr lang="en-US">
              <a:latin typeface="Calibri" charset="0"/>
            </a:endParaRPr>
          </a:p>
        </p:txBody>
      </p:sp>
      <p:sp>
        <p:nvSpPr>
          <p:cNvPr id="23571" name="Rectangle 42"/>
          <p:cNvSpPr>
            <a:spLocks noChangeArrowheads="1"/>
          </p:cNvSpPr>
          <p:nvPr/>
        </p:nvSpPr>
        <p:spPr bwMode="auto">
          <a:xfrm>
            <a:off x="3625850" y="2732088"/>
            <a:ext cx="1439863" cy="76200"/>
          </a:xfrm>
          <a:prstGeom prst="rect">
            <a:avLst/>
          </a:prstGeom>
          <a:solidFill>
            <a:srgbClr val="FF0000"/>
          </a:solidFill>
          <a:ln w="9525">
            <a:solidFill>
              <a:schemeClr val="tx1"/>
            </a:solidFill>
            <a:miter lim="800000"/>
            <a:headEnd/>
            <a:tailEnd/>
          </a:ln>
        </p:spPr>
        <p:txBody>
          <a:bodyPr wrap="none" anchor="ctr"/>
          <a:lstStyle/>
          <a:p>
            <a:endParaRPr lang="en-US">
              <a:latin typeface="Calibri" charset="0"/>
            </a:endParaRPr>
          </a:p>
        </p:txBody>
      </p:sp>
      <p:sp>
        <p:nvSpPr>
          <p:cNvPr id="23572" name="AutoShape 45"/>
          <p:cNvSpPr>
            <a:spLocks noChangeArrowheads="1"/>
          </p:cNvSpPr>
          <p:nvPr/>
        </p:nvSpPr>
        <p:spPr bwMode="auto">
          <a:xfrm>
            <a:off x="4208463" y="4292600"/>
            <a:ext cx="438150" cy="668338"/>
          </a:xfrm>
          <a:prstGeom prst="downArrow">
            <a:avLst>
              <a:gd name="adj1" fmla="val 50000"/>
              <a:gd name="adj2" fmla="val 35203"/>
            </a:avLst>
          </a:prstGeom>
          <a:solidFill>
            <a:srgbClr val="FFFF00"/>
          </a:solidFill>
          <a:ln w="9525">
            <a:solidFill>
              <a:schemeClr val="tx1"/>
            </a:solidFill>
            <a:miter lim="800000"/>
            <a:headEnd/>
            <a:tailEnd/>
          </a:ln>
        </p:spPr>
        <p:txBody>
          <a:bodyPr wrap="none" anchor="ctr"/>
          <a:lstStyle/>
          <a:p>
            <a:endParaRPr lang="en-US">
              <a:latin typeface="Calibri" charset="0"/>
            </a:endParaRPr>
          </a:p>
        </p:txBody>
      </p:sp>
      <p:sp>
        <p:nvSpPr>
          <p:cNvPr id="23573" name="Line 46"/>
          <p:cNvSpPr>
            <a:spLocks noChangeShapeType="1"/>
          </p:cNvSpPr>
          <p:nvPr/>
        </p:nvSpPr>
        <p:spPr bwMode="auto">
          <a:xfrm>
            <a:off x="2139950" y="1128713"/>
            <a:ext cx="4737100" cy="0"/>
          </a:xfrm>
          <a:prstGeom prst="line">
            <a:avLst/>
          </a:prstGeom>
          <a:noFill/>
          <a:ln w="28575">
            <a:solidFill>
              <a:srgbClr val="F3AE3F"/>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cxnSp>
        <p:nvCxnSpPr>
          <p:cNvPr id="48" name="Straight Connector 47"/>
          <p:cNvCxnSpPr/>
          <p:nvPr/>
        </p:nvCxnSpPr>
        <p:spPr>
          <a:xfrm flipV="1">
            <a:off x="5554663" y="5338763"/>
            <a:ext cx="2828925" cy="28575"/>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562600" y="5491163"/>
            <a:ext cx="2828925" cy="28575"/>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609600" y="5535613"/>
            <a:ext cx="2828925" cy="26987"/>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09600" y="5383213"/>
            <a:ext cx="2828925" cy="26987"/>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043113" y="5397500"/>
            <a:ext cx="776287" cy="1588"/>
          </a:xfrm>
          <a:prstGeom prst="line">
            <a:avLst/>
          </a:prstGeom>
          <a:ln w="9525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6324600" y="5486400"/>
            <a:ext cx="776288" cy="1588"/>
          </a:xfrm>
          <a:prstGeom prst="line">
            <a:avLst/>
          </a:prstGeom>
          <a:ln w="9525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rot="16200000" flipH="1">
            <a:off x="2011363" y="4967288"/>
            <a:ext cx="357187" cy="3444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10800000">
            <a:off x="6781800" y="5470525"/>
            <a:ext cx="517525" cy="4730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582" name="TextBox 58"/>
          <p:cNvSpPr txBox="1">
            <a:spLocks noChangeArrowheads="1"/>
          </p:cNvSpPr>
          <p:nvPr/>
        </p:nvSpPr>
        <p:spPr bwMode="auto">
          <a:xfrm>
            <a:off x="1600200" y="4572000"/>
            <a:ext cx="6969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M13f</a:t>
            </a:r>
          </a:p>
        </p:txBody>
      </p:sp>
      <p:sp>
        <p:nvSpPr>
          <p:cNvPr id="23583" name="TextBox 59"/>
          <p:cNvSpPr txBox="1">
            <a:spLocks noChangeArrowheads="1"/>
          </p:cNvSpPr>
          <p:nvPr/>
        </p:nvSpPr>
        <p:spPr bwMode="auto">
          <a:xfrm>
            <a:off x="7151688" y="5954713"/>
            <a:ext cx="6969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M13r</a:t>
            </a:r>
          </a:p>
        </p:txBody>
      </p:sp>
    </p:spTree>
    <p:extLst>
      <p:ext uri="{BB962C8B-B14F-4D97-AF65-F5344CB8AC3E}">
        <p14:creationId xmlns:p14="http://schemas.microsoft.com/office/powerpoint/2010/main" val="152427525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762000" y="685800"/>
            <a:ext cx="19288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800">
                <a:latin typeface="Calibri" charset="0"/>
              </a:rPr>
              <a:t>Χρωματογραφημα</a:t>
            </a:r>
            <a:endParaRPr lang="en-US" sz="1800">
              <a:latin typeface="Calibri" charset="0"/>
            </a:endParaRPr>
          </a:p>
        </p:txBody>
      </p:sp>
      <p:pic>
        <p:nvPicPr>
          <p:cNvPr id="2457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6875"/>
            <a:ext cx="9144000" cy="646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2690813" y="1055688"/>
            <a:ext cx="4852987" cy="1230312"/>
          </a:xfrm>
          <a:prstGeom prst="rect">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0" name="Down Arrow 9"/>
          <p:cNvSpPr/>
          <p:nvPr/>
        </p:nvSpPr>
        <p:spPr>
          <a:xfrm>
            <a:off x="4648200" y="2286000"/>
            <a:ext cx="304800" cy="762000"/>
          </a:xfrm>
          <a:prstGeom prst="down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3124200"/>
            <a:ext cx="8947150" cy="226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p:cNvSpPr/>
          <p:nvPr/>
        </p:nvSpPr>
        <p:spPr>
          <a:xfrm>
            <a:off x="2819400" y="3505200"/>
            <a:ext cx="2057400"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8" name="TextBox 7"/>
          <p:cNvSpPr txBox="1">
            <a:spLocks noChangeArrowheads="1"/>
          </p:cNvSpPr>
          <p:nvPr/>
        </p:nvSpPr>
        <p:spPr bwMode="auto">
          <a:xfrm>
            <a:off x="2895600" y="3124200"/>
            <a:ext cx="1836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latin typeface="Calibri" charset="0"/>
              </a:rPr>
              <a:t>8f_bac_</a:t>
            </a:r>
            <a:r>
              <a:rPr lang="el-GR" sz="1800">
                <a:latin typeface="Calibri" charset="0"/>
              </a:rPr>
              <a:t>εκκινητής</a:t>
            </a:r>
            <a:endParaRPr lang="en-US" sz="1800">
              <a:latin typeface="Calibri" charset="0"/>
            </a:endParaRPr>
          </a:p>
        </p:txBody>
      </p:sp>
    </p:spTree>
    <p:extLst>
      <p:ext uri="{BB962C8B-B14F-4D97-AF65-F5344CB8AC3E}">
        <p14:creationId xmlns:p14="http://schemas.microsoft.com/office/powerpoint/2010/main" val="3647663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375862" y="333531"/>
            <a:ext cx="8458200" cy="4401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latin typeface="Calibri" charset="0"/>
              </a:rPr>
              <a:t>&gt;NF13_16S rRNA gene</a:t>
            </a:r>
            <a:endParaRPr lang="en-GB" sz="1400" dirty="0">
              <a:latin typeface="Calibri" charset="0"/>
            </a:endParaRPr>
          </a:p>
          <a:p>
            <a:pPr eaLnBrk="1" hangingPunct="1"/>
            <a:r>
              <a:rPr lang="en-US" sz="1400" dirty="0">
                <a:latin typeface="Calibri" charset="0"/>
              </a:rPr>
              <a:t>AGAGTTTGATCATGGCTCAGATTGAACGCTGGCGGCAGGCCTAACACATGCAAGTCGAGCGGTAACAGAGAGGTGCTTGCACCTTTGCTGACGAGCGGCGGACGGGTGAGTAATGCTTGGGAACATGCCTTGAGGTGGGGGACAACAGTTGGAAACGACTGCTAATACCGCATAATGTCTACGGACCAAAGGGGGCTTCGGCTCTCGCCTTTAGATTGGCCCAAGTGGGATTAGCTAGTTGGTGAGGTAACGGCTCACCAAGGCGACGATCCCTAGCTGGTTTGAGAGGATGATCAGCCACACTGGGACTGAGACACGGCCCAGACTCCTACGGGAGGCAGCAGTGGGGAATATTGCACAATGGGCGCAAGCCTGATGCAGCCATGCCGCGTGTGTGAAGAAGGCCTTCGGGTTGTAAAGCACTCTCAGTCAGGAGGAAAGGTTAGTAGTTAATACCTGCTAGCTGTGACGTTACTGACAGAAGAAGCACCGGCTAACTCCGTGCCAGCAGCCGCGGTAATACGGAGGGTGCGAGCGTTAATCGGAATTACTGGGCGTAAAGCGTACGCAGGCGGTTTGTTAAGCGAGATGTGAAAGCCCCGGGCTCAACCTGGGAACTGCATTTCGAACTGGCAAACTAGAGTGTGATAGAGGGTGGTAGAATTTCAGGTGTAGCGGTGAAATGCGT</a:t>
            </a:r>
            <a:r>
              <a:rPr lang="en-US" sz="1400" dirty="0">
                <a:solidFill>
                  <a:srgbClr val="FF0000"/>
                </a:solidFill>
                <a:latin typeface="Calibri" charset="0"/>
              </a:rPr>
              <a:t>AGAGATCTGAAGGAATACCGATGGCGAAGGCAGCCACCTGGGTCAACACTGACGCTCATGTACGAAAGCGTGGGGAGCAAACGGGATTAGATACCCCGGTAGTCCACGCCGTAAACGGTGTCTACTAGAAGCTCGGAGCCTCGGTTCTGTTTTTCAAAGCTAACGCATTAAGT</a:t>
            </a:r>
            <a:r>
              <a:rPr lang="en-US" sz="1400" dirty="0">
                <a:latin typeface="Calibri" charset="0"/>
              </a:rPr>
              <a:t>AGACCGCCTGGGGAGTACGGCCGCAAGGTTAAAACTCAAATGAATTGACGGGGGCCCGCACAAGCGGTGGAGCATGTGGTTTAATTCGATGCAACGCGAAGAACCTTACCTACACTTGACATACAGAGAACTTACCAGAGATGGTTTGGTGCCTTCGGGAACTCTGATACAGGTGCTGCATGGCTGTCGTCAGCTCGTGTTGTGAGATGTTGGGTTAAGTCCCGCAACGAGCGCAACCCCTATCCTTAGTTGCTAGCAGGTAATGCTGAGAACTCTAAGGAGACTGCCGGTGATAAACCGGAGGAAGGTGGGGACGACGTCAAGTCATCATGGCCCTTACGTGTAGGGCTACACACGTGCTACAATGGCGCATACAGAGTGCTGCGAACCTGCGAAGGTAAGCGAATCACTTAAAGTGCGTCGTAGTCCGGATTGGAGTCTGCAACTCGACTCCATGAAGTCGGAATCGCTAGTAATCGCGTATCAGAATGACGCGGTGAATACGTTCCCGGGCCTTGTACACACCGCCCGTCACACCATGGGAGTGGGTTGCTCCAGAAGTAGATAGTCTAACCCTCGGGAGGACGTTTACCACGGAGTGATTCATGACTGGGGTGAAGTCGTAACAAGGTA</a:t>
            </a:r>
          </a:p>
        </p:txBody>
      </p:sp>
    </p:spTree>
    <p:extLst>
      <p:ext uri="{BB962C8B-B14F-4D97-AF65-F5344CB8AC3E}">
        <p14:creationId xmlns:p14="http://schemas.microsoft.com/office/powerpoint/2010/main" val="3481520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139" y="831838"/>
            <a:ext cx="7860066" cy="2554545"/>
          </a:xfrm>
          <a:prstGeom prst="rect">
            <a:avLst/>
          </a:prstGeom>
        </p:spPr>
        <p:txBody>
          <a:bodyPr wrap="square">
            <a:spAutoFit/>
          </a:bodyPr>
          <a:lstStyle/>
          <a:p>
            <a:pPr marL="342900" indent="-342900">
              <a:buFont typeface="Arial"/>
              <a:buChar char="•"/>
            </a:pPr>
            <a:r>
              <a:rPr lang="el-GR" sz="2000" dirty="0">
                <a:latin typeface="Calibri" charset="0"/>
              </a:rPr>
              <a:t>Ανάλυση όλων των αλληλουχιών και ομαδοποίση σε επίπεδο ομοιότητας &gt;97% σε </a:t>
            </a:r>
            <a:r>
              <a:rPr lang="en-US" sz="2000" dirty="0">
                <a:latin typeface="Calibri" charset="0"/>
              </a:rPr>
              <a:t>Operational Taxonomic Units (OTUs)</a:t>
            </a:r>
            <a:endParaRPr lang="el-GR" sz="2000" dirty="0">
              <a:latin typeface="Calibri" charset="0"/>
            </a:endParaRPr>
          </a:p>
          <a:p>
            <a:pPr marL="342900" indent="-342900">
              <a:buFont typeface="Arial"/>
              <a:buChar char="•"/>
            </a:pPr>
            <a:endParaRPr lang="en-US" sz="2000" dirty="0">
              <a:latin typeface="Calibri" charset="0"/>
            </a:endParaRPr>
          </a:p>
          <a:p>
            <a:pPr marL="285750" indent="-285750">
              <a:buFont typeface="Arial"/>
              <a:buChar char="•"/>
            </a:pPr>
            <a:r>
              <a:rPr lang="el-GR" sz="2000" dirty="0">
                <a:latin typeface="Calibri" charset="0"/>
              </a:rPr>
              <a:t>Το 97% θεωρείται για το 16</a:t>
            </a:r>
            <a:r>
              <a:rPr lang="en-US" sz="2000" dirty="0">
                <a:latin typeface="Calibri" charset="0"/>
              </a:rPr>
              <a:t>S </a:t>
            </a:r>
            <a:r>
              <a:rPr lang="el-GR" sz="2000" dirty="0">
                <a:latin typeface="Calibri" charset="0"/>
              </a:rPr>
              <a:t>και το 18</a:t>
            </a:r>
            <a:r>
              <a:rPr lang="en-US" sz="2000" dirty="0">
                <a:latin typeface="Calibri" charset="0"/>
              </a:rPr>
              <a:t>S </a:t>
            </a:r>
            <a:r>
              <a:rPr lang="el-GR" sz="2000" dirty="0">
                <a:latin typeface="Calibri" charset="0"/>
              </a:rPr>
              <a:t>το επίπεδο ομοιότητας για μικροοργανισμους που ανήκουν στο ίδιο είδος.</a:t>
            </a:r>
          </a:p>
          <a:p>
            <a:pPr marL="285750" indent="-285750">
              <a:buFont typeface="Arial"/>
              <a:buChar char="•"/>
            </a:pPr>
            <a:endParaRPr lang="en-US" sz="2000" dirty="0">
              <a:latin typeface="Calibri" charset="0"/>
            </a:endParaRPr>
          </a:p>
          <a:p>
            <a:pPr marL="285750" indent="-285750">
              <a:buFont typeface="Arial"/>
              <a:buChar char="•"/>
            </a:pPr>
            <a:r>
              <a:rPr lang="el-GR" sz="2000" dirty="0">
                <a:latin typeface="Calibri" charset="0"/>
              </a:rPr>
              <a:t>Πίνακας αποτελασμάτων</a:t>
            </a:r>
          </a:p>
          <a:p>
            <a:pPr marL="285750" indent="-285750">
              <a:buFont typeface="Arial"/>
              <a:buChar char="•"/>
            </a:pPr>
            <a:endParaRPr lang="en-US" sz="2000" dirty="0">
              <a:latin typeface="Calibri"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00727384"/>
              </p:ext>
            </p:extLst>
          </p:nvPr>
        </p:nvGraphicFramePr>
        <p:xfrm>
          <a:off x="399139" y="3453389"/>
          <a:ext cx="5911712" cy="2088820"/>
        </p:xfrm>
        <a:graphic>
          <a:graphicData uri="http://schemas.openxmlformats.org/drawingml/2006/table">
            <a:tbl>
              <a:tblPr firstRow="1" bandRow="1">
                <a:tableStyleId>{3C2FFA5D-87B4-456A-9821-1D502468CF0F}</a:tableStyleId>
              </a:tblPr>
              <a:tblGrid>
                <a:gridCol w="1477928">
                  <a:extLst>
                    <a:ext uri="{9D8B030D-6E8A-4147-A177-3AD203B41FA5}">
                      <a16:colId xmlns:a16="http://schemas.microsoft.com/office/drawing/2014/main" val="20000"/>
                    </a:ext>
                  </a:extLst>
                </a:gridCol>
                <a:gridCol w="1477928">
                  <a:extLst>
                    <a:ext uri="{9D8B030D-6E8A-4147-A177-3AD203B41FA5}">
                      <a16:colId xmlns:a16="http://schemas.microsoft.com/office/drawing/2014/main" val="20001"/>
                    </a:ext>
                  </a:extLst>
                </a:gridCol>
                <a:gridCol w="1477928">
                  <a:extLst>
                    <a:ext uri="{9D8B030D-6E8A-4147-A177-3AD203B41FA5}">
                      <a16:colId xmlns:a16="http://schemas.microsoft.com/office/drawing/2014/main" val="20002"/>
                    </a:ext>
                  </a:extLst>
                </a:gridCol>
                <a:gridCol w="1477928">
                  <a:extLst>
                    <a:ext uri="{9D8B030D-6E8A-4147-A177-3AD203B41FA5}">
                      <a16:colId xmlns:a16="http://schemas.microsoft.com/office/drawing/2014/main" val="20003"/>
                    </a:ext>
                  </a:extLst>
                </a:gridCol>
              </a:tblGrid>
              <a:tr h="522205">
                <a:tc>
                  <a:txBody>
                    <a:bodyPr/>
                    <a:lstStyle/>
                    <a:p>
                      <a:endParaRPr lang="en-US" dirty="0"/>
                    </a:p>
                  </a:txBody>
                  <a:tcPr/>
                </a:tc>
                <a:tc>
                  <a:txBody>
                    <a:bodyPr/>
                    <a:lstStyle/>
                    <a:p>
                      <a:r>
                        <a:rPr lang="el-GR" dirty="0"/>
                        <a:t>Δειγμα</a:t>
                      </a:r>
                      <a:r>
                        <a:rPr lang="el-GR" baseline="0" dirty="0"/>
                        <a:t> 1</a:t>
                      </a:r>
                      <a:endParaRPr lang="en-US" dirty="0"/>
                    </a:p>
                  </a:txBody>
                  <a:tcPr/>
                </a:tc>
                <a:tc>
                  <a:txBody>
                    <a:bodyPr/>
                    <a:lstStyle/>
                    <a:p>
                      <a:r>
                        <a:rPr lang="el-GR" dirty="0"/>
                        <a:t>Δείγμα2</a:t>
                      </a:r>
                      <a:endParaRPr lang="en-US" dirty="0"/>
                    </a:p>
                  </a:txBody>
                  <a:tcPr/>
                </a:tc>
                <a:tc>
                  <a:txBody>
                    <a:bodyPr/>
                    <a:lstStyle/>
                    <a:p>
                      <a:r>
                        <a:rPr lang="el-GR" dirty="0"/>
                        <a:t>Είδος</a:t>
                      </a:r>
                      <a:endParaRPr lang="en-US" dirty="0"/>
                    </a:p>
                  </a:txBody>
                  <a:tcPr/>
                </a:tc>
                <a:extLst>
                  <a:ext uri="{0D108BD9-81ED-4DB2-BD59-A6C34878D82A}">
                    <a16:rowId xmlns:a16="http://schemas.microsoft.com/office/drawing/2014/main" val="10000"/>
                  </a:ext>
                </a:extLst>
              </a:tr>
              <a:tr h="522205">
                <a:tc>
                  <a:txBody>
                    <a:bodyPr/>
                    <a:lstStyle/>
                    <a:p>
                      <a:r>
                        <a:rPr lang="en-US" dirty="0"/>
                        <a:t>OTU1</a:t>
                      </a:r>
                    </a:p>
                  </a:txBody>
                  <a:tcPr/>
                </a:tc>
                <a:tc>
                  <a:txBody>
                    <a:bodyPr/>
                    <a:lstStyle/>
                    <a:p>
                      <a:r>
                        <a:rPr lang="el-GR" dirty="0"/>
                        <a:t>5</a:t>
                      </a:r>
                      <a:endParaRPr lang="en-US" dirty="0"/>
                    </a:p>
                  </a:txBody>
                  <a:tcPr/>
                </a:tc>
                <a:tc>
                  <a:txBody>
                    <a:bodyPr/>
                    <a:lstStyle/>
                    <a:p>
                      <a:r>
                        <a:rPr lang="el-GR" dirty="0"/>
                        <a:t>15</a:t>
                      </a:r>
                      <a:endParaRPr lang="en-US" dirty="0"/>
                    </a:p>
                  </a:txBody>
                  <a:tcPr/>
                </a:tc>
                <a:tc>
                  <a:txBody>
                    <a:bodyPr/>
                    <a:lstStyle/>
                    <a:p>
                      <a:r>
                        <a:rPr lang="el-GR" dirty="0"/>
                        <a:t>;;;;</a:t>
                      </a:r>
                      <a:endParaRPr lang="en-US" dirty="0"/>
                    </a:p>
                  </a:txBody>
                  <a:tcPr/>
                </a:tc>
                <a:extLst>
                  <a:ext uri="{0D108BD9-81ED-4DB2-BD59-A6C34878D82A}">
                    <a16:rowId xmlns:a16="http://schemas.microsoft.com/office/drawing/2014/main" val="10001"/>
                  </a:ext>
                </a:extLst>
              </a:tr>
              <a:tr h="522205">
                <a:tc>
                  <a:txBody>
                    <a:bodyPr/>
                    <a:lstStyle/>
                    <a:p>
                      <a:r>
                        <a:rPr lang="en-US" dirty="0"/>
                        <a:t>OTU2</a:t>
                      </a:r>
                    </a:p>
                  </a:txBody>
                  <a:tcPr/>
                </a:tc>
                <a:tc>
                  <a:txBody>
                    <a:bodyPr/>
                    <a:lstStyle/>
                    <a:p>
                      <a:r>
                        <a:rPr lang="el-GR" dirty="0"/>
                        <a:t>22</a:t>
                      </a:r>
                      <a:endParaRPr lang="en-US" dirty="0"/>
                    </a:p>
                  </a:txBody>
                  <a:tcPr/>
                </a:tc>
                <a:tc>
                  <a:txBody>
                    <a:bodyPr/>
                    <a:lstStyle/>
                    <a:p>
                      <a:r>
                        <a:rPr lang="el-GR" dirty="0"/>
                        <a:t>3</a:t>
                      </a:r>
                      <a:endParaRPr lang="en-US" dirty="0"/>
                    </a:p>
                  </a:txBody>
                  <a:tcPr/>
                </a:tc>
                <a:tc>
                  <a:txBody>
                    <a:bodyPr/>
                    <a:lstStyle/>
                    <a:p>
                      <a:endParaRPr lang="en-US" dirty="0"/>
                    </a:p>
                  </a:txBody>
                  <a:tcPr/>
                </a:tc>
                <a:extLst>
                  <a:ext uri="{0D108BD9-81ED-4DB2-BD59-A6C34878D82A}">
                    <a16:rowId xmlns:a16="http://schemas.microsoft.com/office/drawing/2014/main" val="10002"/>
                  </a:ext>
                </a:extLst>
              </a:tr>
              <a:tr h="522205">
                <a:tc>
                  <a:txBody>
                    <a:bodyPr/>
                    <a:lstStyle/>
                    <a:p>
                      <a:r>
                        <a:rPr lang="en-US" dirty="0"/>
                        <a:t>OTU3</a:t>
                      </a:r>
                    </a:p>
                  </a:txBody>
                  <a:tcPr/>
                </a:tc>
                <a:tc>
                  <a:txBody>
                    <a:bodyPr/>
                    <a:lstStyle/>
                    <a:p>
                      <a:r>
                        <a:rPr lang="el-GR" dirty="0"/>
                        <a:t>4</a:t>
                      </a:r>
                      <a:endParaRPr lang="en-US" dirty="0"/>
                    </a:p>
                  </a:txBody>
                  <a:tcPr/>
                </a:tc>
                <a:tc>
                  <a:txBody>
                    <a:bodyPr/>
                    <a:lstStyle/>
                    <a:p>
                      <a:r>
                        <a:rPr lang="el-GR" dirty="0"/>
                        <a:t>36</a:t>
                      </a:r>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4" name="TextBox 3"/>
          <p:cNvSpPr txBox="1"/>
          <p:nvPr/>
        </p:nvSpPr>
        <p:spPr>
          <a:xfrm>
            <a:off x="76200" y="0"/>
            <a:ext cx="3531736" cy="461665"/>
          </a:xfrm>
          <a:prstGeom prst="rect">
            <a:avLst/>
          </a:prstGeom>
          <a:noFill/>
        </p:spPr>
        <p:txBody>
          <a:bodyPr wrap="none" rtlCol="0">
            <a:spAutoFit/>
          </a:bodyPr>
          <a:lstStyle/>
          <a:p>
            <a:r>
              <a:rPr lang="el-GR" sz="2400" dirty="0"/>
              <a:t>Επεξεργασία αλληλουχιών</a:t>
            </a:r>
            <a:endParaRPr lang="en-US" sz="2400" dirty="0"/>
          </a:p>
        </p:txBody>
      </p:sp>
    </p:spTree>
    <p:extLst>
      <p:ext uri="{BB962C8B-B14F-4D97-AF65-F5344CB8AC3E}">
        <p14:creationId xmlns:p14="http://schemas.microsoft.com/office/powerpoint/2010/main" val="1344168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63289" y="210748"/>
            <a:ext cx="7772400" cy="1143000"/>
          </a:xfrm>
          <a:prstGeom prst="rect">
            <a:avLst/>
          </a:prstGeom>
        </p:spPr>
        <p:txBody>
          <a:bodyPr vert="horz" lIns="91440" tIns="45720" rIns="91440" bIns="45720" rtlCol="0" anchor="ctr">
            <a:normAutofit/>
          </a:bodyPr>
          <a:lstStyle/>
          <a:p>
            <a:pPr marL="742950" marR="0" lvl="0" indent="-742950" algn="ctr" defTabSz="457200" rtl="0" eaLnBrk="1" fontAlgn="auto" latinLnBrk="0" hangingPunct="1">
              <a:lnSpc>
                <a:spcPct val="100000"/>
              </a:lnSpc>
              <a:spcBef>
                <a:spcPct val="0"/>
              </a:spcBef>
              <a:spcAft>
                <a:spcPts val="0"/>
              </a:spcAft>
              <a:buClrTx/>
              <a:buSzTx/>
              <a:buFontTx/>
              <a:buAutoNum type="arabicPeriod"/>
              <a:tabLst/>
              <a:defRPr/>
            </a:pPr>
            <a:r>
              <a:rPr kumimoji="0" lang="el-GR" sz="3600" b="0" i="0" u="none" strike="noStrike" kern="1200" cap="none" spc="0" normalizeH="0" baseline="0" noProof="0" dirty="0">
                <a:ln>
                  <a:noFill/>
                </a:ln>
                <a:solidFill>
                  <a:schemeClr val="tx1"/>
                </a:solidFill>
                <a:effectLst/>
                <a:uLnTx/>
                <a:uFillTx/>
                <a:latin typeface="Calibri"/>
                <a:ea typeface="+mj-ea"/>
                <a:cs typeface="+mj-cs"/>
              </a:rPr>
              <a:t>Συλλογή δειγμάτων (ίζημα)</a:t>
            </a:r>
            <a:endParaRPr kumimoji="0" lang="en-US" sz="3600" b="0" i="0" u="none" strike="noStrike" kern="1200" cap="none" spc="0" normalizeH="0" baseline="0" noProof="0" dirty="0">
              <a:ln>
                <a:noFill/>
              </a:ln>
              <a:solidFill>
                <a:schemeClr val="tx1"/>
              </a:solidFill>
              <a:effectLst/>
              <a:uLnTx/>
              <a:uFillTx/>
              <a:latin typeface="Calibri"/>
              <a:ea typeface="+mj-ea"/>
              <a:cs typeface="+mj-cs"/>
            </a:endParaRPr>
          </a:p>
          <a:p>
            <a:pPr marR="0" lvl="0" algn="ctr" defTabSz="457200" rtl="0" eaLnBrk="1" fontAlgn="auto" latinLnBrk="0" hangingPunct="1">
              <a:lnSpc>
                <a:spcPct val="100000"/>
              </a:lnSpc>
              <a:spcBef>
                <a:spcPct val="0"/>
              </a:spcBef>
              <a:spcAft>
                <a:spcPts val="0"/>
              </a:spcAft>
              <a:buClrTx/>
              <a:buSzTx/>
              <a:tabLst/>
              <a:defRPr/>
            </a:pPr>
            <a:r>
              <a:rPr lang="el-GR" sz="2400" dirty="0">
                <a:latin typeface="Calibri"/>
                <a:ea typeface="+mj-ea"/>
                <a:cs typeface="+mj-cs"/>
              </a:rPr>
              <a:t>Παράκτιες περιοχές</a:t>
            </a:r>
            <a:endParaRPr kumimoji="0" lang="el-GR" sz="2400" b="0" i="0" u="none" strike="noStrike" kern="1200" cap="none" spc="0" normalizeH="0" baseline="0" noProof="0" dirty="0">
              <a:ln>
                <a:noFill/>
              </a:ln>
              <a:solidFill>
                <a:schemeClr val="tx1"/>
              </a:solidFill>
              <a:effectLst/>
              <a:uLnTx/>
              <a:uFillTx/>
              <a:latin typeface="Calibri"/>
              <a:ea typeface="+mj-ea"/>
              <a:cs typeface="+mj-cs"/>
            </a:endParaRPr>
          </a:p>
        </p:txBody>
      </p:sp>
      <p:pic>
        <p:nvPicPr>
          <p:cNvPr id="4" name="Picture 3" descr="IMG_08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979" y="1691150"/>
            <a:ext cx="4173311" cy="3129983"/>
          </a:xfrm>
          <a:prstGeom prst="rect">
            <a:avLst/>
          </a:prstGeom>
        </p:spPr>
      </p:pic>
      <p:pic>
        <p:nvPicPr>
          <p:cNvPr id="5" name="Picture 4" descr="DSCN3067_032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82" y="1561178"/>
            <a:ext cx="4346607" cy="3259955"/>
          </a:xfrm>
          <a:prstGeom prst="rect">
            <a:avLst/>
          </a:prstGeom>
        </p:spPr>
      </p:pic>
      <p:sp>
        <p:nvSpPr>
          <p:cNvPr id="6" name="TextBox 5"/>
          <p:cNvSpPr txBox="1"/>
          <p:nvPr/>
        </p:nvSpPr>
        <p:spPr>
          <a:xfrm>
            <a:off x="2085183" y="5516733"/>
            <a:ext cx="4585472" cy="369332"/>
          </a:xfrm>
          <a:prstGeom prst="rect">
            <a:avLst/>
          </a:prstGeom>
          <a:noFill/>
        </p:spPr>
        <p:txBody>
          <a:bodyPr wrap="none" rtlCol="0">
            <a:spAutoFit/>
          </a:bodyPr>
          <a:lstStyle/>
          <a:p>
            <a:r>
              <a:rPr lang="el-GR" dirty="0"/>
              <a:t>Δειγματοληψία από φοιτητές στη </a:t>
            </a:r>
            <a:r>
              <a:rPr lang="en-US" dirty="0" err="1"/>
              <a:t>Wadden</a:t>
            </a:r>
            <a:r>
              <a:rPr lang="en-US" dirty="0"/>
              <a:t> Sea</a:t>
            </a:r>
          </a:p>
        </p:txBody>
      </p:sp>
    </p:spTree>
    <p:extLst>
      <p:ext uri="{BB962C8B-B14F-4D97-AF65-F5344CB8AC3E}">
        <p14:creationId xmlns:p14="http://schemas.microsoft.com/office/powerpoint/2010/main" val="3234950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6" name="TextBox 2"/>
          <p:cNvSpPr txBox="1">
            <a:spLocks noChangeArrowheads="1"/>
          </p:cNvSpPr>
          <p:nvPr/>
        </p:nvSpPr>
        <p:spPr bwMode="auto">
          <a:xfrm>
            <a:off x="838200" y="642144"/>
            <a:ext cx="29670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alibri" charset="0"/>
              </a:rPr>
              <a:t>http://</a:t>
            </a:r>
            <a:r>
              <a:rPr lang="en-US" sz="1800" dirty="0" err="1">
                <a:latin typeface="Calibri" charset="0"/>
              </a:rPr>
              <a:t>blast.ncbi.nlm.nih.gov</a:t>
            </a:r>
            <a:r>
              <a:rPr lang="en-US" sz="1800" dirty="0">
                <a:latin typeface="Calibri" charset="0"/>
              </a:rPr>
              <a:t>/</a:t>
            </a:r>
          </a:p>
        </p:txBody>
      </p:sp>
      <p:sp>
        <p:nvSpPr>
          <p:cNvPr id="4" name="TextBox 3"/>
          <p:cNvSpPr txBox="1"/>
          <p:nvPr/>
        </p:nvSpPr>
        <p:spPr>
          <a:xfrm>
            <a:off x="76200" y="0"/>
            <a:ext cx="5693836" cy="461665"/>
          </a:xfrm>
          <a:prstGeom prst="rect">
            <a:avLst/>
          </a:prstGeom>
          <a:noFill/>
        </p:spPr>
        <p:txBody>
          <a:bodyPr wrap="none" rtlCol="0">
            <a:spAutoFit/>
          </a:bodyPr>
          <a:lstStyle/>
          <a:p>
            <a:r>
              <a:rPr lang="el-GR" sz="2400" dirty="0"/>
              <a:t>Ποιοι είναι όμως αυτοί οι μικροοργανισμοί;</a:t>
            </a:r>
            <a:endParaRPr lang="en-US" sz="2400" dirty="0"/>
          </a:p>
        </p:txBody>
      </p:sp>
    </p:spTree>
    <p:extLst>
      <p:ext uri="{BB962C8B-B14F-4D97-AF65-F5344CB8AC3E}">
        <p14:creationId xmlns:p14="http://schemas.microsoft.com/office/powerpoint/2010/main" val="545773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0" name="TextBox 2"/>
          <p:cNvSpPr txBox="1">
            <a:spLocks noChangeArrowheads="1"/>
          </p:cNvSpPr>
          <p:nvPr/>
        </p:nvSpPr>
        <p:spPr bwMode="auto">
          <a:xfrm>
            <a:off x="914400" y="163513"/>
            <a:ext cx="25574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800">
                <a:latin typeface="Calibri" charset="0"/>
              </a:rPr>
              <a:t>Επιλογή: </a:t>
            </a:r>
            <a:r>
              <a:rPr lang="en-GB" sz="1800">
                <a:latin typeface="Calibri" charset="0"/>
              </a:rPr>
              <a:t>nucleotide blast</a:t>
            </a:r>
          </a:p>
          <a:p>
            <a:pPr eaLnBrk="1" hangingPunct="1"/>
            <a:r>
              <a:rPr lang="en-GB" sz="1800">
                <a:latin typeface="Calibri" charset="0"/>
              </a:rPr>
              <a:t>Database: others (nr etc.)</a:t>
            </a:r>
            <a:endParaRPr lang="en-US" sz="1800">
              <a:latin typeface="Calibri" charset="0"/>
            </a:endParaRPr>
          </a:p>
        </p:txBody>
      </p:sp>
      <p:cxnSp>
        <p:nvCxnSpPr>
          <p:cNvPr id="6" name="Straight Arrow Connector 5"/>
          <p:cNvCxnSpPr/>
          <p:nvPr/>
        </p:nvCxnSpPr>
        <p:spPr>
          <a:xfrm rot="10800000">
            <a:off x="3471863" y="3352800"/>
            <a:ext cx="1709737"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652" name="TextBox 6"/>
          <p:cNvSpPr txBox="1">
            <a:spLocks noChangeArrowheads="1"/>
          </p:cNvSpPr>
          <p:nvPr/>
        </p:nvSpPr>
        <p:spPr bwMode="auto">
          <a:xfrm>
            <a:off x="5257800" y="3581400"/>
            <a:ext cx="28178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800">
                <a:latin typeface="Calibri" charset="0"/>
              </a:rPr>
              <a:t>Αντιγραφή της αλληλουχίας</a:t>
            </a:r>
            <a:endParaRPr lang="en-US" sz="1800">
              <a:latin typeface="Calibri" charset="0"/>
            </a:endParaRPr>
          </a:p>
        </p:txBody>
      </p:sp>
    </p:spTree>
    <p:extLst>
      <p:ext uri="{BB962C8B-B14F-4D97-AF65-F5344CB8AC3E}">
        <p14:creationId xmlns:p14="http://schemas.microsoft.com/office/powerpoint/2010/main" val="568800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st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800"/>
            <a:ext cx="9144000" cy="5975516"/>
          </a:xfrm>
          <a:prstGeom prst="rect">
            <a:avLst/>
          </a:prstGeom>
        </p:spPr>
      </p:pic>
    </p:spTree>
    <p:extLst>
      <p:ext uri="{BB962C8B-B14F-4D97-AF65-F5344CB8AC3E}">
        <p14:creationId xmlns:p14="http://schemas.microsoft.com/office/powerpoint/2010/main" val="782021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st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800"/>
            <a:ext cx="9144000" cy="5975516"/>
          </a:xfrm>
          <a:prstGeom prst="rect">
            <a:avLst/>
          </a:prstGeom>
        </p:spPr>
      </p:pic>
    </p:spTree>
    <p:extLst>
      <p:ext uri="{BB962C8B-B14F-4D97-AF65-F5344CB8AC3E}">
        <p14:creationId xmlns:p14="http://schemas.microsoft.com/office/powerpoint/2010/main" val="2754394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1037"/>
          <p:cNvSpPr>
            <a:spLocks noChangeArrowheads="1"/>
          </p:cNvSpPr>
          <p:nvPr/>
        </p:nvSpPr>
        <p:spPr bwMode="auto">
          <a:xfrm>
            <a:off x="3200400" y="3276600"/>
            <a:ext cx="228600" cy="2362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307847" y="592041"/>
            <a:ext cx="7142998" cy="1881283"/>
          </a:xfrm>
          <a:prstGeom prst="rect">
            <a:avLst/>
          </a:prstGeom>
        </p:spPr>
      </p:pic>
      <p:pic>
        <p:nvPicPr>
          <p:cNvPr id="10" name="Picture 9"/>
          <p:cNvPicPr>
            <a:picLocks noChangeAspect="1"/>
          </p:cNvPicPr>
          <p:nvPr/>
        </p:nvPicPr>
        <p:blipFill>
          <a:blip r:embed="rId4"/>
          <a:stretch>
            <a:fillRect/>
          </a:stretch>
        </p:blipFill>
        <p:spPr>
          <a:xfrm>
            <a:off x="0" y="3293812"/>
            <a:ext cx="7772400" cy="3335588"/>
          </a:xfrm>
          <a:prstGeom prst="rect">
            <a:avLst/>
          </a:prstGeom>
        </p:spPr>
      </p:pic>
      <p:sp>
        <p:nvSpPr>
          <p:cNvPr id="11" name="TextBox 10"/>
          <p:cNvSpPr txBox="1"/>
          <p:nvPr/>
        </p:nvSpPr>
        <p:spPr>
          <a:xfrm>
            <a:off x="0" y="24000"/>
            <a:ext cx="8435873" cy="461665"/>
          </a:xfrm>
          <a:prstGeom prst="rect">
            <a:avLst/>
          </a:prstGeom>
          <a:noFill/>
        </p:spPr>
        <p:txBody>
          <a:bodyPr wrap="none" rtlCol="0">
            <a:spAutoFit/>
          </a:bodyPr>
          <a:lstStyle/>
          <a:p>
            <a:r>
              <a:rPr lang="el-GR" sz="2400" dirty="0"/>
              <a:t>Η ίδια διαδικασία ακολουθείται και για άλλα λειτουργικά γονίδια</a:t>
            </a:r>
            <a:endParaRPr lang="en-US" sz="2400" dirty="0"/>
          </a:p>
        </p:txBody>
      </p:sp>
    </p:spTree>
    <p:extLst>
      <p:ext uri="{BB962C8B-B14F-4D97-AF65-F5344CB8AC3E}">
        <p14:creationId xmlns:p14="http://schemas.microsoft.com/office/powerpoint/2010/main" val="266800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p:cNvPicPr>
            <a:picLocks noChangeAspect="1" noChangeArrowheads="1"/>
          </p:cNvPicPr>
          <p:nvPr/>
        </p:nvPicPr>
        <p:blipFill>
          <a:blip r:embed="rId3"/>
          <a:srcRect/>
          <a:stretch>
            <a:fillRect/>
          </a:stretch>
        </p:blipFill>
        <p:spPr bwMode="auto">
          <a:xfrm>
            <a:off x="4672013" y="0"/>
            <a:ext cx="4386262" cy="6858000"/>
          </a:xfrm>
          <a:prstGeom prst="rect">
            <a:avLst/>
          </a:prstGeom>
          <a:noFill/>
          <a:ln w="9525">
            <a:noFill/>
            <a:miter lim="800000"/>
            <a:headEnd/>
            <a:tailEnd/>
          </a:ln>
        </p:spPr>
      </p:pic>
      <p:pic>
        <p:nvPicPr>
          <p:cNvPr id="47107" name="Picture 9"/>
          <p:cNvPicPr>
            <a:picLocks noChangeAspect="1" noChangeArrowheads="1"/>
          </p:cNvPicPr>
          <p:nvPr/>
        </p:nvPicPr>
        <p:blipFill>
          <a:blip r:embed="rId4"/>
          <a:srcRect/>
          <a:stretch>
            <a:fillRect/>
          </a:stretch>
        </p:blipFill>
        <p:spPr bwMode="auto">
          <a:xfrm>
            <a:off x="0" y="2509838"/>
            <a:ext cx="3990975" cy="4191000"/>
          </a:xfrm>
          <a:prstGeom prst="rect">
            <a:avLst/>
          </a:prstGeom>
          <a:noFill/>
          <a:ln w="9525">
            <a:noFill/>
            <a:miter lim="800000"/>
            <a:headEnd/>
            <a:tailEnd/>
          </a:ln>
        </p:spPr>
      </p:pic>
      <p:sp>
        <p:nvSpPr>
          <p:cNvPr id="2" name="Right Brace 1"/>
          <p:cNvSpPr/>
          <p:nvPr/>
        </p:nvSpPr>
        <p:spPr>
          <a:xfrm rot="10800000" flipH="1">
            <a:off x="3990975" y="2781300"/>
            <a:ext cx="250825" cy="3919538"/>
          </a:xfrm>
          <a:prstGeom prst="rightBrace">
            <a:avLst>
              <a:gd name="adj1" fmla="val 8333"/>
              <a:gd name="adj2" fmla="val 4973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endParaRPr lang="en-US">
              <a:ea typeface="Arial" charset="0"/>
              <a:cs typeface="Arial" charset="0"/>
            </a:endParaRPr>
          </a:p>
        </p:txBody>
      </p:sp>
      <p:sp>
        <p:nvSpPr>
          <p:cNvPr id="47109" name="TextBox 2"/>
          <p:cNvSpPr txBox="1">
            <a:spLocks noChangeArrowheads="1"/>
          </p:cNvSpPr>
          <p:nvPr/>
        </p:nvSpPr>
        <p:spPr bwMode="auto">
          <a:xfrm rot="5400000">
            <a:off x="3211513" y="4702175"/>
            <a:ext cx="2568575" cy="307975"/>
          </a:xfrm>
          <a:prstGeom prst="rect">
            <a:avLst/>
          </a:prstGeom>
          <a:noFill/>
          <a:ln w="9525">
            <a:noFill/>
            <a:miter lim="800000"/>
            <a:headEnd/>
            <a:tailEnd/>
          </a:ln>
        </p:spPr>
        <p:txBody>
          <a:bodyPr>
            <a:prstTxWarp prst="textNoShape">
              <a:avLst/>
            </a:prstTxWarp>
            <a:spAutoFit/>
          </a:bodyPr>
          <a:lstStyle/>
          <a:p>
            <a:r>
              <a:rPr lang="en-US" sz="1400" b="1">
                <a:latin typeface="Arial" charset="0"/>
              </a:rPr>
              <a:t>Clostridia (sulfate reducers)</a:t>
            </a:r>
            <a:endParaRPr lang="el-GR" sz="1400" b="1">
              <a:latin typeface="Arial" charset="0"/>
            </a:endParaRPr>
          </a:p>
        </p:txBody>
      </p:sp>
      <p:sp>
        <p:nvSpPr>
          <p:cNvPr id="9" name="Rectangle 8"/>
          <p:cNvSpPr/>
          <p:nvPr/>
        </p:nvSpPr>
        <p:spPr>
          <a:xfrm>
            <a:off x="6864350" y="2851150"/>
            <a:ext cx="63500" cy="4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28" name="Oval 27"/>
          <p:cNvSpPr/>
          <p:nvPr/>
        </p:nvSpPr>
        <p:spPr>
          <a:xfrm>
            <a:off x="2922588" y="4826000"/>
            <a:ext cx="49212" cy="4603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29" name="Oval 28"/>
          <p:cNvSpPr/>
          <p:nvPr/>
        </p:nvSpPr>
        <p:spPr>
          <a:xfrm>
            <a:off x="2516188" y="5024438"/>
            <a:ext cx="50800" cy="460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30" name="Oval 29"/>
          <p:cNvSpPr/>
          <p:nvPr/>
        </p:nvSpPr>
        <p:spPr>
          <a:xfrm>
            <a:off x="3360738" y="5314950"/>
            <a:ext cx="50800" cy="4445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31" name="Oval 30"/>
          <p:cNvSpPr/>
          <p:nvPr/>
        </p:nvSpPr>
        <p:spPr>
          <a:xfrm>
            <a:off x="2878138" y="5589588"/>
            <a:ext cx="50800" cy="460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32" name="Oval 31"/>
          <p:cNvSpPr/>
          <p:nvPr/>
        </p:nvSpPr>
        <p:spPr>
          <a:xfrm>
            <a:off x="2947988" y="5719763"/>
            <a:ext cx="49212" cy="460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33" name="Oval 32"/>
          <p:cNvSpPr/>
          <p:nvPr/>
        </p:nvSpPr>
        <p:spPr>
          <a:xfrm>
            <a:off x="2844800" y="6049963"/>
            <a:ext cx="50800" cy="460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34" name="Oval 33"/>
          <p:cNvSpPr/>
          <p:nvPr/>
        </p:nvSpPr>
        <p:spPr>
          <a:xfrm>
            <a:off x="7526338" y="4224338"/>
            <a:ext cx="50800" cy="460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35" name="Oval 34"/>
          <p:cNvSpPr/>
          <p:nvPr/>
        </p:nvSpPr>
        <p:spPr>
          <a:xfrm>
            <a:off x="7305675" y="4833938"/>
            <a:ext cx="50800" cy="460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36" name="Oval 35"/>
          <p:cNvSpPr/>
          <p:nvPr/>
        </p:nvSpPr>
        <p:spPr>
          <a:xfrm>
            <a:off x="7280275" y="4173538"/>
            <a:ext cx="50800" cy="460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37" name="Oval 36"/>
          <p:cNvSpPr/>
          <p:nvPr/>
        </p:nvSpPr>
        <p:spPr>
          <a:xfrm>
            <a:off x="7073900" y="4740275"/>
            <a:ext cx="50800" cy="4603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charset="0"/>
              <a:cs typeface="Arial" charset="0"/>
            </a:endParaRPr>
          </a:p>
        </p:txBody>
      </p:sp>
      <p:sp>
        <p:nvSpPr>
          <p:cNvPr id="3" name="Rectangle 2"/>
          <p:cNvSpPr/>
          <p:nvPr/>
        </p:nvSpPr>
        <p:spPr>
          <a:xfrm>
            <a:off x="112713" y="212725"/>
            <a:ext cx="5172075" cy="1570038"/>
          </a:xfrm>
          <a:prstGeom prst="rect">
            <a:avLst/>
          </a:prstGeom>
          <a:solidFill>
            <a:schemeClr val="tx1">
              <a:lumMod val="65000"/>
              <a:lumOff val="35000"/>
              <a:alpha val="29000"/>
            </a:schemeClr>
          </a:solidFill>
        </p:spPr>
        <p:txBody>
          <a:bodyPr>
            <a:prstTxWarp prst="textNoShape">
              <a:avLst/>
            </a:prstTxWarp>
            <a:spAutoFit/>
          </a:bodyPr>
          <a:lstStyle/>
          <a:p>
            <a:r>
              <a:rPr lang="en-US" b="1"/>
              <a:t>New Nitrogen-Fixing Microorganisms Detected in Oligotrophic Oceans by Amplification of Nitrogenase (</a:t>
            </a:r>
            <a:r>
              <a:rPr lang="en-US" b="1" i="1"/>
              <a:t>nifH</a:t>
            </a:r>
            <a:r>
              <a:rPr lang="en-US" b="1"/>
              <a:t>) Genes</a:t>
            </a:r>
            <a:r>
              <a:rPr lang="en-US"/>
              <a:t> Zehr et al. (1998)</a:t>
            </a:r>
            <a:endParaRPr lang="el-GR"/>
          </a:p>
        </p:txBody>
      </p:sp>
    </p:spTree>
    <p:extLst>
      <p:ext uri="{BB962C8B-B14F-4D97-AF65-F5344CB8AC3E}">
        <p14:creationId xmlns:p14="http://schemas.microsoft.com/office/powerpoint/2010/main" val="2534065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863600" y="1050925"/>
            <a:ext cx="2160588" cy="503238"/>
          </a:xfrm>
          <a:prstGeom prst="rect">
            <a:avLst/>
          </a:prstGeom>
          <a:solidFill>
            <a:srgbClr val="FFFF00"/>
          </a:solidFill>
          <a:ln w="9525">
            <a:solidFill>
              <a:schemeClr val="tx1"/>
            </a:solidFill>
            <a:miter lim="800000"/>
            <a:headEnd/>
            <a:tailEnd/>
          </a:ln>
        </p:spPr>
        <p:txBody>
          <a:bodyPr wrap="none" anchor="ctr"/>
          <a:lstStyle/>
          <a:p>
            <a:pPr algn="ctr"/>
            <a:r>
              <a:rPr lang="el-GR" dirty="0">
                <a:solidFill>
                  <a:schemeClr val="tx2"/>
                </a:solidFill>
              </a:rPr>
              <a:t>Δειγματοληψία</a:t>
            </a:r>
            <a:endParaRPr lang="en-GB" dirty="0">
              <a:solidFill>
                <a:schemeClr val="tx2"/>
              </a:solidFill>
            </a:endParaRPr>
          </a:p>
        </p:txBody>
      </p:sp>
      <p:sp>
        <p:nvSpPr>
          <p:cNvPr id="19460" name="Rectangle 10"/>
          <p:cNvSpPr>
            <a:spLocks noChangeArrowheads="1"/>
          </p:cNvSpPr>
          <p:nvPr/>
        </p:nvSpPr>
        <p:spPr bwMode="auto">
          <a:xfrm>
            <a:off x="863600" y="2220913"/>
            <a:ext cx="2160588" cy="504825"/>
          </a:xfrm>
          <a:prstGeom prst="rect">
            <a:avLst/>
          </a:prstGeom>
          <a:solidFill>
            <a:srgbClr val="FFFF00"/>
          </a:solidFill>
          <a:ln w="9525">
            <a:solidFill>
              <a:schemeClr val="tx1"/>
            </a:solidFill>
            <a:miter lim="800000"/>
            <a:headEnd/>
            <a:tailEnd/>
          </a:ln>
        </p:spPr>
        <p:txBody>
          <a:bodyPr wrap="none" anchor="ctr"/>
          <a:lstStyle/>
          <a:p>
            <a:pPr algn="ctr"/>
            <a:r>
              <a:rPr lang="el-GR" dirty="0">
                <a:solidFill>
                  <a:schemeClr val="tx2"/>
                </a:solidFill>
              </a:rPr>
              <a:t>Απομόνωση </a:t>
            </a:r>
            <a:r>
              <a:rPr lang="en-GB" dirty="0">
                <a:solidFill>
                  <a:schemeClr val="tx2"/>
                </a:solidFill>
              </a:rPr>
              <a:t>DNA</a:t>
            </a:r>
          </a:p>
        </p:txBody>
      </p:sp>
      <p:sp>
        <p:nvSpPr>
          <p:cNvPr id="19461" name="Rectangle 11"/>
          <p:cNvSpPr>
            <a:spLocks noChangeArrowheads="1"/>
          </p:cNvSpPr>
          <p:nvPr/>
        </p:nvSpPr>
        <p:spPr bwMode="auto">
          <a:xfrm>
            <a:off x="173038" y="3505200"/>
            <a:ext cx="3332162" cy="576263"/>
          </a:xfrm>
          <a:prstGeom prst="rect">
            <a:avLst/>
          </a:prstGeom>
          <a:solidFill>
            <a:schemeClr val="accent6">
              <a:lumMod val="75000"/>
            </a:schemeClr>
          </a:solidFill>
          <a:ln w="9525">
            <a:solidFill>
              <a:schemeClr val="tx1"/>
            </a:solidFill>
            <a:miter lim="800000"/>
            <a:headEnd/>
            <a:tailEnd/>
          </a:ln>
        </p:spPr>
        <p:txBody>
          <a:bodyPr wrap="none" anchor="ctr"/>
          <a:lstStyle/>
          <a:p>
            <a:pPr algn="ctr"/>
            <a:r>
              <a:rPr lang="en-GB">
                <a:solidFill>
                  <a:schemeClr val="tx2"/>
                </a:solidFill>
              </a:rPr>
              <a:t>PCR </a:t>
            </a:r>
            <a:r>
              <a:rPr lang="el-GR">
                <a:solidFill>
                  <a:schemeClr val="tx2"/>
                </a:solidFill>
              </a:rPr>
              <a:t>ενίσχυση των 16</a:t>
            </a:r>
            <a:r>
              <a:rPr lang="en-GB">
                <a:solidFill>
                  <a:schemeClr val="tx2"/>
                </a:solidFill>
              </a:rPr>
              <a:t>s rRNA </a:t>
            </a:r>
            <a:endParaRPr lang="el-GR">
              <a:solidFill>
                <a:schemeClr val="tx2"/>
              </a:solidFill>
            </a:endParaRPr>
          </a:p>
          <a:p>
            <a:pPr algn="ctr"/>
            <a:r>
              <a:rPr lang="el-GR">
                <a:solidFill>
                  <a:schemeClr val="tx2"/>
                </a:solidFill>
              </a:rPr>
              <a:t>Βακτηριακών γονιδίων</a:t>
            </a:r>
            <a:endParaRPr lang="en-GB">
              <a:solidFill>
                <a:schemeClr val="tx2"/>
              </a:solidFill>
            </a:endParaRPr>
          </a:p>
        </p:txBody>
      </p:sp>
      <p:sp>
        <p:nvSpPr>
          <p:cNvPr id="19462" name="Rectangle 12"/>
          <p:cNvSpPr>
            <a:spLocks noChangeArrowheads="1"/>
          </p:cNvSpPr>
          <p:nvPr/>
        </p:nvSpPr>
        <p:spPr bwMode="auto">
          <a:xfrm>
            <a:off x="763588" y="4833938"/>
            <a:ext cx="2260600" cy="576262"/>
          </a:xfrm>
          <a:prstGeom prst="rect">
            <a:avLst/>
          </a:prstGeom>
          <a:solidFill>
            <a:schemeClr val="accent6">
              <a:lumMod val="75000"/>
            </a:schemeClr>
          </a:solidFill>
          <a:ln w="9525">
            <a:solidFill>
              <a:schemeClr val="tx1"/>
            </a:solidFill>
            <a:miter lim="800000"/>
            <a:headEnd/>
            <a:tailEnd/>
          </a:ln>
        </p:spPr>
        <p:txBody>
          <a:bodyPr wrap="none" anchor="ctr"/>
          <a:lstStyle/>
          <a:p>
            <a:pPr algn="ctr"/>
            <a:r>
              <a:rPr lang="el-GR">
                <a:solidFill>
                  <a:schemeClr val="tx2"/>
                </a:solidFill>
              </a:rPr>
              <a:t>Κλωνοποίηση</a:t>
            </a:r>
            <a:endParaRPr lang="en-GB">
              <a:solidFill>
                <a:schemeClr val="tx2"/>
              </a:solidFill>
            </a:endParaRPr>
          </a:p>
        </p:txBody>
      </p:sp>
      <p:sp>
        <p:nvSpPr>
          <p:cNvPr id="19464" name="Rectangle 14"/>
          <p:cNvSpPr>
            <a:spLocks noChangeArrowheads="1"/>
          </p:cNvSpPr>
          <p:nvPr/>
        </p:nvSpPr>
        <p:spPr bwMode="auto">
          <a:xfrm>
            <a:off x="5397500" y="2200275"/>
            <a:ext cx="3076575" cy="576263"/>
          </a:xfrm>
          <a:prstGeom prst="rect">
            <a:avLst/>
          </a:prstGeom>
          <a:solidFill>
            <a:srgbClr val="FFFF00"/>
          </a:solidFill>
          <a:ln w="9525">
            <a:solidFill>
              <a:schemeClr val="tx1"/>
            </a:solidFill>
            <a:miter lim="800000"/>
            <a:headEnd/>
            <a:tailEnd/>
          </a:ln>
        </p:spPr>
        <p:txBody>
          <a:bodyPr wrap="none" anchor="ctr"/>
          <a:lstStyle/>
          <a:p>
            <a:pPr algn="ctr"/>
            <a:r>
              <a:rPr lang="el-GR">
                <a:solidFill>
                  <a:schemeClr val="tx2"/>
                </a:solidFill>
              </a:rPr>
              <a:t>Αλληλούχιση (</a:t>
            </a:r>
            <a:r>
              <a:rPr lang="en-GB">
                <a:solidFill>
                  <a:schemeClr val="tx2"/>
                </a:solidFill>
              </a:rPr>
              <a:t>sequencing) </a:t>
            </a:r>
          </a:p>
          <a:p>
            <a:pPr algn="ctr"/>
            <a:r>
              <a:rPr lang="el-GR">
                <a:solidFill>
                  <a:schemeClr val="tx2"/>
                </a:solidFill>
              </a:rPr>
              <a:t>του γονιδίου</a:t>
            </a:r>
            <a:endParaRPr lang="en-GB">
              <a:solidFill>
                <a:schemeClr val="tx2"/>
              </a:solidFill>
            </a:endParaRPr>
          </a:p>
        </p:txBody>
      </p:sp>
      <p:sp>
        <p:nvSpPr>
          <p:cNvPr id="19465" name="Rectangle 15"/>
          <p:cNvSpPr>
            <a:spLocks noChangeArrowheads="1"/>
          </p:cNvSpPr>
          <p:nvPr/>
        </p:nvSpPr>
        <p:spPr bwMode="auto">
          <a:xfrm>
            <a:off x="5316538" y="3429000"/>
            <a:ext cx="3240087" cy="649288"/>
          </a:xfrm>
          <a:prstGeom prst="rect">
            <a:avLst/>
          </a:prstGeom>
          <a:solidFill>
            <a:srgbClr val="FFFF00"/>
          </a:solidFill>
          <a:ln w="9525">
            <a:solidFill>
              <a:schemeClr val="tx1"/>
            </a:solidFill>
            <a:miter lim="800000"/>
            <a:headEnd/>
            <a:tailEnd/>
          </a:ln>
        </p:spPr>
        <p:txBody>
          <a:bodyPr wrap="none" anchor="ctr"/>
          <a:lstStyle/>
          <a:p>
            <a:pPr algn="ctr"/>
            <a:r>
              <a:rPr lang="el-GR" dirty="0">
                <a:solidFill>
                  <a:schemeClr val="tx2"/>
                </a:solidFill>
              </a:rPr>
              <a:t>Επεξεργασία των αλληλουχιών</a:t>
            </a:r>
          </a:p>
          <a:p>
            <a:pPr algn="ctr"/>
            <a:r>
              <a:rPr lang="el-GR" dirty="0">
                <a:solidFill>
                  <a:schemeClr val="tx2"/>
                </a:solidFill>
              </a:rPr>
              <a:t>Ευθυγράμμιση</a:t>
            </a:r>
            <a:endParaRPr lang="en-GB" dirty="0">
              <a:solidFill>
                <a:schemeClr val="tx2"/>
              </a:solidFill>
            </a:endParaRPr>
          </a:p>
        </p:txBody>
      </p:sp>
      <p:sp>
        <p:nvSpPr>
          <p:cNvPr id="19466" name="Rectangle 16"/>
          <p:cNvSpPr>
            <a:spLocks noChangeArrowheads="1"/>
          </p:cNvSpPr>
          <p:nvPr/>
        </p:nvSpPr>
        <p:spPr bwMode="auto">
          <a:xfrm>
            <a:off x="5068888" y="4833938"/>
            <a:ext cx="3743325" cy="603250"/>
          </a:xfrm>
          <a:prstGeom prst="rect">
            <a:avLst/>
          </a:prstGeom>
          <a:solidFill>
            <a:srgbClr val="FFFF00"/>
          </a:solidFill>
          <a:ln w="9525">
            <a:solidFill>
              <a:schemeClr val="tx1"/>
            </a:solidFill>
            <a:miter lim="800000"/>
            <a:headEnd/>
            <a:tailEnd/>
          </a:ln>
        </p:spPr>
        <p:txBody>
          <a:bodyPr wrap="none" anchor="ctr"/>
          <a:lstStyle/>
          <a:p>
            <a:pPr algn="ctr"/>
            <a:r>
              <a:rPr lang="el-GR">
                <a:solidFill>
                  <a:schemeClr val="tx2"/>
                </a:solidFill>
              </a:rPr>
              <a:t>Κατασκευή φυλογενετικού δέντρου</a:t>
            </a:r>
            <a:endParaRPr lang="en-GB">
              <a:solidFill>
                <a:schemeClr val="tx2"/>
              </a:solidFill>
            </a:endParaRPr>
          </a:p>
        </p:txBody>
      </p:sp>
      <p:cxnSp>
        <p:nvCxnSpPr>
          <p:cNvPr id="50" name="Straight Arrow Connector 49"/>
          <p:cNvCxnSpPr/>
          <p:nvPr/>
        </p:nvCxnSpPr>
        <p:spPr>
          <a:xfrm rot="5400000">
            <a:off x="1846262" y="1887538"/>
            <a:ext cx="576263" cy="1588"/>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5400000">
            <a:off x="1846263" y="3063875"/>
            <a:ext cx="576262" cy="1588"/>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a:off x="1846263" y="4435475"/>
            <a:ext cx="576262" cy="1588"/>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rot="5400000">
            <a:off x="6648451" y="3140075"/>
            <a:ext cx="576262" cy="1587"/>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5400000">
            <a:off x="6650038" y="4435475"/>
            <a:ext cx="576262" cy="1588"/>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4648200" y="1905000"/>
            <a:ext cx="4419600" cy="3886200"/>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20" name="TextBox 19"/>
          <p:cNvSpPr txBox="1"/>
          <p:nvPr/>
        </p:nvSpPr>
        <p:spPr>
          <a:xfrm>
            <a:off x="460375" y="293042"/>
            <a:ext cx="1938602" cy="461665"/>
          </a:xfrm>
          <a:prstGeom prst="rect">
            <a:avLst/>
          </a:prstGeom>
          <a:noFill/>
        </p:spPr>
        <p:txBody>
          <a:bodyPr wrap="none" rtlCol="0">
            <a:spAutoFit/>
          </a:bodyPr>
          <a:lstStyle/>
          <a:p>
            <a:r>
              <a:rPr lang="el-GR" sz="2400" dirty="0"/>
              <a:t>Μεθοδολογία</a:t>
            </a:r>
            <a:endParaRPr lang="en-US" sz="2400" dirty="0"/>
          </a:p>
        </p:txBody>
      </p:sp>
      <p:cxnSp>
        <p:nvCxnSpPr>
          <p:cNvPr id="4" name="Straight Arrow Connector 3"/>
          <p:cNvCxnSpPr>
            <a:stCxn id="19460" idx="3"/>
            <a:endCxn id="19464" idx="1"/>
          </p:cNvCxnSpPr>
          <p:nvPr/>
        </p:nvCxnSpPr>
        <p:spPr>
          <a:xfrm>
            <a:off x="3024188" y="2473326"/>
            <a:ext cx="2373312" cy="15081"/>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13"/>
          <p:cNvSpPr>
            <a:spLocks noChangeArrowheads="1"/>
          </p:cNvSpPr>
          <p:nvPr/>
        </p:nvSpPr>
        <p:spPr bwMode="auto">
          <a:xfrm>
            <a:off x="460375" y="5926599"/>
            <a:ext cx="2720975" cy="503237"/>
          </a:xfrm>
          <a:prstGeom prst="rect">
            <a:avLst/>
          </a:prstGeom>
          <a:solidFill>
            <a:schemeClr val="accent6">
              <a:lumMod val="75000"/>
            </a:schemeClr>
          </a:solidFill>
          <a:ln w="9525">
            <a:solidFill>
              <a:schemeClr val="tx1"/>
            </a:solidFill>
            <a:miter lim="800000"/>
            <a:headEnd/>
            <a:tailEnd/>
          </a:ln>
        </p:spPr>
        <p:txBody>
          <a:bodyPr wrap="none" anchor="ctr"/>
          <a:lstStyle/>
          <a:p>
            <a:pPr algn="ctr"/>
            <a:r>
              <a:rPr lang="el-GR">
                <a:solidFill>
                  <a:schemeClr val="tx2"/>
                </a:solidFill>
              </a:rPr>
              <a:t>Απομόνωση πλασμιδίου</a:t>
            </a:r>
            <a:endParaRPr lang="en-GB">
              <a:solidFill>
                <a:schemeClr val="tx2"/>
              </a:solidFill>
            </a:endParaRPr>
          </a:p>
        </p:txBody>
      </p:sp>
      <p:cxnSp>
        <p:nvCxnSpPr>
          <p:cNvPr id="24" name="Straight Arrow Connector 23"/>
          <p:cNvCxnSpPr/>
          <p:nvPr/>
        </p:nvCxnSpPr>
        <p:spPr>
          <a:xfrm rot="5400000">
            <a:off x="1843129" y="5637674"/>
            <a:ext cx="576262" cy="1588"/>
          </a:xfrm>
          <a:prstGeom prst="straightConnector1">
            <a:avLst/>
          </a:prstGeom>
          <a:ln w="603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826361" y="2084721"/>
            <a:ext cx="585354" cy="369332"/>
          </a:xfrm>
          <a:prstGeom prst="rect">
            <a:avLst/>
          </a:prstGeom>
          <a:noFill/>
        </p:spPr>
        <p:txBody>
          <a:bodyPr wrap="none" rtlCol="0">
            <a:spAutoFit/>
          </a:bodyPr>
          <a:lstStyle/>
          <a:p>
            <a:r>
              <a:rPr lang="en-US" dirty="0"/>
              <a:t>NGS</a:t>
            </a:r>
          </a:p>
        </p:txBody>
      </p:sp>
      <p:cxnSp>
        <p:nvCxnSpPr>
          <p:cNvPr id="10" name="Straight Arrow Connector 9"/>
          <p:cNvCxnSpPr>
            <a:stCxn id="23" idx="3"/>
          </p:cNvCxnSpPr>
          <p:nvPr/>
        </p:nvCxnSpPr>
        <p:spPr>
          <a:xfrm flipV="1">
            <a:off x="3181350" y="2725738"/>
            <a:ext cx="2135188" cy="3452480"/>
          </a:xfrm>
          <a:prstGeom prst="straightConnector1">
            <a:avLst/>
          </a:prstGeom>
          <a:ln w="635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17996639">
            <a:off x="3375218" y="3976348"/>
            <a:ext cx="1475998" cy="369332"/>
          </a:xfrm>
          <a:prstGeom prst="rect">
            <a:avLst/>
          </a:prstGeom>
          <a:noFill/>
        </p:spPr>
        <p:txBody>
          <a:bodyPr wrap="none" rtlCol="0">
            <a:spAutoFit/>
          </a:bodyPr>
          <a:lstStyle/>
          <a:p>
            <a:r>
              <a:rPr lang="el-GR" dirty="0"/>
              <a:t>αλληλούχηση</a:t>
            </a:r>
            <a:endParaRPr lang="en-US" dirty="0"/>
          </a:p>
        </p:txBody>
      </p:sp>
    </p:spTree>
    <p:extLst>
      <p:ext uri="{BB962C8B-B14F-4D97-AF65-F5344CB8AC3E}">
        <p14:creationId xmlns:p14="http://schemas.microsoft.com/office/powerpoint/2010/main" val="3539023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5" name="Picture 3"/>
          <p:cNvPicPr>
            <a:picLocks noChangeAspect="1" noChangeArrowheads="1"/>
          </p:cNvPicPr>
          <p:nvPr/>
        </p:nvPicPr>
        <p:blipFill>
          <a:blip r:embed="rId2"/>
          <a:srcRect/>
          <a:stretch>
            <a:fillRect/>
          </a:stretch>
        </p:blipFill>
        <p:spPr bwMode="auto">
          <a:xfrm>
            <a:off x="-252046" y="1249364"/>
            <a:ext cx="5147897" cy="4340225"/>
          </a:xfrm>
          <a:prstGeom prst="rect">
            <a:avLst/>
          </a:prstGeom>
          <a:noFill/>
          <a:ln w="9525">
            <a:noFill/>
            <a:miter lim="800000"/>
            <a:headEnd/>
            <a:tailEnd/>
          </a:ln>
          <a:effectLst/>
        </p:spPr>
      </p:pic>
      <p:sp>
        <p:nvSpPr>
          <p:cNvPr id="387076" name="Text Box 4"/>
          <p:cNvSpPr txBox="1">
            <a:spLocks noChangeArrowheads="1"/>
          </p:cNvSpPr>
          <p:nvPr/>
        </p:nvSpPr>
        <p:spPr bwMode="auto">
          <a:xfrm>
            <a:off x="1150328" y="5937250"/>
            <a:ext cx="2809142" cy="336550"/>
          </a:xfrm>
          <a:prstGeom prst="rect">
            <a:avLst/>
          </a:prstGeom>
          <a:noFill/>
          <a:ln w="9525">
            <a:noFill/>
            <a:miter lim="800000"/>
            <a:headEnd/>
            <a:tailEnd/>
          </a:ln>
          <a:effectLst/>
        </p:spPr>
        <p:txBody>
          <a:bodyPr>
            <a:prstTxWarp prst="textNoShape">
              <a:avLst/>
            </a:prstTxWarp>
            <a:spAutoFit/>
          </a:bodyPr>
          <a:lstStyle/>
          <a:p>
            <a:pPr algn="l" eaLnBrk="1" hangingPunct="1"/>
            <a:r>
              <a:rPr lang="en-US" sz="1600" b="0" i="0" dirty="0" err="1">
                <a:solidFill>
                  <a:schemeClr val="tx1"/>
                </a:solidFill>
                <a:latin typeface="Arial" charset="0"/>
              </a:rPr>
              <a:t>Ronaghi</a:t>
            </a:r>
            <a:r>
              <a:rPr lang="en-US" sz="1600" b="0" i="0" dirty="0">
                <a:solidFill>
                  <a:schemeClr val="tx1"/>
                </a:solidFill>
                <a:latin typeface="Arial" charset="0"/>
              </a:rPr>
              <a:t>, </a:t>
            </a:r>
            <a:r>
              <a:rPr lang="de-DE" sz="1600" b="0" i="0" dirty="0">
                <a:solidFill>
                  <a:schemeClr val="tx1"/>
                </a:solidFill>
                <a:latin typeface="Arial" charset="0"/>
              </a:rPr>
              <a:t>Genome 2001</a:t>
            </a:r>
            <a:endParaRPr lang="en-US" sz="1600" b="0" i="0" dirty="0">
              <a:solidFill>
                <a:schemeClr val="tx1"/>
              </a:solidFill>
              <a:latin typeface="Arial" charset="0"/>
            </a:endParaRPr>
          </a:p>
        </p:txBody>
      </p:sp>
      <p:pic>
        <p:nvPicPr>
          <p:cNvPr id="387077" name="Picture 5"/>
          <p:cNvPicPr>
            <a:picLocks noChangeAspect="1" noChangeArrowheads="1"/>
          </p:cNvPicPr>
          <p:nvPr/>
        </p:nvPicPr>
        <p:blipFill>
          <a:blip r:embed="rId3"/>
          <a:srcRect/>
          <a:stretch>
            <a:fillRect/>
          </a:stretch>
        </p:blipFill>
        <p:spPr bwMode="auto">
          <a:xfrm>
            <a:off x="5580185" y="1122363"/>
            <a:ext cx="2673312" cy="3130511"/>
          </a:xfrm>
          <a:prstGeom prst="rect">
            <a:avLst/>
          </a:prstGeom>
          <a:noFill/>
          <a:ln w="9525">
            <a:noFill/>
            <a:miter lim="800000"/>
            <a:headEnd/>
            <a:tailEnd/>
          </a:ln>
          <a:effectLst/>
        </p:spPr>
      </p:pic>
      <p:sp>
        <p:nvSpPr>
          <p:cNvPr id="387078" name="Text Box 6"/>
          <p:cNvSpPr txBox="1">
            <a:spLocks noChangeArrowheads="1"/>
          </p:cNvSpPr>
          <p:nvPr/>
        </p:nvSpPr>
        <p:spPr bwMode="auto">
          <a:xfrm>
            <a:off x="5580185" y="4282274"/>
            <a:ext cx="2794489" cy="336550"/>
          </a:xfrm>
          <a:prstGeom prst="rect">
            <a:avLst/>
          </a:prstGeom>
          <a:noFill/>
          <a:ln w="9525">
            <a:noFill/>
            <a:miter lim="800000"/>
            <a:headEnd/>
            <a:tailEnd/>
          </a:ln>
          <a:effectLst/>
        </p:spPr>
        <p:txBody>
          <a:bodyPr wrap="none">
            <a:prstTxWarp prst="textNoShape">
              <a:avLst/>
            </a:prstTxWarp>
            <a:spAutoFit/>
          </a:bodyPr>
          <a:lstStyle/>
          <a:p>
            <a:pPr algn="l" eaLnBrk="1" hangingPunct="1"/>
            <a:r>
              <a:rPr lang="en-US" sz="1600" b="0" i="0" dirty="0">
                <a:solidFill>
                  <a:schemeClr val="tx1"/>
                </a:solidFill>
                <a:latin typeface="Arial" charset="0"/>
              </a:rPr>
              <a:t>Margulies et al., Nature 2005</a:t>
            </a:r>
          </a:p>
        </p:txBody>
      </p:sp>
      <p:sp>
        <p:nvSpPr>
          <p:cNvPr id="10" name="TextBox 9"/>
          <p:cNvSpPr txBox="1"/>
          <p:nvPr/>
        </p:nvSpPr>
        <p:spPr>
          <a:xfrm>
            <a:off x="0" y="0"/>
            <a:ext cx="3974766" cy="830997"/>
          </a:xfrm>
          <a:prstGeom prst="rect">
            <a:avLst/>
          </a:prstGeom>
          <a:noFill/>
        </p:spPr>
        <p:txBody>
          <a:bodyPr wrap="none" rtlCol="0">
            <a:spAutoFit/>
          </a:bodyPr>
          <a:lstStyle/>
          <a:p>
            <a:r>
              <a:rPr lang="el-GR" sz="2400" dirty="0"/>
              <a:t>Αλληλούχηση</a:t>
            </a:r>
            <a:endParaRPr lang="en-US" sz="2400" dirty="0"/>
          </a:p>
          <a:p>
            <a:r>
              <a:rPr lang="en-US" sz="2400" dirty="0"/>
              <a:t>2</a:t>
            </a:r>
            <a:r>
              <a:rPr lang="el-GR" sz="2400" dirty="0"/>
              <a:t>ης γενιάς-πυροαλληλούχηση</a:t>
            </a:r>
            <a:endParaRPr lang="en-US" sz="2400" dirty="0"/>
          </a:p>
        </p:txBody>
      </p:sp>
      <p:sp>
        <p:nvSpPr>
          <p:cNvPr id="13" name="TextBox 12"/>
          <p:cNvSpPr txBox="1"/>
          <p:nvPr/>
        </p:nvSpPr>
        <p:spPr>
          <a:xfrm>
            <a:off x="5137186" y="5127924"/>
            <a:ext cx="4006813" cy="1015663"/>
          </a:xfrm>
          <a:prstGeom prst="rect">
            <a:avLst/>
          </a:prstGeom>
          <a:noFill/>
        </p:spPr>
        <p:txBody>
          <a:bodyPr wrap="square" rtlCol="0">
            <a:spAutoFit/>
          </a:bodyPr>
          <a:lstStyle/>
          <a:p>
            <a:pPr marL="285750" indent="-285750">
              <a:buFont typeface="Arial"/>
              <a:buChar char="•"/>
            </a:pPr>
            <a:r>
              <a:rPr lang="el-GR" sz="2000" dirty="0"/>
              <a:t>Μήκος ~</a:t>
            </a:r>
            <a:r>
              <a:rPr lang="en-US" sz="2000" dirty="0"/>
              <a:t>4</a:t>
            </a:r>
            <a:r>
              <a:rPr lang="el-GR" sz="2000" dirty="0"/>
              <a:t>00 </a:t>
            </a:r>
            <a:r>
              <a:rPr lang="en-US" sz="2000" dirty="0" err="1"/>
              <a:t>bp</a:t>
            </a:r>
            <a:endParaRPr lang="en-US" sz="2000" dirty="0"/>
          </a:p>
          <a:p>
            <a:pPr marL="285750" indent="-285750">
              <a:buFont typeface="Arial"/>
              <a:buChar char="•"/>
            </a:pPr>
            <a:r>
              <a:rPr lang="el-GR" sz="2000" dirty="0"/>
              <a:t>Αριθμός αλληλουχιών/ δείγμα </a:t>
            </a:r>
            <a:r>
              <a:rPr lang="el-GR" sz="2000" dirty="0">
                <a:sym typeface="Wingdings"/>
              </a:rPr>
              <a:t> &gt;1000/δείγμα</a:t>
            </a:r>
            <a:endParaRPr lang="en-US" sz="2000" dirty="0"/>
          </a:p>
        </p:txBody>
      </p:sp>
    </p:spTree>
    <p:extLst>
      <p:ext uri="{BB962C8B-B14F-4D97-AF65-F5344CB8AC3E}">
        <p14:creationId xmlns:p14="http://schemas.microsoft.com/office/powerpoint/2010/main" val="2538561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2596534" cy="830997"/>
          </a:xfrm>
          <a:prstGeom prst="rect">
            <a:avLst/>
          </a:prstGeom>
          <a:noFill/>
        </p:spPr>
        <p:txBody>
          <a:bodyPr wrap="none" rtlCol="0">
            <a:spAutoFit/>
          </a:bodyPr>
          <a:lstStyle/>
          <a:p>
            <a:r>
              <a:rPr lang="el-GR" sz="2400" dirty="0"/>
              <a:t>Αλληλούχηση</a:t>
            </a:r>
            <a:endParaRPr lang="en-US" sz="2400" dirty="0"/>
          </a:p>
          <a:p>
            <a:r>
              <a:rPr lang="el-GR" sz="2400" dirty="0"/>
              <a:t>3ης γενιας-</a:t>
            </a:r>
            <a:r>
              <a:rPr lang="en-US" sz="2400" dirty="0" err="1"/>
              <a:t>illumina</a:t>
            </a:r>
            <a:endParaRPr lang="en-US" sz="2400" dirty="0"/>
          </a:p>
        </p:txBody>
      </p:sp>
      <p:pic>
        <p:nvPicPr>
          <p:cNvPr id="3" name="Picture 2"/>
          <p:cNvPicPr>
            <a:picLocks noChangeAspect="1"/>
          </p:cNvPicPr>
          <p:nvPr/>
        </p:nvPicPr>
        <p:blipFill>
          <a:blip r:embed="rId2"/>
          <a:stretch>
            <a:fillRect/>
          </a:stretch>
        </p:blipFill>
        <p:spPr>
          <a:xfrm>
            <a:off x="490036" y="999542"/>
            <a:ext cx="3704632" cy="3389172"/>
          </a:xfrm>
          <a:prstGeom prst="rect">
            <a:avLst/>
          </a:prstGeom>
        </p:spPr>
      </p:pic>
      <p:pic>
        <p:nvPicPr>
          <p:cNvPr id="5" name="Picture 4"/>
          <p:cNvPicPr>
            <a:picLocks noChangeAspect="1"/>
          </p:cNvPicPr>
          <p:nvPr/>
        </p:nvPicPr>
        <p:blipFill>
          <a:blip r:embed="rId3"/>
          <a:stretch>
            <a:fillRect/>
          </a:stretch>
        </p:blipFill>
        <p:spPr>
          <a:xfrm>
            <a:off x="4194668" y="999542"/>
            <a:ext cx="3658605" cy="3389172"/>
          </a:xfrm>
          <a:prstGeom prst="rect">
            <a:avLst/>
          </a:prstGeom>
        </p:spPr>
      </p:pic>
      <p:sp>
        <p:nvSpPr>
          <p:cNvPr id="6" name="Text Box 4"/>
          <p:cNvSpPr txBox="1">
            <a:spLocks noChangeArrowheads="1"/>
          </p:cNvSpPr>
          <p:nvPr/>
        </p:nvSpPr>
        <p:spPr bwMode="auto">
          <a:xfrm>
            <a:off x="6334858" y="4388714"/>
            <a:ext cx="2809142" cy="338554"/>
          </a:xfrm>
          <a:prstGeom prst="rect">
            <a:avLst/>
          </a:prstGeom>
          <a:noFill/>
          <a:ln w="9525">
            <a:noFill/>
            <a:miter lim="800000"/>
            <a:headEnd/>
            <a:tailEnd/>
          </a:ln>
          <a:effectLst/>
        </p:spPr>
        <p:txBody>
          <a:bodyPr>
            <a:prstTxWarp prst="textNoShape">
              <a:avLst/>
            </a:prstTxWarp>
            <a:spAutoFit/>
          </a:bodyPr>
          <a:lstStyle/>
          <a:p>
            <a:pPr algn="l" eaLnBrk="1" hangingPunct="1"/>
            <a:r>
              <a:rPr lang="en-US" sz="1600" b="0" i="0" dirty="0">
                <a:solidFill>
                  <a:schemeClr val="tx1"/>
                </a:solidFill>
                <a:latin typeface="Arial" charset="0"/>
              </a:rPr>
              <a:t>Zhou et al. 2010</a:t>
            </a:r>
          </a:p>
        </p:txBody>
      </p:sp>
      <p:sp>
        <p:nvSpPr>
          <p:cNvPr id="8" name="TextBox 7"/>
          <p:cNvSpPr txBox="1"/>
          <p:nvPr/>
        </p:nvSpPr>
        <p:spPr>
          <a:xfrm>
            <a:off x="593127" y="4916243"/>
            <a:ext cx="7449360" cy="707886"/>
          </a:xfrm>
          <a:prstGeom prst="rect">
            <a:avLst/>
          </a:prstGeom>
          <a:noFill/>
        </p:spPr>
        <p:txBody>
          <a:bodyPr wrap="square" rtlCol="0">
            <a:spAutoFit/>
          </a:bodyPr>
          <a:lstStyle/>
          <a:p>
            <a:pPr marL="285750" indent="-285750">
              <a:buFont typeface="Arial"/>
              <a:buChar char="•"/>
            </a:pPr>
            <a:r>
              <a:rPr lang="el-GR" sz="2000" dirty="0"/>
              <a:t>Μήκος ~</a:t>
            </a:r>
            <a:r>
              <a:rPr lang="en-US" sz="2000" dirty="0"/>
              <a:t>75</a:t>
            </a:r>
            <a:r>
              <a:rPr lang="el-GR" sz="2000" dirty="0"/>
              <a:t> </a:t>
            </a:r>
            <a:r>
              <a:rPr lang="en-US" sz="2000" dirty="0" err="1"/>
              <a:t>bp</a:t>
            </a:r>
            <a:r>
              <a:rPr lang="en-US" sz="2000" dirty="0"/>
              <a:t> (</a:t>
            </a:r>
            <a:r>
              <a:rPr lang="el-GR" sz="2000" dirty="0"/>
              <a:t>τώρα πια 2</a:t>
            </a:r>
            <a:r>
              <a:rPr lang="en-US" sz="2000" dirty="0"/>
              <a:t>x250)</a:t>
            </a:r>
          </a:p>
          <a:p>
            <a:pPr marL="285750" indent="-285750">
              <a:buFont typeface="Arial"/>
              <a:buChar char="•"/>
            </a:pPr>
            <a:r>
              <a:rPr lang="el-GR" sz="2000" dirty="0"/>
              <a:t>Αριθμός αλληλουχιών/ δείγμα </a:t>
            </a:r>
            <a:r>
              <a:rPr lang="el-GR" sz="2000" dirty="0">
                <a:sym typeface="Wingdings"/>
              </a:rPr>
              <a:t>&gt;</a:t>
            </a:r>
            <a:r>
              <a:rPr lang="en-US" sz="2000" dirty="0">
                <a:sym typeface="Wingdings"/>
              </a:rPr>
              <a:t>50.0</a:t>
            </a:r>
            <a:r>
              <a:rPr lang="el-GR" sz="2000" dirty="0">
                <a:sym typeface="Wingdings"/>
              </a:rPr>
              <a:t>00/δείγμα</a:t>
            </a:r>
            <a:endParaRPr lang="en-US" sz="2000" dirty="0"/>
          </a:p>
        </p:txBody>
      </p:sp>
    </p:spTree>
    <p:extLst>
      <p:ext uri="{BB962C8B-B14F-4D97-AF65-F5344CB8AC3E}">
        <p14:creationId xmlns:p14="http://schemas.microsoft.com/office/powerpoint/2010/main" val="3008111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 Shot 2018-05-30 at 10.47.09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1313" y="0"/>
            <a:ext cx="5062687" cy="9326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Screen Shot 2018-05-30 at 10.47.09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626" y="0"/>
            <a:ext cx="37226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58626" y="0"/>
            <a:ext cx="3722687" cy="50033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0"/>
            <a:ext cx="4475955" cy="461665"/>
          </a:xfrm>
          <a:prstGeom prst="rect">
            <a:avLst/>
          </a:prstGeom>
          <a:noFill/>
        </p:spPr>
        <p:txBody>
          <a:bodyPr wrap="none" rtlCol="0">
            <a:spAutoFit/>
          </a:bodyPr>
          <a:lstStyle/>
          <a:p>
            <a:r>
              <a:rPr lang="el-GR" sz="2400" dirty="0"/>
              <a:t>Σύγκριση μεθόδων αλληλούχησης</a:t>
            </a:r>
            <a:endParaRPr lang="en-US" sz="2400" dirty="0"/>
          </a:p>
        </p:txBody>
      </p:sp>
      <p:sp>
        <p:nvSpPr>
          <p:cNvPr id="6" name="TextBox 5"/>
          <p:cNvSpPr txBox="1"/>
          <p:nvPr/>
        </p:nvSpPr>
        <p:spPr>
          <a:xfrm>
            <a:off x="192404" y="865970"/>
            <a:ext cx="3888909" cy="2031325"/>
          </a:xfrm>
          <a:prstGeom prst="rect">
            <a:avLst/>
          </a:prstGeom>
          <a:noFill/>
        </p:spPr>
        <p:txBody>
          <a:bodyPr wrap="square" rtlCol="0">
            <a:spAutoFit/>
          </a:bodyPr>
          <a:lstStyle/>
          <a:p>
            <a:r>
              <a:rPr lang="el-GR" dirty="0"/>
              <a:t>Οι σύγχρονες μέθοδοι δίνουν πολύ περισσότερες αλληλουχίες σε μικρότερο χρόνο.</a:t>
            </a:r>
          </a:p>
          <a:p>
            <a:endParaRPr lang="el-GR" dirty="0"/>
          </a:p>
          <a:p>
            <a:r>
              <a:rPr lang="el-GR" dirty="0"/>
              <a:t>Αλλά το μικρό μήκος μπορεί να είναι μειονέκτημα σε φυλογενετικές μελέτες!!!!</a:t>
            </a:r>
            <a:endParaRPr lang="en-US" dirty="0"/>
          </a:p>
        </p:txBody>
      </p:sp>
    </p:spTree>
    <p:extLst>
      <p:ext uri="{BB962C8B-B14F-4D97-AF65-F5344CB8AC3E}">
        <p14:creationId xmlns:p14="http://schemas.microsoft.com/office/powerpoint/2010/main" val="1506855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228600"/>
            <a:ext cx="7772400" cy="1143000"/>
          </a:xfrm>
        </p:spPr>
        <p:txBody>
          <a:bodyPr/>
          <a:lstStyle/>
          <a:p>
            <a:pPr eaLnBrk="1" hangingPunct="1"/>
            <a:r>
              <a:rPr lang="el-GR" sz="3600" dirty="0">
                <a:latin typeface="Calibri"/>
              </a:rPr>
              <a:t>1. Συλλογή δειγμάτων (ίζημα)</a:t>
            </a:r>
          </a:p>
        </p:txBody>
      </p:sp>
      <p:sp>
        <p:nvSpPr>
          <p:cNvPr id="5124" name="Rectangle 4"/>
          <p:cNvSpPr>
            <a:spLocks noChangeArrowheads="1"/>
          </p:cNvSpPr>
          <p:nvPr/>
        </p:nvSpPr>
        <p:spPr bwMode="auto">
          <a:xfrm>
            <a:off x="6619875" y="6521450"/>
            <a:ext cx="2524125" cy="336550"/>
          </a:xfrm>
          <a:prstGeom prst="rect">
            <a:avLst/>
          </a:prstGeom>
          <a:noFill/>
          <a:ln w="9525">
            <a:noFill/>
            <a:miter lim="800000"/>
            <a:headEnd/>
            <a:tailEnd/>
          </a:ln>
        </p:spPr>
        <p:txBody>
          <a:bodyPr wrap="none">
            <a:prstTxWarp prst="textNoShape">
              <a:avLst/>
            </a:prstTxWarp>
            <a:spAutoFit/>
          </a:bodyPr>
          <a:lstStyle/>
          <a:p>
            <a:r>
              <a:rPr lang="el-GR" sz="1600" dirty="0">
                <a:latin typeface="Calibri"/>
              </a:rPr>
              <a:t>http://www.kc-denmark.dk</a:t>
            </a:r>
          </a:p>
        </p:txBody>
      </p:sp>
      <p:pic>
        <p:nvPicPr>
          <p:cNvPr id="5125" name="Picture 6"/>
          <p:cNvPicPr>
            <a:picLocks noChangeAspect="1" noChangeArrowheads="1"/>
          </p:cNvPicPr>
          <p:nvPr/>
        </p:nvPicPr>
        <p:blipFill>
          <a:blip r:embed="rId3"/>
          <a:srcRect/>
          <a:stretch>
            <a:fillRect/>
          </a:stretch>
        </p:blipFill>
        <p:spPr bwMode="auto">
          <a:xfrm>
            <a:off x="463333" y="2938865"/>
            <a:ext cx="1428750" cy="3476625"/>
          </a:xfrm>
          <a:prstGeom prst="rect">
            <a:avLst/>
          </a:prstGeom>
          <a:noFill/>
          <a:ln w="9525">
            <a:noFill/>
            <a:miter lim="800000"/>
            <a:headEnd/>
            <a:tailEnd/>
          </a:ln>
        </p:spPr>
      </p:pic>
      <p:sp>
        <p:nvSpPr>
          <p:cNvPr id="5126" name="Text Box 7"/>
          <p:cNvSpPr txBox="1">
            <a:spLocks noChangeArrowheads="1"/>
          </p:cNvSpPr>
          <p:nvPr/>
        </p:nvSpPr>
        <p:spPr bwMode="auto">
          <a:xfrm>
            <a:off x="6875005" y="3111353"/>
            <a:ext cx="1828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Calibri"/>
              </a:rPr>
              <a:t>Van-</a:t>
            </a:r>
            <a:r>
              <a:rPr lang="en-US" dirty="0" err="1">
                <a:latin typeface="Calibri"/>
              </a:rPr>
              <a:t>veen</a:t>
            </a:r>
            <a:r>
              <a:rPr lang="en-US" dirty="0">
                <a:latin typeface="Calibri"/>
              </a:rPr>
              <a:t> grab</a:t>
            </a:r>
            <a:endParaRPr lang="el-GR" dirty="0">
              <a:latin typeface="Calibri"/>
            </a:endParaRPr>
          </a:p>
        </p:txBody>
      </p:sp>
      <p:sp>
        <p:nvSpPr>
          <p:cNvPr id="5127" name="Text Box 9"/>
          <p:cNvSpPr txBox="1">
            <a:spLocks noChangeArrowheads="1"/>
          </p:cNvSpPr>
          <p:nvPr/>
        </p:nvSpPr>
        <p:spPr bwMode="auto">
          <a:xfrm>
            <a:off x="2180181" y="4032610"/>
            <a:ext cx="2767600" cy="646331"/>
          </a:xfrm>
          <a:prstGeom prst="rect">
            <a:avLst/>
          </a:prstGeom>
          <a:noFill/>
          <a:ln w="9525">
            <a:noFill/>
            <a:miter lim="800000"/>
            <a:headEnd/>
            <a:tailEnd/>
          </a:ln>
        </p:spPr>
        <p:txBody>
          <a:bodyPr wrap="square">
            <a:prstTxWarp prst="textNoShape">
              <a:avLst/>
            </a:prstTxWarp>
            <a:spAutoFit/>
          </a:bodyPr>
          <a:lstStyle/>
          <a:p>
            <a:pPr algn="ctr"/>
            <a:r>
              <a:rPr lang="en-US" dirty="0">
                <a:latin typeface="Calibri"/>
              </a:rPr>
              <a:t>Gravity corers</a:t>
            </a:r>
          </a:p>
          <a:p>
            <a:pPr algn="ctr"/>
            <a:r>
              <a:rPr lang="el-GR" dirty="0" err="1">
                <a:latin typeface="Calibri"/>
              </a:rPr>
              <a:t>Πυρηνολ</a:t>
            </a:r>
            <a:r>
              <a:rPr lang="en-US" dirty="0" err="1">
                <a:latin typeface="Calibri"/>
              </a:rPr>
              <a:t>ή</a:t>
            </a:r>
            <a:r>
              <a:rPr lang="el-GR" dirty="0" err="1">
                <a:latin typeface="Calibri"/>
              </a:rPr>
              <a:t>πτες</a:t>
            </a:r>
            <a:r>
              <a:rPr lang="el-GR" dirty="0">
                <a:latin typeface="Calibri"/>
              </a:rPr>
              <a:t> βαρύτητας</a:t>
            </a:r>
          </a:p>
        </p:txBody>
      </p:sp>
      <p:sp>
        <p:nvSpPr>
          <p:cNvPr id="2" name="TextBox 1">
            <a:extLst>
              <a:ext uri="{FF2B5EF4-FFF2-40B4-BE49-F238E27FC236}">
                <a16:creationId xmlns:a16="http://schemas.microsoft.com/office/drawing/2014/main" id="{9EA22903-E236-DA26-2620-DC940C71FE94}"/>
              </a:ext>
            </a:extLst>
          </p:cNvPr>
          <p:cNvSpPr txBox="1"/>
          <p:nvPr/>
        </p:nvSpPr>
        <p:spPr>
          <a:xfrm>
            <a:off x="212943" y="1132826"/>
            <a:ext cx="8558433" cy="1754326"/>
          </a:xfrm>
          <a:prstGeom prst="rect">
            <a:avLst/>
          </a:prstGeom>
          <a:noFill/>
        </p:spPr>
        <p:txBody>
          <a:bodyPr wrap="none" rtlCol="0">
            <a:spAutoFit/>
          </a:bodyPr>
          <a:lstStyle/>
          <a:p>
            <a:r>
              <a:rPr lang="el-GR" dirty="0"/>
              <a:t>Δειγματολήπτες ιζήματος</a:t>
            </a:r>
          </a:p>
          <a:p>
            <a:pPr marL="285750" indent="-285750">
              <a:buFont typeface="Arial" panose="020B0604020202020204" pitchFamily="34" charset="0"/>
              <a:buChar char="•"/>
            </a:pPr>
            <a:r>
              <a:rPr lang="en-US" dirty="0"/>
              <a:t>Box-corer</a:t>
            </a:r>
            <a:r>
              <a:rPr lang="en-US" dirty="0">
                <a:sym typeface="Wingdings" pitchFamily="2" charset="2"/>
              </a:rPr>
              <a:t> </a:t>
            </a:r>
            <a:r>
              <a:rPr lang="el-GR" dirty="0">
                <a:sym typeface="Wingdings" pitchFamily="2" charset="2"/>
              </a:rPr>
              <a:t>οι πιο κοινοί (50</a:t>
            </a:r>
            <a:r>
              <a:rPr lang="en-US" dirty="0">
                <a:sym typeface="Wingdings" pitchFamily="2" charset="2"/>
              </a:rPr>
              <a:t>cm x 50cm x 75 cm) </a:t>
            </a:r>
            <a:r>
              <a:rPr lang="el-GR" dirty="0">
                <a:sym typeface="Wingdings" pitchFamily="2" charset="2"/>
              </a:rPr>
              <a:t>ελάχιστη διαταραχή ιζήματος</a:t>
            </a:r>
          </a:p>
          <a:p>
            <a:pPr marL="285750" indent="-285750">
              <a:buFont typeface="Arial" panose="020B0604020202020204" pitchFamily="34" charset="0"/>
              <a:buChar char="•"/>
            </a:pPr>
            <a:r>
              <a:rPr lang="en-US" dirty="0">
                <a:sym typeface="Wingdings" pitchFamily="2" charset="2"/>
              </a:rPr>
              <a:t>Van-</a:t>
            </a:r>
            <a:r>
              <a:rPr lang="en-US" dirty="0" err="1">
                <a:sym typeface="Wingdings" pitchFamily="2" charset="2"/>
              </a:rPr>
              <a:t>veen</a:t>
            </a:r>
            <a:r>
              <a:rPr lang="en-US" dirty="0">
                <a:sym typeface="Wingdings" pitchFamily="2" charset="2"/>
              </a:rPr>
              <a:t> grabs  &gt;1000 cm</a:t>
            </a:r>
            <a:r>
              <a:rPr lang="en-US" baseline="30000" dirty="0">
                <a:sym typeface="Wingdings" pitchFamily="2" charset="2"/>
              </a:rPr>
              <a:t>3</a:t>
            </a:r>
            <a:endParaRPr lang="el-GR" dirty="0">
              <a:sym typeface="Wingdings" pitchFamily="2" charset="2"/>
            </a:endParaRPr>
          </a:p>
          <a:p>
            <a:pPr marL="285750" indent="-285750">
              <a:buFont typeface="Arial" panose="020B0604020202020204" pitchFamily="34" charset="0"/>
              <a:buChar char="•"/>
            </a:pPr>
            <a:r>
              <a:rPr lang="el-GR" dirty="0" err="1">
                <a:latin typeface="Calibri"/>
              </a:rPr>
              <a:t>Πυρηνολ</a:t>
            </a:r>
            <a:r>
              <a:rPr lang="en-US" dirty="0" err="1">
                <a:latin typeface="Calibri"/>
              </a:rPr>
              <a:t>ή</a:t>
            </a:r>
            <a:r>
              <a:rPr lang="el-GR" dirty="0" err="1">
                <a:latin typeface="Calibri"/>
              </a:rPr>
              <a:t>πτες</a:t>
            </a:r>
            <a:r>
              <a:rPr lang="el-GR" dirty="0">
                <a:latin typeface="Calibri"/>
              </a:rPr>
              <a:t> βαρύτητας (</a:t>
            </a:r>
            <a:r>
              <a:rPr lang="en-US" dirty="0">
                <a:latin typeface="Calibri"/>
              </a:rPr>
              <a:t>gravity corers)</a:t>
            </a:r>
            <a:r>
              <a:rPr lang="en-US" dirty="0">
                <a:latin typeface="Calibri"/>
                <a:sym typeface="Wingdings" pitchFamily="2" charset="2"/>
              </a:rPr>
              <a:t> </a:t>
            </a:r>
            <a:r>
              <a:rPr lang="el-GR" dirty="0">
                <a:latin typeface="Calibri"/>
                <a:sym typeface="Wingdings" pitchFamily="2" charset="2"/>
              </a:rPr>
              <a:t>από μερικά εκατοστά μέχρι μερικά μέτρα</a:t>
            </a:r>
            <a:endParaRPr lang="el-GR" dirty="0">
              <a:latin typeface="Calibri"/>
            </a:endParaRPr>
          </a:p>
          <a:p>
            <a:pPr marL="285750" indent="-285750">
              <a:buFont typeface="Arial" panose="020B0604020202020204" pitchFamily="34" charset="0"/>
              <a:buChar char="•"/>
            </a:pPr>
            <a:endParaRPr lang="el-GR" dirty="0">
              <a:sym typeface="Wingdings" pitchFamily="2" charset="2"/>
            </a:endParaRPr>
          </a:p>
          <a:p>
            <a:pPr marL="285750" indent="-285750">
              <a:buFont typeface="Arial" panose="020B0604020202020204" pitchFamily="34" charset="0"/>
              <a:buChar char="•"/>
            </a:pPr>
            <a:endParaRPr lang="en-GR" dirty="0"/>
          </a:p>
        </p:txBody>
      </p:sp>
      <p:pic>
        <p:nvPicPr>
          <p:cNvPr id="1026" name="Picture 2" descr="Van Veen Grab 1000 cm², KC Denmark · Oceanography · Limnology · Hydrobiology">
            <a:extLst>
              <a:ext uri="{FF2B5EF4-FFF2-40B4-BE49-F238E27FC236}">
                <a16:creationId xmlns:a16="http://schemas.microsoft.com/office/drawing/2014/main" id="{5DB40875-9CD5-B77E-12B3-550E9541D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1296" y="3480685"/>
            <a:ext cx="2959970" cy="136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59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24000" y="-228600"/>
            <a:ext cx="7772400" cy="1143000"/>
          </a:xfrm>
        </p:spPr>
        <p:txBody>
          <a:bodyPr>
            <a:normAutofit/>
          </a:bodyPr>
          <a:lstStyle/>
          <a:p>
            <a:pPr eaLnBrk="1" hangingPunct="1"/>
            <a:r>
              <a:rPr lang="en-GB" sz="3000" dirty="0">
                <a:latin typeface="Arial" charset="0"/>
              </a:rPr>
              <a:t>5. </a:t>
            </a:r>
            <a:r>
              <a:rPr lang="el-GR" sz="3000" dirty="0">
                <a:latin typeface="Arial" charset="0"/>
              </a:rPr>
              <a:t>Μεταγονιδιωματική</a:t>
            </a:r>
          </a:p>
        </p:txBody>
      </p:sp>
      <p:sp>
        <p:nvSpPr>
          <p:cNvPr id="48131" name="Rectangle 3"/>
          <p:cNvSpPr>
            <a:spLocks noChangeArrowheads="1"/>
          </p:cNvSpPr>
          <p:nvPr/>
        </p:nvSpPr>
        <p:spPr bwMode="auto">
          <a:xfrm>
            <a:off x="153988" y="702719"/>
            <a:ext cx="8572500" cy="2862323"/>
          </a:xfrm>
          <a:prstGeom prst="rect">
            <a:avLst/>
          </a:prstGeom>
          <a:noFill/>
          <a:ln w="9525">
            <a:noFill/>
            <a:miter lim="800000"/>
            <a:headEnd/>
            <a:tailEnd/>
          </a:ln>
        </p:spPr>
        <p:txBody>
          <a:bodyPr>
            <a:prstTxWarp prst="textNoShape">
              <a:avLst/>
            </a:prstTxWarp>
            <a:spAutoFit/>
          </a:bodyPr>
          <a:lstStyle/>
          <a:p>
            <a:r>
              <a:rPr lang="el-GR" dirty="0">
                <a:latin typeface="Arial" charset="0"/>
              </a:rPr>
              <a:t>Περιγράφει την ανάλυση που βασίζεται στην αλληλούχηση νουκλεϊκών οξέων συλλογικών μικροοργανισμικών κοινοτήτων σε περιβαλλοντικά δείγματα</a:t>
            </a:r>
            <a:r>
              <a:rPr lang="en-US" dirty="0">
                <a:latin typeface="Arial" charset="0"/>
              </a:rPr>
              <a:t>.</a:t>
            </a:r>
          </a:p>
          <a:p>
            <a:r>
              <a:rPr lang="el-GR" dirty="0">
                <a:latin typeface="Arial" charset="0"/>
              </a:rPr>
              <a:t>Το σύνολο των γονιδίων των οργανισμών που διαβιούν σε ένα περιβάλλον αποτελεί το μεταγονιδίωμα τους</a:t>
            </a:r>
          </a:p>
          <a:p>
            <a:endParaRPr lang="el-GR" dirty="0">
              <a:latin typeface="Arial" charset="0"/>
            </a:endParaRPr>
          </a:p>
          <a:p>
            <a:r>
              <a:rPr lang="el-GR" dirty="0">
                <a:latin typeface="Arial" charset="0"/>
              </a:rPr>
              <a:t>Metagenomics</a:t>
            </a:r>
            <a:r>
              <a:rPr lang="en-US" dirty="0">
                <a:latin typeface="Arial" charset="0"/>
              </a:rPr>
              <a:t> (or Environmental genomics or ecological genomics)</a:t>
            </a:r>
            <a:r>
              <a:rPr lang="el-GR" dirty="0">
                <a:latin typeface="Arial" charset="0"/>
              </a:rPr>
              <a:t> is "the genomic analysis of microorgansims by direct extraction and cloning of DNA from an assemblage of microorganisms". (Handelsman, 2004)</a:t>
            </a:r>
            <a:endParaRPr lang="en-US" dirty="0">
              <a:latin typeface="Arial" charset="0"/>
            </a:endParaRPr>
          </a:p>
          <a:p>
            <a:endParaRPr lang="en-US" dirty="0">
              <a:latin typeface="Arial" charset="0"/>
            </a:endParaRPr>
          </a:p>
          <a:p>
            <a:endParaRPr lang="el-GR" dirty="0">
              <a:latin typeface="Arial" charset="0"/>
            </a:endParaRPr>
          </a:p>
        </p:txBody>
      </p:sp>
      <p:pic>
        <p:nvPicPr>
          <p:cNvPr id="5" name="Picture 2" descr="metagenomics"/>
          <p:cNvPicPr>
            <a:picLocks noChangeAspect="1" noChangeArrowheads="1"/>
          </p:cNvPicPr>
          <p:nvPr/>
        </p:nvPicPr>
        <p:blipFill>
          <a:blip r:embed="rId3"/>
          <a:srcRect/>
          <a:stretch>
            <a:fillRect/>
          </a:stretch>
        </p:blipFill>
        <p:spPr bwMode="auto">
          <a:xfrm>
            <a:off x="1238250" y="3218324"/>
            <a:ext cx="4382824" cy="3532319"/>
          </a:xfrm>
          <a:prstGeom prst="rect">
            <a:avLst/>
          </a:prstGeom>
          <a:noFill/>
          <a:ln w="9525">
            <a:noFill/>
            <a:miter lim="800000"/>
            <a:headEnd/>
            <a:tailEnd/>
          </a:ln>
        </p:spPr>
      </p:pic>
      <p:sp>
        <p:nvSpPr>
          <p:cNvPr id="6" name="Text Box 5"/>
          <p:cNvSpPr txBox="1">
            <a:spLocks noChangeArrowheads="1"/>
          </p:cNvSpPr>
          <p:nvPr/>
        </p:nvSpPr>
        <p:spPr bwMode="auto">
          <a:xfrm>
            <a:off x="5930452" y="6506168"/>
            <a:ext cx="18288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dirty="0" err="1">
                <a:latin typeface="Calibri" charset="0"/>
              </a:rPr>
              <a:t>Riesenfeld</a:t>
            </a:r>
            <a:r>
              <a:rPr lang="en-US" sz="1000" dirty="0">
                <a:latin typeface="Calibri" charset="0"/>
              </a:rPr>
              <a:t> et al (2004)</a:t>
            </a:r>
          </a:p>
        </p:txBody>
      </p:sp>
    </p:spTree>
    <p:extLst>
      <p:ext uri="{BB962C8B-B14F-4D97-AF65-F5344CB8AC3E}">
        <p14:creationId xmlns:p14="http://schemas.microsoft.com/office/powerpoint/2010/main" val="3529329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srcRect/>
          <a:stretch>
            <a:fillRect/>
          </a:stretch>
        </p:blipFill>
        <p:spPr bwMode="auto">
          <a:xfrm>
            <a:off x="0" y="987425"/>
            <a:ext cx="6477000" cy="5872163"/>
          </a:xfrm>
          <a:prstGeom prst="rect">
            <a:avLst/>
          </a:prstGeom>
          <a:noFill/>
          <a:ln w="9525">
            <a:noFill/>
            <a:miter lim="800000"/>
            <a:headEnd/>
            <a:tailEnd/>
          </a:ln>
        </p:spPr>
      </p:pic>
      <p:sp>
        <p:nvSpPr>
          <p:cNvPr id="50179" name="Text Box 3"/>
          <p:cNvSpPr txBox="1">
            <a:spLocks noChangeArrowheads="1"/>
          </p:cNvSpPr>
          <p:nvPr/>
        </p:nvSpPr>
        <p:spPr bwMode="auto">
          <a:xfrm>
            <a:off x="76200" y="76200"/>
            <a:ext cx="7467600" cy="457200"/>
          </a:xfrm>
          <a:prstGeom prst="rect">
            <a:avLst/>
          </a:prstGeom>
          <a:noFill/>
          <a:ln w="9525">
            <a:noFill/>
            <a:miter lim="800000"/>
            <a:headEnd/>
            <a:tailEnd/>
          </a:ln>
        </p:spPr>
        <p:txBody>
          <a:bodyPr>
            <a:prstTxWarp prst="textNoShape">
              <a:avLst/>
            </a:prstTxWarp>
            <a:spAutoFit/>
          </a:bodyPr>
          <a:lstStyle/>
          <a:p>
            <a:pPr marL="166688" indent="-166688"/>
            <a:r>
              <a:rPr lang="el-GR" i="1">
                <a:latin typeface="Arial" charset="0"/>
              </a:rPr>
              <a:t>Μεταγονιδιωματική στη Θάλασσα των Σαργασσών</a:t>
            </a:r>
          </a:p>
        </p:txBody>
      </p:sp>
      <p:sp>
        <p:nvSpPr>
          <p:cNvPr id="50180" name="Text Box 4"/>
          <p:cNvSpPr txBox="1">
            <a:spLocks noChangeArrowheads="1"/>
          </p:cNvSpPr>
          <p:nvPr/>
        </p:nvSpPr>
        <p:spPr bwMode="auto">
          <a:xfrm>
            <a:off x="5105400" y="6542088"/>
            <a:ext cx="1506538" cy="246062"/>
          </a:xfrm>
          <a:prstGeom prst="rect">
            <a:avLst/>
          </a:prstGeom>
          <a:noFill/>
          <a:ln w="9525">
            <a:noFill/>
            <a:miter lim="800000"/>
            <a:headEnd/>
            <a:tailEnd/>
          </a:ln>
        </p:spPr>
        <p:txBody>
          <a:bodyPr wrap="none">
            <a:prstTxWarp prst="textNoShape">
              <a:avLst/>
            </a:prstTxWarp>
            <a:spAutoFit/>
          </a:bodyPr>
          <a:lstStyle/>
          <a:p>
            <a:r>
              <a:rPr lang="en-US" sz="1000">
                <a:latin typeface="Calibri" charset="0"/>
              </a:rPr>
              <a:t>Science (2004) 304:66-74</a:t>
            </a:r>
          </a:p>
        </p:txBody>
      </p:sp>
      <p:sp>
        <p:nvSpPr>
          <p:cNvPr id="44038" name="Line 6"/>
          <p:cNvSpPr>
            <a:spLocks noChangeShapeType="1"/>
          </p:cNvSpPr>
          <p:nvPr/>
        </p:nvSpPr>
        <p:spPr bwMode="auto">
          <a:xfrm>
            <a:off x="4572000" y="4876800"/>
            <a:ext cx="1752600" cy="0"/>
          </a:xfrm>
          <a:prstGeom prst="line">
            <a:avLst/>
          </a:prstGeom>
          <a:noFill/>
          <a:ln w="38100">
            <a:solidFill>
              <a:srgbClr val="00FF00"/>
            </a:solidFill>
            <a:round/>
            <a:headEnd/>
            <a:tailEnd/>
          </a:ln>
        </p:spPr>
        <p:txBody>
          <a:bodyPr>
            <a:prstTxWarp prst="textNoShape">
              <a:avLst/>
            </a:prstTxWarp>
          </a:bodyPr>
          <a:lstStyle/>
          <a:p>
            <a:endParaRPr lang="en-US"/>
          </a:p>
        </p:txBody>
      </p:sp>
      <p:sp>
        <p:nvSpPr>
          <p:cNvPr id="44039" name="Line 7"/>
          <p:cNvSpPr>
            <a:spLocks noChangeShapeType="1"/>
          </p:cNvSpPr>
          <p:nvPr/>
        </p:nvSpPr>
        <p:spPr bwMode="auto">
          <a:xfrm>
            <a:off x="304800" y="5715000"/>
            <a:ext cx="1676400" cy="0"/>
          </a:xfrm>
          <a:prstGeom prst="line">
            <a:avLst/>
          </a:prstGeom>
          <a:noFill/>
          <a:ln w="38100">
            <a:solidFill>
              <a:srgbClr val="FF0000"/>
            </a:solidFill>
            <a:round/>
            <a:headEnd/>
            <a:tailEnd/>
          </a:ln>
        </p:spPr>
        <p:txBody>
          <a:bodyPr>
            <a:prstTxWarp prst="textNoShape">
              <a:avLst/>
            </a:prstTxWarp>
          </a:bodyPr>
          <a:lstStyle/>
          <a:p>
            <a:endParaRPr lang="en-US"/>
          </a:p>
        </p:txBody>
      </p:sp>
      <p:grpSp>
        <p:nvGrpSpPr>
          <p:cNvPr id="2" name="Group 8"/>
          <p:cNvGrpSpPr>
            <a:grpSpLocks/>
          </p:cNvGrpSpPr>
          <p:nvPr/>
        </p:nvGrpSpPr>
        <p:grpSpPr bwMode="auto">
          <a:xfrm>
            <a:off x="304800" y="5715000"/>
            <a:ext cx="6019800" cy="228600"/>
            <a:chOff x="192" y="3600"/>
            <a:chExt cx="3792" cy="144"/>
          </a:xfrm>
        </p:grpSpPr>
        <p:sp>
          <p:nvSpPr>
            <p:cNvPr id="50188" name="Line 9"/>
            <p:cNvSpPr>
              <a:spLocks noChangeShapeType="1"/>
            </p:cNvSpPr>
            <p:nvPr/>
          </p:nvSpPr>
          <p:spPr bwMode="auto">
            <a:xfrm>
              <a:off x="3264" y="3600"/>
              <a:ext cx="720" cy="0"/>
            </a:xfrm>
            <a:prstGeom prst="line">
              <a:avLst/>
            </a:prstGeom>
            <a:noFill/>
            <a:ln w="38100">
              <a:solidFill>
                <a:srgbClr val="FF0000"/>
              </a:solidFill>
              <a:round/>
              <a:headEnd/>
              <a:tailEnd/>
            </a:ln>
          </p:spPr>
          <p:txBody>
            <a:bodyPr>
              <a:prstTxWarp prst="textNoShape">
                <a:avLst/>
              </a:prstTxWarp>
            </a:bodyPr>
            <a:lstStyle/>
            <a:p>
              <a:endParaRPr lang="en-US"/>
            </a:p>
          </p:txBody>
        </p:sp>
        <p:sp>
          <p:nvSpPr>
            <p:cNvPr id="50189" name="Line 10"/>
            <p:cNvSpPr>
              <a:spLocks noChangeShapeType="1"/>
            </p:cNvSpPr>
            <p:nvPr/>
          </p:nvSpPr>
          <p:spPr bwMode="auto">
            <a:xfrm>
              <a:off x="192" y="3744"/>
              <a:ext cx="1488" cy="0"/>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3" name="Group 11"/>
          <p:cNvGrpSpPr>
            <a:grpSpLocks/>
          </p:cNvGrpSpPr>
          <p:nvPr/>
        </p:nvGrpSpPr>
        <p:grpSpPr bwMode="auto">
          <a:xfrm>
            <a:off x="304800" y="5943600"/>
            <a:ext cx="6019800" cy="228600"/>
            <a:chOff x="192" y="3744"/>
            <a:chExt cx="3792" cy="144"/>
          </a:xfrm>
        </p:grpSpPr>
        <p:sp>
          <p:nvSpPr>
            <p:cNvPr id="50186" name="Line 12"/>
            <p:cNvSpPr>
              <a:spLocks noChangeShapeType="1"/>
            </p:cNvSpPr>
            <p:nvPr/>
          </p:nvSpPr>
          <p:spPr bwMode="auto">
            <a:xfrm>
              <a:off x="2928" y="3744"/>
              <a:ext cx="1056" cy="0"/>
            </a:xfrm>
            <a:prstGeom prst="line">
              <a:avLst/>
            </a:prstGeom>
            <a:noFill/>
            <a:ln w="38100">
              <a:solidFill>
                <a:srgbClr val="FF0000"/>
              </a:solidFill>
              <a:round/>
              <a:headEnd/>
              <a:tailEnd/>
            </a:ln>
          </p:spPr>
          <p:txBody>
            <a:bodyPr>
              <a:prstTxWarp prst="textNoShape">
                <a:avLst/>
              </a:prstTxWarp>
            </a:bodyPr>
            <a:lstStyle/>
            <a:p>
              <a:endParaRPr lang="en-US"/>
            </a:p>
          </p:txBody>
        </p:sp>
        <p:sp>
          <p:nvSpPr>
            <p:cNvPr id="50187" name="Line 13"/>
            <p:cNvSpPr>
              <a:spLocks noChangeShapeType="1"/>
            </p:cNvSpPr>
            <p:nvPr/>
          </p:nvSpPr>
          <p:spPr bwMode="auto">
            <a:xfrm>
              <a:off x="192" y="3888"/>
              <a:ext cx="768" cy="0"/>
            </a:xfrm>
            <a:prstGeom prst="line">
              <a:avLst/>
            </a:prstGeom>
            <a:noFill/>
            <a:ln w="38100">
              <a:solidFill>
                <a:srgbClr val="FF0000"/>
              </a:solidFill>
              <a:round/>
              <a:headEnd/>
              <a:tailEnd/>
            </a:ln>
          </p:spPr>
          <p:txBody>
            <a:bodyPr>
              <a:prstTxWarp prst="textNoShape">
                <a:avLst/>
              </a:prstTxWarp>
            </a:bodyPr>
            <a:lstStyle/>
            <a:p>
              <a:endParaRPr lang="en-US"/>
            </a:p>
          </p:txBody>
        </p:sp>
      </p:grpSp>
      <p:sp>
        <p:nvSpPr>
          <p:cNvPr id="44046" name="Line 14"/>
          <p:cNvSpPr>
            <a:spLocks noChangeShapeType="1"/>
          </p:cNvSpPr>
          <p:nvPr/>
        </p:nvSpPr>
        <p:spPr bwMode="auto">
          <a:xfrm>
            <a:off x="990600" y="6629400"/>
            <a:ext cx="2971800" cy="0"/>
          </a:xfrm>
          <a:prstGeom prst="line">
            <a:avLst/>
          </a:prstGeom>
          <a:noFill/>
          <a:ln w="38100">
            <a:solidFill>
              <a:srgbClr val="FF0000"/>
            </a:solidFill>
            <a:round/>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513802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animBg="1"/>
      <p:bldP spid="4404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a:srcRect/>
          <a:stretch>
            <a:fillRect/>
          </a:stretch>
        </p:blipFill>
        <p:spPr bwMode="auto">
          <a:xfrm>
            <a:off x="450850" y="1095375"/>
            <a:ext cx="8435975" cy="5348288"/>
          </a:xfrm>
          <a:prstGeom prst="rect">
            <a:avLst/>
          </a:prstGeom>
          <a:noFill/>
          <a:ln w="9525">
            <a:noFill/>
            <a:miter lim="800000"/>
            <a:headEnd/>
            <a:tailEnd/>
          </a:ln>
        </p:spPr>
      </p:pic>
      <p:sp>
        <p:nvSpPr>
          <p:cNvPr id="52227" name="Rectangle 1"/>
          <p:cNvSpPr>
            <a:spLocks noChangeArrowheads="1"/>
          </p:cNvSpPr>
          <p:nvPr/>
        </p:nvSpPr>
        <p:spPr bwMode="auto">
          <a:xfrm>
            <a:off x="450850" y="6445250"/>
            <a:ext cx="4572000" cy="276225"/>
          </a:xfrm>
          <a:prstGeom prst="rect">
            <a:avLst/>
          </a:prstGeom>
          <a:noFill/>
          <a:ln w="9525">
            <a:noFill/>
            <a:miter lim="800000"/>
            <a:headEnd/>
            <a:tailEnd/>
          </a:ln>
        </p:spPr>
        <p:txBody>
          <a:bodyPr>
            <a:prstTxWarp prst="textNoShape">
              <a:avLst/>
            </a:prstTxWarp>
            <a:spAutoFit/>
          </a:bodyPr>
          <a:lstStyle/>
          <a:p>
            <a:r>
              <a:rPr lang="en-US" sz="1200"/>
              <a:t>http://blogs.jcvi.org/2010/08/the-sorcerer-ii-sampling-process/graph/</a:t>
            </a:r>
            <a:endParaRPr lang="el-GR" sz="1200"/>
          </a:p>
        </p:txBody>
      </p:sp>
      <p:sp>
        <p:nvSpPr>
          <p:cNvPr id="52228" name="Rectangle 2"/>
          <p:cNvSpPr>
            <a:spLocks noChangeArrowheads="1"/>
          </p:cNvSpPr>
          <p:nvPr/>
        </p:nvSpPr>
        <p:spPr bwMode="auto">
          <a:xfrm>
            <a:off x="450850" y="203200"/>
            <a:ext cx="4564063" cy="461963"/>
          </a:xfrm>
          <a:prstGeom prst="rect">
            <a:avLst/>
          </a:prstGeom>
          <a:noFill/>
          <a:ln w="9525">
            <a:noFill/>
            <a:miter lim="800000"/>
            <a:headEnd/>
            <a:tailEnd/>
          </a:ln>
        </p:spPr>
        <p:txBody>
          <a:bodyPr wrap="none">
            <a:prstTxWarp prst="textNoShape">
              <a:avLst/>
            </a:prstTxWarp>
            <a:spAutoFit/>
          </a:bodyPr>
          <a:lstStyle/>
          <a:p>
            <a:r>
              <a:rPr lang="en-US">
                <a:latin typeface="Calibri" charset="0"/>
                <a:ea typeface="Calibri" charset="0"/>
                <a:cs typeface="Calibri" charset="0"/>
              </a:rPr>
              <a:t>Global Ocean Sampling Expedition</a:t>
            </a:r>
            <a:endParaRPr lang="el-GR">
              <a:latin typeface="Calibri" charset="0"/>
              <a:ea typeface="Calibri" charset="0"/>
              <a:cs typeface="Calibri" charset="0"/>
            </a:endParaRPr>
          </a:p>
        </p:txBody>
      </p:sp>
      <p:pic>
        <p:nvPicPr>
          <p:cNvPr id="52229" name="Picture 2" descr="J. Craig Venter Institute">
            <a:hlinkClick r:id="rId3"/>
          </p:cNvPr>
          <p:cNvPicPr>
            <a:picLocks noChangeAspect="1" noChangeArrowheads="1"/>
          </p:cNvPicPr>
          <p:nvPr/>
        </p:nvPicPr>
        <p:blipFill>
          <a:blip r:embed="rId4"/>
          <a:srcRect/>
          <a:stretch>
            <a:fillRect/>
          </a:stretch>
        </p:blipFill>
        <p:spPr bwMode="auto">
          <a:xfrm>
            <a:off x="7656513" y="147638"/>
            <a:ext cx="1333500" cy="371475"/>
          </a:xfrm>
          <a:prstGeom prst="rect">
            <a:avLst/>
          </a:prstGeom>
          <a:noFill/>
          <a:ln w="9525">
            <a:noFill/>
            <a:miter lim="800000"/>
            <a:headEnd/>
            <a:tailEnd/>
          </a:ln>
        </p:spPr>
      </p:pic>
    </p:spTree>
    <p:extLst>
      <p:ext uri="{BB962C8B-B14F-4D97-AF65-F5344CB8AC3E}">
        <p14:creationId xmlns:p14="http://schemas.microsoft.com/office/powerpoint/2010/main" val="3684043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2187575" y="233363"/>
            <a:ext cx="5264150" cy="5905500"/>
          </a:xfrm>
          <a:prstGeom prst="rect">
            <a:avLst/>
          </a:prstGeom>
          <a:noFill/>
          <a:ln w="9525">
            <a:noFill/>
            <a:miter lim="800000"/>
            <a:headEnd/>
            <a:tailEnd/>
          </a:ln>
        </p:spPr>
      </p:pic>
      <p:sp>
        <p:nvSpPr>
          <p:cNvPr id="53251" name="Rectangle 2"/>
          <p:cNvSpPr>
            <a:spLocks noChangeArrowheads="1"/>
          </p:cNvSpPr>
          <p:nvPr/>
        </p:nvSpPr>
        <p:spPr bwMode="auto">
          <a:xfrm>
            <a:off x="2187575" y="233363"/>
            <a:ext cx="5053013" cy="461962"/>
          </a:xfrm>
          <a:prstGeom prst="rect">
            <a:avLst/>
          </a:prstGeom>
          <a:noFill/>
          <a:ln w="9525">
            <a:noFill/>
            <a:miter lim="800000"/>
            <a:headEnd/>
            <a:tailEnd/>
          </a:ln>
        </p:spPr>
        <p:txBody>
          <a:bodyPr>
            <a:prstTxWarp prst="textNoShape">
              <a:avLst/>
            </a:prstTxWarp>
            <a:spAutoFit/>
          </a:bodyPr>
          <a:lstStyle/>
          <a:p>
            <a:r>
              <a:rPr lang="el-GR"/>
              <a:t>Τ</a:t>
            </a:r>
            <a:r>
              <a:rPr lang="en-US"/>
              <a:t>angential flow filtration device (TFF)</a:t>
            </a:r>
            <a:endParaRPr lang="el-GR"/>
          </a:p>
        </p:txBody>
      </p:sp>
      <p:sp>
        <p:nvSpPr>
          <p:cNvPr id="53252" name="Rectangle 3"/>
          <p:cNvSpPr>
            <a:spLocks noChangeArrowheads="1"/>
          </p:cNvSpPr>
          <p:nvPr/>
        </p:nvSpPr>
        <p:spPr bwMode="auto">
          <a:xfrm>
            <a:off x="2187575" y="6138863"/>
            <a:ext cx="4572000" cy="277812"/>
          </a:xfrm>
          <a:prstGeom prst="rect">
            <a:avLst/>
          </a:prstGeom>
          <a:noFill/>
          <a:ln w="9525">
            <a:noFill/>
            <a:miter lim="800000"/>
            <a:headEnd/>
            <a:tailEnd/>
          </a:ln>
        </p:spPr>
        <p:txBody>
          <a:bodyPr>
            <a:prstTxWarp prst="textNoShape">
              <a:avLst/>
            </a:prstTxWarp>
            <a:spAutoFit/>
          </a:bodyPr>
          <a:lstStyle/>
          <a:p>
            <a:r>
              <a:rPr lang="en-US" sz="1200"/>
              <a:t>http://blogs.jcvi.org/2010/08/the-sorcerer-ii-sampling-process/filters/</a:t>
            </a:r>
            <a:endParaRPr lang="el-GR" sz="1200"/>
          </a:p>
        </p:txBody>
      </p:sp>
    </p:spTree>
    <p:extLst>
      <p:ext uri="{BB962C8B-B14F-4D97-AF65-F5344CB8AC3E}">
        <p14:creationId xmlns:p14="http://schemas.microsoft.com/office/powerpoint/2010/main" val="2134521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48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EA4D74-AA71-2621-2C6B-570CE216D4E7}"/>
              </a:ext>
            </a:extLst>
          </p:cNvPr>
          <p:cNvSpPr txBox="1"/>
          <p:nvPr/>
        </p:nvSpPr>
        <p:spPr>
          <a:xfrm>
            <a:off x="306888" y="1371600"/>
            <a:ext cx="4572000" cy="369332"/>
          </a:xfrm>
          <a:prstGeom prst="rect">
            <a:avLst/>
          </a:prstGeom>
          <a:noFill/>
        </p:spPr>
        <p:txBody>
          <a:bodyPr wrap="square">
            <a:spAutoFit/>
          </a:bodyPr>
          <a:lstStyle/>
          <a:p>
            <a:r>
              <a:rPr lang="en-GB" dirty="0">
                <a:hlinkClick r:id="rId2"/>
              </a:rPr>
              <a:t>ocean drilling project</a:t>
            </a:r>
            <a:endParaRPr lang="en-GR" dirty="0"/>
          </a:p>
        </p:txBody>
      </p:sp>
      <p:sp>
        <p:nvSpPr>
          <p:cNvPr id="7" name="Rectangle 2">
            <a:extLst>
              <a:ext uri="{FF2B5EF4-FFF2-40B4-BE49-F238E27FC236}">
                <a16:creationId xmlns:a16="http://schemas.microsoft.com/office/drawing/2014/main" id="{4984400A-84EC-5799-5FEF-1E36824FAF3F}"/>
              </a:ext>
            </a:extLst>
          </p:cNvPr>
          <p:cNvSpPr>
            <a:spLocks noGrp="1" noChangeArrowheads="1"/>
          </p:cNvSpPr>
          <p:nvPr>
            <p:ph type="title"/>
          </p:nvPr>
        </p:nvSpPr>
        <p:spPr>
          <a:xfrm>
            <a:off x="609600" y="228600"/>
            <a:ext cx="7772400" cy="1143000"/>
          </a:xfrm>
        </p:spPr>
        <p:txBody>
          <a:bodyPr/>
          <a:lstStyle/>
          <a:p>
            <a:pPr eaLnBrk="1" hangingPunct="1"/>
            <a:r>
              <a:rPr lang="el-GR" sz="3600" dirty="0">
                <a:latin typeface="Calibri"/>
              </a:rPr>
              <a:t>1. Συλλογή δειγμάτων (ίζημα)</a:t>
            </a:r>
          </a:p>
        </p:txBody>
      </p:sp>
      <p:pic>
        <p:nvPicPr>
          <p:cNvPr id="8" name="Picture 7">
            <a:extLst>
              <a:ext uri="{FF2B5EF4-FFF2-40B4-BE49-F238E27FC236}">
                <a16:creationId xmlns:a16="http://schemas.microsoft.com/office/drawing/2014/main" id="{9D313A49-20C4-E29C-F8E0-D87EBB8F2955}"/>
              </a:ext>
            </a:extLst>
          </p:cNvPr>
          <p:cNvPicPr>
            <a:picLocks noChangeAspect="1"/>
          </p:cNvPicPr>
          <p:nvPr/>
        </p:nvPicPr>
        <p:blipFill>
          <a:blip r:embed="rId3"/>
          <a:stretch>
            <a:fillRect/>
          </a:stretch>
        </p:blipFill>
        <p:spPr>
          <a:xfrm>
            <a:off x="5529942" y="1076590"/>
            <a:ext cx="3614057" cy="3806166"/>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09964B7A-3FC7-5E75-F087-A4AFB6AB8A2C}"/>
              </a:ext>
            </a:extLst>
          </p:cNvPr>
          <p:cNvPicPr>
            <a:picLocks noChangeAspect="1"/>
          </p:cNvPicPr>
          <p:nvPr/>
        </p:nvPicPr>
        <p:blipFill>
          <a:blip r:embed="rId4"/>
          <a:stretch>
            <a:fillRect/>
          </a:stretch>
        </p:blipFill>
        <p:spPr>
          <a:xfrm>
            <a:off x="0" y="4484914"/>
            <a:ext cx="7152986" cy="2838819"/>
          </a:xfrm>
          <a:prstGeom prst="rect">
            <a:avLst/>
          </a:prstGeom>
        </p:spPr>
      </p:pic>
    </p:spTree>
    <p:extLst>
      <p:ext uri="{BB962C8B-B14F-4D97-AF65-F5344CB8AC3E}">
        <p14:creationId xmlns:p14="http://schemas.microsoft.com/office/powerpoint/2010/main" val="3070646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srcRect/>
          <a:stretch>
            <a:fillRect/>
          </a:stretch>
        </p:blipFill>
        <p:spPr bwMode="auto">
          <a:xfrm>
            <a:off x="6570664" y="1717675"/>
            <a:ext cx="2990850" cy="3422650"/>
          </a:xfrm>
          <a:prstGeom prst="rect">
            <a:avLst/>
          </a:prstGeom>
          <a:noFill/>
          <a:ln w="9525">
            <a:noFill/>
            <a:miter lim="800000"/>
            <a:headEnd/>
            <a:tailEnd/>
          </a:ln>
        </p:spPr>
      </p:pic>
      <p:pic>
        <p:nvPicPr>
          <p:cNvPr id="6147" name="Picture 3" descr="nur05534"/>
          <p:cNvPicPr>
            <a:picLocks noChangeAspect="1" noChangeArrowheads="1"/>
          </p:cNvPicPr>
          <p:nvPr/>
        </p:nvPicPr>
        <p:blipFill>
          <a:blip r:embed="rId3"/>
          <a:srcRect/>
          <a:stretch>
            <a:fillRect/>
          </a:stretch>
        </p:blipFill>
        <p:spPr bwMode="auto">
          <a:xfrm>
            <a:off x="2806505" y="2886464"/>
            <a:ext cx="4016375" cy="2617788"/>
          </a:xfrm>
          <a:prstGeom prst="rect">
            <a:avLst/>
          </a:prstGeom>
          <a:noFill/>
          <a:ln w="9525">
            <a:noFill/>
            <a:miter lim="800000"/>
            <a:headEnd/>
            <a:tailEnd/>
          </a:ln>
        </p:spPr>
      </p:pic>
      <p:pic>
        <p:nvPicPr>
          <p:cNvPr id="6148" name="Picture 4" descr="sediment"/>
          <p:cNvPicPr>
            <a:picLocks noChangeAspect="1" noChangeArrowheads="1"/>
          </p:cNvPicPr>
          <p:nvPr/>
        </p:nvPicPr>
        <p:blipFill>
          <a:blip r:embed="rId4"/>
          <a:srcRect/>
          <a:stretch>
            <a:fillRect/>
          </a:stretch>
        </p:blipFill>
        <p:spPr bwMode="auto">
          <a:xfrm>
            <a:off x="380999" y="2317033"/>
            <a:ext cx="2192338" cy="3411537"/>
          </a:xfrm>
          <a:prstGeom prst="rect">
            <a:avLst/>
          </a:prstGeom>
          <a:noFill/>
          <a:ln w="9525">
            <a:noFill/>
            <a:miter lim="800000"/>
            <a:headEnd/>
            <a:tailEnd/>
          </a:ln>
        </p:spPr>
      </p:pic>
      <p:sp>
        <p:nvSpPr>
          <p:cNvPr id="8" name="Rectangle 2"/>
          <p:cNvSpPr txBox="1">
            <a:spLocks noChangeArrowheads="1"/>
          </p:cNvSpPr>
          <p:nvPr/>
        </p:nvSpPr>
        <p:spPr>
          <a:xfrm>
            <a:off x="663289" y="210748"/>
            <a:ext cx="7772400" cy="1143000"/>
          </a:xfrm>
          <a:prstGeom prst="rect">
            <a:avLst/>
          </a:prstGeom>
        </p:spPr>
        <p:txBody>
          <a:bodyPr vert="horz" lIns="91440" tIns="45720" rIns="91440" bIns="45720" rtlCol="0" anchor="ctr">
            <a:normAutofit/>
          </a:bodyPr>
          <a:lstStyle/>
          <a:p>
            <a:pPr marL="742950" marR="0" lvl="0" indent="-742950" algn="ctr" defTabSz="457200" rtl="0" eaLnBrk="1" fontAlgn="auto" latinLnBrk="0" hangingPunct="1">
              <a:lnSpc>
                <a:spcPct val="100000"/>
              </a:lnSpc>
              <a:spcBef>
                <a:spcPct val="0"/>
              </a:spcBef>
              <a:spcAft>
                <a:spcPts val="0"/>
              </a:spcAft>
              <a:buClrTx/>
              <a:buSzTx/>
              <a:buFontTx/>
              <a:buAutoNum type="arabicPeriod"/>
              <a:tabLst/>
              <a:defRPr/>
            </a:pPr>
            <a:r>
              <a:rPr kumimoji="0" lang="el-GR" sz="3600" b="0" i="0" u="none" strike="noStrike" kern="1200" cap="none" spc="0" normalizeH="0" baseline="0" noProof="0" dirty="0">
                <a:ln>
                  <a:noFill/>
                </a:ln>
                <a:solidFill>
                  <a:schemeClr val="tx1"/>
                </a:solidFill>
                <a:effectLst/>
                <a:uLnTx/>
                <a:uFillTx/>
                <a:latin typeface="Calibri"/>
                <a:ea typeface="+mj-ea"/>
                <a:cs typeface="+mj-cs"/>
              </a:rPr>
              <a:t>Συλλογή δειγμάτων (ίζημα)</a:t>
            </a:r>
            <a:endParaRPr kumimoji="0" lang="en-US" sz="3600" b="0" i="0" u="none" strike="noStrike" kern="1200" cap="none" spc="0" normalizeH="0" baseline="0" noProof="0" dirty="0">
              <a:ln>
                <a:noFill/>
              </a:ln>
              <a:solidFill>
                <a:schemeClr val="tx1"/>
              </a:solidFill>
              <a:effectLst/>
              <a:uLnTx/>
              <a:uFillTx/>
              <a:latin typeface="Calibri"/>
              <a:ea typeface="+mj-ea"/>
              <a:cs typeface="+mj-cs"/>
            </a:endParaRPr>
          </a:p>
          <a:p>
            <a:pPr marR="0" lvl="0" algn="ctr" defTabSz="457200" rtl="0" eaLnBrk="1" fontAlgn="auto" latinLnBrk="0" hangingPunct="1">
              <a:lnSpc>
                <a:spcPct val="100000"/>
              </a:lnSpc>
              <a:spcBef>
                <a:spcPct val="0"/>
              </a:spcBef>
              <a:spcAft>
                <a:spcPts val="0"/>
              </a:spcAft>
              <a:buClrTx/>
              <a:buSzTx/>
              <a:tabLst/>
              <a:defRPr/>
            </a:pPr>
            <a:r>
              <a:rPr lang="el-GR" sz="2400" dirty="0">
                <a:latin typeface="Calibri"/>
                <a:ea typeface="+mj-ea"/>
                <a:cs typeface="+mj-cs"/>
              </a:rPr>
              <a:t>Μικρά βάθη (&lt;40 </a:t>
            </a:r>
            <a:r>
              <a:rPr lang="en-US" sz="2400" dirty="0">
                <a:latin typeface="Calibri"/>
                <a:ea typeface="+mj-ea"/>
                <a:cs typeface="+mj-cs"/>
              </a:rPr>
              <a:t>m)</a:t>
            </a:r>
            <a:endParaRPr kumimoji="0" lang="el-GR" sz="2400" b="0" i="0" u="none" strike="noStrike" kern="1200" cap="none" spc="0" normalizeH="0" baseline="0" noProof="0" dirty="0">
              <a:ln>
                <a:noFill/>
              </a:ln>
              <a:solidFill>
                <a:schemeClr val="tx1"/>
              </a:solidFill>
              <a:effectLst/>
              <a:uLnTx/>
              <a:uFillTx/>
              <a:latin typeface="Calibri"/>
              <a:ea typeface="+mj-ea"/>
              <a:cs typeface="+mj-cs"/>
            </a:endParaRPr>
          </a:p>
        </p:txBody>
      </p:sp>
    </p:spTree>
    <p:extLst>
      <p:ext uri="{BB962C8B-B14F-4D97-AF65-F5344CB8AC3E}">
        <p14:creationId xmlns:p14="http://schemas.microsoft.com/office/powerpoint/2010/main" val="3502949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238250" y="1508057"/>
            <a:ext cx="6667500" cy="4524375"/>
          </a:xfrm>
          <a:prstGeom prst="rect">
            <a:avLst/>
          </a:prstGeom>
          <a:noFill/>
          <a:ln w="9525">
            <a:noFill/>
            <a:miter lim="800000"/>
            <a:headEnd/>
            <a:tailEnd/>
          </a:ln>
        </p:spPr>
      </p:pic>
      <p:sp>
        <p:nvSpPr>
          <p:cNvPr id="4" name="Rectangle 2"/>
          <p:cNvSpPr txBox="1">
            <a:spLocks noChangeArrowheads="1"/>
          </p:cNvSpPr>
          <p:nvPr/>
        </p:nvSpPr>
        <p:spPr>
          <a:xfrm>
            <a:off x="663289" y="210748"/>
            <a:ext cx="7772400" cy="1143000"/>
          </a:xfrm>
          <a:prstGeom prst="rect">
            <a:avLst/>
          </a:prstGeom>
        </p:spPr>
        <p:txBody>
          <a:bodyPr vert="horz" lIns="91440" tIns="45720" rIns="91440" bIns="45720" rtlCol="0" anchor="ctr">
            <a:normAutofit/>
          </a:bodyPr>
          <a:lstStyle/>
          <a:p>
            <a:pPr marL="742950" marR="0" lvl="0" indent="-742950" algn="ctr" defTabSz="457200" rtl="0" eaLnBrk="1" fontAlgn="auto" latinLnBrk="0" hangingPunct="1">
              <a:lnSpc>
                <a:spcPct val="100000"/>
              </a:lnSpc>
              <a:spcBef>
                <a:spcPct val="0"/>
              </a:spcBef>
              <a:spcAft>
                <a:spcPts val="0"/>
              </a:spcAft>
              <a:buClrTx/>
              <a:buSzTx/>
              <a:buFontTx/>
              <a:buAutoNum type="arabicPeriod"/>
              <a:tabLst/>
              <a:defRPr/>
            </a:pPr>
            <a:r>
              <a:rPr kumimoji="0" lang="el-GR" sz="3600" b="0" i="0" u="none" strike="noStrike" kern="1200" cap="none" spc="0" normalizeH="0" baseline="0" noProof="0" dirty="0">
                <a:ln>
                  <a:noFill/>
                </a:ln>
                <a:solidFill>
                  <a:schemeClr val="tx1"/>
                </a:solidFill>
                <a:effectLst/>
                <a:uLnTx/>
                <a:uFillTx/>
                <a:latin typeface="Calibri"/>
                <a:ea typeface="+mj-ea"/>
                <a:cs typeface="+mj-cs"/>
              </a:rPr>
              <a:t>Συλλογή δειγμάτων (ίζημα)</a:t>
            </a:r>
            <a:endParaRPr kumimoji="0" lang="en-US" sz="3600" b="0" i="0" u="none" strike="noStrike" kern="1200" cap="none" spc="0" normalizeH="0" baseline="0" noProof="0" dirty="0">
              <a:ln>
                <a:noFill/>
              </a:ln>
              <a:solidFill>
                <a:schemeClr val="tx1"/>
              </a:solidFill>
              <a:effectLst/>
              <a:uLnTx/>
              <a:uFillTx/>
              <a:latin typeface="Calibri"/>
              <a:ea typeface="+mj-ea"/>
              <a:cs typeface="+mj-cs"/>
            </a:endParaRPr>
          </a:p>
          <a:p>
            <a:pPr marR="0" lvl="0" algn="ctr" defTabSz="457200" rtl="0" eaLnBrk="1" fontAlgn="auto" latinLnBrk="0" hangingPunct="1">
              <a:lnSpc>
                <a:spcPct val="100000"/>
              </a:lnSpc>
              <a:spcBef>
                <a:spcPct val="0"/>
              </a:spcBef>
              <a:spcAft>
                <a:spcPts val="0"/>
              </a:spcAft>
              <a:buClrTx/>
              <a:buSzTx/>
              <a:tabLst/>
              <a:defRPr/>
            </a:pPr>
            <a:r>
              <a:rPr lang="el-GR" sz="2400" noProof="0" dirty="0">
                <a:latin typeface="Calibri"/>
                <a:ea typeface="+mj-ea"/>
                <a:cs typeface="+mj-cs"/>
              </a:rPr>
              <a:t>Βαθε</a:t>
            </a:r>
            <a:r>
              <a:rPr lang="el-GR" sz="2400" dirty="0">
                <a:latin typeface="Calibri"/>
                <a:ea typeface="+mj-ea"/>
                <a:cs typeface="+mj-cs"/>
              </a:rPr>
              <a:t>ιά θάλασσα-ωκεανογραφικές αποστολές</a:t>
            </a:r>
            <a:endParaRPr kumimoji="0" lang="el-GR" sz="2400" b="0" i="0" u="none" strike="noStrike" kern="1200" cap="none" spc="0" normalizeH="0" baseline="0" noProof="0" dirty="0">
              <a:ln>
                <a:noFill/>
              </a:ln>
              <a:solidFill>
                <a:schemeClr val="tx1"/>
              </a:solidFill>
              <a:effectLst/>
              <a:uLnTx/>
              <a:uFillTx/>
              <a:latin typeface="Calibri"/>
              <a:ea typeface="+mj-ea"/>
              <a:cs typeface="+mj-cs"/>
            </a:endParaRPr>
          </a:p>
        </p:txBody>
      </p:sp>
    </p:spTree>
    <p:extLst>
      <p:ext uri="{BB962C8B-B14F-4D97-AF65-F5344CB8AC3E}">
        <p14:creationId xmlns:p14="http://schemas.microsoft.com/office/powerpoint/2010/main" val="1696570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09600" y="76200"/>
            <a:ext cx="77724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dirty="0">
                <a:ln>
                  <a:noFill/>
                </a:ln>
                <a:solidFill>
                  <a:schemeClr val="tx1"/>
                </a:solidFill>
                <a:effectLst/>
                <a:uLnTx/>
                <a:uFillTx/>
                <a:latin typeface="Calibri"/>
                <a:ea typeface="+mj-ea"/>
                <a:cs typeface="+mj-cs"/>
              </a:rPr>
              <a:t>1. Συλλογή δειγμάτων (ίζημα)</a:t>
            </a:r>
          </a:p>
        </p:txBody>
      </p:sp>
      <p:pic>
        <p:nvPicPr>
          <p:cNvPr id="4" name="Picture 9" descr="MU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70" y="1619946"/>
            <a:ext cx="3428072" cy="257105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24"/>
          <p:cNvSpPr>
            <a:spLocks noChangeArrowheads="1"/>
          </p:cNvSpPr>
          <p:nvPr/>
        </p:nvSpPr>
        <p:spPr bwMode="auto">
          <a:xfrm>
            <a:off x="609600" y="4191000"/>
            <a:ext cx="3048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de-DE" dirty="0" err="1">
                <a:solidFill>
                  <a:schemeClr val="tx2"/>
                </a:solidFill>
                <a:latin typeface="Arial" charset="0"/>
              </a:rPr>
              <a:t>Multicorer</a:t>
            </a:r>
            <a:r>
              <a:rPr lang="de-DE" sz="4400" dirty="0">
                <a:solidFill>
                  <a:schemeClr val="tx2"/>
                </a:solidFill>
              </a:rPr>
              <a:t> </a:t>
            </a:r>
            <a:endParaRPr lang="en-US" sz="4400" dirty="0">
              <a:solidFill>
                <a:schemeClr val="tx2"/>
              </a:solidFill>
            </a:endParaRPr>
          </a:p>
        </p:txBody>
      </p:sp>
      <p:grpSp>
        <p:nvGrpSpPr>
          <p:cNvPr id="6" name="Group 21"/>
          <p:cNvGrpSpPr>
            <a:grpSpLocks/>
          </p:cNvGrpSpPr>
          <p:nvPr/>
        </p:nvGrpSpPr>
        <p:grpSpPr bwMode="auto">
          <a:xfrm>
            <a:off x="4656256" y="3201717"/>
            <a:ext cx="4038600" cy="2895600"/>
            <a:chOff x="864" y="1056"/>
            <a:chExt cx="4512" cy="2622"/>
          </a:xfrm>
        </p:grpSpPr>
        <p:pic>
          <p:nvPicPr>
            <p:cNvPr id="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1056"/>
              <a:ext cx="2265" cy="26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 name="Picture 17" descr="G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056"/>
              <a:ext cx="3456" cy="259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 name="Rectangle 25"/>
          <p:cNvSpPr>
            <a:spLocks noChangeArrowheads="1"/>
          </p:cNvSpPr>
          <p:nvPr/>
        </p:nvSpPr>
        <p:spPr bwMode="auto">
          <a:xfrm>
            <a:off x="5189656" y="2592117"/>
            <a:ext cx="3048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de-DE" dirty="0">
                <a:solidFill>
                  <a:schemeClr val="tx2"/>
                </a:solidFill>
                <a:latin typeface="Arial" charset="0"/>
              </a:rPr>
              <a:t>Gravity </a:t>
            </a:r>
            <a:r>
              <a:rPr lang="de-DE" dirty="0" err="1">
                <a:solidFill>
                  <a:schemeClr val="tx2"/>
                </a:solidFill>
                <a:latin typeface="Arial" charset="0"/>
              </a:rPr>
              <a:t>Corer</a:t>
            </a:r>
            <a:endParaRPr lang="en-US" sz="4400" dirty="0">
              <a:solidFill>
                <a:schemeClr val="tx2"/>
              </a:solidFill>
            </a:endParaRPr>
          </a:p>
        </p:txBody>
      </p:sp>
      <p:sp>
        <p:nvSpPr>
          <p:cNvPr id="10" name="Rectangle 2"/>
          <p:cNvSpPr txBox="1">
            <a:spLocks noChangeArrowheads="1"/>
          </p:cNvSpPr>
          <p:nvPr/>
        </p:nvSpPr>
        <p:spPr>
          <a:xfrm>
            <a:off x="135695" y="6202771"/>
            <a:ext cx="7772400" cy="32007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dirty="0">
                <a:latin typeface="Arial" charset="0"/>
              </a:rPr>
              <a:t>M 70-2 Cold Seeps of the Nile Deep Sea Fan </a:t>
            </a:r>
            <a:r>
              <a:rPr lang="el-GR" sz="1200" dirty="0">
                <a:latin typeface="Arial" charset="0"/>
              </a:rPr>
              <a:t> </a:t>
            </a:r>
            <a:endParaRPr lang="en-GB" sz="1200" dirty="0">
              <a:latin typeface="Arial" charset="0"/>
            </a:endParaRPr>
          </a:p>
        </p:txBody>
      </p:sp>
      <p:sp>
        <p:nvSpPr>
          <p:cNvPr id="11" name="Text Box 7"/>
          <p:cNvSpPr txBox="1">
            <a:spLocks noChangeArrowheads="1"/>
          </p:cNvSpPr>
          <p:nvPr/>
        </p:nvSpPr>
        <p:spPr bwMode="auto">
          <a:xfrm>
            <a:off x="2078653" y="6501306"/>
            <a:ext cx="363220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200">
                <a:latin typeface="Arial" charset="0"/>
              </a:rPr>
              <a:t>(21.10.-24.11.2006)</a:t>
            </a:r>
          </a:p>
        </p:txBody>
      </p:sp>
    </p:spTree>
    <p:extLst>
      <p:ext uri="{BB962C8B-B14F-4D97-AF65-F5344CB8AC3E}">
        <p14:creationId xmlns:p14="http://schemas.microsoft.com/office/powerpoint/2010/main" val="95730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2122</TotalTime>
  <Words>2327</Words>
  <Application>Microsoft Macintosh PowerPoint</Application>
  <PresentationFormat>On-screen Show (4:3)</PresentationFormat>
  <Paragraphs>352</Paragraphs>
  <Slides>54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Comic Sans MS</vt:lpstr>
      <vt:lpstr>Times New Roman</vt:lpstr>
      <vt:lpstr>Wingdings</vt:lpstr>
      <vt:lpstr>Office Theme</vt:lpstr>
      <vt:lpstr>Θαλάσσια Μικροβιολογία</vt:lpstr>
      <vt:lpstr>PowerPoint Presentation</vt:lpstr>
      <vt:lpstr>PowerPoint Presentation</vt:lpstr>
      <vt:lpstr>PowerPoint Presentation</vt:lpstr>
      <vt:lpstr>1. Συλλογή δειγμάτων (ίζημα)</vt:lpstr>
      <vt:lpstr>1. Συλλογή δειγμάτων (ίζημα)</vt:lpstr>
      <vt:lpstr>PowerPoint Presentation</vt:lpstr>
      <vt:lpstr>PowerPoint Presentation</vt:lpstr>
      <vt:lpstr>PowerPoint Presentation</vt:lpstr>
      <vt:lpstr>1. Συλλογή δειγμάτων (ίζημα)</vt:lpstr>
      <vt:lpstr>PowerPoint Presentation</vt:lpstr>
      <vt:lpstr>1. Συλλογή δειγμάτων (ίζημα)</vt:lpstr>
      <vt:lpstr>PowerPoint Presentation</vt:lpstr>
      <vt:lpstr>PowerPoint Presentation</vt:lpstr>
      <vt:lpstr>PowerPoint Presentation</vt:lpstr>
      <vt:lpstr>PowerPoint Presentation</vt:lpstr>
      <vt:lpstr>2. Καταμέτρηση μικροοργανισμών</vt:lpstr>
      <vt:lpstr>β. Φθορίζουσες χρωστικές</vt:lpstr>
      <vt:lpstr>PowerPoint Presentation</vt:lpstr>
      <vt:lpstr>Φθορίζουσα υβριδοποίηση in situ  (Fluorescent in situ hybridization)</vt:lpstr>
      <vt:lpstr>PowerPoint Presentation</vt:lpstr>
      <vt:lpstr>PowerPoint Presentation</vt:lpstr>
      <vt:lpstr>PowerPoint Presentation</vt:lpstr>
      <vt:lpstr>Πολλαπλοί ιχνηθέτες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Αλυσιδωτή αντίδραση πολυμεράσης Polymerase chain reaction (PCR)   </vt:lpstr>
      <vt:lpstr>Κλωνοποίηση</vt:lpstr>
      <vt:lpstr>T-A cloning of PCR fragments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Μεταγονιδιωματική</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Θαλάσσια Μικροβιολογία</dc:title>
  <dc:creator>Alexandra Meziti</dc:creator>
  <cp:lastModifiedBy>Michael Mezitis</cp:lastModifiedBy>
  <cp:revision>58</cp:revision>
  <dcterms:created xsi:type="dcterms:W3CDTF">2023-03-14T12:35:46Z</dcterms:created>
  <dcterms:modified xsi:type="dcterms:W3CDTF">2025-04-07T15:05:38Z</dcterms:modified>
</cp:coreProperties>
</file>