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28" r:id="rId4"/>
  </p:sldMasterIdLst>
  <p:notesMasterIdLst>
    <p:notesMasterId r:id="rId13"/>
  </p:notesMasterIdLst>
  <p:handoutMasterIdLst>
    <p:handoutMasterId r:id="rId14"/>
  </p:handoutMasterIdLst>
  <p:sldIdLst>
    <p:sldId id="333" r:id="rId5"/>
    <p:sldId id="904" r:id="rId6"/>
    <p:sldId id="1001" r:id="rId7"/>
    <p:sldId id="1003" r:id="rId8"/>
    <p:sldId id="1004" r:id="rId9"/>
    <p:sldId id="1006" r:id="rId10"/>
    <p:sldId id="1005" r:id="rId11"/>
    <p:sldId id="997" r:id="rId12"/>
  </p:sldIdLst>
  <p:sldSz cx="12192000" cy="6858000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8" name="Author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549F"/>
    <a:srgbClr val="70AC2E"/>
    <a:srgbClr val="E0A602"/>
    <a:srgbClr val="FDC82F"/>
    <a:srgbClr val="B24034"/>
    <a:srgbClr val="00705C"/>
    <a:srgbClr val="594947"/>
    <a:srgbClr val="FF7C80"/>
    <a:srgbClr val="0098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505FE7-ECAB-4B8A-ACFB-9F8F22F28C53}" v="12" dt="2022-04-11T13:23:03.3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60" autoAdjust="0"/>
    <p:restoredTop sz="86531" autoAdjust="0"/>
  </p:normalViewPr>
  <p:slideViewPr>
    <p:cSldViewPr snapToGrid="0">
      <p:cViewPr varScale="1">
        <p:scale>
          <a:sx n="71" d="100"/>
          <a:sy n="71" d="100"/>
        </p:scale>
        <p:origin x="950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96" tIns="46298" rIns="92596" bIns="46298" numCol="1" anchor="t" anchorCtr="0" compatLnSpc="1">
            <a:prstTxWarp prst="textNoShape">
              <a:avLst/>
            </a:prstTxWarp>
          </a:bodyPr>
          <a:lstStyle>
            <a:lvl1pPr defTabSz="924026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2" y="0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96" tIns="46298" rIns="92596" bIns="46298" numCol="1" anchor="t" anchorCtr="0" compatLnSpc="1">
            <a:prstTxWarp prst="textNoShape">
              <a:avLst/>
            </a:prstTxWarp>
          </a:bodyPr>
          <a:lstStyle>
            <a:lvl1pPr algn="r" defTabSz="924026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952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96" tIns="46298" rIns="92596" bIns="46298" numCol="1" anchor="b" anchorCtr="0" compatLnSpc="1">
            <a:prstTxWarp prst="textNoShape">
              <a:avLst/>
            </a:prstTxWarp>
          </a:bodyPr>
          <a:lstStyle>
            <a:lvl1pPr defTabSz="924026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2" y="9428952"/>
            <a:ext cx="2945557" cy="49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96" tIns="46298" rIns="92596" bIns="46298" numCol="1" anchor="b" anchorCtr="0" compatLnSpc="1">
            <a:prstTxWarp prst="textNoShape">
              <a:avLst/>
            </a:prstTxWarp>
          </a:bodyPr>
          <a:lstStyle>
            <a:lvl1pPr algn="r" defTabSz="924026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900" cy="5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31" tIns="44615" rIns="89231" bIns="44615" numCol="1" anchor="t" anchorCtr="0" compatLnSpc="1">
            <a:prstTxWarp prst="textNoShape">
              <a:avLst/>
            </a:prstTxWarp>
          </a:bodyPr>
          <a:lstStyle>
            <a:lvl1pPr defTabSz="892787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484" y="0"/>
            <a:ext cx="2917899" cy="5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31" tIns="44615" rIns="89231" bIns="44615" numCol="1" anchor="t" anchorCtr="0" compatLnSpc="1">
            <a:prstTxWarp prst="textNoShape">
              <a:avLst/>
            </a:prstTxWarp>
          </a:bodyPr>
          <a:lstStyle>
            <a:lvl1pPr algn="r" defTabSz="892787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5/17/2024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3" y="739775"/>
            <a:ext cx="6567487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5831" y="4729712"/>
            <a:ext cx="5033721" cy="44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31" tIns="44615" rIns="89231" bIns="44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423"/>
            <a:ext cx="2917900" cy="4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31" tIns="44615" rIns="89231" bIns="44615" numCol="1" anchor="b" anchorCtr="0" compatLnSpc="1">
            <a:prstTxWarp prst="textNoShape">
              <a:avLst/>
            </a:prstTxWarp>
          </a:bodyPr>
          <a:lstStyle>
            <a:lvl1pPr defTabSz="892787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484" y="9459423"/>
            <a:ext cx="2917899" cy="44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231" tIns="44615" rIns="89231" bIns="44615" numCol="1" anchor="b" anchorCtr="0" compatLnSpc="1">
            <a:prstTxWarp prst="textNoShape">
              <a:avLst/>
            </a:prstTxWarp>
          </a:bodyPr>
          <a:lstStyle>
            <a:lvl1pPr algn="r" defTabSz="892787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463" y="739775"/>
            <a:ext cx="6567487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78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4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47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7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1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819148" y="3886200"/>
            <a:ext cx="10598400" cy="4191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395968" y="5849829"/>
            <a:ext cx="668866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221243" y="6504478"/>
            <a:ext cx="11766372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83168" y="2574925"/>
            <a:ext cx="10596033" cy="5794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3200" b="0" noProof="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00" y="162000"/>
            <a:ext cx="95664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00" y="864000"/>
            <a:ext cx="11664000" cy="53388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lvl1pPr>
            <a:lvl2pPr marL="808038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2pPr>
            <a:lvl3pPr marL="1406525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3pPr>
            <a:lvl4pPr marL="2005013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4pPr>
            <a:lvl5pPr marL="2603500" marR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+mj-lt"/>
              <a:buNone/>
              <a:tabLst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Edit Master text styles</a:t>
            </a:r>
          </a:p>
          <a:p>
            <a:pPr marL="0" marR="0" lvl="1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Second level</a:t>
            </a:r>
          </a:p>
          <a:p>
            <a:pPr marL="0" marR="0" lvl="2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Third level</a:t>
            </a:r>
          </a:p>
          <a:p>
            <a:pPr marL="0" marR="0" lvl="3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Fourth level</a:t>
            </a:r>
          </a:p>
          <a:p>
            <a:pPr marL="0" marR="0" lvl="4" indent="0" algn="l" defTabSz="914400" rtl="0" eaLnBrk="1" fontAlgn="base" latinLnBrk="0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98DB"/>
              </a:buClr>
              <a:buSzTx/>
              <a:buFont typeface="Verdana" pitchFamily="34" charset="0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</a:rPr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00" y="162000"/>
            <a:ext cx="9566400" cy="427038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DG"/>
          <p:cNvSpPr txBox="1">
            <a:spLocks noChangeArrowheads="1"/>
          </p:cNvSpPr>
          <p:nvPr userDrawn="1"/>
        </p:nvSpPr>
        <p:spPr bwMode="auto">
          <a:xfrm>
            <a:off x="770885" y="335523"/>
            <a:ext cx="668866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4" name="Text Box 34"/>
          <p:cNvSpPr txBox="1">
            <a:spLocks noChangeAspect="1" noChangeArrowheads="1"/>
          </p:cNvSpPr>
          <p:nvPr userDrawn="1"/>
        </p:nvSpPr>
        <p:spPr bwMode="auto">
          <a:xfrm>
            <a:off x="11235352" y="6523021"/>
            <a:ext cx="78964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900" noProof="1">
                <a:solidFill>
                  <a:schemeClr val="tx1"/>
                </a:solidFill>
              </a:rPr>
              <a:t> | Slide  </a:t>
            </a:r>
            <a:fld id="{7D10836D-B863-44CD-9E4A-3D1E8FE22247}" type="slidenum">
              <a:rPr lang="it-IT" sz="900" noProof="1" smtClean="0">
                <a:solidFill>
                  <a:schemeClr val="tx1"/>
                </a:solidFill>
              </a:rPr>
              <a:t>‹#›</a:t>
            </a:fld>
            <a:endParaRPr lang="en-GB" sz="900" noProof="1">
              <a:solidFill>
                <a:schemeClr val="tx1"/>
              </a:solidFill>
            </a:endParaRPr>
          </a:p>
        </p:txBody>
      </p:sp>
      <p:sp>
        <p:nvSpPr>
          <p:cNvPr id="3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783" y="113476"/>
            <a:ext cx="9566461" cy="5232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Rectangle 2"/>
          <p:cNvSpPr/>
          <p:nvPr userDrawn="1"/>
        </p:nvSpPr>
        <p:spPr>
          <a:xfrm>
            <a:off x="230400" y="864000"/>
            <a:ext cx="11664000" cy="533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4" name="Picture 36" descr="PPT_Header01" hidden="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5" descr="PPT_Header02" hidden="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signature" hidden="1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163"/>
          <a:stretch>
            <a:fillRect/>
          </a:stretch>
        </p:blipFill>
        <p:spPr bwMode="auto">
          <a:xfrm>
            <a:off x="10274302" y="6391276"/>
            <a:ext cx="19177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Placeholder 36"/>
          <p:cNvSpPr>
            <a:spLocks noGrp="1"/>
          </p:cNvSpPr>
          <p:nvPr>
            <p:ph type="body" idx="1"/>
          </p:nvPr>
        </p:nvSpPr>
        <p:spPr>
          <a:xfrm>
            <a:off x="230400" y="864000"/>
            <a:ext cx="11664000" cy="53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21243" y="6504478"/>
            <a:ext cx="11766372" cy="0"/>
          </a:xfrm>
          <a:prstGeom prst="line">
            <a:avLst/>
          </a:prstGeom>
          <a:ln w="635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4" r:id="rId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8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810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None/>
        <a:defRPr sz="1600">
          <a:solidFill>
            <a:schemeClr val="bg2"/>
          </a:solidFill>
          <a:latin typeface="+mn-lt"/>
        </a:defRPr>
      </a:lvl2pPr>
      <a:lvl3pPr marL="1407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3pPr>
      <a:lvl4pPr marL="2005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4pPr>
      <a:lvl5pPr marL="2602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7687" y="2364066"/>
            <a:ext cx="11436626" cy="1169551"/>
          </a:xfrm>
        </p:spPr>
        <p:txBody>
          <a:bodyPr/>
          <a:lstStyle/>
          <a:p>
            <a:pPr algn="ctr"/>
            <a:r>
              <a:rPr lang="el-GR" sz="2500" dirty="0">
                <a:solidFill>
                  <a:srgbClr val="0070C0"/>
                </a:solidFill>
              </a:rPr>
              <a:t>ΕΙΣΑΓΩΓΗ ΣΤΗ ΘΑΛΑΣΣΙΑ ΤΗΛΕΠΙΣΚΟΠΗΣΗ</a:t>
            </a:r>
            <a:br>
              <a:rPr lang="en-US" sz="2500" dirty="0">
                <a:solidFill>
                  <a:srgbClr val="0070C0"/>
                </a:solidFill>
              </a:rPr>
            </a:br>
            <a:br>
              <a:rPr lang="en-US" sz="2500" dirty="0">
                <a:solidFill>
                  <a:srgbClr val="0070C0"/>
                </a:solidFill>
              </a:rPr>
            </a:br>
            <a:r>
              <a:rPr lang="el-GR" sz="2000" b="1" cap="small" dirty="0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3. Ταξινόμηση Δορυφορικής </a:t>
            </a:r>
            <a:r>
              <a:rPr lang="el-GR" sz="2000" b="1" cap="small" dirty="0" err="1">
                <a:solidFill>
                  <a:schemeClr val="accent2">
                    <a:lumMod val="25000"/>
                  </a:schemeClr>
                </a:solidFill>
                <a:latin typeface="Times New Roman" panose="02020603050405020304" pitchFamily="18" charset="0"/>
              </a:rPr>
              <a:t>Εικόνασ</a:t>
            </a:r>
            <a:endParaRPr lang="en-US" sz="2500" dirty="0">
              <a:solidFill>
                <a:schemeClr val="accent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734" y="6168005"/>
            <a:ext cx="5116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16-17 December 2020 – internal ESA workshop</a:t>
            </a:r>
          </a:p>
        </p:txBody>
      </p:sp>
      <p:sp>
        <p:nvSpPr>
          <p:cNvPr id="2" name="Rectangle 1"/>
          <p:cNvSpPr/>
          <p:nvPr/>
        </p:nvSpPr>
        <p:spPr>
          <a:xfrm>
            <a:off x="9648497" y="68035"/>
            <a:ext cx="2449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chemeClr val="bg1"/>
                </a:solidFill>
              </a:rPr>
              <a:t>Discovery Element</a:t>
            </a:r>
          </a:p>
          <a:p>
            <a:pPr algn="r"/>
            <a:r>
              <a:rPr lang="en-US" i="1" dirty="0">
                <a:solidFill>
                  <a:schemeClr val="bg1"/>
                </a:solidFill>
              </a:rPr>
              <a:t>ESA Basic Activities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5DEC0D-97F7-4933-A3F0-41548DD74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550" y="521504"/>
            <a:ext cx="2449889" cy="9684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C9E846-DBEB-459D-B0F4-7353312F1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779" y="714366"/>
            <a:ext cx="6002021" cy="80069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DBA2CD8-372B-47AE-983E-2959C5F54DDA}"/>
              </a:ext>
            </a:extLst>
          </p:cNvPr>
          <p:cNvSpPr/>
          <p:nvPr/>
        </p:nvSpPr>
        <p:spPr>
          <a:xfrm>
            <a:off x="4475510" y="4783207"/>
            <a:ext cx="324098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solidFill>
                  <a:schemeClr val="bg2"/>
                </a:solidFill>
                <a:latin typeface="+mn-lt"/>
              </a:rPr>
              <a:t>Σπύρος </a:t>
            </a:r>
            <a:r>
              <a:rPr lang="el-GR" sz="1400" dirty="0" err="1">
                <a:solidFill>
                  <a:schemeClr val="bg2"/>
                </a:solidFill>
                <a:latin typeface="+mn-lt"/>
              </a:rPr>
              <a:t>Σπονδυλίδης</a:t>
            </a:r>
            <a:endParaRPr lang="en-US" sz="1400" dirty="0">
              <a:solidFill>
                <a:schemeClr val="bg2"/>
              </a:solidFill>
              <a:latin typeface="+mn-lt"/>
            </a:endParaRPr>
          </a:p>
          <a:p>
            <a:pPr algn="ctr"/>
            <a:endParaRPr lang="el-GR" sz="1400" dirty="0">
              <a:solidFill>
                <a:schemeClr val="bg2"/>
              </a:solidFill>
              <a:latin typeface="+mn-lt"/>
            </a:endParaRPr>
          </a:p>
          <a:p>
            <a:pPr algn="ctr"/>
            <a:r>
              <a:rPr lang="en-US" sz="1400" dirty="0">
                <a:solidFill>
                  <a:schemeClr val="bg2"/>
                </a:solidFill>
                <a:latin typeface="+mn-lt"/>
              </a:rPr>
              <a:t>sspo@marine.aegean.gr</a:t>
            </a:r>
          </a:p>
          <a:p>
            <a:endParaRPr lang="en-US" sz="16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404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4799CA-D76D-4690-849B-5C2408B9D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l-GR" dirty="0"/>
          </a:p>
          <a:p>
            <a:endParaRPr lang="el-GR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εφαρμογή μη επιβλεπόμενης ταξινόμησης.</a:t>
            </a:r>
            <a:endParaRPr lang="en-US" sz="6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επιλογή κατάλληλων δειγμάτων εκπαίδευσης για την ταξινόμηση.  </a:t>
            </a:r>
            <a:endParaRPr lang="en-US" sz="6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εφαρμογή επιβλεπόμενης ταξινόμησης.</a:t>
            </a:r>
            <a:endParaRPr lang="en-US" sz="6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l-GR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εκτίμηση της ακρίβειας της ταξινόμησης και η σύγκριση των μεθόδων.</a:t>
            </a:r>
            <a:endParaRPr lang="en-US" sz="6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5600" dirty="0"/>
          </a:p>
          <a:p>
            <a:endParaRPr lang="el-GR" sz="5600" dirty="0"/>
          </a:p>
          <a:p>
            <a:endParaRPr lang="el-GR" sz="5600" dirty="0"/>
          </a:p>
          <a:p>
            <a:endParaRPr lang="el-GR" sz="5600" dirty="0"/>
          </a:p>
          <a:p>
            <a:endParaRPr lang="el-GR" dirty="0"/>
          </a:p>
          <a:p>
            <a:endParaRPr lang="el-GR" dirty="0"/>
          </a:p>
          <a:p>
            <a:endParaRPr lang="el-GR" u="sng" dirty="0"/>
          </a:p>
          <a:p>
            <a:endParaRPr lang="el-GR" u="sng" dirty="0"/>
          </a:p>
          <a:p>
            <a:endParaRPr lang="el-GR" u="sng" dirty="0"/>
          </a:p>
          <a:p>
            <a:endParaRPr lang="el-GR" u="sng" dirty="0"/>
          </a:p>
          <a:p>
            <a:r>
              <a:rPr lang="el-GR" sz="4800" u="sng" dirty="0"/>
              <a:t>Εκφωνήσεις</a:t>
            </a:r>
            <a:r>
              <a:rPr lang="el-GR" sz="4800" dirty="0"/>
              <a:t>: «Έγγραφα» </a:t>
            </a:r>
            <a:r>
              <a:rPr lang="en-US" sz="4800" dirty="0" err="1"/>
              <a:t>eClass</a:t>
            </a:r>
            <a:r>
              <a:rPr lang="en-US" sz="4800" dirty="0"/>
              <a:t> – </a:t>
            </a:r>
            <a:r>
              <a:rPr lang="el-GR" sz="4800" dirty="0"/>
              <a:t>Φάκελος «Εκφωνήσεις Εργαστηρίων»</a:t>
            </a:r>
          </a:p>
          <a:p>
            <a:r>
              <a:rPr lang="el-GR" sz="4800" u="sng" dirty="0"/>
              <a:t>Δεδομένα</a:t>
            </a:r>
            <a:r>
              <a:rPr lang="el-GR" sz="4800" dirty="0"/>
              <a:t>: «Έγγραφα» </a:t>
            </a:r>
            <a:r>
              <a:rPr lang="en-US" sz="4800" dirty="0" err="1"/>
              <a:t>eClass</a:t>
            </a:r>
            <a:r>
              <a:rPr lang="el-GR" sz="4800" dirty="0"/>
              <a:t>– Φάκελος «Εργαστήριο [</a:t>
            </a:r>
            <a:r>
              <a:rPr lang="en-US" sz="4800" dirty="0"/>
              <a:t>3</a:t>
            </a:r>
            <a:r>
              <a:rPr lang="el-GR" sz="4800" dirty="0"/>
              <a:t>]»</a:t>
            </a:r>
          </a:p>
          <a:p>
            <a:r>
              <a:rPr lang="el-GR" sz="4800" u="sng" dirty="0"/>
              <a:t>Βίντεο - </a:t>
            </a:r>
            <a:r>
              <a:rPr lang="en-US" sz="4800" u="sng" dirty="0"/>
              <a:t>Tutorials</a:t>
            </a:r>
            <a:r>
              <a:rPr lang="el-GR" sz="4800" dirty="0"/>
              <a:t>: </a:t>
            </a:r>
            <a:r>
              <a:rPr lang="en-US" sz="4800" dirty="0"/>
              <a:t>\\marine-server.aegean.gr\Users\StudentNotes\Undergraduate\</a:t>
            </a:r>
            <a:r>
              <a:rPr lang="el-GR" sz="4800" dirty="0"/>
              <a:t>Θαλάσσια Τηλεπισκόπηση και Δορυφορική Ωκεανογραφία</a:t>
            </a:r>
            <a:endParaRPr lang="en-US" sz="4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FE4B65-C137-4BE2-94E9-BA3FC4F64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97" y="372967"/>
            <a:ext cx="9566400" cy="477054"/>
          </a:xfrm>
        </p:spPr>
        <p:txBody>
          <a:bodyPr/>
          <a:lstStyle/>
          <a:p>
            <a:r>
              <a:rPr lang="el-GR" sz="2500" dirty="0"/>
              <a:t>Σκοπός - Στόχοι</a:t>
            </a:r>
          </a:p>
        </p:txBody>
      </p:sp>
    </p:spTree>
    <p:extLst>
      <p:ext uri="{BB962C8B-B14F-4D97-AF65-F5344CB8AC3E}">
        <p14:creationId xmlns:p14="http://schemas.microsoft.com/office/powerpoint/2010/main" val="75555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0820-1A98-41DE-A1C0-4B730256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97" y="372967"/>
            <a:ext cx="9566400" cy="477054"/>
          </a:xfrm>
        </p:spPr>
        <p:txBody>
          <a:bodyPr/>
          <a:lstStyle/>
          <a:p>
            <a:r>
              <a:rPr lang="el-GR" sz="2500" dirty="0"/>
              <a:t>Επεξεργασία - Αποτελέσματα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44D2D8-A496-48BB-AFCA-6991344A5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847" y="850021"/>
            <a:ext cx="9990306" cy="54218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B7BF78-1E30-45FE-A217-4D205EB15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489" y="1462407"/>
            <a:ext cx="3572374" cy="122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3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0820-1A98-41DE-A1C0-4B730256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97" y="372967"/>
            <a:ext cx="9566400" cy="477054"/>
          </a:xfrm>
        </p:spPr>
        <p:txBody>
          <a:bodyPr/>
          <a:lstStyle/>
          <a:p>
            <a:r>
              <a:rPr lang="el-GR" sz="2500" dirty="0"/>
              <a:t>Επεξεργασία - Αποτελέσματα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8FE68-623C-4205-AA04-66AED73FC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50021"/>
            <a:ext cx="10363200" cy="55230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A62465-971F-4F7A-B857-FBA2F499F152}"/>
              </a:ext>
            </a:extLst>
          </p:cNvPr>
          <p:cNvSpPr/>
          <p:nvPr/>
        </p:nvSpPr>
        <p:spPr>
          <a:xfrm>
            <a:off x="1001949" y="1799618"/>
            <a:ext cx="1108953" cy="8463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468CBB-8A58-4DFC-9724-B1D2E1820EE0}"/>
              </a:ext>
            </a:extLst>
          </p:cNvPr>
          <p:cNvSpPr/>
          <p:nvPr/>
        </p:nvSpPr>
        <p:spPr>
          <a:xfrm>
            <a:off x="6164093" y="3579113"/>
            <a:ext cx="1108953" cy="8463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6A945B-2B1A-4934-A2FB-BB276AC5319B}"/>
              </a:ext>
            </a:extLst>
          </p:cNvPr>
          <p:cNvSpPr/>
          <p:nvPr/>
        </p:nvSpPr>
        <p:spPr>
          <a:xfrm>
            <a:off x="7522723" y="1494151"/>
            <a:ext cx="1108953" cy="8463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433F6A-E8F2-4FD9-A55B-407FEEBA9723}"/>
              </a:ext>
            </a:extLst>
          </p:cNvPr>
          <p:cNvSpPr/>
          <p:nvPr/>
        </p:nvSpPr>
        <p:spPr>
          <a:xfrm>
            <a:off x="5246452" y="5583675"/>
            <a:ext cx="849548" cy="5408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CCA6E7-A97C-49B4-BD0B-31E8EA66139F}"/>
              </a:ext>
            </a:extLst>
          </p:cNvPr>
          <p:cNvSpPr/>
          <p:nvPr/>
        </p:nvSpPr>
        <p:spPr>
          <a:xfrm>
            <a:off x="3579779" y="5583676"/>
            <a:ext cx="632298" cy="6947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1396C7-9053-4D16-84D5-F7E20E499314}"/>
              </a:ext>
            </a:extLst>
          </p:cNvPr>
          <p:cNvSpPr/>
          <p:nvPr/>
        </p:nvSpPr>
        <p:spPr>
          <a:xfrm>
            <a:off x="8631676" y="4086335"/>
            <a:ext cx="483141" cy="4312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3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0820-1A98-41DE-A1C0-4B730256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97" y="372967"/>
            <a:ext cx="9566400" cy="477054"/>
          </a:xfrm>
        </p:spPr>
        <p:txBody>
          <a:bodyPr/>
          <a:lstStyle/>
          <a:p>
            <a:r>
              <a:rPr lang="el-GR" sz="2500" dirty="0"/>
              <a:t>Επεξεργασία - Αποτελέσματα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53E6C8-FC12-4BFE-BB84-CF0D0BBAA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681" y="943691"/>
            <a:ext cx="9954638" cy="53817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5D1A91-8A20-454E-A6BB-017B94FFCC33}"/>
              </a:ext>
            </a:extLst>
          </p:cNvPr>
          <p:cNvSpPr/>
          <p:nvPr/>
        </p:nvSpPr>
        <p:spPr>
          <a:xfrm>
            <a:off x="1118680" y="3891064"/>
            <a:ext cx="2023353" cy="8073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6A3DAD-3AEB-4CC9-87C7-BA1F9CE12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312" y="850021"/>
            <a:ext cx="10159376" cy="54924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500820-1A98-41DE-A1C0-4B730256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97" y="372967"/>
            <a:ext cx="9566400" cy="477054"/>
          </a:xfrm>
        </p:spPr>
        <p:txBody>
          <a:bodyPr/>
          <a:lstStyle/>
          <a:p>
            <a:r>
              <a:rPr lang="el-GR" sz="2500" dirty="0"/>
              <a:t>Επεξεργασία - Αποτελέσματα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5D1A91-8A20-454E-A6BB-017B94FFCC33}"/>
              </a:ext>
            </a:extLst>
          </p:cNvPr>
          <p:cNvSpPr/>
          <p:nvPr/>
        </p:nvSpPr>
        <p:spPr>
          <a:xfrm>
            <a:off x="3677054" y="4659549"/>
            <a:ext cx="2500010" cy="1605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3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0820-1A98-41DE-A1C0-4B730256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97" y="372967"/>
            <a:ext cx="9566400" cy="477054"/>
          </a:xfrm>
        </p:spPr>
        <p:txBody>
          <a:bodyPr/>
          <a:lstStyle/>
          <a:p>
            <a:r>
              <a:rPr lang="el-GR" sz="2500" dirty="0"/>
              <a:t>Επεξεργασία - Αποτελέσματα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9BC8B-FACE-4C13-B006-A291FB3EF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399" y="3638059"/>
            <a:ext cx="6768591" cy="22898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FA939C-88F5-433F-B88F-B7032ADAC4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750" y="1269381"/>
            <a:ext cx="5618695" cy="180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2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00820-1A98-41DE-A1C0-4B730256A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97" y="330740"/>
            <a:ext cx="9566400" cy="467564"/>
          </a:xfrm>
        </p:spPr>
        <p:txBody>
          <a:bodyPr/>
          <a:lstStyle/>
          <a:p>
            <a:pPr marL="0" marR="0">
              <a:lnSpc>
                <a:spcPct val="107000"/>
              </a:lnSpc>
            </a:pPr>
            <a:r>
              <a:rPr lang="el-GR" sz="2500" dirty="0"/>
              <a:t>Άσκηση</a:t>
            </a:r>
            <a:r>
              <a:rPr lang="en-US" sz="2500" dirty="0"/>
              <a:t> – </a:t>
            </a:r>
            <a:r>
              <a:rPr lang="el-GR" sz="2500" dirty="0"/>
              <a:t>Παραδοτέα</a:t>
            </a:r>
            <a:endParaRPr lang="en-US" sz="25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885C62-9FFD-4F2B-B496-5723F9197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Απαντήστε στις ερωτήσεις πολλαπλής επιλογής στο 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l-G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class</a:t>
            </a:r>
            <a:r>
              <a:rPr lang="el-G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Ασκήσεις – Εργαστήριο 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(4 </a:t>
            </a:r>
            <a:r>
              <a:rPr lang="el-GR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μονάδες)</a:t>
            </a:r>
            <a:endParaRPr lang="en-US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Δημιουργήστε ένα αρχείο 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el-GR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με τα στοιχεία σας στην επικεφαλίδα </a:t>
            </a:r>
          </a:p>
          <a:p>
            <a:pPr marL="342900" lvl="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Απαντήστε στην ερώτηση ανάπτυξης που υπάρχει στο αρχείο εκφώνησης του εργαστηρίου 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(6 </a:t>
            </a:r>
            <a:r>
              <a:rPr lang="el-GR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μονάδες)</a:t>
            </a:r>
          </a:p>
          <a:p>
            <a:pPr marL="342900" lvl="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l-GR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Μετατρέψτε το  αρχείο σε 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pdf (File – Export – Create PDF) </a:t>
            </a:r>
            <a:r>
              <a:rPr lang="el-GR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και ανεβάστε το στο 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e-class</a:t>
            </a:r>
            <a:endParaRPr lang="el-GR" sz="1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l-G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</a:rPr>
              <a:t>	</a:t>
            </a:r>
          </a:p>
          <a:p>
            <a:endParaRPr lang="el-GR" sz="1800" dirty="0">
              <a:latin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</a:endParaRPr>
          </a:p>
          <a:p>
            <a:pPr marL="400050" indent="-400050">
              <a:buFont typeface="+mj-lt"/>
              <a:buAutoNum type="romanLcPeriod"/>
            </a:pPr>
            <a:endParaRPr lang="el-GR" sz="1800" dirty="0">
              <a:latin typeface="Times New Roman" panose="02020603050405020304" pitchFamily="18" charset="0"/>
            </a:endParaRPr>
          </a:p>
          <a:p>
            <a:pPr marL="400050" indent="-400050">
              <a:buFont typeface="+mj-lt"/>
              <a:buAutoNum type="romanLcPeriod"/>
            </a:pPr>
            <a:endParaRPr lang="en-US" sz="1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 ESA Presentation.potx" id="{DB15AC66-F376-4FDA-AEBD-2A4AA3085F07}" vid="{CEDCDA6D-37EF-4B74-B511-B725DAE7821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CA8FF7C293CD7E42B374552866FCFF00" ma:contentTypeVersion="13" ma:contentTypeDescription="Δημιουργία νέου εγγράφου" ma:contentTypeScope="" ma:versionID="6d8640cd37f071fd189cbe59112d6372">
  <xsd:schema xmlns:xsd="http://www.w3.org/2001/XMLSchema" xmlns:xs="http://www.w3.org/2001/XMLSchema" xmlns:p="http://schemas.microsoft.com/office/2006/metadata/properties" xmlns:ns3="b8745a3a-456e-421c-ba6c-25e7905705e7" xmlns:ns4="0e23db05-0cd2-43f9-a6d5-f3036f2aed17" targetNamespace="http://schemas.microsoft.com/office/2006/metadata/properties" ma:root="true" ma:fieldsID="c53f22b9dd770ac6ad9cc3bf7a0e21c5" ns3:_="" ns4:_="">
    <xsd:import namespace="b8745a3a-456e-421c-ba6c-25e7905705e7"/>
    <xsd:import namespace="0e23db05-0cd2-43f9-a6d5-f3036f2aed1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745a3a-456e-421c-ba6c-25e7905705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Κοινή χρήση κατακερματισμού υπόδειξης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23db05-0cd2-43f9-a6d5-f3036f2aed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D25412-9407-4416-8FAA-4C4E5D69416E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e23db05-0cd2-43f9-a6d5-f3036f2aed17"/>
    <ds:schemaRef ds:uri="http://purl.org/dc/terms/"/>
    <ds:schemaRef ds:uri="b8745a3a-456e-421c-ba6c-25e7905705e7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3640003-7352-4231-B42D-97183D19B4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F4D7F7-9BFC-4AB5-A7A2-FB836FE194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745a3a-456e-421c-ba6c-25e7905705e7"/>
    <ds:schemaRef ds:uri="0e23db05-0cd2-43f9-a6d5-f3036f2aed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0</TotalTime>
  <Words>200</Words>
  <Application>Microsoft Office PowerPoint</Application>
  <PresentationFormat>Widescreen</PresentationFormat>
  <Paragraphs>48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Verdana</vt:lpstr>
      <vt:lpstr>Esa presentation</vt:lpstr>
      <vt:lpstr>ΕΙΣΑΓΩΓΗ ΣΤΗ ΘΑΛΑΣΣΙΑ ΤΗΛΕΠΙΣΚΟΠΗΣΗ  3. Ταξινόμηση Δορυφορικής Εικόνασ</vt:lpstr>
      <vt:lpstr>Σκοπός - Στόχοι</vt:lpstr>
      <vt:lpstr>Επεξεργασία - Αποτελέσματα</vt:lpstr>
      <vt:lpstr>Επεξεργασία - Αποτελέσματα</vt:lpstr>
      <vt:lpstr>Επεξεργασία - Αποτελέσματα</vt:lpstr>
      <vt:lpstr>Επεξεργασία - Αποτελέσματα</vt:lpstr>
      <vt:lpstr>Επεξεργασία - Αποτελέσματα</vt:lpstr>
      <vt:lpstr>Άσκηση – Παραδοτέα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2020-12-08T13:04:01Z</dcterms:created>
  <dcterms:modified xsi:type="dcterms:W3CDTF">2024-05-16T21:49:55Z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0x010100CA8FF7C293CD7E42B374552866FCFF00</vt:lpwstr>
  </property>
</Properties>
</file>