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C929ED-1724-41D5-3A8A-7BD6059BF02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2E033AB-3C88-8556-33BE-0BA5AC15ED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D964A6B-CDFE-068F-69D6-01F4C6775D9D}"/>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E73EA439-0280-5EFA-F73E-02964FC9D97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AB99E43-3A79-B267-40B5-6AB0796093F1}"/>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2054147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ABFD4C-AAD7-88CA-5D14-27097F5DDF6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C774D3-2830-6A92-1DB2-66BC272E216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81A09F-DB10-337C-18C4-EA3EF617557C}"/>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32B59513-1E5E-258B-9B30-627FA9B8C11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6C2A0A2-6F54-CA86-9F23-5B3F29CCC1C2}"/>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1011357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3816758-5507-6218-E821-0F09E296801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B56310F-CFB7-3305-76A9-0D915D11E07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4689FA0-24E2-FCD2-7D97-B67469DFCEC1}"/>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F83DAEA5-F3FB-6952-E141-69722E7264E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CC44D5B-CECF-42E4-7DB2-52785718250B}"/>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3199829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2B122C-7762-0015-8BB3-99C7407E403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FDF96E7-1BA1-1138-E2D1-7E5073CDA7A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4B75017-10A9-FE19-069C-738FED88B9D7}"/>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ADF9EA28-F7C5-5D84-4178-4525C6F807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A673C5E-4EC5-AB66-2617-E72E1C63840D}"/>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275116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D20D8F-4F78-A014-E714-21D5C51D747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2DC4E7F-A470-FA9E-F390-12C0AEEB52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F44818D-1595-F6BE-0812-976235FEA187}"/>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C44A7DC4-0DB0-AEBA-E217-88C07B84267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B84EE0-C3A1-2EED-94FD-EE7BCF6503AF}"/>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267394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3F7E52-AC68-05D8-E806-A257D4747AE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3EB646E-1BF0-6108-5AF1-4623CBCBE7D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30664D9-C5B8-06C0-B0E6-5743ECB9BBB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AD6170F-DA1B-FCE8-805E-94D31E204B5E}"/>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6" name="Θέση υποσέλιδου 5">
            <a:extLst>
              <a:ext uri="{FF2B5EF4-FFF2-40B4-BE49-F238E27FC236}">
                <a16:creationId xmlns:a16="http://schemas.microsoft.com/office/drawing/2014/main" id="{B6FA9B7E-26BE-8446-E193-8D148B137E4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4DEEB9E-CD43-E780-2A5D-842986850E1E}"/>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1056274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058765-CDD3-045E-8BCE-1AB23649E0C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600E9BC-E245-A20D-8119-80B181392E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B479EB9-6103-C3AA-A24A-9F5F18BAD2F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B86D27B-9EA6-202B-E038-FA19FEF320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DA3B41B-C9E7-8E1A-C698-1E43DC1DE90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D1EDD6B-C3ED-EDF0-7108-3F7573AA2B25}"/>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8" name="Θέση υποσέλιδου 7">
            <a:extLst>
              <a:ext uri="{FF2B5EF4-FFF2-40B4-BE49-F238E27FC236}">
                <a16:creationId xmlns:a16="http://schemas.microsoft.com/office/drawing/2014/main" id="{8B396FAB-6B4B-6F34-D3E3-334117F0756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B711244-1A98-0DFC-52A4-99869D010CA2}"/>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291602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DAAF5A-0A2A-8CEC-2AD2-CDFF51B56F5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4C04C41-2355-8999-7F97-B10EE1D172A6}"/>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4" name="Θέση υποσέλιδου 3">
            <a:extLst>
              <a:ext uri="{FF2B5EF4-FFF2-40B4-BE49-F238E27FC236}">
                <a16:creationId xmlns:a16="http://schemas.microsoft.com/office/drawing/2014/main" id="{2B1A5D21-FD7E-4A87-BD8F-6D326CE5A2F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E99441A-3051-3DE4-4A78-9E24FF4D7E6D}"/>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197971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F0EF985-3633-02C0-E36F-BC38CCE43804}"/>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3" name="Θέση υποσέλιδου 2">
            <a:extLst>
              <a:ext uri="{FF2B5EF4-FFF2-40B4-BE49-F238E27FC236}">
                <a16:creationId xmlns:a16="http://schemas.microsoft.com/office/drawing/2014/main" id="{741F0327-C0DC-E797-9297-6849A7F8C7F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E86AC4A-A2A9-A2D7-EF92-61EE6E865A7C}"/>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361976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2879B5-190F-6B42-A398-C152C98531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54E90C0-7851-00DA-3EB3-81B91FAAB0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7CEA2DD-8BCB-9A06-C1BE-B6C4F51D6A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F0F2CCC-4424-B0C9-81D4-2CED78B2B437}"/>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6" name="Θέση υποσέλιδου 5">
            <a:extLst>
              <a:ext uri="{FF2B5EF4-FFF2-40B4-BE49-F238E27FC236}">
                <a16:creationId xmlns:a16="http://schemas.microsoft.com/office/drawing/2014/main" id="{2C4BAFD5-4ECC-3CFB-FAB5-8CB1CF46853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B26C8A1-CCB7-4EAD-00E5-9F57EE1EA129}"/>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660342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056A66-C794-DE9C-0C3D-15F85D2454A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ECB09C7-F38F-73B0-F482-937CA6FBDE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88A5EEF-5A0A-6C9F-7B63-30C83A4541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6FDBDAE-9618-B3F9-2DF9-44D59976870B}"/>
              </a:ext>
            </a:extLst>
          </p:cNvPr>
          <p:cNvSpPr>
            <a:spLocks noGrp="1"/>
          </p:cNvSpPr>
          <p:nvPr>
            <p:ph type="dt" sz="half" idx="10"/>
          </p:nvPr>
        </p:nvSpPr>
        <p:spPr/>
        <p:txBody>
          <a:bodyPr/>
          <a:lstStyle/>
          <a:p>
            <a:fld id="{D1CD1CE3-132D-4C71-A0A6-7F456BBDB75E}" type="datetimeFigureOut">
              <a:rPr lang="el-GR" smtClean="0"/>
              <a:t>19/12/2023</a:t>
            </a:fld>
            <a:endParaRPr lang="el-GR"/>
          </a:p>
        </p:txBody>
      </p:sp>
      <p:sp>
        <p:nvSpPr>
          <p:cNvPr id="6" name="Θέση υποσέλιδου 5">
            <a:extLst>
              <a:ext uri="{FF2B5EF4-FFF2-40B4-BE49-F238E27FC236}">
                <a16:creationId xmlns:a16="http://schemas.microsoft.com/office/drawing/2014/main" id="{C6157D6D-A051-BCF6-F476-5BAE87C0A44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1DB8522-C64E-BFD4-2444-85C9C38DF22D}"/>
              </a:ext>
            </a:extLst>
          </p:cNvPr>
          <p:cNvSpPr>
            <a:spLocks noGrp="1"/>
          </p:cNvSpPr>
          <p:nvPr>
            <p:ph type="sldNum" sz="quarter" idx="12"/>
          </p:nvPr>
        </p:nvSpPr>
        <p:spPr/>
        <p:txBody>
          <a:bodyPr/>
          <a:lstStyle/>
          <a:p>
            <a:fld id="{A97AD2D2-5D52-41EA-8A8E-AC5ACCEEB757}" type="slidenum">
              <a:rPr lang="el-GR" smtClean="0"/>
              <a:t>‹#›</a:t>
            </a:fld>
            <a:endParaRPr lang="el-GR"/>
          </a:p>
        </p:txBody>
      </p:sp>
    </p:spTree>
    <p:extLst>
      <p:ext uri="{BB962C8B-B14F-4D97-AF65-F5344CB8AC3E}">
        <p14:creationId xmlns:p14="http://schemas.microsoft.com/office/powerpoint/2010/main" val="151090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3E47E8F-831E-C96E-0A63-D9E338435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08E62D2-B3EB-F688-45E9-389EB0F669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4447E51-2DF2-3512-89E4-0748966A73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CD1CE3-132D-4C71-A0A6-7F456BBDB75E}" type="datetimeFigureOut">
              <a:rPr lang="el-GR" smtClean="0"/>
              <a:t>19/12/2023</a:t>
            </a:fld>
            <a:endParaRPr lang="el-GR"/>
          </a:p>
        </p:txBody>
      </p:sp>
      <p:sp>
        <p:nvSpPr>
          <p:cNvPr id="5" name="Θέση υποσέλιδου 4">
            <a:extLst>
              <a:ext uri="{FF2B5EF4-FFF2-40B4-BE49-F238E27FC236}">
                <a16:creationId xmlns:a16="http://schemas.microsoft.com/office/drawing/2014/main" id="{9760C6DC-0012-BF9B-049B-7A3544427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281D821-863D-9B11-1829-7707C6AA2D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D2D2-5D52-41EA-8A8E-AC5ACCEEB757}" type="slidenum">
              <a:rPr lang="el-GR" smtClean="0"/>
              <a:t>‹#›</a:t>
            </a:fld>
            <a:endParaRPr lang="el-GR"/>
          </a:p>
        </p:txBody>
      </p:sp>
    </p:spTree>
    <p:extLst>
      <p:ext uri="{BB962C8B-B14F-4D97-AF65-F5344CB8AC3E}">
        <p14:creationId xmlns:p14="http://schemas.microsoft.com/office/powerpoint/2010/main" val="2593205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4487791-5A6F-F808-2C0F-00A9F9E44DD5}"/>
              </a:ext>
            </a:extLst>
          </p:cNvPr>
          <p:cNvSpPr txBox="1"/>
          <p:nvPr/>
        </p:nvSpPr>
        <p:spPr>
          <a:xfrm>
            <a:off x="710213" y="1907193"/>
            <a:ext cx="10928412" cy="3785652"/>
          </a:xfrm>
          <a:prstGeom prst="rect">
            <a:avLst/>
          </a:prstGeom>
          <a:noFill/>
        </p:spPr>
        <p:txBody>
          <a:bodyPr wrap="square">
            <a:spAutoFit/>
          </a:bodyPr>
          <a:lstStyle/>
          <a:p>
            <a:r>
              <a:rPr lang="el-GR" sz="2000" dirty="0"/>
              <a:t>Η </a:t>
            </a:r>
            <a:r>
              <a:rPr lang="el-GR" sz="2000" dirty="0" err="1"/>
              <a:t>ιδιωτικότητα</a:t>
            </a:r>
            <a:r>
              <a:rPr lang="el-GR" sz="2000" dirty="0"/>
              <a:t> (</a:t>
            </a:r>
            <a:r>
              <a:rPr lang="en-US" sz="2000" dirty="0"/>
              <a:t>privacy) </a:t>
            </a:r>
            <a:r>
              <a:rPr lang="el-GR" sz="2000" dirty="0"/>
              <a:t>στο διαδίκτυο αφορά το δικαίωμα και την πρακτική των χρηστών να κατέχουν και να ελέγχουν τις πληροφορίες που αφορούν την προσωπική τους ζωή όταν χρησιμοποιούν διαδικτυακούς πόρους. Η ανησυχία για την </a:t>
            </a:r>
            <a:r>
              <a:rPr lang="el-GR" sz="2000" dirty="0" err="1"/>
              <a:t>ιδιωτικότητα</a:t>
            </a:r>
            <a:r>
              <a:rPr lang="el-GR" sz="2000" dirty="0"/>
              <a:t> έχει αυξηθεί με την ανάπτυξη της ψηφιακής τεχνολογίας, των κοινωνικών δικτύων, και της συλλογής μαζικών δεδομένων.</a:t>
            </a:r>
          </a:p>
          <a:p>
            <a:endParaRPr lang="el-GR" sz="2000" dirty="0"/>
          </a:p>
          <a:p>
            <a:r>
              <a:rPr lang="el-GR" sz="2000" dirty="0"/>
              <a:t>Οι χρήστες αντιμετωπίζουν προκλήσεις όσον αφορά τον έλεγχο των προσωπικών τους πληροφοριών, καθώς συχνά συναντούν πρακτικές συλλογής δεδομένων, παρακολούθησης και διαμοιρασμού πληροφοριών από εταιρείες και υπηρεσίες στο διαδίκτυο. Επιπλέον, η απειλή της διαρροής δεδομένων και ο κίνδυνος παραβίασης της </a:t>
            </a:r>
            <a:r>
              <a:rPr lang="el-GR" sz="2000" dirty="0" err="1"/>
              <a:t>ιδιωτικότητας</a:t>
            </a:r>
            <a:r>
              <a:rPr lang="el-GR" sz="2000" dirty="0"/>
              <a:t> αυξάνουν τη σημασία της προστασίας των προσωπικών δεδομένων και της διατήρησης της ανωνυμίας των χρηστών στο διαδίκτυο. Η συζήτηση γύρω από την </a:t>
            </a:r>
            <a:r>
              <a:rPr lang="el-GR" sz="2000" dirty="0" err="1"/>
              <a:t>ιδιωτικότητα</a:t>
            </a:r>
            <a:r>
              <a:rPr lang="el-GR" sz="2000" dirty="0"/>
              <a:t> στο διαδίκτυο επικεντρώνεται στην εύρεση ισορροπίας μεταξύ της χρήσης της τεχνολογίας και των δικαιωμάτων των ατόμων να προστατεύουν τα προσωπικά τους δεδομένα.</a:t>
            </a:r>
          </a:p>
        </p:txBody>
      </p:sp>
      <p:sp>
        <p:nvSpPr>
          <p:cNvPr id="9" name="TextBox 8">
            <a:extLst>
              <a:ext uri="{FF2B5EF4-FFF2-40B4-BE49-F238E27FC236}">
                <a16:creationId xmlns:a16="http://schemas.microsoft.com/office/drawing/2014/main" id="{C42A47E2-BD09-6156-582A-4B0D716EAE11}"/>
              </a:ext>
            </a:extLst>
          </p:cNvPr>
          <p:cNvSpPr txBox="1"/>
          <p:nvPr/>
        </p:nvSpPr>
        <p:spPr>
          <a:xfrm>
            <a:off x="630315" y="506027"/>
            <a:ext cx="7377343" cy="523220"/>
          </a:xfrm>
          <a:prstGeom prst="rect">
            <a:avLst/>
          </a:prstGeom>
          <a:noFill/>
        </p:spPr>
        <p:txBody>
          <a:bodyPr wrap="square" rtlCol="0">
            <a:spAutoFit/>
          </a:bodyPr>
          <a:lstStyle/>
          <a:p>
            <a:r>
              <a:rPr lang="el-GR" sz="2800" b="1" dirty="0"/>
              <a:t>Η </a:t>
            </a:r>
            <a:r>
              <a:rPr lang="el-GR" sz="2800" b="1" dirty="0" err="1"/>
              <a:t>ιδιωτικότητα</a:t>
            </a:r>
            <a:r>
              <a:rPr lang="el-GR" sz="2800" b="1" dirty="0"/>
              <a:t> στο διαδίκτυο </a:t>
            </a:r>
          </a:p>
        </p:txBody>
      </p:sp>
    </p:spTree>
    <p:extLst>
      <p:ext uri="{BB962C8B-B14F-4D97-AF65-F5344CB8AC3E}">
        <p14:creationId xmlns:p14="http://schemas.microsoft.com/office/powerpoint/2010/main" val="3709950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4487791-5A6F-F808-2C0F-00A9F9E44DD5}"/>
              </a:ext>
            </a:extLst>
          </p:cNvPr>
          <p:cNvSpPr txBox="1"/>
          <p:nvPr/>
        </p:nvSpPr>
        <p:spPr>
          <a:xfrm>
            <a:off x="710213" y="1907193"/>
            <a:ext cx="10928412" cy="3693319"/>
          </a:xfrm>
          <a:prstGeom prst="rect">
            <a:avLst/>
          </a:prstGeom>
          <a:noFill/>
        </p:spPr>
        <p:txBody>
          <a:bodyPr wrap="square">
            <a:spAutoFit/>
          </a:bodyPr>
          <a:lstStyle/>
          <a:p>
            <a:r>
              <a:rPr lang="el-GR" dirty="0"/>
              <a:t>Το "</a:t>
            </a:r>
            <a:r>
              <a:rPr lang="el-GR" dirty="0" err="1"/>
              <a:t>privacy</a:t>
            </a:r>
            <a:r>
              <a:rPr lang="el-GR" dirty="0"/>
              <a:t> </a:t>
            </a:r>
            <a:r>
              <a:rPr lang="el-GR" dirty="0" err="1"/>
              <a:t>paradox</a:t>
            </a:r>
            <a:r>
              <a:rPr lang="el-GR" dirty="0"/>
              <a:t>" αναφέρεται σε μια παράδοξη κατάσταση όπου οι άνθρωποι φαίνεται ότι δίνουν λίγη σημασία στο ιδιωτικό τους απόρρητο παρά το γεγονός ότι εκφράζουν ανησυχίες σχετικά με τον τρόπο χρήσης των προσωπικών τους δεδομένων. Οι άνθρωποι μπορεί να διατηρούν προσδοκίες για το απόρρητο των πληροφοριών τους, αλλά συχνά ενεργούν με τρόπους που φαίνεται ότι δεν συμβαδίζουν με αυτές τις προσδοκίες.</a:t>
            </a:r>
          </a:p>
          <a:p>
            <a:endParaRPr lang="el-GR" dirty="0"/>
          </a:p>
          <a:p>
            <a:r>
              <a:rPr lang="el-GR" dirty="0"/>
              <a:t>Για παράδειγμα, πολλοί άνθρωποι μοιράζονται ευαίσθητες πληροφορίες στα κοινωνικά δίκτυα ή σε άλλες </a:t>
            </a:r>
            <a:r>
              <a:rPr lang="el-GR" dirty="0" err="1"/>
              <a:t>online</a:t>
            </a:r>
            <a:r>
              <a:rPr lang="el-GR" dirty="0"/>
              <a:t> πλατφόρμες, παρά το γεγονός ότι γνωρίζουν τους κινδύνους που συνδέονται με την αποκάλυψη προσωπικών τους δεδομένων. Αυτή η αντίφαση μεταξύ των δηλώσεων περί προστασίας της </a:t>
            </a:r>
            <a:r>
              <a:rPr lang="el-GR" dirty="0" err="1"/>
              <a:t>ιδιωτικότητας</a:t>
            </a:r>
            <a:r>
              <a:rPr lang="el-GR" dirty="0"/>
              <a:t> και των πρακτικών κοινοποίησης πληροφοριών ονομάζεται "</a:t>
            </a:r>
            <a:r>
              <a:rPr lang="el-GR" dirty="0" err="1"/>
              <a:t>privacy</a:t>
            </a:r>
            <a:r>
              <a:rPr lang="el-GR" dirty="0"/>
              <a:t> </a:t>
            </a:r>
            <a:r>
              <a:rPr lang="el-GR" dirty="0" err="1"/>
              <a:t>paradox</a:t>
            </a:r>
            <a:r>
              <a:rPr lang="el-GR" dirty="0"/>
              <a:t>."</a:t>
            </a:r>
          </a:p>
          <a:p>
            <a:endParaRPr lang="el-GR" dirty="0"/>
          </a:p>
          <a:p>
            <a:r>
              <a:rPr lang="el-GR" dirty="0"/>
              <a:t>Υπάρχουν πολλοί παράγοντες που επηρεάζουν αυτό το παράδοξο, συμπεριλαμβανομένης της άγνοιας ή της αδιαφορίας για τους κινδύνους, της άνεσης στη χρήση τεχνολογίας, της κοινωνικής πίεσης και της έλλειψης επιλογών που να σέβονται πλήρως την </a:t>
            </a:r>
            <a:r>
              <a:rPr lang="el-GR" dirty="0" err="1"/>
              <a:t>ιδιωτικότητα</a:t>
            </a:r>
            <a:r>
              <a:rPr lang="el-GR" dirty="0"/>
              <a:t>.</a:t>
            </a:r>
          </a:p>
        </p:txBody>
      </p:sp>
      <p:sp>
        <p:nvSpPr>
          <p:cNvPr id="9" name="TextBox 8">
            <a:extLst>
              <a:ext uri="{FF2B5EF4-FFF2-40B4-BE49-F238E27FC236}">
                <a16:creationId xmlns:a16="http://schemas.microsoft.com/office/drawing/2014/main" id="{C42A47E2-BD09-6156-582A-4B0D716EAE11}"/>
              </a:ext>
            </a:extLst>
          </p:cNvPr>
          <p:cNvSpPr txBox="1"/>
          <p:nvPr/>
        </p:nvSpPr>
        <p:spPr>
          <a:xfrm>
            <a:off x="630315" y="506027"/>
            <a:ext cx="7377343" cy="523220"/>
          </a:xfrm>
          <a:prstGeom prst="rect">
            <a:avLst/>
          </a:prstGeom>
          <a:noFill/>
        </p:spPr>
        <p:txBody>
          <a:bodyPr wrap="square" rtlCol="0">
            <a:spAutoFit/>
          </a:bodyPr>
          <a:lstStyle/>
          <a:p>
            <a:r>
              <a:rPr lang="el-GR" sz="2800" b="1" dirty="0"/>
              <a:t>ΤΟ ΠΑΡΑΔΟΞΟ ΤΗΣ ΙΔΙΩΤΙΚΟΤΗΤΑΣ</a:t>
            </a:r>
          </a:p>
        </p:txBody>
      </p:sp>
    </p:spTree>
    <p:extLst>
      <p:ext uri="{BB962C8B-B14F-4D97-AF65-F5344CB8AC3E}">
        <p14:creationId xmlns:p14="http://schemas.microsoft.com/office/powerpoint/2010/main" val="126775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2585B3-BCBC-F9DA-E34B-009C5B4E0A15}"/>
              </a:ext>
            </a:extLst>
          </p:cNvPr>
          <p:cNvSpPr txBox="1"/>
          <p:nvPr/>
        </p:nvSpPr>
        <p:spPr>
          <a:xfrm>
            <a:off x="630315" y="1310948"/>
            <a:ext cx="10482308" cy="2677656"/>
          </a:xfrm>
          <a:prstGeom prst="rect">
            <a:avLst/>
          </a:prstGeom>
          <a:noFill/>
        </p:spPr>
        <p:txBody>
          <a:bodyPr wrap="square">
            <a:spAutoFit/>
          </a:bodyPr>
          <a:lstStyle/>
          <a:p>
            <a:r>
              <a:rPr lang="el-GR" sz="2800" dirty="0"/>
              <a:t>Ο Γενικός Κανονισμός Προστασίας Δεδομένων (GDPR) έχει ως στόχο την προστασία της </a:t>
            </a:r>
            <a:r>
              <a:rPr lang="el-GR" sz="2800" dirty="0" err="1"/>
              <a:t>ιδιωτικότητας</a:t>
            </a:r>
            <a:r>
              <a:rPr lang="el-GR" sz="2800" dirty="0"/>
              <a:t> και των προσωπικών δεδομένων των πολιτών της Ευρωπαϊκής Ένωσης. Καθιερώνει κανόνες για τη συλλογή, την επεξεργασία και την αποθήκευση προσωπικών δεδομένων, προσφέροντας δικαιώματα και έλεγχο στους ανθρώπους σχετικά με τα προσωπικά τους δεδομένα.</a:t>
            </a:r>
          </a:p>
        </p:txBody>
      </p:sp>
      <p:sp>
        <p:nvSpPr>
          <p:cNvPr id="6" name="TextBox 5">
            <a:extLst>
              <a:ext uri="{FF2B5EF4-FFF2-40B4-BE49-F238E27FC236}">
                <a16:creationId xmlns:a16="http://schemas.microsoft.com/office/drawing/2014/main" id="{E87DA2A2-51D7-31C2-879E-550B1017E4EE}"/>
              </a:ext>
            </a:extLst>
          </p:cNvPr>
          <p:cNvSpPr txBox="1"/>
          <p:nvPr/>
        </p:nvSpPr>
        <p:spPr>
          <a:xfrm>
            <a:off x="630315" y="506027"/>
            <a:ext cx="10218198" cy="523220"/>
          </a:xfrm>
          <a:prstGeom prst="rect">
            <a:avLst/>
          </a:prstGeom>
          <a:noFill/>
        </p:spPr>
        <p:txBody>
          <a:bodyPr wrap="square" rtlCol="0">
            <a:spAutoFit/>
          </a:bodyPr>
          <a:lstStyle/>
          <a:p>
            <a:r>
              <a:rPr lang="el-GR" sz="2800" b="1" dirty="0"/>
              <a:t>Γενικός Κανονισμός Προστασίας Δεδομένων (GDPR)</a:t>
            </a:r>
          </a:p>
        </p:txBody>
      </p:sp>
      <p:sp>
        <p:nvSpPr>
          <p:cNvPr id="8" name="TextBox 7">
            <a:extLst>
              <a:ext uri="{FF2B5EF4-FFF2-40B4-BE49-F238E27FC236}">
                <a16:creationId xmlns:a16="http://schemas.microsoft.com/office/drawing/2014/main" id="{646B2702-FADE-218B-D3A8-598DF3212631}"/>
              </a:ext>
            </a:extLst>
          </p:cNvPr>
          <p:cNvSpPr txBox="1"/>
          <p:nvPr/>
        </p:nvSpPr>
        <p:spPr>
          <a:xfrm>
            <a:off x="670264" y="4270305"/>
            <a:ext cx="10355801" cy="2246769"/>
          </a:xfrm>
          <a:prstGeom prst="rect">
            <a:avLst/>
          </a:prstGeom>
          <a:noFill/>
        </p:spPr>
        <p:txBody>
          <a:bodyPr wrap="square">
            <a:spAutoFit/>
          </a:bodyPr>
          <a:lstStyle/>
          <a:p>
            <a:r>
              <a:rPr lang="el-GR" sz="2800" dirty="0">
                <a:latin typeface="Söhne"/>
              </a:rPr>
              <a:t>Κ</a:t>
            </a:r>
            <a:r>
              <a:rPr lang="el-GR" sz="2800" b="0" i="0" dirty="0">
                <a:effectLst/>
                <a:latin typeface="Söhne"/>
              </a:rPr>
              <a:t>αθιερώθηκε επίσημα στις 25 Μαΐου 2018. Αυτή η ευρωπαϊκή νομοθεσία αντικατέστησε την Οδηγία Προστασίας Δεδομένων του 1995 και είναι ένα σημαντικό πλαίσιο για την προστασία της </a:t>
            </a:r>
            <a:r>
              <a:rPr lang="el-GR" sz="2800" b="0" i="0" dirty="0" err="1">
                <a:effectLst/>
                <a:latin typeface="Söhne"/>
              </a:rPr>
              <a:t>ιδιωτικότητας</a:t>
            </a:r>
            <a:r>
              <a:rPr lang="el-GR" sz="2800" b="0" i="0" dirty="0">
                <a:effectLst/>
                <a:latin typeface="Söhne"/>
              </a:rPr>
              <a:t> και των προσωπικών δεδομένων των πολιτών της Ευρωπαϊκής Ένωσης.</a:t>
            </a:r>
            <a:endParaRPr lang="el-GR" sz="2800" dirty="0"/>
          </a:p>
        </p:txBody>
      </p:sp>
    </p:spTree>
    <p:extLst>
      <p:ext uri="{BB962C8B-B14F-4D97-AF65-F5344CB8AC3E}">
        <p14:creationId xmlns:p14="http://schemas.microsoft.com/office/powerpoint/2010/main" val="2004746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2585B3-BCBC-F9DA-E34B-009C5B4E0A15}"/>
              </a:ext>
            </a:extLst>
          </p:cNvPr>
          <p:cNvSpPr txBox="1"/>
          <p:nvPr/>
        </p:nvSpPr>
        <p:spPr>
          <a:xfrm>
            <a:off x="630315" y="1408602"/>
            <a:ext cx="10988336" cy="5078313"/>
          </a:xfrm>
          <a:prstGeom prst="rect">
            <a:avLst/>
          </a:prstGeom>
          <a:noFill/>
        </p:spPr>
        <p:txBody>
          <a:bodyPr wrap="square">
            <a:spAutoFit/>
          </a:bodyPr>
          <a:lstStyle/>
          <a:p>
            <a:r>
              <a:rPr lang="el-GR" dirty="0"/>
              <a:t>Ορισμένοι ενδεικτικοί κανόνες περιλαμβάνουν:</a:t>
            </a:r>
          </a:p>
          <a:p>
            <a:endParaRPr lang="el-GR" dirty="0"/>
          </a:p>
          <a:p>
            <a:pPr marL="285750" indent="-285750">
              <a:buFont typeface="Arial" panose="020B0604020202020204" pitchFamily="34" charset="0"/>
              <a:buChar char="•"/>
            </a:pPr>
            <a:r>
              <a:rPr lang="el-GR" dirty="0"/>
              <a:t>Συγκατάθεση (</a:t>
            </a:r>
            <a:r>
              <a:rPr lang="el-GR" dirty="0" err="1"/>
              <a:t>Consent</a:t>
            </a:r>
            <a:r>
              <a:rPr lang="el-GR" dirty="0"/>
              <a:t>): Οι εταιρείες πρέπει να ζητούν σαφή και ενημερωμένη συγκατάθεση από τους πολίτες πριν συλλέξουν και επεξεργαστούν τα προσωπικά τους δεδομένα.</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Δικαιώματα Δεδομένων (</a:t>
            </a:r>
            <a:r>
              <a:rPr lang="el-GR" dirty="0" err="1"/>
              <a:t>Data</a:t>
            </a:r>
            <a:r>
              <a:rPr lang="el-GR" dirty="0"/>
              <a:t> </a:t>
            </a:r>
            <a:r>
              <a:rPr lang="el-GR" dirty="0" err="1"/>
              <a:t>Subject</a:t>
            </a:r>
            <a:r>
              <a:rPr lang="el-GR" dirty="0"/>
              <a:t> Rights): Οι άνθρωποι έχουν δικαιώματα πρόσβασης, διόρθωσης, διαγραφής και μεταφοράς των προσωπικών τους δεδομένων.</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err="1"/>
              <a:t>Ανωνυμοποίηση</a:t>
            </a:r>
            <a:r>
              <a:rPr lang="el-GR" dirty="0"/>
              <a:t> (</a:t>
            </a:r>
            <a:r>
              <a:rPr lang="el-GR" dirty="0" err="1"/>
              <a:t>Anonymization</a:t>
            </a:r>
            <a:r>
              <a:rPr lang="el-GR" dirty="0"/>
              <a:t>) και Περιορισμός Επεξεργασίας (</a:t>
            </a:r>
            <a:r>
              <a:rPr lang="el-GR" dirty="0" err="1"/>
              <a:t>Limitation</a:t>
            </a:r>
            <a:r>
              <a:rPr lang="el-GR" dirty="0"/>
              <a:t> of </a:t>
            </a:r>
            <a:r>
              <a:rPr lang="el-GR" dirty="0" err="1"/>
              <a:t>Processing</a:t>
            </a:r>
            <a:r>
              <a:rPr lang="el-GR" dirty="0"/>
              <a:t>): Οι επιχειρήσεις πρέπει να λαμβάνουν μέτρα για να διασφαλίζουν ότι τα δεδομένα είναι ανώνυμα όταν δεν απαιτείται συγκατάθεση και ότι η επεξεργασία περιορίζεται στον σκοπό που έχει οριστεί.</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Αναφορά Παραβάσεων Ασφαλείας (</a:t>
            </a:r>
            <a:r>
              <a:rPr lang="el-GR" dirty="0" err="1"/>
              <a:t>Data</a:t>
            </a:r>
            <a:r>
              <a:rPr lang="el-GR" dirty="0"/>
              <a:t> </a:t>
            </a:r>
            <a:r>
              <a:rPr lang="el-GR" dirty="0" err="1"/>
              <a:t>Breach</a:t>
            </a:r>
            <a:r>
              <a:rPr lang="el-GR" dirty="0"/>
              <a:t> </a:t>
            </a:r>
            <a:r>
              <a:rPr lang="el-GR" dirty="0" err="1"/>
              <a:t>Notification</a:t>
            </a:r>
            <a:r>
              <a:rPr lang="el-GR" dirty="0"/>
              <a:t>): Οι εταιρείες υποχρεούνται να ενημερώνουν τις αρμόδιες αρχές και τα άτομα δεδομένα σε περίπτωση παραβίασης της ασφάλειας που ενδέχεται να πλησιάσει τα προσωπικά δεδομένα.</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Αρχή της Ελάχιστης Δυνατής Επεξεργασίας (</a:t>
            </a:r>
            <a:r>
              <a:rPr lang="el-GR" dirty="0" err="1"/>
              <a:t>Principle</a:t>
            </a:r>
            <a:r>
              <a:rPr lang="el-GR" dirty="0"/>
              <a:t> of </a:t>
            </a:r>
            <a:r>
              <a:rPr lang="el-GR" dirty="0" err="1"/>
              <a:t>Data</a:t>
            </a:r>
            <a:r>
              <a:rPr lang="el-GR" dirty="0"/>
              <a:t> </a:t>
            </a:r>
            <a:r>
              <a:rPr lang="el-GR" dirty="0" err="1"/>
              <a:t>Minimization</a:t>
            </a:r>
            <a:r>
              <a:rPr lang="el-GR" dirty="0"/>
              <a:t>): Οι επιχειρήσεις πρέπει να συλλέγουν μόνο τα απαραίτητα προσωπικά δεδομένα για τον σκοπό που έχει καθοριστεί.</a:t>
            </a:r>
          </a:p>
        </p:txBody>
      </p:sp>
      <p:sp>
        <p:nvSpPr>
          <p:cNvPr id="2" name="TextBox 1">
            <a:extLst>
              <a:ext uri="{FF2B5EF4-FFF2-40B4-BE49-F238E27FC236}">
                <a16:creationId xmlns:a16="http://schemas.microsoft.com/office/drawing/2014/main" id="{38017D09-A745-6C4D-8C6A-9246B29CFD5F}"/>
              </a:ext>
            </a:extLst>
          </p:cNvPr>
          <p:cNvSpPr txBox="1"/>
          <p:nvPr/>
        </p:nvSpPr>
        <p:spPr>
          <a:xfrm>
            <a:off x="630315" y="506027"/>
            <a:ext cx="10218198" cy="523220"/>
          </a:xfrm>
          <a:prstGeom prst="rect">
            <a:avLst/>
          </a:prstGeom>
          <a:noFill/>
        </p:spPr>
        <p:txBody>
          <a:bodyPr wrap="square" rtlCol="0">
            <a:spAutoFit/>
          </a:bodyPr>
          <a:lstStyle/>
          <a:p>
            <a:r>
              <a:rPr lang="el-GR" sz="2800" b="1" dirty="0"/>
              <a:t>Γενικός Κανονισμός Προστασίας Δεδομένων (GDPR)</a:t>
            </a:r>
          </a:p>
        </p:txBody>
      </p:sp>
    </p:spTree>
    <p:extLst>
      <p:ext uri="{BB962C8B-B14F-4D97-AF65-F5344CB8AC3E}">
        <p14:creationId xmlns:p14="http://schemas.microsoft.com/office/powerpoint/2010/main" val="3250255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2585B3-BCBC-F9DA-E34B-009C5B4E0A15}"/>
              </a:ext>
            </a:extLst>
          </p:cNvPr>
          <p:cNvSpPr txBox="1"/>
          <p:nvPr/>
        </p:nvSpPr>
        <p:spPr>
          <a:xfrm>
            <a:off x="630315" y="1408602"/>
            <a:ext cx="10988336" cy="4247317"/>
          </a:xfrm>
          <a:prstGeom prst="rect">
            <a:avLst/>
          </a:prstGeom>
          <a:noFill/>
        </p:spPr>
        <p:txBody>
          <a:bodyPr wrap="square">
            <a:spAutoFit/>
          </a:bodyPr>
          <a:lstStyle/>
          <a:p>
            <a:pPr algn="l"/>
            <a:r>
              <a:rPr lang="el-GR" b="0" i="0" dirty="0">
                <a:solidFill>
                  <a:srgbClr val="374151"/>
                </a:solidFill>
                <a:effectLst/>
                <a:latin typeface="Söhne"/>
              </a:rPr>
              <a:t>Για να συμμορφωθεί μια επιχείρηση με τον Γενικό Κανονισμό Προστασίας Δεδομένων (GDPR), μπορεί να ακολουθήσει τα εξής βήματα:</a:t>
            </a:r>
            <a:endParaRPr lang="en-US" b="0" i="0" dirty="0">
              <a:solidFill>
                <a:srgbClr val="374151"/>
              </a:solidFill>
              <a:effectLst/>
              <a:latin typeface="Söhne"/>
            </a:endParaRPr>
          </a:p>
          <a:p>
            <a:pPr algn="l"/>
            <a:endParaRPr lang="el-GR" b="0" i="0" dirty="0">
              <a:solidFill>
                <a:srgbClr val="374151"/>
              </a:solidFill>
              <a:effectLst/>
              <a:latin typeface="Söhne"/>
            </a:endParaRPr>
          </a:p>
          <a:p>
            <a:pPr marL="342900" indent="-342900" algn="l">
              <a:buFont typeface="+mj-lt"/>
              <a:buAutoNum type="arabicPeriod"/>
            </a:pPr>
            <a:r>
              <a:rPr lang="el-GR" b="1" i="0" dirty="0">
                <a:solidFill>
                  <a:srgbClr val="374151"/>
                </a:solidFill>
                <a:effectLst/>
                <a:latin typeface="Söhne"/>
              </a:rPr>
              <a:t>Κατανόηση και Αξιολόγηση (</a:t>
            </a:r>
            <a:r>
              <a:rPr lang="el-GR" b="1" i="0" dirty="0" err="1">
                <a:solidFill>
                  <a:srgbClr val="374151"/>
                </a:solidFill>
                <a:effectLst/>
                <a:latin typeface="Söhne"/>
              </a:rPr>
              <a:t>Understand</a:t>
            </a:r>
            <a:r>
              <a:rPr lang="el-GR" b="1" i="0" dirty="0">
                <a:solidFill>
                  <a:srgbClr val="374151"/>
                </a:solidFill>
                <a:effectLst/>
                <a:latin typeface="Söhne"/>
              </a:rPr>
              <a:t> and </a:t>
            </a:r>
            <a:r>
              <a:rPr lang="el-GR" b="1" i="0" dirty="0" err="1">
                <a:solidFill>
                  <a:srgbClr val="374151"/>
                </a:solidFill>
                <a:effectLst/>
                <a:latin typeface="Söhne"/>
              </a:rPr>
              <a:t>Assess</a:t>
            </a:r>
            <a:r>
              <a:rPr lang="el-GR" b="1" i="0" dirty="0">
                <a:solidFill>
                  <a:srgbClr val="374151"/>
                </a:solidFill>
                <a:effectLst/>
                <a:latin typeface="Söhne"/>
              </a:rPr>
              <a:t>):</a:t>
            </a:r>
            <a:r>
              <a:rPr lang="el-GR" b="0" i="0" dirty="0">
                <a:solidFill>
                  <a:srgbClr val="374151"/>
                </a:solidFill>
                <a:effectLst/>
                <a:latin typeface="Söhne"/>
              </a:rPr>
              <a:t> Κατανοήστε τις απαιτήσεις της GDPR και αξιολογήστε πώς επηρεάζουν την επιχείρησή σας. Αναγνωρίστε ποια προσωπικά δεδομένα συλλέγετε, πώς τα επεξεργάζεστε και για ποιους σκοπούς.</a:t>
            </a:r>
          </a:p>
          <a:p>
            <a:pPr marL="342900" indent="-342900" algn="l">
              <a:buFont typeface="+mj-lt"/>
              <a:buAutoNum type="arabicPeriod"/>
            </a:pPr>
            <a:r>
              <a:rPr lang="el-GR" b="1" i="0" dirty="0">
                <a:solidFill>
                  <a:srgbClr val="374151"/>
                </a:solidFill>
                <a:effectLst/>
                <a:latin typeface="Söhne"/>
              </a:rPr>
              <a:t>Εφαρμογή Απαραίτητων Μέτρων (</a:t>
            </a:r>
            <a:r>
              <a:rPr lang="el-GR" b="1" i="0" dirty="0" err="1">
                <a:solidFill>
                  <a:srgbClr val="374151"/>
                </a:solidFill>
                <a:effectLst/>
                <a:latin typeface="Söhne"/>
              </a:rPr>
              <a:t>Implement</a:t>
            </a:r>
            <a:r>
              <a:rPr lang="el-GR" b="1" i="0" dirty="0">
                <a:solidFill>
                  <a:srgbClr val="374151"/>
                </a:solidFill>
                <a:effectLst/>
                <a:latin typeface="Söhne"/>
              </a:rPr>
              <a:t> </a:t>
            </a:r>
            <a:r>
              <a:rPr lang="el-GR" b="1" i="0" dirty="0" err="1">
                <a:solidFill>
                  <a:srgbClr val="374151"/>
                </a:solidFill>
                <a:effectLst/>
                <a:latin typeface="Söhne"/>
              </a:rPr>
              <a:t>Necessary</a:t>
            </a:r>
            <a:r>
              <a:rPr lang="el-GR" b="1" i="0" dirty="0">
                <a:solidFill>
                  <a:srgbClr val="374151"/>
                </a:solidFill>
                <a:effectLst/>
                <a:latin typeface="Söhne"/>
              </a:rPr>
              <a:t> </a:t>
            </a:r>
            <a:r>
              <a:rPr lang="el-GR" b="1" i="0" dirty="0" err="1">
                <a:solidFill>
                  <a:srgbClr val="374151"/>
                </a:solidFill>
                <a:effectLst/>
                <a:latin typeface="Söhne"/>
              </a:rPr>
              <a:t>Measures</a:t>
            </a:r>
            <a:r>
              <a:rPr lang="el-GR" b="1" i="0" dirty="0">
                <a:solidFill>
                  <a:srgbClr val="374151"/>
                </a:solidFill>
                <a:effectLst/>
                <a:latin typeface="Söhne"/>
              </a:rPr>
              <a:t>):</a:t>
            </a:r>
            <a:r>
              <a:rPr lang="el-GR" b="0" i="0" dirty="0">
                <a:solidFill>
                  <a:srgbClr val="374151"/>
                </a:solidFill>
                <a:effectLst/>
                <a:latin typeface="Söhne"/>
              </a:rPr>
              <a:t> Εφαρμόστε τα κατάλληλα μέτρα για να προστατεύσετε τα προσωπικά δεδομένα. Αυτό μπορεί να περιλαμβάνει την ενίσχυση της ασφάλειας δεδομένων, τη δημιουργία πολιτικών απορρήτου, και την εκπαίδευση του προσωπικού.</a:t>
            </a:r>
          </a:p>
          <a:p>
            <a:pPr marL="342900" indent="-342900" algn="l">
              <a:buFont typeface="+mj-lt"/>
              <a:buAutoNum type="arabicPeriod"/>
            </a:pPr>
            <a:r>
              <a:rPr lang="el-GR" b="1" i="0" dirty="0">
                <a:solidFill>
                  <a:srgbClr val="374151"/>
                </a:solidFill>
                <a:effectLst/>
                <a:latin typeface="Söhne"/>
              </a:rPr>
              <a:t>Δημιουργία Διαδικασιών για την Άσκηση των Δικαιωμάτων (</a:t>
            </a:r>
            <a:r>
              <a:rPr lang="el-GR" b="1" i="0" dirty="0" err="1">
                <a:solidFill>
                  <a:srgbClr val="374151"/>
                </a:solidFill>
                <a:effectLst/>
                <a:latin typeface="Söhne"/>
              </a:rPr>
              <a:t>Establish</a:t>
            </a:r>
            <a:r>
              <a:rPr lang="el-GR" b="1" i="0" dirty="0">
                <a:solidFill>
                  <a:srgbClr val="374151"/>
                </a:solidFill>
                <a:effectLst/>
                <a:latin typeface="Söhne"/>
              </a:rPr>
              <a:t> </a:t>
            </a:r>
            <a:r>
              <a:rPr lang="el-GR" b="1" i="0" dirty="0" err="1">
                <a:solidFill>
                  <a:srgbClr val="374151"/>
                </a:solidFill>
                <a:effectLst/>
                <a:latin typeface="Söhne"/>
              </a:rPr>
              <a:t>Procedures</a:t>
            </a:r>
            <a:r>
              <a:rPr lang="el-GR" b="1" i="0" dirty="0">
                <a:solidFill>
                  <a:srgbClr val="374151"/>
                </a:solidFill>
                <a:effectLst/>
                <a:latin typeface="Söhne"/>
              </a:rPr>
              <a:t> for </a:t>
            </a:r>
            <a:r>
              <a:rPr lang="el-GR" b="1" i="0" dirty="0" err="1">
                <a:solidFill>
                  <a:srgbClr val="374151"/>
                </a:solidFill>
                <a:effectLst/>
                <a:latin typeface="Söhne"/>
              </a:rPr>
              <a:t>Exercising</a:t>
            </a:r>
            <a:r>
              <a:rPr lang="el-GR" b="1" i="0" dirty="0">
                <a:solidFill>
                  <a:srgbClr val="374151"/>
                </a:solidFill>
                <a:effectLst/>
                <a:latin typeface="Söhne"/>
              </a:rPr>
              <a:t> Rights):</a:t>
            </a:r>
            <a:r>
              <a:rPr lang="el-GR" b="0" i="0" dirty="0">
                <a:solidFill>
                  <a:srgbClr val="374151"/>
                </a:solidFill>
                <a:effectLst/>
                <a:latin typeface="Söhne"/>
              </a:rPr>
              <a:t> Βεβαιωθείτε ότι έχετε διαδικασίες στη θέση σας για την ανταπόκριση σε αιτήματα ατόμων δεδομένων που ασκούν τα δικαιώματά τους σύμφωνα με την GDPR, όπως το δικαίωμα πρόσβασης και το δικαίωμα διαγραφής.</a:t>
            </a:r>
          </a:p>
          <a:p>
            <a:pPr marL="342900" indent="-342900" algn="l">
              <a:buFont typeface="+mj-lt"/>
              <a:buAutoNum type="arabicPeriod"/>
            </a:pPr>
            <a:r>
              <a:rPr lang="el-GR" b="1" i="0" dirty="0">
                <a:solidFill>
                  <a:srgbClr val="374151"/>
                </a:solidFill>
                <a:effectLst/>
                <a:latin typeface="Söhne"/>
              </a:rPr>
              <a:t>Παρακολούθηση και Ενημέρωση (</a:t>
            </a:r>
            <a:r>
              <a:rPr lang="el-GR" b="1" i="0" dirty="0" err="1">
                <a:solidFill>
                  <a:srgbClr val="374151"/>
                </a:solidFill>
                <a:effectLst/>
                <a:latin typeface="Söhne"/>
              </a:rPr>
              <a:t>Monitor</a:t>
            </a:r>
            <a:r>
              <a:rPr lang="el-GR" b="1" i="0" dirty="0">
                <a:solidFill>
                  <a:srgbClr val="374151"/>
                </a:solidFill>
                <a:effectLst/>
                <a:latin typeface="Söhne"/>
              </a:rPr>
              <a:t> and </a:t>
            </a:r>
            <a:r>
              <a:rPr lang="el-GR" b="1" i="0" dirty="0" err="1">
                <a:solidFill>
                  <a:srgbClr val="374151"/>
                </a:solidFill>
                <a:effectLst/>
                <a:latin typeface="Söhne"/>
              </a:rPr>
              <a:t>Update</a:t>
            </a:r>
            <a:r>
              <a:rPr lang="el-GR" b="1" i="0" dirty="0">
                <a:solidFill>
                  <a:srgbClr val="374151"/>
                </a:solidFill>
                <a:effectLst/>
                <a:latin typeface="Söhne"/>
              </a:rPr>
              <a:t>):</a:t>
            </a:r>
            <a:r>
              <a:rPr lang="el-GR" b="0" i="0" dirty="0">
                <a:solidFill>
                  <a:srgbClr val="374151"/>
                </a:solidFill>
                <a:effectLst/>
                <a:latin typeface="Söhne"/>
              </a:rPr>
              <a:t> Παρακολουθείτε τακτικά τις πρακτικές σας και ενημερώνετε τα μέτρα σας σύμφωνα με τις αλλαγές στη νομοθεσία ή στις επιχειρηματικές ανάγκες, προκειμένου να διασφαλίσετε τη συμμόρφωση με την GDPR.</a:t>
            </a:r>
          </a:p>
        </p:txBody>
      </p:sp>
      <p:sp>
        <p:nvSpPr>
          <p:cNvPr id="5" name="TextBox 4">
            <a:extLst>
              <a:ext uri="{FF2B5EF4-FFF2-40B4-BE49-F238E27FC236}">
                <a16:creationId xmlns:a16="http://schemas.microsoft.com/office/drawing/2014/main" id="{B0DFFFD9-A38F-7150-0B86-39F22257D408}"/>
              </a:ext>
            </a:extLst>
          </p:cNvPr>
          <p:cNvSpPr txBox="1"/>
          <p:nvPr/>
        </p:nvSpPr>
        <p:spPr>
          <a:xfrm>
            <a:off x="630315" y="506027"/>
            <a:ext cx="10218198" cy="523220"/>
          </a:xfrm>
          <a:prstGeom prst="rect">
            <a:avLst/>
          </a:prstGeom>
          <a:noFill/>
        </p:spPr>
        <p:txBody>
          <a:bodyPr wrap="square" rtlCol="0">
            <a:spAutoFit/>
          </a:bodyPr>
          <a:lstStyle/>
          <a:p>
            <a:r>
              <a:rPr lang="el-GR" sz="2800" b="1" dirty="0"/>
              <a:t>Γενικός Κανονισμός Προστασίας Δεδομένων (GDPR)</a:t>
            </a:r>
          </a:p>
        </p:txBody>
      </p:sp>
    </p:spTree>
    <p:extLst>
      <p:ext uri="{BB962C8B-B14F-4D97-AF65-F5344CB8AC3E}">
        <p14:creationId xmlns:p14="http://schemas.microsoft.com/office/powerpoint/2010/main" val="255914133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761</Words>
  <Application>Microsoft Office PowerPoint</Application>
  <PresentationFormat>Ευρεία οθόνη</PresentationFormat>
  <Paragraphs>32</Paragraphs>
  <Slides>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vt:i4>
      </vt:variant>
    </vt:vector>
  </HeadingPairs>
  <TitlesOfParts>
    <vt:vector size="10" baseType="lpstr">
      <vt:lpstr>Arial</vt:lpstr>
      <vt:lpstr>Calibri</vt:lpstr>
      <vt:lpstr>Calibri Light</vt:lpstr>
      <vt:lpstr>Söhne</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admin</dc:creator>
  <cp:lastModifiedBy>admin</cp:lastModifiedBy>
  <cp:revision>6</cp:revision>
  <dcterms:created xsi:type="dcterms:W3CDTF">2023-12-19T07:04:08Z</dcterms:created>
  <dcterms:modified xsi:type="dcterms:W3CDTF">2023-12-19T07:19:38Z</dcterms:modified>
</cp:coreProperties>
</file>