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98" r:id="rId5"/>
    <p:sldId id="300" r:id="rId6"/>
    <p:sldId id="319" r:id="rId7"/>
    <p:sldId id="320" r:id="rId8"/>
    <p:sldId id="299" r:id="rId9"/>
    <p:sldId id="324" r:id="rId10"/>
    <p:sldId id="301" r:id="rId11"/>
    <p:sldId id="303" r:id="rId12"/>
    <p:sldId id="304" r:id="rId13"/>
    <p:sldId id="305" r:id="rId14"/>
    <p:sldId id="302" r:id="rId15"/>
    <p:sldId id="321" r:id="rId16"/>
    <p:sldId id="323" r:id="rId17"/>
    <p:sldId id="306" r:id="rId18"/>
    <p:sldId id="307" r:id="rId19"/>
    <p:sldId id="308" r:id="rId20"/>
    <p:sldId id="309" r:id="rId21"/>
    <p:sldId id="310" r:id="rId22"/>
    <p:sldId id="376" r:id="rId23"/>
    <p:sldId id="384" r:id="rId24"/>
    <p:sldId id="385" r:id="rId25"/>
    <p:sldId id="391" r:id="rId26"/>
    <p:sldId id="386" r:id="rId27"/>
    <p:sldId id="387" r:id="rId28"/>
    <p:sldId id="389" r:id="rId29"/>
    <p:sldId id="392" r:id="rId30"/>
    <p:sldId id="388" r:id="rId31"/>
    <p:sldId id="393" r:id="rId32"/>
    <p:sldId id="394" r:id="rId33"/>
    <p:sldId id="395" r:id="rId34"/>
    <p:sldId id="396" r:id="rId35"/>
    <p:sldId id="383" r:id="rId36"/>
    <p:sldId id="318" r:id="rId37"/>
    <p:sldId id="311" r:id="rId38"/>
    <p:sldId id="312" r:id="rId39"/>
    <p:sldId id="313" r:id="rId40"/>
    <p:sldId id="314" r:id="rId41"/>
    <p:sldId id="315" r:id="rId42"/>
    <p:sldId id="375" r:id="rId43"/>
    <p:sldId id="316" r:id="rId44"/>
    <p:sldId id="381" r:id="rId45"/>
    <p:sldId id="382" r:id="rId46"/>
    <p:sldId id="374" r:id="rId47"/>
    <p:sldId id="377" r:id="rId48"/>
    <p:sldId id="378" r:id="rId49"/>
    <p:sldId id="379" r:id="rId50"/>
    <p:sldId id="380" r:id="rId51"/>
    <p:sldId id="397" r:id="rId52"/>
    <p:sldId id="398" r:id="rId53"/>
    <p:sldId id="399" r:id="rId54"/>
    <p:sldId id="400" r:id="rId55"/>
    <p:sldId id="401" r:id="rId56"/>
    <p:sldId id="402" r:id="rId57"/>
    <p:sldId id="405" r:id="rId58"/>
    <p:sldId id="406" r:id="rId59"/>
    <p:sldId id="407" r:id="rId60"/>
    <p:sldId id="408" r:id="rId61"/>
    <p:sldId id="409" r:id="rId62"/>
    <p:sldId id="410" r:id="rId63"/>
    <p:sldId id="411" r:id="rId64"/>
    <p:sldId id="412" r:id="rId65"/>
    <p:sldId id="413" r:id="rId66"/>
    <p:sldId id="414"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72" autoAdjust="0"/>
    <p:restoredTop sz="94619" autoAdjust="0"/>
  </p:normalViewPr>
  <p:slideViewPr>
    <p:cSldViewPr snapToGrid="0">
      <p:cViewPr varScale="1">
        <p:scale>
          <a:sx n="74" d="100"/>
          <a:sy n="74" d="100"/>
        </p:scale>
        <p:origin x="4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5/21/2024</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23437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5/21/2024</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40465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5/21/2024</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2783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5/21/2024</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8835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5/21/2024</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63925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5/21/2024</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68543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5/21/2024</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3393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5/21/2024</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71184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5/21/2024</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01613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5/21/2024</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03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C9B7F88A-EE9B-4C9D-9477-42E234662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5875" cap="flat" cmpd="sng" algn="ctr">
            <a:noFill/>
            <a:prstDash val="solid"/>
          </a:ln>
          <a:effectLst/>
          <a:extLst>
            <a:ext uri="{91240B29-F687-4F45-9708-019B960494DF}">
              <a14:hiddenLine xmlns:a14="http://schemas.microsoft.com/office/drawing/2010/main" w="158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3 - Θέση περιεχομένου" descr="AP18250094922621.jpg">
            <a:extLst>
              <a:ext uri="{FF2B5EF4-FFF2-40B4-BE49-F238E27FC236}">
                <a16:creationId xmlns:a16="http://schemas.microsoft.com/office/drawing/2014/main" id="{AC9C5027-FA76-4258-A22C-92AE17AAAA75}"/>
              </a:ext>
            </a:extLst>
          </p:cNvPr>
          <p:cNvPicPr>
            <a:picLocks noChangeAspect="1"/>
          </p:cNvPicPr>
          <p:nvPr/>
        </p:nvPicPr>
        <p:blipFill rotWithShape="1">
          <a:blip r:embed="rId3">
            <a:extLst>
              <a:ext uri="{28A0092B-C50C-407E-A947-70E740481C1C}">
                <a14:useLocalDpi xmlns:a14="http://schemas.microsoft.com/office/drawing/2010/main" val="0"/>
              </a:ext>
            </a:extLst>
          </a:blip>
          <a:srcRect t="19355"/>
          <a:stretch/>
        </p:blipFill>
        <p:spPr>
          <a:xfrm>
            <a:off x="-32" y="10"/>
            <a:ext cx="12192031" cy="6857990"/>
          </a:xfrm>
          <a:prstGeom prst="rect">
            <a:avLst/>
          </a:prstGeom>
        </p:spPr>
      </p:pic>
      <p:sp>
        <p:nvSpPr>
          <p:cNvPr id="53" name="Rectangle 52">
            <a:extLst>
              <a:ext uri="{FF2B5EF4-FFF2-40B4-BE49-F238E27FC236}">
                <a16:creationId xmlns:a16="http://schemas.microsoft.com/office/drawing/2014/main" id="{7319A1DD-F557-4EC6-8A8C-F7617B4CD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3118982"/>
            <a:ext cx="7537704" cy="246266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4985517" y="3331444"/>
            <a:ext cx="6470692" cy="1229306"/>
          </a:xfrm>
        </p:spPr>
        <p:txBody>
          <a:bodyPr>
            <a:normAutofit/>
          </a:bodyPr>
          <a:lstStyle/>
          <a:p>
            <a:r>
              <a:rPr lang="el-GR" sz="5400" dirty="0">
                <a:solidFill>
                  <a:schemeClr val="tx1"/>
                </a:solidFill>
              </a:rPr>
              <a:t>Κατολισθήσεις</a:t>
            </a:r>
            <a:endParaRPr lang="en-US" sz="5400" dirty="0">
              <a:solidFill>
                <a:schemeClr val="tx1"/>
              </a:solidFill>
            </a:endParaRP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4985516" y="4735798"/>
            <a:ext cx="6943887" cy="926285"/>
          </a:xfrm>
        </p:spPr>
        <p:txBody>
          <a:bodyPr>
            <a:normAutofit fontScale="62500" lnSpcReduction="20000"/>
          </a:bodyPr>
          <a:lstStyle/>
          <a:p>
            <a:r>
              <a:rPr lang="el-GR" dirty="0" err="1"/>
              <a:t>δρ.</a:t>
            </a:r>
            <a:r>
              <a:rPr lang="el-GR" dirty="0"/>
              <a:t> </a:t>
            </a:r>
            <a:r>
              <a:rPr lang="el-GR" dirty="0" err="1"/>
              <a:t>Ζουροσ</a:t>
            </a:r>
            <a:r>
              <a:rPr lang="el-GR" dirty="0"/>
              <a:t> </a:t>
            </a:r>
            <a:r>
              <a:rPr lang="el-GR" dirty="0" err="1"/>
              <a:t>νικολαοσ</a:t>
            </a:r>
            <a:endParaRPr lang="el-GR" dirty="0"/>
          </a:p>
          <a:p>
            <a:r>
              <a:rPr lang="el-GR" dirty="0" err="1"/>
              <a:t>Καθηγητησ</a:t>
            </a:r>
            <a:r>
              <a:rPr lang="el-GR" dirty="0"/>
              <a:t> </a:t>
            </a:r>
            <a:r>
              <a:rPr lang="el-GR" dirty="0" err="1"/>
              <a:t>τμηματοσ</a:t>
            </a:r>
            <a:r>
              <a:rPr lang="el-GR" dirty="0"/>
              <a:t> </a:t>
            </a:r>
            <a:r>
              <a:rPr lang="el-GR" dirty="0" err="1"/>
              <a:t>γεωγραφιασ</a:t>
            </a:r>
            <a:r>
              <a:rPr lang="el-GR" dirty="0"/>
              <a:t> </a:t>
            </a:r>
            <a:r>
              <a:rPr lang="el-GR" dirty="0" err="1"/>
              <a:t>πανεπιστημιου</a:t>
            </a:r>
            <a:r>
              <a:rPr lang="el-GR" dirty="0"/>
              <a:t> </a:t>
            </a:r>
            <a:r>
              <a:rPr lang="el-GR" dirty="0" err="1"/>
              <a:t>αιγαιου</a:t>
            </a:r>
            <a:endParaRPr lang="el-GR" dirty="0"/>
          </a:p>
          <a:p>
            <a:endParaRPr lang="en-US" dirty="0"/>
          </a:p>
        </p:txBody>
      </p:sp>
      <p:cxnSp>
        <p:nvCxnSpPr>
          <p:cNvPr id="55" name="Straight Connector 54">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0211" y="4641183"/>
            <a:ext cx="6309360" cy="0"/>
          </a:xfrm>
          <a:prstGeom prst="line">
            <a:avLst/>
          </a:prstGeom>
          <a:ln w="1905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57" name="!!footer rectangle">
            <a:extLst>
              <a:ext uri="{FF2B5EF4-FFF2-40B4-BE49-F238E27FC236}">
                <a16:creationId xmlns:a16="http://schemas.microsoft.com/office/drawing/2014/main" id="{D50218C5-E017-43D2-8345-FD9FBF0C9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9314396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3" name="Straight Connector 3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D1B4E201-164F-4793-895E-C149B2F2FC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60711" y="3506289"/>
            <a:ext cx="7210670" cy="2967839"/>
          </a:xfrm>
          <a:prstGeom prst="rect">
            <a:avLst/>
          </a:prstGeom>
          <a:solidFill>
            <a:srgbClr val="3B5238"/>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376E1B-F5D8-432A-8143-F7443EE1B8CB}"/>
              </a:ext>
            </a:extLst>
          </p:cNvPr>
          <p:cNvSpPr>
            <a:spLocks noGrp="1"/>
          </p:cNvSpPr>
          <p:nvPr>
            <p:ph type="title"/>
          </p:nvPr>
        </p:nvSpPr>
        <p:spPr>
          <a:xfrm>
            <a:off x="4654297" y="4132489"/>
            <a:ext cx="7217084" cy="1030334"/>
          </a:xfrm>
        </p:spPr>
        <p:txBody>
          <a:bodyPr vert="horz" lIns="91440" tIns="45720" rIns="91440" bIns="45720" rtlCol="0" anchor="b">
            <a:normAutofit fontScale="90000"/>
          </a:bodyPr>
          <a:lstStyle/>
          <a:p>
            <a:pPr algn="ctr"/>
            <a:r>
              <a:rPr lang="el-GR" sz="4000" dirty="0">
                <a:solidFill>
                  <a:schemeClr val="bg1"/>
                </a:solidFill>
              </a:rPr>
              <a:t>Περιστροφικές Κατολισθήσεις</a:t>
            </a:r>
            <a:br>
              <a:rPr lang="en-US" sz="4000" dirty="0">
                <a:solidFill>
                  <a:schemeClr val="bg1"/>
                </a:solidFill>
              </a:rPr>
            </a:br>
            <a:r>
              <a:rPr lang="en-US" sz="4000" dirty="0">
                <a:solidFill>
                  <a:schemeClr val="bg1"/>
                </a:solidFill>
              </a:rPr>
              <a:t>(rotational slides </a:t>
            </a:r>
            <a:r>
              <a:rPr lang="el-GR" sz="4000" dirty="0">
                <a:solidFill>
                  <a:schemeClr val="bg1"/>
                </a:solidFill>
              </a:rPr>
              <a:t>ή </a:t>
            </a:r>
            <a:r>
              <a:rPr lang="en-US" sz="4000" dirty="0">
                <a:solidFill>
                  <a:schemeClr val="bg1"/>
                </a:solidFill>
              </a:rPr>
              <a:t>slumps)</a:t>
            </a:r>
          </a:p>
        </p:txBody>
      </p:sp>
      <p:pic>
        <p:nvPicPr>
          <p:cNvPr id="6" name="Picture 8" descr="images (2)">
            <a:extLst>
              <a:ext uri="{FF2B5EF4-FFF2-40B4-BE49-F238E27FC236}">
                <a16:creationId xmlns:a16="http://schemas.microsoft.com/office/drawing/2014/main" id="{C90C07EA-898D-4BD7-9905-36CB16EABA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10" r="4646" b="-1"/>
          <a:stretch/>
        </p:blipFill>
        <p:spPr bwMode="auto">
          <a:xfrm>
            <a:off x="317634" y="321731"/>
            <a:ext cx="4188775" cy="30299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images (9)">
            <a:extLst>
              <a:ext uri="{FF2B5EF4-FFF2-40B4-BE49-F238E27FC236}">
                <a16:creationId xmlns:a16="http://schemas.microsoft.com/office/drawing/2014/main" id="{6F2255CB-FFB6-4213-ABF3-E3797D9DA114}"/>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3262" r="2" b="2"/>
          <a:stretch/>
        </p:blipFill>
        <p:spPr bwMode="auto">
          <a:xfrm>
            <a:off x="4654297" y="299362"/>
            <a:ext cx="3534598" cy="30523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images (12)">
            <a:extLst>
              <a:ext uri="{FF2B5EF4-FFF2-40B4-BE49-F238E27FC236}">
                <a16:creationId xmlns:a16="http://schemas.microsoft.com/office/drawing/2014/main" id="{FBC1DEC4-BB9E-4C23-927D-12D805832B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78" r="1" b="1"/>
          <a:stretch/>
        </p:blipFill>
        <p:spPr bwMode="auto">
          <a:xfrm>
            <a:off x="8349763" y="287532"/>
            <a:ext cx="3521618" cy="30641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Straight Connector 38">
            <a:extLst>
              <a:ext uri="{FF2B5EF4-FFF2-40B4-BE49-F238E27FC236}">
                <a16:creationId xmlns:a16="http://schemas.microsoft.com/office/drawing/2014/main" id="{FACE2D80-77E9-4433-B62B-693C5B7B2A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0211" y="5393160"/>
            <a:ext cx="6309360" cy="0"/>
          </a:xfrm>
          <a:prstGeom prst="line">
            <a:avLst/>
          </a:prstGeom>
          <a:ln w="1905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pic>
        <p:nvPicPr>
          <p:cNvPr id="19" name="3 - Θέση περιεχομένου" descr="AP18250094922621.jpg">
            <a:extLst>
              <a:ext uri="{FF2B5EF4-FFF2-40B4-BE49-F238E27FC236}">
                <a16:creationId xmlns:a16="http://schemas.microsoft.com/office/drawing/2014/main" id="{3D0105D6-C346-431F-B093-26198B203E56}"/>
              </a:ext>
            </a:extLst>
          </p:cNvPr>
          <p:cNvPicPr>
            <a:picLocks noChangeAspect="1"/>
          </p:cNvPicPr>
          <p:nvPr/>
        </p:nvPicPr>
        <p:blipFill rotWithShape="1">
          <a:blip r:embed="rId5">
            <a:extLst>
              <a:ext uri="{28A0092B-C50C-407E-A947-70E740481C1C}">
                <a14:useLocalDpi xmlns:a14="http://schemas.microsoft.com/office/drawing/2010/main" val="0"/>
              </a:ext>
            </a:extLst>
          </a:blip>
          <a:srcRect l="1556" r="-4" b="-4"/>
          <a:stretch/>
        </p:blipFill>
        <p:spPr>
          <a:xfrm>
            <a:off x="317635" y="3506292"/>
            <a:ext cx="4188774" cy="2967839"/>
          </a:xfrm>
          <a:prstGeom prst="rect">
            <a:avLst/>
          </a:prstGeom>
        </p:spPr>
      </p:pic>
    </p:spTree>
    <p:extLst>
      <p:ext uri="{BB962C8B-B14F-4D97-AF65-F5344CB8AC3E}">
        <p14:creationId xmlns:p14="http://schemas.microsoft.com/office/powerpoint/2010/main" val="2291334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76E1B-F5D8-432A-8143-F7443EE1B8CB}"/>
              </a:ext>
            </a:extLst>
          </p:cNvPr>
          <p:cNvSpPr>
            <a:spLocks noGrp="1"/>
          </p:cNvSpPr>
          <p:nvPr>
            <p:ph type="title"/>
          </p:nvPr>
        </p:nvSpPr>
        <p:spPr>
          <a:xfrm>
            <a:off x="1552135" y="112542"/>
            <a:ext cx="9087729" cy="492983"/>
          </a:xfrm>
        </p:spPr>
        <p:txBody>
          <a:bodyPr>
            <a:noAutofit/>
          </a:bodyPr>
          <a:lstStyle/>
          <a:p>
            <a:pPr algn="ctr"/>
            <a:r>
              <a:rPr lang="el-GR" sz="3600" dirty="0"/>
              <a:t>Δομή περιστροφικής κατολίσθησης</a:t>
            </a:r>
            <a:endParaRPr lang="en-US" sz="3600" dirty="0"/>
          </a:p>
        </p:txBody>
      </p:sp>
      <p:pic>
        <p:nvPicPr>
          <p:cNvPr id="6" name="Content Placeholder 5">
            <a:extLst>
              <a:ext uri="{FF2B5EF4-FFF2-40B4-BE49-F238E27FC236}">
                <a16:creationId xmlns:a16="http://schemas.microsoft.com/office/drawing/2014/main" id="{59D581E3-B1EE-49C9-A41A-A63B95361D35}"/>
              </a:ext>
            </a:extLst>
          </p:cNvPr>
          <p:cNvPicPr>
            <a:picLocks noGrp="1" noChangeAspect="1"/>
          </p:cNvPicPr>
          <p:nvPr>
            <p:ph idx="1"/>
          </p:nvPr>
        </p:nvPicPr>
        <p:blipFill>
          <a:blip r:embed="rId2"/>
          <a:stretch>
            <a:fillRect/>
          </a:stretch>
        </p:blipFill>
        <p:spPr>
          <a:xfrm>
            <a:off x="900388" y="858435"/>
            <a:ext cx="10391222" cy="5535023"/>
          </a:xfrm>
          <a:prstGeom prst="rect">
            <a:avLst/>
          </a:prstGeom>
        </p:spPr>
      </p:pic>
    </p:spTree>
    <p:extLst>
      <p:ext uri="{BB962C8B-B14F-4D97-AF65-F5344CB8AC3E}">
        <p14:creationId xmlns:p14="http://schemas.microsoft.com/office/powerpoint/2010/main" val="836721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8CB54FC-0B2A-4107-9A70-958B90B7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6E4609-6787-40B0-9B0E-E8E7C80E4867}"/>
              </a:ext>
            </a:extLst>
          </p:cNvPr>
          <p:cNvSpPr>
            <a:spLocks noGrp="1"/>
          </p:cNvSpPr>
          <p:nvPr>
            <p:ph type="title"/>
          </p:nvPr>
        </p:nvSpPr>
        <p:spPr>
          <a:xfrm>
            <a:off x="6411684" y="870860"/>
            <a:ext cx="5664201" cy="1214843"/>
          </a:xfrm>
        </p:spPr>
        <p:txBody>
          <a:bodyPr>
            <a:normAutofit/>
          </a:bodyPr>
          <a:lstStyle/>
          <a:p>
            <a:r>
              <a:rPr lang="el-GR" sz="3300" dirty="0"/>
              <a:t>Περιστροφικές Ολισθήσεις (</a:t>
            </a:r>
            <a:r>
              <a:rPr lang="en-US" sz="3300" dirty="0"/>
              <a:t>rotational slides </a:t>
            </a:r>
            <a:r>
              <a:rPr lang="el-GR" sz="3300" dirty="0"/>
              <a:t>ή </a:t>
            </a:r>
            <a:r>
              <a:rPr lang="en-US" sz="3300" dirty="0"/>
              <a:t>slumps)</a:t>
            </a:r>
          </a:p>
        </p:txBody>
      </p:sp>
      <p:pic>
        <p:nvPicPr>
          <p:cNvPr id="5" name="Picture 4" descr="Diagram&#10;&#10;Description automatically generated">
            <a:extLst>
              <a:ext uri="{FF2B5EF4-FFF2-40B4-BE49-F238E27FC236}">
                <a16:creationId xmlns:a16="http://schemas.microsoft.com/office/drawing/2014/main" id="{A38C93AF-72EB-401D-858D-42D2D4D5E3CB}"/>
              </a:ext>
            </a:extLst>
          </p:cNvPr>
          <p:cNvPicPr>
            <a:picLocks noChangeAspect="1"/>
          </p:cNvPicPr>
          <p:nvPr/>
        </p:nvPicPr>
        <p:blipFill>
          <a:blip r:embed="rId2"/>
          <a:stretch>
            <a:fillRect/>
          </a:stretch>
        </p:blipFill>
        <p:spPr>
          <a:xfrm>
            <a:off x="327509" y="1588677"/>
            <a:ext cx="5452808" cy="3680645"/>
          </a:xfrm>
          <a:prstGeom prst="rect">
            <a:avLst/>
          </a:prstGeom>
        </p:spPr>
      </p:pic>
      <p:cxnSp>
        <p:nvCxnSpPr>
          <p:cNvPr id="12" name="Straight Connector 11">
            <a:extLst>
              <a:ext uri="{FF2B5EF4-FFF2-40B4-BE49-F238E27FC236}">
                <a16:creationId xmlns:a16="http://schemas.microsoft.com/office/drawing/2014/main" id="{7855A9B5-1710-4B19-B0F1-CDFDD4ED5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14044" y="2246569"/>
            <a:ext cx="45720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7CE6E6E-D021-4896-A2F4-5254ED2A8D74}"/>
              </a:ext>
            </a:extLst>
          </p:cNvPr>
          <p:cNvSpPr>
            <a:spLocks noGrp="1"/>
          </p:cNvSpPr>
          <p:nvPr>
            <p:ph idx="1"/>
          </p:nvPr>
        </p:nvSpPr>
        <p:spPr>
          <a:xfrm>
            <a:off x="6411684" y="2407436"/>
            <a:ext cx="5127172" cy="3461658"/>
          </a:xfrm>
        </p:spPr>
        <p:txBody>
          <a:bodyPr>
            <a:normAutofit/>
          </a:bodyPr>
          <a:lstStyle/>
          <a:p>
            <a:pPr>
              <a:lnSpc>
                <a:spcPct val="100000"/>
              </a:lnSpc>
            </a:pPr>
            <a:r>
              <a:rPr lang="el-GR" sz="1800" dirty="0"/>
              <a:t>Πραγματοποιούνται κατά μήκος κοίλων προς τα πάνω επιφανειών με μικρή παραμόρφωση στο σώμα της μετακινούμενης μάζας. Δηλαδή η ολίσθηση γίνεται πάνω σε μια κυλινδρική επιφάνεια.</a:t>
            </a:r>
          </a:p>
          <a:p>
            <a:pPr>
              <a:lnSpc>
                <a:spcPct val="100000"/>
              </a:lnSpc>
            </a:pPr>
            <a:r>
              <a:rPr lang="el-GR" sz="1800" dirty="0"/>
              <a:t>Στις κατολισθήσεις αυτές διακρίνεται μια ζώνη </a:t>
            </a:r>
            <a:r>
              <a:rPr lang="el-GR" sz="1800" dirty="0" err="1"/>
              <a:t>απομείωσεις</a:t>
            </a:r>
            <a:r>
              <a:rPr lang="el-GR" sz="1800" dirty="0"/>
              <a:t> και μια ζώνη συσσώρευσης. Το ανώτερο τμήμα (φρύδι κατολίσθησης), δηλαδή, της μετακινούμενης μάζας το οποίο κινείται προς τα κατάντι ενώ στη βάση της κατολίσθησης (</a:t>
            </a:r>
            <a:r>
              <a:rPr lang="el-GR" sz="1800" dirty="0" err="1"/>
              <a:t>πόδας</a:t>
            </a:r>
            <a:r>
              <a:rPr lang="el-GR" sz="1800" dirty="0"/>
              <a:t> κατολίσθησης) παρατηρείται ανύψωση από την συγκέντρωση υλικού.</a:t>
            </a:r>
          </a:p>
          <a:p>
            <a:pPr>
              <a:lnSpc>
                <a:spcPct val="100000"/>
              </a:lnSpc>
            </a:pPr>
            <a:endParaRPr lang="en-US" sz="1800" dirty="0"/>
          </a:p>
        </p:txBody>
      </p:sp>
      <p:sp>
        <p:nvSpPr>
          <p:cNvPr id="14" name="Rectangle 13">
            <a:extLst>
              <a:ext uri="{FF2B5EF4-FFF2-40B4-BE49-F238E27FC236}">
                <a16:creationId xmlns:a16="http://schemas.microsoft.com/office/drawing/2014/main" id="{9AA76026-5689-4584-8D93-D71D739E6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031521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8CB54FC-0B2A-4107-9A70-958B90B7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6E4609-6787-40B0-9B0E-E8E7C80E4867}"/>
              </a:ext>
            </a:extLst>
          </p:cNvPr>
          <p:cNvSpPr>
            <a:spLocks noGrp="1"/>
          </p:cNvSpPr>
          <p:nvPr>
            <p:ph type="title"/>
          </p:nvPr>
        </p:nvSpPr>
        <p:spPr>
          <a:xfrm>
            <a:off x="6411684" y="870860"/>
            <a:ext cx="5664201" cy="1214843"/>
          </a:xfrm>
        </p:spPr>
        <p:txBody>
          <a:bodyPr>
            <a:normAutofit/>
          </a:bodyPr>
          <a:lstStyle/>
          <a:p>
            <a:r>
              <a:rPr lang="el-GR" sz="3300" dirty="0"/>
              <a:t>Περιστροφικές Ολισθήσεις (</a:t>
            </a:r>
            <a:r>
              <a:rPr lang="en-US" sz="3300" dirty="0"/>
              <a:t>rotational slides </a:t>
            </a:r>
            <a:r>
              <a:rPr lang="el-GR" sz="3300" dirty="0"/>
              <a:t>ή </a:t>
            </a:r>
            <a:r>
              <a:rPr lang="en-US" sz="3300" dirty="0"/>
              <a:t>slumps)</a:t>
            </a:r>
          </a:p>
        </p:txBody>
      </p:sp>
      <p:pic>
        <p:nvPicPr>
          <p:cNvPr id="5" name="Picture 4" descr="Diagram&#10;&#10;Description automatically generated">
            <a:extLst>
              <a:ext uri="{FF2B5EF4-FFF2-40B4-BE49-F238E27FC236}">
                <a16:creationId xmlns:a16="http://schemas.microsoft.com/office/drawing/2014/main" id="{A38C93AF-72EB-401D-858D-42D2D4D5E3CB}"/>
              </a:ext>
            </a:extLst>
          </p:cNvPr>
          <p:cNvPicPr>
            <a:picLocks noChangeAspect="1"/>
          </p:cNvPicPr>
          <p:nvPr/>
        </p:nvPicPr>
        <p:blipFill>
          <a:blip r:embed="rId2"/>
          <a:stretch>
            <a:fillRect/>
          </a:stretch>
        </p:blipFill>
        <p:spPr>
          <a:xfrm>
            <a:off x="327509" y="1588677"/>
            <a:ext cx="5452808" cy="3680645"/>
          </a:xfrm>
          <a:prstGeom prst="rect">
            <a:avLst/>
          </a:prstGeom>
        </p:spPr>
      </p:pic>
      <p:cxnSp>
        <p:nvCxnSpPr>
          <p:cNvPr id="12" name="Straight Connector 11">
            <a:extLst>
              <a:ext uri="{FF2B5EF4-FFF2-40B4-BE49-F238E27FC236}">
                <a16:creationId xmlns:a16="http://schemas.microsoft.com/office/drawing/2014/main" id="{7855A9B5-1710-4B19-B0F1-CDFDD4ED5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14044" y="2246569"/>
            <a:ext cx="45720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7CE6E6E-D021-4896-A2F4-5254ED2A8D74}"/>
              </a:ext>
            </a:extLst>
          </p:cNvPr>
          <p:cNvSpPr>
            <a:spLocks noGrp="1"/>
          </p:cNvSpPr>
          <p:nvPr>
            <p:ph idx="1"/>
          </p:nvPr>
        </p:nvSpPr>
        <p:spPr>
          <a:xfrm>
            <a:off x="6411684" y="2407436"/>
            <a:ext cx="5127172" cy="3461658"/>
          </a:xfrm>
        </p:spPr>
        <p:txBody>
          <a:bodyPr>
            <a:normAutofit/>
          </a:bodyPr>
          <a:lstStyle/>
          <a:p>
            <a:r>
              <a:rPr lang="el-GR" sz="1800" dirty="0"/>
              <a:t>Εκδηλώνονται κυρίως σε ομοιογενή εδαφικά υλικά και συνήθως το μήκος τους είναι 3-7 φορές το βάθος τους (</a:t>
            </a:r>
            <a:r>
              <a:rPr lang="en-US" sz="1800" dirty="0" err="1"/>
              <a:t>Skempton</a:t>
            </a:r>
            <a:r>
              <a:rPr lang="en-US" sz="1800" dirty="0"/>
              <a:t> &amp; Hutchinson, 1969). </a:t>
            </a:r>
            <a:r>
              <a:rPr lang="el-GR" sz="1800" dirty="0"/>
              <a:t>Ως εκ τούτου εκδηλώνονται σε φυσικά πρανή αλλά και σε επιχώματα (φράγματα, επιχώματα οδοποιίας κ.α.)</a:t>
            </a:r>
          </a:p>
          <a:p>
            <a:r>
              <a:rPr lang="el-GR" sz="1800" dirty="0"/>
              <a:t>Επίσης μπορούν να εκδηλωθούν σε έντονα κατακερματισμένες </a:t>
            </a:r>
            <a:r>
              <a:rPr lang="el-GR" sz="1800" dirty="0" err="1"/>
              <a:t>βραχομάζες</a:t>
            </a:r>
            <a:r>
              <a:rPr lang="el-GR" sz="1800" dirty="0"/>
              <a:t>, όπου τα υλικά συμπεριφέρονται ως μια μάζα από αδρομερή εδαφικά υλικά.</a:t>
            </a:r>
            <a:endParaRPr lang="en-US" sz="1800" dirty="0"/>
          </a:p>
          <a:p>
            <a:pPr>
              <a:lnSpc>
                <a:spcPct val="100000"/>
              </a:lnSpc>
            </a:pPr>
            <a:endParaRPr lang="en-US" sz="1800" dirty="0"/>
          </a:p>
        </p:txBody>
      </p:sp>
      <p:sp>
        <p:nvSpPr>
          <p:cNvPr id="14" name="Rectangle 13">
            <a:extLst>
              <a:ext uri="{FF2B5EF4-FFF2-40B4-BE49-F238E27FC236}">
                <a16:creationId xmlns:a16="http://schemas.microsoft.com/office/drawing/2014/main" id="{9AA76026-5689-4584-8D93-D71D739E6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921297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76E1B-F5D8-432A-8143-F7443EE1B8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F234F52-FB14-4217-92CE-4C23D9B5A795}"/>
              </a:ext>
            </a:extLst>
          </p:cNvPr>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id="{E2238C41-C534-4A21-A6A6-4CE919D118EB}"/>
              </a:ext>
            </a:extLst>
          </p:cNvPr>
          <p:cNvPicPr>
            <a:picLocks noChangeAspect="1"/>
          </p:cNvPicPr>
          <p:nvPr/>
        </p:nvPicPr>
        <p:blipFill>
          <a:blip r:embed="rId2"/>
          <a:stretch>
            <a:fillRect/>
          </a:stretch>
        </p:blipFill>
        <p:spPr>
          <a:xfrm>
            <a:off x="0" y="-1052680"/>
            <a:ext cx="12192000" cy="8093560"/>
          </a:xfrm>
          <a:prstGeom prst="rect">
            <a:avLst/>
          </a:prstGeom>
        </p:spPr>
      </p:pic>
      <p:sp>
        <p:nvSpPr>
          <p:cNvPr id="7" name="TextBox 6">
            <a:extLst>
              <a:ext uri="{FF2B5EF4-FFF2-40B4-BE49-F238E27FC236}">
                <a16:creationId xmlns:a16="http://schemas.microsoft.com/office/drawing/2014/main" id="{BB3E5DF2-88D8-44AB-84C6-B10A70B13B91}"/>
              </a:ext>
            </a:extLst>
          </p:cNvPr>
          <p:cNvSpPr txBox="1"/>
          <p:nvPr/>
        </p:nvSpPr>
        <p:spPr>
          <a:xfrm>
            <a:off x="8482820" y="6131820"/>
            <a:ext cx="3404380" cy="646331"/>
          </a:xfrm>
          <a:prstGeom prst="rect">
            <a:avLst/>
          </a:prstGeom>
          <a:solidFill>
            <a:schemeClr val="tx1">
              <a:lumMod val="65000"/>
              <a:lumOff val="35000"/>
            </a:schemeClr>
          </a:solidFill>
        </p:spPr>
        <p:txBody>
          <a:bodyPr wrap="square" rtlCol="0">
            <a:spAutoFit/>
          </a:bodyPr>
          <a:lstStyle/>
          <a:p>
            <a:r>
              <a:rPr lang="en-US" dirty="0">
                <a:solidFill>
                  <a:schemeClr val="bg1"/>
                </a:solidFill>
              </a:rPr>
              <a:t>A landslide close to China's Three Gorges Dam in Chongqing.</a:t>
            </a:r>
          </a:p>
        </p:txBody>
      </p:sp>
    </p:spTree>
    <p:extLst>
      <p:ext uri="{BB962C8B-B14F-4D97-AF65-F5344CB8AC3E}">
        <p14:creationId xmlns:p14="http://schemas.microsoft.com/office/powerpoint/2010/main" val="774968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CE4A0-EBB2-41C3-8A3F-933F2551BEF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7B11FBF-4AC7-4953-82A7-2CB83DACEFCD}"/>
              </a:ext>
            </a:extLst>
          </p:cNvPr>
          <p:cNvPicPr>
            <a:picLocks noGrp="1" noChangeAspect="1"/>
          </p:cNvPicPr>
          <p:nvPr>
            <p:ph idx="1"/>
          </p:nvPr>
        </p:nvPicPr>
        <p:blipFill>
          <a:blip r:embed="rId2"/>
          <a:stretch>
            <a:fillRect/>
          </a:stretch>
        </p:blipFill>
        <p:spPr>
          <a:xfrm>
            <a:off x="-1" y="-1280161"/>
            <a:ext cx="12192001" cy="8138161"/>
          </a:xfrm>
        </p:spPr>
      </p:pic>
      <p:sp>
        <p:nvSpPr>
          <p:cNvPr id="6" name="TextBox 5">
            <a:extLst>
              <a:ext uri="{FF2B5EF4-FFF2-40B4-BE49-F238E27FC236}">
                <a16:creationId xmlns:a16="http://schemas.microsoft.com/office/drawing/2014/main" id="{94857D35-10AD-4E0E-8CE2-6ECE22B27909}"/>
              </a:ext>
            </a:extLst>
          </p:cNvPr>
          <p:cNvSpPr txBox="1"/>
          <p:nvPr/>
        </p:nvSpPr>
        <p:spPr>
          <a:xfrm>
            <a:off x="8065478" y="6202065"/>
            <a:ext cx="3892061" cy="369332"/>
          </a:xfrm>
          <a:prstGeom prst="rect">
            <a:avLst/>
          </a:prstGeom>
          <a:solidFill>
            <a:schemeClr val="tx1">
              <a:lumMod val="85000"/>
              <a:lumOff val="15000"/>
            </a:schemeClr>
          </a:solidFill>
        </p:spPr>
        <p:txBody>
          <a:bodyPr wrap="square" rtlCol="0">
            <a:spAutoFit/>
          </a:bodyPr>
          <a:lstStyle/>
          <a:p>
            <a:r>
              <a:rPr lang="en-US" dirty="0">
                <a:solidFill>
                  <a:schemeClr val="bg1"/>
                </a:solidFill>
              </a:rPr>
              <a:t>A landslide near Cusco, Peru, in 2018</a:t>
            </a:r>
          </a:p>
        </p:txBody>
      </p:sp>
    </p:spTree>
    <p:extLst>
      <p:ext uri="{BB962C8B-B14F-4D97-AF65-F5344CB8AC3E}">
        <p14:creationId xmlns:p14="http://schemas.microsoft.com/office/powerpoint/2010/main" val="2239721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CE4A0-EBB2-41C3-8A3F-933F2551BEF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C3BAA49-EBE2-40C2-87AD-1C357B54D52E}"/>
              </a:ext>
            </a:extLst>
          </p:cNvPr>
          <p:cNvPicPr>
            <a:picLocks noGrp="1" noChangeAspect="1"/>
          </p:cNvPicPr>
          <p:nvPr>
            <p:ph idx="1"/>
          </p:nvPr>
        </p:nvPicPr>
        <p:blipFill>
          <a:blip r:embed="rId2"/>
          <a:stretch>
            <a:fillRect/>
          </a:stretch>
        </p:blipFill>
        <p:spPr>
          <a:xfrm>
            <a:off x="4436853" y="594360"/>
            <a:ext cx="7755147" cy="5669280"/>
          </a:xfrm>
          <a:prstGeom prst="rect">
            <a:avLst/>
          </a:prstGeom>
        </p:spPr>
      </p:pic>
      <p:pic>
        <p:nvPicPr>
          <p:cNvPr id="4" name="Picture 3">
            <a:extLst>
              <a:ext uri="{FF2B5EF4-FFF2-40B4-BE49-F238E27FC236}">
                <a16:creationId xmlns:a16="http://schemas.microsoft.com/office/drawing/2014/main" id="{CA470F40-EE6A-41A3-92BE-60F5E858803C}"/>
              </a:ext>
            </a:extLst>
          </p:cNvPr>
          <p:cNvPicPr>
            <a:picLocks noChangeAspect="1"/>
          </p:cNvPicPr>
          <p:nvPr/>
        </p:nvPicPr>
        <p:blipFill>
          <a:blip r:embed="rId3"/>
          <a:stretch>
            <a:fillRect/>
          </a:stretch>
        </p:blipFill>
        <p:spPr>
          <a:xfrm>
            <a:off x="-1" y="0"/>
            <a:ext cx="4332849" cy="6402749"/>
          </a:xfrm>
          <a:prstGeom prst="rect">
            <a:avLst/>
          </a:prstGeom>
        </p:spPr>
      </p:pic>
      <p:sp>
        <p:nvSpPr>
          <p:cNvPr id="6" name="TextBox 5">
            <a:extLst>
              <a:ext uri="{FF2B5EF4-FFF2-40B4-BE49-F238E27FC236}">
                <a16:creationId xmlns:a16="http://schemas.microsoft.com/office/drawing/2014/main" id="{B8D11E82-5452-4A96-9781-B23C639600B9}"/>
              </a:ext>
            </a:extLst>
          </p:cNvPr>
          <p:cNvSpPr txBox="1"/>
          <p:nvPr/>
        </p:nvSpPr>
        <p:spPr>
          <a:xfrm>
            <a:off x="-25373" y="6402749"/>
            <a:ext cx="4462226" cy="400110"/>
          </a:xfrm>
          <a:prstGeom prst="rect">
            <a:avLst/>
          </a:prstGeom>
          <a:noFill/>
        </p:spPr>
        <p:txBody>
          <a:bodyPr wrap="square" rtlCol="0">
            <a:spAutoFit/>
          </a:bodyPr>
          <a:lstStyle/>
          <a:p>
            <a:r>
              <a:rPr lang="en-US" sz="2000" dirty="0">
                <a:solidFill>
                  <a:schemeClr val="accent2"/>
                </a:solidFill>
              </a:rPr>
              <a:t>La Conchita, </a:t>
            </a:r>
            <a:r>
              <a:rPr lang="el-GR" sz="2000" dirty="0">
                <a:solidFill>
                  <a:schemeClr val="accent2"/>
                </a:solidFill>
              </a:rPr>
              <a:t>Καλιφόρνια</a:t>
            </a:r>
            <a:r>
              <a:rPr lang="en-US" sz="2000" dirty="0">
                <a:solidFill>
                  <a:schemeClr val="accent2"/>
                </a:solidFill>
              </a:rPr>
              <a:t> </a:t>
            </a:r>
            <a:r>
              <a:rPr lang="el-GR" sz="2000" dirty="0">
                <a:solidFill>
                  <a:schemeClr val="accent2"/>
                </a:solidFill>
              </a:rPr>
              <a:t>Μάρτιος 1995</a:t>
            </a:r>
            <a:endParaRPr lang="en-US" sz="2000" dirty="0">
              <a:solidFill>
                <a:schemeClr val="accent2"/>
              </a:solidFill>
            </a:endParaRPr>
          </a:p>
        </p:txBody>
      </p:sp>
      <p:sp>
        <p:nvSpPr>
          <p:cNvPr id="7" name="TextBox 6">
            <a:extLst>
              <a:ext uri="{FF2B5EF4-FFF2-40B4-BE49-F238E27FC236}">
                <a16:creationId xmlns:a16="http://schemas.microsoft.com/office/drawing/2014/main" id="{3A3734CF-7808-4154-B27C-8FE349C75B90}"/>
              </a:ext>
            </a:extLst>
          </p:cNvPr>
          <p:cNvSpPr txBox="1"/>
          <p:nvPr/>
        </p:nvSpPr>
        <p:spPr>
          <a:xfrm>
            <a:off x="6553408" y="6402749"/>
            <a:ext cx="3522035" cy="400110"/>
          </a:xfrm>
          <a:prstGeom prst="rect">
            <a:avLst/>
          </a:prstGeom>
          <a:noFill/>
        </p:spPr>
        <p:txBody>
          <a:bodyPr wrap="square" rtlCol="0">
            <a:spAutoFit/>
          </a:bodyPr>
          <a:lstStyle/>
          <a:p>
            <a:r>
              <a:rPr lang="en-US" sz="2000" dirty="0">
                <a:solidFill>
                  <a:schemeClr val="accent2"/>
                </a:solidFill>
              </a:rPr>
              <a:t>La Conchita, </a:t>
            </a:r>
            <a:r>
              <a:rPr lang="el-GR" sz="2000" dirty="0">
                <a:solidFill>
                  <a:schemeClr val="accent2"/>
                </a:solidFill>
              </a:rPr>
              <a:t>Καλιφόρνια</a:t>
            </a:r>
            <a:r>
              <a:rPr lang="en-US" sz="2000" dirty="0">
                <a:solidFill>
                  <a:schemeClr val="accent2"/>
                </a:solidFill>
              </a:rPr>
              <a:t> 2004</a:t>
            </a:r>
          </a:p>
        </p:txBody>
      </p:sp>
    </p:spTree>
    <p:extLst>
      <p:ext uri="{BB962C8B-B14F-4D97-AF65-F5344CB8AC3E}">
        <p14:creationId xmlns:p14="http://schemas.microsoft.com/office/powerpoint/2010/main" val="4094069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C78E91-3B3B-4450-845C-C5E939B94215}"/>
              </a:ext>
            </a:extLst>
          </p:cNvPr>
          <p:cNvPicPr>
            <a:picLocks noChangeAspect="1"/>
          </p:cNvPicPr>
          <p:nvPr/>
        </p:nvPicPr>
        <p:blipFill>
          <a:blip r:embed="rId2"/>
          <a:stretch>
            <a:fillRect/>
          </a:stretch>
        </p:blipFill>
        <p:spPr>
          <a:xfrm>
            <a:off x="1627163" y="0"/>
            <a:ext cx="8937674" cy="6389041"/>
          </a:xfrm>
          <a:prstGeom prst="rect">
            <a:avLst/>
          </a:prstGeom>
        </p:spPr>
      </p:pic>
    </p:spTree>
    <p:extLst>
      <p:ext uri="{BB962C8B-B14F-4D97-AF65-F5344CB8AC3E}">
        <p14:creationId xmlns:p14="http://schemas.microsoft.com/office/powerpoint/2010/main" val="611069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D1B4E201-164F-4793-895E-C149B2F2FC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60711" y="3506289"/>
            <a:ext cx="7210670" cy="2967839"/>
          </a:xfrm>
          <a:prstGeom prst="rect">
            <a:avLst/>
          </a:prstGeom>
          <a:solidFill>
            <a:srgbClr val="454E3A"/>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6CE4A0-EBB2-41C3-8A3F-933F2551BEFD}"/>
              </a:ext>
            </a:extLst>
          </p:cNvPr>
          <p:cNvSpPr>
            <a:spLocks noGrp="1"/>
          </p:cNvSpPr>
          <p:nvPr>
            <p:ph type="title"/>
          </p:nvPr>
        </p:nvSpPr>
        <p:spPr>
          <a:xfrm>
            <a:off x="5021821" y="3812955"/>
            <a:ext cx="6465287" cy="1486192"/>
          </a:xfrm>
        </p:spPr>
        <p:txBody>
          <a:bodyPr vert="horz" lIns="91440" tIns="45720" rIns="91440" bIns="45720" rtlCol="0" anchor="b">
            <a:noAutofit/>
          </a:bodyPr>
          <a:lstStyle/>
          <a:p>
            <a:pPr algn="ctr"/>
            <a:r>
              <a:rPr lang="el-GR" sz="4000" dirty="0" err="1">
                <a:solidFill>
                  <a:schemeClr val="bg1"/>
                </a:solidFill>
              </a:rPr>
              <a:t>Μεταθετικές</a:t>
            </a:r>
            <a:r>
              <a:rPr lang="el-GR" sz="4000" dirty="0">
                <a:solidFill>
                  <a:schemeClr val="bg1"/>
                </a:solidFill>
              </a:rPr>
              <a:t> ολισθήσεις</a:t>
            </a:r>
            <a:br>
              <a:rPr lang="el-GR" sz="4000" dirty="0">
                <a:solidFill>
                  <a:schemeClr val="bg1"/>
                </a:solidFill>
              </a:rPr>
            </a:br>
            <a:r>
              <a:rPr lang="el-GR" sz="4000" dirty="0">
                <a:solidFill>
                  <a:schemeClr val="bg1"/>
                </a:solidFill>
              </a:rPr>
              <a:t>(</a:t>
            </a:r>
            <a:r>
              <a:rPr lang="en-US" sz="4000" dirty="0">
                <a:solidFill>
                  <a:schemeClr val="bg1"/>
                </a:solidFill>
              </a:rPr>
              <a:t>Translational landslides)</a:t>
            </a:r>
          </a:p>
        </p:txBody>
      </p:sp>
      <p:cxnSp>
        <p:nvCxnSpPr>
          <p:cNvPr id="20" name="Straight Connector 19">
            <a:extLst>
              <a:ext uri="{FF2B5EF4-FFF2-40B4-BE49-F238E27FC236}">
                <a16:creationId xmlns:a16="http://schemas.microsoft.com/office/drawing/2014/main" id="{FACE2D80-77E9-4433-B62B-693C5B7B2A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0211" y="5393160"/>
            <a:ext cx="6309360" cy="0"/>
          </a:xfrm>
          <a:prstGeom prst="line">
            <a:avLst/>
          </a:prstGeom>
          <a:ln w="1905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pic>
        <p:nvPicPr>
          <p:cNvPr id="13" name="Content Placeholder 3">
            <a:extLst>
              <a:ext uri="{FF2B5EF4-FFF2-40B4-BE49-F238E27FC236}">
                <a16:creationId xmlns:a16="http://schemas.microsoft.com/office/drawing/2014/main" id="{9D181645-62E7-40AE-95DF-39BCDCB62883}"/>
              </a:ext>
            </a:extLst>
          </p:cNvPr>
          <p:cNvPicPr>
            <a:picLocks noGrp="1" noChangeAspect="1"/>
          </p:cNvPicPr>
          <p:nvPr>
            <p:ph idx="1"/>
          </p:nvPr>
        </p:nvPicPr>
        <p:blipFill>
          <a:blip r:embed="rId2"/>
          <a:stretch>
            <a:fillRect/>
          </a:stretch>
        </p:blipFill>
        <p:spPr>
          <a:xfrm>
            <a:off x="629731" y="61738"/>
            <a:ext cx="4392090" cy="3350538"/>
          </a:xfrm>
          <a:prstGeom prst="rect">
            <a:avLst/>
          </a:prstGeom>
        </p:spPr>
      </p:pic>
      <p:pic>
        <p:nvPicPr>
          <p:cNvPr id="9" name="Picture 8">
            <a:extLst>
              <a:ext uri="{FF2B5EF4-FFF2-40B4-BE49-F238E27FC236}">
                <a16:creationId xmlns:a16="http://schemas.microsoft.com/office/drawing/2014/main" id="{AD19A708-258C-4FA3-8326-B18314E61A1E}"/>
              </a:ext>
            </a:extLst>
          </p:cNvPr>
          <p:cNvPicPr>
            <a:picLocks noChangeAspect="1"/>
          </p:cNvPicPr>
          <p:nvPr/>
        </p:nvPicPr>
        <p:blipFill>
          <a:blip r:embed="rId3"/>
          <a:stretch>
            <a:fillRect/>
          </a:stretch>
        </p:blipFill>
        <p:spPr>
          <a:xfrm>
            <a:off x="5847102" y="61738"/>
            <a:ext cx="5228603" cy="3350538"/>
          </a:xfrm>
          <a:prstGeom prst="rect">
            <a:avLst/>
          </a:prstGeom>
        </p:spPr>
      </p:pic>
      <p:pic>
        <p:nvPicPr>
          <p:cNvPr id="10" name="Picture 9">
            <a:extLst>
              <a:ext uri="{FF2B5EF4-FFF2-40B4-BE49-F238E27FC236}">
                <a16:creationId xmlns:a16="http://schemas.microsoft.com/office/drawing/2014/main" id="{20AB75D2-D81A-4138-96EA-EC2225D21FAB}"/>
              </a:ext>
            </a:extLst>
          </p:cNvPr>
          <p:cNvPicPr>
            <a:picLocks noChangeAspect="1"/>
          </p:cNvPicPr>
          <p:nvPr/>
        </p:nvPicPr>
        <p:blipFill rotWithShape="1">
          <a:blip r:embed="rId4"/>
          <a:srcRect r="5566"/>
          <a:stretch/>
        </p:blipFill>
        <p:spPr>
          <a:xfrm>
            <a:off x="430691" y="3673634"/>
            <a:ext cx="4206857" cy="2894507"/>
          </a:xfrm>
          <a:prstGeom prst="rect">
            <a:avLst/>
          </a:prstGeom>
        </p:spPr>
      </p:pic>
    </p:spTree>
    <p:extLst>
      <p:ext uri="{BB962C8B-B14F-4D97-AF65-F5344CB8AC3E}">
        <p14:creationId xmlns:p14="http://schemas.microsoft.com/office/powerpoint/2010/main" val="14472978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1AE71-EF04-4035-8394-D63AAD5C0EA5}"/>
              </a:ext>
            </a:extLst>
          </p:cNvPr>
          <p:cNvSpPr>
            <a:spLocks noGrp="1"/>
          </p:cNvSpPr>
          <p:nvPr>
            <p:ph type="title"/>
          </p:nvPr>
        </p:nvSpPr>
        <p:spPr/>
        <p:txBody>
          <a:bodyPr/>
          <a:lstStyle/>
          <a:p>
            <a:r>
              <a:rPr lang="el-GR" dirty="0" err="1"/>
              <a:t>Μεταθετικές</a:t>
            </a:r>
            <a:r>
              <a:rPr lang="el-GR" dirty="0"/>
              <a:t> ολισθήσεις</a:t>
            </a:r>
            <a:br>
              <a:rPr lang="en-US" dirty="0"/>
            </a:br>
            <a:r>
              <a:rPr lang="en-US" dirty="0"/>
              <a:t>(Translational landslides)</a:t>
            </a:r>
          </a:p>
        </p:txBody>
      </p:sp>
      <p:pic>
        <p:nvPicPr>
          <p:cNvPr id="5" name="Picture 4">
            <a:extLst>
              <a:ext uri="{FF2B5EF4-FFF2-40B4-BE49-F238E27FC236}">
                <a16:creationId xmlns:a16="http://schemas.microsoft.com/office/drawing/2014/main" id="{5F0163A6-E999-46AC-BA84-AEDB0910DFB6}"/>
              </a:ext>
            </a:extLst>
          </p:cNvPr>
          <p:cNvPicPr>
            <a:picLocks noChangeAspect="1"/>
          </p:cNvPicPr>
          <p:nvPr/>
        </p:nvPicPr>
        <p:blipFill>
          <a:blip r:embed="rId2"/>
          <a:stretch>
            <a:fillRect/>
          </a:stretch>
        </p:blipFill>
        <p:spPr>
          <a:xfrm>
            <a:off x="7705011" y="2294773"/>
            <a:ext cx="4486989" cy="3287880"/>
          </a:xfrm>
          <a:prstGeom prst="rect">
            <a:avLst/>
          </a:prstGeom>
        </p:spPr>
      </p:pic>
      <p:sp>
        <p:nvSpPr>
          <p:cNvPr id="7" name="Content Placeholder 6">
            <a:extLst>
              <a:ext uri="{FF2B5EF4-FFF2-40B4-BE49-F238E27FC236}">
                <a16:creationId xmlns:a16="http://schemas.microsoft.com/office/drawing/2014/main" id="{A086AAF5-5101-425A-B427-ACDDCD9BD9A2}"/>
              </a:ext>
            </a:extLst>
          </p:cNvPr>
          <p:cNvSpPr>
            <a:spLocks noGrp="1"/>
          </p:cNvSpPr>
          <p:nvPr>
            <p:ph idx="1"/>
          </p:nvPr>
        </p:nvSpPr>
        <p:spPr>
          <a:xfrm>
            <a:off x="1066800" y="2133288"/>
            <a:ext cx="6521116" cy="4267512"/>
          </a:xfrm>
        </p:spPr>
        <p:txBody>
          <a:bodyPr>
            <a:noAutofit/>
          </a:bodyPr>
          <a:lstStyle/>
          <a:p>
            <a:r>
              <a:rPr lang="el-GR" dirty="0"/>
              <a:t>Οι </a:t>
            </a:r>
            <a:r>
              <a:rPr lang="el-GR" dirty="0" err="1"/>
              <a:t>μεταθετικές</a:t>
            </a:r>
            <a:r>
              <a:rPr lang="el-GR" dirty="0"/>
              <a:t> ολισθήσεις εκδηλώνονται όταν η μετακίνηση των υλικών γίνεται κατά μήκος μιας κατά προσέγγισης επίπεδης ή κυματοειδούς επιφάνειας, με πολύ μικρή ή καθόλου περιστροφική κίνηση.</a:t>
            </a:r>
          </a:p>
          <a:p>
            <a:r>
              <a:rPr lang="el-GR" dirty="0"/>
              <a:t>Η βασική διαφορά των </a:t>
            </a:r>
            <a:r>
              <a:rPr lang="el-GR" dirty="0" err="1"/>
              <a:t>μεταθετικών</a:t>
            </a:r>
            <a:r>
              <a:rPr lang="el-GR" dirty="0"/>
              <a:t> ολισθήσεων από των περιστροφικών βρίσκεται στην μορφή της επιφάνειας ολίσθησης η οποία δεν έχει την τάση της σταδιακής εξισορρόπησης της ασταθούς μάζας και είναι πιο αβαθής.</a:t>
            </a:r>
          </a:p>
          <a:p>
            <a:r>
              <a:rPr lang="el-GR" dirty="0"/>
              <a:t>Οι </a:t>
            </a:r>
            <a:r>
              <a:rPr lang="el-GR" dirty="0" err="1"/>
              <a:t>μεταθετικές</a:t>
            </a:r>
            <a:r>
              <a:rPr lang="el-GR" dirty="0"/>
              <a:t> ολισθήσεις μπορούν να εκδηλωθούν σε εδαφικούς αλλά και βραχώδεις σχηματισμούς. Στους βραχώδεις σχηματισμούς αν η ολίσθηση γίνει πάνω σε δύο τεμνόμενες επιφάνειες ασυνεχειών καλείται, σφηνοειδής ολίσθηση.</a:t>
            </a:r>
          </a:p>
        </p:txBody>
      </p:sp>
    </p:spTree>
    <p:extLst>
      <p:ext uri="{BB962C8B-B14F-4D97-AF65-F5344CB8AC3E}">
        <p14:creationId xmlns:p14="http://schemas.microsoft.com/office/powerpoint/2010/main" val="1624096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BA134F-37B6-498A-B46D-040B86E5DA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5AADC42-123D-47B3-B85C-D09DFC655B32}"/>
              </a:ext>
            </a:extLst>
          </p:cNvPr>
          <p:cNvPicPr>
            <a:picLocks noChangeAspect="1"/>
          </p:cNvPicPr>
          <p:nvPr/>
        </p:nvPicPr>
        <p:blipFill>
          <a:blip r:embed="rId2"/>
          <a:stretch>
            <a:fillRect/>
          </a:stretch>
        </p:blipFill>
        <p:spPr>
          <a:xfrm>
            <a:off x="-5670" y="-9"/>
            <a:ext cx="4693283" cy="6935371"/>
          </a:xfrm>
          <a:prstGeom prst="rect">
            <a:avLst/>
          </a:prstGeom>
        </p:spPr>
      </p:pic>
      <p:sp>
        <p:nvSpPr>
          <p:cNvPr id="11" name="Rectangle 10">
            <a:extLst>
              <a:ext uri="{FF2B5EF4-FFF2-40B4-BE49-F238E27FC236}">
                <a16:creationId xmlns:a16="http://schemas.microsoft.com/office/drawing/2014/main" id="{2BFE3F30-11E0-4842-8523-7222538C8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44106" y="0"/>
            <a:ext cx="7547879"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7376E1B-F5D8-432A-8143-F7443EE1B8CB}"/>
              </a:ext>
            </a:extLst>
          </p:cNvPr>
          <p:cNvSpPr>
            <a:spLocks noGrp="1"/>
          </p:cNvSpPr>
          <p:nvPr>
            <p:ph type="title"/>
          </p:nvPr>
        </p:nvSpPr>
        <p:spPr>
          <a:xfrm>
            <a:off x="5315801" y="516835"/>
            <a:ext cx="5778919" cy="1666501"/>
          </a:xfrm>
        </p:spPr>
        <p:txBody>
          <a:bodyPr>
            <a:normAutofit/>
          </a:bodyPr>
          <a:lstStyle/>
          <a:p>
            <a:r>
              <a:rPr lang="el-GR" sz="4000" dirty="0">
                <a:solidFill>
                  <a:srgbClr val="FFFFFF"/>
                </a:solidFill>
              </a:rPr>
              <a:t>Κατολίσθηση</a:t>
            </a:r>
            <a:endParaRPr lang="en-US" sz="4000" dirty="0">
              <a:solidFill>
                <a:srgbClr val="FFFFFF"/>
              </a:solidFill>
            </a:endParaRPr>
          </a:p>
        </p:txBody>
      </p:sp>
      <p:cxnSp>
        <p:nvCxnSpPr>
          <p:cNvPr id="13" name="Straight Connector 12">
            <a:extLst>
              <a:ext uri="{FF2B5EF4-FFF2-40B4-BE49-F238E27FC236}">
                <a16:creationId xmlns:a16="http://schemas.microsoft.com/office/drawing/2014/main" id="{67E7D319-545A-41CD-95DF-4DE4FA8A46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15892" y="2344202"/>
            <a:ext cx="5577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F234F52-FB14-4217-92CE-4C23D9B5A795}"/>
              </a:ext>
            </a:extLst>
          </p:cNvPr>
          <p:cNvSpPr>
            <a:spLocks noGrp="1"/>
          </p:cNvSpPr>
          <p:nvPr>
            <p:ph idx="1"/>
          </p:nvPr>
        </p:nvSpPr>
        <p:spPr>
          <a:xfrm>
            <a:off x="5315802" y="2505069"/>
            <a:ext cx="5778919" cy="3383902"/>
          </a:xfrm>
        </p:spPr>
        <p:txBody>
          <a:bodyPr>
            <a:normAutofit/>
          </a:bodyPr>
          <a:lstStyle/>
          <a:p>
            <a:r>
              <a:rPr lang="el-GR" sz="1800" dirty="0">
                <a:solidFill>
                  <a:srgbClr val="FFFFFF"/>
                </a:solidFill>
              </a:rPr>
              <a:t>Κατολίσθηση είναι κάθε αλλαγή, μικρή ή μεγάλη της επιφάνειας μιας βουνοπλαγιάς (κλιτύος), που συνοδεύεται από μετακίνηση υλικού με ρήξη ή όχι της συνέχειας της, αργή η ξαφνική η οποία προέρχεται από τη δύναμη της βαρύτητας και οφείλεται σε φυσικά ή τεχνητά αίτια.</a:t>
            </a:r>
          </a:p>
          <a:p>
            <a:r>
              <a:rPr lang="el-GR" sz="1800" dirty="0">
                <a:solidFill>
                  <a:srgbClr val="FFFFFF"/>
                </a:solidFill>
              </a:rPr>
              <a:t>Η κατολίσθηση εκφράζει το αποτέλεσμα μιας νέας κατάστασης ισορροπίας του εδάφους και είναι δυνατή η ανθρώπινη επέμβαση για την επιβράδυνση η και παύση του φαινόμενου</a:t>
            </a:r>
          </a:p>
          <a:p>
            <a:pPr marL="0" indent="0">
              <a:buNone/>
            </a:pPr>
            <a:endParaRPr lang="en-US" sz="1800" dirty="0">
              <a:solidFill>
                <a:srgbClr val="FFFFFF"/>
              </a:solidFill>
            </a:endParaRPr>
          </a:p>
        </p:txBody>
      </p:sp>
      <p:sp>
        <p:nvSpPr>
          <p:cNvPr id="5" name="TextBox 4">
            <a:extLst>
              <a:ext uri="{FF2B5EF4-FFF2-40B4-BE49-F238E27FC236}">
                <a16:creationId xmlns:a16="http://schemas.microsoft.com/office/drawing/2014/main" id="{D2DF4306-6A8B-4F47-A6BB-EDA61E110CEF}"/>
              </a:ext>
            </a:extLst>
          </p:cNvPr>
          <p:cNvSpPr txBox="1"/>
          <p:nvPr/>
        </p:nvSpPr>
        <p:spPr>
          <a:xfrm>
            <a:off x="4644106" y="6210704"/>
            <a:ext cx="2773738" cy="646331"/>
          </a:xfrm>
          <a:prstGeom prst="rect">
            <a:avLst/>
          </a:prstGeom>
          <a:noFill/>
        </p:spPr>
        <p:txBody>
          <a:bodyPr wrap="square" rtlCol="0">
            <a:spAutoFit/>
          </a:bodyPr>
          <a:lstStyle/>
          <a:p>
            <a:r>
              <a:rPr lang="en-US" dirty="0">
                <a:solidFill>
                  <a:schemeClr val="accent2"/>
                </a:solidFill>
              </a:rPr>
              <a:t>La Conchita, </a:t>
            </a:r>
            <a:r>
              <a:rPr lang="el-GR" dirty="0">
                <a:solidFill>
                  <a:schemeClr val="accent2"/>
                </a:solidFill>
              </a:rPr>
              <a:t>Καλιφόρνια</a:t>
            </a:r>
          </a:p>
          <a:p>
            <a:r>
              <a:rPr lang="el-GR" dirty="0">
                <a:solidFill>
                  <a:schemeClr val="accent2"/>
                </a:solidFill>
              </a:rPr>
              <a:t>Μάρτιος 1995</a:t>
            </a:r>
            <a:endParaRPr lang="en-US" dirty="0">
              <a:solidFill>
                <a:schemeClr val="accent2"/>
              </a:solidFill>
            </a:endParaRPr>
          </a:p>
        </p:txBody>
      </p:sp>
    </p:spTree>
    <p:extLst>
      <p:ext uri="{BB962C8B-B14F-4D97-AF65-F5344CB8AC3E}">
        <p14:creationId xmlns:p14="http://schemas.microsoft.com/office/powerpoint/2010/main" val="4274038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1AE71-EF04-4035-8394-D63AAD5C0EA5}"/>
              </a:ext>
            </a:extLst>
          </p:cNvPr>
          <p:cNvSpPr>
            <a:spLocks noGrp="1"/>
          </p:cNvSpPr>
          <p:nvPr>
            <p:ph type="title"/>
          </p:nvPr>
        </p:nvSpPr>
        <p:spPr/>
        <p:txBody>
          <a:bodyPr/>
          <a:lstStyle/>
          <a:p>
            <a:endParaRPr lang="en-US"/>
          </a:p>
        </p:txBody>
      </p:sp>
      <p:pic>
        <p:nvPicPr>
          <p:cNvPr id="5" name="Content Placeholder 4" descr="A picture containing mountain, outdoor, nature, lake&#10;&#10;Description automatically generated">
            <a:extLst>
              <a:ext uri="{FF2B5EF4-FFF2-40B4-BE49-F238E27FC236}">
                <a16:creationId xmlns:a16="http://schemas.microsoft.com/office/drawing/2014/main" id="{6FF1C974-A5DC-445C-B665-F17536E6D1AF}"/>
              </a:ext>
            </a:extLst>
          </p:cNvPr>
          <p:cNvPicPr>
            <a:picLocks noGrp="1" noChangeAspect="1"/>
          </p:cNvPicPr>
          <p:nvPr>
            <p:ph idx="1"/>
          </p:nvPr>
        </p:nvPicPr>
        <p:blipFill rotWithShape="1">
          <a:blip r:embed="rId2"/>
          <a:srcRect r="4282" b="4254"/>
          <a:stretch/>
        </p:blipFill>
        <p:spPr>
          <a:xfrm>
            <a:off x="0" y="-1"/>
            <a:ext cx="12192000" cy="6384759"/>
          </a:xfrm>
        </p:spPr>
      </p:pic>
    </p:spTree>
    <p:extLst>
      <p:ext uri="{BB962C8B-B14F-4D97-AF65-F5344CB8AC3E}">
        <p14:creationId xmlns:p14="http://schemas.microsoft.com/office/powerpoint/2010/main" val="3160022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Content Placeholder 4" descr="A picture containing tree, outdoor, nature, dirt&#10;&#10;Description automatically generated">
            <a:extLst>
              <a:ext uri="{FF2B5EF4-FFF2-40B4-BE49-F238E27FC236}">
                <a16:creationId xmlns:a16="http://schemas.microsoft.com/office/drawing/2014/main" id="{23DD6DF7-2045-48F7-AB39-BF483E945A4B}"/>
              </a:ext>
            </a:extLst>
          </p:cNvPr>
          <p:cNvPicPr>
            <a:picLocks noGrp="1" noChangeAspect="1"/>
          </p:cNvPicPr>
          <p:nvPr>
            <p:ph idx="1"/>
          </p:nvPr>
        </p:nvPicPr>
        <p:blipFill rotWithShape="1">
          <a:blip r:embed="rId2"/>
          <a:srcRect r="-1" b="21700"/>
          <a:stretch/>
        </p:blipFill>
        <p:spPr>
          <a:xfrm>
            <a:off x="20" y="10"/>
            <a:ext cx="12191980" cy="6857990"/>
          </a:xfrm>
          <a:prstGeom prst="rect">
            <a:avLst/>
          </a:prstGeom>
        </p:spPr>
      </p:pic>
    </p:spTree>
    <p:extLst>
      <p:ext uri="{BB962C8B-B14F-4D97-AF65-F5344CB8AC3E}">
        <p14:creationId xmlns:p14="http://schemas.microsoft.com/office/powerpoint/2010/main" val="1263216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E9EDC7-307C-4B2A-A1FB-E4D829DE9159}"/>
              </a:ext>
            </a:extLst>
          </p:cNvPr>
          <p:cNvPicPr>
            <a:picLocks noChangeAspect="1"/>
          </p:cNvPicPr>
          <p:nvPr/>
        </p:nvPicPr>
        <p:blipFill rotWithShape="1">
          <a:blip r:embed="rId2"/>
          <a:srcRect b="8163"/>
          <a:stretch/>
        </p:blipFill>
        <p:spPr>
          <a:xfrm>
            <a:off x="20" y="10"/>
            <a:ext cx="12191980" cy="6857990"/>
          </a:xfrm>
          <a:prstGeom prst="rect">
            <a:avLst/>
          </a:prstGeom>
        </p:spPr>
      </p:pic>
    </p:spTree>
    <p:extLst>
      <p:ext uri="{BB962C8B-B14F-4D97-AF65-F5344CB8AC3E}">
        <p14:creationId xmlns:p14="http://schemas.microsoft.com/office/powerpoint/2010/main" val="3490968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Content Placeholder 4" descr="A picture containing outdoor, mountain, sky, nature&#10;&#10;Description automatically generated">
            <a:extLst>
              <a:ext uri="{FF2B5EF4-FFF2-40B4-BE49-F238E27FC236}">
                <a16:creationId xmlns:a16="http://schemas.microsoft.com/office/drawing/2014/main" id="{6BFECB14-2AE4-4A13-96D1-DF10B98C3D41}"/>
              </a:ext>
            </a:extLst>
          </p:cNvPr>
          <p:cNvPicPr>
            <a:picLocks noGrp="1" noChangeAspect="1"/>
          </p:cNvPicPr>
          <p:nvPr>
            <p:ph idx="1"/>
          </p:nvPr>
        </p:nvPicPr>
        <p:blipFill rotWithShape="1">
          <a:blip r:embed="rId2"/>
          <a:srcRect t="6903" b="8510"/>
          <a:stretch/>
        </p:blipFill>
        <p:spPr>
          <a:xfrm>
            <a:off x="20" y="10"/>
            <a:ext cx="12191980" cy="6857990"/>
          </a:xfrm>
          <a:prstGeom prst="rect">
            <a:avLst/>
          </a:prstGeom>
        </p:spPr>
      </p:pic>
    </p:spTree>
    <p:extLst>
      <p:ext uri="{BB962C8B-B14F-4D97-AF65-F5344CB8AC3E}">
        <p14:creationId xmlns:p14="http://schemas.microsoft.com/office/powerpoint/2010/main" val="1497868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1AE71-EF04-4035-8394-D63AAD5C0EA5}"/>
              </a:ext>
            </a:extLst>
          </p:cNvPr>
          <p:cNvSpPr>
            <a:spLocks noGrp="1"/>
          </p:cNvSpPr>
          <p:nvPr>
            <p:ph type="title"/>
          </p:nvPr>
        </p:nvSpPr>
        <p:spPr/>
        <p:txBody>
          <a:bodyPr/>
          <a:lstStyle/>
          <a:p>
            <a:endParaRPr lang="en-US"/>
          </a:p>
        </p:txBody>
      </p:sp>
      <p:pic>
        <p:nvPicPr>
          <p:cNvPr id="6" name="Content Placeholder 5" descr="A picture containing tree, outdoor, nature, ravine&#10;&#10;Description automatically generated">
            <a:extLst>
              <a:ext uri="{FF2B5EF4-FFF2-40B4-BE49-F238E27FC236}">
                <a16:creationId xmlns:a16="http://schemas.microsoft.com/office/drawing/2014/main" id="{797C0608-6028-46DD-B971-BBE3CE8F30E0}"/>
              </a:ext>
            </a:extLst>
          </p:cNvPr>
          <p:cNvPicPr>
            <a:picLocks noGrp="1" noChangeAspect="1"/>
          </p:cNvPicPr>
          <p:nvPr>
            <p:ph idx="1"/>
          </p:nvPr>
        </p:nvPicPr>
        <p:blipFill>
          <a:blip r:embed="rId2"/>
          <a:stretch>
            <a:fillRect/>
          </a:stretch>
        </p:blipFill>
        <p:spPr>
          <a:xfrm>
            <a:off x="0" y="0"/>
            <a:ext cx="12192000" cy="8120016"/>
          </a:xfrm>
        </p:spPr>
      </p:pic>
    </p:spTree>
    <p:extLst>
      <p:ext uri="{BB962C8B-B14F-4D97-AF65-F5344CB8AC3E}">
        <p14:creationId xmlns:p14="http://schemas.microsoft.com/office/powerpoint/2010/main" val="1744754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FC29D54-036A-4639-B198-291BD7D620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3C07DA0-7F46-4C18-A505-27591F4AB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A0FC9AA-EA23-4B6D-8EE3-64272A8A0989}"/>
              </a:ext>
            </a:extLst>
          </p:cNvPr>
          <p:cNvPicPr>
            <a:picLocks noChangeAspect="1"/>
          </p:cNvPicPr>
          <p:nvPr/>
        </p:nvPicPr>
        <p:blipFill rotWithShape="1">
          <a:blip r:embed="rId2"/>
          <a:srcRect l="19182" r="8979" b="1"/>
          <a:stretch/>
        </p:blipFill>
        <p:spPr>
          <a:xfrm>
            <a:off x="637878" y="640926"/>
            <a:ext cx="5458122" cy="5660275"/>
          </a:xfrm>
          <a:prstGeom prst="rect">
            <a:avLst/>
          </a:prstGeom>
        </p:spPr>
      </p:pic>
      <p:pic>
        <p:nvPicPr>
          <p:cNvPr id="3" name="Picture 2">
            <a:extLst>
              <a:ext uri="{FF2B5EF4-FFF2-40B4-BE49-F238E27FC236}">
                <a16:creationId xmlns:a16="http://schemas.microsoft.com/office/drawing/2014/main" id="{D33270B4-DF1A-47FB-896D-E0B082E9608C}"/>
              </a:ext>
            </a:extLst>
          </p:cNvPr>
          <p:cNvPicPr>
            <a:picLocks noChangeAspect="1"/>
          </p:cNvPicPr>
          <p:nvPr/>
        </p:nvPicPr>
        <p:blipFill rotWithShape="1">
          <a:blip r:embed="rId3"/>
          <a:srcRect r="2" b="5422"/>
          <a:stretch/>
        </p:blipFill>
        <p:spPr>
          <a:xfrm>
            <a:off x="6170843" y="640926"/>
            <a:ext cx="5448882" cy="5650693"/>
          </a:xfrm>
          <a:prstGeom prst="rect">
            <a:avLst/>
          </a:prstGeom>
        </p:spPr>
      </p:pic>
      <p:sp>
        <p:nvSpPr>
          <p:cNvPr id="4" name="TextBox 3">
            <a:extLst>
              <a:ext uri="{FF2B5EF4-FFF2-40B4-BE49-F238E27FC236}">
                <a16:creationId xmlns:a16="http://schemas.microsoft.com/office/drawing/2014/main" id="{A0792BB5-002B-4ABD-A5DF-4EB338E5437D}"/>
              </a:ext>
            </a:extLst>
          </p:cNvPr>
          <p:cNvSpPr txBox="1"/>
          <p:nvPr/>
        </p:nvSpPr>
        <p:spPr>
          <a:xfrm>
            <a:off x="1671032" y="6313200"/>
            <a:ext cx="8999621" cy="523220"/>
          </a:xfrm>
          <a:prstGeom prst="rect">
            <a:avLst/>
          </a:prstGeom>
          <a:noFill/>
        </p:spPr>
        <p:txBody>
          <a:bodyPr wrap="square" rtlCol="0">
            <a:spAutoFit/>
          </a:bodyPr>
          <a:lstStyle/>
          <a:p>
            <a:pPr algn="ctr"/>
            <a:r>
              <a:rPr lang="el-GR" sz="2800" dirty="0"/>
              <a:t>Σφηνοειδείς ολισθήσεις</a:t>
            </a:r>
            <a:endParaRPr lang="en-US" sz="2800" dirty="0"/>
          </a:p>
        </p:txBody>
      </p:sp>
    </p:spTree>
    <p:extLst>
      <p:ext uri="{BB962C8B-B14F-4D97-AF65-F5344CB8AC3E}">
        <p14:creationId xmlns:p14="http://schemas.microsoft.com/office/powerpoint/2010/main" val="198230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6" name="Straight Connector 15">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472B899-9BAA-4120-ABDF-C37ED56BD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0239C1-6365-4DC8-B1C5-1D07D43DA0CF}"/>
              </a:ext>
            </a:extLst>
          </p:cNvPr>
          <p:cNvSpPr>
            <a:spLocks noGrp="1"/>
          </p:cNvSpPr>
          <p:nvPr>
            <p:ph type="title"/>
          </p:nvPr>
        </p:nvSpPr>
        <p:spPr>
          <a:xfrm>
            <a:off x="487923" y="1829795"/>
            <a:ext cx="3659246" cy="1368595"/>
          </a:xfrm>
        </p:spPr>
        <p:txBody>
          <a:bodyPr vert="horz" lIns="91440" tIns="45720" rIns="91440" bIns="45720" rtlCol="0" anchor="b">
            <a:normAutofit/>
          </a:bodyPr>
          <a:lstStyle/>
          <a:p>
            <a:r>
              <a:rPr lang="en-US" sz="4200" dirty="0" err="1">
                <a:solidFill>
                  <a:schemeClr val="tx1"/>
                </a:solidFill>
              </a:rPr>
              <a:t>Πλευρικές</a:t>
            </a:r>
            <a:r>
              <a:rPr lang="en-US" sz="4200" dirty="0">
                <a:solidFill>
                  <a:schemeClr val="tx1"/>
                </a:solidFill>
              </a:rPr>
              <a:t> </a:t>
            </a:r>
            <a:r>
              <a:rPr lang="en-US" sz="4200" dirty="0" err="1">
                <a:solidFill>
                  <a:schemeClr val="tx1"/>
                </a:solidFill>
              </a:rPr>
              <a:t>εξ</a:t>
            </a:r>
            <a:r>
              <a:rPr lang="en-US" sz="4200" dirty="0">
                <a:solidFill>
                  <a:schemeClr val="tx1"/>
                </a:solidFill>
              </a:rPr>
              <a:t>απλώσεις</a:t>
            </a:r>
          </a:p>
        </p:txBody>
      </p:sp>
      <p:pic>
        <p:nvPicPr>
          <p:cNvPr id="9" name="Picture 8">
            <a:extLst>
              <a:ext uri="{FF2B5EF4-FFF2-40B4-BE49-F238E27FC236}">
                <a16:creationId xmlns:a16="http://schemas.microsoft.com/office/drawing/2014/main" id="{76A3477B-9BEA-4022-9CCD-1EF09198524F}"/>
              </a:ext>
            </a:extLst>
          </p:cNvPr>
          <p:cNvPicPr>
            <a:picLocks noChangeAspect="1"/>
          </p:cNvPicPr>
          <p:nvPr/>
        </p:nvPicPr>
        <p:blipFill rotWithShape="1">
          <a:blip r:embed="rId2"/>
          <a:srcRect r="4" b="23414"/>
          <a:stretch/>
        </p:blipFill>
        <p:spPr>
          <a:xfrm>
            <a:off x="4635092" y="10"/>
            <a:ext cx="3732733" cy="3383270"/>
          </a:xfrm>
          <a:prstGeom prst="rect">
            <a:avLst/>
          </a:prstGeom>
        </p:spPr>
      </p:pic>
      <p:pic>
        <p:nvPicPr>
          <p:cNvPr id="5" name="Content Placeholder 4">
            <a:extLst>
              <a:ext uri="{FF2B5EF4-FFF2-40B4-BE49-F238E27FC236}">
                <a16:creationId xmlns:a16="http://schemas.microsoft.com/office/drawing/2014/main" id="{DB75A0B8-DEC7-419F-839E-BC6CA4D40243}"/>
              </a:ext>
            </a:extLst>
          </p:cNvPr>
          <p:cNvPicPr>
            <a:picLocks noGrp="1" noChangeAspect="1"/>
          </p:cNvPicPr>
          <p:nvPr>
            <p:ph idx="1"/>
          </p:nvPr>
        </p:nvPicPr>
        <p:blipFill rotWithShape="1">
          <a:blip r:embed="rId3"/>
          <a:srcRect l="6883" r="19564"/>
          <a:stretch/>
        </p:blipFill>
        <p:spPr>
          <a:xfrm>
            <a:off x="8459265" y="10"/>
            <a:ext cx="3732735" cy="3383270"/>
          </a:xfrm>
          <a:prstGeom prst="rect">
            <a:avLst/>
          </a:prstGeom>
        </p:spPr>
      </p:pic>
      <p:cxnSp>
        <p:nvCxnSpPr>
          <p:cNvPr id="20" name="Straight Connector 19">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2797" y="3429000"/>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outdoor, tree, ground, park&#10;&#10;Description automatically generated">
            <a:extLst>
              <a:ext uri="{FF2B5EF4-FFF2-40B4-BE49-F238E27FC236}">
                <a16:creationId xmlns:a16="http://schemas.microsoft.com/office/drawing/2014/main" id="{ABEF0DE4-C7E4-4228-BC1D-A60FE00E12F7}"/>
              </a:ext>
            </a:extLst>
          </p:cNvPr>
          <p:cNvPicPr>
            <a:picLocks noChangeAspect="1"/>
          </p:cNvPicPr>
          <p:nvPr/>
        </p:nvPicPr>
        <p:blipFill rotWithShape="1">
          <a:blip r:embed="rId4"/>
          <a:srcRect t="21331" b="19025"/>
          <a:stretch/>
        </p:blipFill>
        <p:spPr>
          <a:xfrm>
            <a:off x="4635097" y="3474720"/>
            <a:ext cx="7556889" cy="3383280"/>
          </a:xfrm>
          <a:prstGeom prst="rect">
            <a:avLst/>
          </a:prstGeom>
        </p:spPr>
      </p:pic>
      <p:sp>
        <p:nvSpPr>
          <p:cNvPr id="15" name="Title 1">
            <a:extLst>
              <a:ext uri="{FF2B5EF4-FFF2-40B4-BE49-F238E27FC236}">
                <a16:creationId xmlns:a16="http://schemas.microsoft.com/office/drawing/2014/main" id="{E41150A5-18E3-460C-964C-F572C0759B7F}"/>
              </a:ext>
            </a:extLst>
          </p:cNvPr>
          <p:cNvSpPr txBox="1">
            <a:spLocks/>
          </p:cNvSpPr>
          <p:nvPr/>
        </p:nvSpPr>
        <p:spPr>
          <a:xfrm>
            <a:off x="484814" y="3430999"/>
            <a:ext cx="3659246" cy="136859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4200" dirty="0">
                <a:solidFill>
                  <a:schemeClr val="tx1"/>
                </a:solidFill>
              </a:rPr>
              <a:t>Lateral Spreads</a:t>
            </a:r>
          </a:p>
        </p:txBody>
      </p:sp>
    </p:spTree>
    <p:extLst>
      <p:ext uri="{BB962C8B-B14F-4D97-AF65-F5344CB8AC3E}">
        <p14:creationId xmlns:p14="http://schemas.microsoft.com/office/powerpoint/2010/main" val="367668957"/>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C535B7-F459-4203-9F4D-FB4D609A4523}"/>
              </a:ext>
            </a:extLst>
          </p:cNvPr>
          <p:cNvSpPr>
            <a:spLocks noGrp="1"/>
          </p:cNvSpPr>
          <p:nvPr>
            <p:ph type="title"/>
          </p:nvPr>
        </p:nvSpPr>
        <p:spPr>
          <a:xfrm>
            <a:off x="1097280" y="286603"/>
            <a:ext cx="10058400" cy="1450757"/>
          </a:xfrm>
        </p:spPr>
        <p:txBody>
          <a:bodyPr>
            <a:normAutofit/>
          </a:bodyPr>
          <a:lstStyle/>
          <a:p>
            <a:r>
              <a:rPr lang="el-GR" dirty="0"/>
              <a:t>Πλευρικές εξαπλώσεις</a:t>
            </a:r>
            <a:br>
              <a:rPr lang="el-GR" dirty="0"/>
            </a:br>
            <a:r>
              <a:rPr lang="el-GR" dirty="0"/>
              <a:t>(</a:t>
            </a:r>
            <a:r>
              <a:rPr lang="en-US" dirty="0"/>
              <a:t>Lateral spreads)</a:t>
            </a:r>
          </a:p>
        </p:txBody>
      </p:sp>
      <p:cxnSp>
        <p:nvCxnSpPr>
          <p:cNvPr id="11" name="Straight Connector 10">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71C66C5-60D6-4BD5-A05E-B8F8EE8D7691}"/>
              </a:ext>
            </a:extLst>
          </p:cNvPr>
          <p:cNvPicPr>
            <a:picLocks noChangeAspect="1"/>
          </p:cNvPicPr>
          <p:nvPr/>
        </p:nvPicPr>
        <p:blipFill>
          <a:blip r:embed="rId2"/>
          <a:stretch>
            <a:fillRect/>
          </a:stretch>
        </p:blipFill>
        <p:spPr>
          <a:xfrm>
            <a:off x="6929773" y="2266688"/>
            <a:ext cx="5735714" cy="3185438"/>
          </a:xfrm>
          <a:prstGeom prst="rect">
            <a:avLst/>
          </a:prstGeom>
        </p:spPr>
      </p:pic>
      <p:sp>
        <p:nvSpPr>
          <p:cNvPr id="13" name="Rectangle 12">
            <a:extLst>
              <a:ext uri="{FF2B5EF4-FFF2-40B4-BE49-F238E27FC236}">
                <a16:creationId xmlns:a16="http://schemas.microsoft.com/office/drawing/2014/main" id="{CB06839E-D8C3-4A74-BA2B-3B97E7B2C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BB3236B6-F425-4ED3-9124-56AD6E94C1EB}"/>
              </a:ext>
            </a:extLst>
          </p:cNvPr>
          <p:cNvSpPr>
            <a:spLocks noGrp="1"/>
          </p:cNvSpPr>
          <p:nvPr>
            <p:ph idx="1"/>
          </p:nvPr>
        </p:nvSpPr>
        <p:spPr>
          <a:xfrm>
            <a:off x="1097281" y="2108201"/>
            <a:ext cx="6233962" cy="4134108"/>
          </a:xfrm>
        </p:spPr>
        <p:txBody>
          <a:bodyPr>
            <a:normAutofit/>
          </a:bodyPr>
          <a:lstStyle/>
          <a:p>
            <a:pPr>
              <a:lnSpc>
                <a:spcPct val="100000"/>
              </a:lnSpc>
            </a:pPr>
            <a:r>
              <a:rPr lang="el-GR" dirty="0"/>
              <a:t>Οριζόντιες μετακινήσεις πάνω σε στρώσεις υλικών με ασθενή μηχανικά υλικά. Οι μετακινήσεις διευκολύνονται από την παρουσία διατμητικών και εφελκυστικών ρωγμών. Οι μετακινήσεις αυτές διακρίνονται από τον τύπο των υλικών που χαρακτηρίζουν τη μάζα.</a:t>
            </a:r>
          </a:p>
          <a:p>
            <a:pPr>
              <a:lnSpc>
                <a:spcPct val="100000"/>
              </a:lnSpc>
              <a:buFont typeface="Wingdings" panose="05000000000000000000" pitchFamily="2" charset="2"/>
              <a:buChar char="Ø"/>
            </a:pPr>
            <a:r>
              <a:rPr lang="el-GR" dirty="0"/>
              <a:t> Εξάπλωση τεμάχων (</a:t>
            </a:r>
            <a:r>
              <a:rPr lang="en-US" dirty="0"/>
              <a:t>block spread) </a:t>
            </a:r>
            <a:r>
              <a:rPr lang="el-GR" dirty="0"/>
              <a:t>που εκδηλώνονται σε βραχώδεις σχηματισμούς που βρίσκονται πάνω από ασθενέστερα εδαφικά υλικά.</a:t>
            </a:r>
          </a:p>
          <a:p>
            <a:pPr>
              <a:lnSpc>
                <a:spcPct val="100000"/>
              </a:lnSpc>
              <a:buFont typeface="Wingdings" panose="05000000000000000000" pitchFamily="2" charset="2"/>
              <a:buChar char="Ø"/>
            </a:pPr>
            <a:r>
              <a:rPr lang="el-GR" dirty="0"/>
              <a:t> Εξαπλώσεις λόγω ρευστοποίησης (</a:t>
            </a:r>
            <a:r>
              <a:rPr lang="en-US" dirty="0"/>
              <a:t>liquefaction spreads) </a:t>
            </a:r>
            <a:r>
              <a:rPr lang="el-GR" dirty="0"/>
              <a:t>που εκδηλώνονται σε αργιλικά υλικά ή σε ρευστοποιημένους σχηματισμούς.</a:t>
            </a:r>
          </a:p>
          <a:p>
            <a:pPr>
              <a:lnSpc>
                <a:spcPct val="100000"/>
              </a:lnSpc>
              <a:buFont typeface="Wingdings" panose="05000000000000000000" pitchFamily="2" charset="2"/>
              <a:buChar char="Ø"/>
            </a:pPr>
            <a:r>
              <a:rPr lang="el-GR" dirty="0"/>
              <a:t> Σύνθετες, πλευρικές εξαπλώσεις </a:t>
            </a:r>
            <a:r>
              <a:rPr lang="en-US" dirty="0"/>
              <a:t>(complex spreads)</a:t>
            </a:r>
          </a:p>
        </p:txBody>
      </p:sp>
    </p:spTree>
    <p:extLst>
      <p:ext uri="{BB962C8B-B14F-4D97-AF65-F5344CB8AC3E}">
        <p14:creationId xmlns:p14="http://schemas.microsoft.com/office/powerpoint/2010/main" val="841936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Content Placeholder 5" descr="A picture containing outdoor, tree, way, shore&#10;&#10;Description automatically generated">
            <a:extLst>
              <a:ext uri="{FF2B5EF4-FFF2-40B4-BE49-F238E27FC236}">
                <a16:creationId xmlns:a16="http://schemas.microsoft.com/office/drawing/2014/main" id="{12DE4F65-4188-4E0E-9A00-8392AE36C7C3}"/>
              </a:ext>
            </a:extLst>
          </p:cNvPr>
          <p:cNvPicPr>
            <a:picLocks noGrp="1" noChangeAspect="1"/>
          </p:cNvPicPr>
          <p:nvPr>
            <p:ph idx="1"/>
          </p:nvPr>
        </p:nvPicPr>
        <p:blipFill rotWithShape="1">
          <a:blip r:embed="rId2"/>
          <a:srcRect l="444"/>
          <a:stretch/>
        </p:blipFill>
        <p:spPr>
          <a:xfrm>
            <a:off x="20" y="10"/>
            <a:ext cx="12191980" cy="6857990"/>
          </a:xfrm>
          <a:prstGeom prst="rect">
            <a:avLst/>
          </a:prstGeom>
        </p:spPr>
      </p:pic>
    </p:spTree>
    <p:extLst>
      <p:ext uri="{BB962C8B-B14F-4D97-AF65-F5344CB8AC3E}">
        <p14:creationId xmlns:p14="http://schemas.microsoft.com/office/powerpoint/2010/main" val="1692769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Content Placeholder 5" descr="A picture containing tree, outdoor, sky, way&#10;&#10;Description automatically generated">
            <a:extLst>
              <a:ext uri="{FF2B5EF4-FFF2-40B4-BE49-F238E27FC236}">
                <a16:creationId xmlns:a16="http://schemas.microsoft.com/office/drawing/2014/main" id="{104F07C2-B88A-49F4-96AD-AC93303A73E0}"/>
              </a:ext>
            </a:extLst>
          </p:cNvPr>
          <p:cNvPicPr>
            <a:picLocks noGrp="1" noChangeAspect="1"/>
          </p:cNvPicPr>
          <p:nvPr>
            <p:ph idx="1"/>
          </p:nvPr>
        </p:nvPicPr>
        <p:blipFill rotWithShape="1">
          <a:blip r:embed="rId2"/>
          <a:srcRect b="15730"/>
          <a:stretch/>
        </p:blipFill>
        <p:spPr>
          <a:xfrm>
            <a:off x="20" y="10"/>
            <a:ext cx="12191980" cy="6857990"/>
          </a:xfrm>
          <a:prstGeom prst="rect">
            <a:avLst/>
          </a:prstGeom>
        </p:spPr>
      </p:pic>
    </p:spTree>
    <p:extLst>
      <p:ext uri="{BB962C8B-B14F-4D97-AF65-F5344CB8AC3E}">
        <p14:creationId xmlns:p14="http://schemas.microsoft.com/office/powerpoint/2010/main" val="2850306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D86BAA6-7CB6-4C5C-AFD2-38ED8A49DA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845" t="22975" r="38428" b="21647"/>
          <a:stretch/>
        </p:blipFill>
        <p:spPr bwMode="auto">
          <a:xfrm>
            <a:off x="4440350" y="0"/>
            <a:ext cx="7751650" cy="6397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E26CAA8-08D4-4F83-BDD2-4D9578770684}"/>
              </a:ext>
            </a:extLst>
          </p:cNvPr>
          <p:cNvSpPr txBox="1"/>
          <p:nvPr/>
        </p:nvSpPr>
        <p:spPr>
          <a:xfrm>
            <a:off x="323558" y="5084022"/>
            <a:ext cx="4116792" cy="1477328"/>
          </a:xfrm>
          <a:prstGeom prst="rect">
            <a:avLst/>
          </a:prstGeom>
          <a:noFill/>
        </p:spPr>
        <p:txBody>
          <a:bodyPr wrap="square" rtlCol="0">
            <a:spAutoFit/>
          </a:bodyPr>
          <a:lstStyle/>
          <a:p>
            <a:r>
              <a:rPr lang="el-GR" altLang="en-US" dirty="0"/>
              <a:t>Χάρτης κατανομής των κατολισθήσεων σε ευρωπαϊκό επίπεδο. Ο χάρτης έχει παραχθεί στο πλαίσιο του </a:t>
            </a:r>
            <a:r>
              <a:rPr lang="el-GR" altLang="en-US" dirty="0" err="1"/>
              <a:t>SAFELand</a:t>
            </a:r>
            <a:r>
              <a:rPr lang="el-GR" altLang="en-US" dirty="0"/>
              <a:t> </a:t>
            </a:r>
            <a:r>
              <a:rPr lang="el-GR" altLang="en-US" dirty="0" err="1"/>
              <a:t>project</a:t>
            </a:r>
            <a:r>
              <a:rPr lang="en-US" altLang="en-US" dirty="0"/>
              <a:t> </a:t>
            </a:r>
            <a:r>
              <a:rPr lang="el-GR" altLang="en-US" dirty="0"/>
              <a:t>(</a:t>
            </a:r>
            <a:r>
              <a:rPr lang="el-GR" altLang="en-US" dirty="0" err="1"/>
              <a:t>Van</a:t>
            </a:r>
            <a:r>
              <a:rPr lang="el-GR" altLang="en-US" dirty="0"/>
              <a:t> </a:t>
            </a:r>
            <a:r>
              <a:rPr lang="el-GR" altLang="en-US" dirty="0" err="1"/>
              <a:t>Den</a:t>
            </a:r>
            <a:r>
              <a:rPr lang="el-GR" altLang="en-US" dirty="0"/>
              <a:t> </a:t>
            </a:r>
            <a:r>
              <a:rPr lang="el-GR" altLang="en-US" dirty="0" err="1"/>
              <a:t>Eeckhaut</a:t>
            </a:r>
            <a:r>
              <a:rPr lang="el-GR" altLang="en-US" dirty="0"/>
              <a:t> et al. 2011).</a:t>
            </a:r>
          </a:p>
          <a:p>
            <a:endParaRPr lang="en-US" dirty="0"/>
          </a:p>
        </p:txBody>
      </p:sp>
    </p:spTree>
    <p:extLst>
      <p:ext uri="{BB962C8B-B14F-4D97-AF65-F5344CB8AC3E}">
        <p14:creationId xmlns:p14="http://schemas.microsoft.com/office/powerpoint/2010/main" val="836534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Content Placeholder 4" descr="A picture containing ground, outdoor, sandy, hole&#10;&#10;Description automatically generated">
            <a:extLst>
              <a:ext uri="{FF2B5EF4-FFF2-40B4-BE49-F238E27FC236}">
                <a16:creationId xmlns:a16="http://schemas.microsoft.com/office/drawing/2014/main" id="{B5BBC24C-6A5C-4FD6-B153-D55F18DA61BC}"/>
              </a:ext>
            </a:extLst>
          </p:cNvPr>
          <p:cNvPicPr>
            <a:picLocks noGrp="1" noChangeAspect="1"/>
          </p:cNvPicPr>
          <p:nvPr>
            <p:ph idx="1"/>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37019282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Content Placeholder 4" descr="A picture containing tree, outdoor, ground, rock&#10;&#10;Description automatically generated">
            <a:extLst>
              <a:ext uri="{FF2B5EF4-FFF2-40B4-BE49-F238E27FC236}">
                <a16:creationId xmlns:a16="http://schemas.microsoft.com/office/drawing/2014/main" id="{583F2D2C-868C-4C12-8FEE-78B4428EB491}"/>
              </a:ext>
            </a:extLst>
          </p:cNvPr>
          <p:cNvPicPr>
            <a:picLocks noGrp="1" noChangeAspect="1"/>
          </p:cNvPicPr>
          <p:nvPr>
            <p:ph idx="1"/>
          </p:nvPr>
        </p:nvPicPr>
        <p:blipFill rotWithShape="1">
          <a:blip r:embed="rId2"/>
          <a:srcRect b="25000"/>
          <a:stretch/>
        </p:blipFill>
        <p:spPr>
          <a:xfrm>
            <a:off x="20" y="10"/>
            <a:ext cx="12191980" cy="6857990"/>
          </a:xfrm>
          <a:prstGeom prst="rect">
            <a:avLst/>
          </a:prstGeom>
        </p:spPr>
      </p:pic>
    </p:spTree>
    <p:extLst>
      <p:ext uri="{BB962C8B-B14F-4D97-AF65-F5344CB8AC3E}">
        <p14:creationId xmlns:p14="http://schemas.microsoft.com/office/powerpoint/2010/main" val="1675955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D1B4E201-164F-4793-895E-C149B2F2FC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60711" y="3506289"/>
            <a:ext cx="7210670" cy="2967839"/>
          </a:xfrm>
          <a:prstGeom prst="rect">
            <a:avLst/>
          </a:prstGeom>
          <a:solidFill>
            <a:srgbClr val="454E3A"/>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6CE4A0-EBB2-41C3-8A3F-933F2551BEFD}"/>
              </a:ext>
            </a:extLst>
          </p:cNvPr>
          <p:cNvSpPr>
            <a:spLocks noGrp="1"/>
          </p:cNvSpPr>
          <p:nvPr>
            <p:ph type="title"/>
          </p:nvPr>
        </p:nvSpPr>
        <p:spPr>
          <a:xfrm>
            <a:off x="5021821" y="3812955"/>
            <a:ext cx="6465287" cy="1486192"/>
          </a:xfrm>
        </p:spPr>
        <p:txBody>
          <a:bodyPr vert="horz" lIns="91440" tIns="45720" rIns="91440" bIns="45720" rtlCol="0" anchor="b">
            <a:normAutofit/>
          </a:bodyPr>
          <a:lstStyle/>
          <a:p>
            <a:pPr algn="ctr"/>
            <a:r>
              <a:rPr lang="en-US" sz="5000" dirty="0">
                <a:solidFill>
                  <a:schemeClr val="bg1"/>
                </a:solidFill>
              </a:rPr>
              <a:t>Καταπ</a:t>
            </a:r>
            <a:r>
              <a:rPr lang="en-US" sz="5000" dirty="0" err="1">
                <a:solidFill>
                  <a:schemeClr val="bg1"/>
                </a:solidFill>
              </a:rPr>
              <a:t>τώσεις</a:t>
            </a:r>
            <a:r>
              <a:rPr lang="en-US" sz="5000" dirty="0">
                <a:solidFill>
                  <a:schemeClr val="bg1"/>
                </a:solidFill>
              </a:rPr>
              <a:t> β</a:t>
            </a:r>
            <a:r>
              <a:rPr lang="en-US" sz="5000" dirty="0" err="1">
                <a:solidFill>
                  <a:schemeClr val="bg1"/>
                </a:solidFill>
              </a:rPr>
              <a:t>ράχων</a:t>
            </a:r>
            <a:br>
              <a:rPr lang="el-GR" sz="5000" dirty="0">
                <a:solidFill>
                  <a:schemeClr val="bg1"/>
                </a:solidFill>
              </a:rPr>
            </a:br>
            <a:r>
              <a:rPr lang="el-GR" sz="5000" dirty="0">
                <a:solidFill>
                  <a:schemeClr val="bg1"/>
                </a:solidFill>
              </a:rPr>
              <a:t>(</a:t>
            </a:r>
            <a:r>
              <a:rPr lang="en-US" sz="5000" dirty="0">
                <a:solidFill>
                  <a:schemeClr val="bg1"/>
                </a:solidFill>
              </a:rPr>
              <a:t>rockfall)</a:t>
            </a:r>
          </a:p>
        </p:txBody>
      </p:sp>
      <p:pic>
        <p:nvPicPr>
          <p:cNvPr id="6" name="Picture 4" descr="1459535-thumb-large">
            <a:extLst>
              <a:ext uri="{FF2B5EF4-FFF2-40B4-BE49-F238E27FC236}">
                <a16:creationId xmlns:a16="http://schemas.microsoft.com/office/drawing/2014/main" id="{BBDF6CD3-20F2-425D-9817-ADF7F54E09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0" r="1" b="1"/>
          <a:stretch/>
        </p:blipFill>
        <p:spPr bwMode="auto">
          <a:xfrm>
            <a:off x="317634" y="321731"/>
            <a:ext cx="4188775" cy="30299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mages (3)">
            <a:extLst>
              <a:ext uri="{FF2B5EF4-FFF2-40B4-BE49-F238E27FC236}">
                <a16:creationId xmlns:a16="http://schemas.microsoft.com/office/drawing/2014/main" id="{284A6BF3-C683-4D42-8F6E-3054668D04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14" r="12725" b="-3"/>
          <a:stretch/>
        </p:blipFill>
        <p:spPr bwMode="auto">
          <a:xfrm>
            <a:off x="4654297" y="299362"/>
            <a:ext cx="3534598" cy="30523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katolisthiseis">
            <a:extLst>
              <a:ext uri="{FF2B5EF4-FFF2-40B4-BE49-F238E27FC236}">
                <a16:creationId xmlns:a16="http://schemas.microsoft.com/office/drawing/2014/main" id="{81BA5C2A-1AD5-457B-9334-2C727D8011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803" r="1" b="1"/>
          <a:stretch/>
        </p:blipFill>
        <p:spPr bwMode="auto">
          <a:xfrm>
            <a:off x="8349763" y="287532"/>
            <a:ext cx="3521618" cy="30641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a:extLst>
              <a:ext uri="{FF2B5EF4-FFF2-40B4-BE49-F238E27FC236}">
                <a16:creationId xmlns:a16="http://schemas.microsoft.com/office/drawing/2014/main" id="{FACE2D80-77E9-4433-B62B-693C5B7B2A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0211" y="5393160"/>
            <a:ext cx="6309360" cy="0"/>
          </a:xfrm>
          <a:prstGeom prst="line">
            <a:avLst/>
          </a:prstGeom>
          <a:ln w="1905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12" descr="images (19)">
            <a:extLst>
              <a:ext uri="{FF2B5EF4-FFF2-40B4-BE49-F238E27FC236}">
                <a16:creationId xmlns:a16="http://schemas.microsoft.com/office/drawing/2014/main" id="{64F79A18-FE21-473E-961D-5F099656BA65}"/>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7081" r="13883" b="2"/>
          <a:stretch/>
        </p:blipFill>
        <p:spPr bwMode="auto">
          <a:xfrm>
            <a:off x="317635" y="3506292"/>
            <a:ext cx="4188774" cy="29678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5842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51186D-5A8F-4324-8A79-9881BB32EF18}"/>
              </a:ext>
            </a:extLst>
          </p:cNvPr>
          <p:cNvSpPr>
            <a:spLocks noGrp="1"/>
          </p:cNvSpPr>
          <p:nvPr>
            <p:ph type="title"/>
          </p:nvPr>
        </p:nvSpPr>
        <p:spPr>
          <a:xfrm>
            <a:off x="1097280" y="286603"/>
            <a:ext cx="10058400" cy="1450757"/>
          </a:xfrm>
        </p:spPr>
        <p:txBody>
          <a:bodyPr>
            <a:normAutofit/>
          </a:bodyPr>
          <a:lstStyle/>
          <a:p>
            <a:r>
              <a:rPr lang="el-GR" dirty="0"/>
              <a:t>Καταπτώσεις (</a:t>
            </a:r>
            <a:r>
              <a:rPr lang="en-US" dirty="0"/>
              <a:t>rockfalls)</a:t>
            </a:r>
          </a:p>
        </p:txBody>
      </p:sp>
      <p:cxnSp>
        <p:nvCxnSpPr>
          <p:cNvPr id="11" name="Straight Connector 10">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B849378-B45D-44A8-BEAA-439E36D54073}"/>
              </a:ext>
            </a:extLst>
          </p:cNvPr>
          <p:cNvSpPr>
            <a:spLocks noGrp="1"/>
          </p:cNvSpPr>
          <p:nvPr>
            <p:ph idx="1"/>
          </p:nvPr>
        </p:nvSpPr>
        <p:spPr>
          <a:xfrm>
            <a:off x="1097280" y="2108202"/>
            <a:ext cx="6850966" cy="3856481"/>
          </a:xfrm>
        </p:spPr>
        <p:txBody>
          <a:bodyPr>
            <a:normAutofit/>
          </a:bodyPr>
          <a:lstStyle/>
          <a:p>
            <a:r>
              <a:rPr lang="el-GR" dirty="0"/>
              <a:t>Αποκόλληση τμήματος </a:t>
            </a:r>
            <a:r>
              <a:rPr lang="el-GR" dirty="0" err="1"/>
              <a:t>βραχομάζας</a:t>
            </a:r>
            <a:r>
              <a:rPr lang="el-GR" dirty="0"/>
              <a:t> ή και συνεκτικού εδάφους, σε απότομο πρανές και κατά μήκος μιας επιφάνειας χωρίς ή με ελάχιστη διατμητική μετατόπιση. Η κατάπτωση που ακολουθεί ορίζεται από την ελεύθερη πτώση της </a:t>
            </a:r>
            <a:r>
              <a:rPr lang="el-GR" dirty="0" err="1"/>
              <a:t>βραχομάζας</a:t>
            </a:r>
            <a:r>
              <a:rPr lang="el-GR" dirty="0"/>
              <a:t> με κύλιση ή αναπήδηση.</a:t>
            </a:r>
          </a:p>
          <a:p>
            <a:r>
              <a:rPr lang="el-GR" dirty="0"/>
              <a:t>Η μετακίνηση του τέμαχους είναι εξαιρετικά γρήγορη καθώς είναι πολύ πιθανόν να έχουν προηγηθεί μικρότερες μετακινήσεις που οδήγησαν στον προοδευτικό αποχωρισμό της μετακινούμενης μάζας από το μητρικό πέτρωμα.</a:t>
            </a:r>
          </a:p>
          <a:p>
            <a:endParaRPr lang="el-GR" dirty="0"/>
          </a:p>
        </p:txBody>
      </p:sp>
      <p:pic>
        <p:nvPicPr>
          <p:cNvPr id="4" name="Picture 3">
            <a:extLst>
              <a:ext uri="{FF2B5EF4-FFF2-40B4-BE49-F238E27FC236}">
                <a16:creationId xmlns:a16="http://schemas.microsoft.com/office/drawing/2014/main" id="{546F76F2-57FF-4318-8F34-7EF0DC0F1B99}"/>
              </a:ext>
            </a:extLst>
          </p:cNvPr>
          <p:cNvPicPr>
            <a:picLocks noChangeAspect="1"/>
          </p:cNvPicPr>
          <p:nvPr/>
        </p:nvPicPr>
        <p:blipFill>
          <a:blip r:embed="rId2"/>
          <a:stretch>
            <a:fillRect/>
          </a:stretch>
        </p:blipFill>
        <p:spPr>
          <a:xfrm>
            <a:off x="7849772" y="2862775"/>
            <a:ext cx="3976806" cy="3101908"/>
          </a:xfrm>
          <a:prstGeom prst="rect">
            <a:avLst/>
          </a:prstGeom>
        </p:spPr>
      </p:pic>
      <p:sp>
        <p:nvSpPr>
          <p:cNvPr id="13" name="Rectangle 12">
            <a:extLst>
              <a:ext uri="{FF2B5EF4-FFF2-40B4-BE49-F238E27FC236}">
                <a16:creationId xmlns:a16="http://schemas.microsoft.com/office/drawing/2014/main" id="{CB06839E-D8C3-4A74-BA2B-3B97E7B2C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7520424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CE4A0-EBB2-41C3-8A3F-933F2551BEFD}"/>
              </a:ext>
            </a:extLst>
          </p:cNvPr>
          <p:cNvSpPr>
            <a:spLocks noGrp="1"/>
          </p:cNvSpPr>
          <p:nvPr>
            <p:ph type="title"/>
          </p:nvPr>
        </p:nvSpPr>
        <p:spPr/>
        <p:txBody>
          <a:bodyPr/>
          <a:lstStyle/>
          <a:p>
            <a:endParaRPr lang="en-US"/>
          </a:p>
        </p:txBody>
      </p:sp>
      <p:pic>
        <p:nvPicPr>
          <p:cNvPr id="5" name="Content Placeholder 4" descr="A picture containing mountain, outdoor, nature, stone&#10;&#10;Description automatically generated">
            <a:extLst>
              <a:ext uri="{FF2B5EF4-FFF2-40B4-BE49-F238E27FC236}">
                <a16:creationId xmlns:a16="http://schemas.microsoft.com/office/drawing/2014/main" id="{0238F2E1-A5A0-4F24-AB7F-A0579D782523}"/>
              </a:ext>
            </a:extLst>
          </p:cNvPr>
          <p:cNvPicPr>
            <a:picLocks noGrp="1" noChangeAspect="1"/>
          </p:cNvPicPr>
          <p:nvPr>
            <p:ph idx="1"/>
          </p:nvPr>
        </p:nvPicPr>
        <p:blipFill>
          <a:blip r:embed="rId2"/>
          <a:stretch>
            <a:fillRect/>
          </a:stretch>
        </p:blipFill>
        <p:spPr>
          <a:xfrm>
            <a:off x="0" y="-1270000"/>
            <a:ext cx="12192000" cy="8128000"/>
          </a:xfrm>
        </p:spPr>
      </p:pic>
    </p:spTree>
    <p:extLst>
      <p:ext uri="{BB962C8B-B14F-4D97-AF65-F5344CB8AC3E}">
        <p14:creationId xmlns:p14="http://schemas.microsoft.com/office/powerpoint/2010/main" val="27710413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CE4A0-EBB2-41C3-8A3F-933F2551BEF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6FF8AA4-7729-4058-B94B-3E97DD2C8EE5}"/>
              </a:ext>
            </a:extLst>
          </p:cNvPr>
          <p:cNvPicPr>
            <a:picLocks noGrp="1" noChangeAspect="1"/>
          </p:cNvPicPr>
          <p:nvPr>
            <p:ph idx="1"/>
          </p:nvPr>
        </p:nvPicPr>
        <p:blipFill>
          <a:blip r:embed="rId2"/>
          <a:stretch>
            <a:fillRect/>
          </a:stretch>
        </p:blipFill>
        <p:spPr>
          <a:xfrm>
            <a:off x="0" y="-196948"/>
            <a:ext cx="12192000" cy="9144000"/>
          </a:xfrm>
        </p:spPr>
      </p:pic>
    </p:spTree>
    <p:extLst>
      <p:ext uri="{BB962C8B-B14F-4D97-AF65-F5344CB8AC3E}">
        <p14:creationId xmlns:p14="http://schemas.microsoft.com/office/powerpoint/2010/main" val="41697077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CE4A0-EBB2-41C3-8A3F-933F2551BEF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62C17AC-CE31-4D0C-ACD9-7C9EA824163F}"/>
              </a:ext>
            </a:extLst>
          </p:cNvPr>
          <p:cNvPicPr>
            <a:picLocks noGrp="1" noChangeAspect="1"/>
          </p:cNvPicPr>
          <p:nvPr>
            <p:ph idx="1"/>
          </p:nvPr>
        </p:nvPicPr>
        <p:blipFill>
          <a:blip r:embed="rId2"/>
          <a:stretch>
            <a:fillRect/>
          </a:stretch>
        </p:blipFill>
        <p:spPr>
          <a:xfrm>
            <a:off x="0" y="-787791"/>
            <a:ext cx="12192000" cy="9144000"/>
          </a:xfrm>
        </p:spPr>
      </p:pic>
    </p:spTree>
    <p:extLst>
      <p:ext uri="{BB962C8B-B14F-4D97-AF65-F5344CB8AC3E}">
        <p14:creationId xmlns:p14="http://schemas.microsoft.com/office/powerpoint/2010/main" val="19653083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CE4A0-EBB2-41C3-8A3F-933F2551BEFD}"/>
              </a:ext>
            </a:extLst>
          </p:cNvPr>
          <p:cNvSpPr>
            <a:spLocks noGrp="1"/>
          </p:cNvSpPr>
          <p:nvPr>
            <p:ph type="title"/>
          </p:nvPr>
        </p:nvSpPr>
        <p:spPr/>
        <p:txBody>
          <a:bodyPr/>
          <a:lstStyle/>
          <a:p>
            <a:endParaRPr lang="en-US"/>
          </a:p>
        </p:txBody>
      </p:sp>
      <p:pic>
        <p:nvPicPr>
          <p:cNvPr id="9" name="Content Placeholder 8" descr="A picture containing outdoor, rock, nature&#10;&#10;Description automatically generated">
            <a:extLst>
              <a:ext uri="{FF2B5EF4-FFF2-40B4-BE49-F238E27FC236}">
                <a16:creationId xmlns:a16="http://schemas.microsoft.com/office/drawing/2014/main" id="{1B0E3F71-7C1E-45AC-91B5-8226CD4E800F}"/>
              </a:ext>
            </a:extLst>
          </p:cNvPr>
          <p:cNvPicPr>
            <a:picLocks noGrp="1" noChangeAspect="1"/>
          </p:cNvPicPr>
          <p:nvPr>
            <p:ph idx="1"/>
          </p:nvPr>
        </p:nvPicPr>
        <p:blipFill>
          <a:blip r:embed="rId2"/>
          <a:stretch>
            <a:fillRect/>
          </a:stretch>
        </p:blipFill>
        <p:spPr>
          <a:xfrm>
            <a:off x="-1" y="-612746"/>
            <a:ext cx="12204965" cy="8096758"/>
          </a:xfrm>
        </p:spPr>
      </p:pic>
    </p:spTree>
    <p:extLst>
      <p:ext uri="{BB962C8B-B14F-4D97-AF65-F5344CB8AC3E}">
        <p14:creationId xmlns:p14="http://schemas.microsoft.com/office/powerpoint/2010/main" val="2767223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0" name="Straight Connector 19">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44A37DD3-1B84-4776-94E1-C0AAA5C0F6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A picture containing grass, outdoor, sky, garden&#10;&#10;Description automatically generated">
            <a:extLst>
              <a:ext uri="{FF2B5EF4-FFF2-40B4-BE49-F238E27FC236}">
                <a16:creationId xmlns:a16="http://schemas.microsoft.com/office/drawing/2014/main" id="{E176757B-DE83-40C3-A877-7A41BC3F0E6C}"/>
              </a:ext>
            </a:extLst>
          </p:cNvPr>
          <p:cNvPicPr>
            <a:picLocks noGrp="1" noChangeAspect="1"/>
          </p:cNvPicPr>
          <p:nvPr>
            <p:ph idx="1"/>
          </p:nvPr>
        </p:nvPicPr>
        <p:blipFill rotWithShape="1">
          <a:blip r:embed="rId2"/>
          <a:srcRect r="1" b="8544"/>
          <a:stretch/>
        </p:blipFill>
        <p:spPr>
          <a:xfrm>
            <a:off x="-32" y="10"/>
            <a:ext cx="8081485" cy="4915066"/>
          </a:xfrm>
          <a:prstGeom prst="rect">
            <a:avLst/>
          </a:prstGeom>
        </p:spPr>
      </p:pic>
      <p:sp>
        <p:nvSpPr>
          <p:cNvPr id="24" name="Rectangle 23">
            <a:extLst>
              <a:ext uri="{FF2B5EF4-FFF2-40B4-BE49-F238E27FC236}">
                <a16:creationId xmlns:a16="http://schemas.microsoft.com/office/drawing/2014/main" id="{0B4FB531-34DA-4777-9BD5-5B885DC38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15076"/>
            <a:ext cx="12188952" cy="1942924"/>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66CE4A0-EBB2-41C3-8A3F-933F2551BEFD}"/>
              </a:ext>
            </a:extLst>
          </p:cNvPr>
          <p:cNvSpPr>
            <a:spLocks noGrp="1"/>
          </p:cNvSpPr>
          <p:nvPr>
            <p:ph type="title"/>
          </p:nvPr>
        </p:nvSpPr>
        <p:spPr>
          <a:xfrm>
            <a:off x="828675" y="5120639"/>
            <a:ext cx="7137263" cy="1280161"/>
          </a:xfrm>
        </p:spPr>
        <p:txBody>
          <a:bodyPr vert="horz" lIns="91440" tIns="45720" rIns="91440" bIns="45720" rtlCol="0" anchor="ctr">
            <a:normAutofit/>
          </a:bodyPr>
          <a:lstStyle/>
          <a:p>
            <a:pPr algn="r"/>
            <a:r>
              <a:rPr lang="en-US" sz="4800">
                <a:solidFill>
                  <a:srgbClr val="FFFFFF"/>
                </a:solidFill>
              </a:rPr>
              <a:t>Ανατροπές (toppling)</a:t>
            </a:r>
          </a:p>
        </p:txBody>
      </p:sp>
      <p:pic>
        <p:nvPicPr>
          <p:cNvPr id="13" name="Picture 12">
            <a:extLst>
              <a:ext uri="{FF2B5EF4-FFF2-40B4-BE49-F238E27FC236}">
                <a16:creationId xmlns:a16="http://schemas.microsoft.com/office/drawing/2014/main" id="{0BDE4435-0858-420C-99EF-54292492CF25}"/>
              </a:ext>
            </a:extLst>
          </p:cNvPr>
          <p:cNvPicPr>
            <a:picLocks noChangeAspect="1"/>
          </p:cNvPicPr>
          <p:nvPr/>
        </p:nvPicPr>
        <p:blipFill rotWithShape="1">
          <a:blip r:embed="rId3"/>
          <a:srcRect l="8239" r="30035" b="-1"/>
          <a:stretch/>
        </p:blipFill>
        <p:spPr>
          <a:xfrm>
            <a:off x="8160307" y="10"/>
            <a:ext cx="4031693" cy="4915066"/>
          </a:xfrm>
          <a:prstGeom prst="rect">
            <a:avLst/>
          </a:prstGeom>
        </p:spPr>
      </p:pic>
      <p:cxnSp>
        <p:nvCxnSpPr>
          <p:cNvPr id="26" name="Straight Connector 25">
            <a:extLst>
              <a:ext uri="{FF2B5EF4-FFF2-40B4-BE49-F238E27FC236}">
                <a16:creationId xmlns:a16="http://schemas.microsoft.com/office/drawing/2014/main" id="{D5B557D3-D7B4-404B-84A1-9BD182BE5B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13" y="5760720"/>
            <a:ext cx="1188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6489261"/>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51AE71-EF04-4035-8394-D63AAD5C0EA5}"/>
              </a:ext>
            </a:extLst>
          </p:cNvPr>
          <p:cNvSpPr>
            <a:spLocks noGrp="1"/>
          </p:cNvSpPr>
          <p:nvPr>
            <p:ph type="title"/>
          </p:nvPr>
        </p:nvSpPr>
        <p:spPr>
          <a:xfrm>
            <a:off x="642257" y="634946"/>
            <a:ext cx="6432434" cy="1450757"/>
          </a:xfrm>
        </p:spPr>
        <p:txBody>
          <a:bodyPr>
            <a:normAutofit/>
          </a:bodyPr>
          <a:lstStyle/>
          <a:p>
            <a:r>
              <a:rPr lang="el-GR" dirty="0"/>
              <a:t>Ανατροπές (</a:t>
            </a:r>
            <a:r>
              <a:rPr lang="en-US" dirty="0"/>
              <a:t>topple)</a:t>
            </a:r>
          </a:p>
        </p:txBody>
      </p:sp>
      <p:cxnSp>
        <p:nvCxnSpPr>
          <p:cNvPr id="12" name="Straight Connector 11">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6240" y="2267421"/>
            <a:ext cx="60350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E571940-532D-4D4F-8A45-EEAE3266293A}"/>
              </a:ext>
            </a:extLst>
          </p:cNvPr>
          <p:cNvSpPr>
            <a:spLocks noGrp="1"/>
          </p:cNvSpPr>
          <p:nvPr>
            <p:ph idx="1"/>
          </p:nvPr>
        </p:nvSpPr>
        <p:spPr>
          <a:xfrm>
            <a:off x="642257" y="2407436"/>
            <a:ext cx="6432434" cy="3461658"/>
          </a:xfrm>
        </p:spPr>
        <p:txBody>
          <a:bodyPr>
            <a:normAutofit/>
          </a:bodyPr>
          <a:lstStyle/>
          <a:p>
            <a:pPr>
              <a:lnSpc>
                <a:spcPct val="100000"/>
              </a:lnSpc>
            </a:pPr>
            <a:r>
              <a:rPr lang="el-GR" sz="1600" dirty="0"/>
              <a:t>Μια προς τα έξω περιστροφή της αποσπώμενης μάζας γύρω από το σημείο ή τον άξονα περιστροφής που βρίσκεται χαμηλότερα από το κέντρο της μετακινούμενης μάζας.</a:t>
            </a:r>
          </a:p>
          <a:p>
            <a:pPr>
              <a:lnSpc>
                <a:spcPct val="100000"/>
              </a:lnSpc>
            </a:pPr>
            <a:r>
              <a:rPr lang="el-GR" sz="1600" dirty="0"/>
              <a:t>Η ανατροπή οφείλεται κυρίως από τη βαρύτητα, την επίδραση του νερού που γεμίζει τις ασυνέχειες και τις ρωγμές των γεωλογικών σχηματισμών.</a:t>
            </a:r>
          </a:p>
          <a:p>
            <a:pPr>
              <a:lnSpc>
                <a:spcPct val="100000"/>
              </a:lnSpc>
            </a:pPr>
            <a:r>
              <a:rPr lang="el-GR" sz="1600" dirty="0"/>
              <a:t>Η εκδήλωση του φαινομένου συνήθως εξελίσσεται με πτώση ή ολίσθηση ανάλογα με το μέγεθος και την γεωμετρία της μάζας όπου εκδηλώνεται η κατολίσθηση.</a:t>
            </a:r>
          </a:p>
          <a:p>
            <a:pPr>
              <a:lnSpc>
                <a:spcPct val="100000"/>
              </a:lnSpc>
            </a:pPr>
            <a:r>
              <a:rPr lang="el-GR" sz="1600" dirty="0"/>
              <a:t>Η ταχύτητα εκδήλωσης του φαινομένου μπορεί να είναι πολύ αργή στα αρχικά στάδια και μπορεί να μετατραπεί σε εξαιρετικά γρήγορη στα τελευταία στάδια, όπου αποκολλάται το τέμαχος από το πρανές.</a:t>
            </a:r>
          </a:p>
          <a:p>
            <a:pPr>
              <a:lnSpc>
                <a:spcPct val="100000"/>
              </a:lnSpc>
            </a:pPr>
            <a:endParaRPr lang="en-US" sz="1600" dirty="0"/>
          </a:p>
        </p:txBody>
      </p:sp>
      <p:pic>
        <p:nvPicPr>
          <p:cNvPr id="4" name="Picture 3">
            <a:extLst>
              <a:ext uri="{FF2B5EF4-FFF2-40B4-BE49-F238E27FC236}">
                <a16:creationId xmlns:a16="http://schemas.microsoft.com/office/drawing/2014/main" id="{45E2A78A-BDAC-4954-8FD4-E2D032A3A97E}"/>
              </a:ext>
            </a:extLst>
          </p:cNvPr>
          <p:cNvPicPr>
            <a:picLocks noChangeAspect="1"/>
          </p:cNvPicPr>
          <p:nvPr/>
        </p:nvPicPr>
        <p:blipFill rotWithShape="1">
          <a:blip r:embed="rId2"/>
          <a:srcRect r="-3" b="6910"/>
          <a:stretch/>
        </p:blipFill>
        <p:spPr>
          <a:xfrm>
            <a:off x="7556687" y="634947"/>
            <a:ext cx="4001315" cy="2616618"/>
          </a:xfrm>
          <a:prstGeom prst="rect">
            <a:avLst/>
          </a:prstGeom>
        </p:spPr>
      </p:pic>
      <p:pic>
        <p:nvPicPr>
          <p:cNvPr id="5" name="Content Placeholder 4" descr="Diagram&#10;&#10;Description automatically generated">
            <a:extLst>
              <a:ext uri="{FF2B5EF4-FFF2-40B4-BE49-F238E27FC236}">
                <a16:creationId xmlns:a16="http://schemas.microsoft.com/office/drawing/2014/main" id="{52A957F7-BC3C-49AD-8F2F-BFD1F99CE103}"/>
              </a:ext>
            </a:extLst>
          </p:cNvPr>
          <p:cNvPicPr>
            <a:picLocks noChangeAspect="1"/>
          </p:cNvPicPr>
          <p:nvPr/>
        </p:nvPicPr>
        <p:blipFill rotWithShape="1">
          <a:blip r:embed="rId3"/>
          <a:srcRect l="12567" r="8299" b="3"/>
          <a:stretch/>
        </p:blipFill>
        <p:spPr>
          <a:xfrm>
            <a:off x="7556687" y="3518329"/>
            <a:ext cx="4001315" cy="2616618"/>
          </a:xfrm>
          <a:prstGeom prst="rect">
            <a:avLst/>
          </a:prstGeom>
        </p:spPr>
      </p:pic>
      <p:sp>
        <p:nvSpPr>
          <p:cNvPr id="14" name="Rectangle 13">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274802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E598E7B4-DC6A-4017-A93C-B093BFB323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232" t="28232" r="21124" b="16993"/>
          <a:stretch/>
        </p:blipFill>
        <p:spPr bwMode="auto">
          <a:xfrm>
            <a:off x="-1" y="0"/>
            <a:ext cx="6372665" cy="640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9C28C0D-E387-4A36-896A-D295C7814923}"/>
              </a:ext>
            </a:extLst>
          </p:cNvPr>
          <p:cNvSpPr txBox="1"/>
          <p:nvPr/>
        </p:nvSpPr>
        <p:spPr>
          <a:xfrm>
            <a:off x="6499274" y="5479774"/>
            <a:ext cx="4116792" cy="923330"/>
          </a:xfrm>
          <a:prstGeom prst="rect">
            <a:avLst/>
          </a:prstGeom>
          <a:noFill/>
        </p:spPr>
        <p:txBody>
          <a:bodyPr wrap="square" rtlCol="0">
            <a:spAutoFit/>
          </a:bodyPr>
          <a:lstStyle/>
          <a:p>
            <a:r>
              <a:rPr lang="el-GR" altLang="en-US" dirty="0"/>
              <a:t>Κατανομή Κατολισθήσεων στον Ελλαδικό χώρο που είχαν καταγραφεί έως το 2000 (</a:t>
            </a:r>
            <a:r>
              <a:rPr lang="el-GR" altLang="en-US" dirty="0" err="1"/>
              <a:t>Κούκης</a:t>
            </a:r>
            <a:r>
              <a:rPr lang="el-GR" altLang="en-US" dirty="0"/>
              <a:t> &amp; </a:t>
            </a:r>
            <a:r>
              <a:rPr lang="el-GR" altLang="en-US" dirty="0" err="1"/>
              <a:t>Σαμπατακάκης</a:t>
            </a:r>
            <a:r>
              <a:rPr lang="el-GR" altLang="en-US" dirty="0"/>
              <a:t> 2007)</a:t>
            </a:r>
          </a:p>
        </p:txBody>
      </p:sp>
    </p:spTree>
    <p:extLst>
      <p:ext uri="{BB962C8B-B14F-4D97-AF65-F5344CB8AC3E}">
        <p14:creationId xmlns:p14="http://schemas.microsoft.com/office/powerpoint/2010/main" val="38218458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4FAA6B4-BAFB-4474-9B14-DC83A9096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6CE4A0-EBB2-41C3-8A3F-933F2551BEFD}"/>
              </a:ext>
            </a:extLst>
          </p:cNvPr>
          <p:cNvSpPr>
            <a:spLocks noGrp="1"/>
          </p:cNvSpPr>
          <p:nvPr>
            <p:ph type="title"/>
          </p:nvPr>
        </p:nvSpPr>
        <p:spPr>
          <a:xfrm>
            <a:off x="1097280" y="286603"/>
            <a:ext cx="10058400" cy="1450757"/>
          </a:xfrm>
        </p:spPr>
        <p:txBody>
          <a:bodyPr>
            <a:normAutofit/>
          </a:bodyPr>
          <a:lstStyle/>
          <a:p>
            <a:pPr algn="ctr"/>
            <a:r>
              <a:rPr lang="el-GR" sz="4000" dirty="0"/>
              <a:t>Ταξινόμηση Ανατροπών</a:t>
            </a:r>
            <a:br>
              <a:rPr lang="el-GR" sz="3300" dirty="0"/>
            </a:br>
            <a:r>
              <a:rPr lang="el-GR" sz="2400" dirty="0"/>
              <a:t>(</a:t>
            </a:r>
            <a:r>
              <a:rPr lang="en-US" sz="2400" dirty="0"/>
              <a:t>GOODMAN &amp; BRAY, 1976 </a:t>
            </a:r>
            <a:r>
              <a:rPr lang="el-GR" sz="2400" dirty="0"/>
              <a:t>και </a:t>
            </a:r>
            <a:r>
              <a:rPr lang="en-US" sz="2400" dirty="0"/>
              <a:t>HOEK &amp; BRAY, 1977)</a:t>
            </a:r>
            <a:endParaRPr lang="en-US" sz="3300" dirty="0"/>
          </a:p>
        </p:txBody>
      </p:sp>
      <p:cxnSp>
        <p:nvCxnSpPr>
          <p:cNvPr id="17" name="!!Straight Connector">
            <a:extLst>
              <a:ext uri="{FF2B5EF4-FFF2-40B4-BE49-F238E27FC236}">
                <a16:creationId xmlns:a16="http://schemas.microsoft.com/office/drawing/2014/main" id="{4364CDC3-ADB0-4691-9286-5925F160C2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CB203BB-2D31-4A17-BE5C-650E605F5B80}"/>
              </a:ext>
            </a:extLst>
          </p:cNvPr>
          <p:cNvSpPr>
            <a:spLocks noGrp="1"/>
          </p:cNvSpPr>
          <p:nvPr>
            <p:ph idx="1"/>
          </p:nvPr>
        </p:nvSpPr>
        <p:spPr>
          <a:xfrm>
            <a:off x="1097280" y="2108201"/>
            <a:ext cx="5575367" cy="3760891"/>
          </a:xfrm>
        </p:spPr>
        <p:txBody>
          <a:bodyPr>
            <a:normAutofit/>
          </a:bodyPr>
          <a:lstStyle/>
          <a:p>
            <a:pPr marL="201168" lvl="1" indent="0">
              <a:buNone/>
            </a:pPr>
            <a:r>
              <a:rPr lang="el-GR" b="1" dirty="0"/>
              <a:t>Ανατροπή λόγω κάμψης (</a:t>
            </a:r>
            <a:r>
              <a:rPr lang="en-US" b="1" dirty="0"/>
              <a:t>flexural toppling)</a:t>
            </a:r>
          </a:p>
          <a:p>
            <a:pPr marL="201168" lvl="1" indent="0">
              <a:buNone/>
            </a:pPr>
            <a:endParaRPr lang="en-US" b="1" dirty="0"/>
          </a:p>
          <a:p>
            <a:pPr marL="201168" lvl="1" indent="0">
              <a:buNone/>
            </a:pPr>
            <a:r>
              <a:rPr lang="el-GR" b="1" dirty="0"/>
              <a:t>Ανατροπή λόγω κάμψης </a:t>
            </a:r>
            <a:r>
              <a:rPr lang="el-GR" dirty="0"/>
              <a:t>γίνεται όταν το τέμαχος αποχωρίζεται σε κολώνες – πλάκες, λόγω της ύπαρξης ενός καλά αναπτυγμένου κατακόρυφου συστήματος ασυνεχειών, όπου το ανώτερο τμήμα του αστοχεί από κάμψη. Συχνά παραδείγματα τέτοιων κατολισθήσεων μπορούμε να παρατηρήσουμε σε στηλοειδείς λάβες, όπου οι κολώνες που σχηματίσθηκαν κατά την διάρκεια της ψύξης του μάγματος, μπορούν να αστοχήσουν κατά αυτό τον τρόπο.</a:t>
            </a:r>
          </a:p>
          <a:p>
            <a:pPr marL="201168" lvl="1" indent="0">
              <a:buNone/>
            </a:pPr>
            <a:endParaRPr lang="el-GR" dirty="0"/>
          </a:p>
        </p:txBody>
      </p:sp>
      <p:pic>
        <p:nvPicPr>
          <p:cNvPr id="4" name="Picture 3">
            <a:extLst>
              <a:ext uri="{FF2B5EF4-FFF2-40B4-BE49-F238E27FC236}">
                <a16:creationId xmlns:a16="http://schemas.microsoft.com/office/drawing/2014/main" id="{7A2AB920-6EFC-49C0-8A4A-589E0BE1DEC7}"/>
              </a:ext>
            </a:extLst>
          </p:cNvPr>
          <p:cNvPicPr>
            <a:picLocks noChangeAspect="1"/>
          </p:cNvPicPr>
          <p:nvPr/>
        </p:nvPicPr>
        <p:blipFill rotWithShape="1">
          <a:blip r:embed="rId2"/>
          <a:srcRect l="9861" r="19245" b="3"/>
          <a:stretch/>
        </p:blipFill>
        <p:spPr>
          <a:xfrm>
            <a:off x="7534656" y="2108200"/>
            <a:ext cx="3621024" cy="3600613"/>
          </a:xfrm>
          <a:prstGeom prst="rect">
            <a:avLst/>
          </a:prstGeom>
        </p:spPr>
      </p:pic>
      <p:sp>
        <p:nvSpPr>
          <p:cNvPr id="19" name="Rectangle 18">
            <a:extLst>
              <a:ext uri="{FF2B5EF4-FFF2-40B4-BE49-F238E27FC236}">
                <a16:creationId xmlns:a16="http://schemas.microsoft.com/office/drawing/2014/main" id="{DB148495-5F82-48E2-A76C-C8E1C8949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1007645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4FAA6B4-BAFB-4474-9B14-DC83A9096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6CE4A0-EBB2-41C3-8A3F-933F2551BEFD}"/>
              </a:ext>
            </a:extLst>
          </p:cNvPr>
          <p:cNvSpPr>
            <a:spLocks noGrp="1"/>
          </p:cNvSpPr>
          <p:nvPr>
            <p:ph type="title"/>
          </p:nvPr>
        </p:nvSpPr>
        <p:spPr>
          <a:xfrm>
            <a:off x="1097280" y="286603"/>
            <a:ext cx="10058400" cy="1450757"/>
          </a:xfrm>
        </p:spPr>
        <p:txBody>
          <a:bodyPr>
            <a:normAutofit/>
          </a:bodyPr>
          <a:lstStyle/>
          <a:p>
            <a:pPr algn="ctr"/>
            <a:r>
              <a:rPr lang="el-GR" sz="4000" dirty="0"/>
              <a:t>Ταξινόμηση Ανατροπών</a:t>
            </a:r>
            <a:br>
              <a:rPr lang="el-GR" sz="3300" dirty="0"/>
            </a:br>
            <a:r>
              <a:rPr lang="el-GR" sz="2400" dirty="0"/>
              <a:t>(</a:t>
            </a:r>
            <a:r>
              <a:rPr lang="en-US" sz="2400" dirty="0"/>
              <a:t>GOODMAN &amp; BRAY, 1976 </a:t>
            </a:r>
            <a:r>
              <a:rPr lang="el-GR" sz="2400" dirty="0"/>
              <a:t>και </a:t>
            </a:r>
            <a:r>
              <a:rPr lang="en-US" sz="2400" dirty="0"/>
              <a:t>HOEK &amp; BRAY, 1977)</a:t>
            </a:r>
            <a:endParaRPr lang="en-US" sz="3300" dirty="0"/>
          </a:p>
        </p:txBody>
      </p:sp>
      <p:cxnSp>
        <p:nvCxnSpPr>
          <p:cNvPr id="17" name="!!Straight Connector">
            <a:extLst>
              <a:ext uri="{FF2B5EF4-FFF2-40B4-BE49-F238E27FC236}">
                <a16:creationId xmlns:a16="http://schemas.microsoft.com/office/drawing/2014/main" id="{4364CDC3-ADB0-4691-9286-5925F160C2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CB203BB-2D31-4A17-BE5C-650E605F5B80}"/>
              </a:ext>
            </a:extLst>
          </p:cNvPr>
          <p:cNvSpPr>
            <a:spLocks noGrp="1"/>
          </p:cNvSpPr>
          <p:nvPr>
            <p:ph idx="1"/>
          </p:nvPr>
        </p:nvSpPr>
        <p:spPr>
          <a:xfrm>
            <a:off x="1097280" y="2108201"/>
            <a:ext cx="5575367" cy="3760891"/>
          </a:xfrm>
        </p:spPr>
        <p:txBody>
          <a:bodyPr>
            <a:normAutofit/>
          </a:bodyPr>
          <a:lstStyle/>
          <a:p>
            <a:pPr marL="201168" lvl="1" indent="0">
              <a:buNone/>
            </a:pPr>
            <a:r>
              <a:rPr lang="el-GR" b="1" dirty="0"/>
              <a:t>Ανατροπή τεμάχων (</a:t>
            </a:r>
            <a:r>
              <a:rPr lang="en-US" b="1" dirty="0"/>
              <a:t>block toppling)</a:t>
            </a:r>
          </a:p>
          <a:p>
            <a:pPr marL="201168" lvl="1" indent="0">
              <a:buNone/>
            </a:pPr>
            <a:endParaRPr lang="en-US" b="1" dirty="0"/>
          </a:p>
          <a:p>
            <a:pPr marL="201168" lvl="1" indent="0">
              <a:buNone/>
            </a:pPr>
            <a:r>
              <a:rPr lang="el-GR" dirty="0"/>
              <a:t>Η </a:t>
            </a:r>
            <a:r>
              <a:rPr lang="el-GR" b="1" dirty="0"/>
              <a:t>ανατροπή τεμάχων </a:t>
            </a:r>
            <a:r>
              <a:rPr lang="el-GR" dirty="0"/>
              <a:t>αποτελεί μια παρόμοια περίπτωση με την ανατροπή λόγω κάμψης με την μόνη διαφορά ότι η θραύση και ανατροπή του τέμαχους γίνεται λόγω της παρουσίας ενός δεύτερου συστήματος ασυνεχειών, σχεδόν κάθετου στο κύριο.</a:t>
            </a:r>
          </a:p>
          <a:p>
            <a:pPr marL="201168" lvl="1" indent="0">
              <a:buNone/>
            </a:pPr>
            <a:endParaRPr lang="el-GR" dirty="0"/>
          </a:p>
        </p:txBody>
      </p:sp>
      <p:sp>
        <p:nvSpPr>
          <p:cNvPr id="19" name="Rectangle 18">
            <a:extLst>
              <a:ext uri="{FF2B5EF4-FFF2-40B4-BE49-F238E27FC236}">
                <a16:creationId xmlns:a16="http://schemas.microsoft.com/office/drawing/2014/main" id="{DB148495-5F82-48E2-A76C-C8E1C8949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 name="Picture 2">
            <a:extLst>
              <a:ext uri="{FF2B5EF4-FFF2-40B4-BE49-F238E27FC236}">
                <a16:creationId xmlns:a16="http://schemas.microsoft.com/office/drawing/2014/main" id="{4FB44379-6B37-49CC-899D-619DF8BB5C0D}"/>
              </a:ext>
            </a:extLst>
          </p:cNvPr>
          <p:cNvPicPr>
            <a:picLocks noChangeAspect="1"/>
          </p:cNvPicPr>
          <p:nvPr/>
        </p:nvPicPr>
        <p:blipFill>
          <a:blip r:embed="rId2"/>
          <a:stretch>
            <a:fillRect/>
          </a:stretch>
        </p:blipFill>
        <p:spPr>
          <a:xfrm>
            <a:off x="7098632" y="2108201"/>
            <a:ext cx="4672944" cy="3494370"/>
          </a:xfrm>
          <a:prstGeom prst="rect">
            <a:avLst/>
          </a:prstGeom>
        </p:spPr>
      </p:pic>
    </p:spTree>
    <p:extLst>
      <p:ext uri="{BB962C8B-B14F-4D97-AF65-F5344CB8AC3E}">
        <p14:creationId xmlns:p14="http://schemas.microsoft.com/office/powerpoint/2010/main" val="23296300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4FAA6B4-BAFB-4474-9B14-DC83A9096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6CE4A0-EBB2-41C3-8A3F-933F2551BEFD}"/>
              </a:ext>
            </a:extLst>
          </p:cNvPr>
          <p:cNvSpPr>
            <a:spLocks noGrp="1"/>
          </p:cNvSpPr>
          <p:nvPr>
            <p:ph type="title"/>
          </p:nvPr>
        </p:nvSpPr>
        <p:spPr>
          <a:xfrm>
            <a:off x="1097280" y="286603"/>
            <a:ext cx="10058400" cy="1450757"/>
          </a:xfrm>
        </p:spPr>
        <p:txBody>
          <a:bodyPr>
            <a:normAutofit/>
          </a:bodyPr>
          <a:lstStyle/>
          <a:p>
            <a:pPr algn="ctr"/>
            <a:r>
              <a:rPr lang="el-GR" sz="4000" dirty="0"/>
              <a:t>Ταξινόμηση Ανατροπών</a:t>
            </a:r>
            <a:br>
              <a:rPr lang="el-GR" sz="3300" dirty="0"/>
            </a:br>
            <a:r>
              <a:rPr lang="el-GR" sz="2400" dirty="0"/>
              <a:t>(</a:t>
            </a:r>
            <a:r>
              <a:rPr lang="en-US" sz="2400" dirty="0"/>
              <a:t>GOODMAN &amp; BRAY, 1976 </a:t>
            </a:r>
            <a:r>
              <a:rPr lang="el-GR" sz="2400" dirty="0"/>
              <a:t>και </a:t>
            </a:r>
            <a:r>
              <a:rPr lang="en-US" sz="2400" dirty="0"/>
              <a:t>HOEK &amp; BRAY, 1977)</a:t>
            </a:r>
            <a:endParaRPr lang="en-US" sz="3300" dirty="0"/>
          </a:p>
        </p:txBody>
      </p:sp>
      <p:cxnSp>
        <p:nvCxnSpPr>
          <p:cNvPr id="17" name="!!Straight Connector">
            <a:extLst>
              <a:ext uri="{FF2B5EF4-FFF2-40B4-BE49-F238E27FC236}">
                <a16:creationId xmlns:a16="http://schemas.microsoft.com/office/drawing/2014/main" id="{4364CDC3-ADB0-4691-9286-5925F160C2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CB203BB-2D31-4A17-BE5C-650E605F5B80}"/>
              </a:ext>
            </a:extLst>
          </p:cNvPr>
          <p:cNvSpPr>
            <a:spLocks noGrp="1"/>
          </p:cNvSpPr>
          <p:nvPr>
            <p:ph idx="1"/>
          </p:nvPr>
        </p:nvSpPr>
        <p:spPr>
          <a:xfrm>
            <a:off x="1097280" y="2108201"/>
            <a:ext cx="5575367" cy="3760891"/>
          </a:xfrm>
        </p:spPr>
        <p:txBody>
          <a:bodyPr>
            <a:normAutofit/>
          </a:bodyPr>
          <a:lstStyle/>
          <a:p>
            <a:pPr marL="201168" lvl="1" indent="0">
              <a:buNone/>
            </a:pPr>
            <a:r>
              <a:rPr lang="el-GR" b="1" dirty="0"/>
              <a:t>Ανατροπή τεμάχων λόγω κάμψης (</a:t>
            </a:r>
            <a:r>
              <a:rPr lang="en-US" b="1" dirty="0"/>
              <a:t>block</a:t>
            </a:r>
            <a:r>
              <a:rPr lang="el-GR" b="1" dirty="0"/>
              <a:t> - </a:t>
            </a:r>
            <a:r>
              <a:rPr lang="en-US" b="1" dirty="0"/>
              <a:t>flexural toppling)</a:t>
            </a:r>
          </a:p>
          <a:p>
            <a:pPr marL="201168" lvl="1" indent="0">
              <a:buNone/>
            </a:pPr>
            <a:endParaRPr lang="en-US" b="1" dirty="0"/>
          </a:p>
          <a:p>
            <a:pPr marL="201168" lvl="1" indent="0">
              <a:buNone/>
            </a:pPr>
            <a:r>
              <a:rPr lang="el-GR" dirty="0"/>
              <a:t>Η </a:t>
            </a:r>
            <a:r>
              <a:rPr lang="el-GR" b="1" dirty="0"/>
              <a:t>ανατροπή τεμάχων λόγω κάμψης </a:t>
            </a:r>
            <a:r>
              <a:rPr lang="el-GR" dirty="0"/>
              <a:t>δημιουργείται σε απότομα βραχώδη πρανή, που αποτελούνται κυρίως από </a:t>
            </a:r>
            <a:r>
              <a:rPr lang="el-GR" dirty="0" err="1"/>
              <a:t>λεπτοστρωματώδη</a:t>
            </a:r>
            <a:r>
              <a:rPr lang="el-GR" dirty="0"/>
              <a:t> κατακερματισμένα πετρώματα ή σχιστόλιθους. Στους σχηματισμούς αυτούς μπορεί να παρατηρηθεί σημαντική κάμψη των στρωμάτων κατά μήκος μίας καλά διαμορφωμένης επιφάνειας η οποία μπορεί να αποτελέσει μια επιφάνειας ολίσθησης του βραχώδους πρανούς.</a:t>
            </a:r>
          </a:p>
          <a:p>
            <a:pPr marL="201168" lvl="1" indent="0">
              <a:buNone/>
            </a:pPr>
            <a:endParaRPr lang="el-GR" dirty="0"/>
          </a:p>
        </p:txBody>
      </p:sp>
      <p:sp>
        <p:nvSpPr>
          <p:cNvPr id="19" name="Rectangle 18">
            <a:extLst>
              <a:ext uri="{FF2B5EF4-FFF2-40B4-BE49-F238E27FC236}">
                <a16:creationId xmlns:a16="http://schemas.microsoft.com/office/drawing/2014/main" id="{DB148495-5F82-48E2-A76C-C8E1C8949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a:extLst>
              <a:ext uri="{FF2B5EF4-FFF2-40B4-BE49-F238E27FC236}">
                <a16:creationId xmlns:a16="http://schemas.microsoft.com/office/drawing/2014/main" id="{8A0C4423-3A6A-4045-BBD5-6BA9C8369779}"/>
              </a:ext>
            </a:extLst>
          </p:cNvPr>
          <p:cNvPicPr>
            <a:picLocks noChangeAspect="1"/>
          </p:cNvPicPr>
          <p:nvPr/>
        </p:nvPicPr>
        <p:blipFill>
          <a:blip r:embed="rId2"/>
          <a:stretch>
            <a:fillRect/>
          </a:stretch>
        </p:blipFill>
        <p:spPr>
          <a:xfrm>
            <a:off x="6945312" y="2330029"/>
            <a:ext cx="4751388" cy="3312721"/>
          </a:xfrm>
          <a:prstGeom prst="rect">
            <a:avLst/>
          </a:prstGeom>
        </p:spPr>
      </p:pic>
    </p:spTree>
    <p:extLst>
      <p:ext uri="{BB962C8B-B14F-4D97-AF65-F5344CB8AC3E}">
        <p14:creationId xmlns:p14="http://schemas.microsoft.com/office/powerpoint/2010/main" val="25574469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diagram&#10;&#10;Description automatically generated">
            <a:extLst>
              <a:ext uri="{FF2B5EF4-FFF2-40B4-BE49-F238E27FC236}">
                <a16:creationId xmlns:a16="http://schemas.microsoft.com/office/drawing/2014/main" id="{1CE5678F-BEB0-49CE-A25F-A7BD9DA551DB}"/>
              </a:ext>
            </a:extLst>
          </p:cNvPr>
          <p:cNvPicPr>
            <a:picLocks noGrp="1" noChangeAspect="1"/>
          </p:cNvPicPr>
          <p:nvPr>
            <p:ph idx="4294967295"/>
          </p:nvPr>
        </p:nvPicPr>
        <p:blipFill>
          <a:blip r:embed="rId2"/>
          <a:stretch>
            <a:fillRect/>
          </a:stretch>
        </p:blipFill>
        <p:spPr>
          <a:xfrm>
            <a:off x="1742364" y="0"/>
            <a:ext cx="8707272" cy="6390754"/>
          </a:xfrm>
        </p:spPr>
      </p:pic>
    </p:spTree>
    <p:extLst>
      <p:ext uri="{BB962C8B-B14F-4D97-AF65-F5344CB8AC3E}">
        <p14:creationId xmlns:p14="http://schemas.microsoft.com/office/powerpoint/2010/main" val="22005355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1AE71-EF04-4035-8394-D63AAD5C0EA5}"/>
              </a:ext>
            </a:extLst>
          </p:cNvPr>
          <p:cNvSpPr>
            <a:spLocks noGrp="1"/>
          </p:cNvSpPr>
          <p:nvPr>
            <p:ph type="title"/>
          </p:nvPr>
        </p:nvSpPr>
        <p:spPr/>
        <p:txBody>
          <a:bodyPr/>
          <a:lstStyle/>
          <a:p>
            <a:r>
              <a:rPr lang="el-GR" dirty="0"/>
              <a:t>Ροές</a:t>
            </a:r>
            <a:r>
              <a:rPr lang="en-US" dirty="0"/>
              <a:t> (Flows)</a:t>
            </a:r>
          </a:p>
        </p:txBody>
      </p:sp>
      <p:sp>
        <p:nvSpPr>
          <p:cNvPr id="3" name="Content Placeholder 2">
            <a:extLst>
              <a:ext uri="{FF2B5EF4-FFF2-40B4-BE49-F238E27FC236}">
                <a16:creationId xmlns:a16="http://schemas.microsoft.com/office/drawing/2014/main" id="{3E571940-532D-4D4F-8A45-EEAE3266293A}"/>
              </a:ext>
            </a:extLst>
          </p:cNvPr>
          <p:cNvSpPr>
            <a:spLocks noGrp="1"/>
          </p:cNvSpPr>
          <p:nvPr>
            <p:ph idx="1"/>
          </p:nvPr>
        </p:nvSpPr>
        <p:spPr/>
        <p:txBody>
          <a:bodyPr>
            <a:normAutofit fontScale="92500"/>
          </a:bodyPr>
          <a:lstStyle/>
          <a:p>
            <a:r>
              <a:rPr lang="el-GR" sz="2400" dirty="0"/>
              <a:t>Οι ροές εκδηλώνονται κυρίως σε χαλαρά υλικά αλλά και σε βραχώδεις σχηματισμούς.</a:t>
            </a:r>
          </a:p>
          <a:p>
            <a:r>
              <a:rPr lang="el-GR" sz="2400" dirty="0"/>
              <a:t>Οι ροές διαφέρουν από τις ολισθήσεις στην απουσία καλά διαμορφωμένων επιφανειών ολίσθησης των υλικών αλλά και στην έντονη παραμόρφωση της μετακινούμενης μάζας.</a:t>
            </a:r>
          </a:p>
          <a:p>
            <a:r>
              <a:rPr lang="el-GR" sz="2400" dirty="0"/>
              <a:t>Οι ροές μπορούν να διακριθούν ανάλογα με τα υλικά και τον τρόπο εκδήλωσής τους στις παρακάτω κατηγορίες:</a:t>
            </a:r>
          </a:p>
          <a:p>
            <a:pPr lvl="1"/>
            <a:r>
              <a:rPr lang="el-GR" sz="2000" dirty="0"/>
              <a:t>Ροές </a:t>
            </a:r>
            <a:r>
              <a:rPr lang="el-GR" sz="2000" dirty="0" err="1"/>
              <a:t>κορημάτων</a:t>
            </a:r>
            <a:r>
              <a:rPr lang="el-GR" sz="2000" dirty="0"/>
              <a:t> (</a:t>
            </a:r>
            <a:r>
              <a:rPr lang="en-US" sz="2000" dirty="0"/>
              <a:t>Debris flow)</a:t>
            </a:r>
          </a:p>
          <a:p>
            <a:pPr lvl="1"/>
            <a:r>
              <a:rPr lang="el-GR" sz="2000" dirty="0"/>
              <a:t>Ροές γαιών</a:t>
            </a:r>
            <a:r>
              <a:rPr lang="en-US" sz="2000" dirty="0"/>
              <a:t>/</a:t>
            </a:r>
            <a:r>
              <a:rPr lang="el-GR" sz="2000" dirty="0" err="1"/>
              <a:t>Λασποροές</a:t>
            </a:r>
            <a:r>
              <a:rPr lang="el-GR" sz="2000" dirty="0"/>
              <a:t> (</a:t>
            </a:r>
            <a:r>
              <a:rPr lang="en-US" sz="2000" dirty="0"/>
              <a:t>Mud flows)</a:t>
            </a:r>
            <a:endParaRPr lang="el-GR" sz="2000" dirty="0"/>
          </a:p>
          <a:p>
            <a:pPr lvl="1"/>
            <a:r>
              <a:rPr lang="el-GR" sz="2000" dirty="0"/>
              <a:t>Ροές βραχωδών σχηματισμών</a:t>
            </a:r>
          </a:p>
        </p:txBody>
      </p:sp>
    </p:spTree>
    <p:extLst>
      <p:ext uri="{BB962C8B-B14F-4D97-AF65-F5344CB8AC3E}">
        <p14:creationId xmlns:p14="http://schemas.microsoft.com/office/powerpoint/2010/main" val="31704378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1AE71-EF04-4035-8394-D63AAD5C0EA5}"/>
              </a:ext>
            </a:extLst>
          </p:cNvPr>
          <p:cNvSpPr>
            <a:spLocks noGrp="1"/>
          </p:cNvSpPr>
          <p:nvPr>
            <p:ph type="title"/>
          </p:nvPr>
        </p:nvSpPr>
        <p:spPr/>
        <p:txBody>
          <a:bodyPr/>
          <a:lstStyle/>
          <a:p>
            <a:r>
              <a:rPr lang="el-GR" sz="4800" dirty="0"/>
              <a:t>Ροές </a:t>
            </a:r>
            <a:r>
              <a:rPr lang="el-GR" sz="4800" dirty="0" err="1"/>
              <a:t>κορημάτων</a:t>
            </a:r>
            <a:r>
              <a:rPr lang="el-GR" sz="4800" dirty="0"/>
              <a:t> (</a:t>
            </a:r>
            <a:r>
              <a:rPr lang="en-US" sz="4800" dirty="0"/>
              <a:t>Debris flow)</a:t>
            </a:r>
            <a:endParaRPr lang="en-US" dirty="0"/>
          </a:p>
        </p:txBody>
      </p:sp>
      <p:sp>
        <p:nvSpPr>
          <p:cNvPr id="3" name="Content Placeholder 2">
            <a:extLst>
              <a:ext uri="{FF2B5EF4-FFF2-40B4-BE49-F238E27FC236}">
                <a16:creationId xmlns:a16="http://schemas.microsoft.com/office/drawing/2014/main" id="{3E571940-532D-4D4F-8A45-EEAE3266293A}"/>
              </a:ext>
            </a:extLst>
          </p:cNvPr>
          <p:cNvSpPr>
            <a:spLocks noGrp="1"/>
          </p:cNvSpPr>
          <p:nvPr>
            <p:ph idx="1"/>
          </p:nvPr>
        </p:nvSpPr>
        <p:spPr>
          <a:xfrm>
            <a:off x="1097280" y="2108201"/>
            <a:ext cx="6250004" cy="4276557"/>
          </a:xfrm>
        </p:spPr>
        <p:txBody>
          <a:bodyPr>
            <a:normAutofit fontScale="92500" lnSpcReduction="10000"/>
          </a:bodyPr>
          <a:lstStyle/>
          <a:p>
            <a:pPr marL="0" indent="0">
              <a:buNone/>
            </a:pPr>
            <a:r>
              <a:rPr lang="el-GR" sz="2000" dirty="0"/>
              <a:t>Η ταχύτητα και η μορφή της ροής </a:t>
            </a:r>
            <a:r>
              <a:rPr lang="el-GR" sz="2000" dirty="0" err="1"/>
              <a:t>κορημάτων</a:t>
            </a:r>
            <a:r>
              <a:rPr lang="el-GR" sz="2000" dirty="0"/>
              <a:t> διαφοροποιείται ανάλογα με την περιεκτικότητα σε νερό των υλικών αλλά και ανάλογα με την περιεκτικότητά τους σε λεπτομερή υλικά, τα οποία αυξάνουν την κινητικότητά τους.</a:t>
            </a:r>
          </a:p>
          <a:p>
            <a:pPr marL="0" indent="0">
              <a:buNone/>
            </a:pPr>
            <a:r>
              <a:rPr lang="el-GR" sz="2000" dirty="0"/>
              <a:t>Η παραμόρφωση των υλικών που ρέουν με μεγάλη ταχύτητα είναι πολύ έντονη και η δομή διαφοροποιείται κατά πολύ από αυτήν στην αρχική θέση εκδήλωσης του φαινομένου. Τα υλικά διασχίζουν μεγάλες αποστάσεις και μπορούν να επεκταθούν, καταλαμβάνοντας μεγάλες εκτάσεις.</a:t>
            </a:r>
          </a:p>
          <a:p>
            <a:pPr marL="0" indent="0">
              <a:buNone/>
            </a:pPr>
            <a:r>
              <a:rPr lang="el-GR" sz="2000" dirty="0"/>
              <a:t>Η ροή </a:t>
            </a:r>
            <a:r>
              <a:rPr lang="el-GR" sz="2000" dirty="0" err="1"/>
              <a:t>κορημάτων</a:t>
            </a:r>
            <a:r>
              <a:rPr lang="el-GR" sz="2000" dirty="0"/>
              <a:t> μπορεί να εκδηλωθεί σε πρανή με πολύ μεγάλη κλίση, για αυτό και κινείται με εξαιρετικά μεγάλες ταχύτητες, και μπορεί να ενεργοποιηθεί από την υποσκαφή της βάσης του πρανούς αλλά και από σεισμική δραστηριότητα.</a:t>
            </a:r>
            <a:endParaRPr lang="en-US" sz="2000" dirty="0"/>
          </a:p>
        </p:txBody>
      </p:sp>
      <p:pic>
        <p:nvPicPr>
          <p:cNvPr id="4" name="Picture 3">
            <a:extLst>
              <a:ext uri="{FF2B5EF4-FFF2-40B4-BE49-F238E27FC236}">
                <a16:creationId xmlns:a16="http://schemas.microsoft.com/office/drawing/2014/main" id="{BF2912FD-65CF-475D-9439-6716FE408064}"/>
              </a:ext>
            </a:extLst>
          </p:cNvPr>
          <p:cNvPicPr>
            <a:picLocks noChangeAspect="1"/>
          </p:cNvPicPr>
          <p:nvPr/>
        </p:nvPicPr>
        <p:blipFill>
          <a:blip r:embed="rId2"/>
          <a:stretch>
            <a:fillRect/>
          </a:stretch>
        </p:blipFill>
        <p:spPr>
          <a:xfrm>
            <a:off x="7304923" y="2748826"/>
            <a:ext cx="4990048" cy="3058416"/>
          </a:xfrm>
          <a:prstGeom prst="rect">
            <a:avLst/>
          </a:prstGeom>
        </p:spPr>
      </p:pic>
    </p:spTree>
    <p:extLst>
      <p:ext uri="{BB962C8B-B14F-4D97-AF65-F5344CB8AC3E}">
        <p14:creationId xmlns:p14="http://schemas.microsoft.com/office/powerpoint/2010/main" val="21494804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1AE71-EF04-4035-8394-D63AAD5C0EA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E571940-532D-4D4F-8A45-EEAE3266293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1B9D3C3-FAAD-4E7E-99A6-4D2CBA452939}"/>
              </a:ext>
            </a:extLst>
          </p:cNvPr>
          <p:cNvPicPr>
            <a:picLocks noChangeAspect="1"/>
          </p:cNvPicPr>
          <p:nvPr/>
        </p:nvPicPr>
        <p:blipFill>
          <a:blip r:embed="rId2"/>
          <a:stretch>
            <a:fillRect/>
          </a:stretch>
        </p:blipFill>
        <p:spPr>
          <a:xfrm>
            <a:off x="0" y="0"/>
            <a:ext cx="12192000" cy="8128000"/>
          </a:xfrm>
          <a:prstGeom prst="rect">
            <a:avLst/>
          </a:prstGeom>
        </p:spPr>
      </p:pic>
    </p:spTree>
    <p:extLst>
      <p:ext uri="{BB962C8B-B14F-4D97-AF65-F5344CB8AC3E}">
        <p14:creationId xmlns:p14="http://schemas.microsoft.com/office/powerpoint/2010/main" val="13140810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Content Placeholder 4">
            <a:extLst>
              <a:ext uri="{FF2B5EF4-FFF2-40B4-BE49-F238E27FC236}">
                <a16:creationId xmlns:a16="http://schemas.microsoft.com/office/drawing/2014/main" id="{6B76F500-692F-4F83-A998-1CE25A31CB0A}"/>
              </a:ext>
            </a:extLst>
          </p:cNvPr>
          <p:cNvPicPr>
            <a:picLocks noGrp="1" noChangeAspect="1"/>
          </p:cNvPicPr>
          <p:nvPr>
            <p:ph idx="1"/>
          </p:nvPr>
        </p:nvPicPr>
        <p:blipFill rotWithShape="1">
          <a:blip r:embed="rId2"/>
          <a:srcRect l="3990" r="3565"/>
          <a:stretch/>
        </p:blipFill>
        <p:spPr>
          <a:xfrm>
            <a:off x="20" y="10"/>
            <a:ext cx="12191980" cy="6857990"/>
          </a:xfrm>
          <a:prstGeom prst="rect">
            <a:avLst/>
          </a:prstGeom>
        </p:spPr>
      </p:pic>
    </p:spTree>
    <p:extLst>
      <p:ext uri="{BB962C8B-B14F-4D97-AF65-F5344CB8AC3E}">
        <p14:creationId xmlns:p14="http://schemas.microsoft.com/office/powerpoint/2010/main" val="33803052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1AE71-EF04-4035-8394-D63AAD5C0EA5}"/>
              </a:ext>
            </a:extLst>
          </p:cNvPr>
          <p:cNvSpPr>
            <a:spLocks noGrp="1"/>
          </p:cNvSpPr>
          <p:nvPr>
            <p:ph type="title"/>
          </p:nvPr>
        </p:nvSpPr>
        <p:spPr/>
        <p:txBody>
          <a:bodyPr/>
          <a:lstStyle/>
          <a:p>
            <a:endParaRPr lang="en-US" dirty="0"/>
          </a:p>
        </p:txBody>
      </p:sp>
      <p:pic>
        <p:nvPicPr>
          <p:cNvPr id="5" name="Content Placeholder 4" descr="A picture containing tree, outdoor, nature, forest&#10;&#10;Description automatically generated">
            <a:extLst>
              <a:ext uri="{FF2B5EF4-FFF2-40B4-BE49-F238E27FC236}">
                <a16:creationId xmlns:a16="http://schemas.microsoft.com/office/drawing/2014/main" id="{F438BDB6-8D36-4824-A455-F2216FBE5488}"/>
              </a:ext>
            </a:extLst>
          </p:cNvPr>
          <p:cNvPicPr>
            <a:picLocks noGrp="1" noChangeAspect="1"/>
          </p:cNvPicPr>
          <p:nvPr>
            <p:ph idx="1"/>
          </p:nvPr>
        </p:nvPicPr>
        <p:blipFill>
          <a:blip r:embed="rId2"/>
          <a:stretch>
            <a:fillRect/>
          </a:stretch>
        </p:blipFill>
        <p:spPr>
          <a:xfrm>
            <a:off x="0" y="0"/>
            <a:ext cx="4616861" cy="6400800"/>
          </a:xfrm>
        </p:spPr>
      </p:pic>
      <p:pic>
        <p:nvPicPr>
          <p:cNvPr id="7" name="Picture 6" descr="A picture containing outdoor, nature, mountain, rock&#10;&#10;Description automatically generated">
            <a:extLst>
              <a:ext uri="{FF2B5EF4-FFF2-40B4-BE49-F238E27FC236}">
                <a16:creationId xmlns:a16="http://schemas.microsoft.com/office/drawing/2014/main" id="{46A252C3-7E83-499A-A124-BBAEBEFD5332}"/>
              </a:ext>
            </a:extLst>
          </p:cNvPr>
          <p:cNvPicPr>
            <a:picLocks noChangeAspect="1"/>
          </p:cNvPicPr>
          <p:nvPr/>
        </p:nvPicPr>
        <p:blipFill>
          <a:blip r:embed="rId3"/>
          <a:stretch>
            <a:fillRect/>
          </a:stretch>
        </p:blipFill>
        <p:spPr>
          <a:xfrm>
            <a:off x="4825408" y="802810"/>
            <a:ext cx="7174086" cy="4795179"/>
          </a:xfrm>
          <a:prstGeom prst="rect">
            <a:avLst/>
          </a:prstGeom>
        </p:spPr>
      </p:pic>
    </p:spTree>
    <p:extLst>
      <p:ext uri="{BB962C8B-B14F-4D97-AF65-F5344CB8AC3E}">
        <p14:creationId xmlns:p14="http://schemas.microsoft.com/office/powerpoint/2010/main" val="21712135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outdoor, nature&#10;&#10;Description automatically generated">
            <a:extLst>
              <a:ext uri="{FF2B5EF4-FFF2-40B4-BE49-F238E27FC236}">
                <a16:creationId xmlns:a16="http://schemas.microsoft.com/office/drawing/2014/main" id="{5329E2BF-4045-4565-8A5E-2392FBC505DE}"/>
              </a:ext>
            </a:extLst>
          </p:cNvPr>
          <p:cNvPicPr>
            <a:picLocks noGrp="1" noChangeAspect="1"/>
          </p:cNvPicPr>
          <p:nvPr>
            <p:ph idx="4294967295"/>
          </p:nvPr>
        </p:nvPicPr>
        <p:blipFill rotWithShape="1">
          <a:blip r:embed="rId2"/>
          <a:srcRect l="9435" t="2623" r="9174" b="3761"/>
          <a:stretch/>
        </p:blipFill>
        <p:spPr>
          <a:xfrm>
            <a:off x="1250950" y="0"/>
            <a:ext cx="9690100" cy="6413500"/>
          </a:xfrm>
          <a:prstGeom prst="rect">
            <a:avLst/>
          </a:prstGeom>
        </p:spPr>
      </p:pic>
    </p:spTree>
    <p:extLst>
      <p:ext uri="{BB962C8B-B14F-4D97-AF65-F5344CB8AC3E}">
        <p14:creationId xmlns:p14="http://schemas.microsoft.com/office/powerpoint/2010/main" val="3103005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76E1B-F5D8-432A-8143-F7443EE1B8CB}"/>
              </a:ext>
            </a:extLst>
          </p:cNvPr>
          <p:cNvSpPr>
            <a:spLocks noGrp="1"/>
          </p:cNvSpPr>
          <p:nvPr>
            <p:ph type="title"/>
          </p:nvPr>
        </p:nvSpPr>
        <p:spPr>
          <a:xfrm>
            <a:off x="822960" y="263529"/>
            <a:ext cx="10607040" cy="1450757"/>
          </a:xfrm>
        </p:spPr>
        <p:txBody>
          <a:bodyPr/>
          <a:lstStyle/>
          <a:p>
            <a:r>
              <a:rPr lang="el-GR" dirty="0"/>
              <a:t>Στην περίπτωση των κατολισθήσεων</a:t>
            </a:r>
            <a:r>
              <a:rPr lang="en-US" dirty="0"/>
              <a:t>…</a:t>
            </a:r>
          </a:p>
        </p:txBody>
      </p:sp>
      <p:sp>
        <p:nvSpPr>
          <p:cNvPr id="3" name="Content Placeholder 2">
            <a:extLst>
              <a:ext uri="{FF2B5EF4-FFF2-40B4-BE49-F238E27FC236}">
                <a16:creationId xmlns:a16="http://schemas.microsoft.com/office/drawing/2014/main" id="{DF234F52-FB14-4217-92CE-4C23D9B5A795}"/>
              </a:ext>
            </a:extLst>
          </p:cNvPr>
          <p:cNvSpPr>
            <a:spLocks noGrp="1"/>
          </p:cNvSpPr>
          <p:nvPr>
            <p:ph idx="1"/>
          </p:nvPr>
        </p:nvSpPr>
        <p:spPr/>
        <p:txBody>
          <a:bodyPr>
            <a:normAutofit lnSpcReduction="10000"/>
          </a:bodyPr>
          <a:lstStyle/>
          <a:p>
            <a:r>
              <a:rPr lang="el-GR" b="1" dirty="0"/>
              <a:t>Επικινδυνότητα (</a:t>
            </a:r>
            <a:r>
              <a:rPr lang="el-GR" b="1" dirty="0" err="1"/>
              <a:t>Landslide</a:t>
            </a:r>
            <a:r>
              <a:rPr lang="el-GR" b="1" dirty="0"/>
              <a:t> </a:t>
            </a:r>
            <a:r>
              <a:rPr lang="el-GR" b="1" dirty="0" err="1"/>
              <a:t>Hazard</a:t>
            </a:r>
            <a:r>
              <a:rPr lang="el-GR" b="1" dirty="0"/>
              <a:t>): </a:t>
            </a:r>
            <a:r>
              <a:rPr lang="el-GR" dirty="0"/>
              <a:t>Η πιθανότητα εκδήλωσης μέσα σε μια δεδομένη χρονική περίοδο κατολισθήσεων (και των αποσπώμενων υλικών) με συγκεκριμένη χωροθέτηση, όγκο (ή έκταση), κατηγοριοποίηση (τύπο) και ταχύτητα.</a:t>
            </a:r>
          </a:p>
          <a:p>
            <a:r>
              <a:rPr lang="el-GR" b="1" dirty="0"/>
              <a:t>Επιδεκτικότητα (</a:t>
            </a:r>
            <a:r>
              <a:rPr lang="en-US" b="1" dirty="0"/>
              <a:t>Landslide</a:t>
            </a:r>
            <a:r>
              <a:rPr lang="el-GR" b="1" dirty="0"/>
              <a:t> </a:t>
            </a:r>
            <a:r>
              <a:rPr lang="en-US" b="1" dirty="0"/>
              <a:t>susceptibility):</a:t>
            </a:r>
            <a:r>
              <a:rPr lang="el-GR" b="1" dirty="0"/>
              <a:t> </a:t>
            </a:r>
            <a:r>
              <a:rPr lang="el-GR" dirty="0"/>
              <a:t>Η ποσοτική ή ποιοτική εκτίμηση του τύπου (κατηγοριοποίησης), όγκου (ή έκτασης) και χωρικής κατανομής κατολισθήσεων που υφίστανται ή που πιθανόν να εκδηλωθούν σε μια περιοχή.</a:t>
            </a:r>
          </a:p>
          <a:p>
            <a:r>
              <a:rPr lang="el-GR" i="1" dirty="0"/>
              <a:t>Μπορεί επίσης να περιλαμβάνει την περιγραφή της ταχύτητας και της έντασης αλλά όχι και του χρόνου εκδήλωσης της κατολίσθησης (υφιστάμενης ή πιθανής).</a:t>
            </a:r>
            <a:endParaRPr lang="el-GR" dirty="0"/>
          </a:p>
          <a:p>
            <a:r>
              <a:rPr lang="el-GR" i="1" dirty="0"/>
              <a:t>Στην αξιολόγηση της επιδεκτικότητας περιλαμβάνονται τόσο οι κατολισθήσεις που εκκινούν στην εξεταζόμενη περιοχή όσο και αυτές που εκκινούν εκτός αυτής αλλά μπορεί να την επηρεάσουν.</a:t>
            </a:r>
            <a:endParaRPr lang="en-US" dirty="0"/>
          </a:p>
        </p:txBody>
      </p:sp>
    </p:spTree>
    <p:extLst>
      <p:ext uri="{BB962C8B-B14F-4D97-AF65-F5344CB8AC3E}">
        <p14:creationId xmlns:p14="http://schemas.microsoft.com/office/powerpoint/2010/main" val="17879967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C6DDA-07D1-4375-9760-86762797C1C5}"/>
              </a:ext>
            </a:extLst>
          </p:cNvPr>
          <p:cNvSpPr>
            <a:spLocks noGrp="1"/>
          </p:cNvSpPr>
          <p:nvPr>
            <p:ph type="title"/>
          </p:nvPr>
        </p:nvSpPr>
        <p:spPr/>
        <p:txBody>
          <a:bodyPr/>
          <a:lstStyle/>
          <a:p>
            <a:r>
              <a:rPr lang="el-GR" dirty="0"/>
              <a:t>Ροές γαιών (</a:t>
            </a:r>
            <a:r>
              <a:rPr lang="en-US" dirty="0"/>
              <a:t>mudflows)</a:t>
            </a:r>
          </a:p>
        </p:txBody>
      </p:sp>
      <p:sp>
        <p:nvSpPr>
          <p:cNvPr id="3" name="Content Placeholder 2">
            <a:extLst>
              <a:ext uri="{FF2B5EF4-FFF2-40B4-BE49-F238E27FC236}">
                <a16:creationId xmlns:a16="http://schemas.microsoft.com/office/drawing/2014/main" id="{51716339-9B46-4131-806D-883CD7D9445D}"/>
              </a:ext>
            </a:extLst>
          </p:cNvPr>
          <p:cNvSpPr>
            <a:spLocks noGrp="1"/>
          </p:cNvSpPr>
          <p:nvPr>
            <p:ph idx="1"/>
          </p:nvPr>
        </p:nvSpPr>
        <p:spPr>
          <a:xfrm>
            <a:off x="1097280" y="2108201"/>
            <a:ext cx="6025415" cy="4228431"/>
          </a:xfrm>
        </p:spPr>
        <p:txBody>
          <a:bodyPr>
            <a:normAutofit fontScale="92500" lnSpcReduction="20000"/>
          </a:bodyPr>
          <a:lstStyle/>
          <a:p>
            <a:r>
              <a:rPr lang="el-GR" sz="2000" dirty="0"/>
              <a:t>Οι ροές γαιών είναι ένα φαινόμενο ροής κατολίσθησης, παρόμοιο με αυτό της ροής </a:t>
            </a:r>
            <a:r>
              <a:rPr lang="el-GR" sz="2000" dirty="0" err="1"/>
              <a:t>κορημάτων</a:t>
            </a:r>
            <a:r>
              <a:rPr lang="el-GR" sz="2000" dirty="0"/>
              <a:t>. Πρόκειται για ροές εδαφικών υλικών που περιέχουν το ελάχιστο 50% υλικά όπως άμμο, ιλύς και άργιλο. Στην ουσία πρόκειται για μια ροή των υλικών αποσάθρωσης.</a:t>
            </a:r>
          </a:p>
          <a:p>
            <a:r>
              <a:rPr lang="el-GR" sz="2000" dirty="0"/>
              <a:t>Η ταχύτητα και μορφή της ροής γαιών διαφοροποιείται ανάλογα με την περιεκτικότητα σε νερό των υλικών αλλά και ανάλογα με την περιεκτικότητά τους σε λεπτομερή υλικά.</a:t>
            </a:r>
          </a:p>
          <a:p>
            <a:r>
              <a:rPr lang="el-GR" sz="2000" dirty="0"/>
              <a:t>Όταν η περιεκτικότητα του νερού στα υλικά είναι μεγάλη, τότε οι κινήσεις είναι εξαιρετικά γρήγορες και αναφέρονται ως ροές λάσπης ή </a:t>
            </a:r>
            <a:r>
              <a:rPr lang="el-GR" sz="2000" dirty="0" err="1"/>
              <a:t>λασποροές</a:t>
            </a:r>
            <a:r>
              <a:rPr lang="el-GR" sz="2000" dirty="0"/>
              <a:t> και συνήθως εκδηλώνονται με τις έντονες βροχοπτώσεις και είναι ιδιαίτερα καταστροφικές.</a:t>
            </a:r>
            <a:endParaRPr lang="en-US" sz="2000" dirty="0"/>
          </a:p>
        </p:txBody>
      </p:sp>
      <p:pic>
        <p:nvPicPr>
          <p:cNvPr id="7" name="Picture 6" descr="Diagram&#10;&#10;Description automatically generated">
            <a:extLst>
              <a:ext uri="{FF2B5EF4-FFF2-40B4-BE49-F238E27FC236}">
                <a16:creationId xmlns:a16="http://schemas.microsoft.com/office/drawing/2014/main" id="{314E6606-8FFC-42A7-B9FA-F3C29BE1F310}"/>
              </a:ext>
            </a:extLst>
          </p:cNvPr>
          <p:cNvPicPr>
            <a:picLocks noChangeAspect="1"/>
          </p:cNvPicPr>
          <p:nvPr/>
        </p:nvPicPr>
        <p:blipFill>
          <a:blip r:embed="rId2"/>
          <a:stretch>
            <a:fillRect/>
          </a:stretch>
        </p:blipFill>
        <p:spPr>
          <a:xfrm>
            <a:off x="7177479" y="2341970"/>
            <a:ext cx="5014521" cy="3760891"/>
          </a:xfrm>
          <a:prstGeom prst="rect">
            <a:avLst/>
          </a:prstGeom>
        </p:spPr>
      </p:pic>
    </p:spTree>
    <p:extLst>
      <p:ext uri="{BB962C8B-B14F-4D97-AF65-F5344CB8AC3E}">
        <p14:creationId xmlns:p14="http://schemas.microsoft.com/office/powerpoint/2010/main" val="32485725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udflow | geology | Britannica">
            <a:extLst>
              <a:ext uri="{FF2B5EF4-FFF2-40B4-BE49-F238E27FC236}">
                <a16:creationId xmlns:a16="http://schemas.microsoft.com/office/drawing/2014/main" id="{6B6B1F86-CF91-4A41-B28E-01124BC577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1869" y="0"/>
            <a:ext cx="9609221" cy="6382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2306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thern California mudflows triggered by fire and rain, with more possible  - Temblor.net">
            <a:extLst>
              <a:ext uri="{FF2B5EF4-FFF2-40B4-BE49-F238E27FC236}">
                <a16:creationId xmlns:a16="http://schemas.microsoft.com/office/drawing/2014/main" id="{D8FD013B-506A-409B-9562-4196755404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7833" y="-4011"/>
            <a:ext cx="8556334" cy="6408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9735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mountain, nature, valley, highland&#10;&#10;Description automatically generated">
            <a:extLst>
              <a:ext uri="{FF2B5EF4-FFF2-40B4-BE49-F238E27FC236}">
                <a16:creationId xmlns:a16="http://schemas.microsoft.com/office/drawing/2014/main" id="{CBD82A31-192D-4D77-AC75-38FE798F472C}"/>
              </a:ext>
            </a:extLst>
          </p:cNvPr>
          <p:cNvPicPr>
            <a:picLocks noChangeAspect="1"/>
          </p:cNvPicPr>
          <p:nvPr/>
        </p:nvPicPr>
        <p:blipFill rotWithShape="1">
          <a:blip r:embed="rId2"/>
          <a:srcRect t="8615" b="14066"/>
          <a:stretch/>
        </p:blipFill>
        <p:spPr>
          <a:xfrm>
            <a:off x="20" y="10"/>
            <a:ext cx="12191980" cy="6857990"/>
          </a:xfrm>
          <a:prstGeom prst="rect">
            <a:avLst/>
          </a:prstGeom>
        </p:spPr>
      </p:pic>
    </p:spTree>
    <p:extLst>
      <p:ext uri="{BB962C8B-B14F-4D97-AF65-F5344CB8AC3E}">
        <p14:creationId xmlns:p14="http://schemas.microsoft.com/office/powerpoint/2010/main" val="8977138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outdoor, sky, mountain, nature&#10;&#10;Description automatically generated">
            <a:extLst>
              <a:ext uri="{FF2B5EF4-FFF2-40B4-BE49-F238E27FC236}">
                <a16:creationId xmlns:a16="http://schemas.microsoft.com/office/drawing/2014/main" id="{130FC0C0-084E-4C1F-814F-7D527F9D1A8F}"/>
              </a:ext>
            </a:extLst>
          </p:cNvPr>
          <p:cNvPicPr>
            <a:picLocks noChangeAspect="1"/>
          </p:cNvPicPr>
          <p:nvPr/>
        </p:nvPicPr>
        <p:blipFill rotWithShape="1">
          <a:blip r:embed="rId2"/>
          <a:srcRect b="25000"/>
          <a:stretch/>
        </p:blipFill>
        <p:spPr>
          <a:xfrm>
            <a:off x="20" y="10"/>
            <a:ext cx="12191980" cy="6857990"/>
          </a:xfrm>
          <a:prstGeom prst="rect">
            <a:avLst/>
          </a:prstGeom>
        </p:spPr>
      </p:pic>
    </p:spTree>
    <p:extLst>
      <p:ext uri="{BB962C8B-B14F-4D97-AF65-F5344CB8AC3E}">
        <p14:creationId xmlns:p14="http://schemas.microsoft.com/office/powerpoint/2010/main" val="21583373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nature, rock&#10;&#10;Description automatically generated">
            <a:extLst>
              <a:ext uri="{FF2B5EF4-FFF2-40B4-BE49-F238E27FC236}">
                <a16:creationId xmlns:a16="http://schemas.microsoft.com/office/drawing/2014/main" id="{214804E3-8980-4E36-8F0F-79037B9E60A3}"/>
              </a:ext>
            </a:extLst>
          </p:cNvPr>
          <p:cNvPicPr>
            <a:picLocks noChangeAspect="1"/>
          </p:cNvPicPr>
          <p:nvPr/>
        </p:nvPicPr>
        <p:blipFill>
          <a:blip r:embed="rId2"/>
          <a:stretch>
            <a:fillRect/>
          </a:stretch>
        </p:blipFill>
        <p:spPr>
          <a:xfrm>
            <a:off x="1852863" y="0"/>
            <a:ext cx="8486274" cy="6381678"/>
          </a:xfrm>
          <a:prstGeom prst="rect">
            <a:avLst/>
          </a:prstGeom>
        </p:spPr>
      </p:pic>
    </p:spTree>
    <p:extLst>
      <p:ext uri="{BB962C8B-B14F-4D97-AF65-F5344CB8AC3E}">
        <p14:creationId xmlns:p14="http://schemas.microsoft.com/office/powerpoint/2010/main" val="26569265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water, mountain, ocean&#10;&#10;Description automatically generated">
            <a:extLst>
              <a:ext uri="{FF2B5EF4-FFF2-40B4-BE49-F238E27FC236}">
                <a16:creationId xmlns:a16="http://schemas.microsoft.com/office/drawing/2014/main" id="{9FE199E3-8326-488A-970D-975A8AD5381A}"/>
              </a:ext>
            </a:extLst>
          </p:cNvPr>
          <p:cNvPicPr>
            <a:picLocks noChangeAspect="1"/>
          </p:cNvPicPr>
          <p:nvPr/>
        </p:nvPicPr>
        <p:blipFill>
          <a:blip r:embed="rId2"/>
          <a:stretch>
            <a:fillRect/>
          </a:stretch>
        </p:blipFill>
        <p:spPr>
          <a:xfrm>
            <a:off x="2881563" y="0"/>
            <a:ext cx="6422858" cy="6422858"/>
          </a:xfrm>
          <a:prstGeom prst="rect">
            <a:avLst/>
          </a:prstGeom>
        </p:spPr>
      </p:pic>
    </p:spTree>
    <p:extLst>
      <p:ext uri="{BB962C8B-B14F-4D97-AF65-F5344CB8AC3E}">
        <p14:creationId xmlns:p14="http://schemas.microsoft.com/office/powerpoint/2010/main" val="3327867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CC2C-7F60-4C6C-9D27-D1195D108C5C}"/>
              </a:ext>
            </a:extLst>
          </p:cNvPr>
          <p:cNvSpPr>
            <a:spLocks noGrp="1"/>
          </p:cNvSpPr>
          <p:nvPr>
            <p:ph type="title"/>
          </p:nvPr>
        </p:nvSpPr>
        <p:spPr/>
        <p:txBody>
          <a:bodyPr/>
          <a:lstStyle/>
          <a:p>
            <a:r>
              <a:rPr lang="el-GR" dirty="0"/>
              <a:t>Ερπυσμός (</a:t>
            </a:r>
            <a:r>
              <a:rPr lang="en-US" dirty="0"/>
              <a:t>creep)</a:t>
            </a:r>
          </a:p>
        </p:txBody>
      </p:sp>
      <p:pic>
        <p:nvPicPr>
          <p:cNvPr id="4" name="Picture 3">
            <a:extLst>
              <a:ext uri="{FF2B5EF4-FFF2-40B4-BE49-F238E27FC236}">
                <a16:creationId xmlns:a16="http://schemas.microsoft.com/office/drawing/2014/main" id="{F5E21291-F25E-4FF6-96A6-5AE239C0BCF4}"/>
              </a:ext>
            </a:extLst>
          </p:cNvPr>
          <p:cNvPicPr>
            <a:picLocks noChangeAspect="1"/>
          </p:cNvPicPr>
          <p:nvPr/>
        </p:nvPicPr>
        <p:blipFill>
          <a:blip r:embed="rId2"/>
          <a:stretch>
            <a:fillRect/>
          </a:stretch>
        </p:blipFill>
        <p:spPr>
          <a:xfrm>
            <a:off x="6753727" y="2108201"/>
            <a:ext cx="5664268" cy="3951097"/>
          </a:xfrm>
          <a:prstGeom prst="rect">
            <a:avLst/>
          </a:prstGeom>
        </p:spPr>
      </p:pic>
      <p:sp>
        <p:nvSpPr>
          <p:cNvPr id="3" name="Content Placeholder 2">
            <a:extLst>
              <a:ext uri="{FF2B5EF4-FFF2-40B4-BE49-F238E27FC236}">
                <a16:creationId xmlns:a16="http://schemas.microsoft.com/office/drawing/2014/main" id="{B7ABDA5E-3A1A-435A-B2AB-550B65DFD9CB}"/>
              </a:ext>
            </a:extLst>
          </p:cNvPr>
          <p:cNvSpPr>
            <a:spLocks noGrp="1"/>
          </p:cNvSpPr>
          <p:nvPr>
            <p:ph idx="1"/>
          </p:nvPr>
        </p:nvSpPr>
        <p:spPr>
          <a:xfrm>
            <a:off x="1097280" y="2108201"/>
            <a:ext cx="5881036" cy="3760891"/>
          </a:xfrm>
        </p:spPr>
        <p:txBody>
          <a:bodyPr/>
          <a:lstStyle/>
          <a:p>
            <a:r>
              <a:rPr lang="el-GR" dirty="0"/>
              <a:t>Ερπυσμός είναι η αργές ασεισμικές μετακινήσεις εδαφών που εκδηλώνονται στα επιφανειακά στρώματα του μανδύα ή στο μανδύα αποσάθρωσης των πετρωμάτων.</a:t>
            </a:r>
          </a:p>
          <a:p>
            <a:r>
              <a:rPr lang="el-GR" dirty="0"/>
              <a:t>Οι ερπυσμοί προσβάλουν μεγάλες εκτάσεις, με μέγιστο βάθος μετακινούμενης μάζας τα 2-3 μέτρα. Οι κυματοειδείς παραμορφώσεις αλλά και οι κάμψεις των δέντρων, καθώς και οι εκτροπή στύλων (όπου υπάρχει ανθρώπινη δραστηριότητα), αποτελούν δείκτες ενός τέτοιου φαινομένου.</a:t>
            </a:r>
            <a:endParaRPr lang="en-US" dirty="0"/>
          </a:p>
        </p:txBody>
      </p:sp>
    </p:spTree>
    <p:extLst>
      <p:ext uri="{BB962C8B-B14F-4D97-AF65-F5344CB8AC3E}">
        <p14:creationId xmlns:p14="http://schemas.microsoft.com/office/powerpoint/2010/main" val="30483301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D927C4-29DB-4CE0-A98D-65E3A489D298}"/>
              </a:ext>
            </a:extLst>
          </p:cNvPr>
          <p:cNvPicPr>
            <a:picLocks noChangeAspect="1"/>
          </p:cNvPicPr>
          <p:nvPr/>
        </p:nvPicPr>
        <p:blipFill>
          <a:blip r:embed="rId2"/>
          <a:stretch>
            <a:fillRect/>
          </a:stretch>
        </p:blipFill>
        <p:spPr>
          <a:xfrm>
            <a:off x="0" y="0"/>
            <a:ext cx="12450137" cy="8550442"/>
          </a:xfrm>
          <a:prstGeom prst="rect">
            <a:avLst/>
          </a:prstGeom>
        </p:spPr>
      </p:pic>
    </p:spTree>
    <p:extLst>
      <p:ext uri="{BB962C8B-B14F-4D97-AF65-F5344CB8AC3E}">
        <p14:creationId xmlns:p14="http://schemas.microsoft.com/office/powerpoint/2010/main" val="26328015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019B9E-7DC5-46AA-95C4-0635A17DD3BB}"/>
              </a:ext>
            </a:extLst>
          </p:cNvPr>
          <p:cNvPicPr>
            <a:picLocks noChangeAspect="1"/>
          </p:cNvPicPr>
          <p:nvPr/>
        </p:nvPicPr>
        <p:blipFill>
          <a:blip r:embed="rId2"/>
          <a:stretch>
            <a:fillRect/>
          </a:stretch>
        </p:blipFill>
        <p:spPr>
          <a:xfrm>
            <a:off x="0" y="-946485"/>
            <a:ext cx="12192000" cy="9150157"/>
          </a:xfrm>
          <a:prstGeom prst="rect">
            <a:avLst/>
          </a:prstGeom>
        </p:spPr>
      </p:pic>
    </p:spTree>
    <p:extLst>
      <p:ext uri="{BB962C8B-B14F-4D97-AF65-F5344CB8AC3E}">
        <p14:creationId xmlns:p14="http://schemas.microsoft.com/office/powerpoint/2010/main" val="475679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448FC-6746-4B96-B053-CFA41265D7E6}"/>
              </a:ext>
            </a:extLst>
          </p:cNvPr>
          <p:cNvSpPr>
            <a:spLocks noGrp="1"/>
          </p:cNvSpPr>
          <p:nvPr>
            <p:ph type="title"/>
          </p:nvPr>
        </p:nvSpPr>
        <p:spPr>
          <a:xfrm>
            <a:off x="896257" y="616857"/>
            <a:ext cx="10399486" cy="748452"/>
          </a:xfrm>
        </p:spPr>
        <p:txBody>
          <a:bodyPr>
            <a:normAutofit fontScale="90000"/>
          </a:bodyPr>
          <a:lstStyle/>
          <a:p>
            <a:pPr algn="ctr"/>
            <a:r>
              <a:rPr lang="el-GR" dirty="0"/>
              <a:t>Ταξινόμηση Κατολισθητικών Φαινομένων</a:t>
            </a:r>
            <a:endParaRPr lang="en-US" dirty="0"/>
          </a:p>
        </p:txBody>
      </p:sp>
      <p:sp>
        <p:nvSpPr>
          <p:cNvPr id="3" name="Content Placeholder 2">
            <a:extLst>
              <a:ext uri="{FF2B5EF4-FFF2-40B4-BE49-F238E27FC236}">
                <a16:creationId xmlns:a16="http://schemas.microsoft.com/office/drawing/2014/main" id="{3EC5AF8A-1574-4B63-AD0E-0B41694B908E}"/>
              </a:ext>
            </a:extLst>
          </p:cNvPr>
          <p:cNvSpPr>
            <a:spLocks noGrp="1"/>
          </p:cNvSpPr>
          <p:nvPr>
            <p:ph idx="1"/>
          </p:nvPr>
        </p:nvSpPr>
        <p:spPr>
          <a:xfrm>
            <a:off x="1097280" y="2108201"/>
            <a:ext cx="10058400" cy="4132942"/>
          </a:xfrm>
        </p:spPr>
        <p:txBody>
          <a:bodyPr>
            <a:normAutofit fontScale="85000" lnSpcReduction="20000"/>
          </a:bodyPr>
          <a:lstStyle/>
          <a:p>
            <a:r>
              <a:rPr lang="el-GR" sz="2800" dirty="0"/>
              <a:t>Οι ταξινομήσεις βασίζονται κυρίως σε:</a:t>
            </a:r>
          </a:p>
          <a:p>
            <a:pPr lvl="1"/>
            <a:r>
              <a:rPr lang="el-GR" sz="2400" dirty="0"/>
              <a:t>Τον τύπο ή το είδος των υλικών κατολίσθησης</a:t>
            </a:r>
          </a:p>
          <a:p>
            <a:pPr lvl="1"/>
            <a:r>
              <a:rPr lang="el-GR" sz="2400" dirty="0"/>
              <a:t>Την περιεχόμενη υγρασία των υλικών</a:t>
            </a:r>
          </a:p>
          <a:p>
            <a:pPr lvl="1"/>
            <a:r>
              <a:rPr lang="el-GR" sz="2400" dirty="0"/>
              <a:t>Τον τύπο της κίνησης</a:t>
            </a:r>
          </a:p>
          <a:p>
            <a:pPr lvl="1"/>
            <a:r>
              <a:rPr lang="el-GR" sz="2400" dirty="0"/>
              <a:t>Την ταχύτητα της κίνησης</a:t>
            </a:r>
          </a:p>
          <a:p>
            <a:pPr lvl="1"/>
            <a:r>
              <a:rPr lang="el-GR" sz="2400" dirty="0"/>
              <a:t>Την ενεργότητα του φαινομένου (ενεργή, ανενεργή, </a:t>
            </a:r>
            <a:r>
              <a:rPr lang="el-GR" sz="2400" dirty="0" err="1"/>
              <a:t>επαναδραστηριοποιημένη</a:t>
            </a:r>
            <a:r>
              <a:rPr lang="el-GR" sz="2400" dirty="0"/>
              <a:t>)</a:t>
            </a:r>
          </a:p>
          <a:p>
            <a:pPr lvl="1"/>
            <a:r>
              <a:rPr lang="el-GR" sz="2400" dirty="0"/>
              <a:t>Το αίτιο που προκάλεσε την κατολίσθηση (πίεση νερού, έντονη βροχόπτωση, σεισμικό γεγονός κ.α.)</a:t>
            </a:r>
          </a:p>
          <a:p>
            <a:pPr lvl="1"/>
            <a:r>
              <a:rPr lang="el-GR" sz="2400" dirty="0"/>
              <a:t>Τη μορφή επιφάνειας ολίσθησης (επίπεδη, περιστροφική)</a:t>
            </a:r>
          </a:p>
          <a:p>
            <a:pPr lvl="1"/>
            <a:r>
              <a:rPr lang="el-GR" sz="2400" dirty="0"/>
              <a:t>Τη γεωμετρία και μορφολογία του πρανούς</a:t>
            </a:r>
          </a:p>
          <a:p>
            <a:pPr lvl="1"/>
            <a:r>
              <a:rPr lang="el-GR" sz="2400" dirty="0"/>
              <a:t>Το μηχανισμό ολίσθησης</a:t>
            </a:r>
          </a:p>
          <a:p>
            <a:pPr lvl="1"/>
            <a:r>
              <a:rPr lang="el-GR" sz="2400" dirty="0"/>
              <a:t>Το περιβαλλοντικό καθεστώς και τις κλιματικές συνθήκες</a:t>
            </a:r>
            <a:endParaRPr lang="en-US" dirty="0"/>
          </a:p>
        </p:txBody>
      </p:sp>
    </p:spTree>
    <p:extLst>
      <p:ext uri="{BB962C8B-B14F-4D97-AF65-F5344CB8AC3E}">
        <p14:creationId xmlns:p14="http://schemas.microsoft.com/office/powerpoint/2010/main" val="19240943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ree, outdoor, forest, plant&#10;&#10;Description automatically generated">
            <a:extLst>
              <a:ext uri="{FF2B5EF4-FFF2-40B4-BE49-F238E27FC236}">
                <a16:creationId xmlns:a16="http://schemas.microsoft.com/office/drawing/2014/main" id="{47F68CD6-AECF-4562-B294-F15C9BF6500D}"/>
              </a:ext>
            </a:extLst>
          </p:cNvPr>
          <p:cNvPicPr>
            <a:picLocks noChangeAspect="1"/>
          </p:cNvPicPr>
          <p:nvPr/>
        </p:nvPicPr>
        <p:blipFill rotWithShape="1">
          <a:blip r:embed="rId2"/>
          <a:srcRect b="15730"/>
          <a:stretch/>
        </p:blipFill>
        <p:spPr>
          <a:xfrm>
            <a:off x="20" y="10"/>
            <a:ext cx="12191980" cy="6857990"/>
          </a:xfrm>
          <a:prstGeom prst="rect">
            <a:avLst/>
          </a:prstGeom>
        </p:spPr>
      </p:pic>
    </p:spTree>
    <p:extLst>
      <p:ext uri="{BB962C8B-B14F-4D97-AF65-F5344CB8AC3E}">
        <p14:creationId xmlns:p14="http://schemas.microsoft.com/office/powerpoint/2010/main" val="6128840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ree, outdoor, forest, wooded&#10;&#10;Description automatically generated">
            <a:extLst>
              <a:ext uri="{FF2B5EF4-FFF2-40B4-BE49-F238E27FC236}">
                <a16:creationId xmlns:a16="http://schemas.microsoft.com/office/drawing/2014/main" id="{3CAD2CFC-FF23-4E4B-B80B-797B1D7DEA14}"/>
              </a:ext>
            </a:extLst>
          </p:cNvPr>
          <p:cNvPicPr>
            <a:picLocks noChangeAspect="1"/>
          </p:cNvPicPr>
          <p:nvPr/>
        </p:nvPicPr>
        <p:blipFill rotWithShape="1">
          <a:blip r:embed="rId2"/>
          <a:srcRect l="12238" r="12677"/>
          <a:stretch/>
        </p:blipFill>
        <p:spPr>
          <a:xfrm>
            <a:off x="20" y="10"/>
            <a:ext cx="12191980" cy="6857990"/>
          </a:xfrm>
          <a:prstGeom prst="rect">
            <a:avLst/>
          </a:prstGeom>
        </p:spPr>
      </p:pic>
    </p:spTree>
    <p:extLst>
      <p:ext uri="{BB962C8B-B14F-4D97-AF65-F5344CB8AC3E}">
        <p14:creationId xmlns:p14="http://schemas.microsoft.com/office/powerpoint/2010/main" val="23040265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3D0B7-0625-40D0-8875-A0556B05C1AE}"/>
              </a:ext>
            </a:extLst>
          </p:cNvPr>
          <p:cNvSpPr>
            <a:spLocks noGrp="1"/>
          </p:cNvSpPr>
          <p:nvPr>
            <p:ph type="title"/>
          </p:nvPr>
        </p:nvSpPr>
        <p:spPr/>
        <p:txBody>
          <a:bodyPr/>
          <a:lstStyle/>
          <a:p>
            <a:pPr algn="ctr"/>
            <a:r>
              <a:rPr lang="el-GR" dirty="0"/>
              <a:t>Ταξινόμηση κατολισθήσεων σύμφωνα με την ενεργότητα τους</a:t>
            </a:r>
            <a:endParaRPr lang="en-US" dirty="0"/>
          </a:p>
        </p:txBody>
      </p:sp>
      <p:sp>
        <p:nvSpPr>
          <p:cNvPr id="3" name="Content Placeholder 2">
            <a:extLst>
              <a:ext uri="{FF2B5EF4-FFF2-40B4-BE49-F238E27FC236}">
                <a16:creationId xmlns:a16="http://schemas.microsoft.com/office/drawing/2014/main" id="{CCE457BE-7BFF-4776-93F9-C060977320A9}"/>
              </a:ext>
            </a:extLst>
          </p:cNvPr>
          <p:cNvSpPr>
            <a:spLocks noGrp="1"/>
          </p:cNvSpPr>
          <p:nvPr>
            <p:ph idx="1"/>
          </p:nvPr>
        </p:nvSpPr>
        <p:spPr/>
        <p:txBody>
          <a:bodyPr>
            <a:normAutofit/>
          </a:bodyPr>
          <a:lstStyle/>
          <a:p>
            <a:pPr>
              <a:buFont typeface="Wingdings" panose="05000000000000000000" pitchFamily="2" charset="2"/>
              <a:buChar char="§"/>
            </a:pPr>
            <a:r>
              <a:rPr lang="el-GR" sz="2000" b="1" dirty="0"/>
              <a:t> Ενεργές:</a:t>
            </a:r>
            <a:r>
              <a:rPr lang="el-GR" sz="2000" dirty="0"/>
              <a:t> παρουσιάζουν δραστηριότητα κατά τον τελευταίο εποχικό κύκλο (νέες ή </a:t>
            </a:r>
            <a:r>
              <a:rPr lang="el-GR" sz="2000" dirty="0" err="1"/>
              <a:t>επανεργοποιημένες</a:t>
            </a:r>
            <a:r>
              <a:rPr lang="el-GR" sz="2000" dirty="0"/>
              <a:t>)</a:t>
            </a:r>
          </a:p>
          <a:p>
            <a:pPr>
              <a:buFont typeface="Wingdings" panose="05000000000000000000" pitchFamily="2" charset="2"/>
              <a:buChar char="§"/>
            </a:pPr>
            <a:r>
              <a:rPr lang="el-GR" sz="2000" b="1" dirty="0"/>
              <a:t> Παροδικά ενεργές: </a:t>
            </a:r>
            <a:r>
              <a:rPr lang="el-GR" sz="2000" dirty="0"/>
              <a:t>παρουσίασαν δραστηριότητα κατά τον τελευταίο εποχικό κύκλο, τώρα όμως είναι αδρανείς</a:t>
            </a:r>
          </a:p>
          <a:p>
            <a:pPr>
              <a:buFont typeface="Wingdings" panose="05000000000000000000" pitchFamily="2" charset="2"/>
              <a:buChar char="§"/>
            </a:pPr>
            <a:r>
              <a:rPr lang="el-GR" sz="2000" b="1" dirty="0"/>
              <a:t> Ανενεργές:</a:t>
            </a:r>
            <a:r>
              <a:rPr lang="el-GR" sz="2000" dirty="0"/>
              <a:t> παραμένουν αδρανείς για περισσότερο από έναν εποχικό κύκλο</a:t>
            </a:r>
          </a:p>
          <a:p>
            <a:pPr>
              <a:buFont typeface="Wingdings" panose="05000000000000000000" pitchFamily="2" charset="2"/>
              <a:buChar char="§"/>
            </a:pPr>
            <a:r>
              <a:rPr lang="el-GR" sz="2000" b="1" dirty="0"/>
              <a:t> </a:t>
            </a:r>
            <a:r>
              <a:rPr lang="el-GR" sz="2000" b="1" dirty="0" err="1"/>
              <a:t>Ενεργοποιήσιμες</a:t>
            </a:r>
            <a:r>
              <a:rPr lang="el-GR" sz="2000" b="1" dirty="0"/>
              <a:t>:</a:t>
            </a:r>
            <a:r>
              <a:rPr lang="el-GR" sz="2000" dirty="0"/>
              <a:t> τα αίτια εξακολουθούν να υφίστανται</a:t>
            </a:r>
          </a:p>
          <a:p>
            <a:pPr>
              <a:buFont typeface="Wingdings" panose="05000000000000000000" pitchFamily="2" charset="2"/>
              <a:buChar char="§"/>
            </a:pPr>
            <a:r>
              <a:rPr lang="el-GR" sz="2000" b="1" dirty="0"/>
              <a:t> Μη </a:t>
            </a:r>
            <a:r>
              <a:rPr lang="el-GR" sz="2000" b="1" dirty="0" err="1"/>
              <a:t>ενεργοποιήσιμες</a:t>
            </a:r>
            <a:r>
              <a:rPr lang="el-GR" sz="2000" b="1" dirty="0"/>
              <a:t>:</a:t>
            </a:r>
            <a:r>
              <a:rPr lang="el-GR" sz="2000" dirty="0"/>
              <a:t> τα αίτια έχουν εκλείψει</a:t>
            </a:r>
          </a:p>
          <a:p>
            <a:pPr>
              <a:buFont typeface="Wingdings" panose="05000000000000000000" pitchFamily="2" charset="2"/>
              <a:buChar char="§"/>
            </a:pPr>
            <a:r>
              <a:rPr lang="el-GR" sz="2000" b="1" dirty="0"/>
              <a:t> Παλιές, αρχαίες, απολιθωμένες:</a:t>
            </a:r>
            <a:r>
              <a:rPr lang="el-GR" sz="2000" dirty="0"/>
              <a:t> πολύ παλιές ανενεργές κατολισθήσεις</a:t>
            </a:r>
          </a:p>
        </p:txBody>
      </p:sp>
    </p:spTree>
    <p:extLst>
      <p:ext uri="{BB962C8B-B14F-4D97-AF65-F5344CB8AC3E}">
        <p14:creationId xmlns:p14="http://schemas.microsoft.com/office/powerpoint/2010/main" val="7850631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3D0B7-0625-40D0-8875-A0556B05C1AE}"/>
              </a:ext>
            </a:extLst>
          </p:cNvPr>
          <p:cNvSpPr>
            <a:spLocks noGrp="1"/>
          </p:cNvSpPr>
          <p:nvPr>
            <p:ph type="title"/>
          </p:nvPr>
        </p:nvSpPr>
        <p:spPr/>
        <p:txBody>
          <a:bodyPr/>
          <a:lstStyle/>
          <a:p>
            <a:pPr algn="ctr"/>
            <a:r>
              <a:rPr lang="el-GR" dirty="0"/>
              <a:t>Παράγοντες που δημιουργούν κατολισθήσεις</a:t>
            </a:r>
            <a:endParaRPr lang="en-US" dirty="0"/>
          </a:p>
        </p:txBody>
      </p:sp>
      <p:sp>
        <p:nvSpPr>
          <p:cNvPr id="3" name="Content Placeholder 2">
            <a:extLst>
              <a:ext uri="{FF2B5EF4-FFF2-40B4-BE49-F238E27FC236}">
                <a16:creationId xmlns:a16="http://schemas.microsoft.com/office/drawing/2014/main" id="{CCE457BE-7BFF-4776-93F9-C060977320A9}"/>
              </a:ext>
            </a:extLst>
          </p:cNvPr>
          <p:cNvSpPr>
            <a:spLocks noGrp="1"/>
          </p:cNvSpPr>
          <p:nvPr>
            <p:ph idx="1"/>
          </p:nvPr>
        </p:nvSpPr>
        <p:spPr>
          <a:xfrm>
            <a:off x="1097280" y="2005263"/>
            <a:ext cx="10058400" cy="4331369"/>
          </a:xfrm>
        </p:spPr>
        <p:txBody>
          <a:bodyPr>
            <a:normAutofit/>
          </a:bodyPr>
          <a:lstStyle/>
          <a:p>
            <a:r>
              <a:rPr lang="el-GR" dirty="0"/>
              <a:t>Οι παράγοντες που επηρεάζουν μια κατολίσθηση είναι οι ακόλουθοι: </a:t>
            </a:r>
          </a:p>
          <a:p>
            <a:pPr lvl="1"/>
            <a:r>
              <a:rPr lang="el-GR" dirty="0"/>
              <a:t>Γεωλογικοί (φύση εδάφους ή πετρώματος, δομή και γεωμετρία γεωλογικών σχηματισμών) </a:t>
            </a:r>
          </a:p>
          <a:p>
            <a:pPr lvl="1"/>
            <a:r>
              <a:rPr lang="el-GR" dirty="0"/>
              <a:t>Τοπογραφικοί – γεωμορφολογικοί </a:t>
            </a:r>
          </a:p>
          <a:p>
            <a:pPr lvl="1"/>
            <a:r>
              <a:rPr lang="el-GR" dirty="0"/>
              <a:t>Υδρολογικοί, κλιματολογικοί και υδρογεωλογικοί </a:t>
            </a:r>
          </a:p>
          <a:p>
            <a:pPr lvl="1"/>
            <a:r>
              <a:rPr lang="el-GR" dirty="0"/>
              <a:t>Μηχανικοί </a:t>
            </a:r>
          </a:p>
          <a:p>
            <a:r>
              <a:rPr lang="el-GR" dirty="0"/>
              <a:t>Οι παράγοντες αστάθειας οφείλονται σε έναν, ή σε συνδυασμούς, από τους ακόλουθους: </a:t>
            </a:r>
          </a:p>
          <a:p>
            <a:r>
              <a:rPr lang="el-GR" dirty="0"/>
              <a:t>Αλλαγή της κλίσης της επιφάνειας του εδάφους και εσωτερική γεωμετρία του υλικού. </a:t>
            </a:r>
          </a:p>
          <a:p>
            <a:r>
              <a:rPr lang="el-GR" dirty="0"/>
              <a:t>Ανθρώπινη επέμβαση μέσω επιβολής φόρτισης στην κορυφή του πρανούς (επιχώματα, κτίρια </a:t>
            </a:r>
            <a:r>
              <a:rPr lang="el-GR" dirty="0" err="1"/>
              <a:t>κλπ</a:t>
            </a:r>
            <a:r>
              <a:rPr lang="el-GR" dirty="0"/>
              <a:t>). </a:t>
            </a:r>
          </a:p>
          <a:p>
            <a:r>
              <a:rPr lang="el-GR" dirty="0"/>
              <a:t>Σεισμική φόρτιση. </a:t>
            </a:r>
          </a:p>
          <a:p>
            <a:r>
              <a:rPr lang="el-GR" dirty="0"/>
              <a:t>Η παρουσία υψηλής στάθμης υπόγειου υδροφόρου ορίζοντα, ή και επιφανειακού νερού. </a:t>
            </a:r>
          </a:p>
          <a:p>
            <a:endParaRPr lang="en-US" dirty="0"/>
          </a:p>
        </p:txBody>
      </p:sp>
    </p:spTree>
    <p:extLst>
      <p:ext uri="{BB962C8B-B14F-4D97-AF65-F5344CB8AC3E}">
        <p14:creationId xmlns:p14="http://schemas.microsoft.com/office/powerpoint/2010/main" val="3709861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76E1B-F5D8-432A-8143-F7443EE1B8CB}"/>
              </a:ext>
            </a:extLst>
          </p:cNvPr>
          <p:cNvSpPr>
            <a:spLocks noGrp="1"/>
          </p:cNvSpPr>
          <p:nvPr>
            <p:ph type="title"/>
          </p:nvPr>
        </p:nvSpPr>
        <p:spPr/>
        <p:txBody>
          <a:bodyPr/>
          <a:lstStyle/>
          <a:p>
            <a:r>
              <a:rPr lang="el-GR" dirty="0"/>
              <a:t>Μορφές κατολίσθησης</a:t>
            </a:r>
            <a:endParaRPr lang="en-US" dirty="0"/>
          </a:p>
        </p:txBody>
      </p:sp>
      <p:sp>
        <p:nvSpPr>
          <p:cNvPr id="3" name="Content Placeholder 2">
            <a:extLst>
              <a:ext uri="{FF2B5EF4-FFF2-40B4-BE49-F238E27FC236}">
                <a16:creationId xmlns:a16="http://schemas.microsoft.com/office/drawing/2014/main" id="{DF234F52-FB14-4217-92CE-4C23D9B5A795}"/>
              </a:ext>
            </a:extLst>
          </p:cNvPr>
          <p:cNvSpPr>
            <a:spLocks noGrp="1"/>
          </p:cNvSpPr>
          <p:nvPr>
            <p:ph idx="1"/>
          </p:nvPr>
        </p:nvSpPr>
        <p:spPr>
          <a:xfrm>
            <a:off x="1097280" y="2032000"/>
            <a:ext cx="10058400" cy="4038599"/>
          </a:xfrm>
        </p:spPr>
        <p:txBody>
          <a:bodyPr>
            <a:normAutofit fontScale="92500" lnSpcReduction="10000"/>
          </a:bodyPr>
          <a:lstStyle/>
          <a:p>
            <a:pPr>
              <a:lnSpc>
                <a:spcPct val="80000"/>
              </a:lnSpc>
              <a:buFont typeface="Wingdings" panose="05000000000000000000" pitchFamily="2" charset="2"/>
              <a:buChar char="Ø"/>
            </a:pPr>
            <a:r>
              <a:rPr lang="el-GR" altLang="en-US" sz="2000" dirty="0"/>
              <a:t> </a:t>
            </a:r>
            <a:r>
              <a:rPr lang="el-GR" sz="2400" b="1" dirty="0"/>
              <a:t>Κατολισθήσεις</a:t>
            </a:r>
            <a:r>
              <a:rPr lang="el-GR" sz="2400" dirty="0"/>
              <a:t> (</a:t>
            </a:r>
            <a:r>
              <a:rPr lang="en-US" sz="2400" dirty="0"/>
              <a:t>landslides</a:t>
            </a:r>
            <a:r>
              <a:rPr lang="el-GR" sz="2400" dirty="0"/>
              <a:t>):</a:t>
            </a:r>
          </a:p>
          <a:p>
            <a:pPr lvl="1">
              <a:lnSpc>
                <a:spcPct val="80000"/>
              </a:lnSpc>
              <a:buFont typeface="Courier New" panose="02070309020205020404" pitchFamily="49" charset="0"/>
              <a:buChar char="o"/>
            </a:pPr>
            <a:r>
              <a:rPr lang="el-GR" altLang="en-US" sz="2000" dirty="0" err="1"/>
              <a:t>Καταρεύσεις</a:t>
            </a:r>
            <a:endParaRPr lang="el-GR" altLang="en-US" sz="2000" dirty="0"/>
          </a:p>
          <a:p>
            <a:pPr lvl="1">
              <a:lnSpc>
                <a:spcPct val="80000"/>
              </a:lnSpc>
              <a:buFont typeface="Courier New" panose="02070309020205020404" pitchFamily="49" charset="0"/>
              <a:buChar char="o"/>
            </a:pPr>
            <a:r>
              <a:rPr lang="el-GR" altLang="en-US" sz="2000" dirty="0"/>
              <a:t>Περιστροφικές </a:t>
            </a:r>
            <a:r>
              <a:rPr lang="el-GR" altLang="en-US" sz="2000" dirty="0" err="1"/>
              <a:t>ολισθλησεις</a:t>
            </a:r>
            <a:r>
              <a:rPr lang="el-GR" altLang="en-US" sz="2000" dirty="0"/>
              <a:t> </a:t>
            </a:r>
            <a:r>
              <a:rPr lang="en-US" sz="2000" dirty="0"/>
              <a:t>(rotational slide / slump)</a:t>
            </a:r>
            <a:endParaRPr lang="el-GR" sz="2000" dirty="0"/>
          </a:p>
          <a:p>
            <a:pPr lvl="1">
              <a:lnSpc>
                <a:spcPct val="80000"/>
              </a:lnSpc>
              <a:buFont typeface="Courier New" panose="02070309020205020404" pitchFamily="49" charset="0"/>
              <a:buChar char="o"/>
            </a:pPr>
            <a:r>
              <a:rPr lang="el-GR" sz="2000" dirty="0"/>
              <a:t>Παράλληλες ολισθήσεις</a:t>
            </a:r>
          </a:p>
          <a:p>
            <a:pPr lvl="1">
              <a:lnSpc>
                <a:spcPct val="80000"/>
              </a:lnSpc>
              <a:buFont typeface="Courier New" panose="02070309020205020404" pitchFamily="49" charset="0"/>
              <a:buChar char="o"/>
            </a:pPr>
            <a:r>
              <a:rPr lang="el-GR" sz="2000" dirty="0"/>
              <a:t>Σύνθετες</a:t>
            </a:r>
          </a:p>
          <a:p>
            <a:pPr>
              <a:lnSpc>
                <a:spcPct val="80000"/>
              </a:lnSpc>
              <a:buFont typeface="Wingdings" panose="05000000000000000000" pitchFamily="2" charset="2"/>
              <a:buChar char="Ø"/>
            </a:pPr>
            <a:r>
              <a:rPr lang="el-GR" sz="2400" dirty="0"/>
              <a:t> </a:t>
            </a:r>
            <a:r>
              <a:rPr lang="el-GR" sz="2400" b="1" dirty="0" err="1"/>
              <a:t>Βραχοπτώσεις</a:t>
            </a:r>
            <a:r>
              <a:rPr lang="el-GR" sz="2400" dirty="0"/>
              <a:t> (</a:t>
            </a:r>
            <a:r>
              <a:rPr lang="en-US" sz="2400" dirty="0"/>
              <a:t>rock falls </a:t>
            </a:r>
            <a:r>
              <a:rPr lang="el-GR" sz="2400" dirty="0"/>
              <a:t>ή </a:t>
            </a:r>
            <a:r>
              <a:rPr lang="en-US" sz="2400" dirty="0"/>
              <a:t>rock slides)</a:t>
            </a:r>
            <a:endParaRPr lang="el-GR" sz="2400" dirty="0"/>
          </a:p>
          <a:p>
            <a:pPr>
              <a:lnSpc>
                <a:spcPct val="80000"/>
              </a:lnSpc>
              <a:buFont typeface="Wingdings" panose="05000000000000000000" pitchFamily="2" charset="2"/>
              <a:buChar char="Ø"/>
            </a:pPr>
            <a:r>
              <a:rPr lang="el-GR" sz="2400" dirty="0"/>
              <a:t> </a:t>
            </a:r>
            <a:r>
              <a:rPr lang="el-GR" sz="2400" b="1" dirty="0" err="1"/>
              <a:t>Λασποροές</a:t>
            </a:r>
            <a:r>
              <a:rPr lang="el-GR" sz="2400" dirty="0"/>
              <a:t> (</a:t>
            </a:r>
            <a:r>
              <a:rPr lang="en-US" sz="2400" dirty="0"/>
              <a:t>mud flows)</a:t>
            </a:r>
            <a:endParaRPr lang="el-GR" sz="2400" dirty="0"/>
          </a:p>
          <a:p>
            <a:pPr>
              <a:lnSpc>
                <a:spcPct val="80000"/>
              </a:lnSpc>
              <a:buFont typeface="Wingdings" panose="05000000000000000000" pitchFamily="2" charset="2"/>
              <a:buChar char="Ø"/>
            </a:pPr>
            <a:r>
              <a:rPr lang="el-GR" sz="2400" dirty="0"/>
              <a:t> </a:t>
            </a:r>
            <a:r>
              <a:rPr lang="el-GR" sz="2400" b="1" dirty="0"/>
              <a:t>Εδαφικές ροές </a:t>
            </a:r>
            <a:r>
              <a:rPr lang="el-GR" sz="2400" dirty="0"/>
              <a:t>(</a:t>
            </a:r>
            <a:r>
              <a:rPr lang="en-US" sz="2400" dirty="0"/>
              <a:t>earth flows)</a:t>
            </a:r>
            <a:endParaRPr lang="el-GR" sz="2400" dirty="0"/>
          </a:p>
          <a:p>
            <a:pPr>
              <a:lnSpc>
                <a:spcPct val="80000"/>
              </a:lnSpc>
              <a:buFont typeface="Wingdings" panose="05000000000000000000" pitchFamily="2" charset="2"/>
              <a:buChar char="Ø"/>
            </a:pPr>
            <a:r>
              <a:rPr lang="el-GR" sz="2400" dirty="0"/>
              <a:t> </a:t>
            </a:r>
            <a:r>
              <a:rPr lang="el-GR" sz="2400" b="1" dirty="0"/>
              <a:t>Ροές </a:t>
            </a:r>
            <a:r>
              <a:rPr lang="el-GR" sz="2400" b="1" dirty="0" err="1"/>
              <a:t>κορημάτων</a:t>
            </a:r>
            <a:r>
              <a:rPr lang="el-GR" sz="2400" b="1" dirty="0"/>
              <a:t> </a:t>
            </a:r>
            <a:r>
              <a:rPr lang="el-GR" sz="2400" dirty="0"/>
              <a:t>(</a:t>
            </a:r>
            <a:r>
              <a:rPr lang="el-GR" sz="2400" dirty="0" err="1"/>
              <a:t>debris</a:t>
            </a:r>
            <a:r>
              <a:rPr lang="el-GR" sz="2400" dirty="0"/>
              <a:t> </a:t>
            </a:r>
            <a:r>
              <a:rPr lang="el-GR" sz="2400" dirty="0" err="1"/>
              <a:t>flows</a:t>
            </a:r>
            <a:r>
              <a:rPr lang="el-GR" sz="2400" dirty="0"/>
              <a:t>, μεταξύ </a:t>
            </a:r>
            <a:r>
              <a:rPr lang="el-GR" sz="2400" dirty="0" err="1"/>
              <a:t>λασποροών</a:t>
            </a:r>
            <a:r>
              <a:rPr lang="el-GR" sz="2400" dirty="0"/>
              <a:t> και ροής νερού)</a:t>
            </a:r>
          </a:p>
          <a:p>
            <a:pPr>
              <a:lnSpc>
                <a:spcPct val="80000"/>
              </a:lnSpc>
              <a:buFont typeface="Wingdings" panose="05000000000000000000" pitchFamily="2" charset="2"/>
              <a:buChar char="Ø"/>
            </a:pPr>
            <a:r>
              <a:rPr lang="el-GR" sz="2400" dirty="0"/>
              <a:t> </a:t>
            </a:r>
            <a:r>
              <a:rPr lang="el-GR" sz="2400" b="1" dirty="0"/>
              <a:t>Ερπυσμός</a:t>
            </a:r>
            <a:r>
              <a:rPr lang="el-GR" sz="2400" dirty="0"/>
              <a:t> (</a:t>
            </a:r>
            <a:r>
              <a:rPr lang="en-US" sz="2400" dirty="0"/>
              <a:t>creep)</a:t>
            </a:r>
            <a:endParaRPr lang="el-GR" sz="2400" dirty="0"/>
          </a:p>
          <a:p>
            <a:pPr>
              <a:lnSpc>
                <a:spcPct val="80000"/>
              </a:lnSpc>
              <a:buFont typeface="Wingdings" panose="05000000000000000000" pitchFamily="2" charset="2"/>
              <a:buChar char="Ø"/>
            </a:pPr>
            <a:r>
              <a:rPr lang="el-GR" sz="2400" dirty="0"/>
              <a:t> </a:t>
            </a:r>
            <a:r>
              <a:rPr lang="el-GR" sz="2400" b="1" dirty="0"/>
              <a:t>Καθίζηση</a:t>
            </a:r>
            <a:r>
              <a:rPr lang="el-GR" sz="2400" dirty="0"/>
              <a:t> (</a:t>
            </a:r>
            <a:r>
              <a:rPr lang="en-US" sz="2400" dirty="0"/>
              <a:t>subsidence)</a:t>
            </a:r>
            <a:endParaRPr lang="el-GR" sz="2000" dirty="0"/>
          </a:p>
        </p:txBody>
      </p:sp>
      <p:pic>
        <p:nvPicPr>
          <p:cNvPr id="4" name="Picture 5">
            <a:extLst>
              <a:ext uri="{FF2B5EF4-FFF2-40B4-BE49-F238E27FC236}">
                <a16:creationId xmlns:a16="http://schemas.microsoft.com/office/drawing/2014/main" id="{CC34F04E-CF02-4596-956F-28B1F20122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4093" y="2032000"/>
            <a:ext cx="4847907" cy="26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3364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AB6E427-3F73-4C06-A5D5-AE52C3883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8C9BDAA-0390-4B39-9B5C-BC95E5120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9919"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7376E1B-F5D8-432A-8143-F7443EE1B8CB}"/>
              </a:ext>
            </a:extLst>
          </p:cNvPr>
          <p:cNvSpPr>
            <a:spLocks noGrp="1"/>
          </p:cNvSpPr>
          <p:nvPr>
            <p:ph type="title"/>
          </p:nvPr>
        </p:nvSpPr>
        <p:spPr>
          <a:xfrm>
            <a:off x="84414" y="644286"/>
            <a:ext cx="3891122" cy="1436912"/>
          </a:xfrm>
        </p:spPr>
        <p:txBody>
          <a:bodyPr>
            <a:normAutofit/>
          </a:bodyPr>
          <a:lstStyle/>
          <a:p>
            <a:pPr algn="ctr"/>
            <a:r>
              <a:rPr lang="el-GR" sz="4000" dirty="0">
                <a:solidFill>
                  <a:srgbClr val="FFFFFF"/>
                </a:solidFill>
              </a:rPr>
              <a:t>Μορφές Κατολίσθησης</a:t>
            </a:r>
            <a:endParaRPr lang="en-US" sz="4000" dirty="0">
              <a:solidFill>
                <a:srgbClr val="FFFFFF"/>
              </a:solidFill>
            </a:endParaRPr>
          </a:p>
        </p:txBody>
      </p:sp>
      <p:cxnSp>
        <p:nvCxnSpPr>
          <p:cNvPr id="15" name="Straight Connector 14">
            <a:extLst>
              <a:ext uri="{FF2B5EF4-FFF2-40B4-BE49-F238E27FC236}">
                <a16:creationId xmlns:a16="http://schemas.microsoft.com/office/drawing/2014/main" id="{E04A321A-A039-4720-87B4-66A4210E0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752" y="2638787"/>
            <a:ext cx="2743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032C4C81-453F-4F5D-A7FA-42F792322066}"/>
              </a:ext>
            </a:extLst>
          </p:cNvPr>
          <p:cNvSpPr>
            <a:spLocks noGrp="1"/>
          </p:cNvSpPr>
          <p:nvPr>
            <p:ph idx="1"/>
          </p:nvPr>
        </p:nvSpPr>
        <p:spPr>
          <a:xfrm>
            <a:off x="571752" y="2799654"/>
            <a:ext cx="3005462" cy="3189665"/>
          </a:xfrm>
        </p:spPr>
        <p:txBody>
          <a:bodyPr>
            <a:normAutofit/>
          </a:bodyPr>
          <a:lstStyle/>
          <a:p>
            <a:endParaRPr lang="en-US" sz="1800">
              <a:solidFill>
                <a:srgbClr val="FFFFFF"/>
              </a:solidFill>
            </a:endParaRPr>
          </a:p>
        </p:txBody>
      </p:sp>
      <p:pic>
        <p:nvPicPr>
          <p:cNvPr id="4" name="Content Placeholder 3">
            <a:extLst>
              <a:ext uri="{FF2B5EF4-FFF2-40B4-BE49-F238E27FC236}">
                <a16:creationId xmlns:a16="http://schemas.microsoft.com/office/drawing/2014/main" id="{84CD3AAA-296A-41BA-B466-814A1707DE5D}"/>
              </a:ext>
            </a:extLst>
          </p:cNvPr>
          <p:cNvPicPr>
            <a:picLocks noChangeAspect="1"/>
          </p:cNvPicPr>
          <p:nvPr/>
        </p:nvPicPr>
        <p:blipFill>
          <a:blip r:embed="rId2"/>
          <a:stretch>
            <a:fillRect/>
          </a:stretch>
        </p:blipFill>
        <p:spPr>
          <a:xfrm>
            <a:off x="6785453" y="8012"/>
            <a:ext cx="5161711" cy="6858000"/>
          </a:xfrm>
          <a:prstGeom prst="rect">
            <a:avLst/>
          </a:prstGeom>
        </p:spPr>
      </p:pic>
      <p:pic>
        <p:nvPicPr>
          <p:cNvPr id="9" name="Picture 8">
            <a:extLst>
              <a:ext uri="{FF2B5EF4-FFF2-40B4-BE49-F238E27FC236}">
                <a16:creationId xmlns:a16="http://schemas.microsoft.com/office/drawing/2014/main" id="{91375EBD-15DB-452A-98FF-7037D3474FC0}"/>
              </a:ext>
            </a:extLst>
          </p:cNvPr>
          <p:cNvPicPr>
            <a:picLocks noChangeAspect="1"/>
          </p:cNvPicPr>
          <p:nvPr/>
        </p:nvPicPr>
        <p:blipFill>
          <a:blip r:embed="rId3"/>
          <a:stretch>
            <a:fillRect/>
          </a:stretch>
        </p:blipFill>
        <p:spPr>
          <a:xfrm>
            <a:off x="0" y="2960520"/>
            <a:ext cx="5706779" cy="3913503"/>
          </a:xfrm>
          <a:prstGeom prst="rect">
            <a:avLst/>
          </a:prstGeom>
        </p:spPr>
      </p:pic>
    </p:spTree>
    <p:extLst>
      <p:ext uri="{BB962C8B-B14F-4D97-AF65-F5344CB8AC3E}">
        <p14:creationId xmlns:p14="http://schemas.microsoft.com/office/powerpoint/2010/main" val="1849294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4"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7376E1B-F5D8-432A-8143-F7443EE1B8CB}"/>
              </a:ext>
            </a:extLst>
          </p:cNvPr>
          <p:cNvSpPr>
            <a:spLocks noGrp="1"/>
          </p:cNvSpPr>
          <p:nvPr>
            <p:ph type="title"/>
          </p:nvPr>
        </p:nvSpPr>
        <p:spPr>
          <a:xfrm>
            <a:off x="-48075" y="1445856"/>
            <a:ext cx="4627134" cy="1334599"/>
          </a:xfrm>
        </p:spPr>
        <p:txBody>
          <a:bodyPr vert="horz" lIns="91440" tIns="45720" rIns="91440" bIns="45720" rtlCol="0" anchor="b">
            <a:normAutofit/>
          </a:bodyPr>
          <a:lstStyle/>
          <a:p>
            <a:pPr algn="ctr"/>
            <a:r>
              <a:rPr lang="el-GR" sz="4000" dirty="0">
                <a:solidFill>
                  <a:srgbClr val="FFFFFF"/>
                </a:solidFill>
              </a:rPr>
              <a:t>ΣΥΜΠΕΡΙΦΟΡΑ ΒΡΑΧΟΜΑΖΑΣ</a:t>
            </a:r>
            <a:endParaRPr lang="en-US" sz="4000" dirty="0">
              <a:solidFill>
                <a:srgbClr val="FFFFFF"/>
              </a:solidFill>
            </a:endParaRPr>
          </a:p>
        </p:txBody>
      </p:sp>
      <p:cxnSp>
        <p:nvCxnSpPr>
          <p:cNvPr id="17" name="Straight Connector 16">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852" y="3663649"/>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379361C9-9902-4D75-AD32-8E657B6D1BDB}"/>
              </a:ext>
            </a:extLst>
          </p:cNvPr>
          <p:cNvPicPr>
            <a:picLocks noGrp="1" noChangeAspect="1"/>
          </p:cNvPicPr>
          <p:nvPr>
            <p:ph idx="1"/>
          </p:nvPr>
        </p:nvPicPr>
        <p:blipFill>
          <a:blip r:embed="rId2"/>
          <a:stretch>
            <a:fillRect/>
          </a:stretch>
        </p:blipFill>
        <p:spPr>
          <a:xfrm>
            <a:off x="4639323" y="0"/>
            <a:ext cx="7561690" cy="6858000"/>
          </a:xfrm>
          <a:prstGeom prst="rect">
            <a:avLst/>
          </a:prstGeom>
        </p:spPr>
      </p:pic>
      <p:sp>
        <p:nvSpPr>
          <p:cNvPr id="5" name="TextBox 4">
            <a:extLst>
              <a:ext uri="{FF2B5EF4-FFF2-40B4-BE49-F238E27FC236}">
                <a16:creationId xmlns:a16="http://schemas.microsoft.com/office/drawing/2014/main" id="{650A8EC1-50F0-4C45-9CCD-F6DEF0D20002}"/>
              </a:ext>
            </a:extLst>
          </p:cNvPr>
          <p:cNvSpPr txBox="1"/>
          <p:nvPr/>
        </p:nvSpPr>
        <p:spPr>
          <a:xfrm>
            <a:off x="127092" y="3901577"/>
            <a:ext cx="4503218" cy="2123658"/>
          </a:xfrm>
          <a:prstGeom prst="rect">
            <a:avLst/>
          </a:prstGeom>
          <a:noFill/>
        </p:spPr>
        <p:txBody>
          <a:bodyPr wrap="square" rtlCol="0">
            <a:spAutoFit/>
          </a:bodyPr>
          <a:lstStyle/>
          <a:p>
            <a:r>
              <a:rPr lang="el-GR" sz="2000" dirty="0">
                <a:solidFill>
                  <a:schemeClr val="bg1"/>
                </a:solidFill>
              </a:rPr>
              <a:t>Οι κύριοι τύποι </a:t>
            </a:r>
            <a:r>
              <a:rPr lang="el-GR" sz="2000" dirty="0" err="1">
                <a:solidFill>
                  <a:schemeClr val="bg1"/>
                </a:solidFill>
              </a:rPr>
              <a:t>ανισότροπης</a:t>
            </a:r>
            <a:r>
              <a:rPr lang="el-GR" sz="2000" dirty="0">
                <a:solidFill>
                  <a:schemeClr val="bg1"/>
                </a:solidFill>
              </a:rPr>
              <a:t> αστοχίας βραχωδών πρανών σε ασυνεχή </a:t>
            </a:r>
            <a:r>
              <a:rPr lang="el-GR" sz="2000" dirty="0" err="1">
                <a:solidFill>
                  <a:schemeClr val="bg1"/>
                </a:solidFill>
              </a:rPr>
              <a:t>βραχομάζα</a:t>
            </a:r>
            <a:r>
              <a:rPr lang="el-GR" sz="2000" dirty="0">
                <a:solidFill>
                  <a:schemeClr val="bg1"/>
                </a:solidFill>
              </a:rPr>
              <a:t> (</a:t>
            </a:r>
            <a:r>
              <a:rPr lang="el-GR" sz="2000" dirty="0" err="1">
                <a:solidFill>
                  <a:schemeClr val="bg1"/>
                </a:solidFill>
              </a:rPr>
              <a:t>Hoek</a:t>
            </a:r>
            <a:r>
              <a:rPr lang="el-GR" sz="2000" dirty="0">
                <a:solidFill>
                  <a:schemeClr val="bg1"/>
                </a:solidFill>
              </a:rPr>
              <a:t> </a:t>
            </a:r>
            <a:r>
              <a:rPr lang="el-GR" sz="2000" dirty="0" err="1">
                <a:solidFill>
                  <a:schemeClr val="bg1"/>
                </a:solidFill>
              </a:rPr>
              <a:t>Bray</a:t>
            </a:r>
            <a:r>
              <a:rPr lang="el-GR" sz="2000" dirty="0">
                <a:solidFill>
                  <a:schemeClr val="bg1"/>
                </a:solidFill>
              </a:rPr>
              <a:t>, 1981)</a:t>
            </a:r>
          </a:p>
          <a:p>
            <a:endParaRPr lang="el-GR" dirty="0">
              <a:solidFill>
                <a:schemeClr val="bg1"/>
              </a:solidFill>
            </a:endParaRPr>
          </a:p>
          <a:p>
            <a:r>
              <a:rPr lang="el-GR" dirty="0">
                <a:solidFill>
                  <a:schemeClr val="bg1"/>
                </a:solidFill>
              </a:rPr>
              <a:t>α). </a:t>
            </a:r>
            <a:r>
              <a:rPr lang="el-GR" b="1" dirty="0">
                <a:solidFill>
                  <a:schemeClr val="bg1"/>
                </a:solidFill>
              </a:rPr>
              <a:t>Αστοχία κατά επιφάνεια </a:t>
            </a:r>
            <a:r>
              <a:rPr lang="el-GR" dirty="0">
                <a:solidFill>
                  <a:schemeClr val="bg1"/>
                </a:solidFill>
              </a:rPr>
              <a:t>(επίπεδη αστοχία)</a:t>
            </a:r>
          </a:p>
          <a:p>
            <a:r>
              <a:rPr lang="el-GR" dirty="0">
                <a:solidFill>
                  <a:schemeClr val="bg1"/>
                </a:solidFill>
              </a:rPr>
              <a:t>β). </a:t>
            </a:r>
            <a:r>
              <a:rPr lang="el-GR" b="1" dirty="0">
                <a:solidFill>
                  <a:schemeClr val="bg1"/>
                </a:solidFill>
              </a:rPr>
              <a:t>Αστοχία βραχώδους σφήνας</a:t>
            </a:r>
          </a:p>
          <a:p>
            <a:r>
              <a:rPr lang="el-GR" dirty="0">
                <a:solidFill>
                  <a:schemeClr val="bg1"/>
                </a:solidFill>
              </a:rPr>
              <a:t>γ). </a:t>
            </a:r>
            <a:r>
              <a:rPr lang="el-GR" b="1" dirty="0">
                <a:solidFill>
                  <a:schemeClr val="bg1"/>
                </a:solidFill>
              </a:rPr>
              <a:t>Αστοχία από ανατροπή</a:t>
            </a:r>
            <a:endParaRPr lang="en-US" b="1" dirty="0">
              <a:solidFill>
                <a:schemeClr val="bg1"/>
              </a:solidFill>
            </a:endParaRPr>
          </a:p>
        </p:txBody>
      </p:sp>
    </p:spTree>
    <p:extLst>
      <p:ext uri="{BB962C8B-B14F-4D97-AF65-F5344CB8AC3E}">
        <p14:creationId xmlns:p14="http://schemas.microsoft.com/office/powerpoint/2010/main" val="197032141"/>
      </p:ext>
    </p:extLst>
  </p:cSld>
  <p:clrMapOvr>
    <a:masterClrMapping/>
  </p:clrMapOvr>
</p:sld>
</file>

<file path=ppt/theme/theme1.xml><?xml version="1.0" encoding="utf-8"?>
<a:theme xmlns:a="http://schemas.openxmlformats.org/drawingml/2006/main" name="1_RetrospectVTI">
  <a:themeElements>
    <a:clrScheme name="Custom 34">
      <a:dk1>
        <a:sysClr val="windowText" lastClr="000000"/>
      </a:dk1>
      <a:lt1>
        <a:sysClr val="window" lastClr="FFFFFF"/>
      </a:lt1>
      <a:dk2>
        <a:srgbClr val="39302A"/>
      </a:dk2>
      <a:lt2>
        <a:srgbClr val="E5DEDB"/>
      </a:lt2>
      <a:accent1>
        <a:srgbClr val="EC7016"/>
      </a:accent1>
      <a:accent2>
        <a:srgbClr val="F8931D"/>
      </a:accent2>
      <a:accent3>
        <a:srgbClr val="CE8D3E"/>
      </a:accent3>
      <a:accent4>
        <a:srgbClr val="E64823"/>
      </a:accent4>
      <a:accent5>
        <a:srgbClr val="FFCA08"/>
      </a:accent5>
      <a:accent6>
        <a:srgbClr val="9C6A6A"/>
      </a:accent6>
      <a:hlink>
        <a:srgbClr val="2998E3"/>
      </a:hlink>
      <a:folHlink>
        <a:srgbClr val="7F723D"/>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Override1.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AA3F7EDC-E5B4-4BBC-9D2A-CBE6D46C37AD}">
  <ds:schemaRefs>
    <ds:schemaRef ds:uri="http://schemas.microsoft.com/sharepoint/v3/contenttype/forms"/>
  </ds:schemaRefs>
</ds:datastoreItem>
</file>

<file path=customXml/itemProps2.xml><?xml version="1.0" encoding="utf-8"?>
<ds:datastoreItem xmlns:ds="http://schemas.openxmlformats.org/officeDocument/2006/customXml" ds:itemID="{93932EF5-314F-409E-8020-FEE5FA0795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3EEFF0-FB57-4CB4-8BFC-DF397689E2ED}">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{344D5B42-31E0-4EEF-A640-AE3EEA49B947}tf22712842_win32</Template>
  <TotalTime>1648</TotalTime>
  <Words>1803</Words>
  <Application>Microsoft Office PowerPoint</Application>
  <PresentationFormat>Widescreen</PresentationFormat>
  <Paragraphs>129</Paragraphs>
  <Slides>63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Bookman Old Style</vt:lpstr>
      <vt:lpstr>Calibri</vt:lpstr>
      <vt:lpstr>Courier New</vt:lpstr>
      <vt:lpstr>Franklin Gothic Book</vt:lpstr>
      <vt:lpstr>Wingdings</vt:lpstr>
      <vt:lpstr>1_RetrospectVTI</vt:lpstr>
      <vt:lpstr>Κατολισθήσεις</vt:lpstr>
      <vt:lpstr>Κατολίσθηση</vt:lpstr>
      <vt:lpstr>PowerPoint Presentation</vt:lpstr>
      <vt:lpstr>PowerPoint Presentation</vt:lpstr>
      <vt:lpstr>Στην περίπτωση των κατολισθήσεων…</vt:lpstr>
      <vt:lpstr>Ταξινόμηση Κατολισθητικών Φαινομένων</vt:lpstr>
      <vt:lpstr>Μορφές κατολίσθησης</vt:lpstr>
      <vt:lpstr>Μορφές Κατολίσθησης</vt:lpstr>
      <vt:lpstr>ΣΥΜΠΕΡΙΦΟΡΑ ΒΡΑΧΟΜΑΖΑΣ</vt:lpstr>
      <vt:lpstr>Περιστροφικές Κατολισθήσεις (rotational slides ή slumps)</vt:lpstr>
      <vt:lpstr>Δομή περιστροφικής κατολίσθησης</vt:lpstr>
      <vt:lpstr>Περιστροφικές Ολισθήσεις (rotational slides ή slumps)</vt:lpstr>
      <vt:lpstr>Περιστροφικές Ολισθήσεις (rotational slides ή slumps)</vt:lpstr>
      <vt:lpstr>PowerPoint Presentation</vt:lpstr>
      <vt:lpstr>PowerPoint Presentation</vt:lpstr>
      <vt:lpstr>PowerPoint Presentation</vt:lpstr>
      <vt:lpstr>PowerPoint Presentation</vt:lpstr>
      <vt:lpstr>Μεταθετικές ολισθήσεις (Translational landslides)</vt:lpstr>
      <vt:lpstr>Μεταθετικές ολισθήσεις (Translational landslides)</vt:lpstr>
      <vt:lpstr>PowerPoint Presentation</vt:lpstr>
      <vt:lpstr>PowerPoint Presentation</vt:lpstr>
      <vt:lpstr>PowerPoint Presentation</vt:lpstr>
      <vt:lpstr>PowerPoint Presentation</vt:lpstr>
      <vt:lpstr>PowerPoint Presentation</vt:lpstr>
      <vt:lpstr>PowerPoint Presentation</vt:lpstr>
      <vt:lpstr>Πλευρικές εξαπλώσεις</vt:lpstr>
      <vt:lpstr>Πλευρικές εξαπλώσεις (Lateral spreads)</vt:lpstr>
      <vt:lpstr>PowerPoint Presentation</vt:lpstr>
      <vt:lpstr>PowerPoint Presentation</vt:lpstr>
      <vt:lpstr>PowerPoint Presentation</vt:lpstr>
      <vt:lpstr>PowerPoint Presentation</vt:lpstr>
      <vt:lpstr>Καταπτώσεις βράχων (rockfall)</vt:lpstr>
      <vt:lpstr>Καταπτώσεις (rockfalls)</vt:lpstr>
      <vt:lpstr>PowerPoint Presentation</vt:lpstr>
      <vt:lpstr>PowerPoint Presentation</vt:lpstr>
      <vt:lpstr>PowerPoint Presentation</vt:lpstr>
      <vt:lpstr>PowerPoint Presentation</vt:lpstr>
      <vt:lpstr>Ανατροπές (toppling)</vt:lpstr>
      <vt:lpstr>Ανατροπές (topple)</vt:lpstr>
      <vt:lpstr>Ταξινόμηση Ανατροπών (GOODMAN &amp; BRAY, 1976 και HOEK &amp; BRAY, 1977)</vt:lpstr>
      <vt:lpstr>Ταξινόμηση Ανατροπών (GOODMAN &amp; BRAY, 1976 και HOEK &amp; BRAY, 1977)</vt:lpstr>
      <vt:lpstr>Ταξινόμηση Ανατροπών (GOODMAN &amp; BRAY, 1976 και HOEK &amp; BRAY, 1977)</vt:lpstr>
      <vt:lpstr>PowerPoint Presentation</vt:lpstr>
      <vt:lpstr>Ροές (Flows)</vt:lpstr>
      <vt:lpstr>Ροές κορημάτων (Debris flow)</vt:lpstr>
      <vt:lpstr>PowerPoint Presentation</vt:lpstr>
      <vt:lpstr>PowerPoint Presentation</vt:lpstr>
      <vt:lpstr>PowerPoint Presentation</vt:lpstr>
      <vt:lpstr>PowerPoint Presentation</vt:lpstr>
      <vt:lpstr>Ροές γαιών (mudflows)</vt:lpstr>
      <vt:lpstr>PowerPoint Presentation</vt:lpstr>
      <vt:lpstr>PowerPoint Presentation</vt:lpstr>
      <vt:lpstr>PowerPoint Presentation</vt:lpstr>
      <vt:lpstr>PowerPoint Presentation</vt:lpstr>
      <vt:lpstr>PowerPoint Presentation</vt:lpstr>
      <vt:lpstr>PowerPoint Presentation</vt:lpstr>
      <vt:lpstr>Ερπυσμός (creep)</vt:lpstr>
      <vt:lpstr>PowerPoint Presentation</vt:lpstr>
      <vt:lpstr>PowerPoint Presentation</vt:lpstr>
      <vt:lpstr>PowerPoint Presentation</vt:lpstr>
      <vt:lpstr>PowerPoint Presentation</vt:lpstr>
      <vt:lpstr>Ταξινόμηση κατολισθήσεων σύμφωνα με την ενεργότητα τους</vt:lpstr>
      <vt:lpstr>Παράγοντες που δημιουργούν κατολισθήσεις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Lorem Ipsum</dc:title>
  <dc:creator>Αγγελος Λαμπρακοπουλος</dc:creator>
  <cp:lastModifiedBy>Aggelos Lamprakopoulos</cp:lastModifiedBy>
  <cp:revision>71</cp:revision>
  <dcterms:created xsi:type="dcterms:W3CDTF">2022-02-25T09:03:42Z</dcterms:created>
  <dcterms:modified xsi:type="dcterms:W3CDTF">2024-05-21T06:47:49Z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