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handoutMasterIdLst>
    <p:handoutMasterId r:id="rId45"/>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8" r:id="rId26"/>
    <p:sldId id="296" r:id="rId27"/>
    <p:sldId id="297" r:id="rId28"/>
    <p:sldId id="281" r:id="rId29"/>
    <p:sldId id="282" r:id="rId30"/>
    <p:sldId id="283" r:id="rId31"/>
    <p:sldId id="284" r:id="rId32"/>
    <p:sldId id="285" r:id="rId33"/>
    <p:sldId id="286" r:id="rId34"/>
    <p:sldId id="295" r:id="rId35"/>
    <p:sldId id="287" r:id="rId36"/>
    <p:sldId id="288" r:id="rId37"/>
    <p:sldId id="289" r:id="rId38"/>
    <p:sldId id="290" r:id="rId39"/>
    <p:sldId id="291" r:id="rId40"/>
    <p:sldId id="292" r:id="rId41"/>
    <p:sldId id="293" r:id="rId42"/>
    <p:sldId id="294" r:id="rId43"/>
  </p:sldIdLst>
  <p:sldSz cx="9144000" cy="6858000" type="screen4x3"/>
  <p:notesSz cx="6670675" cy="99250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99" autoAdjust="0"/>
  </p:normalViewPr>
  <p:slideViewPr>
    <p:cSldViewPr snapToGrid="0">
      <p:cViewPr varScale="1">
        <p:scale>
          <a:sx n="95" d="100"/>
          <a:sy n="95" d="100"/>
        </p:scale>
        <p:origin x="20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EACB9-7630-4C7D-BE3A-4AD9FB0BDAFB}"/>
              </a:ext>
            </a:extLst>
          </p:cNvPr>
          <p:cNvSpPr txBox="1">
            <a:spLocks noGrp="1"/>
          </p:cNvSpPr>
          <p:nvPr>
            <p:ph type="hdr" sz="quarter"/>
          </p:nvPr>
        </p:nvSpPr>
        <p:spPr>
          <a:xfrm>
            <a:off x="0" y="0"/>
            <a:ext cx="2894759" cy="495720"/>
          </a:xfrm>
          <a:prstGeom prst="rect">
            <a:avLst/>
          </a:prstGeom>
          <a:noFill/>
          <a:ln>
            <a:noFill/>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3" name="Date Placeholder 2">
            <a:extLst>
              <a:ext uri="{FF2B5EF4-FFF2-40B4-BE49-F238E27FC236}">
                <a16:creationId xmlns:a16="http://schemas.microsoft.com/office/drawing/2014/main" id="{2823EE68-5C34-46C1-ADCF-E8D3939FBFA0}"/>
              </a:ext>
            </a:extLst>
          </p:cNvPr>
          <p:cNvSpPr txBox="1">
            <a:spLocks noGrp="1"/>
          </p:cNvSpPr>
          <p:nvPr>
            <p:ph type="dt" sz="quarter" idx="1"/>
          </p:nvPr>
        </p:nvSpPr>
        <p:spPr>
          <a:xfrm>
            <a:off x="3775680" y="0"/>
            <a:ext cx="2894759" cy="495720"/>
          </a:xfrm>
          <a:prstGeom prst="rect">
            <a:avLst/>
          </a:prstGeom>
          <a:noFill/>
          <a:ln>
            <a:noFill/>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4" name="Footer Placeholder 3">
            <a:extLst>
              <a:ext uri="{FF2B5EF4-FFF2-40B4-BE49-F238E27FC236}">
                <a16:creationId xmlns:a16="http://schemas.microsoft.com/office/drawing/2014/main" id="{B7F96643-0911-4908-9C07-1C7CA4DEB3F3}"/>
              </a:ext>
            </a:extLst>
          </p:cNvPr>
          <p:cNvSpPr txBox="1">
            <a:spLocks noGrp="1"/>
          </p:cNvSpPr>
          <p:nvPr>
            <p:ph type="ftr" sz="quarter" idx="2"/>
          </p:nvPr>
        </p:nvSpPr>
        <p:spPr>
          <a:xfrm>
            <a:off x="0" y="9429120"/>
            <a:ext cx="2894759" cy="495720"/>
          </a:xfrm>
          <a:prstGeom prst="rect">
            <a:avLst/>
          </a:prstGeom>
          <a:noFill/>
          <a:ln>
            <a:noFill/>
          </a:ln>
        </p:spPr>
        <p:txBody>
          <a:bodyPr vert="horz" wrap="square" lIns="90000" tIns="45000" rIns="90000" bIns="45000" anchor="b"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Slide Number Placeholder 4">
            <a:extLst>
              <a:ext uri="{FF2B5EF4-FFF2-40B4-BE49-F238E27FC236}">
                <a16:creationId xmlns:a16="http://schemas.microsoft.com/office/drawing/2014/main" id="{93BAE10F-14AF-4BB7-BC07-B3AEC8C1F7A6}"/>
              </a:ext>
            </a:extLst>
          </p:cNvPr>
          <p:cNvSpPr txBox="1">
            <a:spLocks noGrp="1"/>
          </p:cNvSpPr>
          <p:nvPr>
            <p:ph type="sldNum" sz="quarter" idx="3"/>
          </p:nvPr>
        </p:nvSpPr>
        <p:spPr>
          <a:xfrm>
            <a:off x="3775680" y="9429120"/>
            <a:ext cx="2894759" cy="495720"/>
          </a:xfrm>
          <a:prstGeom prst="rect">
            <a:avLst/>
          </a:prstGeom>
          <a:noFill/>
          <a:ln>
            <a:noFill/>
          </a:ln>
        </p:spPr>
        <p:txBody>
          <a:bodyPr vert="horz" wrap="square" lIns="90000" tIns="45000" rIns="90000" bIns="450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996218C-09D2-43D4-AE1A-B6E7218A5F7C}" type="slidenum">
              <a:t>‹#›</a:t>
            </a:fld>
            <a:endParaRPr lang="en-GB" sz="1400" b="0" i="0" u="none" strike="noStrike" kern="1200" spc="0" baseline="0">
              <a:ln>
                <a:noFill/>
              </a:ln>
              <a:solidFill>
                <a:srgbClr val="000000"/>
              </a:solidFill>
              <a:latin typeface="Arial" pitchFamily="18"/>
              <a:ea typeface="SimSun" pitchFamily="2"/>
              <a:cs typeface="SimSun" pitchFamily="2"/>
            </a:endParaRPr>
          </a:p>
        </p:txBody>
      </p:sp>
    </p:spTree>
    <p:extLst>
      <p:ext uri="{BB962C8B-B14F-4D97-AF65-F5344CB8AC3E}">
        <p14:creationId xmlns:p14="http://schemas.microsoft.com/office/powerpoint/2010/main" val="1644461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39E27-87CF-46D5-8DBD-C4FD115CA289}"/>
              </a:ext>
            </a:extLst>
          </p:cNvPr>
          <p:cNvSpPr>
            <a:spLocks noMove="1" noResize="1"/>
          </p:cNvSpPr>
          <p:nvPr/>
        </p:nvSpPr>
        <p:spPr>
          <a:xfrm>
            <a:off x="0" y="0"/>
            <a:ext cx="6670800" cy="9925200"/>
          </a:xfrm>
          <a:prstGeom prst="rect">
            <a:avLst/>
          </a:prstGeom>
          <a:solidFill>
            <a:srgbClr val="FFFFFF"/>
          </a:solidFill>
          <a:ln>
            <a:noFill/>
            <a:prstDash val="solid"/>
          </a:ln>
        </p:spPr>
        <p:txBody>
          <a:bodyPr vert="horz" wrap="square" lIns="0" tIns="0" rIns="0" bIns="0" anchor="ctr" anchorCtr="1"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3" name="Freeform 2">
            <a:extLst>
              <a:ext uri="{FF2B5EF4-FFF2-40B4-BE49-F238E27FC236}">
                <a16:creationId xmlns:a16="http://schemas.microsoft.com/office/drawing/2014/main" id="{EB4E85FE-2B94-4338-B997-04580584B94E}"/>
              </a:ext>
            </a:extLst>
          </p:cNvPr>
          <p:cNvSpPr/>
          <p:nvPr/>
        </p:nvSpPr>
        <p:spPr>
          <a:xfrm>
            <a:off x="0" y="0"/>
            <a:ext cx="6670800" cy="9925200"/>
          </a:xfrm>
          <a:custGeom>
            <a:avLst>
              <a:gd name="f10" fmla="val 5"/>
            </a:avLst>
            <a:gdLst>
              <a:gd name="f1" fmla="val 10800000"/>
              <a:gd name="f2" fmla="val 5400000"/>
              <a:gd name="f3" fmla="val 16200000"/>
              <a:gd name="f4" fmla="val w"/>
              <a:gd name="f5" fmla="val h"/>
              <a:gd name="f6" fmla="val ss"/>
              <a:gd name="f7" fmla="val 0"/>
              <a:gd name="f8" fmla="*/ 5419351 1 1725033"/>
              <a:gd name="f9" fmla="val 45"/>
              <a:gd name="f10" fmla="val 5"/>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4" name="Freeform 3">
            <a:extLst>
              <a:ext uri="{FF2B5EF4-FFF2-40B4-BE49-F238E27FC236}">
                <a16:creationId xmlns:a16="http://schemas.microsoft.com/office/drawing/2014/main" id="{5F9A68E5-FCFD-48E3-A8C4-B43B34F96215}"/>
              </a:ext>
            </a:extLst>
          </p:cNvPr>
          <p:cNvSpPr/>
          <p:nvPr/>
        </p:nvSpPr>
        <p:spPr>
          <a:xfrm>
            <a:off x="0" y="0"/>
            <a:ext cx="6670800" cy="9925200"/>
          </a:xfrm>
          <a:custGeom>
            <a:avLst>
              <a:gd name="f10" fmla="val 5"/>
            </a:avLst>
            <a:gdLst>
              <a:gd name="f1" fmla="val 10800000"/>
              <a:gd name="f2" fmla="val 5400000"/>
              <a:gd name="f3" fmla="val 16200000"/>
              <a:gd name="f4" fmla="val w"/>
              <a:gd name="f5" fmla="val h"/>
              <a:gd name="f6" fmla="val ss"/>
              <a:gd name="f7" fmla="val 0"/>
              <a:gd name="f8" fmla="*/ 5419351 1 1725033"/>
              <a:gd name="f9" fmla="val 45"/>
              <a:gd name="f10" fmla="val 5"/>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Freeform 4">
            <a:extLst>
              <a:ext uri="{FF2B5EF4-FFF2-40B4-BE49-F238E27FC236}">
                <a16:creationId xmlns:a16="http://schemas.microsoft.com/office/drawing/2014/main" id="{D4C93B1B-CE02-4988-995C-AA1017C98613}"/>
              </a:ext>
            </a:extLst>
          </p:cNvPr>
          <p:cNvSpPr/>
          <p:nvPr/>
        </p:nvSpPr>
        <p:spPr>
          <a:xfrm>
            <a:off x="0" y="0"/>
            <a:ext cx="6670800" cy="9925200"/>
          </a:xfrm>
          <a:custGeom>
            <a:avLst>
              <a:gd name="f10" fmla="val 5"/>
            </a:avLst>
            <a:gdLst>
              <a:gd name="f1" fmla="val 10800000"/>
              <a:gd name="f2" fmla="val 5400000"/>
              <a:gd name="f3" fmla="val 16200000"/>
              <a:gd name="f4" fmla="val w"/>
              <a:gd name="f5" fmla="val h"/>
              <a:gd name="f6" fmla="val ss"/>
              <a:gd name="f7" fmla="val 0"/>
              <a:gd name="f8" fmla="*/ 5419351 1 1725033"/>
              <a:gd name="f9" fmla="val 45"/>
              <a:gd name="f10" fmla="val 5"/>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6" name="Header Placeholder 5">
            <a:extLst>
              <a:ext uri="{FF2B5EF4-FFF2-40B4-BE49-F238E27FC236}">
                <a16:creationId xmlns:a16="http://schemas.microsoft.com/office/drawing/2014/main" id="{CD128E45-4F4A-4561-AB17-6C520F4819C9}"/>
              </a:ext>
            </a:extLst>
          </p:cNvPr>
          <p:cNvSpPr txBox="1">
            <a:spLocks noGrp="1"/>
          </p:cNvSpPr>
          <p:nvPr>
            <p:ph type="hdr" sz="quarter"/>
          </p:nvPr>
        </p:nvSpPr>
        <p:spPr>
          <a:xfrm>
            <a:off x="0" y="-360"/>
            <a:ext cx="2884320" cy="492480"/>
          </a:xfrm>
          <a:prstGeom prst="rect">
            <a:avLst/>
          </a:prstGeom>
          <a:noFill/>
          <a:ln>
            <a:noFill/>
          </a:ln>
        </p:spPr>
        <p:txBody>
          <a:bodyPr wrap="square" lIns="90000" tIns="46800" rIns="90000" bIns="46800" anchor="t" anchorCtr="0">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7" name="Date Placeholder 6">
            <a:extLst>
              <a:ext uri="{FF2B5EF4-FFF2-40B4-BE49-F238E27FC236}">
                <a16:creationId xmlns:a16="http://schemas.microsoft.com/office/drawing/2014/main" id="{49A6EBEE-3BC7-46B9-B134-0915120DF822}"/>
              </a:ext>
            </a:extLst>
          </p:cNvPr>
          <p:cNvSpPr txBox="1">
            <a:spLocks noGrp="1"/>
          </p:cNvSpPr>
          <p:nvPr>
            <p:ph type="dt" idx="1"/>
          </p:nvPr>
        </p:nvSpPr>
        <p:spPr>
          <a:xfrm>
            <a:off x="3777840" y="-360"/>
            <a:ext cx="2884680" cy="492480"/>
          </a:xfrm>
          <a:prstGeom prst="rect">
            <a:avLst/>
          </a:prstGeom>
          <a:noFill/>
          <a:ln>
            <a:noFill/>
          </a:ln>
        </p:spPr>
        <p:txBody>
          <a:bodyPr wrap="square" lIns="90000" tIns="46800" rIns="90000" bIns="46800" anchor="t" anchorCtr="0">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8" name="Slide Image Placeholder 7">
            <a:extLst>
              <a:ext uri="{FF2B5EF4-FFF2-40B4-BE49-F238E27FC236}">
                <a16:creationId xmlns:a16="http://schemas.microsoft.com/office/drawing/2014/main" id="{F957194A-89F1-404C-ABC5-1C9AE1B5A362}"/>
              </a:ext>
            </a:extLst>
          </p:cNvPr>
          <p:cNvSpPr>
            <a:spLocks noGrp="1" noRot="1" noChangeAspect="1"/>
          </p:cNvSpPr>
          <p:nvPr>
            <p:ph type="sldImg" idx="2"/>
          </p:nvPr>
        </p:nvSpPr>
        <p:spPr>
          <a:xfrm>
            <a:off x="852480" y="744480"/>
            <a:ext cx="4959360" cy="3718440"/>
          </a:xfrm>
          <a:prstGeom prst="rect">
            <a:avLst/>
          </a:prstGeom>
          <a:noFill/>
          <a:ln>
            <a:noFill/>
            <a:prstDash val="solid"/>
          </a:ln>
        </p:spPr>
      </p:sp>
      <p:sp>
        <p:nvSpPr>
          <p:cNvPr id="9" name="Notes Placeholder 8">
            <a:extLst>
              <a:ext uri="{FF2B5EF4-FFF2-40B4-BE49-F238E27FC236}">
                <a16:creationId xmlns:a16="http://schemas.microsoft.com/office/drawing/2014/main" id="{85FAB126-6905-480A-9C21-D17AF2BAE6B9}"/>
              </a:ext>
            </a:extLst>
          </p:cNvPr>
          <p:cNvSpPr txBox="1">
            <a:spLocks noGrp="1"/>
          </p:cNvSpPr>
          <p:nvPr>
            <p:ph type="body" sz="quarter" idx="3"/>
          </p:nvPr>
        </p:nvSpPr>
        <p:spPr>
          <a:xfrm>
            <a:off x="666720" y="4716360"/>
            <a:ext cx="5330880" cy="4461480"/>
          </a:xfrm>
          <a:prstGeom prst="rect">
            <a:avLst/>
          </a:prstGeom>
          <a:noFill/>
          <a:ln>
            <a:noFill/>
          </a:ln>
        </p:spPr>
        <p:txBody>
          <a:bodyPr wrap="square" lIns="0" tIns="0" rIns="0" bIns="0" anchor="t" anchorCtr="0">
            <a:noAutofit/>
          </a:bodyPr>
          <a:lstStyle/>
          <a:p>
            <a:pPr lvl="0"/>
            <a:endParaRPr lang="en-GB"/>
          </a:p>
        </p:txBody>
      </p:sp>
      <p:sp>
        <p:nvSpPr>
          <p:cNvPr id="10" name="Footer Placeholder 9">
            <a:extLst>
              <a:ext uri="{FF2B5EF4-FFF2-40B4-BE49-F238E27FC236}">
                <a16:creationId xmlns:a16="http://schemas.microsoft.com/office/drawing/2014/main" id="{6D9DC531-E78A-4046-8889-E3AD4EEA1FB3}"/>
              </a:ext>
            </a:extLst>
          </p:cNvPr>
          <p:cNvSpPr txBox="1">
            <a:spLocks noGrp="1"/>
          </p:cNvSpPr>
          <p:nvPr>
            <p:ph type="ftr" sz="quarter" idx="4"/>
          </p:nvPr>
        </p:nvSpPr>
        <p:spPr>
          <a:xfrm>
            <a:off x="0" y="9425880"/>
            <a:ext cx="2884320" cy="492480"/>
          </a:xfrm>
          <a:prstGeom prst="rect">
            <a:avLst/>
          </a:prstGeom>
          <a:noFill/>
          <a:ln>
            <a:noFill/>
          </a:ln>
        </p:spPr>
        <p:txBody>
          <a:bodyPr wrap="square" lIns="90000" tIns="46800" rIns="90000" bIns="46800" anchor="b" anchorCtr="0">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11" name="Slide Number Placeholder 10">
            <a:extLst>
              <a:ext uri="{FF2B5EF4-FFF2-40B4-BE49-F238E27FC236}">
                <a16:creationId xmlns:a16="http://schemas.microsoft.com/office/drawing/2014/main" id="{A89CE67F-A53B-41C8-8167-428C8045B8B4}"/>
              </a:ext>
            </a:extLst>
          </p:cNvPr>
          <p:cNvSpPr txBox="1">
            <a:spLocks noGrp="1"/>
          </p:cNvSpPr>
          <p:nvPr>
            <p:ph type="sldNum" sz="quarter" idx="5"/>
          </p:nvPr>
        </p:nvSpPr>
        <p:spPr>
          <a:xfrm>
            <a:off x="3777840" y="9425880"/>
            <a:ext cx="2884680" cy="492480"/>
          </a:xfrm>
          <a:prstGeom prst="rect">
            <a:avLst/>
          </a:prstGeom>
          <a:noFill/>
          <a:ln>
            <a:noFill/>
          </a:ln>
        </p:spPr>
        <p:txBody>
          <a:bodyPr wrap="square" lIns="90000" tIns="46800" rIns="90000" bIns="46800" anchor="b" anchorCtr="0">
            <a:noAutofit/>
          </a:bodyPr>
          <a:lstStyle>
            <a:lvl1pPr marL="0" marR="0" lvl="0" indent="0" algn="r" rtl="0" hangingPunct="0">
              <a:lnSpc>
                <a:spcPct val="100000"/>
              </a:lnSpc>
              <a:spcBef>
                <a:spcPts val="0"/>
              </a:spcBef>
              <a:spcAft>
                <a:spcPts val="0"/>
              </a:spcAft>
              <a:buNone/>
              <a:tabLst/>
              <a:defRPr lang="el-GR" sz="1200" b="0" i="0" u="none" strike="noStrike" kern="1200" spc="0" baseline="0">
                <a:solidFill>
                  <a:srgbClr val="000000"/>
                </a:solidFill>
                <a:latin typeface="Times New Roman" pitchFamily="18"/>
                <a:ea typeface="Arial" pitchFamily="2"/>
                <a:cs typeface="Arial" pitchFamily="2"/>
              </a:defRPr>
            </a:lvl1pPr>
          </a:lstStyle>
          <a:p>
            <a:pPr lvl="0"/>
            <a:fld id="{15197B21-A988-4E35-95B0-98B4EF12B0AD}" type="slidenum">
              <a:t>‹#›</a:t>
            </a:fld>
            <a:endParaRPr lang="el-GR"/>
          </a:p>
        </p:txBody>
      </p:sp>
    </p:spTree>
    <p:extLst>
      <p:ext uri="{BB962C8B-B14F-4D97-AF65-F5344CB8AC3E}">
        <p14:creationId xmlns:p14="http://schemas.microsoft.com/office/powerpoint/2010/main" val="3239533334"/>
      </p:ext>
    </p:extLst>
  </p:cSld>
  <p:clrMap bg1="lt1" tx1="dk1" bg2="lt2" tx2="dk2" accent1="accent1" accent2="accent2" accent3="accent3" accent4="accent4" accent5="accent5" accent6="accent6" hlink="hlink" folHlink="folHlink"/>
  <p:notesStyle>
    <a:lvl1pPr marL="216000" marR="0" lvl="0" indent="-216000" rtl="0" hangingPunct="0">
      <a:buNone/>
      <a:tabLst/>
      <a:defRPr lang="en-GB" sz="2000" b="0" i="0" u="none" strike="noStrike" kern="1200">
        <a:ln>
          <a:noFill/>
        </a:ln>
        <a:latin typeface="Arial" pitchFamily="18"/>
        <a:ea typeface="SimSun"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8E91AF58-3B34-4453-9FBC-356CE10D0C53}"/>
              </a:ext>
            </a:extLst>
          </p:cNvPr>
          <p:cNvSpPr txBox="1">
            <a:spLocks noGrp="1"/>
          </p:cNvSpPr>
          <p:nvPr>
            <p:ph type="sldNum" sz="quarter" idx="5"/>
          </p:nvPr>
        </p:nvSpPr>
        <p:spPr>
          <a:ln/>
        </p:spPr>
        <p:txBody>
          <a:bodyPr wrap="square" lIns="90000" tIns="46800" rIns="90000" bIns="46800" anchor="b" anchorCtr="0">
            <a:noAutofit/>
          </a:bodyPr>
          <a:lstStyle/>
          <a:p>
            <a:pPr lvl="0"/>
            <a:fld id="{D7A3D834-87D6-4938-9942-586AD3D7CF2F}" type="slidenum">
              <a:t>1</a:t>
            </a:fld>
            <a:endParaRPr lang="el-GR"/>
          </a:p>
        </p:txBody>
      </p:sp>
      <p:sp>
        <p:nvSpPr>
          <p:cNvPr id="2" name="Slide Number Placeholder 10">
            <a:extLst>
              <a:ext uri="{FF2B5EF4-FFF2-40B4-BE49-F238E27FC236}">
                <a16:creationId xmlns:a16="http://schemas.microsoft.com/office/drawing/2014/main" id="{E021F676-06DA-4E8A-8D69-B12553555CC5}"/>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F89A4C31-8245-4BF5-A921-36FE2326C4A0}" type="slidenum">
              <a:t>1</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935809C7-45BC-4F97-BA7B-768D0B5A9A7A}"/>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CEFF89F3-7504-40DD-9C8B-ED2B59316012}"/>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4A25B846-2166-47A7-B3CB-3828B22ADE6F}"/>
              </a:ext>
            </a:extLst>
          </p:cNvPr>
          <p:cNvSpPr txBox="1">
            <a:spLocks noGrp="1"/>
          </p:cNvSpPr>
          <p:nvPr>
            <p:ph type="sldNum" sz="quarter" idx="5"/>
          </p:nvPr>
        </p:nvSpPr>
        <p:spPr>
          <a:ln/>
        </p:spPr>
        <p:txBody>
          <a:bodyPr wrap="square" lIns="90000" tIns="46800" rIns="90000" bIns="46800" anchor="b" anchorCtr="0">
            <a:noAutofit/>
          </a:bodyPr>
          <a:lstStyle/>
          <a:p>
            <a:pPr lvl="0"/>
            <a:fld id="{716C37A4-0706-4769-9D1C-1080F78C9322}" type="slidenum">
              <a:t>10</a:t>
            </a:fld>
            <a:endParaRPr lang="el-GR"/>
          </a:p>
        </p:txBody>
      </p:sp>
      <p:sp>
        <p:nvSpPr>
          <p:cNvPr id="2" name="Slide Number Placeholder 10">
            <a:extLst>
              <a:ext uri="{FF2B5EF4-FFF2-40B4-BE49-F238E27FC236}">
                <a16:creationId xmlns:a16="http://schemas.microsoft.com/office/drawing/2014/main" id="{23718525-5BF7-41BC-BA9A-988A3D7404DE}"/>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CBBA0D04-B39C-4A10-A517-C1C446BB7128}" type="slidenum">
              <a:t>10</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42F2B4EB-33C4-4097-8FD7-12333298CAD9}"/>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4C8E0E3A-FC06-4D7F-BF9B-670F853D99F3}"/>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4C0A4239-1063-44A6-9F98-0DEFBBC24DD2}"/>
              </a:ext>
            </a:extLst>
          </p:cNvPr>
          <p:cNvSpPr txBox="1">
            <a:spLocks noGrp="1"/>
          </p:cNvSpPr>
          <p:nvPr>
            <p:ph type="sldNum" sz="quarter" idx="5"/>
          </p:nvPr>
        </p:nvSpPr>
        <p:spPr>
          <a:ln/>
        </p:spPr>
        <p:txBody>
          <a:bodyPr wrap="square" lIns="90000" tIns="46800" rIns="90000" bIns="46800" anchor="b" anchorCtr="0">
            <a:noAutofit/>
          </a:bodyPr>
          <a:lstStyle/>
          <a:p>
            <a:pPr lvl="0"/>
            <a:fld id="{254E4DB5-9DB2-4C2B-AD22-CCB2C269AF0C}" type="slidenum">
              <a:t>11</a:t>
            </a:fld>
            <a:endParaRPr lang="el-GR"/>
          </a:p>
        </p:txBody>
      </p:sp>
      <p:sp>
        <p:nvSpPr>
          <p:cNvPr id="2" name="Slide Number Placeholder 10">
            <a:extLst>
              <a:ext uri="{FF2B5EF4-FFF2-40B4-BE49-F238E27FC236}">
                <a16:creationId xmlns:a16="http://schemas.microsoft.com/office/drawing/2014/main" id="{0B4A5257-92A1-4F98-8EF6-6ECDF377EC90}"/>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F7315F2F-C39F-45BC-A074-B4E3230577D3}" type="slidenum">
              <a:t>11</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40022DBE-1334-46C4-AB75-B1417DD2B277}"/>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98B48DBE-D6CF-42E8-81CE-50B59E3D87F6}"/>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EAB10074-BE98-423C-935B-8FC1ACC70F02}"/>
              </a:ext>
            </a:extLst>
          </p:cNvPr>
          <p:cNvSpPr txBox="1">
            <a:spLocks noGrp="1"/>
          </p:cNvSpPr>
          <p:nvPr>
            <p:ph type="sldNum" sz="quarter" idx="5"/>
          </p:nvPr>
        </p:nvSpPr>
        <p:spPr>
          <a:ln/>
        </p:spPr>
        <p:txBody>
          <a:bodyPr wrap="square" lIns="90000" tIns="46800" rIns="90000" bIns="46800" anchor="b" anchorCtr="0">
            <a:noAutofit/>
          </a:bodyPr>
          <a:lstStyle/>
          <a:p>
            <a:pPr lvl="0"/>
            <a:fld id="{D9D72576-AEEC-4978-8F55-45C096E549BD}" type="slidenum">
              <a:t>12</a:t>
            </a:fld>
            <a:endParaRPr lang="el-GR"/>
          </a:p>
        </p:txBody>
      </p:sp>
      <p:sp>
        <p:nvSpPr>
          <p:cNvPr id="2" name="Slide Number Placeholder 10">
            <a:extLst>
              <a:ext uri="{FF2B5EF4-FFF2-40B4-BE49-F238E27FC236}">
                <a16:creationId xmlns:a16="http://schemas.microsoft.com/office/drawing/2014/main" id="{A08A1411-EB92-4550-A89C-855997F5AD27}"/>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81F26598-6992-4EB3-9D54-7B39F9C9797C}" type="slidenum">
              <a:t>12</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ECE8CA7B-37D6-4849-8E66-1855CC77179C}"/>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F3A21AE6-B98C-4DFA-AA41-882C49E5231F}"/>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rPr>
              <a:t>IMR=Infant Mortality Rate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A42D346-1A4C-41A9-A1C7-2461393B170D}"/>
              </a:ext>
            </a:extLst>
          </p:cNvPr>
          <p:cNvSpPr txBox="1">
            <a:spLocks noGrp="1"/>
          </p:cNvSpPr>
          <p:nvPr>
            <p:ph type="sldNum" sz="quarter" idx="5"/>
          </p:nvPr>
        </p:nvSpPr>
        <p:spPr>
          <a:ln/>
        </p:spPr>
        <p:txBody>
          <a:bodyPr wrap="square" lIns="90000" tIns="46800" rIns="90000" bIns="46800" anchor="b" anchorCtr="0">
            <a:noAutofit/>
          </a:bodyPr>
          <a:lstStyle/>
          <a:p>
            <a:pPr lvl="0"/>
            <a:fld id="{A63D1FE5-46D4-40FF-8ABD-7BA6683EC451}" type="slidenum">
              <a:t>13</a:t>
            </a:fld>
            <a:endParaRPr lang="el-GR"/>
          </a:p>
        </p:txBody>
      </p:sp>
      <p:sp>
        <p:nvSpPr>
          <p:cNvPr id="2" name="Slide Number Placeholder 10">
            <a:extLst>
              <a:ext uri="{FF2B5EF4-FFF2-40B4-BE49-F238E27FC236}">
                <a16:creationId xmlns:a16="http://schemas.microsoft.com/office/drawing/2014/main" id="{1E767C9E-7990-4795-AA33-0554B2FB559C}"/>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26FC45ED-E355-4BF9-84EB-107F51122FE9}" type="slidenum">
              <a:t>13</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A5B145C4-2807-49C5-BC54-A130410A788E}"/>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C44A0191-6756-4AB3-BB6E-F1199AF673F7}"/>
              </a:ext>
            </a:extLst>
          </p:cNvPr>
          <p:cNvSpPr txBox="1">
            <a:spLocks noGrp="1"/>
          </p:cNvSpPr>
          <p:nvPr>
            <p:ph type="body" sz="quarter" idx="1"/>
          </p:nvPr>
        </p:nvSpPr>
        <p:spPr>
          <a:xfrm>
            <a:off x="666360" y="4716000"/>
            <a:ext cx="5335560" cy="166860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Η διάκριση αυτή έχει σημασία, γιατί οι θάνατοι που συμβαίνουν στις 28 πρώτες ημέρες της ζωής σχετίζονται περισσότερο με συγγενείς ανωμαλίες, κακώσεις κατά τον τοκετό, ανοξία, πρωορώτητα και γενικά ενδογενείς αιτίες. Η μετανεογνική θνησιμότητα επηρεάζεται περισσότερο από εξωγενείς αιτίες (τις συνθήκες υγιεινής μέσα στις οποίες ζει και μεγαλώνει το βρέφος, την ιατρική παρακολούθηση, το μορφωτικό και οικονομικό επίπεδο των γονιών).</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rPr>
              <a:t>NMR=Neo-natal Mortality Rate.</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rPr>
              <a:t>PNMR=Post-Neonatal Mortality Rate.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8BBF2280-399C-4888-AD05-530D8EA223E0}"/>
              </a:ext>
            </a:extLst>
          </p:cNvPr>
          <p:cNvSpPr txBox="1">
            <a:spLocks noGrp="1"/>
          </p:cNvSpPr>
          <p:nvPr>
            <p:ph type="sldNum" sz="quarter" idx="5"/>
          </p:nvPr>
        </p:nvSpPr>
        <p:spPr>
          <a:ln/>
        </p:spPr>
        <p:txBody>
          <a:bodyPr wrap="square" lIns="90000" tIns="46800" rIns="90000" bIns="46800" anchor="b" anchorCtr="0">
            <a:noAutofit/>
          </a:bodyPr>
          <a:lstStyle/>
          <a:p>
            <a:pPr lvl="0"/>
            <a:fld id="{3BE49799-F190-4D65-9AF6-892799A58FA2}" type="slidenum">
              <a:t>14</a:t>
            </a:fld>
            <a:endParaRPr lang="el-GR"/>
          </a:p>
        </p:txBody>
      </p:sp>
      <p:sp>
        <p:nvSpPr>
          <p:cNvPr id="2" name="Slide Number Placeholder 10">
            <a:extLst>
              <a:ext uri="{FF2B5EF4-FFF2-40B4-BE49-F238E27FC236}">
                <a16:creationId xmlns:a16="http://schemas.microsoft.com/office/drawing/2014/main" id="{D53EE385-B2E0-4EDA-B112-6EA257759861}"/>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8CB4544E-136B-4515-9912-F2306FC8EF35}" type="slidenum">
              <a:t>14</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4BECC59E-1816-4EEB-86F1-9FD1F7F51222}"/>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7EEDD26C-7AE1-4489-903B-1D51B90C9AC5}"/>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BAB98186-3F38-47B4-8DB3-E4FE684A54BB}"/>
              </a:ext>
            </a:extLst>
          </p:cNvPr>
          <p:cNvSpPr txBox="1">
            <a:spLocks noGrp="1"/>
          </p:cNvSpPr>
          <p:nvPr>
            <p:ph type="sldNum" sz="quarter" idx="5"/>
          </p:nvPr>
        </p:nvSpPr>
        <p:spPr>
          <a:ln/>
        </p:spPr>
        <p:txBody>
          <a:bodyPr wrap="square" lIns="90000" tIns="46800" rIns="90000" bIns="46800" anchor="b" anchorCtr="0">
            <a:noAutofit/>
          </a:bodyPr>
          <a:lstStyle/>
          <a:p>
            <a:pPr lvl="0"/>
            <a:fld id="{836A2411-BE82-4059-AA63-77CA875EDA62}" type="slidenum">
              <a:t>15</a:t>
            </a:fld>
            <a:endParaRPr lang="el-GR"/>
          </a:p>
        </p:txBody>
      </p:sp>
      <p:sp>
        <p:nvSpPr>
          <p:cNvPr id="2" name="Slide Number Placeholder 10">
            <a:extLst>
              <a:ext uri="{FF2B5EF4-FFF2-40B4-BE49-F238E27FC236}">
                <a16:creationId xmlns:a16="http://schemas.microsoft.com/office/drawing/2014/main" id="{711A8CD3-5974-428E-8405-CFB79AB87134}"/>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D3426BD-276A-4B54-BE31-F3AFD7B80BC6}" type="slidenum">
              <a:t>15</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2D577FE7-9A29-4ADE-81F5-B0E9871972D3}"/>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225A94F3-3638-41AA-8ED3-B99C4944130E}"/>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B93486A5-358E-4DBD-8B99-2FDFF8767E10}"/>
              </a:ext>
            </a:extLst>
          </p:cNvPr>
          <p:cNvSpPr txBox="1">
            <a:spLocks noGrp="1"/>
          </p:cNvSpPr>
          <p:nvPr>
            <p:ph type="sldNum" sz="quarter" idx="5"/>
          </p:nvPr>
        </p:nvSpPr>
        <p:spPr>
          <a:ln/>
        </p:spPr>
        <p:txBody>
          <a:bodyPr wrap="square" lIns="90000" tIns="46800" rIns="90000" bIns="46800" anchor="b" anchorCtr="0">
            <a:noAutofit/>
          </a:bodyPr>
          <a:lstStyle/>
          <a:p>
            <a:pPr lvl="0"/>
            <a:fld id="{FB472F7B-827E-4648-B7D4-FF4D4D9BF0E0}" type="slidenum">
              <a:t>16</a:t>
            </a:fld>
            <a:endParaRPr lang="el-GR"/>
          </a:p>
        </p:txBody>
      </p:sp>
      <p:sp>
        <p:nvSpPr>
          <p:cNvPr id="2" name="Slide Number Placeholder 10">
            <a:extLst>
              <a:ext uri="{FF2B5EF4-FFF2-40B4-BE49-F238E27FC236}">
                <a16:creationId xmlns:a16="http://schemas.microsoft.com/office/drawing/2014/main" id="{6CDC1549-243C-4218-BB08-D83F432D07A7}"/>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DEEB5F94-8A3E-4482-BF26-90901D1BD4C2}" type="slidenum">
              <a:t>16</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2EA2B159-6089-4F96-96F1-23C1524758E1}"/>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C8368AFF-034F-4588-BA22-7D32258F21C9}"/>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4ACBEE98-142C-4346-98F2-1A005DD67FAC}"/>
              </a:ext>
            </a:extLst>
          </p:cNvPr>
          <p:cNvSpPr txBox="1">
            <a:spLocks noGrp="1"/>
          </p:cNvSpPr>
          <p:nvPr>
            <p:ph type="sldNum" sz="quarter" idx="5"/>
          </p:nvPr>
        </p:nvSpPr>
        <p:spPr>
          <a:ln/>
        </p:spPr>
        <p:txBody>
          <a:bodyPr wrap="square" lIns="90000" tIns="46800" rIns="90000" bIns="46800" anchor="b" anchorCtr="0">
            <a:noAutofit/>
          </a:bodyPr>
          <a:lstStyle/>
          <a:p>
            <a:pPr lvl="0"/>
            <a:fld id="{BFE8AE35-128F-4972-93D7-8D200179BD07}" type="slidenum">
              <a:t>17</a:t>
            </a:fld>
            <a:endParaRPr lang="el-GR"/>
          </a:p>
        </p:txBody>
      </p:sp>
      <p:sp>
        <p:nvSpPr>
          <p:cNvPr id="2" name="Slide Number Placeholder 10">
            <a:extLst>
              <a:ext uri="{FF2B5EF4-FFF2-40B4-BE49-F238E27FC236}">
                <a16:creationId xmlns:a16="http://schemas.microsoft.com/office/drawing/2014/main" id="{12C3A5F4-741D-489A-9A08-3AB70C4517CB}"/>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CE2609B7-BD92-438E-AE64-E7FC1E593E06}" type="slidenum">
              <a:t>17</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757B1511-F8EE-4BD4-9C5D-956DD2AE23EC}"/>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26230F86-9E5B-4787-B136-D9FEBA385325}"/>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7093DE20-A765-4DA2-B8AC-913662697886}"/>
              </a:ext>
            </a:extLst>
          </p:cNvPr>
          <p:cNvSpPr txBox="1">
            <a:spLocks noGrp="1"/>
          </p:cNvSpPr>
          <p:nvPr>
            <p:ph type="sldNum" sz="quarter" idx="5"/>
          </p:nvPr>
        </p:nvSpPr>
        <p:spPr>
          <a:ln/>
        </p:spPr>
        <p:txBody>
          <a:bodyPr wrap="square" lIns="90000" tIns="46800" rIns="90000" bIns="46800" anchor="b" anchorCtr="0">
            <a:noAutofit/>
          </a:bodyPr>
          <a:lstStyle/>
          <a:p>
            <a:pPr lvl="0"/>
            <a:fld id="{318D298B-CB56-46CF-8FE5-F57F5FE32789}" type="slidenum">
              <a:t>18</a:t>
            </a:fld>
            <a:endParaRPr lang="el-GR"/>
          </a:p>
        </p:txBody>
      </p:sp>
      <p:sp>
        <p:nvSpPr>
          <p:cNvPr id="2" name="Slide Number Placeholder 10">
            <a:extLst>
              <a:ext uri="{FF2B5EF4-FFF2-40B4-BE49-F238E27FC236}">
                <a16:creationId xmlns:a16="http://schemas.microsoft.com/office/drawing/2014/main" id="{93B9A193-B9E8-488B-9567-D97857B248A2}"/>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6FF3DE67-975F-4683-A109-73566805D290}" type="slidenum">
              <a:t>18</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08507965-47D7-4000-B7B3-0FD84B7A5C31}"/>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9B1B7BB0-38D3-47F1-BFFB-DA0293A690A2}"/>
              </a:ext>
            </a:extLst>
          </p:cNvPr>
          <p:cNvSpPr txBox="1">
            <a:spLocks noGrp="1"/>
          </p:cNvSpPr>
          <p:nvPr>
            <p:ph type="body" sz="quarter" idx="1"/>
          </p:nvPr>
        </p:nvSpPr>
        <p:spPr>
          <a:xfrm>
            <a:off x="666360" y="4716000"/>
            <a:ext cx="5335560" cy="1302480"/>
          </a:xfrm>
        </p:spPr>
        <p:txBody>
          <a:bodyPr lIns="90000" tIns="46800" rIns="90000" bIns="46800">
            <a:spAutoFit/>
          </a:bodyPr>
          <a:lstStyle/>
          <a:p>
            <a:pPr marL="0" lvl="0" indent="0" algn="l" hangingPunct="1">
              <a:spcBef>
                <a:spcPts val="374"/>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000" kern="0" dirty="0">
                <a:solidFill>
                  <a:srgbClr val="000000"/>
                </a:solidFill>
              </a:rPr>
              <a:t>Όταν διαθέτουμε διπλή κατάταξη των θανάτων μπορούμε να υπολογίσουμε το διορθωμένο δείκτη βρεφικής θνησιμότητας.</a:t>
            </a:r>
          </a:p>
          <a:p>
            <a:pPr marL="0" lvl="0" indent="0" algn="l" hangingPunct="1">
              <a:spcBef>
                <a:spcPts val="374"/>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000" kern="0" dirty="0">
                <a:solidFill>
                  <a:srgbClr val="000000"/>
                </a:solidFill>
              </a:rPr>
              <a:t>Μη διορθωμένο δείκτη βρεφικής θνησιμότητας</a:t>
            </a:r>
            <a:r>
              <a:rPr lang="en-GB" sz="1000" kern="0" dirty="0">
                <a:solidFill>
                  <a:srgbClr val="000000"/>
                </a:solidFill>
              </a:rPr>
              <a:t> </a:t>
            </a:r>
            <a:r>
              <a:rPr lang="el-GR" sz="1000" kern="0" dirty="0">
                <a:solidFill>
                  <a:srgbClr val="000000"/>
                </a:solidFill>
              </a:rPr>
              <a:t>για το 1970:</a:t>
            </a:r>
            <a:r>
              <a:rPr lang="en-US" sz="1000" kern="0" dirty="0">
                <a:solidFill>
                  <a:srgbClr val="000000"/>
                </a:solidFill>
              </a:rPr>
              <a:t> IMR=((5800+2600)/140000)*1000=60</a:t>
            </a:r>
          </a:p>
          <a:p>
            <a:pPr marL="0" lvl="0" indent="0" algn="l" hangingPunct="1">
              <a:spcBef>
                <a:spcPts val="374"/>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000" kern="0" dirty="0">
                <a:solidFill>
                  <a:srgbClr val="000000"/>
                </a:solidFill>
              </a:rPr>
              <a:t>Διορθωμένο ποσοστό βρεφικής θνησιμότητας</a:t>
            </a:r>
            <a:r>
              <a:rPr lang="en-GB" sz="1000" kern="0" dirty="0">
                <a:solidFill>
                  <a:srgbClr val="000000"/>
                </a:solidFill>
              </a:rPr>
              <a:t> </a:t>
            </a:r>
            <a:r>
              <a:rPr lang="el-GR" sz="1000" kern="0" dirty="0">
                <a:solidFill>
                  <a:srgbClr val="000000"/>
                </a:solidFill>
              </a:rPr>
              <a:t>για το 1970:</a:t>
            </a:r>
            <a:r>
              <a:rPr lang="en-US" sz="1000" kern="0" dirty="0">
                <a:solidFill>
                  <a:srgbClr val="000000"/>
                </a:solidFill>
              </a:rPr>
              <a:t> IMR=((2600/200000)+(5800/140000))*1000=54,4.</a:t>
            </a:r>
          </a:p>
          <a:p>
            <a:pPr marL="0" lvl="0" indent="0" algn="l" hangingPunct="1">
              <a:spcBef>
                <a:spcPts val="374"/>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US" sz="1000" kern="0"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39AFD11D-D19D-4A6E-93DF-D14CC446EAC1}"/>
              </a:ext>
            </a:extLst>
          </p:cNvPr>
          <p:cNvSpPr txBox="1">
            <a:spLocks noGrp="1"/>
          </p:cNvSpPr>
          <p:nvPr>
            <p:ph type="sldNum" sz="quarter" idx="5"/>
          </p:nvPr>
        </p:nvSpPr>
        <p:spPr>
          <a:ln/>
        </p:spPr>
        <p:txBody>
          <a:bodyPr wrap="square" lIns="90000" tIns="46800" rIns="90000" bIns="46800" anchor="b" anchorCtr="0">
            <a:noAutofit/>
          </a:bodyPr>
          <a:lstStyle/>
          <a:p>
            <a:pPr lvl="0"/>
            <a:fld id="{6F651D19-1C82-4914-B4E6-4ECE106BB461}" type="slidenum">
              <a:t>19</a:t>
            </a:fld>
            <a:endParaRPr lang="el-GR"/>
          </a:p>
        </p:txBody>
      </p:sp>
      <p:sp>
        <p:nvSpPr>
          <p:cNvPr id="2" name="Slide Number Placeholder 10">
            <a:extLst>
              <a:ext uri="{FF2B5EF4-FFF2-40B4-BE49-F238E27FC236}">
                <a16:creationId xmlns:a16="http://schemas.microsoft.com/office/drawing/2014/main" id="{76BBDE7E-2CF7-4D01-9450-3ABC2739D76F}"/>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745C9DB-B8DD-4029-8BCA-4EF82E56EA37}" type="slidenum">
              <a:t>19</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316D736D-D10B-4C6E-9FC4-931EE3A3B248}"/>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A85DDF3A-CA52-4504-AC8E-A12E807AC2B9}"/>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DDFB9AAC-E468-4FC0-AA7C-BAD615B4143C}"/>
              </a:ext>
            </a:extLst>
          </p:cNvPr>
          <p:cNvSpPr txBox="1">
            <a:spLocks noGrp="1"/>
          </p:cNvSpPr>
          <p:nvPr>
            <p:ph type="sldNum" sz="quarter" idx="5"/>
          </p:nvPr>
        </p:nvSpPr>
        <p:spPr>
          <a:ln/>
        </p:spPr>
        <p:txBody>
          <a:bodyPr wrap="square" lIns="90000" tIns="46800" rIns="90000" bIns="46800" anchor="b" anchorCtr="0">
            <a:noAutofit/>
          </a:bodyPr>
          <a:lstStyle/>
          <a:p>
            <a:pPr lvl="0"/>
            <a:fld id="{B98F6249-58D3-4B80-B14D-91E07882C19D}" type="slidenum">
              <a:t>2</a:t>
            </a:fld>
            <a:endParaRPr lang="el-GR"/>
          </a:p>
        </p:txBody>
      </p:sp>
      <p:sp>
        <p:nvSpPr>
          <p:cNvPr id="2" name="Slide Number Placeholder 10">
            <a:extLst>
              <a:ext uri="{FF2B5EF4-FFF2-40B4-BE49-F238E27FC236}">
                <a16:creationId xmlns:a16="http://schemas.microsoft.com/office/drawing/2014/main" id="{E890D46F-18F9-4537-95EC-D744E1D46F85}"/>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7DACB2ED-3133-4052-9320-6265BE5970BF}" type="slidenum">
              <a:t>2</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E5688107-BA9F-4C75-AFBC-A468313F7A2E}"/>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09A00288-6AC5-4F82-8E31-35A35F11D7D9}"/>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rPr>
              <a:t>CDR=Crude Death Rate.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086A7F8F-E6A5-420A-AD47-393D01CB83D9}"/>
              </a:ext>
            </a:extLst>
          </p:cNvPr>
          <p:cNvSpPr txBox="1">
            <a:spLocks noGrp="1"/>
          </p:cNvSpPr>
          <p:nvPr>
            <p:ph type="sldNum" sz="quarter" idx="5"/>
          </p:nvPr>
        </p:nvSpPr>
        <p:spPr>
          <a:ln/>
        </p:spPr>
        <p:txBody>
          <a:bodyPr wrap="square" lIns="90000" tIns="46800" rIns="90000" bIns="46800" anchor="b" anchorCtr="0">
            <a:noAutofit/>
          </a:bodyPr>
          <a:lstStyle/>
          <a:p>
            <a:pPr lvl="0"/>
            <a:fld id="{081D67FE-A4B4-45DB-94C3-B90E9EBA6364}" type="slidenum">
              <a:t>20</a:t>
            </a:fld>
            <a:endParaRPr lang="el-GR"/>
          </a:p>
        </p:txBody>
      </p:sp>
      <p:sp>
        <p:nvSpPr>
          <p:cNvPr id="2" name="Slide Number Placeholder 10">
            <a:extLst>
              <a:ext uri="{FF2B5EF4-FFF2-40B4-BE49-F238E27FC236}">
                <a16:creationId xmlns:a16="http://schemas.microsoft.com/office/drawing/2014/main" id="{0C998FE7-DF7E-48E1-9F53-4245DCFA3995}"/>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96DBDDE7-F671-4359-A9CA-30D2A3B1FFB4}" type="slidenum">
              <a:t>20</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12BF2A68-1730-4438-9630-B695D7BA94EA}"/>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19733FE4-C630-41E6-9AAE-B9569A1BFC5F}"/>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6401A455-697E-4190-B496-55EF31839FB0}"/>
              </a:ext>
            </a:extLst>
          </p:cNvPr>
          <p:cNvSpPr txBox="1">
            <a:spLocks noGrp="1"/>
          </p:cNvSpPr>
          <p:nvPr>
            <p:ph type="sldNum" sz="quarter" idx="5"/>
          </p:nvPr>
        </p:nvSpPr>
        <p:spPr>
          <a:ln/>
        </p:spPr>
        <p:txBody>
          <a:bodyPr wrap="square" lIns="90000" tIns="46800" rIns="90000" bIns="46800" anchor="b" anchorCtr="0">
            <a:noAutofit/>
          </a:bodyPr>
          <a:lstStyle/>
          <a:p>
            <a:pPr lvl="0"/>
            <a:fld id="{814C87B2-25E4-4283-AEF8-44236DB733B8}" type="slidenum">
              <a:t>21</a:t>
            </a:fld>
            <a:endParaRPr lang="el-GR"/>
          </a:p>
        </p:txBody>
      </p:sp>
      <p:sp>
        <p:nvSpPr>
          <p:cNvPr id="2" name="Slide Number Placeholder 10">
            <a:extLst>
              <a:ext uri="{FF2B5EF4-FFF2-40B4-BE49-F238E27FC236}">
                <a16:creationId xmlns:a16="http://schemas.microsoft.com/office/drawing/2014/main" id="{6B84536F-E7ED-43D4-A7D7-4417803533E9}"/>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6E8AD2C9-23F4-4ECB-BEEE-F6DFB0B48ABB}" type="slidenum">
              <a:t>21</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Freeform 1">
            <a:extLst>
              <a:ext uri="{FF2B5EF4-FFF2-40B4-BE49-F238E27FC236}">
                <a16:creationId xmlns:a16="http://schemas.microsoft.com/office/drawing/2014/main" id="{8D2602D3-A2DE-4F77-8831-50588540E39A}"/>
              </a:ext>
            </a:extLst>
          </p:cNvPr>
          <p:cNvSpPr/>
          <p:nvPr/>
        </p:nvSpPr>
        <p:spPr>
          <a:xfrm>
            <a:off x="3778200" y="942660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pPr>
            <a:fld id="{45C33B91-A08D-41B0-B3E5-8564DE94DE66}" type="slidenum">
              <a:t>21</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4" name="Freeform 2">
            <a:extLst>
              <a:ext uri="{FF2B5EF4-FFF2-40B4-BE49-F238E27FC236}">
                <a16:creationId xmlns:a16="http://schemas.microsoft.com/office/drawing/2014/main" id="{3FDF72E7-8EAE-499E-91C8-3A5147DBA52D}"/>
              </a:ext>
            </a:extLst>
          </p:cNvPr>
          <p:cNvSpPr/>
          <p:nvPr/>
        </p:nvSpPr>
        <p:spPr>
          <a:xfrm>
            <a:off x="0" y="942660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b"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Freeform 3">
            <a:extLst>
              <a:ext uri="{FF2B5EF4-FFF2-40B4-BE49-F238E27FC236}">
                <a16:creationId xmlns:a16="http://schemas.microsoft.com/office/drawing/2014/main" id="{83D140A7-EBFC-42E9-A590-4BF1C794A0FC}"/>
              </a:ext>
            </a:extLst>
          </p:cNvPr>
          <p:cNvSpPr/>
          <p:nvPr/>
        </p:nvSpPr>
        <p:spPr>
          <a:xfrm>
            <a:off x="0" y="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6" name="Freeform 4">
            <a:extLst>
              <a:ext uri="{FF2B5EF4-FFF2-40B4-BE49-F238E27FC236}">
                <a16:creationId xmlns:a16="http://schemas.microsoft.com/office/drawing/2014/main" id="{E57BB841-3A66-4714-B8A2-0AB171C4CA46}"/>
              </a:ext>
            </a:extLst>
          </p:cNvPr>
          <p:cNvSpPr/>
          <p:nvPr/>
        </p:nvSpPr>
        <p:spPr>
          <a:xfrm>
            <a:off x="3778200" y="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7" name="Slide Image Placeholder 5">
            <a:extLst>
              <a:ext uri="{FF2B5EF4-FFF2-40B4-BE49-F238E27FC236}">
                <a16:creationId xmlns:a16="http://schemas.microsoft.com/office/drawing/2014/main" id="{A151B8D1-3CC6-4B8E-992E-7B2A42BD24CF}"/>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8" name="Notes Placeholder 6">
            <a:extLst>
              <a:ext uri="{FF2B5EF4-FFF2-40B4-BE49-F238E27FC236}">
                <a16:creationId xmlns:a16="http://schemas.microsoft.com/office/drawing/2014/main" id="{EA38A2DA-4FBB-4DBD-BF7A-2C31802269EB}"/>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FB4A74AB-2416-4331-A5EB-F8D87DFD63AF}"/>
              </a:ext>
            </a:extLst>
          </p:cNvPr>
          <p:cNvSpPr txBox="1">
            <a:spLocks noGrp="1"/>
          </p:cNvSpPr>
          <p:nvPr>
            <p:ph type="sldNum" sz="quarter" idx="5"/>
          </p:nvPr>
        </p:nvSpPr>
        <p:spPr>
          <a:ln/>
        </p:spPr>
        <p:txBody>
          <a:bodyPr wrap="square" lIns="90000" tIns="46800" rIns="90000" bIns="46800" anchor="b" anchorCtr="0">
            <a:noAutofit/>
          </a:bodyPr>
          <a:lstStyle/>
          <a:p>
            <a:pPr lvl="0"/>
            <a:fld id="{5DCF3C3E-49B2-426B-8D4B-A69AA1E2E82D}" type="slidenum">
              <a:t>22</a:t>
            </a:fld>
            <a:endParaRPr lang="el-GR"/>
          </a:p>
        </p:txBody>
      </p:sp>
      <p:sp>
        <p:nvSpPr>
          <p:cNvPr id="2" name="Slide Number Placeholder 10">
            <a:extLst>
              <a:ext uri="{FF2B5EF4-FFF2-40B4-BE49-F238E27FC236}">
                <a16:creationId xmlns:a16="http://schemas.microsoft.com/office/drawing/2014/main" id="{866F78D1-737D-4362-98C7-1620B904B848}"/>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093E510C-9CCC-4335-8C8D-A3CC23B5EF79}" type="slidenum">
              <a:t>22</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E46E3249-1DDA-442A-8937-7B3D32257123}"/>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E1D6E0BA-4A60-4D3F-A8BE-2756A79F576E}"/>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CE2A1CDF-2C3D-485B-8FDD-AEE0E1DF139B}"/>
              </a:ext>
            </a:extLst>
          </p:cNvPr>
          <p:cNvSpPr txBox="1">
            <a:spLocks noGrp="1"/>
          </p:cNvSpPr>
          <p:nvPr>
            <p:ph type="sldNum" sz="quarter" idx="5"/>
          </p:nvPr>
        </p:nvSpPr>
        <p:spPr>
          <a:ln/>
        </p:spPr>
        <p:txBody>
          <a:bodyPr wrap="square" lIns="90000" tIns="46800" rIns="90000" bIns="46800" anchor="b" anchorCtr="0">
            <a:noAutofit/>
          </a:bodyPr>
          <a:lstStyle/>
          <a:p>
            <a:pPr lvl="0"/>
            <a:fld id="{900BE4A4-5477-430B-8E6A-009497141BF8}" type="slidenum">
              <a:t>23</a:t>
            </a:fld>
            <a:endParaRPr lang="el-GR"/>
          </a:p>
        </p:txBody>
      </p:sp>
      <p:sp>
        <p:nvSpPr>
          <p:cNvPr id="2" name="Slide Number Placeholder 10">
            <a:extLst>
              <a:ext uri="{FF2B5EF4-FFF2-40B4-BE49-F238E27FC236}">
                <a16:creationId xmlns:a16="http://schemas.microsoft.com/office/drawing/2014/main" id="{9EA25BFF-9C30-48B4-A1DB-2E41A85FE178}"/>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A85D542E-7684-45BC-8990-BF11FAC5BAC2}" type="slidenum">
              <a:t>23</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EB4964C7-A57B-4651-8765-ADED7C87C7F0}"/>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415A1026-3E91-4553-B6F2-643F2BF591AC}"/>
              </a:ext>
            </a:extLst>
          </p:cNvPr>
          <p:cNvSpPr txBox="1">
            <a:spLocks noGrp="1"/>
          </p:cNvSpPr>
          <p:nvPr>
            <p:ph type="body" sz="quarter" idx="1"/>
          </p:nvPr>
        </p:nvSpPr>
        <p:spPr>
          <a:xfrm>
            <a:off x="666720" y="4716360"/>
            <a:ext cx="5330880" cy="4466160"/>
          </a:xfrm>
        </p:spPr>
        <p:txBody>
          <a:bodyPr>
            <a:spAutoFit/>
          </a:bodyPr>
          <a:lstStyle/>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56175" cy="3717925"/>
          </a:xfrm>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216000" marR="0" lvl="0" indent="-216000" defTabSz="914400" rtl="0" eaLnBrk="1" fontAlgn="auto" latinLnBrk="0" hangingPunct="0">
                  <a:lnSpc>
                    <a:spcPct val="100000"/>
                  </a:lnSpc>
                  <a:spcBef>
                    <a:spcPts val="0"/>
                  </a:spcBef>
                  <a:spcAft>
                    <a:spcPts val="0"/>
                  </a:spcAft>
                  <a:buClrTx/>
                  <a:buSzTx/>
                  <a:buFontTx/>
                  <a:buNone/>
                  <a:tabLst/>
                  <a:defRPr/>
                </a:pPr>
                <a14:m>
                  <m:oMath xmlns:m="http://schemas.openxmlformats.org/officeDocument/2006/math">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𝐼𝑀</m:t>
                    </m:r>
                    <m:sSup>
                      <m:sSupPr>
                        <m:ctrlPr>
                          <a:rPr lang="el-GR"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el-GR" sz="2000" i="1">
                            <a:effectLst/>
                            <a:latin typeface="Cambria Math" panose="02040503050406030204" pitchFamily="18" charset="0"/>
                            <a:ea typeface="Calibri" panose="020F0502020204030204" pitchFamily="34" charset="0"/>
                            <a:cs typeface="Times New Roman" panose="02020603050405020304" pitchFamily="18" charset="0"/>
                          </a:rPr>
                          <m:t>𝜅𝜊</m:t>
                        </m:r>
                        <m:r>
                          <m:rPr>
                            <m:sty m:val="p"/>
                          </m:rPr>
                          <a:rPr lang="el-GR" sz="2000" i="1">
                            <a:effectLst/>
                            <a:latin typeface="Cambria Math" panose="02040503050406030204" pitchFamily="18" charset="0"/>
                            <a:ea typeface="Calibri" panose="020F0502020204030204" pitchFamily="34" charset="0"/>
                            <a:cs typeface="Times New Roman" panose="02020603050405020304" pitchFamily="18" charset="0"/>
                          </a:rPr>
                          <m:t>ό</m:t>
                        </m:r>
                        <m:r>
                          <a:rPr lang="el-GR" sz="2000" i="1">
                            <a:effectLst/>
                            <a:latin typeface="Cambria Math" panose="02040503050406030204" pitchFamily="18" charset="0"/>
                            <a:ea typeface="Calibri" panose="020F0502020204030204" pitchFamily="34" charset="0"/>
                            <a:cs typeface="Times New Roman" panose="02020603050405020304" pitchFamily="18" charset="0"/>
                          </a:rPr>
                          <m:t>𝜌𝜏𝜂𝜍</m:t>
                        </m:r>
                      </m:sup>
                    </m:sSup>
                    <m:r>
                      <a:rPr lang="el-GR"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2000"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l-GR" sz="2000" i="1">
                                <a:effectLst/>
                                <a:latin typeface="Cambria Math" panose="02040503050406030204" pitchFamily="18" charset="0"/>
                                <a:ea typeface="Calibri" panose="020F0502020204030204" pitchFamily="34" charset="0"/>
                                <a:cs typeface="Times New Roman" panose="02020603050405020304" pitchFamily="18" charset="0"/>
                              </a:rPr>
                            </m:ctrlPr>
                          </m:sSubSupPr>
                          <m:e>
                            <m:sPre>
                              <m:sPrePr>
                                <m:ctrlPr>
                                  <a:rPr lang="el-GR" sz="2000" i="1">
                                    <a:effectLst/>
                                    <a:latin typeface="Cambria Math" panose="02040503050406030204" pitchFamily="18" charset="0"/>
                                    <a:ea typeface="Calibri" panose="020F0502020204030204" pitchFamily="34" charset="0"/>
                                    <a:cs typeface="Times New Roman" panose="02020603050405020304" pitchFamily="18" charset="0"/>
                                  </a:rPr>
                                </m:ctrlPr>
                              </m:sPrePr>
                              <m:sub>
                                <m:r>
                                  <a:rPr lang="el-GR" sz="2000" i="1">
                                    <a:effectLst/>
                                    <a:latin typeface="Cambria Math" panose="02040503050406030204" pitchFamily="18" charset="0"/>
                                    <a:ea typeface="Calibri" panose="020F0502020204030204" pitchFamily="34" charset="0"/>
                                    <a:cs typeface="Times New Roman" panose="02020603050405020304" pitchFamily="18" charset="0"/>
                                  </a:rPr>
                                  <m:t>0</m:t>
                                </m:r>
                              </m:sub>
                              <m:sup/>
                              <m:e>
                                <m:r>
                                  <a:rPr lang="en-US" sz="2000" i="1">
                                    <a:effectLst/>
                                    <a:latin typeface="Cambria Math" panose="02040503050406030204" pitchFamily="18" charset="0"/>
                                    <a:ea typeface="Calibri" panose="020F0502020204030204" pitchFamily="34" charset="0"/>
                                    <a:cs typeface="Times New Roman" panose="02020603050405020304" pitchFamily="18" charset="0"/>
                                  </a:rPr>
                                  <m:t>𝐷</m:t>
                                </m:r>
                              </m:e>
                            </m:sPre>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sub>
                          <m:sup>
                            <m:r>
                              <a:rPr lang="el-GR" sz="20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l-GR" sz="2000" i="1">
                                <a:effectLst/>
                                <a:latin typeface="Cambria Math" panose="02040503050406030204" pitchFamily="18" charset="0"/>
                                <a:ea typeface="Calibri" panose="020F0502020204030204" pitchFamily="34" charset="0"/>
                                <a:cs typeface="Times New Roman" panose="02020603050405020304" pitchFamily="18" charset="0"/>
                              </a:rPr>
                            </m:ctrlPr>
                          </m:sSubSupPr>
                          <m:e>
                            <m:sPre>
                              <m:sPrePr>
                                <m:ctrlPr>
                                  <a:rPr lang="el-GR" sz="2000" i="1">
                                    <a:effectLst/>
                                    <a:latin typeface="Cambria Math" panose="02040503050406030204" pitchFamily="18" charset="0"/>
                                    <a:ea typeface="Calibri" panose="020F0502020204030204" pitchFamily="34" charset="0"/>
                                    <a:cs typeface="Times New Roman" panose="02020603050405020304" pitchFamily="18" charset="0"/>
                                  </a:rPr>
                                </m:ctrlPr>
                              </m:sPrePr>
                              <m:sub>
                                <m:r>
                                  <a:rPr lang="el-GR" sz="2000" i="1">
                                    <a:effectLst/>
                                    <a:latin typeface="Cambria Math" panose="02040503050406030204" pitchFamily="18" charset="0"/>
                                    <a:ea typeface="Calibri" panose="020F0502020204030204" pitchFamily="34" charset="0"/>
                                    <a:cs typeface="Times New Roman" panose="02020603050405020304" pitchFamily="18" charset="0"/>
                                  </a:rPr>
                                  <m:t>0</m:t>
                                </m:r>
                              </m:sub>
                              <m:sup/>
                              <m:e>
                                <m:r>
                                  <a:rPr lang="en-US" sz="2000" i="1">
                                    <a:effectLst/>
                                    <a:latin typeface="Cambria Math" panose="02040503050406030204" pitchFamily="18" charset="0"/>
                                    <a:ea typeface="Calibri" panose="020F0502020204030204" pitchFamily="34" charset="0"/>
                                    <a:cs typeface="Times New Roman" panose="02020603050405020304" pitchFamily="18" charset="0"/>
                                  </a:rPr>
                                  <m:t>𝐷</m:t>
                                </m:r>
                              </m:e>
                            </m:sPre>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l-GR" sz="2000" i="1">
                                <a:effectLst/>
                                <a:latin typeface="Cambria Math" panose="02040503050406030204" pitchFamily="18" charset="0"/>
                                <a:ea typeface="Calibri" panose="020F0502020204030204" pitchFamily="34" charset="0"/>
                                <a:cs typeface="Times New Roman" panose="02020603050405020304" pitchFamily="18" charset="0"/>
                              </a:rPr>
                              <m:t>′′</m:t>
                            </m:r>
                          </m:sup>
                        </m:sSubSup>
                      </m:num>
                      <m:den>
                        <m:sSub>
                          <m:sSubPr>
                            <m:ctrlPr>
                              <a:rPr lang="el-G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sub>
                        </m:sSub>
                      </m:den>
                    </m:f>
                    <m:r>
                      <a:rPr lang="el-GR" sz="2000" i="1">
                        <a:effectLst/>
                        <a:latin typeface="Cambria Math" panose="02040503050406030204" pitchFamily="18" charset="0"/>
                        <a:ea typeface="Calibri" panose="020F0502020204030204" pitchFamily="34" charset="0"/>
                        <a:cs typeface="Times New Roman" panose="02020603050405020304" pitchFamily="18" charset="0"/>
                      </a:rPr>
                      <m:t>]</m:t>
                    </m:r>
                    <m:r>
                      <a:rPr lang="el-GR" sz="2000" i="1">
                        <a:effectLst/>
                        <a:latin typeface="Cambria Math" panose="02040503050406030204" pitchFamily="18" charset="0"/>
                        <a:ea typeface="Calibri" panose="020F0502020204030204" pitchFamily="34" charset="0"/>
                        <a:cs typeface="Cambria Math" panose="02040503050406030204" pitchFamily="18" charset="0"/>
                      </a:rPr>
                      <m:t>⋅</m:t>
                    </m:r>
                    <m:r>
                      <a:rPr lang="el-GR" sz="2000" i="1">
                        <a:effectLst/>
                        <a:latin typeface="Cambria Math" panose="02040503050406030204" pitchFamily="18" charset="0"/>
                        <a:ea typeface="Calibri" panose="020F0502020204030204" pitchFamily="34" charset="0"/>
                        <a:cs typeface="Times New Roman" panose="02020603050405020304" pitchFamily="18" charset="0"/>
                      </a:rPr>
                      <m:t>1000</m:t>
                    </m:r>
                  </m:oMath>
                </a14:m>
                <a:r>
                  <a:rPr lang="el-GR" sz="2000" dirty="0">
                    <a:effectLst/>
                    <a:latin typeface="Calibri" panose="020F0502020204030204" pitchFamily="34" charset="0"/>
                    <a:ea typeface="Calibri" panose="020F0502020204030204" pitchFamily="34" charset="0"/>
                    <a:cs typeface="Times New Roman" panose="02020603050405020304" pitchFamily="18" charset="0"/>
                  </a:rPr>
                  <a:t> = (8380+3720)/220000*1000=55</a:t>
                </a:r>
                <a:r>
                  <a:rPr lang="el-GR" sz="2000" baseline="0" dirty="0">
                    <a:effectLst/>
                    <a:latin typeface="Calibri" panose="020F0502020204030204" pitchFamily="34" charset="0"/>
                    <a:ea typeface="Calibri" panose="020F0502020204030204" pitchFamily="34" charset="0"/>
                    <a:cs typeface="Times New Roman" panose="02020603050405020304" pitchFamily="18" charset="0"/>
                  </a:rPr>
                  <a:t> τοις χιλίοις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mc:Choice>
        <mc:Fallback>
          <p:sp>
            <p:nvSpPr>
              <p:cNvPr id="3" name="Notes Placeholder 2"/>
              <p:cNvSpPr>
                <a:spLocks noGrp="1"/>
              </p:cNvSpPr>
              <p:nvPr>
                <p:ph type="body" idx="1"/>
              </p:nvPr>
            </p:nvSpPr>
            <p:spPr/>
            <p:txBody>
              <a:bodyPr/>
              <a:lstStyle/>
              <a:p>
                <a:pPr marL="216000" marR="0" lvl="0" indent="-216000" defTabSz="914400" rtl="0" eaLnBrk="1" fontAlgn="auto" latinLnBrk="0" hangingPunct="0">
                  <a:lnSpc>
                    <a:spcPct val="100000"/>
                  </a:lnSpc>
                  <a:spcBef>
                    <a:spcPts val="0"/>
                  </a:spcBef>
                  <a:spcAft>
                    <a:spcPts val="0"/>
                  </a:spcAft>
                  <a:buClrTx/>
                  <a:buSzTx/>
                  <a:buFontTx/>
                  <a:buNone/>
                  <a:tabLst/>
                  <a:defRPr/>
                </a:pPr>
                <a:r>
                  <a:rPr lang="en-US" sz="2000" i="0">
                    <a:effectLst/>
                    <a:latin typeface="Cambria Math" panose="02040503050406030204" pitchFamily="18" charset="0"/>
                    <a:ea typeface="Calibri" panose="020F0502020204030204" pitchFamily="34" charset="0"/>
                    <a:cs typeface="Times New Roman" panose="02020603050405020304" pitchFamily="18" charset="0"/>
                  </a:rPr>
                  <a:t>𝐼𝑀𝑅</a:t>
                </a:r>
                <a:r>
                  <a:rPr lang="el-GR" sz="2000" i="0">
                    <a:effectLst/>
                    <a:latin typeface="Cambria Math" panose="02040503050406030204" pitchFamily="18" charset="0"/>
                    <a:ea typeface="Calibri" panose="020F0502020204030204" pitchFamily="34" charset="0"/>
                    <a:cs typeface="Times New Roman" panose="02020603050405020304" pitchFamily="18" charset="0"/>
                  </a:rPr>
                  <a:t>^𝜅𝜊ό𝜌𝜏𝜂𝜍=[(〖(_0^)</a:t>
                </a:r>
                <a:r>
                  <a:rPr lang="en-US" sz="2000" i="0">
                    <a:effectLst/>
                    <a:latin typeface="Cambria Math" panose="02040503050406030204" pitchFamily="18" charset="0"/>
                    <a:ea typeface="Calibri" panose="020F0502020204030204" pitchFamily="34" charset="0"/>
                    <a:cs typeface="Times New Roman" panose="02020603050405020304" pitchFamily="18" charset="0"/>
                  </a:rPr>
                  <a:t>𝐷</a:t>
                </a:r>
                <a:r>
                  <a:rPr lang="el-GR" sz="2000" i="0">
                    <a:effectLst/>
                    <a:latin typeface="Cambria Math" panose="02040503050406030204" pitchFamily="18" charset="0"/>
                    <a:ea typeface="Calibri" panose="020F0502020204030204" pitchFamily="34" charset="0"/>
                    <a:cs typeface="Times New Roman" panose="02020603050405020304" pitchFamily="18" charset="0"/>
                  </a:rPr>
                  <a:t>〗_</a:t>
                </a:r>
                <a:r>
                  <a:rPr lang="en-US" sz="2000" i="0">
                    <a:effectLst/>
                    <a:latin typeface="Cambria Math" panose="02040503050406030204" pitchFamily="18" charset="0"/>
                    <a:ea typeface="Calibri" panose="020F0502020204030204" pitchFamily="34" charset="0"/>
                    <a:cs typeface="Times New Roman" panose="02020603050405020304" pitchFamily="18" charset="0"/>
                  </a:rPr>
                  <a:t>𝑡^</a:t>
                </a:r>
                <a:r>
                  <a:rPr lang="el-GR" sz="2000" i="0">
                    <a:effectLst/>
                    <a:latin typeface="Cambria Math" panose="02040503050406030204" pitchFamily="18" charset="0"/>
                    <a:ea typeface="Calibri" panose="020F0502020204030204" pitchFamily="34" charset="0"/>
                    <a:cs typeface="Times New Roman" panose="02020603050405020304" pitchFamily="18" charset="0"/>
                  </a:rPr>
                  <a:t>′</a:t>
                </a:r>
                <a:r>
                  <a:rPr lang="en-US" sz="2000" i="0">
                    <a:effectLst/>
                    <a:latin typeface="Cambria Math" panose="02040503050406030204" pitchFamily="18" charset="0"/>
                    <a:ea typeface="Calibri" panose="020F0502020204030204" pitchFamily="34" charset="0"/>
                    <a:cs typeface="Times New Roman" panose="02020603050405020304" pitchFamily="18" charset="0"/>
                  </a:rPr>
                  <a:t>+</a:t>
                </a:r>
                <a:r>
                  <a:rPr lang="el-GR" sz="2000" i="0">
                    <a:effectLst/>
                    <a:latin typeface="Cambria Math" panose="02040503050406030204" pitchFamily="18" charset="0"/>
                    <a:ea typeface="Calibri" panose="020F0502020204030204" pitchFamily="34" charset="0"/>
                    <a:cs typeface="Times New Roman" panose="02020603050405020304" pitchFamily="18" charset="0"/>
                  </a:rPr>
                  <a:t>〖(_0^)</a:t>
                </a:r>
                <a:r>
                  <a:rPr lang="en-US" sz="2000" i="0">
                    <a:effectLst/>
                    <a:latin typeface="Cambria Math" panose="02040503050406030204" pitchFamily="18" charset="0"/>
                    <a:ea typeface="Calibri" panose="020F0502020204030204" pitchFamily="34" charset="0"/>
                    <a:cs typeface="Times New Roman" panose="02020603050405020304" pitchFamily="18" charset="0"/>
                  </a:rPr>
                  <a:t>𝐷</a:t>
                </a:r>
                <a:r>
                  <a:rPr lang="el-GR" sz="2000" i="0">
                    <a:effectLst/>
                    <a:latin typeface="Cambria Math" panose="02040503050406030204" pitchFamily="18" charset="0"/>
                    <a:ea typeface="Calibri" panose="020F0502020204030204" pitchFamily="34" charset="0"/>
                    <a:cs typeface="Times New Roman" panose="02020603050405020304" pitchFamily="18" charset="0"/>
                  </a:rPr>
                  <a:t>〗_(</a:t>
                </a:r>
                <a:r>
                  <a:rPr lang="en-US" sz="2000" i="0">
                    <a:effectLst/>
                    <a:latin typeface="Cambria Math" panose="02040503050406030204" pitchFamily="18" charset="0"/>
                    <a:ea typeface="Calibri" panose="020F0502020204030204" pitchFamily="34" charset="0"/>
                    <a:cs typeface="Times New Roman" panose="02020603050405020304" pitchFamily="18" charset="0"/>
                  </a:rPr>
                  <a:t>𝑡+1</a:t>
                </a:r>
                <a:r>
                  <a:rPr lang="el-GR" sz="2000" i="0">
                    <a:effectLst/>
                    <a:latin typeface="Cambria Math" panose="02040503050406030204" pitchFamily="18" charset="0"/>
                    <a:ea typeface="Calibri" panose="020F0502020204030204" pitchFamily="34" charset="0"/>
                    <a:cs typeface="Times New Roman" panose="02020603050405020304" pitchFamily="18" charset="0"/>
                  </a:rPr>
                  <a:t>)</a:t>
                </a:r>
                <a:r>
                  <a:rPr lang="en-US" sz="2000" i="0">
                    <a:effectLst/>
                    <a:latin typeface="Cambria Math" panose="02040503050406030204" pitchFamily="18" charset="0"/>
                    <a:ea typeface="Calibri" panose="020F0502020204030204" pitchFamily="34" charset="0"/>
                    <a:cs typeface="Times New Roman" panose="02020603050405020304" pitchFamily="18" charset="0"/>
                  </a:rPr>
                  <a:t>^</a:t>
                </a:r>
                <a:r>
                  <a:rPr lang="el-GR" sz="2000" i="0">
                    <a:effectLst/>
                    <a:latin typeface="Cambria Math" panose="02040503050406030204" pitchFamily="18" charset="0"/>
                    <a:ea typeface="Calibri" panose="020F0502020204030204" pitchFamily="34" charset="0"/>
                    <a:cs typeface="Times New Roman" panose="02020603050405020304" pitchFamily="18" charset="0"/>
                  </a:rPr>
                  <a:t>′′)/</a:t>
                </a:r>
                <a:r>
                  <a:rPr lang="en-US" sz="2000" i="0">
                    <a:effectLst/>
                    <a:latin typeface="Cambria Math" panose="02040503050406030204" pitchFamily="18" charset="0"/>
                    <a:ea typeface="Calibri" panose="020F0502020204030204" pitchFamily="34" charset="0"/>
                    <a:cs typeface="Times New Roman" panose="02020603050405020304" pitchFamily="18" charset="0"/>
                  </a:rPr>
                  <a:t>𝐵</a:t>
                </a:r>
                <a:r>
                  <a:rPr lang="el-GR" sz="2000" i="0">
                    <a:effectLst/>
                    <a:latin typeface="Cambria Math" panose="02040503050406030204" pitchFamily="18" charset="0"/>
                    <a:ea typeface="Calibri" panose="020F0502020204030204" pitchFamily="34" charset="0"/>
                    <a:cs typeface="Times New Roman" panose="02020603050405020304" pitchFamily="18" charset="0"/>
                  </a:rPr>
                  <a:t>_</a:t>
                </a:r>
                <a:r>
                  <a:rPr lang="en-US" sz="2000" i="0">
                    <a:effectLst/>
                    <a:latin typeface="Cambria Math" panose="02040503050406030204" pitchFamily="18" charset="0"/>
                    <a:ea typeface="Calibri" panose="020F0502020204030204" pitchFamily="34" charset="0"/>
                    <a:cs typeface="Times New Roman" panose="02020603050405020304" pitchFamily="18" charset="0"/>
                  </a:rPr>
                  <a:t>𝑡 </a:t>
                </a:r>
                <a:r>
                  <a:rPr lang="el-GR" sz="2000" i="0">
                    <a:effectLst/>
                    <a:latin typeface="Cambria Math" panose="02040503050406030204" pitchFamily="18" charset="0"/>
                    <a:ea typeface="Calibri" panose="020F0502020204030204" pitchFamily="34" charset="0"/>
                    <a:cs typeface="Times New Roman" panose="02020603050405020304" pitchFamily="18" charset="0"/>
                  </a:rPr>
                  <a:t>]</a:t>
                </a:r>
                <a:r>
                  <a:rPr lang="el-GR" sz="2000" i="0">
                    <a:effectLst/>
                    <a:latin typeface="Cambria Math" panose="02040503050406030204" pitchFamily="18" charset="0"/>
                    <a:ea typeface="Calibri" panose="020F0502020204030204" pitchFamily="34" charset="0"/>
                    <a:cs typeface="Cambria Math" panose="02040503050406030204" pitchFamily="18" charset="0"/>
                  </a:rPr>
                  <a:t>⋅</a:t>
                </a:r>
                <a:r>
                  <a:rPr lang="el-GR" sz="2000" i="0">
                    <a:effectLst/>
                    <a:latin typeface="Cambria Math" panose="02040503050406030204" pitchFamily="18" charset="0"/>
                    <a:ea typeface="Calibri" panose="020F0502020204030204" pitchFamily="34" charset="0"/>
                    <a:cs typeface="Times New Roman" panose="02020603050405020304" pitchFamily="18" charset="0"/>
                  </a:rPr>
                  <a:t>1000</a:t>
                </a:r>
                <a:r>
                  <a:rPr lang="el-GR" sz="2000" dirty="0">
                    <a:effectLst/>
                    <a:latin typeface="Calibri" panose="020F0502020204030204" pitchFamily="34" charset="0"/>
                    <a:ea typeface="Calibri" panose="020F0502020204030204" pitchFamily="34" charset="0"/>
                    <a:cs typeface="Times New Roman" panose="02020603050405020304" pitchFamily="18" charset="0"/>
                  </a:rPr>
                  <a:t> = (8380+3720)/220000*1000=55</a:t>
                </a:r>
                <a:r>
                  <a:rPr lang="el-GR" sz="2000" baseline="0" dirty="0">
                    <a:effectLst/>
                    <a:latin typeface="Calibri" panose="020F0502020204030204" pitchFamily="34" charset="0"/>
                    <a:ea typeface="Calibri" panose="020F0502020204030204" pitchFamily="34" charset="0"/>
                    <a:cs typeface="Times New Roman" panose="02020603050405020304" pitchFamily="18" charset="0"/>
                  </a:rPr>
                  <a:t> τοις χιλίοις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mc:Fallback>
      </mc:AlternateContent>
      <p:sp>
        <p:nvSpPr>
          <p:cNvPr id="4" name="Slide Number Placeholder 3"/>
          <p:cNvSpPr>
            <a:spLocks noGrp="1"/>
          </p:cNvSpPr>
          <p:nvPr>
            <p:ph type="sldNum" sz="quarter" idx="5"/>
          </p:nvPr>
        </p:nvSpPr>
        <p:spPr/>
        <p:txBody>
          <a:bodyPr/>
          <a:lstStyle/>
          <a:p>
            <a:pPr lvl="0"/>
            <a:fld id="{15197B21-A988-4E35-95B0-98B4EF12B0AD}" type="slidenum">
              <a:rPr lang="el-GR" smtClean="0"/>
              <a:t>24</a:t>
            </a:fld>
            <a:endParaRPr lang="el-GR"/>
          </a:p>
        </p:txBody>
      </p:sp>
    </p:spTree>
    <p:extLst>
      <p:ext uri="{BB962C8B-B14F-4D97-AF65-F5344CB8AC3E}">
        <p14:creationId xmlns:p14="http://schemas.microsoft.com/office/powerpoint/2010/main" val="4140186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E8394FA7-30C8-4FD6-BD81-E7D241BD7628}"/>
              </a:ext>
            </a:extLst>
          </p:cNvPr>
          <p:cNvSpPr txBox="1">
            <a:spLocks noGrp="1"/>
          </p:cNvSpPr>
          <p:nvPr>
            <p:ph type="sldNum" sz="quarter" idx="5"/>
          </p:nvPr>
        </p:nvSpPr>
        <p:spPr>
          <a:ln/>
        </p:spPr>
        <p:txBody>
          <a:bodyPr wrap="square" lIns="90000" tIns="46800" rIns="90000" bIns="46800" anchor="b" anchorCtr="0">
            <a:noAutofit/>
          </a:bodyPr>
          <a:lstStyle/>
          <a:p>
            <a:pPr lvl="0"/>
            <a:fld id="{74733088-6AE7-4BAE-A42F-9DD0997247CF}" type="slidenum">
              <a:t>27</a:t>
            </a:fld>
            <a:endParaRPr lang="el-GR"/>
          </a:p>
        </p:txBody>
      </p:sp>
      <p:sp>
        <p:nvSpPr>
          <p:cNvPr id="2" name="Slide Number Placeholder 10">
            <a:extLst>
              <a:ext uri="{FF2B5EF4-FFF2-40B4-BE49-F238E27FC236}">
                <a16:creationId xmlns:a16="http://schemas.microsoft.com/office/drawing/2014/main" id="{AA4D72BF-6A1D-4D3E-A608-767D60035665}"/>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680C2ABF-C253-4D58-950E-F142638D3851}" type="slidenum">
              <a:t>27</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F96EF3D9-06D9-4D6A-A830-8829A9ED0413}"/>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9EB8B810-E239-46CC-910F-0AA307C16848}"/>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kern="0">
                <a:solidFill>
                  <a:srgbClr val="000000"/>
                </a:solidFill>
              </a:rPr>
              <a:t>URL: </a:t>
            </a:r>
            <a:r>
              <a:rPr lang="el-GR" sz="1200" kern="0">
                <a:solidFill>
                  <a:srgbClr val="000000"/>
                </a:solidFill>
              </a:rPr>
              <a:t>http://en.wikipedia.org/wiki/Image:World_mort_rate_2007.png#file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17650B65-826B-4DDF-AAFD-E5791168BE5E}"/>
              </a:ext>
            </a:extLst>
          </p:cNvPr>
          <p:cNvSpPr txBox="1">
            <a:spLocks noGrp="1"/>
          </p:cNvSpPr>
          <p:nvPr>
            <p:ph type="sldNum" sz="quarter" idx="5"/>
          </p:nvPr>
        </p:nvSpPr>
        <p:spPr>
          <a:ln/>
        </p:spPr>
        <p:txBody>
          <a:bodyPr wrap="square" lIns="90000" tIns="46800" rIns="90000" bIns="46800" anchor="b" anchorCtr="0">
            <a:noAutofit/>
          </a:bodyPr>
          <a:lstStyle/>
          <a:p>
            <a:pPr lvl="0"/>
            <a:fld id="{5ABBDA87-2050-41CA-A60B-2F668BBF11F5}" type="slidenum">
              <a:t>28</a:t>
            </a:fld>
            <a:endParaRPr lang="el-GR"/>
          </a:p>
        </p:txBody>
      </p:sp>
      <p:sp>
        <p:nvSpPr>
          <p:cNvPr id="2" name="Slide Number Placeholder 10">
            <a:extLst>
              <a:ext uri="{FF2B5EF4-FFF2-40B4-BE49-F238E27FC236}">
                <a16:creationId xmlns:a16="http://schemas.microsoft.com/office/drawing/2014/main" id="{B5365C35-8BF8-4D2E-9DC6-138D37DAAF9F}"/>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8AFA536-77F1-4FAE-97D6-1CD6324D2CE9}" type="slidenum">
              <a:t>28</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0EC417D1-F9F1-4E6A-B1D1-C6663BA606A1}"/>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BDAC1BCE-F5CA-4831-8CB0-84B56FC56865}"/>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6827981-B15C-43C5-9410-C6FECA4F228C}"/>
              </a:ext>
            </a:extLst>
          </p:cNvPr>
          <p:cNvSpPr txBox="1">
            <a:spLocks noGrp="1"/>
          </p:cNvSpPr>
          <p:nvPr>
            <p:ph type="sldNum" sz="quarter" idx="5"/>
          </p:nvPr>
        </p:nvSpPr>
        <p:spPr>
          <a:ln/>
        </p:spPr>
        <p:txBody>
          <a:bodyPr wrap="square" lIns="90000" tIns="46800" rIns="90000" bIns="46800" anchor="b" anchorCtr="0">
            <a:noAutofit/>
          </a:bodyPr>
          <a:lstStyle/>
          <a:p>
            <a:pPr lvl="0"/>
            <a:fld id="{C7B047FF-B943-4BF3-9563-C027F963FECA}" type="slidenum">
              <a:t>29</a:t>
            </a:fld>
            <a:endParaRPr lang="el-GR"/>
          </a:p>
        </p:txBody>
      </p:sp>
      <p:sp>
        <p:nvSpPr>
          <p:cNvPr id="2" name="Slide Number Placeholder 10">
            <a:extLst>
              <a:ext uri="{FF2B5EF4-FFF2-40B4-BE49-F238E27FC236}">
                <a16:creationId xmlns:a16="http://schemas.microsoft.com/office/drawing/2014/main" id="{C67997D6-7503-44B6-A786-1F343D8757C1}"/>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78A9B12A-8D8E-4EEB-8B77-8F459095D493}" type="slidenum">
              <a:t>29</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E9BEE662-0F87-4C1A-8634-3E92E6C215C9}"/>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92C712A8-5004-470E-B00B-964100F9811F}"/>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368F2B7A-BF3E-436F-9700-F3CC9F41B7FD}"/>
              </a:ext>
            </a:extLst>
          </p:cNvPr>
          <p:cNvSpPr txBox="1">
            <a:spLocks noGrp="1"/>
          </p:cNvSpPr>
          <p:nvPr>
            <p:ph type="sldNum" sz="quarter" idx="5"/>
          </p:nvPr>
        </p:nvSpPr>
        <p:spPr>
          <a:ln/>
        </p:spPr>
        <p:txBody>
          <a:bodyPr wrap="square" lIns="90000" tIns="46800" rIns="90000" bIns="46800" anchor="b" anchorCtr="0">
            <a:noAutofit/>
          </a:bodyPr>
          <a:lstStyle/>
          <a:p>
            <a:pPr lvl="0"/>
            <a:fld id="{8C9A58D0-4A65-4F91-85B8-9EF6BC396EE4}" type="slidenum">
              <a:t>30</a:t>
            </a:fld>
            <a:endParaRPr lang="el-GR"/>
          </a:p>
        </p:txBody>
      </p:sp>
      <p:sp>
        <p:nvSpPr>
          <p:cNvPr id="2" name="Slide Number Placeholder 10">
            <a:extLst>
              <a:ext uri="{FF2B5EF4-FFF2-40B4-BE49-F238E27FC236}">
                <a16:creationId xmlns:a16="http://schemas.microsoft.com/office/drawing/2014/main" id="{BB36E6C4-4472-4AA7-9C33-38500234F85D}"/>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C7011EE9-B0FA-4A6F-A6F3-FDE769145AAC}" type="slidenum">
              <a:t>30</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1185AB34-268D-4EB8-8C7C-6C925EAEF4F5}"/>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E8A248DF-DB2D-4F72-8FDE-51778206A4D1}"/>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97D3EF02-449D-44F6-817E-5FABC228BDCD}"/>
              </a:ext>
            </a:extLst>
          </p:cNvPr>
          <p:cNvSpPr txBox="1">
            <a:spLocks noGrp="1"/>
          </p:cNvSpPr>
          <p:nvPr>
            <p:ph type="sldNum" sz="quarter" idx="5"/>
          </p:nvPr>
        </p:nvSpPr>
        <p:spPr>
          <a:ln/>
        </p:spPr>
        <p:txBody>
          <a:bodyPr wrap="square" lIns="90000" tIns="46800" rIns="90000" bIns="46800" anchor="b" anchorCtr="0">
            <a:noAutofit/>
          </a:bodyPr>
          <a:lstStyle/>
          <a:p>
            <a:pPr lvl="0"/>
            <a:fld id="{980C5247-9FA9-4E2D-8C67-1A68D9F3652D}" type="slidenum">
              <a:t>31</a:t>
            </a:fld>
            <a:endParaRPr lang="el-GR"/>
          </a:p>
        </p:txBody>
      </p:sp>
      <p:sp>
        <p:nvSpPr>
          <p:cNvPr id="2" name="Slide Number Placeholder 10">
            <a:extLst>
              <a:ext uri="{FF2B5EF4-FFF2-40B4-BE49-F238E27FC236}">
                <a16:creationId xmlns:a16="http://schemas.microsoft.com/office/drawing/2014/main" id="{E28C8EBB-FFE2-41DC-97A0-569E451FC199}"/>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F4E029F-0040-41F6-9F01-6A4AAD464C0F}" type="slidenum">
              <a:t>31</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Freeform 1">
            <a:extLst>
              <a:ext uri="{FF2B5EF4-FFF2-40B4-BE49-F238E27FC236}">
                <a16:creationId xmlns:a16="http://schemas.microsoft.com/office/drawing/2014/main" id="{3044D63C-E8E8-433A-90C8-0039A037DDB9}"/>
              </a:ext>
            </a:extLst>
          </p:cNvPr>
          <p:cNvSpPr/>
          <p:nvPr/>
        </p:nvSpPr>
        <p:spPr>
          <a:xfrm>
            <a:off x="3778200" y="942660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pPr>
            <a:fld id="{467E0000-8278-4CBA-BFFE-EA20DA38616A}" type="slidenum">
              <a:t>31</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4" name="Freeform 2">
            <a:extLst>
              <a:ext uri="{FF2B5EF4-FFF2-40B4-BE49-F238E27FC236}">
                <a16:creationId xmlns:a16="http://schemas.microsoft.com/office/drawing/2014/main" id="{AB0BEC2D-0D1C-4DD7-A991-5E8DF8D19C29}"/>
              </a:ext>
            </a:extLst>
          </p:cNvPr>
          <p:cNvSpPr/>
          <p:nvPr/>
        </p:nvSpPr>
        <p:spPr>
          <a:xfrm>
            <a:off x="0" y="942660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b"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Freeform 3">
            <a:extLst>
              <a:ext uri="{FF2B5EF4-FFF2-40B4-BE49-F238E27FC236}">
                <a16:creationId xmlns:a16="http://schemas.microsoft.com/office/drawing/2014/main" id="{CA2818FD-B475-4EDE-9CE8-E248D1EA983A}"/>
              </a:ext>
            </a:extLst>
          </p:cNvPr>
          <p:cNvSpPr/>
          <p:nvPr/>
        </p:nvSpPr>
        <p:spPr>
          <a:xfrm>
            <a:off x="0" y="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6" name="Freeform 4">
            <a:extLst>
              <a:ext uri="{FF2B5EF4-FFF2-40B4-BE49-F238E27FC236}">
                <a16:creationId xmlns:a16="http://schemas.microsoft.com/office/drawing/2014/main" id="{22129FAF-8083-450E-8F51-3B4D4D507E2A}"/>
              </a:ext>
            </a:extLst>
          </p:cNvPr>
          <p:cNvSpPr/>
          <p:nvPr/>
        </p:nvSpPr>
        <p:spPr>
          <a:xfrm>
            <a:off x="3778200" y="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7" name="Slide Image Placeholder 5">
            <a:extLst>
              <a:ext uri="{FF2B5EF4-FFF2-40B4-BE49-F238E27FC236}">
                <a16:creationId xmlns:a16="http://schemas.microsoft.com/office/drawing/2014/main" id="{6DFC8383-ACD6-4DF6-A473-AC8926AB9EA4}"/>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8" name="Notes Placeholder 6">
            <a:extLst>
              <a:ext uri="{FF2B5EF4-FFF2-40B4-BE49-F238E27FC236}">
                <a16:creationId xmlns:a16="http://schemas.microsoft.com/office/drawing/2014/main" id="{89544878-59C9-44CB-AEC6-5E6FBBF35ABC}"/>
              </a:ext>
            </a:extLst>
          </p:cNvPr>
          <p:cNvSpPr txBox="1">
            <a:spLocks noGrp="1"/>
          </p:cNvSpPr>
          <p:nvPr>
            <p:ph type="body" sz="quarter" idx="1"/>
          </p:nvPr>
        </p:nvSpPr>
        <p:spPr>
          <a:xfrm>
            <a:off x="888480" y="4718160"/>
            <a:ext cx="4891320" cy="1736639"/>
          </a:xfrm>
        </p:spPr>
        <p:txBody>
          <a:bodyPr lIns="90000" tIns="46800" rIns="90000" bIns="46800">
            <a:spAutoFit/>
          </a:bodyPr>
          <a:lstStyle/>
          <a:p>
            <a:pPr marL="0" lvl="0" indent="0" algn="just">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Το 1870 η προσδοκία ζωής κατά τη γέννηση μόλις που άγγιζε τα 40 έτη για τους άνδρες και ήταν λίγο πάνω από τα 41 για τις γυναίκες. Εκατό χρόνια αργότερα, το 1970, η θνησιμότητα είχε μειωθεί τόσο πολύ, ώστε η προσδοκία ζωής κατά τη γέννηση αυξήθηκε κατά 30 έτη για τους άνδρες και πλέον των 30 ετών για τις γυναίκες, φτάνοντας τα 70 και 74 έτη αντίστοιχα. Η υποχώρηση της θνησιμότητας συνεχίστηκε με μειούμενους όμως  ρυθμούς από το 1970 και εξής. Ένα αγόρι που γεννήθηκε το 2009 αναμένεται να ζήσει 77 χρόνια ενώ η συνομήλικη ξαδέρφη του θα φτάσει τα 81 χρόνια.</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B6EAB305-D8FF-479E-A3E4-9C1F56434919}"/>
              </a:ext>
            </a:extLst>
          </p:cNvPr>
          <p:cNvSpPr txBox="1">
            <a:spLocks noGrp="1"/>
          </p:cNvSpPr>
          <p:nvPr>
            <p:ph type="sldNum" sz="quarter" idx="5"/>
          </p:nvPr>
        </p:nvSpPr>
        <p:spPr>
          <a:ln/>
        </p:spPr>
        <p:txBody>
          <a:bodyPr wrap="square" lIns="90000" tIns="46800" rIns="90000" bIns="46800" anchor="b" anchorCtr="0">
            <a:noAutofit/>
          </a:bodyPr>
          <a:lstStyle/>
          <a:p>
            <a:pPr lvl="0"/>
            <a:fld id="{4F517278-986C-46E0-8048-96934DB09486}" type="slidenum">
              <a:t>3</a:t>
            </a:fld>
            <a:endParaRPr lang="el-GR"/>
          </a:p>
        </p:txBody>
      </p:sp>
      <p:sp>
        <p:nvSpPr>
          <p:cNvPr id="2" name="Slide Number Placeholder 10">
            <a:extLst>
              <a:ext uri="{FF2B5EF4-FFF2-40B4-BE49-F238E27FC236}">
                <a16:creationId xmlns:a16="http://schemas.microsoft.com/office/drawing/2014/main" id="{A34C803F-6AA8-4C00-A37E-B37C1A09C205}"/>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D973BF7F-9722-46DD-A322-08842DA02589}" type="slidenum">
              <a:t>3</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8008B6B7-66FC-45A7-8EB2-DC6D59B8D401}"/>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E5F731E7-7AB4-40F0-BB0D-ADB77B714347}"/>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D649D75C-0405-436C-9274-3F9894504D1D}"/>
              </a:ext>
            </a:extLst>
          </p:cNvPr>
          <p:cNvSpPr txBox="1">
            <a:spLocks noGrp="1"/>
          </p:cNvSpPr>
          <p:nvPr>
            <p:ph type="sldNum" sz="quarter" idx="5"/>
          </p:nvPr>
        </p:nvSpPr>
        <p:spPr>
          <a:ln/>
        </p:spPr>
        <p:txBody>
          <a:bodyPr wrap="square" lIns="90000" tIns="46800" rIns="90000" bIns="46800" anchor="b" anchorCtr="0">
            <a:noAutofit/>
          </a:bodyPr>
          <a:lstStyle/>
          <a:p>
            <a:pPr lvl="0"/>
            <a:fld id="{602DDD62-21E1-405C-BE35-0A789F6EAAF2}" type="slidenum">
              <a:t>32</a:t>
            </a:fld>
            <a:endParaRPr lang="el-GR"/>
          </a:p>
        </p:txBody>
      </p:sp>
      <p:sp>
        <p:nvSpPr>
          <p:cNvPr id="2" name="Slide Number Placeholder 10">
            <a:extLst>
              <a:ext uri="{FF2B5EF4-FFF2-40B4-BE49-F238E27FC236}">
                <a16:creationId xmlns:a16="http://schemas.microsoft.com/office/drawing/2014/main" id="{13FCD151-E55A-452A-975C-D1A5CD74E664}"/>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8B26DACC-BC14-4E70-B976-97DBB439ADF0}" type="slidenum">
              <a:t>32</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1FBA5D50-FED2-498A-B113-72EEC808F669}"/>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1AB307CA-F1C7-4880-BE53-EC49AA8A3D40}"/>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Πηγή: U.S. Census Bureau, International Database.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AD00FE63-D04A-448B-AC48-C24D423AF22C}"/>
              </a:ext>
            </a:extLst>
          </p:cNvPr>
          <p:cNvSpPr txBox="1">
            <a:spLocks noGrp="1"/>
          </p:cNvSpPr>
          <p:nvPr>
            <p:ph type="sldNum" sz="quarter" idx="5"/>
          </p:nvPr>
        </p:nvSpPr>
        <p:spPr>
          <a:ln/>
        </p:spPr>
        <p:txBody>
          <a:bodyPr wrap="square" lIns="90000" tIns="46800" rIns="90000" bIns="46800" anchor="b" anchorCtr="0">
            <a:noAutofit/>
          </a:bodyPr>
          <a:lstStyle/>
          <a:p>
            <a:pPr lvl="0"/>
            <a:fld id="{E11900FD-D1C1-4CD1-9771-798533BB8C02}" type="slidenum">
              <a:t>34</a:t>
            </a:fld>
            <a:endParaRPr lang="el-GR"/>
          </a:p>
        </p:txBody>
      </p:sp>
      <p:sp>
        <p:nvSpPr>
          <p:cNvPr id="2" name="Slide Image Placeholder 1">
            <a:extLst>
              <a:ext uri="{FF2B5EF4-FFF2-40B4-BE49-F238E27FC236}">
                <a16:creationId xmlns:a16="http://schemas.microsoft.com/office/drawing/2014/main" id="{1F328483-590B-4E4F-B5E3-6C1A721B625F}"/>
              </a:ext>
            </a:extLst>
          </p:cNvPr>
          <p:cNvSpPr>
            <a:spLocks noGrp="1" noRot="1" noChangeAspect="1" noResize="1"/>
          </p:cNvSpPr>
          <p:nvPr>
            <p:ph type="sldImg"/>
          </p:nvPr>
        </p:nvSpPr>
        <p:spPr>
          <a:xfrm>
            <a:off x="854075" y="744538"/>
            <a:ext cx="4956175" cy="3717925"/>
          </a:xfrm>
          <a:solidFill>
            <a:srgbClr val="5B9BD5"/>
          </a:solidFill>
          <a:ln w="12600">
            <a:solidFill>
              <a:srgbClr val="41719C"/>
            </a:solidFill>
            <a:prstDash val="solid"/>
            <a:miter/>
          </a:ln>
        </p:spPr>
      </p:sp>
      <p:sp>
        <p:nvSpPr>
          <p:cNvPr id="3" name="Notes Placeholder 2">
            <a:extLst>
              <a:ext uri="{FF2B5EF4-FFF2-40B4-BE49-F238E27FC236}">
                <a16:creationId xmlns:a16="http://schemas.microsoft.com/office/drawing/2014/main" id="{5BA1DE13-0B2A-4987-962A-7520FC95E340}"/>
              </a:ext>
            </a:extLst>
          </p:cNvPr>
          <p:cNvSpPr txBox="1">
            <a:spLocks noGrp="1"/>
          </p:cNvSpPr>
          <p:nvPr>
            <p:ph type="body" sz="quarter" idx="1"/>
          </p:nvPr>
        </p:nvSpPr>
        <p:spPr/>
        <p:txBody>
          <a:bodyPr/>
          <a:lstStyle/>
          <a:p>
            <a:pPr marL="0" lvl="0" indent="0" algn="l">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latin typeface="Times New Roman" pitchFamily="18"/>
              </a:rPr>
              <a:t>Είναι γνωστό ότι, τηρουμένων των αναλογιών (δηλαδή αν και τα δύο φύλα ζουν υπό τις ίδιες συνθήκες),  οι γυναίκες σε όλο τον κόσμο έχουν αυξημένες πιθανότητες επιβίωσης σε κάθε ηλικία συγκριτικά με τους άνδρες. Αυτό δεν ήταν αυτονόητο σε παλαιότερες κοινωνίες, ή ακόμα και σε σύγχρονες όπου γίνονται διακρίσεις εις βάρος των γυναικών και η κοινωνική θέση της γυναίκας είναι υποδεέστερη από αυτή του άνδρα. Μέχρι τη δεκαετία του 1970 υπήρχαν χώρες στον αναπτυσσόμενο κόσμο όπου η προσδοκία ζωής κατά τη γέννηση ήταν υψηλότερη για τους άνδρες από ό,τι για τις γυναίκες, συμπεριλαμβανομένων και μερικών από τις πολυπληθέστερες χώρες του κόσμου, όπως η Ινδία, το Πακιστάν και η Νιγηρία . Στην Ελλάδα δεν φαίνεται να συνέβη κάτι τέτοιο, τουλάχιστον για την περίοδο που έχουμε στοιχεία, από τις τελευταίες δεκαετίες δηλαδή του 19</a:t>
            </a:r>
            <a:r>
              <a:rPr lang="el-GR" sz="1200" kern="0" baseline="30000">
                <a:solidFill>
                  <a:srgbClr val="000000"/>
                </a:solidFill>
                <a:latin typeface="Times New Roman" pitchFamily="18"/>
              </a:rPr>
              <a:t>ου</a:t>
            </a:r>
            <a:r>
              <a:rPr lang="el-GR" sz="1200" kern="0">
                <a:solidFill>
                  <a:srgbClr val="000000"/>
                </a:solidFill>
                <a:latin typeface="Times New Roman" pitchFamily="18"/>
              </a:rPr>
              <a:t> αιώνα.</a:t>
            </a:r>
          </a:p>
        </p:txBody>
      </p:sp>
      <p:sp>
        <p:nvSpPr>
          <p:cNvPr id="4" name="Slide Number Placeholder 3">
            <a:extLst>
              <a:ext uri="{FF2B5EF4-FFF2-40B4-BE49-F238E27FC236}">
                <a16:creationId xmlns:a16="http://schemas.microsoft.com/office/drawing/2014/main" id="{3A590DEA-13D0-4929-9CAE-AF7C76C09B12}"/>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3CE7582-02DD-49F1-9550-1CB9B785250B}" type="slidenum">
              <a:t>34</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9A96889A-AD81-4FD7-B7F6-DF01810688E4}"/>
              </a:ext>
            </a:extLst>
          </p:cNvPr>
          <p:cNvSpPr txBox="1">
            <a:spLocks noGrp="1"/>
          </p:cNvSpPr>
          <p:nvPr>
            <p:ph type="sldNum" sz="quarter" idx="5"/>
          </p:nvPr>
        </p:nvSpPr>
        <p:spPr>
          <a:ln/>
        </p:spPr>
        <p:txBody>
          <a:bodyPr wrap="square" lIns="90000" tIns="46800" rIns="90000" bIns="46800" anchor="b" anchorCtr="0">
            <a:noAutofit/>
          </a:bodyPr>
          <a:lstStyle/>
          <a:p>
            <a:pPr lvl="0"/>
            <a:fld id="{175E5854-0D54-457D-B5F3-A7EB942F0586}" type="slidenum">
              <a:t>35</a:t>
            </a:fld>
            <a:endParaRPr lang="el-GR"/>
          </a:p>
        </p:txBody>
      </p:sp>
      <p:sp>
        <p:nvSpPr>
          <p:cNvPr id="2" name="Slide Image Placeholder 1">
            <a:extLst>
              <a:ext uri="{FF2B5EF4-FFF2-40B4-BE49-F238E27FC236}">
                <a16:creationId xmlns:a16="http://schemas.microsoft.com/office/drawing/2014/main" id="{07E7DB41-41CC-4345-92E0-BDFFAEAC0D15}"/>
              </a:ext>
            </a:extLst>
          </p:cNvPr>
          <p:cNvSpPr>
            <a:spLocks noGrp="1" noRot="1" noChangeAspect="1" noResize="1"/>
          </p:cNvSpPr>
          <p:nvPr>
            <p:ph type="sldImg"/>
          </p:nvPr>
        </p:nvSpPr>
        <p:spPr>
          <a:xfrm>
            <a:off x="854075" y="744538"/>
            <a:ext cx="4956175" cy="3717925"/>
          </a:xfrm>
          <a:solidFill>
            <a:srgbClr val="5B9BD5"/>
          </a:solidFill>
          <a:ln w="12600">
            <a:solidFill>
              <a:srgbClr val="41719C"/>
            </a:solidFill>
            <a:prstDash val="solid"/>
            <a:miter/>
          </a:ln>
        </p:spPr>
      </p:sp>
      <p:sp>
        <p:nvSpPr>
          <p:cNvPr id="3" name="Notes Placeholder 2">
            <a:extLst>
              <a:ext uri="{FF2B5EF4-FFF2-40B4-BE49-F238E27FC236}">
                <a16:creationId xmlns:a16="http://schemas.microsoft.com/office/drawing/2014/main" id="{15F2DAEF-6DD1-4CF4-AA8D-69AA062C97B3}"/>
              </a:ext>
            </a:extLst>
          </p:cNvPr>
          <p:cNvSpPr txBox="1">
            <a:spLocks noGrp="1"/>
          </p:cNvSpPr>
          <p:nvPr>
            <p:ph type="body" sz="quarter" idx="1"/>
          </p:nvPr>
        </p:nvSpPr>
        <p:spPr/>
        <p:txBody>
          <a:bodyPr/>
          <a:lstStyle/>
          <a:p>
            <a:pPr marL="0" lvl="0" indent="0" algn="l">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latin typeface="Times New Roman" pitchFamily="18"/>
              </a:rPr>
              <a:t>Η μητρική θνησιμότητα εκφράζεται ως θάνατοι γυναικών που οφείλονται στην εγκυμοσύνη τον τοκετό και τη λοχεία, ανά 100.000 γεννήσεις ζώντων.</a:t>
            </a:r>
          </a:p>
          <a:p>
            <a:pPr marL="0" lvl="0" indent="0" algn="l">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latin typeface="Times New Roman" pitchFamily="18"/>
              </a:rPr>
              <a:t>Το μεγαλύτερο κέρδος σε έτη ζωής που αποκόμισαν οι γυναίκες σε σχέση με τους άνδρες στη διάρκεια του 20</a:t>
            </a:r>
            <a:r>
              <a:rPr lang="el-GR" sz="1200" kern="0" baseline="30000" dirty="0">
                <a:solidFill>
                  <a:srgbClr val="000000"/>
                </a:solidFill>
                <a:latin typeface="Times New Roman" pitchFamily="18"/>
              </a:rPr>
              <a:t>ου</a:t>
            </a:r>
            <a:r>
              <a:rPr lang="el-GR" sz="1200" kern="0" dirty="0">
                <a:solidFill>
                  <a:srgbClr val="000000"/>
                </a:solidFill>
                <a:latin typeface="Times New Roman" pitchFamily="18"/>
              </a:rPr>
              <a:t> αιώνα</a:t>
            </a:r>
            <a:r>
              <a:rPr lang="en-US" sz="1200" kern="0" dirty="0">
                <a:solidFill>
                  <a:srgbClr val="000000"/>
                </a:solidFill>
                <a:latin typeface="Times New Roman" pitchFamily="18"/>
              </a:rPr>
              <a:t> </a:t>
            </a:r>
            <a:r>
              <a:rPr lang="el-GR" sz="1200" kern="0" dirty="0">
                <a:solidFill>
                  <a:srgbClr val="000000"/>
                </a:solidFill>
                <a:latin typeface="Times New Roman" pitchFamily="18"/>
              </a:rPr>
              <a:t> οφείλεται σε μεγάλο βαθμό στη θεαματική πτώση της μητρικής θνησιμότητας, των θανάτων δηλαδή που οφείλονται σε επιπλοκές κατά τον τοκετό και τη λοχεία. Είναι ενδεικτικό ότι το 1938 στους 1000 καταγεγραμμένους θανάτους γυναικών οι 7 οφείλονταν σε μητρική θνησιμότητα. Το 1980 η αναλογία αυτή είχε μειωθεί στο 0,3 . Σήμερα οι θάνατοι γυναικών που οφείλονται σε επιπλοκές του τοκετού και της λοχείας τείνουν να εκλείψουν.</a:t>
            </a:r>
          </a:p>
        </p:txBody>
      </p:sp>
      <p:sp>
        <p:nvSpPr>
          <p:cNvPr id="4" name="Slide Number Placeholder 3">
            <a:extLst>
              <a:ext uri="{FF2B5EF4-FFF2-40B4-BE49-F238E27FC236}">
                <a16:creationId xmlns:a16="http://schemas.microsoft.com/office/drawing/2014/main" id="{B86D1E4F-51C2-4677-B01E-E0FADB70F069}"/>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24F9C2FD-F243-4B24-8B40-F7C6493E0119}" type="slidenum">
              <a:t>35</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B34CC10B-26FD-428E-A03A-C961B7B83093}"/>
              </a:ext>
            </a:extLst>
          </p:cNvPr>
          <p:cNvSpPr txBox="1">
            <a:spLocks noGrp="1"/>
          </p:cNvSpPr>
          <p:nvPr>
            <p:ph type="sldNum" sz="quarter" idx="5"/>
          </p:nvPr>
        </p:nvSpPr>
        <p:spPr>
          <a:ln/>
        </p:spPr>
        <p:txBody>
          <a:bodyPr wrap="square" lIns="90000" tIns="46800" rIns="90000" bIns="46800" anchor="b" anchorCtr="0">
            <a:noAutofit/>
          </a:bodyPr>
          <a:lstStyle/>
          <a:p>
            <a:pPr lvl="0"/>
            <a:fld id="{99445535-4A59-4EA0-BEA9-4BF4A7B5BA2D}" type="slidenum">
              <a:t>36</a:t>
            </a:fld>
            <a:endParaRPr lang="el-GR"/>
          </a:p>
        </p:txBody>
      </p:sp>
      <p:sp>
        <p:nvSpPr>
          <p:cNvPr id="2" name="Slide Number Placeholder 10">
            <a:extLst>
              <a:ext uri="{FF2B5EF4-FFF2-40B4-BE49-F238E27FC236}">
                <a16:creationId xmlns:a16="http://schemas.microsoft.com/office/drawing/2014/main" id="{4043FADC-18CC-4FF2-9C7B-ED1E69B81C3F}"/>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29F69DD-034C-4EDA-887D-ABB52B452D45}" type="slidenum">
              <a:t>36</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F0D4F571-53C7-4BA6-B9BC-D5D37AABF959}"/>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A467C42E-1C48-4C17-98D7-8E47C6B6A8FE}"/>
              </a:ext>
            </a:extLst>
          </p:cNvPr>
          <p:cNvSpPr txBox="1">
            <a:spLocks noGrp="1"/>
          </p:cNvSpPr>
          <p:nvPr>
            <p:ph type="body" sz="quarter" idx="1"/>
          </p:nvPr>
        </p:nvSpPr>
        <p:spPr>
          <a:xfrm>
            <a:off x="666360" y="4716000"/>
            <a:ext cx="5335560" cy="228420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Οι λοιμώδεις και μεταδοτικές ασθένειες στο παρελθόν αποτελούσαν μάστιγα για την ανθρωπότητα. Ασθένειες όπως ο τύφος, η πανώλη, η διφθερίτιδα, η ευλογιά, η φυματίωση, η μηνιγγίτιδα, η εγκεφαλίτιδα, η ιλαρά, η ελονοσία και άλλες ήταν μέρος της καθημερινότητας, εξόντωναν ένα μεγάλο μέρος του πληθυσμού σε πρόωρη ηλικία και μετέτρεπαν τη ζωή των ανθρώπων σε έναν τραγικό και άνισο αγώνα για καθημερινή επιβίωση. Η αρχή για την καταπολέμηση των περισσότερων από αυτών των ασθενειών έγινε στη δεκαετία του 1930 με την ανακάλυψη της πενικιλίνης, η οποία θα αποτελούσε τη βάση για πολλά αντιβιοτικά. Η μαζική παραγωγή αντιβιοτικών και σύγχρονων εμβολίων μετά το Β’ παγκόσμιο πόλεμο έφερε ριζική αλλαγή στο καθεστώς θνησιμότητας σε όλες τις αναπτυγμένες χώρες και σε πολλές αναπτυσσόμενες.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95B34114-24CB-4883-A989-0794D867B6EC}"/>
              </a:ext>
            </a:extLst>
          </p:cNvPr>
          <p:cNvSpPr txBox="1">
            <a:spLocks noGrp="1"/>
          </p:cNvSpPr>
          <p:nvPr>
            <p:ph type="sldNum" sz="quarter" idx="5"/>
          </p:nvPr>
        </p:nvSpPr>
        <p:spPr>
          <a:ln/>
        </p:spPr>
        <p:txBody>
          <a:bodyPr wrap="square" lIns="90000" tIns="46800" rIns="90000" bIns="46800" anchor="b" anchorCtr="0">
            <a:noAutofit/>
          </a:bodyPr>
          <a:lstStyle/>
          <a:p>
            <a:pPr lvl="0"/>
            <a:fld id="{C9DBF4EF-F80D-436D-A10F-18ECCB2EB7F1}" type="slidenum">
              <a:t>37</a:t>
            </a:fld>
            <a:endParaRPr lang="el-GR"/>
          </a:p>
        </p:txBody>
      </p:sp>
      <p:sp>
        <p:nvSpPr>
          <p:cNvPr id="2" name="Slide Number Placeholder 10">
            <a:extLst>
              <a:ext uri="{FF2B5EF4-FFF2-40B4-BE49-F238E27FC236}">
                <a16:creationId xmlns:a16="http://schemas.microsoft.com/office/drawing/2014/main" id="{2347885E-C5CB-46AE-A417-A7C9734355C0}"/>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992C1E0A-1DD4-4E46-913E-97B169849952}" type="slidenum">
              <a:t>37</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1C28FDA9-A7EA-43A9-BA5C-C5FA70A965E1}"/>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1170FD40-CA29-4EC8-85FA-02D877B688BD}"/>
              </a:ext>
            </a:extLst>
          </p:cNvPr>
          <p:cNvSpPr txBox="1">
            <a:spLocks noGrp="1"/>
          </p:cNvSpPr>
          <p:nvPr>
            <p:ph type="body" sz="quarter" idx="1"/>
          </p:nvPr>
        </p:nvSpPr>
        <p:spPr>
          <a:xfrm>
            <a:off x="666360" y="4716000"/>
            <a:ext cx="5335560" cy="458999"/>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Πηγή: Ληξιαρχικές καταγραφές δύο κοινοτήτων της Πάρου (Νάουσα και Κώστος).</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1772DE39-13D9-4110-85DA-3A850839966F}"/>
              </a:ext>
            </a:extLst>
          </p:cNvPr>
          <p:cNvSpPr txBox="1">
            <a:spLocks noGrp="1"/>
          </p:cNvSpPr>
          <p:nvPr>
            <p:ph type="sldNum" sz="quarter" idx="5"/>
          </p:nvPr>
        </p:nvSpPr>
        <p:spPr>
          <a:ln/>
        </p:spPr>
        <p:txBody>
          <a:bodyPr wrap="square" lIns="90000" tIns="46800" rIns="90000" bIns="46800" anchor="b" anchorCtr="0">
            <a:noAutofit/>
          </a:bodyPr>
          <a:lstStyle/>
          <a:p>
            <a:pPr lvl="0"/>
            <a:fld id="{A7D5716D-185E-46AE-A2FF-35268137C989}" type="slidenum">
              <a:t>38</a:t>
            </a:fld>
            <a:endParaRPr lang="el-GR"/>
          </a:p>
        </p:txBody>
      </p:sp>
      <p:sp>
        <p:nvSpPr>
          <p:cNvPr id="2" name="Slide Number Placeholder 10">
            <a:extLst>
              <a:ext uri="{FF2B5EF4-FFF2-40B4-BE49-F238E27FC236}">
                <a16:creationId xmlns:a16="http://schemas.microsoft.com/office/drawing/2014/main" id="{6EAAC123-20DD-4275-90FB-C6700C03FCE2}"/>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844B9421-10D7-4C98-92BD-1AD0B476796F}" type="slidenum">
              <a:t>38</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54B30A7C-AF2E-4BDC-9692-85FE0684AAAC}"/>
              </a:ext>
            </a:extLst>
          </p:cNvPr>
          <p:cNvSpPr>
            <a:spLocks noGrp="1" noRot="1" noChangeAspect="1" noResize="1"/>
          </p:cNvSpPr>
          <p:nvPr>
            <p:ph type="sldImg"/>
          </p:nvPr>
        </p:nvSpPr>
        <p:spPr>
          <a:xfrm>
            <a:off x="852488" y="744538"/>
            <a:ext cx="4960937" cy="3719512"/>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22CBC164-64F8-4434-B108-7A80AEE76DBC}"/>
              </a:ext>
            </a:extLst>
          </p:cNvPr>
          <p:cNvSpPr txBox="1">
            <a:spLocks noGrp="1"/>
          </p:cNvSpPr>
          <p:nvPr>
            <p:ph type="body" sz="quarter" idx="1"/>
          </p:nvPr>
        </p:nvSpPr>
        <p:spPr>
          <a:xfrm>
            <a:off x="666720" y="4716000"/>
            <a:ext cx="5332320" cy="2008080"/>
          </a:xfrm>
        </p:spPr>
        <p:txBody>
          <a:bodyPr>
            <a:spAutoFit/>
          </a:bodyPr>
          <a:lstStyle/>
          <a:p>
            <a:pPr marL="0" lvl="0" indent="0" algn="l">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latin typeface="Times New Roman" pitchFamily="18"/>
                <a:cs typeface="Times New Roman" pitchFamily="18"/>
              </a:rPr>
              <a:t>Oι ασθένειες του κυκλοφορικού συστήματος (καρδιαγγειακές παθήσεις) αποτελούν την πρώτη αιτία θανάτου ήδη από τις τελευταίες δεκαετίες του 20ου αιώνα. Είναι αξιοσημείωτο όμως ότι υπάρχει έξαρση των θανάτων από κακοήθη νεοπλάσματα και σχετική μείωση των θανάτων από εγκεφαλικά επεισόδια. Έτσι, ενώ το 1981 τα εγκεφαλικά συνιστούσαν τη δεύτερη αιτία θανάτου, από το 1991 και μετά τα κακοήθη νεοπλάσματα αποτελούν τη δεύτερη αιτία θανάτου με σημαντικά μεγαλύτερο ποσοστό θανάτων από ό,τι τα εγκεφαλικά επεισόδια. Δεδομένου μάλιστα ότι η σχετική συχνότητα των θανάτων από καρδιαγγειακές παθήσεις μειώνεται, αν η τάση που παρατηρούμε στο παραπάνω σχήμα συνεχιστεί, δεν είναι απίθανο στο εγγύς μέλλον τα κακοήθη νεοπλάσματα να αποτελούν την κύρια αιτία θανάτου του πληθυσμού της Ελλάδας.</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9154ACBC-AF6E-4B57-8DE7-90BF390C8657}"/>
              </a:ext>
            </a:extLst>
          </p:cNvPr>
          <p:cNvSpPr txBox="1">
            <a:spLocks noGrp="1"/>
          </p:cNvSpPr>
          <p:nvPr>
            <p:ph type="sldNum" sz="quarter" idx="5"/>
          </p:nvPr>
        </p:nvSpPr>
        <p:spPr>
          <a:ln/>
        </p:spPr>
        <p:txBody>
          <a:bodyPr wrap="square" lIns="90000" tIns="46800" rIns="90000" bIns="46800" anchor="b" anchorCtr="0">
            <a:noAutofit/>
          </a:bodyPr>
          <a:lstStyle/>
          <a:p>
            <a:pPr lvl="0"/>
            <a:fld id="{2CE329DE-0FAC-41CE-AB65-E458F6D0608B}" type="slidenum">
              <a:t>39</a:t>
            </a:fld>
            <a:endParaRPr lang="el-GR"/>
          </a:p>
        </p:txBody>
      </p:sp>
      <p:sp>
        <p:nvSpPr>
          <p:cNvPr id="2" name="Slide Number Placeholder 10">
            <a:extLst>
              <a:ext uri="{FF2B5EF4-FFF2-40B4-BE49-F238E27FC236}">
                <a16:creationId xmlns:a16="http://schemas.microsoft.com/office/drawing/2014/main" id="{BFFE619C-C1F7-4FEB-8800-C77A3929630D}"/>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22D190FE-FB55-4B19-9AF8-1F1CCE109FF3}" type="slidenum">
              <a:t>39</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575B1815-E688-433B-A948-0D3A0BB5695D}"/>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BAA3438A-7A4A-40F2-9F29-29639EA9480A}"/>
              </a:ext>
            </a:extLst>
          </p:cNvPr>
          <p:cNvSpPr txBox="1">
            <a:spLocks noGrp="1"/>
          </p:cNvSpPr>
          <p:nvPr>
            <p:ph type="body" sz="quarter" idx="1"/>
          </p:nvPr>
        </p:nvSpPr>
        <p:spPr>
          <a:xfrm>
            <a:off x="666360" y="4716000"/>
            <a:ext cx="5335560" cy="341496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Το φαινόμενο της παχυσαρκίας λαμβάνει ανησυχητικές διαστάσεις στις αναπτυγμένες χώρες. Μία πρόσφατη μελέτη στη Μεγάλη Βρετανία έδειξε ότι:</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Το 1/5 του πληθυσμού είναι κλινικά παχύσαρκο (Δείκτης σωματικής μάζας&gt;30).</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18% των παιδιών σχολικής ηλικίας είναι υπέρβαρα και 6% παχύσαρκα. Στην Ελλάδα το 2023 το 42% των παιδιών ηλικίας 7-9 ετών ήταν υπέρβαρα ή παχύσαρκα.</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Τα παιδιά καταναλώνουν πολύ μεγαλύτερες ποσότητες ζάχαρης τώρα από ό,τι 50 χρόνια πριν. Η κατανάλωση κατά άτομο αναψυκτικών που περιέχουν ζάχαρη έχει αυξηθεί 25 φορές ενώ αυτή γλυκών και </a:t>
            </a:r>
            <a:r>
              <a:rPr lang="el-GR" sz="1200" kern="0" dirty="0" err="1">
                <a:solidFill>
                  <a:srgbClr val="000000"/>
                </a:solidFill>
              </a:rPr>
              <a:t>σοκολατοειδών</a:t>
            </a:r>
            <a:r>
              <a:rPr lang="el-GR" sz="1200" kern="0" dirty="0">
                <a:solidFill>
                  <a:srgbClr val="000000"/>
                </a:solidFill>
              </a:rPr>
              <a:t> 30 φορές.</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Η ετήσια επιβάρυνση του Βρετανικού Ε.Σ.Υ. από περιστατικά που οφείλονται σε παχυσαρκία υπολογίζεται σε 470 εκατομμύρια λίρες.  </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5% όλων των καινούριων περιστατικών καρκίνων των γυναικών και 3% των ανδρών πιστεύεται ότι οφείλονται στην παχυσαρκία.</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Πηγή: </a:t>
            </a:r>
            <a:r>
              <a:rPr lang="en-GB" sz="1200" kern="0" dirty="0">
                <a:solidFill>
                  <a:srgbClr val="000000"/>
                </a:solidFill>
              </a:rPr>
              <a:t>Gilbert J. (2005) </a:t>
            </a:r>
            <a:r>
              <a:rPr lang="en-GB" sz="1200" i="1" kern="0" dirty="0">
                <a:solidFill>
                  <a:srgbClr val="000000"/>
                </a:solidFill>
              </a:rPr>
              <a:t>Population</a:t>
            </a:r>
            <a:r>
              <a:rPr lang="en-GB" sz="1200" kern="0" dirty="0">
                <a:solidFill>
                  <a:srgbClr val="000000"/>
                </a:solidFill>
              </a:rPr>
              <a:t>. Hodder Murray, London. (p.61-62)</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200" kern="0" dirty="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9D74872-1CDC-4BB8-A54C-FFBDA33A7907}"/>
              </a:ext>
            </a:extLst>
          </p:cNvPr>
          <p:cNvSpPr txBox="1">
            <a:spLocks noGrp="1"/>
          </p:cNvSpPr>
          <p:nvPr>
            <p:ph type="sldNum" sz="quarter" idx="5"/>
          </p:nvPr>
        </p:nvSpPr>
        <p:spPr>
          <a:ln/>
        </p:spPr>
        <p:txBody>
          <a:bodyPr wrap="square" lIns="90000" tIns="46800" rIns="90000" bIns="46800" anchor="b" anchorCtr="0">
            <a:noAutofit/>
          </a:bodyPr>
          <a:lstStyle/>
          <a:p>
            <a:pPr lvl="0"/>
            <a:fld id="{8F962002-700D-4606-AD02-18DB418DD6BC}" type="slidenum">
              <a:t>40</a:t>
            </a:fld>
            <a:endParaRPr lang="el-GR"/>
          </a:p>
        </p:txBody>
      </p:sp>
      <p:sp>
        <p:nvSpPr>
          <p:cNvPr id="2" name="Slide Number Placeholder 10">
            <a:extLst>
              <a:ext uri="{FF2B5EF4-FFF2-40B4-BE49-F238E27FC236}">
                <a16:creationId xmlns:a16="http://schemas.microsoft.com/office/drawing/2014/main" id="{0295F1F4-D696-4735-B7C6-EA9DE7685EDB}"/>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A8CF84AF-0EE5-4C45-B33D-733DD44964E2}" type="slidenum">
              <a:t>40</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1F0C6A40-7504-4E6A-88E6-EC10EEFF0CAB}"/>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093CDA9F-FBC4-4E86-9B85-B57D052922AC}"/>
              </a:ext>
            </a:extLst>
          </p:cNvPr>
          <p:cNvSpPr txBox="1">
            <a:spLocks noGrp="1"/>
          </p:cNvSpPr>
          <p:nvPr>
            <p:ph type="body" sz="quarter" idx="1"/>
          </p:nvPr>
        </p:nvSpPr>
        <p:spPr>
          <a:xfrm>
            <a:off x="666360" y="4716000"/>
            <a:ext cx="5335560" cy="64152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Ο δείκτης σωματικής μάζας δεν πρέπει να χρησιμοποιείτε για διάγνωση της παχυσαρκίας ή της έλλειψης βάρους σε μεμονωμένα άτομα. Χρησιμοποιείτε κυρίως για να χαρακτηρίσει πληθυσμούς, όχι άτομα.</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72A91409-9464-4058-9A24-C1B269C4D5F7}"/>
              </a:ext>
            </a:extLst>
          </p:cNvPr>
          <p:cNvSpPr txBox="1">
            <a:spLocks noGrp="1"/>
          </p:cNvSpPr>
          <p:nvPr>
            <p:ph type="sldNum" sz="quarter" idx="5"/>
          </p:nvPr>
        </p:nvSpPr>
        <p:spPr>
          <a:ln/>
        </p:spPr>
        <p:txBody>
          <a:bodyPr wrap="square" lIns="90000" tIns="46800" rIns="90000" bIns="46800" anchor="b" anchorCtr="0">
            <a:noAutofit/>
          </a:bodyPr>
          <a:lstStyle/>
          <a:p>
            <a:pPr lvl="0"/>
            <a:fld id="{80B45461-B9CD-4CD0-BD17-96735FBC190B}" type="slidenum">
              <a:t>41</a:t>
            </a:fld>
            <a:endParaRPr lang="el-GR"/>
          </a:p>
        </p:txBody>
      </p:sp>
      <p:sp>
        <p:nvSpPr>
          <p:cNvPr id="2" name="Slide Number Placeholder 10">
            <a:extLst>
              <a:ext uri="{FF2B5EF4-FFF2-40B4-BE49-F238E27FC236}">
                <a16:creationId xmlns:a16="http://schemas.microsoft.com/office/drawing/2014/main" id="{D1E6F21F-AE87-43F5-B501-0219E8C0B462}"/>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A4ED961B-BBBA-4D63-88C0-8AC4F97B3B03}" type="slidenum">
              <a:t>41</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BAD7C447-D30A-417A-A5A0-54EF4E86A623}"/>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CCD9DE28-7A50-4D79-98B6-712A0F2D434B}"/>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Πηγή: </a:t>
            </a:r>
            <a:r>
              <a:rPr lang="en-GB" sz="1200" kern="0">
                <a:solidFill>
                  <a:srgbClr val="000000"/>
                </a:solidFill>
              </a:rPr>
              <a:t>Gilbert J. (2005) </a:t>
            </a:r>
            <a:r>
              <a:rPr lang="en-GB" sz="1200" i="1" kern="0">
                <a:solidFill>
                  <a:srgbClr val="000000"/>
                </a:solidFill>
              </a:rPr>
              <a:t>Population</a:t>
            </a:r>
            <a:r>
              <a:rPr lang="en-GB" sz="1200" kern="0">
                <a:solidFill>
                  <a:srgbClr val="000000"/>
                </a:solidFill>
              </a:rPr>
              <a:t>. Hodder Murray, London. (p.62)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47815F34-18E6-4382-A790-7441EBF0AB17}"/>
              </a:ext>
            </a:extLst>
          </p:cNvPr>
          <p:cNvSpPr txBox="1">
            <a:spLocks noGrp="1"/>
          </p:cNvSpPr>
          <p:nvPr>
            <p:ph type="sldNum" sz="quarter" idx="5"/>
          </p:nvPr>
        </p:nvSpPr>
        <p:spPr>
          <a:ln/>
        </p:spPr>
        <p:txBody>
          <a:bodyPr wrap="square" lIns="90000" tIns="46800" rIns="90000" bIns="46800" anchor="b" anchorCtr="0">
            <a:noAutofit/>
          </a:bodyPr>
          <a:lstStyle/>
          <a:p>
            <a:pPr lvl="0"/>
            <a:fld id="{18F01735-D33D-4FCC-BEE0-966B5501787C}" type="slidenum">
              <a:t>4</a:t>
            </a:fld>
            <a:endParaRPr lang="el-GR"/>
          </a:p>
        </p:txBody>
      </p:sp>
      <p:sp>
        <p:nvSpPr>
          <p:cNvPr id="2" name="Slide Number Placeholder 10">
            <a:extLst>
              <a:ext uri="{FF2B5EF4-FFF2-40B4-BE49-F238E27FC236}">
                <a16:creationId xmlns:a16="http://schemas.microsoft.com/office/drawing/2014/main" id="{70DAC6E4-ED44-4F0B-9F42-25F4163F8628}"/>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910BE3D5-009F-4978-BFEB-98C90C87DC0A}" type="slidenum">
              <a:t>4</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DC4DD97E-C127-43F4-8250-6710F04C2D65}"/>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199A8CE1-BE10-4FC7-9357-4594658DF4A3}"/>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1728664E-193C-4781-90E1-6F44EAB8B0BE}"/>
              </a:ext>
            </a:extLst>
          </p:cNvPr>
          <p:cNvSpPr txBox="1">
            <a:spLocks noGrp="1"/>
          </p:cNvSpPr>
          <p:nvPr>
            <p:ph type="sldNum" sz="quarter" idx="5"/>
          </p:nvPr>
        </p:nvSpPr>
        <p:spPr>
          <a:ln/>
        </p:spPr>
        <p:txBody>
          <a:bodyPr wrap="square" lIns="90000" tIns="46800" rIns="90000" bIns="46800" anchor="b" anchorCtr="0">
            <a:noAutofit/>
          </a:bodyPr>
          <a:lstStyle/>
          <a:p>
            <a:pPr lvl="0"/>
            <a:fld id="{1EF98191-3D8B-44A3-A9AD-528A8526C65A}" type="slidenum">
              <a:t>5</a:t>
            </a:fld>
            <a:endParaRPr lang="el-GR"/>
          </a:p>
        </p:txBody>
      </p:sp>
      <p:sp>
        <p:nvSpPr>
          <p:cNvPr id="2" name="Slide Number Placeholder 10">
            <a:extLst>
              <a:ext uri="{FF2B5EF4-FFF2-40B4-BE49-F238E27FC236}">
                <a16:creationId xmlns:a16="http://schemas.microsoft.com/office/drawing/2014/main" id="{C45844B4-1788-4831-B85D-481683261725}"/>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16AF481F-ADD3-4F61-B07A-EF3C609A2EE4}" type="slidenum">
              <a:t>5</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6121CD2C-31E2-4986-AD61-B73AAF565E46}"/>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E9E0B66B-86AF-43DE-BE78-F637B8DC0769}"/>
              </a:ext>
            </a:extLst>
          </p:cNvPr>
          <p:cNvSpPr txBox="1">
            <a:spLocks noGrp="1"/>
          </p:cNvSpPr>
          <p:nvPr>
            <p:ph type="body" sz="quarter" idx="1"/>
          </p:nvPr>
        </p:nvSpPr>
        <p:spPr>
          <a:xfrm>
            <a:off x="666360" y="4716000"/>
            <a:ext cx="5335560" cy="458999"/>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Παρατηρήστε ότι η θνησιμότητα στους άνδρες είναι μεγαλύτερη σε όλες τις ηλικίες από τη θνησιμότητα των γυναικών.</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AA93C3DF-8AB7-412D-A503-BED6E1583768}"/>
              </a:ext>
            </a:extLst>
          </p:cNvPr>
          <p:cNvSpPr txBox="1">
            <a:spLocks noGrp="1"/>
          </p:cNvSpPr>
          <p:nvPr>
            <p:ph type="sldNum" sz="quarter" idx="5"/>
          </p:nvPr>
        </p:nvSpPr>
        <p:spPr>
          <a:ln/>
        </p:spPr>
        <p:txBody>
          <a:bodyPr wrap="square" lIns="90000" tIns="46800" rIns="90000" bIns="46800" anchor="b" anchorCtr="0">
            <a:noAutofit/>
          </a:bodyPr>
          <a:lstStyle/>
          <a:p>
            <a:pPr lvl="0"/>
            <a:fld id="{947D5512-F7DC-42A3-8C4C-97BB68D47F6E}" type="slidenum">
              <a:t>6</a:t>
            </a:fld>
            <a:endParaRPr lang="el-GR"/>
          </a:p>
        </p:txBody>
      </p:sp>
      <p:sp>
        <p:nvSpPr>
          <p:cNvPr id="2" name="Slide Number Placeholder 10">
            <a:extLst>
              <a:ext uri="{FF2B5EF4-FFF2-40B4-BE49-F238E27FC236}">
                <a16:creationId xmlns:a16="http://schemas.microsoft.com/office/drawing/2014/main" id="{933075FF-06E6-44DF-9A77-483DC5F94863}"/>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9D0A453A-F0AA-4406-9F4C-8D00B9D8926C}" type="slidenum">
              <a:t>6</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10D9B104-E954-4B54-8BDF-68206AD2B7AA}"/>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9901DEB5-ED64-488C-84DC-028CDA812A05}"/>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F6092D89-B198-4399-805B-776FE0578401}"/>
              </a:ext>
            </a:extLst>
          </p:cNvPr>
          <p:cNvSpPr txBox="1">
            <a:spLocks noGrp="1"/>
          </p:cNvSpPr>
          <p:nvPr>
            <p:ph type="sldNum" sz="quarter" idx="5"/>
          </p:nvPr>
        </p:nvSpPr>
        <p:spPr>
          <a:ln/>
        </p:spPr>
        <p:txBody>
          <a:bodyPr wrap="square" lIns="90000" tIns="46800" rIns="90000" bIns="46800" anchor="b" anchorCtr="0">
            <a:noAutofit/>
          </a:bodyPr>
          <a:lstStyle/>
          <a:p>
            <a:pPr lvl="0"/>
            <a:fld id="{3F17BFDE-0590-4219-BF14-AF3A153C3CD8}" type="slidenum">
              <a:t>7</a:t>
            </a:fld>
            <a:endParaRPr lang="el-GR"/>
          </a:p>
        </p:txBody>
      </p:sp>
      <p:sp>
        <p:nvSpPr>
          <p:cNvPr id="2" name="Slide Number Placeholder 10">
            <a:extLst>
              <a:ext uri="{FF2B5EF4-FFF2-40B4-BE49-F238E27FC236}">
                <a16:creationId xmlns:a16="http://schemas.microsoft.com/office/drawing/2014/main" id="{93E3C560-69CC-41C4-8553-59D169EE4FA1}"/>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D1EA3572-AD0E-4C56-8F67-93ED1FD60DA3}" type="slidenum">
              <a:t>7</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EB6F0D0A-2E52-4937-B0E1-3E3DC394BEF0}"/>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D1A3A4B6-62D5-4D98-B967-B70C2C39ABD2}"/>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rPr>
              <a:t>DSDR=Directly Standardised Death Rate.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8F031627-6BFE-43E5-8C61-A316DAB5D4B5}"/>
              </a:ext>
            </a:extLst>
          </p:cNvPr>
          <p:cNvSpPr txBox="1">
            <a:spLocks noGrp="1"/>
          </p:cNvSpPr>
          <p:nvPr>
            <p:ph type="sldNum" sz="quarter" idx="5"/>
          </p:nvPr>
        </p:nvSpPr>
        <p:spPr>
          <a:ln/>
        </p:spPr>
        <p:txBody>
          <a:bodyPr wrap="square" lIns="90000" tIns="46800" rIns="90000" bIns="46800" anchor="b" anchorCtr="0">
            <a:noAutofit/>
          </a:bodyPr>
          <a:lstStyle/>
          <a:p>
            <a:pPr lvl="0"/>
            <a:fld id="{51C51F60-430B-4AD3-9326-F227D19643F2}" type="slidenum">
              <a:t>8</a:t>
            </a:fld>
            <a:endParaRPr lang="el-GR"/>
          </a:p>
        </p:txBody>
      </p:sp>
      <p:sp>
        <p:nvSpPr>
          <p:cNvPr id="2" name="Slide Number Placeholder 10">
            <a:extLst>
              <a:ext uri="{FF2B5EF4-FFF2-40B4-BE49-F238E27FC236}">
                <a16:creationId xmlns:a16="http://schemas.microsoft.com/office/drawing/2014/main" id="{DD8E4069-E49A-44C2-9991-2BF7A2CBDACF}"/>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387355E-4624-4E8D-8274-4BE1D90D78E1}" type="slidenum">
              <a:t>8</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506078BC-D2E6-4DF6-BF4B-8E5D8A1FECC8}"/>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839A905B-0494-4309-93B8-AD7A4B553B23}"/>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rPr>
              <a:t>DSDR=Directly Standardised Death Rate.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32EE74AF-8C9E-45F3-9897-74097A91E659}"/>
              </a:ext>
            </a:extLst>
          </p:cNvPr>
          <p:cNvSpPr txBox="1">
            <a:spLocks noGrp="1"/>
          </p:cNvSpPr>
          <p:nvPr>
            <p:ph type="sldNum" sz="quarter" idx="5"/>
          </p:nvPr>
        </p:nvSpPr>
        <p:spPr>
          <a:ln/>
        </p:spPr>
        <p:txBody>
          <a:bodyPr wrap="square" lIns="90000" tIns="46800" rIns="90000" bIns="46800" anchor="b" anchorCtr="0">
            <a:noAutofit/>
          </a:bodyPr>
          <a:lstStyle/>
          <a:p>
            <a:pPr lvl="0"/>
            <a:fld id="{9B754AF7-968D-4A55-84A5-FD886436CB0C}" type="slidenum">
              <a:t>9</a:t>
            </a:fld>
            <a:endParaRPr lang="el-GR"/>
          </a:p>
        </p:txBody>
      </p:sp>
      <p:sp>
        <p:nvSpPr>
          <p:cNvPr id="2" name="Slide Number Placeholder 10">
            <a:extLst>
              <a:ext uri="{FF2B5EF4-FFF2-40B4-BE49-F238E27FC236}">
                <a16:creationId xmlns:a16="http://schemas.microsoft.com/office/drawing/2014/main" id="{4897714A-9BD6-4498-96D1-6C91E4103272}"/>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74EE186-9FFB-41CF-AB79-54781A960F4D}" type="slidenum">
              <a:t>9</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5C27B4C0-EE27-4BD7-8DF7-6FF1C846C8BE}"/>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AF563FED-47B4-4A05-96AB-1B707ABFF757}"/>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A1A3-D0EA-412A-9E07-25276A4E06F5}"/>
              </a:ext>
            </a:extLst>
          </p:cNvPr>
          <p:cNvSpPr txBox="1">
            <a:spLocks noGrp="1"/>
          </p:cNvSpPr>
          <p:nvPr>
            <p:ph type="ctrTitle"/>
          </p:nvPr>
        </p:nvSpPr>
        <p:spPr>
          <a:xfrm>
            <a:off x="1143000" y="1122480"/>
            <a:ext cx="6858000" cy="2387520"/>
          </a:xfrm>
        </p:spPr>
        <p:txBody>
          <a:bodyPr anchorCtr="1"/>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6000" kern="0" spc="0" baseline="0">
                <a:solidFill>
                  <a:srgbClr val="333399"/>
                </a:solidFill>
                <a:latin typeface="Tahoma" pitchFamily="34"/>
              </a:defRPr>
            </a:lvl1pPr>
          </a:lstStyle>
          <a:p>
            <a:pPr lvl="0"/>
            <a:r>
              <a:rPr lang="en-US"/>
              <a:t>Click to edit Master title style</a:t>
            </a:r>
          </a:p>
        </p:txBody>
      </p:sp>
      <p:sp>
        <p:nvSpPr>
          <p:cNvPr id="3" name="Subtitle 2">
            <a:extLst>
              <a:ext uri="{FF2B5EF4-FFF2-40B4-BE49-F238E27FC236}">
                <a16:creationId xmlns:a16="http://schemas.microsoft.com/office/drawing/2014/main" id="{F05226C5-923A-4AFA-B2F1-2632308D46A0}"/>
              </a:ext>
            </a:extLst>
          </p:cNvPr>
          <p:cNvSpPr txBox="1">
            <a:spLocks noGrp="1"/>
          </p:cNvSpPr>
          <p:nvPr>
            <p:ph type="subTitle" idx="1"/>
          </p:nvPr>
        </p:nvSpPr>
        <p:spPr>
          <a:xfrm>
            <a:off x="1143000" y="3602160"/>
            <a:ext cx="6858000" cy="1655640"/>
          </a:xfrm>
        </p:spPr>
        <p:txBody>
          <a:bodyPr anchorCtr="1"/>
          <a:lstStyle>
            <a:lvl1pPr marL="0" indent="0" algn="ctr">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3FF67B1F-A9A1-4DA8-B68D-0FBBD4E36200}"/>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288BBFC7-2BCC-483E-96E6-8EA8D933439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CF105DB-2F59-41B4-BFE0-8D3E6ABA98A2}"/>
              </a:ext>
            </a:extLst>
          </p:cNvPr>
          <p:cNvSpPr txBox="1">
            <a:spLocks noGrp="1"/>
          </p:cNvSpPr>
          <p:nvPr>
            <p:ph type="sldNum" sz="quarter" idx="8"/>
          </p:nvPr>
        </p:nvSpPr>
        <p:spPr/>
        <p:txBody>
          <a:bodyPr/>
          <a:lstStyle>
            <a:lvl1pPr>
              <a:defRPr/>
            </a:lvl1pPr>
          </a:lstStyle>
          <a:p>
            <a:pPr lvl="0"/>
            <a:fld id="{5D09C63A-54C0-4BA0-BF71-5959BDBCD6D2}" type="slidenum">
              <a:t>‹#›</a:t>
            </a:fld>
            <a:endParaRPr lang="el-GR"/>
          </a:p>
        </p:txBody>
      </p:sp>
    </p:spTree>
    <p:extLst>
      <p:ext uri="{BB962C8B-B14F-4D97-AF65-F5344CB8AC3E}">
        <p14:creationId xmlns:p14="http://schemas.microsoft.com/office/powerpoint/2010/main" val="273199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98C3-A4C3-429C-B7CE-055E30FCDC04}"/>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kern="0" spc="0" baseline="0">
                <a:solidFill>
                  <a:srgbClr val="333399"/>
                </a:solidFill>
                <a:latin typeface="Tahoma" pitchFamily="34"/>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619E7CC7-06B7-44B5-9B85-F71E7562980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A293C-11FA-4B56-BF34-4A19E8518726}"/>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F21714A3-7416-4020-A917-95605E670AF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CA52F77-C8AD-49ED-B1E8-34FF3D48DC72}"/>
              </a:ext>
            </a:extLst>
          </p:cNvPr>
          <p:cNvSpPr txBox="1">
            <a:spLocks noGrp="1"/>
          </p:cNvSpPr>
          <p:nvPr>
            <p:ph type="sldNum" sz="quarter" idx="8"/>
          </p:nvPr>
        </p:nvSpPr>
        <p:spPr/>
        <p:txBody>
          <a:bodyPr/>
          <a:lstStyle>
            <a:lvl1pPr>
              <a:defRPr/>
            </a:lvl1pPr>
          </a:lstStyle>
          <a:p>
            <a:pPr lvl="0"/>
            <a:fld id="{33738288-D749-48B1-99F3-4006AB39FDCC}" type="slidenum">
              <a:t>‹#›</a:t>
            </a:fld>
            <a:endParaRPr lang="el-GR"/>
          </a:p>
        </p:txBody>
      </p:sp>
    </p:spTree>
    <p:extLst>
      <p:ext uri="{BB962C8B-B14F-4D97-AF65-F5344CB8AC3E}">
        <p14:creationId xmlns:p14="http://schemas.microsoft.com/office/powerpoint/2010/main" val="268045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ADDD9-0271-4705-96C7-A437764873A0}"/>
              </a:ext>
            </a:extLst>
          </p:cNvPr>
          <p:cNvSpPr txBox="1">
            <a:spLocks noGrp="1"/>
          </p:cNvSpPr>
          <p:nvPr>
            <p:ph type="title" orient="vert"/>
          </p:nvPr>
        </p:nvSpPr>
        <p:spPr>
          <a:xfrm>
            <a:off x="7000920" y="-433440"/>
            <a:ext cx="1949400" cy="6686640"/>
          </a:xfrm>
        </p:spPr>
        <p:txBody>
          <a:bodyPr vert="eaVert"/>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kern="0" spc="0" baseline="0">
                <a:solidFill>
                  <a:srgbClr val="333399"/>
                </a:solidFill>
                <a:latin typeface="Tahoma" pitchFamily="34"/>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F2A1825-9043-41A5-95FB-991AC05A3D86}"/>
              </a:ext>
            </a:extLst>
          </p:cNvPr>
          <p:cNvSpPr txBox="1">
            <a:spLocks noGrp="1"/>
          </p:cNvSpPr>
          <p:nvPr>
            <p:ph type="body" orient="vert" idx="1"/>
          </p:nvPr>
        </p:nvSpPr>
        <p:spPr>
          <a:xfrm>
            <a:off x="1150920" y="-433440"/>
            <a:ext cx="5697360" cy="668664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B604F-0035-447F-9C34-B6D71657C172}"/>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90CA6E1B-7CB1-4C10-87A5-ED42C585691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3E2197E-256E-4D2D-A200-D0861C17DCFA}"/>
              </a:ext>
            </a:extLst>
          </p:cNvPr>
          <p:cNvSpPr txBox="1">
            <a:spLocks noGrp="1"/>
          </p:cNvSpPr>
          <p:nvPr>
            <p:ph type="sldNum" sz="quarter" idx="8"/>
          </p:nvPr>
        </p:nvSpPr>
        <p:spPr/>
        <p:txBody>
          <a:bodyPr/>
          <a:lstStyle>
            <a:lvl1pPr>
              <a:defRPr/>
            </a:lvl1pPr>
          </a:lstStyle>
          <a:p>
            <a:pPr lvl="0"/>
            <a:fld id="{86710417-E5C1-4AB4-9030-F4B8B419D218}" type="slidenum">
              <a:t>‹#›</a:t>
            </a:fld>
            <a:endParaRPr lang="el-GR"/>
          </a:p>
        </p:txBody>
      </p:sp>
    </p:spTree>
    <p:extLst>
      <p:ext uri="{BB962C8B-B14F-4D97-AF65-F5344CB8AC3E}">
        <p14:creationId xmlns:p14="http://schemas.microsoft.com/office/powerpoint/2010/main" val="3858235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C387-59E4-4D12-8E7B-18D69D53E11E}"/>
              </a:ext>
            </a:extLst>
          </p:cNvPr>
          <p:cNvSpPr txBox="1">
            <a:spLocks noGrp="1"/>
          </p:cNvSpPr>
          <p:nvPr>
            <p:ph type="ctrTitle"/>
          </p:nvPr>
        </p:nvSpPr>
        <p:spPr>
          <a:xfrm>
            <a:off x="1143000" y="1122480"/>
            <a:ext cx="6858000" cy="2387520"/>
          </a:xfrm>
        </p:spPr>
        <p:txBody>
          <a:bodyPr anchorCtr="1"/>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6000" spc="0" baseline="0">
                <a:solidFill>
                  <a:srgbClr val="333399"/>
                </a:solidFill>
                <a:latin typeface="Tahoma" pitchFamily="34"/>
              </a:defRPr>
            </a:lvl1pPr>
          </a:lstStyle>
          <a:p>
            <a:pPr lvl="0"/>
            <a:r>
              <a:rPr lang="en-US"/>
              <a:t>Click to edit Master title style</a:t>
            </a:r>
          </a:p>
        </p:txBody>
      </p:sp>
      <p:sp>
        <p:nvSpPr>
          <p:cNvPr id="3" name="Subtitle 2">
            <a:extLst>
              <a:ext uri="{FF2B5EF4-FFF2-40B4-BE49-F238E27FC236}">
                <a16:creationId xmlns:a16="http://schemas.microsoft.com/office/drawing/2014/main" id="{1989E6B4-78B9-4E14-B501-AE8BBA4AEAE3}"/>
              </a:ext>
            </a:extLst>
          </p:cNvPr>
          <p:cNvSpPr txBox="1">
            <a:spLocks noGrp="1"/>
          </p:cNvSpPr>
          <p:nvPr>
            <p:ph type="subTitle" idx="1"/>
          </p:nvPr>
        </p:nvSpPr>
        <p:spPr>
          <a:xfrm>
            <a:off x="1143000" y="3602160"/>
            <a:ext cx="6858000" cy="1655640"/>
          </a:xfrm>
        </p:spPr>
        <p:txBody>
          <a:bodyPr anchorCtr="1"/>
          <a:lstStyle>
            <a:lvl1pPr marL="0" indent="0" algn="ctr">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0EA2F939-8569-4C31-94A9-5BE3DD3C47EB}"/>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CD6179F5-34E7-4955-9081-19EDA4D333C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C37145A-CAAE-4456-85FD-010D8B4DDAF5}"/>
              </a:ext>
            </a:extLst>
          </p:cNvPr>
          <p:cNvSpPr txBox="1">
            <a:spLocks noGrp="1"/>
          </p:cNvSpPr>
          <p:nvPr>
            <p:ph type="sldNum" sz="quarter" idx="8"/>
          </p:nvPr>
        </p:nvSpPr>
        <p:spPr/>
        <p:txBody>
          <a:bodyPr/>
          <a:lstStyle>
            <a:lvl1pPr>
              <a:defRPr/>
            </a:lvl1pPr>
          </a:lstStyle>
          <a:p>
            <a:pPr lvl="0"/>
            <a:fld id="{EF3C165C-3DAD-4ED1-A54A-94325BA47FD9}" type="slidenum">
              <a:t>‹#›</a:t>
            </a:fld>
            <a:endParaRPr lang="el-GR"/>
          </a:p>
        </p:txBody>
      </p:sp>
    </p:spTree>
    <p:extLst>
      <p:ext uri="{BB962C8B-B14F-4D97-AF65-F5344CB8AC3E}">
        <p14:creationId xmlns:p14="http://schemas.microsoft.com/office/powerpoint/2010/main" val="3833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3D21-9B12-4C99-81A5-7C133D453921}"/>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pc="0" baseline="0">
                <a:solidFill>
                  <a:srgbClr val="333399"/>
                </a:solidFill>
                <a:latin typeface="Tahoma" pitchFamily="34"/>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7BE676C-587B-433A-BDE1-E9DFDDAA46D5}"/>
              </a:ext>
            </a:extLst>
          </p:cNvPr>
          <p:cNvSpPr txBox="1">
            <a:spLocks noGrp="1"/>
          </p:cNvSpPr>
          <p:nvPr>
            <p:ph type="title" idx="4294967295"/>
          </p:nvPr>
        </p:nvSpPr>
        <p:spPr>
          <a:xfrm>
            <a:off x="456839" y="1604520"/>
            <a:ext cx="8224920" cy="4521600"/>
          </a:xfrm>
        </p:spPr>
        <p:txBody>
          <a:bodyPr lIns="0" tIns="0" rIns="0" bIns="0"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Date Placeholder 3">
            <a:extLst>
              <a:ext uri="{FF2B5EF4-FFF2-40B4-BE49-F238E27FC236}">
                <a16:creationId xmlns:a16="http://schemas.microsoft.com/office/drawing/2014/main" id="{BEB4CE5F-7B79-4D6F-99C7-C337E27C3A97}"/>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B07325F5-03E9-47F3-B503-F2D495C42D7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88EDC8E-3658-485B-A607-FB41A41A7E1D}"/>
              </a:ext>
            </a:extLst>
          </p:cNvPr>
          <p:cNvSpPr txBox="1">
            <a:spLocks noGrp="1"/>
          </p:cNvSpPr>
          <p:nvPr>
            <p:ph type="sldNum" sz="quarter" idx="8"/>
          </p:nvPr>
        </p:nvSpPr>
        <p:spPr/>
        <p:txBody>
          <a:bodyPr/>
          <a:lstStyle>
            <a:lvl1pPr>
              <a:defRPr/>
            </a:lvl1pPr>
          </a:lstStyle>
          <a:p>
            <a:pPr lvl="0"/>
            <a:fld id="{BAE943AE-86BE-435F-92C9-726D1A696792}" type="slidenum">
              <a:t>‹#›</a:t>
            </a:fld>
            <a:endParaRPr lang="el-GR"/>
          </a:p>
        </p:txBody>
      </p:sp>
    </p:spTree>
    <p:extLst>
      <p:ext uri="{BB962C8B-B14F-4D97-AF65-F5344CB8AC3E}">
        <p14:creationId xmlns:p14="http://schemas.microsoft.com/office/powerpoint/2010/main" val="125453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65B0-B096-4A38-819C-CC4ADF6E25ED}"/>
              </a:ext>
            </a:extLst>
          </p:cNvPr>
          <p:cNvSpPr txBox="1">
            <a:spLocks noGrp="1"/>
          </p:cNvSpPr>
          <p:nvPr>
            <p:ph type="title"/>
          </p:nvPr>
        </p:nvSpPr>
        <p:spPr>
          <a:xfrm>
            <a:off x="623880" y="1709640"/>
            <a:ext cx="7886879" cy="285264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6000" spc="0" baseline="0">
                <a:solidFill>
                  <a:srgbClr val="333399"/>
                </a:solidFill>
                <a:latin typeface="Tahoma" pitchFamily="34"/>
              </a:defRPr>
            </a:lvl1pPr>
          </a:lstStyle>
          <a:p>
            <a:pPr lvl="0"/>
            <a:r>
              <a:rPr lang="en-US"/>
              <a:t>Click to edit Master title style</a:t>
            </a:r>
          </a:p>
        </p:txBody>
      </p:sp>
      <p:sp>
        <p:nvSpPr>
          <p:cNvPr id="3" name="Text Placeholder 2">
            <a:extLst>
              <a:ext uri="{FF2B5EF4-FFF2-40B4-BE49-F238E27FC236}">
                <a16:creationId xmlns:a16="http://schemas.microsoft.com/office/drawing/2014/main" id="{A5FFB0FD-D2F3-46D9-9A45-2EBCFD548D70}"/>
              </a:ext>
            </a:extLst>
          </p:cNvPr>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F12CFFF9-0A36-4CBC-91DB-156B8A437C26}"/>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468E206F-3B35-4B5C-B82F-224D9619ACA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FD12C6F-5A2E-4139-93A1-506AF9CDD34F}"/>
              </a:ext>
            </a:extLst>
          </p:cNvPr>
          <p:cNvSpPr txBox="1">
            <a:spLocks noGrp="1"/>
          </p:cNvSpPr>
          <p:nvPr>
            <p:ph type="sldNum" sz="quarter" idx="8"/>
          </p:nvPr>
        </p:nvSpPr>
        <p:spPr/>
        <p:txBody>
          <a:bodyPr/>
          <a:lstStyle>
            <a:lvl1pPr>
              <a:defRPr/>
            </a:lvl1pPr>
          </a:lstStyle>
          <a:p>
            <a:pPr lvl="0"/>
            <a:fld id="{474B5411-8854-46AE-90CB-5E679E7ED371}" type="slidenum">
              <a:t>‹#›</a:t>
            </a:fld>
            <a:endParaRPr lang="el-GR"/>
          </a:p>
        </p:txBody>
      </p:sp>
    </p:spTree>
    <p:extLst>
      <p:ext uri="{BB962C8B-B14F-4D97-AF65-F5344CB8AC3E}">
        <p14:creationId xmlns:p14="http://schemas.microsoft.com/office/powerpoint/2010/main" val="3623024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0100-48CD-497D-998C-58C99E5284FF}"/>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pc="0" baseline="0">
                <a:solidFill>
                  <a:srgbClr val="333399"/>
                </a:solidFill>
                <a:latin typeface="Tahoma" pitchFamily="34"/>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CEF97637-4345-4A03-93DB-AC1B6E8D7E67}"/>
              </a:ext>
            </a:extLst>
          </p:cNvPr>
          <p:cNvSpPr txBox="1">
            <a:spLocks noGrp="1"/>
          </p:cNvSpPr>
          <p:nvPr>
            <p:ph type="title" idx="4294967295"/>
          </p:nvPr>
        </p:nvSpPr>
        <p:spPr>
          <a:xfrm>
            <a:off x="457200" y="1604880"/>
            <a:ext cx="4035599" cy="4521240"/>
          </a:xfrm>
        </p:spPr>
        <p:txBody>
          <a:bodyPr lIns="0" tIns="0" rIns="0" bIns="0"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a:extLst>
              <a:ext uri="{FF2B5EF4-FFF2-40B4-BE49-F238E27FC236}">
                <a16:creationId xmlns:a16="http://schemas.microsoft.com/office/drawing/2014/main" id="{83276177-8275-445E-80A8-6B2E3A0A2F76}"/>
              </a:ext>
            </a:extLst>
          </p:cNvPr>
          <p:cNvSpPr txBox="1">
            <a:spLocks noGrp="1"/>
          </p:cNvSpPr>
          <p:nvPr>
            <p:ph type="title" idx="4294967295"/>
          </p:nvPr>
        </p:nvSpPr>
        <p:spPr>
          <a:xfrm>
            <a:off x="4645080" y="1604880"/>
            <a:ext cx="4037039" cy="4521240"/>
          </a:xfrm>
        </p:spPr>
        <p:txBody>
          <a:bodyPr lIns="0" tIns="0" rIns="0" bIns="0"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4">
            <a:extLst>
              <a:ext uri="{FF2B5EF4-FFF2-40B4-BE49-F238E27FC236}">
                <a16:creationId xmlns:a16="http://schemas.microsoft.com/office/drawing/2014/main" id="{2CD882F6-C234-466C-A2AD-42FF830A24C6}"/>
              </a:ext>
            </a:extLst>
          </p:cNvPr>
          <p:cNvSpPr txBox="1">
            <a:spLocks noGrp="1"/>
          </p:cNvSpPr>
          <p:nvPr>
            <p:ph type="dt" sz="half" idx="7"/>
          </p:nvPr>
        </p:nvSpPr>
        <p:spPr/>
        <p:txBody>
          <a:bodyPr/>
          <a:lstStyle>
            <a:lvl1pPr>
              <a:defRPr/>
            </a:lvl1pPr>
          </a:lstStyle>
          <a:p>
            <a:pPr lvl="0"/>
            <a:endParaRPr lang="en-GB"/>
          </a:p>
        </p:txBody>
      </p:sp>
      <p:sp>
        <p:nvSpPr>
          <p:cNvPr id="6" name="Footer Placeholder 5">
            <a:extLst>
              <a:ext uri="{FF2B5EF4-FFF2-40B4-BE49-F238E27FC236}">
                <a16:creationId xmlns:a16="http://schemas.microsoft.com/office/drawing/2014/main" id="{C14D77A6-FE71-420B-8A30-11F2A96CBD88}"/>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8D130044-77DC-4D9E-969A-0360B2D84512}"/>
              </a:ext>
            </a:extLst>
          </p:cNvPr>
          <p:cNvSpPr txBox="1">
            <a:spLocks noGrp="1"/>
          </p:cNvSpPr>
          <p:nvPr>
            <p:ph type="sldNum" sz="quarter" idx="8"/>
          </p:nvPr>
        </p:nvSpPr>
        <p:spPr/>
        <p:txBody>
          <a:bodyPr/>
          <a:lstStyle>
            <a:lvl1pPr>
              <a:defRPr/>
            </a:lvl1pPr>
          </a:lstStyle>
          <a:p>
            <a:pPr lvl="0"/>
            <a:fld id="{07570210-B1A5-4109-A6D3-E0E866B171EF}" type="slidenum">
              <a:t>‹#›</a:t>
            </a:fld>
            <a:endParaRPr lang="el-GR"/>
          </a:p>
        </p:txBody>
      </p:sp>
    </p:spTree>
    <p:extLst>
      <p:ext uri="{BB962C8B-B14F-4D97-AF65-F5344CB8AC3E}">
        <p14:creationId xmlns:p14="http://schemas.microsoft.com/office/powerpoint/2010/main" val="31048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CC48-C608-4F18-A68A-A553A2BE911D}"/>
              </a:ext>
            </a:extLst>
          </p:cNvPr>
          <p:cNvSpPr txBox="1">
            <a:spLocks noGrp="1"/>
          </p:cNvSpPr>
          <p:nvPr>
            <p:ph type="title"/>
          </p:nvPr>
        </p:nvSpPr>
        <p:spPr>
          <a:xfrm>
            <a:off x="630360" y="365040"/>
            <a:ext cx="7886879" cy="132552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pc="0" baseline="0">
                <a:solidFill>
                  <a:srgbClr val="333399"/>
                </a:solidFill>
                <a:latin typeface="Tahoma" pitchFamily="34"/>
              </a:defRPr>
            </a:lvl1pPr>
          </a:lstStyle>
          <a:p>
            <a:pPr lvl="0"/>
            <a:r>
              <a:rPr lang="en-US"/>
              <a:t>Click to edit Master title style</a:t>
            </a:r>
          </a:p>
        </p:txBody>
      </p:sp>
      <p:sp>
        <p:nvSpPr>
          <p:cNvPr id="3" name="Text Placeholder 2">
            <a:extLst>
              <a:ext uri="{FF2B5EF4-FFF2-40B4-BE49-F238E27FC236}">
                <a16:creationId xmlns:a16="http://schemas.microsoft.com/office/drawing/2014/main" id="{B537F65C-4BC0-42B8-88F3-F20BEE42228D}"/>
              </a:ext>
            </a:extLst>
          </p:cNvPr>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8E76E7F6-36BD-47ED-89F3-144386E40325}"/>
              </a:ext>
            </a:extLst>
          </p:cNvPr>
          <p:cNvSpPr txBox="1">
            <a:spLocks noGrp="1"/>
          </p:cNvSpPr>
          <p:nvPr>
            <p:ph type="title" idx="4294967295"/>
          </p:nvPr>
        </p:nvSpPr>
        <p:spPr>
          <a:xfrm>
            <a:off x="630360" y="2505240"/>
            <a:ext cx="3868559" cy="3684600"/>
          </a:xfrm>
        </p:spPr>
        <p:txBody>
          <a:bodyPr lIns="0" tIns="0" rIns="0" bIns="0"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4">
            <a:extLst>
              <a:ext uri="{FF2B5EF4-FFF2-40B4-BE49-F238E27FC236}">
                <a16:creationId xmlns:a16="http://schemas.microsoft.com/office/drawing/2014/main" id="{6DE85155-C9D0-40B0-83C5-E819FF263CDE}"/>
              </a:ext>
            </a:extLst>
          </p:cNvPr>
          <p:cNvSpPr txBox="1">
            <a:spLocks noGrp="1"/>
          </p:cNvSpPr>
          <p:nvPr>
            <p:ph type="body" idx="3"/>
          </p:nvPr>
        </p:nvSpPr>
        <p:spPr>
          <a:xfrm>
            <a:off x="4629240" y="1681200"/>
            <a:ext cx="3887640" cy="824040"/>
          </a:xfrm>
        </p:spPr>
        <p:txBody>
          <a:bodyPr anchor="b"/>
          <a:lstStyle>
            <a:lvl1pPr marL="0" indent="0">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1BB2F3C7-74A6-4E60-B835-3C3899EEB9F1}"/>
              </a:ext>
            </a:extLst>
          </p:cNvPr>
          <p:cNvSpPr txBox="1">
            <a:spLocks noGrp="1"/>
          </p:cNvSpPr>
          <p:nvPr>
            <p:ph type="title" idx="4294967295"/>
          </p:nvPr>
        </p:nvSpPr>
        <p:spPr>
          <a:xfrm>
            <a:off x="4629240" y="2505240"/>
            <a:ext cx="3887640" cy="3684600"/>
          </a:xfrm>
        </p:spPr>
        <p:txBody>
          <a:bodyPr lIns="0" tIns="0" rIns="0" bIns="0"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7" name="Date Placeholder 6">
            <a:extLst>
              <a:ext uri="{FF2B5EF4-FFF2-40B4-BE49-F238E27FC236}">
                <a16:creationId xmlns:a16="http://schemas.microsoft.com/office/drawing/2014/main" id="{C2CC98EF-E793-4C75-A288-893BD4476B91}"/>
              </a:ext>
            </a:extLst>
          </p:cNvPr>
          <p:cNvSpPr txBox="1">
            <a:spLocks noGrp="1"/>
          </p:cNvSpPr>
          <p:nvPr>
            <p:ph type="dt" sz="half" idx="7"/>
          </p:nvPr>
        </p:nvSpPr>
        <p:spPr/>
        <p:txBody>
          <a:bodyPr/>
          <a:lstStyle>
            <a:lvl1pPr>
              <a:defRPr/>
            </a:lvl1pPr>
          </a:lstStyle>
          <a:p>
            <a:pPr lvl="0"/>
            <a:endParaRPr lang="en-GB"/>
          </a:p>
        </p:txBody>
      </p:sp>
      <p:sp>
        <p:nvSpPr>
          <p:cNvPr id="8" name="Footer Placeholder 7">
            <a:extLst>
              <a:ext uri="{FF2B5EF4-FFF2-40B4-BE49-F238E27FC236}">
                <a16:creationId xmlns:a16="http://schemas.microsoft.com/office/drawing/2014/main" id="{E1EF3BE3-B124-4BD5-8504-71F6CA0DADDA}"/>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87FA8745-5414-425F-9FDF-584E16C04886}"/>
              </a:ext>
            </a:extLst>
          </p:cNvPr>
          <p:cNvSpPr txBox="1">
            <a:spLocks noGrp="1"/>
          </p:cNvSpPr>
          <p:nvPr>
            <p:ph type="sldNum" sz="quarter" idx="8"/>
          </p:nvPr>
        </p:nvSpPr>
        <p:spPr/>
        <p:txBody>
          <a:bodyPr/>
          <a:lstStyle>
            <a:lvl1pPr>
              <a:defRPr/>
            </a:lvl1pPr>
          </a:lstStyle>
          <a:p>
            <a:pPr lvl="0"/>
            <a:fld id="{9A63B235-DFE8-481E-8407-92C77F8D5B3D}" type="slidenum">
              <a:t>‹#›</a:t>
            </a:fld>
            <a:endParaRPr lang="el-GR"/>
          </a:p>
        </p:txBody>
      </p:sp>
    </p:spTree>
    <p:extLst>
      <p:ext uri="{BB962C8B-B14F-4D97-AF65-F5344CB8AC3E}">
        <p14:creationId xmlns:p14="http://schemas.microsoft.com/office/powerpoint/2010/main" val="474284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D2B0-54DD-49FD-9870-BBE0910B5DDA}"/>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pc="0" baseline="0">
                <a:solidFill>
                  <a:srgbClr val="333399"/>
                </a:solidFill>
                <a:latin typeface="Tahoma" pitchFamily="34"/>
              </a:defRPr>
            </a:lvl1pPr>
          </a:lstStyle>
          <a:p>
            <a:pPr lvl="0"/>
            <a:r>
              <a:rPr lang="en-US"/>
              <a:t>Click to edit Master title style</a:t>
            </a:r>
          </a:p>
        </p:txBody>
      </p:sp>
      <p:sp>
        <p:nvSpPr>
          <p:cNvPr id="3" name="Date Placeholder 2">
            <a:extLst>
              <a:ext uri="{FF2B5EF4-FFF2-40B4-BE49-F238E27FC236}">
                <a16:creationId xmlns:a16="http://schemas.microsoft.com/office/drawing/2014/main" id="{E7638644-8B23-4C44-978F-609E0D8C25D5}"/>
              </a:ext>
            </a:extLst>
          </p:cNvPr>
          <p:cNvSpPr txBox="1">
            <a:spLocks noGrp="1"/>
          </p:cNvSpPr>
          <p:nvPr>
            <p:ph type="dt" sz="half" idx="7"/>
          </p:nvPr>
        </p:nvSpPr>
        <p:spPr/>
        <p:txBody>
          <a:bodyPr/>
          <a:lstStyle>
            <a:lvl1pPr>
              <a:defRPr/>
            </a:lvl1pPr>
          </a:lstStyle>
          <a:p>
            <a:pPr lvl="0"/>
            <a:endParaRPr lang="en-GB"/>
          </a:p>
        </p:txBody>
      </p:sp>
      <p:sp>
        <p:nvSpPr>
          <p:cNvPr id="4" name="Footer Placeholder 3">
            <a:extLst>
              <a:ext uri="{FF2B5EF4-FFF2-40B4-BE49-F238E27FC236}">
                <a16:creationId xmlns:a16="http://schemas.microsoft.com/office/drawing/2014/main" id="{BEBAFBD6-F85A-4A23-A20D-856802E3D746}"/>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416DE121-338E-4089-BFB9-A0439AF326FF}"/>
              </a:ext>
            </a:extLst>
          </p:cNvPr>
          <p:cNvSpPr txBox="1">
            <a:spLocks noGrp="1"/>
          </p:cNvSpPr>
          <p:nvPr>
            <p:ph type="sldNum" sz="quarter" idx="8"/>
          </p:nvPr>
        </p:nvSpPr>
        <p:spPr/>
        <p:txBody>
          <a:bodyPr/>
          <a:lstStyle>
            <a:lvl1pPr>
              <a:defRPr/>
            </a:lvl1pPr>
          </a:lstStyle>
          <a:p>
            <a:pPr lvl="0"/>
            <a:fld id="{FB46AEB3-C38D-438D-BB65-1E43B766B209}" type="slidenum">
              <a:t>‹#›</a:t>
            </a:fld>
            <a:endParaRPr lang="el-GR"/>
          </a:p>
        </p:txBody>
      </p:sp>
    </p:spTree>
    <p:extLst>
      <p:ext uri="{BB962C8B-B14F-4D97-AF65-F5344CB8AC3E}">
        <p14:creationId xmlns:p14="http://schemas.microsoft.com/office/powerpoint/2010/main" val="417661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FB5EB1-CC0C-48EF-9089-6A699AE0BE54}"/>
              </a:ext>
            </a:extLst>
          </p:cNvPr>
          <p:cNvSpPr txBox="1">
            <a:spLocks noGrp="1"/>
          </p:cNvSpPr>
          <p:nvPr>
            <p:ph type="dt" sz="half" idx="7"/>
          </p:nvPr>
        </p:nvSpPr>
        <p:spPr/>
        <p:txBody>
          <a:bodyPr/>
          <a:lstStyle>
            <a:lvl1pPr>
              <a:defRPr/>
            </a:lvl1pPr>
          </a:lstStyle>
          <a:p>
            <a:pPr lvl="0"/>
            <a:endParaRPr lang="en-GB"/>
          </a:p>
        </p:txBody>
      </p:sp>
      <p:sp>
        <p:nvSpPr>
          <p:cNvPr id="3" name="Footer Placeholder 2">
            <a:extLst>
              <a:ext uri="{FF2B5EF4-FFF2-40B4-BE49-F238E27FC236}">
                <a16:creationId xmlns:a16="http://schemas.microsoft.com/office/drawing/2014/main" id="{D85CBCB5-1CF1-449E-8A6A-8CEF98133421}"/>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CB03CDB2-2D43-48C3-A0A4-A604C52243BA}"/>
              </a:ext>
            </a:extLst>
          </p:cNvPr>
          <p:cNvSpPr txBox="1">
            <a:spLocks noGrp="1"/>
          </p:cNvSpPr>
          <p:nvPr>
            <p:ph type="sldNum" sz="quarter" idx="8"/>
          </p:nvPr>
        </p:nvSpPr>
        <p:spPr/>
        <p:txBody>
          <a:bodyPr/>
          <a:lstStyle>
            <a:lvl1pPr>
              <a:defRPr/>
            </a:lvl1pPr>
          </a:lstStyle>
          <a:p>
            <a:pPr lvl="0"/>
            <a:fld id="{83FC1C2B-62C3-42CE-9F30-6824260F9A22}" type="slidenum">
              <a:t>‹#›</a:t>
            </a:fld>
            <a:endParaRPr lang="el-GR"/>
          </a:p>
        </p:txBody>
      </p:sp>
      <p:sp>
        <p:nvSpPr>
          <p:cNvPr id="5" name="Τίτλος 4">
            <a:extLst>
              <a:ext uri="{FF2B5EF4-FFF2-40B4-BE49-F238E27FC236}">
                <a16:creationId xmlns:a16="http://schemas.microsoft.com/office/drawing/2014/main" id="{4D7F9A22-AEA6-43E9-B61A-736242789BA4}"/>
              </a:ext>
            </a:extLst>
          </p:cNvPr>
          <p:cNvSpPr txBox="1">
            <a:spLocks noGrp="1"/>
          </p:cNvSpPr>
          <p:nvPr>
            <p:ph type="title" idx="4294967295"/>
          </p:nvPr>
        </p:nvSpPr>
        <p:spPr>
          <a:xfrm>
            <a:off x="457200" y="273600"/>
            <a:ext cx="8229240" cy="1144800"/>
          </a:xfrm>
        </p:spPr>
        <p:txBody>
          <a:bodyPr lIns="0" tIns="0" rIns="0" bIns="0" anchor="ctr"/>
          <a:lstStyle>
            <a:lvl1pPr>
              <a:defRPr/>
            </a:lvl1pPr>
          </a:lstStyle>
          <a:p>
            <a:endParaRPr lang="en-GB"/>
          </a:p>
        </p:txBody>
      </p:sp>
      <p:sp>
        <p:nvSpPr>
          <p:cNvPr id="6" name="Θέση κειμένου 5">
            <a:extLst>
              <a:ext uri="{FF2B5EF4-FFF2-40B4-BE49-F238E27FC236}">
                <a16:creationId xmlns:a16="http://schemas.microsoft.com/office/drawing/2014/main" id="{1652639E-EB23-4C12-8F02-B38F1EC214F6}"/>
              </a:ext>
            </a:extLst>
          </p:cNvPr>
          <p:cNvSpPr txBox="1">
            <a:spLocks noGrp="1"/>
          </p:cNvSpPr>
          <p:nvPr>
            <p:ph type="body" idx="4294967295"/>
          </p:nvPr>
        </p:nvSpPr>
        <p:spPr>
          <a:xfrm>
            <a:off x="457200" y="1604520"/>
            <a:ext cx="8229240" cy="3977640"/>
          </a:xfrm>
        </p:spPr>
        <p:txBody>
          <a:bodyPr/>
          <a:lstStyle>
            <a:lvl1pPr hangingPunct="0">
              <a:spcBef>
                <a:spcPts val="0"/>
              </a:spcBef>
              <a:spcAft>
                <a:spcPts val="1417"/>
              </a:spcAft>
              <a:tabLst/>
              <a:defRPr lang="en-GB">
                <a:latin typeface="Arial" pitchFamily="18"/>
              </a:defRPr>
            </a:lvl1pPr>
          </a:lstStyle>
          <a:p>
            <a:endParaRPr lang="en-GB"/>
          </a:p>
        </p:txBody>
      </p:sp>
    </p:spTree>
    <p:extLst>
      <p:ext uri="{BB962C8B-B14F-4D97-AF65-F5344CB8AC3E}">
        <p14:creationId xmlns:p14="http://schemas.microsoft.com/office/powerpoint/2010/main" val="286998957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E1DD-AE2B-456D-A68F-3D5C0CCEFB40}"/>
              </a:ext>
            </a:extLst>
          </p:cNvPr>
          <p:cNvSpPr txBox="1">
            <a:spLocks noGrp="1"/>
          </p:cNvSpPr>
          <p:nvPr>
            <p:ph type="title"/>
          </p:nvPr>
        </p:nvSpPr>
        <p:spPr>
          <a:xfrm>
            <a:off x="630360" y="457200"/>
            <a:ext cx="2949480" cy="160020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3200" spc="0" baseline="0">
                <a:solidFill>
                  <a:srgbClr val="333399"/>
                </a:solidFill>
                <a:latin typeface="Tahoma" pitchFamily="34"/>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1039F52-2953-463A-A38E-DABB0DB0ADA1}"/>
              </a:ext>
            </a:extLst>
          </p:cNvPr>
          <p:cNvSpPr txBox="1">
            <a:spLocks noGrp="1"/>
          </p:cNvSpPr>
          <p:nvPr>
            <p:ph type="title" idx="4294967295"/>
          </p:nvPr>
        </p:nvSpPr>
        <p:spPr>
          <a:xfrm>
            <a:off x="3887640" y="987480"/>
            <a:ext cx="4629240" cy="4873679"/>
          </a:xfrm>
        </p:spPr>
        <p:txBody>
          <a:bodyPr lIns="0" tIns="0" rIns="0" bIns="0"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Text Placeholder 3">
            <a:extLst>
              <a:ext uri="{FF2B5EF4-FFF2-40B4-BE49-F238E27FC236}">
                <a16:creationId xmlns:a16="http://schemas.microsoft.com/office/drawing/2014/main" id="{C876C27F-E56F-48A3-8FAF-D47F9230C865}"/>
              </a:ext>
            </a:extLst>
          </p:cNvPr>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BD08064-2665-48FE-BC47-BCC74BA227BA}"/>
              </a:ext>
            </a:extLst>
          </p:cNvPr>
          <p:cNvSpPr txBox="1">
            <a:spLocks noGrp="1"/>
          </p:cNvSpPr>
          <p:nvPr>
            <p:ph type="dt" sz="half" idx="7"/>
          </p:nvPr>
        </p:nvSpPr>
        <p:spPr/>
        <p:txBody>
          <a:bodyPr/>
          <a:lstStyle>
            <a:lvl1pPr>
              <a:defRPr/>
            </a:lvl1pPr>
          </a:lstStyle>
          <a:p>
            <a:pPr lvl="0"/>
            <a:endParaRPr lang="en-GB"/>
          </a:p>
        </p:txBody>
      </p:sp>
      <p:sp>
        <p:nvSpPr>
          <p:cNvPr id="6" name="Footer Placeholder 5">
            <a:extLst>
              <a:ext uri="{FF2B5EF4-FFF2-40B4-BE49-F238E27FC236}">
                <a16:creationId xmlns:a16="http://schemas.microsoft.com/office/drawing/2014/main" id="{0B5A3994-5DDA-452D-96A3-7E4CFA874BB1}"/>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7A1125A4-E76F-4DBA-8B04-D140E4A23EF9}"/>
              </a:ext>
            </a:extLst>
          </p:cNvPr>
          <p:cNvSpPr txBox="1">
            <a:spLocks noGrp="1"/>
          </p:cNvSpPr>
          <p:nvPr>
            <p:ph type="sldNum" sz="quarter" idx="8"/>
          </p:nvPr>
        </p:nvSpPr>
        <p:spPr/>
        <p:txBody>
          <a:bodyPr/>
          <a:lstStyle>
            <a:lvl1pPr>
              <a:defRPr/>
            </a:lvl1pPr>
          </a:lstStyle>
          <a:p>
            <a:pPr lvl="0"/>
            <a:fld id="{78730240-1EF6-45A7-893F-7FE6BCFAAFE0}" type="slidenum">
              <a:t>‹#›</a:t>
            </a:fld>
            <a:endParaRPr lang="el-GR"/>
          </a:p>
        </p:txBody>
      </p:sp>
    </p:spTree>
    <p:extLst>
      <p:ext uri="{BB962C8B-B14F-4D97-AF65-F5344CB8AC3E}">
        <p14:creationId xmlns:p14="http://schemas.microsoft.com/office/powerpoint/2010/main" val="246897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0D7FC-03AD-4358-BD14-2B33F5105BA2}"/>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kern="0" spc="0" baseline="0">
                <a:solidFill>
                  <a:srgbClr val="333399"/>
                </a:solidFill>
                <a:latin typeface="Tahoma" pitchFamily="34"/>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7D1A666-745D-4A01-BD9C-4D17E61F0A49}"/>
              </a:ext>
            </a:extLst>
          </p:cNvPr>
          <p:cNvSpPr txBox="1">
            <a:spLocks noGrp="1"/>
          </p:cNvSpPr>
          <p:nvPr>
            <p:ph type="title" idx="4294967295"/>
          </p:nvPr>
        </p:nvSpPr>
        <p:spPr>
          <a:xfrm>
            <a:off x="1182240" y="2017799"/>
            <a:ext cx="7767720" cy="4235400"/>
          </a:xfrm>
        </p:spPr>
        <p:txBody>
          <a:bodyPr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kern="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Date Placeholder 3">
            <a:extLst>
              <a:ext uri="{FF2B5EF4-FFF2-40B4-BE49-F238E27FC236}">
                <a16:creationId xmlns:a16="http://schemas.microsoft.com/office/drawing/2014/main" id="{09FE0266-8C1B-493F-B787-2474A1B87DA1}"/>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9F090D4F-7E45-4747-9D67-2C7434E3BF2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9115962-7B0B-4576-8502-428E7BAB61E5}"/>
              </a:ext>
            </a:extLst>
          </p:cNvPr>
          <p:cNvSpPr txBox="1">
            <a:spLocks noGrp="1"/>
          </p:cNvSpPr>
          <p:nvPr>
            <p:ph type="sldNum" sz="quarter" idx="8"/>
          </p:nvPr>
        </p:nvSpPr>
        <p:spPr/>
        <p:txBody>
          <a:bodyPr/>
          <a:lstStyle>
            <a:lvl1pPr>
              <a:defRPr/>
            </a:lvl1pPr>
          </a:lstStyle>
          <a:p>
            <a:pPr lvl="0"/>
            <a:fld id="{417DBDCB-C7E4-4E66-80A6-4E65D5238CBA}" type="slidenum">
              <a:t>‹#›</a:t>
            </a:fld>
            <a:endParaRPr lang="el-GR"/>
          </a:p>
        </p:txBody>
      </p:sp>
    </p:spTree>
    <p:extLst>
      <p:ext uri="{BB962C8B-B14F-4D97-AF65-F5344CB8AC3E}">
        <p14:creationId xmlns:p14="http://schemas.microsoft.com/office/powerpoint/2010/main" val="2066978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E430-E5D1-4666-ADC1-E5E2D03F28F9}"/>
              </a:ext>
            </a:extLst>
          </p:cNvPr>
          <p:cNvSpPr txBox="1">
            <a:spLocks noGrp="1"/>
          </p:cNvSpPr>
          <p:nvPr>
            <p:ph type="title"/>
          </p:nvPr>
        </p:nvSpPr>
        <p:spPr>
          <a:xfrm>
            <a:off x="630360" y="457200"/>
            <a:ext cx="2949480" cy="160020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3200" spc="0" baseline="0">
                <a:solidFill>
                  <a:srgbClr val="333399"/>
                </a:solidFill>
                <a:latin typeface="Tahoma" pitchFamily="34"/>
              </a:defRPr>
            </a:lvl1pPr>
          </a:lstStyle>
          <a:p>
            <a:pPr lvl="0"/>
            <a:r>
              <a:rPr lang="en-US"/>
              <a:t>Click to edit Master title style</a:t>
            </a:r>
          </a:p>
        </p:txBody>
      </p:sp>
      <p:sp>
        <p:nvSpPr>
          <p:cNvPr id="3" name="Picture Placeholder 2">
            <a:extLst>
              <a:ext uri="{FF2B5EF4-FFF2-40B4-BE49-F238E27FC236}">
                <a16:creationId xmlns:a16="http://schemas.microsoft.com/office/drawing/2014/main" id="{09709BEF-7F33-4B70-943D-72D0A398CF50}"/>
              </a:ext>
            </a:extLst>
          </p:cNvPr>
          <p:cNvSpPr txBox="1">
            <a:spLocks noGrp="1"/>
          </p:cNvSpPr>
          <p:nvPr>
            <p:ph type="title" idx="4294967295"/>
          </p:nvPr>
        </p:nvSpPr>
        <p:spPr>
          <a:xfrm>
            <a:off x="3887640" y="987480"/>
            <a:ext cx="4629240" cy="4873679"/>
          </a:xfrm>
        </p:spPr>
        <p:txBody>
          <a:bodyPr lIns="0" tIns="0" rIns="0" bIns="0" anchor="t"/>
          <a:lstStyle>
            <a:lvl1pPr>
              <a:defRPr/>
            </a:lvl1pPr>
          </a:lstStyle>
          <a:p>
            <a:pPr lvl="0"/>
            <a:endParaRPr lang="en-GB"/>
          </a:p>
        </p:txBody>
      </p:sp>
      <p:sp>
        <p:nvSpPr>
          <p:cNvPr id="4" name="Text Placeholder 3">
            <a:extLst>
              <a:ext uri="{FF2B5EF4-FFF2-40B4-BE49-F238E27FC236}">
                <a16:creationId xmlns:a16="http://schemas.microsoft.com/office/drawing/2014/main" id="{574CC3AF-9017-4E8E-A31A-84E5A23FA2F0}"/>
              </a:ext>
            </a:extLst>
          </p:cNvPr>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CE52E16-4615-40A9-8527-44651902AE14}"/>
              </a:ext>
            </a:extLst>
          </p:cNvPr>
          <p:cNvSpPr txBox="1">
            <a:spLocks noGrp="1"/>
          </p:cNvSpPr>
          <p:nvPr>
            <p:ph type="dt" sz="half" idx="7"/>
          </p:nvPr>
        </p:nvSpPr>
        <p:spPr/>
        <p:txBody>
          <a:bodyPr/>
          <a:lstStyle>
            <a:lvl1pPr>
              <a:defRPr/>
            </a:lvl1pPr>
          </a:lstStyle>
          <a:p>
            <a:pPr lvl="0"/>
            <a:endParaRPr lang="en-GB"/>
          </a:p>
        </p:txBody>
      </p:sp>
      <p:sp>
        <p:nvSpPr>
          <p:cNvPr id="6" name="Footer Placeholder 5">
            <a:extLst>
              <a:ext uri="{FF2B5EF4-FFF2-40B4-BE49-F238E27FC236}">
                <a16:creationId xmlns:a16="http://schemas.microsoft.com/office/drawing/2014/main" id="{517142C3-CA07-41FD-85FF-FA5C8E637716}"/>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F5807BE-877F-41BD-BCA5-B0D1390339B8}"/>
              </a:ext>
            </a:extLst>
          </p:cNvPr>
          <p:cNvSpPr txBox="1">
            <a:spLocks noGrp="1"/>
          </p:cNvSpPr>
          <p:nvPr>
            <p:ph type="sldNum" sz="quarter" idx="8"/>
          </p:nvPr>
        </p:nvSpPr>
        <p:spPr/>
        <p:txBody>
          <a:bodyPr/>
          <a:lstStyle>
            <a:lvl1pPr>
              <a:defRPr/>
            </a:lvl1pPr>
          </a:lstStyle>
          <a:p>
            <a:pPr lvl="0"/>
            <a:fld id="{8004221E-906B-48A9-91E9-66E1458BEB61}" type="slidenum">
              <a:t>‹#›</a:t>
            </a:fld>
            <a:endParaRPr lang="el-GR"/>
          </a:p>
        </p:txBody>
      </p:sp>
    </p:spTree>
    <p:extLst>
      <p:ext uri="{BB962C8B-B14F-4D97-AF65-F5344CB8AC3E}">
        <p14:creationId xmlns:p14="http://schemas.microsoft.com/office/powerpoint/2010/main" val="2200406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385A-6E82-4408-9B0E-4548748E1BD2}"/>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pc="0" baseline="0">
                <a:solidFill>
                  <a:srgbClr val="333399"/>
                </a:solidFill>
                <a:latin typeface="Tahoma" pitchFamily="34"/>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E33A7140-59F5-4DE4-8E60-1DA2FA8939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92E6F-E903-451F-BB52-E27350F08C8B}"/>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3374F97E-1675-43BD-A9BA-942A5F16E81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520AB25-0EE7-4CC1-9024-8FCF6D6CC7AA}"/>
              </a:ext>
            </a:extLst>
          </p:cNvPr>
          <p:cNvSpPr txBox="1">
            <a:spLocks noGrp="1"/>
          </p:cNvSpPr>
          <p:nvPr>
            <p:ph type="sldNum" sz="quarter" idx="8"/>
          </p:nvPr>
        </p:nvSpPr>
        <p:spPr/>
        <p:txBody>
          <a:bodyPr/>
          <a:lstStyle>
            <a:lvl1pPr>
              <a:defRPr/>
            </a:lvl1pPr>
          </a:lstStyle>
          <a:p>
            <a:pPr lvl="0"/>
            <a:fld id="{8FA72720-7456-4F6B-82C2-776F890FA859}" type="slidenum">
              <a:t>‹#›</a:t>
            </a:fld>
            <a:endParaRPr lang="el-GR"/>
          </a:p>
        </p:txBody>
      </p:sp>
    </p:spTree>
    <p:extLst>
      <p:ext uri="{BB962C8B-B14F-4D97-AF65-F5344CB8AC3E}">
        <p14:creationId xmlns:p14="http://schemas.microsoft.com/office/powerpoint/2010/main" val="914006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0A7D1-AAC4-4113-9F96-01F7B4C4D542}"/>
              </a:ext>
            </a:extLst>
          </p:cNvPr>
          <p:cNvSpPr txBox="1">
            <a:spLocks noGrp="1"/>
          </p:cNvSpPr>
          <p:nvPr>
            <p:ph type="title" orient="vert"/>
          </p:nvPr>
        </p:nvSpPr>
        <p:spPr>
          <a:xfrm>
            <a:off x="6683399" y="1028879"/>
            <a:ext cx="2075039" cy="5097600"/>
          </a:xfrm>
        </p:spPr>
        <p:txBody>
          <a:bodyPr vert="eaVert"/>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pc="0" baseline="0">
                <a:solidFill>
                  <a:srgbClr val="333399"/>
                </a:solidFill>
                <a:latin typeface="Tahoma" pitchFamily="34"/>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F175FB85-AD05-4A13-ACA0-6A8F08D9151C}"/>
              </a:ext>
            </a:extLst>
          </p:cNvPr>
          <p:cNvSpPr txBox="1">
            <a:spLocks noGrp="1"/>
          </p:cNvSpPr>
          <p:nvPr>
            <p:ph type="body" orient="vert" idx="1"/>
          </p:nvPr>
        </p:nvSpPr>
        <p:spPr>
          <a:xfrm>
            <a:off x="457200" y="1028879"/>
            <a:ext cx="6073920" cy="509760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CE051-6013-44BD-96BB-13B8FEFA78E2}"/>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60484886-FE35-4B12-8E80-BA992093832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482FC97-D98B-4ACB-A14B-5CACE7BBD67E}"/>
              </a:ext>
            </a:extLst>
          </p:cNvPr>
          <p:cNvSpPr txBox="1">
            <a:spLocks noGrp="1"/>
          </p:cNvSpPr>
          <p:nvPr>
            <p:ph type="sldNum" sz="quarter" idx="8"/>
          </p:nvPr>
        </p:nvSpPr>
        <p:spPr/>
        <p:txBody>
          <a:bodyPr/>
          <a:lstStyle>
            <a:lvl1pPr>
              <a:defRPr/>
            </a:lvl1pPr>
          </a:lstStyle>
          <a:p>
            <a:pPr lvl="0"/>
            <a:fld id="{91F85852-F987-4234-AD93-220693D9152D}" type="slidenum">
              <a:t>‹#›</a:t>
            </a:fld>
            <a:endParaRPr lang="el-GR"/>
          </a:p>
        </p:txBody>
      </p:sp>
    </p:spTree>
    <p:extLst>
      <p:ext uri="{BB962C8B-B14F-4D97-AF65-F5344CB8AC3E}">
        <p14:creationId xmlns:p14="http://schemas.microsoft.com/office/powerpoint/2010/main" val="364289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2CEDA-3BF4-4984-A720-0177F696D697}"/>
              </a:ext>
            </a:extLst>
          </p:cNvPr>
          <p:cNvSpPr txBox="1">
            <a:spLocks noGrp="1"/>
          </p:cNvSpPr>
          <p:nvPr>
            <p:ph type="title"/>
          </p:nvPr>
        </p:nvSpPr>
        <p:spPr>
          <a:xfrm>
            <a:off x="623880" y="1709640"/>
            <a:ext cx="7886879" cy="285264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6000" kern="0" spc="0" baseline="0">
                <a:solidFill>
                  <a:srgbClr val="333399"/>
                </a:solidFill>
                <a:latin typeface="Tahoma" pitchFamily="34"/>
              </a:defRPr>
            </a:lvl1pPr>
          </a:lstStyle>
          <a:p>
            <a:pPr lvl="0"/>
            <a:r>
              <a:rPr lang="en-US"/>
              <a:t>Click to edit Master title style</a:t>
            </a:r>
          </a:p>
        </p:txBody>
      </p:sp>
      <p:sp>
        <p:nvSpPr>
          <p:cNvPr id="3" name="Text Placeholder 2">
            <a:extLst>
              <a:ext uri="{FF2B5EF4-FFF2-40B4-BE49-F238E27FC236}">
                <a16:creationId xmlns:a16="http://schemas.microsoft.com/office/drawing/2014/main" id="{C11447B4-99AC-4F7E-87A8-814DED2D2C2D}"/>
              </a:ext>
            </a:extLst>
          </p:cNvPr>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BFCB09F3-7B6E-49D3-9F7A-7F6BD41ED0B5}"/>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7FAB37E9-9184-47E1-9055-ED6C7EE1AC6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C39A93B-F8D4-4854-A438-BB382BA1614D}"/>
              </a:ext>
            </a:extLst>
          </p:cNvPr>
          <p:cNvSpPr txBox="1">
            <a:spLocks noGrp="1"/>
          </p:cNvSpPr>
          <p:nvPr>
            <p:ph type="sldNum" sz="quarter" idx="8"/>
          </p:nvPr>
        </p:nvSpPr>
        <p:spPr/>
        <p:txBody>
          <a:bodyPr/>
          <a:lstStyle>
            <a:lvl1pPr>
              <a:defRPr/>
            </a:lvl1pPr>
          </a:lstStyle>
          <a:p>
            <a:pPr lvl="0"/>
            <a:fld id="{8066C85C-6E4D-4B18-8EE5-CD88B6C1506D}" type="slidenum">
              <a:t>‹#›</a:t>
            </a:fld>
            <a:endParaRPr lang="el-GR"/>
          </a:p>
        </p:txBody>
      </p:sp>
    </p:spTree>
    <p:extLst>
      <p:ext uri="{BB962C8B-B14F-4D97-AF65-F5344CB8AC3E}">
        <p14:creationId xmlns:p14="http://schemas.microsoft.com/office/powerpoint/2010/main" val="388193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9C43-B905-4F3E-8BED-B0D7BE2ACD75}"/>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kern="0" spc="0" baseline="0">
                <a:solidFill>
                  <a:srgbClr val="333399"/>
                </a:solidFill>
                <a:latin typeface="Tahoma" pitchFamily="34"/>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DFF0B29-ACB9-4BB1-9C62-B7E914119C7E}"/>
              </a:ext>
            </a:extLst>
          </p:cNvPr>
          <p:cNvSpPr txBox="1">
            <a:spLocks noGrp="1"/>
          </p:cNvSpPr>
          <p:nvPr>
            <p:ph type="title" idx="4294967295"/>
          </p:nvPr>
        </p:nvSpPr>
        <p:spPr>
          <a:xfrm>
            <a:off x="1182600" y="2017799"/>
            <a:ext cx="3807000" cy="4235400"/>
          </a:xfrm>
        </p:spPr>
        <p:txBody>
          <a:bodyPr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kern="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a:extLst>
              <a:ext uri="{FF2B5EF4-FFF2-40B4-BE49-F238E27FC236}">
                <a16:creationId xmlns:a16="http://schemas.microsoft.com/office/drawing/2014/main" id="{EA8B5B1E-3CE2-479A-8552-A7BB23C1F030}"/>
              </a:ext>
            </a:extLst>
          </p:cNvPr>
          <p:cNvSpPr txBox="1">
            <a:spLocks noGrp="1"/>
          </p:cNvSpPr>
          <p:nvPr>
            <p:ph type="title" idx="4294967295"/>
          </p:nvPr>
        </p:nvSpPr>
        <p:spPr>
          <a:xfrm>
            <a:off x="5141880" y="2017799"/>
            <a:ext cx="3808440" cy="4235400"/>
          </a:xfrm>
        </p:spPr>
        <p:txBody>
          <a:bodyPr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kern="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4">
            <a:extLst>
              <a:ext uri="{FF2B5EF4-FFF2-40B4-BE49-F238E27FC236}">
                <a16:creationId xmlns:a16="http://schemas.microsoft.com/office/drawing/2014/main" id="{48416AF7-B64B-44BD-9F6B-C03CC4C98E9B}"/>
              </a:ext>
            </a:extLst>
          </p:cNvPr>
          <p:cNvSpPr txBox="1">
            <a:spLocks noGrp="1"/>
          </p:cNvSpPr>
          <p:nvPr>
            <p:ph type="dt" sz="half" idx="7"/>
          </p:nvPr>
        </p:nvSpPr>
        <p:spPr/>
        <p:txBody>
          <a:bodyPr/>
          <a:lstStyle>
            <a:lvl1pPr>
              <a:defRPr/>
            </a:lvl1pPr>
          </a:lstStyle>
          <a:p>
            <a:pPr lvl="0"/>
            <a:endParaRPr lang="en-GB"/>
          </a:p>
        </p:txBody>
      </p:sp>
      <p:sp>
        <p:nvSpPr>
          <p:cNvPr id="6" name="Footer Placeholder 5">
            <a:extLst>
              <a:ext uri="{FF2B5EF4-FFF2-40B4-BE49-F238E27FC236}">
                <a16:creationId xmlns:a16="http://schemas.microsoft.com/office/drawing/2014/main" id="{AF08A98B-C37A-4914-963F-18D857311FA2}"/>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E88A03E0-E226-4D2B-9254-1BDD7939F1CD}"/>
              </a:ext>
            </a:extLst>
          </p:cNvPr>
          <p:cNvSpPr txBox="1">
            <a:spLocks noGrp="1"/>
          </p:cNvSpPr>
          <p:nvPr>
            <p:ph type="sldNum" sz="quarter" idx="8"/>
          </p:nvPr>
        </p:nvSpPr>
        <p:spPr/>
        <p:txBody>
          <a:bodyPr/>
          <a:lstStyle>
            <a:lvl1pPr>
              <a:defRPr/>
            </a:lvl1pPr>
          </a:lstStyle>
          <a:p>
            <a:pPr lvl="0"/>
            <a:fld id="{422C648B-61CE-4639-8B53-D562EBD385B5}" type="slidenum">
              <a:t>‹#›</a:t>
            </a:fld>
            <a:endParaRPr lang="el-GR"/>
          </a:p>
        </p:txBody>
      </p:sp>
    </p:spTree>
    <p:extLst>
      <p:ext uri="{BB962C8B-B14F-4D97-AF65-F5344CB8AC3E}">
        <p14:creationId xmlns:p14="http://schemas.microsoft.com/office/powerpoint/2010/main" val="168087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D1EC-81A2-40D6-8BC4-5DD91B044BDE}"/>
              </a:ext>
            </a:extLst>
          </p:cNvPr>
          <p:cNvSpPr txBox="1">
            <a:spLocks noGrp="1"/>
          </p:cNvSpPr>
          <p:nvPr>
            <p:ph type="title"/>
          </p:nvPr>
        </p:nvSpPr>
        <p:spPr>
          <a:xfrm>
            <a:off x="630360" y="365040"/>
            <a:ext cx="7886879" cy="132552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kern="0" spc="0" baseline="0">
                <a:solidFill>
                  <a:srgbClr val="333399"/>
                </a:solidFill>
                <a:latin typeface="Tahoma" pitchFamily="34"/>
              </a:defRPr>
            </a:lvl1pPr>
          </a:lstStyle>
          <a:p>
            <a:pPr lvl="0"/>
            <a:r>
              <a:rPr lang="en-US"/>
              <a:t>Click to edit Master title style</a:t>
            </a:r>
          </a:p>
        </p:txBody>
      </p:sp>
      <p:sp>
        <p:nvSpPr>
          <p:cNvPr id="3" name="Text Placeholder 2">
            <a:extLst>
              <a:ext uri="{FF2B5EF4-FFF2-40B4-BE49-F238E27FC236}">
                <a16:creationId xmlns:a16="http://schemas.microsoft.com/office/drawing/2014/main" id="{27202DD8-E198-44C7-B674-21FB29DABF81}"/>
              </a:ext>
            </a:extLst>
          </p:cNvPr>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5CBAB405-156B-47AF-9214-2195B603F4CA}"/>
              </a:ext>
            </a:extLst>
          </p:cNvPr>
          <p:cNvSpPr txBox="1">
            <a:spLocks noGrp="1"/>
          </p:cNvSpPr>
          <p:nvPr>
            <p:ph type="title" idx="4294967295"/>
          </p:nvPr>
        </p:nvSpPr>
        <p:spPr>
          <a:xfrm>
            <a:off x="630360" y="2505240"/>
            <a:ext cx="3868559" cy="3684600"/>
          </a:xfrm>
        </p:spPr>
        <p:txBody>
          <a:bodyPr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kern="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4">
            <a:extLst>
              <a:ext uri="{FF2B5EF4-FFF2-40B4-BE49-F238E27FC236}">
                <a16:creationId xmlns:a16="http://schemas.microsoft.com/office/drawing/2014/main" id="{C121ED7A-BDF0-427E-AAA6-DD6488DB93DD}"/>
              </a:ext>
            </a:extLst>
          </p:cNvPr>
          <p:cNvSpPr txBox="1">
            <a:spLocks noGrp="1"/>
          </p:cNvSpPr>
          <p:nvPr>
            <p:ph type="body" idx="3"/>
          </p:nvPr>
        </p:nvSpPr>
        <p:spPr>
          <a:xfrm>
            <a:off x="4629240" y="1681200"/>
            <a:ext cx="3887640" cy="824040"/>
          </a:xfrm>
        </p:spPr>
        <p:txBody>
          <a:bodyPr anchor="b"/>
          <a:lstStyle>
            <a:lvl1pPr marL="0" indent="0">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ADDDAAC3-2AFE-48EE-83D5-C7D996F020EC}"/>
              </a:ext>
            </a:extLst>
          </p:cNvPr>
          <p:cNvSpPr txBox="1">
            <a:spLocks noGrp="1"/>
          </p:cNvSpPr>
          <p:nvPr>
            <p:ph type="title" idx="4294967295"/>
          </p:nvPr>
        </p:nvSpPr>
        <p:spPr>
          <a:xfrm>
            <a:off x="4629240" y="2505240"/>
            <a:ext cx="3887640" cy="3684600"/>
          </a:xfrm>
        </p:spPr>
        <p:txBody>
          <a:bodyPr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kern="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7" name="Date Placeholder 6">
            <a:extLst>
              <a:ext uri="{FF2B5EF4-FFF2-40B4-BE49-F238E27FC236}">
                <a16:creationId xmlns:a16="http://schemas.microsoft.com/office/drawing/2014/main" id="{AD4D1477-5795-4B61-9E23-6957C431F134}"/>
              </a:ext>
            </a:extLst>
          </p:cNvPr>
          <p:cNvSpPr txBox="1">
            <a:spLocks noGrp="1"/>
          </p:cNvSpPr>
          <p:nvPr>
            <p:ph type="dt" sz="half" idx="7"/>
          </p:nvPr>
        </p:nvSpPr>
        <p:spPr/>
        <p:txBody>
          <a:bodyPr/>
          <a:lstStyle>
            <a:lvl1pPr>
              <a:defRPr/>
            </a:lvl1pPr>
          </a:lstStyle>
          <a:p>
            <a:pPr lvl="0"/>
            <a:endParaRPr lang="en-GB"/>
          </a:p>
        </p:txBody>
      </p:sp>
      <p:sp>
        <p:nvSpPr>
          <p:cNvPr id="8" name="Footer Placeholder 7">
            <a:extLst>
              <a:ext uri="{FF2B5EF4-FFF2-40B4-BE49-F238E27FC236}">
                <a16:creationId xmlns:a16="http://schemas.microsoft.com/office/drawing/2014/main" id="{C882AA5B-D89B-4F63-8E73-62CEE8E70CE0}"/>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2CCFCE5C-5B4C-4488-895B-4435AD423F13}"/>
              </a:ext>
            </a:extLst>
          </p:cNvPr>
          <p:cNvSpPr txBox="1">
            <a:spLocks noGrp="1"/>
          </p:cNvSpPr>
          <p:nvPr>
            <p:ph type="sldNum" sz="quarter" idx="8"/>
          </p:nvPr>
        </p:nvSpPr>
        <p:spPr/>
        <p:txBody>
          <a:bodyPr/>
          <a:lstStyle>
            <a:lvl1pPr>
              <a:defRPr/>
            </a:lvl1pPr>
          </a:lstStyle>
          <a:p>
            <a:pPr lvl="0"/>
            <a:fld id="{A715FA4B-3803-427F-B90F-44F0BBCB842F}" type="slidenum">
              <a:t>‹#›</a:t>
            </a:fld>
            <a:endParaRPr lang="el-GR"/>
          </a:p>
        </p:txBody>
      </p:sp>
    </p:spTree>
    <p:extLst>
      <p:ext uri="{BB962C8B-B14F-4D97-AF65-F5344CB8AC3E}">
        <p14:creationId xmlns:p14="http://schemas.microsoft.com/office/powerpoint/2010/main" val="290232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3F1E-3AD1-4678-9AEB-4AD3F05800F5}"/>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kern="0" spc="0" baseline="0">
                <a:solidFill>
                  <a:srgbClr val="333399"/>
                </a:solidFill>
                <a:latin typeface="Tahoma" pitchFamily="34"/>
              </a:defRPr>
            </a:lvl1pPr>
          </a:lstStyle>
          <a:p>
            <a:pPr lvl="0"/>
            <a:r>
              <a:rPr lang="en-US"/>
              <a:t>Click to edit Master title style</a:t>
            </a:r>
          </a:p>
        </p:txBody>
      </p:sp>
      <p:sp>
        <p:nvSpPr>
          <p:cNvPr id="3" name="Date Placeholder 2">
            <a:extLst>
              <a:ext uri="{FF2B5EF4-FFF2-40B4-BE49-F238E27FC236}">
                <a16:creationId xmlns:a16="http://schemas.microsoft.com/office/drawing/2014/main" id="{2AC6454C-3A04-4C73-8AF8-EE6CCBE54702}"/>
              </a:ext>
            </a:extLst>
          </p:cNvPr>
          <p:cNvSpPr txBox="1">
            <a:spLocks noGrp="1"/>
          </p:cNvSpPr>
          <p:nvPr>
            <p:ph type="dt" sz="half" idx="7"/>
          </p:nvPr>
        </p:nvSpPr>
        <p:spPr/>
        <p:txBody>
          <a:bodyPr/>
          <a:lstStyle>
            <a:lvl1pPr>
              <a:defRPr/>
            </a:lvl1pPr>
          </a:lstStyle>
          <a:p>
            <a:pPr lvl="0"/>
            <a:endParaRPr lang="en-GB"/>
          </a:p>
        </p:txBody>
      </p:sp>
      <p:sp>
        <p:nvSpPr>
          <p:cNvPr id="4" name="Footer Placeholder 3">
            <a:extLst>
              <a:ext uri="{FF2B5EF4-FFF2-40B4-BE49-F238E27FC236}">
                <a16:creationId xmlns:a16="http://schemas.microsoft.com/office/drawing/2014/main" id="{ED6CC46C-65B3-46C1-A20B-E3371DEF2A6C}"/>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EA4F7973-3B58-49A3-B934-BF7FB4580E86}"/>
              </a:ext>
            </a:extLst>
          </p:cNvPr>
          <p:cNvSpPr txBox="1">
            <a:spLocks noGrp="1"/>
          </p:cNvSpPr>
          <p:nvPr>
            <p:ph type="sldNum" sz="quarter" idx="8"/>
          </p:nvPr>
        </p:nvSpPr>
        <p:spPr/>
        <p:txBody>
          <a:bodyPr/>
          <a:lstStyle>
            <a:lvl1pPr>
              <a:defRPr/>
            </a:lvl1pPr>
          </a:lstStyle>
          <a:p>
            <a:pPr lvl="0"/>
            <a:fld id="{3C3BF52C-D05D-4BAD-83AC-00622DFD5FCF}" type="slidenum">
              <a:t>‹#›</a:t>
            </a:fld>
            <a:endParaRPr lang="el-GR"/>
          </a:p>
        </p:txBody>
      </p:sp>
    </p:spTree>
    <p:extLst>
      <p:ext uri="{BB962C8B-B14F-4D97-AF65-F5344CB8AC3E}">
        <p14:creationId xmlns:p14="http://schemas.microsoft.com/office/powerpoint/2010/main" val="72889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E023B-918B-4385-9DD6-8658DC47BAA6}"/>
              </a:ext>
            </a:extLst>
          </p:cNvPr>
          <p:cNvSpPr txBox="1">
            <a:spLocks noGrp="1"/>
          </p:cNvSpPr>
          <p:nvPr>
            <p:ph type="dt" sz="half" idx="7"/>
          </p:nvPr>
        </p:nvSpPr>
        <p:spPr/>
        <p:txBody>
          <a:bodyPr/>
          <a:lstStyle>
            <a:lvl1pPr>
              <a:defRPr/>
            </a:lvl1pPr>
          </a:lstStyle>
          <a:p>
            <a:pPr lvl="0"/>
            <a:endParaRPr lang="en-GB"/>
          </a:p>
        </p:txBody>
      </p:sp>
      <p:sp>
        <p:nvSpPr>
          <p:cNvPr id="3" name="Footer Placeholder 2">
            <a:extLst>
              <a:ext uri="{FF2B5EF4-FFF2-40B4-BE49-F238E27FC236}">
                <a16:creationId xmlns:a16="http://schemas.microsoft.com/office/drawing/2014/main" id="{EF60E639-FD06-4C2B-9E5C-F1D784693020}"/>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5F1B48C1-548F-4ED3-935F-4F6F2AAC51CC}"/>
              </a:ext>
            </a:extLst>
          </p:cNvPr>
          <p:cNvSpPr txBox="1">
            <a:spLocks noGrp="1"/>
          </p:cNvSpPr>
          <p:nvPr>
            <p:ph type="sldNum" sz="quarter" idx="8"/>
          </p:nvPr>
        </p:nvSpPr>
        <p:spPr/>
        <p:txBody>
          <a:bodyPr/>
          <a:lstStyle>
            <a:lvl1pPr>
              <a:defRPr/>
            </a:lvl1pPr>
          </a:lstStyle>
          <a:p>
            <a:pPr lvl="0"/>
            <a:fld id="{FEC3A605-00E0-4A2F-9DE4-43A0B7B9A3B4}" type="slidenum">
              <a:t>‹#›</a:t>
            </a:fld>
            <a:endParaRPr lang="el-GR"/>
          </a:p>
        </p:txBody>
      </p:sp>
      <p:sp>
        <p:nvSpPr>
          <p:cNvPr id="5" name="Τίτλος 4">
            <a:extLst>
              <a:ext uri="{FF2B5EF4-FFF2-40B4-BE49-F238E27FC236}">
                <a16:creationId xmlns:a16="http://schemas.microsoft.com/office/drawing/2014/main" id="{935A0237-B1BD-493B-B5A2-9353F12D6DB0}"/>
              </a:ext>
            </a:extLst>
          </p:cNvPr>
          <p:cNvSpPr txBox="1">
            <a:spLocks noGrp="1"/>
          </p:cNvSpPr>
          <p:nvPr>
            <p:ph type="title" idx="4294967295"/>
          </p:nvPr>
        </p:nvSpPr>
        <p:spPr>
          <a:xfrm>
            <a:off x="457200" y="273600"/>
            <a:ext cx="8229240" cy="1144800"/>
          </a:xfrm>
        </p:spPr>
        <p:txBody>
          <a:bodyPr lIns="0" tIns="0" rIns="0" bIns="0" anchor="ctr"/>
          <a:lstStyle>
            <a:lvl1pPr>
              <a:defRPr/>
            </a:lvl1pPr>
          </a:lstStyle>
          <a:p>
            <a:endParaRPr lang="en-GB"/>
          </a:p>
        </p:txBody>
      </p:sp>
      <p:sp>
        <p:nvSpPr>
          <p:cNvPr id="6" name="Θέση κειμένου 5">
            <a:extLst>
              <a:ext uri="{FF2B5EF4-FFF2-40B4-BE49-F238E27FC236}">
                <a16:creationId xmlns:a16="http://schemas.microsoft.com/office/drawing/2014/main" id="{2156954F-54EF-496C-A13F-983B2CEBF74D}"/>
              </a:ext>
            </a:extLst>
          </p:cNvPr>
          <p:cNvSpPr txBox="1">
            <a:spLocks noGrp="1"/>
          </p:cNvSpPr>
          <p:nvPr>
            <p:ph type="body" idx="4294967295"/>
          </p:nvPr>
        </p:nvSpPr>
        <p:spPr>
          <a:xfrm>
            <a:off x="457200" y="1604520"/>
            <a:ext cx="8229240" cy="3977640"/>
          </a:xfrm>
        </p:spPr>
        <p:txBody>
          <a:bodyPr lIns="0" tIns="0" rIns="0" bIns="0"/>
          <a:lstStyle>
            <a:lvl1pPr hangingPunct="0">
              <a:spcBef>
                <a:spcPts val="0"/>
              </a:spcBef>
              <a:spcAft>
                <a:spcPts val="1417"/>
              </a:spcAft>
              <a:tabLst/>
              <a:defRPr lang="en-GB" kern="1200">
                <a:latin typeface="Arial" pitchFamily="18"/>
              </a:defRPr>
            </a:lvl1pPr>
          </a:lstStyle>
          <a:p>
            <a:endParaRPr lang="en-GB"/>
          </a:p>
        </p:txBody>
      </p:sp>
    </p:spTree>
    <p:extLst>
      <p:ext uri="{BB962C8B-B14F-4D97-AF65-F5344CB8AC3E}">
        <p14:creationId xmlns:p14="http://schemas.microsoft.com/office/powerpoint/2010/main" val="346055017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B19E-FA98-473D-8BC5-3B6904556990}"/>
              </a:ext>
            </a:extLst>
          </p:cNvPr>
          <p:cNvSpPr txBox="1">
            <a:spLocks noGrp="1"/>
          </p:cNvSpPr>
          <p:nvPr>
            <p:ph type="title"/>
          </p:nvPr>
        </p:nvSpPr>
        <p:spPr>
          <a:xfrm>
            <a:off x="630360" y="457200"/>
            <a:ext cx="2949480" cy="160020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3200" kern="0" spc="0" baseline="0">
                <a:solidFill>
                  <a:srgbClr val="333399"/>
                </a:solidFill>
                <a:latin typeface="Tahoma" pitchFamily="34"/>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97684DA-26DB-4269-A53B-B1C56D8168C7}"/>
              </a:ext>
            </a:extLst>
          </p:cNvPr>
          <p:cNvSpPr txBox="1">
            <a:spLocks noGrp="1"/>
          </p:cNvSpPr>
          <p:nvPr>
            <p:ph type="title" idx="4294967295"/>
          </p:nvPr>
        </p:nvSpPr>
        <p:spPr>
          <a:xfrm>
            <a:off x="3887640" y="987480"/>
            <a:ext cx="4629240" cy="4873679"/>
          </a:xfrm>
        </p:spPr>
        <p:txBody>
          <a:bodyPr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kern="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Text Placeholder 3">
            <a:extLst>
              <a:ext uri="{FF2B5EF4-FFF2-40B4-BE49-F238E27FC236}">
                <a16:creationId xmlns:a16="http://schemas.microsoft.com/office/drawing/2014/main" id="{6AE80259-BFD5-42EF-AC97-566F471CEF5A}"/>
              </a:ext>
            </a:extLst>
          </p:cNvPr>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4F4CE64-6848-40A4-B6AC-280598C61F79}"/>
              </a:ext>
            </a:extLst>
          </p:cNvPr>
          <p:cNvSpPr txBox="1">
            <a:spLocks noGrp="1"/>
          </p:cNvSpPr>
          <p:nvPr>
            <p:ph type="dt" sz="half" idx="7"/>
          </p:nvPr>
        </p:nvSpPr>
        <p:spPr/>
        <p:txBody>
          <a:bodyPr/>
          <a:lstStyle>
            <a:lvl1pPr>
              <a:defRPr/>
            </a:lvl1pPr>
          </a:lstStyle>
          <a:p>
            <a:pPr lvl="0"/>
            <a:endParaRPr lang="en-GB"/>
          </a:p>
        </p:txBody>
      </p:sp>
      <p:sp>
        <p:nvSpPr>
          <p:cNvPr id="6" name="Footer Placeholder 5">
            <a:extLst>
              <a:ext uri="{FF2B5EF4-FFF2-40B4-BE49-F238E27FC236}">
                <a16:creationId xmlns:a16="http://schemas.microsoft.com/office/drawing/2014/main" id="{547E1833-9392-42CC-A54A-12879EE3CB4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BADF3BC-AB05-4ED8-9BBE-FA6BD50AB30D}"/>
              </a:ext>
            </a:extLst>
          </p:cNvPr>
          <p:cNvSpPr txBox="1">
            <a:spLocks noGrp="1"/>
          </p:cNvSpPr>
          <p:nvPr>
            <p:ph type="sldNum" sz="quarter" idx="8"/>
          </p:nvPr>
        </p:nvSpPr>
        <p:spPr/>
        <p:txBody>
          <a:bodyPr/>
          <a:lstStyle>
            <a:lvl1pPr>
              <a:defRPr/>
            </a:lvl1pPr>
          </a:lstStyle>
          <a:p>
            <a:pPr lvl="0"/>
            <a:fld id="{F75DC92F-450C-413A-BAF4-DCA98B2DB144}" type="slidenum">
              <a:t>‹#›</a:t>
            </a:fld>
            <a:endParaRPr lang="el-GR"/>
          </a:p>
        </p:txBody>
      </p:sp>
    </p:spTree>
    <p:extLst>
      <p:ext uri="{BB962C8B-B14F-4D97-AF65-F5344CB8AC3E}">
        <p14:creationId xmlns:p14="http://schemas.microsoft.com/office/powerpoint/2010/main" val="265112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1E5FC-6F6E-43EE-993A-CD8806AB2E0B}"/>
              </a:ext>
            </a:extLst>
          </p:cNvPr>
          <p:cNvSpPr txBox="1">
            <a:spLocks noGrp="1"/>
          </p:cNvSpPr>
          <p:nvPr>
            <p:ph type="title"/>
          </p:nvPr>
        </p:nvSpPr>
        <p:spPr>
          <a:xfrm>
            <a:off x="630360" y="457200"/>
            <a:ext cx="2949480" cy="160020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3200" kern="0" spc="0" baseline="0">
                <a:solidFill>
                  <a:srgbClr val="333399"/>
                </a:solidFill>
                <a:latin typeface="Tahoma" pitchFamily="34"/>
              </a:defRPr>
            </a:lvl1pPr>
          </a:lstStyle>
          <a:p>
            <a:pPr lvl="0"/>
            <a:r>
              <a:rPr lang="en-US"/>
              <a:t>Click to edit Master title style</a:t>
            </a:r>
          </a:p>
        </p:txBody>
      </p:sp>
      <p:sp>
        <p:nvSpPr>
          <p:cNvPr id="3" name="Picture Placeholder 2">
            <a:extLst>
              <a:ext uri="{FF2B5EF4-FFF2-40B4-BE49-F238E27FC236}">
                <a16:creationId xmlns:a16="http://schemas.microsoft.com/office/drawing/2014/main" id="{6C2AC9E1-4DE0-43EB-AABA-6DF52ABE9282}"/>
              </a:ext>
            </a:extLst>
          </p:cNvPr>
          <p:cNvSpPr txBox="1">
            <a:spLocks noGrp="1"/>
          </p:cNvSpPr>
          <p:nvPr>
            <p:ph type="title" idx="4294967295"/>
          </p:nvPr>
        </p:nvSpPr>
        <p:spPr>
          <a:xfrm>
            <a:off x="3887640" y="987480"/>
            <a:ext cx="4629240" cy="4873679"/>
          </a:xfrm>
        </p:spPr>
        <p:txBody>
          <a:bodyPr anchor="t"/>
          <a:lstStyle>
            <a:lvl1pPr>
              <a:defRPr/>
            </a:lvl1pPr>
          </a:lstStyle>
          <a:p>
            <a:pPr lvl="0"/>
            <a:endParaRPr lang="en-GB"/>
          </a:p>
        </p:txBody>
      </p:sp>
      <p:sp>
        <p:nvSpPr>
          <p:cNvPr id="4" name="Text Placeholder 3">
            <a:extLst>
              <a:ext uri="{FF2B5EF4-FFF2-40B4-BE49-F238E27FC236}">
                <a16:creationId xmlns:a16="http://schemas.microsoft.com/office/drawing/2014/main" id="{117FB5E9-B1C9-4072-857D-D5A326F39195}"/>
              </a:ext>
            </a:extLst>
          </p:cNvPr>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94FC0724-3B2D-4850-A935-2856BAAF7673}"/>
              </a:ext>
            </a:extLst>
          </p:cNvPr>
          <p:cNvSpPr txBox="1">
            <a:spLocks noGrp="1"/>
          </p:cNvSpPr>
          <p:nvPr>
            <p:ph type="dt" sz="half" idx="7"/>
          </p:nvPr>
        </p:nvSpPr>
        <p:spPr/>
        <p:txBody>
          <a:bodyPr/>
          <a:lstStyle>
            <a:lvl1pPr>
              <a:defRPr/>
            </a:lvl1pPr>
          </a:lstStyle>
          <a:p>
            <a:pPr lvl="0"/>
            <a:endParaRPr lang="en-GB"/>
          </a:p>
        </p:txBody>
      </p:sp>
      <p:sp>
        <p:nvSpPr>
          <p:cNvPr id="6" name="Footer Placeholder 5">
            <a:extLst>
              <a:ext uri="{FF2B5EF4-FFF2-40B4-BE49-F238E27FC236}">
                <a16:creationId xmlns:a16="http://schemas.microsoft.com/office/drawing/2014/main" id="{499EFA97-639A-4D73-B402-1BE851DDCFE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B649E95-C1B8-483C-B276-24FC356214E6}"/>
              </a:ext>
            </a:extLst>
          </p:cNvPr>
          <p:cNvSpPr txBox="1">
            <a:spLocks noGrp="1"/>
          </p:cNvSpPr>
          <p:nvPr>
            <p:ph type="sldNum" sz="quarter" idx="8"/>
          </p:nvPr>
        </p:nvSpPr>
        <p:spPr/>
        <p:txBody>
          <a:bodyPr/>
          <a:lstStyle>
            <a:lvl1pPr>
              <a:defRPr/>
            </a:lvl1pPr>
          </a:lstStyle>
          <a:p>
            <a:pPr lvl="0"/>
            <a:fld id="{D77B75D3-D104-4D11-9AD2-69C05540AE57}" type="slidenum">
              <a:t>‹#›</a:t>
            </a:fld>
            <a:endParaRPr lang="el-GR"/>
          </a:p>
        </p:txBody>
      </p:sp>
    </p:spTree>
    <p:extLst>
      <p:ext uri="{BB962C8B-B14F-4D97-AF65-F5344CB8AC3E}">
        <p14:creationId xmlns:p14="http://schemas.microsoft.com/office/powerpoint/2010/main" val="195122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8077AAE-7B76-4CAE-8488-A5FC235A8859}"/>
              </a:ext>
            </a:extLst>
          </p:cNvPr>
          <p:cNvSpPr/>
          <p:nvPr/>
        </p:nvSpPr>
        <p:spPr>
          <a:xfrm>
            <a:off x="417600" y="1098719"/>
            <a:ext cx="438119" cy="4744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CF01"/>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3" name="Freeform 2">
            <a:extLst>
              <a:ext uri="{FF2B5EF4-FFF2-40B4-BE49-F238E27FC236}">
                <a16:creationId xmlns:a16="http://schemas.microsoft.com/office/drawing/2014/main" id="{3CBA80C9-DBA0-464E-8D73-5BEF1D80F0D8}"/>
              </a:ext>
            </a:extLst>
          </p:cNvPr>
          <p:cNvSpPr/>
          <p:nvPr/>
        </p:nvSpPr>
        <p:spPr>
          <a:xfrm>
            <a:off x="800280" y="1098719"/>
            <a:ext cx="328320" cy="4744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FFCF01"/>
              </a:gs>
            </a:gsLst>
            <a:lin ang="108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4" name="Freeform 3">
            <a:extLst>
              <a:ext uri="{FF2B5EF4-FFF2-40B4-BE49-F238E27FC236}">
                <a16:creationId xmlns:a16="http://schemas.microsoft.com/office/drawing/2014/main" id="{DF137222-3B53-41B0-9FA8-041ECDFD153E}"/>
              </a:ext>
            </a:extLst>
          </p:cNvPr>
          <p:cNvSpPr/>
          <p:nvPr/>
        </p:nvSpPr>
        <p:spPr>
          <a:xfrm>
            <a:off x="541440" y="1520999"/>
            <a:ext cx="422280" cy="4744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3333C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Freeform 4">
            <a:extLst>
              <a:ext uri="{FF2B5EF4-FFF2-40B4-BE49-F238E27FC236}">
                <a16:creationId xmlns:a16="http://schemas.microsoft.com/office/drawing/2014/main" id="{6E4871EE-113A-46EE-A09E-84542BA887BB}"/>
              </a:ext>
            </a:extLst>
          </p:cNvPr>
          <p:cNvSpPr/>
          <p:nvPr/>
        </p:nvSpPr>
        <p:spPr>
          <a:xfrm>
            <a:off x="911159" y="1520999"/>
            <a:ext cx="368279" cy="4744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3333CC"/>
              </a:gs>
            </a:gsLst>
            <a:lin ang="108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6" name="Freeform 5">
            <a:extLst>
              <a:ext uri="{FF2B5EF4-FFF2-40B4-BE49-F238E27FC236}">
                <a16:creationId xmlns:a16="http://schemas.microsoft.com/office/drawing/2014/main" id="{A3CBA0EC-3BA5-4ACD-8328-C1BEF2272E90}"/>
              </a:ext>
            </a:extLst>
          </p:cNvPr>
          <p:cNvSpPr/>
          <p:nvPr/>
        </p:nvSpPr>
        <p:spPr>
          <a:xfrm>
            <a:off x="127080" y="1447919"/>
            <a:ext cx="560160" cy="4222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FF0000"/>
              </a:gs>
            </a:gsLst>
            <a:lin ang="81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7" name="Freeform 6">
            <a:extLst>
              <a:ext uri="{FF2B5EF4-FFF2-40B4-BE49-F238E27FC236}">
                <a16:creationId xmlns:a16="http://schemas.microsoft.com/office/drawing/2014/main" id="{D0A1939B-7A8A-4658-95CD-BEDD2A434136}"/>
              </a:ext>
            </a:extLst>
          </p:cNvPr>
          <p:cNvSpPr/>
          <p:nvPr/>
        </p:nvSpPr>
        <p:spPr>
          <a:xfrm>
            <a:off x="762120" y="990719"/>
            <a:ext cx="31680" cy="10522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1C1C1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8" name="Freeform 7">
            <a:extLst>
              <a:ext uri="{FF2B5EF4-FFF2-40B4-BE49-F238E27FC236}">
                <a16:creationId xmlns:a16="http://schemas.microsoft.com/office/drawing/2014/main" id="{B5D3294A-F3C8-4169-AE56-7D4858C51154}"/>
              </a:ext>
            </a:extLst>
          </p:cNvPr>
          <p:cNvSpPr/>
          <p:nvPr/>
        </p:nvSpPr>
        <p:spPr>
          <a:xfrm>
            <a:off x="442800" y="1781280"/>
            <a:ext cx="8226360" cy="31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1C1C1C"/>
              </a:gs>
            </a:gsLst>
            <a:lin ang="108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9" name="Title Placeholder 8">
            <a:extLst>
              <a:ext uri="{FF2B5EF4-FFF2-40B4-BE49-F238E27FC236}">
                <a16:creationId xmlns:a16="http://schemas.microsoft.com/office/drawing/2014/main" id="{605D0D6B-92E7-4088-BC52-343E4C4456C6}"/>
              </a:ext>
            </a:extLst>
          </p:cNvPr>
          <p:cNvSpPr txBox="1">
            <a:spLocks noGrp="1"/>
          </p:cNvSpPr>
          <p:nvPr>
            <p:ph type="title"/>
          </p:nvPr>
        </p:nvSpPr>
        <p:spPr>
          <a:xfrm>
            <a:off x="1150920" y="-433440"/>
            <a:ext cx="7788240" cy="2104920"/>
          </a:xfrm>
          <a:prstGeom prst="rect">
            <a:avLst/>
          </a:prstGeom>
          <a:noFill/>
          <a:ln>
            <a:noFill/>
          </a:ln>
        </p:spPr>
        <p:txBody>
          <a:bodyPr wrap="square" lIns="90000" tIns="46800" rIns="90000" bIns="46800" anchor="b" anchorCtr="0">
            <a:noAutofit/>
          </a:bodyPr>
          <a:lstStyle/>
          <a:p>
            <a:pPr lvl="0"/>
            <a:endParaRPr lang="en-GB"/>
          </a:p>
        </p:txBody>
      </p:sp>
      <p:sp>
        <p:nvSpPr>
          <p:cNvPr id="10" name="Text Placeholder 9">
            <a:extLst>
              <a:ext uri="{FF2B5EF4-FFF2-40B4-BE49-F238E27FC236}">
                <a16:creationId xmlns:a16="http://schemas.microsoft.com/office/drawing/2014/main" id="{8641E3AF-1EE0-4D0E-AC9C-64525730209A}"/>
              </a:ext>
            </a:extLst>
          </p:cNvPr>
          <p:cNvSpPr txBox="1">
            <a:spLocks noGrp="1"/>
          </p:cNvSpPr>
          <p:nvPr>
            <p:ph type="body" idx="1"/>
          </p:nvPr>
        </p:nvSpPr>
        <p:spPr>
          <a:xfrm>
            <a:off x="1182240" y="2017799"/>
            <a:ext cx="7767720" cy="4235400"/>
          </a:xfrm>
          <a:prstGeom prst="rect">
            <a:avLst/>
          </a:prstGeom>
          <a:noFill/>
          <a:ln>
            <a:noFill/>
          </a:ln>
        </p:spPr>
        <p:txBody>
          <a:bodyPr wrap="square" lIns="90000" tIns="46800" rIns="90000" bIns="4680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3B5E4902-9417-4527-A15A-568F772C16C8}"/>
              </a:ext>
            </a:extLst>
          </p:cNvPr>
          <p:cNvSpPr txBox="1">
            <a:spLocks noGrp="1"/>
          </p:cNvSpPr>
          <p:nvPr>
            <p:ph type="dt" sz="half" idx="2"/>
          </p:nvPr>
        </p:nvSpPr>
        <p:spPr>
          <a:xfrm>
            <a:off x="1162080" y="6242760"/>
            <a:ext cx="1900080" cy="452880"/>
          </a:xfrm>
          <a:prstGeom prst="rect">
            <a:avLst/>
          </a:prstGeom>
          <a:noFill/>
          <a:ln>
            <a:noFill/>
          </a:ln>
        </p:spPr>
        <p:txBody>
          <a:bodyPr wrap="square" lIns="90000" tIns="46800" rIns="90000" bIns="46800" anchor="b" anchorCtr="0">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12" name="Footer Placeholder 11">
            <a:extLst>
              <a:ext uri="{FF2B5EF4-FFF2-40B4-BE49-F238E27FC236}">
                <a16:creationId xmlns:a16="http://schemas.microsoft.com/office/drawing/2014/main" id="{77355175-647F-4F4F-A137-4FEC3609D32B}"/>
              </a:ext>
            </a:extLst>
          </p:cNvPr>
          <p:cNvSpPr txBox="1">
            <a:spLocks noGrp="1"/>
          </p:cNvSpPr>
          <p:nvPr>
            <p:ph type="ftr" sz="quarter" idx="3"/>
          </p:nvPr>
        </p:nvSpPr>
        <p:spPr>
          <a:xfrm>
            <a:off x="3657600" y="6242760"/>
            <a:ext cx="2890800" cy="452880"/>
          </a:xfrm>
          <a:prstGeom prst="rect">
            <a:avLst/>
          </a:prstGeom>
          <a:noFill/>
          <a:ln>
            <a:noFill/>
          </a:ln>
        </p:spPr>
        <p:txBody>
          <a:bodyPr wrap="square" lIns="90000" tIns="46800" rIns="90000" bIns="46800" anchor="b" anchorCtr="0">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13" name="Slide Number Placeholder 12">
            <a:extLst>
              <a:ext uri="{FF2B5EF4-FFF2-40B4-BE49-F238E27FC236}">
                <a16:creationId xmlns:a16="http://schemas.microsoft.com/office/drawing/2014/main" id="{16668269-3FD1-4BE9-99A6-F2253A234838}"/>
              </a:ext>
            </a:extLst>
          </p:cNvPr>
          <p:cNvSpPr txBox="1">
            <a:spLocks noGrp="1"/>
          </p:cNvSpPr>
          <p:nvPr>
            <p:ph type="sldNum" sz="quarter" idx="4"/>
          </p:nvPr>
        </p:nvSpPr>
        <p:spPr>
          <a:xfrm>
            <a:off x="7042319" y="6242760"/>
            <a:ext cx="1900080" cy="452880"/>
          </a:xfrm>
          <a:prstGeom prst="rect">
            <a:avLst/>
          </a:prstGeom>
          <a:noFill/>
          <a:ln>
            <a:noFill/>
          </a:ln>
        </p:spPr>
        <p:txBody>
          <a:bodyPr wrap="square" lIns="90000" tIns="46800" rIns="90000" bIns="46800" anchor="b" anchorCtr="0">
            <a:noAutofit/>
          </a:bodyPr>
          <a:lstStyle>
            <a:lvl1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l-GR" sz="1800" b="0" i="0" u="none" strike="noStrike" kern="1200" spc="0" baseline="0">
                <a:solidFill>
                  <a:srgbClr val="000000"/>
                </a:solidFill>
                <a:latin typeface="Arial" pitchFamily="18"/>
                <a:ea typeface="SimSun" pitchFamily="2"/>
                <a:cs typeface="SimSun" pitchFamily="2"/>
              </a:defRPr>
            </a:lvl1pPr>
          </a:lstStyle>
          <a:p>
            <a:pPr lvl="0"/>
            <a:fld id="{F4884738-E3A8-4C6F-BB31-C7F0989216F0}" type="slidenum">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ctr" rtl="0" hangingPunct="0">
        <a:buNone/>
        <a:tabLst/>
        <a:defRPr lang="en-GB" sz="4400" b="0" i="0" u="none" strike="noStrike" kern="1200">
          <a:ln>
            <a:noFill/>
          </a:ln>
          <a:latin typeface="Arial" pitchFamily="18"/>
          <a:ea typeface="SimSun" pitchFamily="2"/>
          <a:cs typeface="Mangal" pitchFamily="2"/>
        </a:defRPr>
      </a:lvl1pPr>
    </p:titleStyle>
    <p:bodyStyle>
      <a:lvl1pPr marL="342720" marR="0" lvl="0" indent="-342720" algn="l" rtl="0" hangingPunct="1">
        <a:lnSpc>
          <a:spcPct val="100000"/>
        </a:lnSpc>
        <a:spcBef>
          <a:spcPts val="799"/>
        </a:spcBef>
        <a:spcAft>
          <a:spcPts val="0"/>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b="0" i="0" u="none" strike="noStrike" kern="0" spc="0" baseline="0">
          <a:ln>
            <a:noFill/>
          </a:ln>
          <a:solidFill>
            <a:srgbClr val="000000"/>
          </a:solidFill>
          <a:latin typeface="Tahoma" pitchFamily="34"/>
          <a:ea typeface="SimSun" pitchFamily="2"/>
          <a:cs typeface="Mangal" pitchFamily="2"/>
        </a:defRPr>
      </a:lvl1pPr>
      <a:lvl2pPr marL="685799" marR="0" lvl="1" indent="-228600" algn="l" rtl="0" hangingPunct="1">
        <a:lnSpc>
          <a:spcPct val="90000"/>
        </a:lnSpc>
        <a:spcBef>
          <a:spcPts val="499"/>
        </a:spcBef>
        <a:spcAft>
          <a:spcPts val="0"/>
        </a:spcAft>
        <a:buSzPct val="45000"/>
        <a:buFont typeface="StarSymbol"/>
        <a:buChar char="●"/>
        <a:tabLst/>
        <a:defRPr lang="en-US" sz="2400" b="0" i="0" u="none" strike="noStrike" kern="1200" spc="0" baseline="0">
          <a:ln>
            <a:noFill/>
          </a:ln>
          <a:solidFill>
            <a:srgbClr val="000000"/>
          </a:solidFill>
          <a:latin typeface="Calibri" pitchFamily="18"/>
          <a:ea typeface="SimSun" pitchFamily="2"/>
          <a:cs typeface="Mangal" pitchFamily="2"/>
        </a:defRPr>
      </a:lvl2pPr>
      <a:lvl3pPr marL="1143000" marR="0" lvl="2" indent="-228600" algn="l" rtl="0" hangingPunct="1">
        <a:lnSpc>
          <a:spcPct val="90000"/>
        </a:lnSpc>
        <a:spcBef>
          <a:spcPts val="499"/>
        </a:spcBef>
        <a:spcAft>
          <a:spcPts val="0"/>
        </a:spcAft>
        <a:buSzPct val="75000"/>
        <a:buFont typeface="StarSymbol"/>
        <a:buChar char="–"/>
        <a:tabLst/>
        <a:defRPr lang="en-US" sz="2000" b="0" i="0" u="none" strike="noStrike" kern="1200" spc="0" baseline="0">
          <a:ln>
            <a:noFill/>
          </a:ln>
          <a:solidFill>
            <a:srgbClr val="000000"/>
          </a:solidFill>
          <a:latin typeface="Calibri" pitchFamily="18"/>
          <a:ea typeface="SimSun" pitchFamily="2"/>
          <a:cs typeface="Mangal" pitchFamily="2"/>
        </a:defRPr>
      </a:lvl3pPr>
      <a:lvl4pPr marL="1600200" marR="0" lvl="3" indent="-228600" algn="l" rtl="0" hangingPunct="1">
        <a:lnSpc>
          <a:spcPct val="90000"/>
        </a:lnSpc>
        <a:spcBef>
          <a:spcPts val="499"/>
        </a:spcBef>
        <a:spcAft>
          <a:spcPts val="0"/>
        </a:spcAft>
        <a:buSzPct val="45000"/>
        <a:buFont typeface="StarSymbol"/>
        <a:buChar char="●"/>
        <a:tabLst/>
        <a:defRPr lang="en-US" sz="1800" b="0" i="0" u="none" strike="noStrike" kern="1200" spc="0" baseline="0">
          <a:ln>
            <a:noFill/>
          </a:ln>
          <a:solidFill>
            <a:srgbClr val="000000"/>
          </a:solidFill>
          <a:latin typeface="Calibri" pitchFamily="18"/>
          <a:ea typeface="SimSun" pitchFamily="2"/>
          <a:cs typeface="Mangal" pitchFamily="2"/>
        </a:defRPr>
      </a:lvl4pPr>
      <a:lvl5pPr marL="2057400" marR="0" lvl="4" indent="-228600" algn="l" rtl="0" hangingPunct="1">
        <a:lnSpc>
          <a:spcPct val="90000"/>
        </a:lnSpc>
        <a:spcBef>
          <a:spcPts val="499"/>
        </a:spcBef>
        <a:spcAft>
          <a:spcPts val="0"/>
        </a:spcAft>
        <a:buSzPct val="75000"/>
        <a:buFont typeface="StarSymbol"/>
        <a:buChar char="–"/>
        <a:tabLst/>
        <a:defRPr lang="en-US" sz="1800" b="0" i="0" u="none" strike="noStrike" kern="1200" spc="0" baseline="0">
          <a:ln>
            <a:noFill/>
          </a:ln>
          <a:solidFill>
            <a:srgbClr val="000000"/>
          </a:solidFill>
          <a:latin typeface="Calibri" pitchFamily="18"/>
          <a:ea typeface="SimSun" pitchFamily="2"/>
          <a:cs typeface="Mangal"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DD0601-142C-46B8-B947-1B51A618818B}"/>
              </a:ext>
            </a:extLst>
          </p:cNvPr>
          <p:cNvGrpSpPr/>
          <p:nvPr/>
        </p:nvGrpSpPr>
        <p:grpSpPr>
          <a:xfrm>
            <a:off x="0" y="2438280"/>
            <a:ext cx="9009000" cy="1052640"/>
            <a:chOff x="0" y="2438280"/>
            <a:chExt cx="9009000" cy="1052640"/>
          </a:xfrm>
        </p:grpSpPr>
        <p:grpSp>
          <p:nvGrpSpPr>
            <p:cNvPr id="3" name="Group 2">
              <a:extLst>
                <a:ext uri="{FF2B5EF4-FFF2-40B4-BE49-F238E27FC236}">
                  <a16:creationId xmlns:a16="http://schemas.microsoft.com/office/drawing/2014/main" id="{5601FD3A-9B67-4847-91C4-8669105E180E}"/>
                </a:ext>
              </a:extLst>
            </p:cNvPr>
            <p:cNvGrpSpPr/>
            <p:nvPr/>
          </p:nvGrpSpPr>
          <p:grpSpPr>
            <a:xfrm>
              <a:off x="290520" y="2546280"/>
              <a:ext cx="711360" cy="474840"/>
              <a:chOff x="290520" y="2546280"/>
              <a:chExt cx="711360" cy="474840"/>
            </a:xfrm>
          </p:grpSpPr>
          <p:sp>
            <p:nvSpPr>
              <p:cNvPr id="4" name="Freeform 3">
                <a:extLst>
                  <a:ext uri="{FF2B5EF4-FFF2-40B4-BE49-F238E27FC236}">
                    <a16:creationId xmlns:a16="http://schemas.microsoft.com/office/drawing/2014/main" id="{C90EAC15-5AB8-4C63-8249-1145119DC1AD}"/>
                  </a:ext>
                </a:extLst>
              </p:cNvPr>
              <p:cNvSpPr/>
              <p:nvPr/>
            </p:nvSpPr>
            <p:spPr>
              <a:xfrm>
                <a:off x="290520" y="2546280"/>
                <a:ext cx="438119" cy="4748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3333C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Freeform 4">
                <a:extLst>
                  <a:ext uri="{FF2B5EF4-FFF2-40B4-BE49-F238E27FC236}">
                    <a16:creationId xmlns:a16="http://schemas.microsoft.com/office/drawing/2014/main" id="{55863394-2C98-47A3-B737-30527D268DC8}"/>
                  </a:ext>
                </a:extLst>
              </p:cNvPr>
              <p:cNvSpPr/>
              <p:nvPr/>
            </p:nvSpPr>
            <p:spPr>
              <a:xfrm>
                <a:off x="673200" y="2546280"/>
                <a:ext cx="328680" cy="4748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3333CC"/>
                  </a:gs>
                </a:gsLst>
                <a:lin ang="108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grpSp>
        <p:grpSp>
          <p:nvGrpSpPr>
            <p:cNvPr id="6" name="Group 5">
              <a:extLst>
                <a:ext uri="{FF2B5EF4-FFF2-40B4-BE49-F238E27FC236}">
                  <a16:creationId xmlns:a16="http://schemas.microsoft.com/office/drawing/2014/main" id="{8B5105C1-75D2-4B43-9CBE-E4CCBBBF40E1}"/>
                </a:ext>
              </a:extLst>
            </p:cNvPr>
            <p:cNvGrpSpPr/>
            <p:nvPr/>
          </p:nvGrpSpPr>
          <p:grpSpPr>
            <a:xfrm>
              <a:off x="414360" y="2968559"/>
              <a:ext cx="736559" cy="474840"/>
              <a:chOff x="414360" y="2968559"/>
              <a:chExt cx="736559" cy="474840"/>
            </a:xfrm>
          </p:grpSpPr>
          <p:sp>
            <p:nvSpPr>
              <p:cNvPr id="7" name="Freeform 6">
                <a:extLst>
                  <a:ext uri="{FF2B5EF4-FFF2-40B4-BE49-F238E27FC236}">
                    <a16:creationId xmlns:a16="http://schemas.microsoft.com/office/drawing/2014/main" id="{772A4BE8-3E74-409D-8AE6-71205DE1E5C6}"/>
                  </a:ext>
                </a:extLst>
              </p:cNvPr>
              <p:cNvSpPr/>
              <p:nvPr/>
            </p:nvSpPr>
            <p:spPr>
              <a:xfrm>
                <a:off x="414360" y="2968559"/>
                <a:ext cx="422280" cy="4748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CF01"/>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8" name="Freeform 7">
                <a:extLst>
                  <a:ext uri="{FF2B5EF4-FFF2-40B4-BE49-F238E27FC236}">
                    <a16:creationId xmlns:a16="http://schemas.microsoft.com/office/drawing/2014/main" id="{7D2B0353-F5F0-4C91-BDB4-E3A9553C6D55}"/>
                  </a:ext>
                </a:extLst>
              </p:cNvPr>
              <p:cNvSpPr/>
              <p:nvPr/>
            </p:nvSpPr>
            <p:spPr>
              <a:xfrm>
                <a:off x="782640" y="2968559"/>
                <a:ext cx="368279" cy="4748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FFCF01"/>
                  </a:gs>
                </a:gsLst>
                <a:lin ang="108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grpSp>
        <p:sp>
          <p:nvSpPr>
            <p:cNvPr id="9" name="Freeform 8">
              <a:extLst>
                <a:ext uri="{FF2B5EF4-FFF2-40B4-BE49-F238E27FC236}">
                  <a16:creationId xmlns:a16="http://schemas.microsoft.com/office/drawing/2014/main" id="{E762D23C-7467-496C-8CB7-55B11134C1C0}"/>
                </a:ext>
              </a:extLst>
            </p:cNvPr>
            <p:cNvSpPr/>
            <p:nvPr/>
          </p:nvSpPr>
          <p:spPr>
            <a:xfrm>
              <a:off x="0" y="2895479"/>
              <a:ext cx="560520" cy="4222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FF0000"/>
                </a:gs>
              </a:gsLst>
              <a:lin ang="81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0" name="Freeform 9">
              <a:extLst>
                <a:ext uri="{FF2B5EF4-FFF2-40B4-BE49-F238E27FC236}">
                  <a16:creationId xmlns:a16="http://schemas.microsoft.com/office/drawing/2014/main" id="{E982A7D3-06CB-459E-94F7-8BC517710353}"/>
                </a:ext>
              </a:extLst>
            </p:cNvPr>
            <p:cNvSpPr/>
            <p:nvPr/>
          </p:nvSpPr>
          <p:spPr>
            <a:xfrm>
              <a:off x="635040" y="2438280"/>
              <a:ext cx="31680" cy="10526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1C1C1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1" name="Freeform 10">
              <a:extLst>
                <a:ext uri="{FF2B5EF4-FFF2-40B4-BE49-F238E27FC236}">
                  <a16:creationId xmlns:a16="http://schemas.microsoft.com/office/drawing/2014/main" id="{BA3BEFFD-92A9-45A4-9F36-DCE97EFFC087}"/>
                </a:ext>
              </a:extLst>
            </p:cNvPr>
            <p:cNvSpPr/>
            <p:nvPr/>
          </p:nvSpPr>
          <p:spPr>
            <a:xfrm flipV="1">
              <a:off x="316080" y="3260880"/>
              <a:ext cx="8692920" cy="554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1C1C1C"/>
                </a:gs>
              </a:gsLst>
              <a:lin ang="108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grpSp>
      <p:sp>
        <p:nvSpPr>
          <p:cNvPr id="12" name="Title Placeholder 11">
            <a:extLst>
              <a:ext uri="{FF2B5EF4-FFF2-40B4-BE49-F238E27FC236}">
                <a16:creationId xmlns:a16="http://schemas.microsoft.com/office/drawing/2014/main" id="{1D9FE764-E781-4E58-8DA8-B687930E6106}"/>
              </a:ext>
            </a:extLst>
          </p:cNvPr>
          <p:cNvSpPr txBox="1">
            <a:spLocks noGrp="1"/>
          </p:cNvSpPr>
          <p:nvPr>
            <p:ph type="title"/>
          </p:nvPr>
        </p:nvSpPr>
        <p:spPr>
          <a:xfrm>
            <a:off x="990719" y="1028519"/>
            <a:ext cx="7767360" cy="2104920"/>
          </a:xfrm>
          <a:prstGeom prst="rect">
            <a:avLst/>
          </a:prstGeom>
          <a:noFill/>
          <a:ln>
            <a:noFill/>
          </a:ln>
        </p:spPr>
        <p:txBody>
          <a:bodyPr wrap="square" lIns="90000" tIns="46800" rIns="90000" bIns="46800" anchor="b" anchorCtr="0">
            <a:noAutofit/>
          </a:bodyPr>
          <a:lstStyle/>
          <a:p>
            <a:pPr lvl="0"/>
            <a:endParaRPr lang="en-GB"/>
          </a:p>
        </p:txBody>
      </p:sp>
      <p:sp>
        <p:nvSpPr>
          <p:cNvPr id="13" name="Date Placeholder 12">
            <a:extLst>
              <a:ext uri="{FF2B5EF4-FFF2-40B4-BE49-F238E27FC236}">
                <a16:creationId xmlns:a16="http://schemas.microsoft.com/office/drawing/2014/main" id="{2F2D42EF-E8A6-4257-A0A9-70E2ABBFD6D5}"/>
              </a:ext>
            </a:extLst>
          </p:cNvPr>
          <p:cNvSpPr txBox="1">
            <a:spLocks noGrp="1"/>
          </p:cNvSpPr>
          <p:nvPr>
            <p:ph type="dt" sz="half" idx="2"/>
          </p:nvPr>
        </p:nvSpPr>
        <p:spPr>
          <a:xfrm>
            <a:off x="990719" y="6248160"/>
            <a:ext cx="1900080" cy="452519"/>
          </a:xfrm>
          <a:prstGeom prst="rect">
            <a:avLst/>
          </a:prstGeom>
          <a:noFill/>
          <a:ln>
            <a:noFill/>
          </a:ln>
        </p:spPr>
        <p:txBody>
          <a:bodyPr wrap="square" lIns="90000" tIns="46800" rIns="90000" bIns="46800" anchor="b" anchorCtr="0">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14" name="Footer Placeholder 13">
            <a:extLst>
              <a:ext uri="{FF2B5EF4-FFF2-40B4-BE49-F238E27FC236}">
                <a16:creationId xmlns:a16="http://schemas.microsoft.com/office/drawing/2014/main" id="{3CB6808E-540E-4886-AD48-91ACE8D37BB1}"/>
              </a:ext>
            </a:extLst>
          </p:cNvPr>
          <p:cNvSpPr txBox="1">
            <a:spLocks noGrp="1"/>
          </p:cNvSpPr>
          <p:nvPr>
            <p:ph type="ftr" sz="quarter" idx="3"/>
          </p:nvPr>
        </p:nvSpPr>
        <p:spPr>
          <a:xfrm>
            <a:off x="3429000" y="6248160"/>
            <a:ext cx="2890800" cy="452519"/>
          </a:xfrm>
          <a:prstGeom prst="rect">
            <a:avLst/>
          </a:prstGeom>
          <a:noFill/>
          <a:ln>
            <a:noFill/>
          </a:ln>
        </p:spPr>
        <p:txBody>
          <a:bodyPr wrap="square" lIns="90000" tIns="46800" rIns="90000" bIns="46800" anchor="b" anchorCtr="1">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15" name="Slide Number Placeholder 14">
            <a:extLst>
              <a:ext uri="{FF2B5EF4-FFF2-40B4-BE49-F238E27FC236}">
                <a16:creationId xmlns:a16="http://schemas.microsoft.com/office/drawing/2014/main" id="{C04D2EAE-E068-4DE0-96F7-4B7CCBDBC7B9}"/>
              </a:ext>
            </a:extLst>
          </p:cNvPr>
          <p:cNvSpPr txBox="1">
            <a:spLocks noGrp="1"/>
          </p:cNvSpPr>
          <p:nvPr>
            <p:ph type="sldNum" sz="quarter" idx="4"/>
          </p:nvPr>
        </p:nvSpPr>
        <p:spPr>
          <a:xfrm>
            <a:off x="6858000" y="6248160"/>
            <a:ext cx="1900080" cy="452519"/>
          </a:xfrm>
          <a:prstGeom prst="rect">
            <a:avLst/>
          </a:prstGeom>
          <a:noFill/>
          <a:ln>
            <a:noFill/>
          </a:ln>
        </p:spPr>
        <p:txBody>
          <a:bodyPr wrap="square" lIns="90000" tIns="46800" rIns="90000" bIns="46800" anchor="b" anchorCtr="0">
            <a:noAutofit/>
          </a:bodyPr>
          <a:lstStyle>
            <a:lvl1pPr marL="0" marR="0" lvl="0" indent="0" algn="r" rtl="0" hangingPunct="0">
              <a:lnSpc>
                <a:spcPct val="100000"/>
              </a:lnSpc>
              <a:spcBef>
                <a:spcPts val="0"/>
              </a:spcBef>
              <a:spcAft>
                <a:spcPts val="0"/>
              </a:spcAft>
              <a:buNone/>
              <a:tabLst/>
              <a:defRPr lang="el-GR" sz="1400" b="0" i="0" u="none" strike="noStrike" kern="1200" spc="0" baseline="0">
                <a:solidFill>
                  <a:srgbClr val="1C1C1C"/>
                </a:solidFill>
                <a:latin typeface="Tahoma" pitchFamily="34"/>
                <a:ea typeface="Arial" pitchFamily="2"/>
                <a:cs typeface="Arial" pitchFamily="2"/>
              </a:defRPr>
            </a:lvl1pPr>
          </a:lstStyle>
          <a:p>
            <a:pPr lvl="0"/>
            <a:fld id="{5855AEF8-7C4B-4CD2-AA62-8768675D5E78}" type="slidenum">
              <a:t>‹#›</a:t>
            </a:fld>
            <a:endParaRPr lang="el-GR"/>
          </a:p>
        </p:txBody>
      </p:sp>
      <p:sp>
        <p:nvSpPr>
          <p:cNvPr id="16" name="Text Placeholder 15">
            <a:extLst>
              <a:ext uri="{FF2B5EF4-FFF2-40B4-BE49-F238E27FC236}">
                <a16:creationId xmlns:a16="http://schemas.microsoft.com/office/drawing/2014/main" id="{085596C4-33A4-4E87-BB41-FF6699C3AEA3}"/>
              </a:ext>
            </a:extLst>
          </p:cNvPr>
          <p:cNvSpPr txBox="1">
            <a:spLocks noGrp="1"/>
          </p:cNvSpPr>
          <p:nvPr>
            <p:ph type="body" idx="1"/>
          </p:nvPr>
        </p:nvSpPr>
        <p:spPr>
          <a:xfrm>
            <a:off x="456839" y="1604520"/>
            <a:ext cx="8224920" cy="4521600"/>
          </a:xfrm>
          <a:prstGeom prst="rect">
            <a:avLst/>
          </a:prstGeom>
          <a:noFill/>
          <a:ln>
            <a:noFill/>
          </a:ln>
        </p:spPr>
        <p:txBody>
          <a:bodyPr wrap="square" lIns="0" tIns="0" rIns="0" bIns="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lvl="0" algn="ctr" rtl="0" hangingPunct="0">
        <a:buNone/>
        <a:tabLst/>
        <a:defRPr lang="en-GB" sz="4400" b="0" i="0" u="none" strike="noStrike" kern="1200">
          <a:ln>
            <a:noFill/>
          </a:ln>
          <a:latin typeface="Arial" pitchFamily="18"/>
          <a:ea typeface="SimSun" pitchFamily="2"/>
          <a:cs typeface="Mangal" pitchFamily="2"/>
        </a:defRPr>
      </a:lvl1pPr>
    </p:titleStyle>
    <p:bodyStyle>
      <a:lvl1pPr marL="342720" marR="0" lvl="0" indent="-342720" algn="l" rtl="0" hangingPunct="1">
        <a:lnSpc>
          <a:spcPct val="100000"/>
        </a:lnSpc>
        <a:spcBef>
          <a:spcPts val="799"/>
        </a:spcBef>
        <a:spcAft>
          <a:spcPts val="0"/>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b="0" i="0" u="none" strike="noStrike" kern="1200" spc="0" baseline="0">
          <a:ln>
            <a:noFill/>
          </a:ln>
          <a:solidFill>
            <a:srgbClr val="000000"/>
          </a:solidFill>
          <a:latin typeface="Tahoma" pitchFamily="34"/>
          <a:ea typeface="SimSun" pitchFamily="2"/>
          <a:cs typeface="Mangal" pitchFamily="2"/>
        </a:defRPr>
      </a:lvl1pPr>
      <a:lvl2pPr marL="685799" marR="0" lvl="1" indent="-228600" algn="l" rtl="0" hangingPunct="1">
        <a:lnSpc>
          <a:spcPct val="90000"/>
        </a:lnSpc>
        <a:spcBef>
          <a:spcPts val="499"/>
        </a:spcBef>
        <a:spcAft>
          <a:spcPts val="0"/>
        </a:spcAft>
        <a:buSzPct val="45000"/>
        <a:buFont typeface="StarSymbol"/>
        <a:buChar char="●"/>
        <a:tabLst/>
        <a:defRPr lang="en-US" sz="2400" b="0" i="0" u="none" strike="noStrike" kern="1200" spc="0" baseline="0">
          <a:ln>
            <a:noFill/>
          </a:ln>
          <a:solidFill>
            <a:srgbClr val="000000"/>
          </a:solidFill>
          <a:latin typeface="Calibri" pitchFamily="18"/>
          <a:ea typeface="SimSun" pitchFamily="2"/>
          <a:cs typeface="Mangal" pitchFamily="2"/>
        </a:defRPr>
      </a:lvl2pPr>
      <a:lvl3pPr marL="1143000" marR="0" lvl="2" indent="-228600" algn="l" rtl="0" hangingPunct="1">
        <a:lnSpc>
          <a:spcPct val="90000"/>
        </a:lnSpc>
        <a:spcBef>
          <a:spcPts val="499"/>
        </a:spcBef>
        <a:spcAft>
          <a:spcPts val="0"/>
        </a:spcAft>
        <a:buSzPct val="75000"/>
        <a:buFont typeface="StarSymbol"/>
        <a:buChar char="–"/>
        <a:tabLst/>
        <a:defRPr lang="en-US" sz="2000" b="0" i="0" u="none" strike="noStrike" kern="1200" spc="0" baseline="0">
          <a:ln>
            <a:noFill/>
          </a:ln>
          <a:solidFill>
            <a:srgbClr val="000000"/>
          </a:solidFill>
          <a:latin typeface="Calibri" pitchFamily="18"/>
          <a:ea typeface="SimSun" pitchFamily="2"/>
          <a:cs typeface="Mangal" pitchFamily="2"/>
        </a:defRPr>
      </a:lvl3pPr>
      <a:lvl4pPr marL="1600200" marR="0" lvl="3" indent="-228600" algn="l" rtl="0" hangingPunct="1">
        <a:lnSpc>
          <a:spcPct val="90000"/>
        </a:lnSpc>
        <a:spcBef>
          <a:spcPts val="499"/>
        </a:spcBef>
        <a:spcAft>
          <a:spcPts val="0"/>
        </a:spcAft>
        <a:buSzPct val="45000"/>
        <a:buFont typeface="StarSymbol"/>
        <a:buChar char="●"/>
        <a:tabLst/>
        <a:defRPr lang="en-US" sz="1800" b="0" i="0" u="none" strike="noStrike" kern="1200" spc="0" baseline="0">
          <a:ln>
            <a:noFill/>
          </a:ln>
          <a:solidFill>
            <a:srgbClr val="000000"/>
          </a:solidFill>
          <a:latin typeface="Calibri" pitchFamily="18"/>
          <a:ea typeface="SimSun" pitchFamily="2"/>
          <a:cs typeface="Mangal" pitchFamily="2"/>
        </a:defRPr>
      </a:lvl4pPr>
      <a:lvl5pPr marL="2057400" marR="0" lvl="4" indent="-228600" algn="l" rtl="0" hangingPunct="1">
        <a:lnSpc>
          <a:spcPct val="90000"/>
        </a:lnSpc>
        <a:spcBef>
          <a:spcPts val="499"/>
        </a:spcBef>
        <a:spcAft>
          <a:spcPts val="0"/>
        </a:spcAft>
        <a:buSzPct val="75000"/>
        <a:buFont typeface="StarSymbol"/>
        <a:buChar char="–"/>
        <a:tabLst/>
        <a:defRPr lang="en-US" sz="1800" b="0" i="0" u="none" strike="noStrike" kern="1200" spc="0" baseline="0">
          <a:ln>
            <a:noFill/>
          </a:ln>
          <a:solidFill>
            <a:srgbClr val="000000"/>
          </a:solidFill>
          <a:latin typeface="Calibri" pitchFamily="18"/>
          <a:ea typeface="SimSun" pitchFamily="2"/>
          <a:cs typeface="Mangal"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9.bin"/><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oleObject" Target="../embeddings/oleObject19.bin"/><Relationship Id="rId4" Type="http://schemas.openxmlformats.org/officeDocument/2006/relationships/image" Target="../media/image2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53F7232-8C39-4AF0-A9AA-8EDAA00046DA}"/>
              </a:ext>
            </a:extLst>
          </p:cNvPr>
          <p:cNvSpPr txBox="1"/>
          <p:nvPr/>
        </p:nvSpPr>
        <p:spPr>
          <a:xfrm>
            <a:off x="6858000" y="6248160"/>
            <a:ext cx="1900080" cy="452519"/>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5EAC2BB5-66A9-4BF6-8FFC-06E7407AAC90}" type="slidenum">
              <a:rPr/>
              <a:t>1</a:t>
            </a:fld>
            <a:endParaRPr lang="el-GR" sz="1400" b="0" i="0" u="none" strike="noStrike" kern="1200" spc="0" baseline="0">
              <a:ln>
                <a:noFill/>
              </a:ln>
              <a:solidFill>
                <a:srgbClr val="1C1C1C"/>
              </a:solidFill>
              <a:latin typeface="Tahoma" pitchFamily="34"/>
              <a:ea typeface="Arial" pitchFamily="2"/>
              <a:cs typeface="Arial" pitchFamily="2"/>
            </a:endParaRPr>
          </a:p>
        </p:txBody>
      </p:sp>
      <p:sp>
        <p:nvSpPr>
          <p:cNvPr id="3" name="Title 1">
            <a:extLst>
              <a:ext uri="{FF2B5EF4-FFF2-40B4-BE49-F238E27FC236}">
                <a16:creationId xmlns:a16="http://schemas.microsoft.com/office/drawing/2014/main" id="{D3FE65DB-4E82-461D-B158-AE2E8F510CAB}"/>
              </a:ext>
            </a:extLst>
          </p:cNvPr>
          <p:cNvSpPr txBox="1">
            <a:spLocks noGrp="1"/>
          </p:cNvSpPr>
          <p:nvPr>
            <p:ph type="title" idx="4294967295"/>
          </p:nvPr>
        </p:nvSpPr>
        <p:spPr>
          <a:xfrm>
            <a:off x="990719" y="1154880"/>
            <a:ext cx="7772400" cy="19836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400">
                <a:solidFill>
                  <a:srgbClr val="333399"/>
                </a:solidFill>
                <a:latin typeface="Tahoma" pitchFamily="34"/>
              </a:rPr>
              <a:t>Πανεπιστήμιο Αιγαίου</a:t>
            </a:r>
            <a:br>
              <a:rPr lang="el-GR" sz="2400">
                <a:solidFill>
                  <a:srgbClr val="333399"/>
                </a:solidFill>
                <a:latin typeface="Tahoma" pitchFamily="34"/>
              </a:rPr>
            </a:br>
            <a:r>
              <a:rPr lang="el-GR" sz="2400">
                <a:solidFill>
                  <a:srgbClr val="333399"/>
                </a:solidFill>
                <a:latin typeface="Tahoma" pitchFamily="34"/>
              </a:rPr>
              <a:t>Τμήμα Γεωγραφίας</a:t>
            </a:r>
            <a:br>
              <a:rPr lang="en-GB" sz="2400">
                <a:solidFill>
                  <a:srgbClr val="333399"/>
                </a:solidFill>
                <a:latin typeface="Tahoma" pitchFamily="34"/>
              </a:rPr>
            </a:br>
            <a:br>
              <a:rPr lang="en-GB" sz="2400">
                <a:solidFill>
                  <a:srgbClr val="333399"/>
                </a:solidFill>
                <a:latin typeface="Tahoma" pitchFamily="34"/>
              </a:rPr>
            </a:br>
            <a:br>
              <a:rPr lang="en-GB" sz="2400">
                <a:solidFill>
                  <a:srgbClr val="333399"/>
                </a:solidFill>
                <a:latin typeface="Tahoma" pitchFamily="34"/>
              </a:rPr>
            </a:br>
            <a:r>
              <a:rPr lang="el-GR" sz="2800">
                <a:solidFill>
                  <a:srgbClr val="333399"/>
                </a:solidFill>
                <a:latin typeface="Tahoma" pitchFamily="34"/>
              </a:rPr>
              <a:t>Πληθυσμιακή Γεωγραφία</a:t>
            </a:r>
          </a:p>
        </p:txBody>
      </p:sp>
      <p:sp>
        <p:nvSpPr>
          <p:cNvPr id="4" name="Subtitle 2">
            <a:extLst>
              <a:ext uri="{FF2B5EF4-FFF2-40B4-BE49-F238E27FC236}">
                <a16:creationId xmlns:a16="http://schemas.microsoft.com/office/drawing/2014/main" id="{65F67F56-5106-4D93-B77C-BD24CF0C3242}"/>
              </a:ext>
            </a:extLst>
          </p:cNvPr>
          <p:cNvSpPr txBox="1">
            <a:spLocks noGrp="1"/>
          </p:cNvSpPr>
          <p:nvPr>
            <p:ph type="subTitle" idx="4294967295"/>
          </p:nvPr>
        </p:nvSpPr>
        <p:spPr>
          <a:xfrm>
            <a:off x="1371599" y="3885839"/>
            <a:ext cx="6400799" cy="2064960"/>
          </a:xfrm>
        </p:spPr>
        <p:txBody>
          <a:bodyPr lIns="90000" tIns="46800" rIns="90000" bIns="46800" anchorCtr="1">
            <a:spAutoFit/>
          </a:bodyPr>
          <a:lstStyle/>
          <a:p>
            <a:pPr marL="0" lvl="0" indent="0" algn="ctr">
              <a:spcBef>
                <a:spcPts val="694"/>
              </a:spcBef>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l-GR" sz="2800"/>
          </a:p>
          <a:p>
            <a:pPr marL="0" lvl="0" indent="0" algn="ctr">
              <a:spcBef>
                <a:spcPts val="694"/>
              </a:spcBef>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800"/>
              <a:t>Διδάσκων: Δρ. Βασίλειος Γαβαλάς</a:t>
            </a:r>
          </a:p>
          <a:p>
            <a:pPr marL="0" lvl="0" indent="0" algn="ctr">
              <a:spcBef>
                <a:spcPts val="694"/>
              </a:spcBef>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800"/>
              <a:t>Διάλεξη 5: Η φθορά του πληθυσμού.</a:t>
            </a:r>
          </a:p>
          <a:p>
            <a:pPr marL="0" lvl="0" indent="0" algn="ctr">
              <a:spcBef>
                <a:spcPts val="694"/>
              </a:spcBef>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l-GR"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76A-B436-4BFE-8821-FCD5AD8147D7}"/>
              </a:ext>
            </a:extLst>
          </p:cNvPr>
          <p:cNvSpPr txBox="1">
            <a:spLocks noGrp="1"/>
          </p:cNvSpPr>
          <p:nvPr>
            <p:ph type="title" idx="4294967295"/>
          </p:nvPr>
        </p:nvSpPr>
        <p:spPr>
          <a:xfrm>
            <a:off x="1150560" y="446400"/>
            <a:ext cx="7792920" cy="459719"/>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400" kern="0">
                <a:solidFill>
                  <a:srgbClr val="333399"/>
                </a:solidFill>
                <a:latin typeface="Tahoma" pitchFamily="34"/>
              </a:rPr>
              <a:t>Άμεση τυποποίηση. Ελλάδα 1961 και 1991.</a:t>
            </a:r>
          </a:p>
        </p:txBody>
      </p:sp>
      <p:graphicFrame>
        <p:nvGraphicFramePr>
          <p:cNvPr id="3" name="Object 2">
            <a:extLst>
              <a:ext uri="{FF2B5EF4-FFF2-40B4-BE49-F238E27FC236}">
                <a16:creationId xmlns:a16="http://schemas.microsoft.com/office/drawing/2014/main" id="{68F56D6E-B9F3-4348-8913-32314C6CEBB4}"/>
              </a:ext>
            </a:extLst>
          </p:cNvPr>
          <p:cNvGraphicFramePr/>
          <p:nvPr/>
        </p:nvGraphicFramePr>
        <p:xfrm>
          <a:off x="1440000" y="966960"/>
          <a:ext cx="6659279" cy="5513040"/>
        </p:xfrm>
        <a:graphic>
          <a:graphicData uri="http://schemas.openxmlformats.org/presentationml/2006/ole">
            <mc:AlternateContent xmlns:mc="http://schemas.openxmlformats.org/markup-compatibility/2006">
              <mc:Choice xmlns:v="urn:schemas-microsoft-com:vml" Requires="v">
                <p:oleObj r:id="rId3" imgW="4771008" imgH="4077505" progId="">
                  <p:embed/>
                </p:oleObj>
              </mc:Choice>
              <mc:Fallback>
                <p:oleObj r:id="rId3" imgW="4771008" imgH="4077505" progId="">
                  <p:embed/>
                  <p:pic>
                    <p:nvPicPr>
                      <p:cNvPr id="0" name=""/>
                      <p:cNvPicPr/>
                      <p:nvPr/>
                    </p:nvPicPr>
                    <p:blipFill>
                      <a:blip r:embed="rId4"/>
                      <a:stretch>
                        <a:fillRect/>
                      </a:stretch>
                    </p:blipFill>
                    <p:spPr>
                      <a:xfrm>
                        <a:off x="1440000" y="966960"/>
                        <a:ext cx="6659279" cy="5513040"/>
                      </a:xfrm>
                      <a:prstGeom prst="rect">
                        <a:avLst/>
                      </a:prstGeom>
                      <a:noFill/>
                      <a:ln>
                        <a:noFill/>
                      </a:ln>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A93EFAB-137E-40AC-B15B-50C4536D0738}"/>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68C8D3C-1390-4D12-A67F-13EF0E071658}" type="slidenum">
              <a:rPr/>
              <a:t>11</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7881C3CE-6459-4CF4-B443-C2452C467CA1}"/>
              </a:ext>
            </a:extLst>
          </p:cNvPr>
          <p:cNvSpPr txBox="1">
            <a:spLocks noGrp="1"/>
          </p:cNvSpPr>
          <p:nvPr>
            <p:ph type="title" idx="4294967295"/>
          </p:nvPr>
        </p:nvSpPr>
        <p:spPr>
          <a:xfrm>
            <a:off x="1150560" y="851040"/>
            <a:ext cx="7792920" cy="82548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400" kern="0">
                <a:solidFill>
                  <a:srgbClr val="333399"/>
                </a:solidFill>
                <a:latin typeface="Tahoma" pitchFamily="34"/>
              </a:rPr>
              <a:t>Τυποποιημένοι Δείκτες θνησιμότητας. Ελλάδα 1961 και 1991.</a:t>
            </a:r>
          </a:p>
        </p:txBody>
      </p:sp>
      <p:sp>
        <p:nvSpPr>
          <p:cNvPr id="4" name="Text Placeholder 2">
            <a:extLst>
              <a:ext uri="{FF2B5EF4-FFF2-40B4-BE49-F238E27FC236}">
                <a16:creationId xmlns:a16="http://schemas.microsoft.com/office/drawing/2014/main" id="{70B349C4-8907-401C-948B-2A5217BBC119}"/>
              </a:ext>
            </a:extLst>
          </p:cNvPr>
          <p:cNvSpPr txBox="1">
            <a:spLocks noGrp="1"/>
          </p:cNvSpPr>
          <p:nvPr>
            <p:ph type="body" idx="4294967295"/>
          </p:nvPr>
        </p:nvSpPr>
        <p:spPr>
          <a:xfrm>
            <a:off x="539640" y="2017439"/>
            <a:ext cx="8415360" cy="3211200"/>
          </a:xfrm>
        </p:spPr>
        <p:txBody>
          <a:bodyPr>
            <a:spAutoFit/>
          </a:bodyPr>
          <a:lstStyle/>
          <a:p>
            <a:pPr marL="0" lvl="0" indent="0">
              <a:lnSpc>
                <a:spcPct val="8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200"/>
              <a:t>DSDR</a:t>
            </a:r>
            <a:r>
              <a:rPr lang="en-US" sz="2200" baseline="-25000"/>
              <a:t>1961</a:t>
            </a:r>
            <a:r>
              <a:rPr lang="en-US" sz="2200"/>
              <a:t>= 10,0 </a:t>
            </a:r>
            <a:r>
              <a:rPr lang="el-GR" sz="2200"/>
              <a:t>    </a:t>
            </a:r>
            <a:r>
              <a:rPr lang="en-US" sz="2200"/>
              <a:t>(CDR</a:t>
            </a:r>
            <a:r>
              <a:rPr lang="en-US" sz="2200" baseline="-25000"/>
              <a:t>1961</a:t>
            </a:r>
            <a:r>
              <a:rPr lang="en-US" sz="2200"/>
              <a:t>=7,6)</a:t>
            </a:r>
          </a:p>
          <a:p>
            <a:pPr marL="0" lvl="0" indent="0">
              <a:lnSpc>
                <a:spcPct val="8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200"/>
              <a:t>DSDR</a:t>
            </a:r>
            <a:r>
              <a:rPr lang="en-US" sz="2200" baseline="-25000"/>
              <a:t>1991</a:t>
            </a:r>
            <a:r>
              <a:rPr lang="en-US" sz="2200"/>
              <a:t>=</a:t>
            </a:r>
            <a:r>
              <a:rPr lang="el-GR" sz="2200"/>
              <a:t>   </a:t>
            </a:r>
            <a:r>
              <a:rPr lang="en-US" sz="2200"/>
              <a:t>6,8  </a:t>
            </a:r>
            <a:r>
              <a:rPr lang="el-GR" sz="2200"/>
              <a:t>   </a:t>
            </a:r>
            <a:r>
              <a:rPr lang="en-US" sz="2200"/>
              <a:t>(CDR</a:t>
            </a:r>
            <a:r>
              <a:rPr lang="en-US" sz="2200" baseline="-25000"/>
              <a:t>1991</a:t>
            </a:r>
            <a:r>
              <a:rPr lang="en-US" sz="2200"/>
              <a:t>=9,3)</a:t>
            </a:r>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n-US" sz="2200"/>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Άρα η θνησιμότητα στην Ελλάδα το 1991 σημείωσε μεγάλη πτώση (32%) συγκριτικά με το 1961. Η αύξηση του ακαθάριστου ποσοστού θνησιμότητας </a:t>
            </a:r>
            <a:r>
              <a:rPr lang="en-US" sz="2200"/>
              <a:t>(CDR) </a:t>
            </a:r>
            <a:r>
              <a:rPr lang="el-GR" sz="2200"/>
              <a:t>οφείλεται στη γήρανση του πληθυσμού (αύξηση των ηλικιωμένων ως ποσοστό του συνολικού πληθυσμού) που παρατηρήθηκε κατά την τριακονταετία 1961-1991.</a:t>
            </a:r>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0F90EE5-2525-4CA3-8015-6C0CE5767783}"/>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4EFDA47-A6D9-4355-AA48-F7588C056623}" type="slidenum">
              <a:rPr/>
              <a:t>12</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0A6485B7-5EA3-4780-ACDF-6293813BF2F1}"/>
              </a:ext>
            </a:extLst>
          </p:cNvPr>
          <p:cNvSpPr txBox="1">
            <a:spLocks noGrp="1"/>
          </p:cNvSpPr>
          <p:nvPr>
            <p:ph type="title" idx="4294967295"/>
          </p:nvPr>
        </p:nvSpPr>
        <p:spPr>
          <a:xfrm>
            <a:off x="1150560" y="1095120"/>
            <a:ext cx="7792920" cy="5814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200" kern="0">
                <a:solidFill>
                  <a:srgbClr val="333399"/>
                </a:solidFill>
                <a:latin typeface="Tahoma" pitchFamily="34"/>
              </a:rPr>
              <a:t>Βρεφική θνησιμότητα</a:t>
            </a:r>
          </a:p>
        </p:txBody>
      </p:sp>
      <p:sp>
        <p:nvSpPr>
          <p:cNvPr id="4" name="Text Placeholder 2">
            <a:extLst>
              <a:ext uri="{FF2B5EF4-FFF2-40B4-BE49-F238E27FC236}">
                <a16:creationId xmlns:a16="http://schemas.microsoft.com/office/drawing/2014/main" id="{DCC3311F-F02B-4040-91C1-9330C23BB206}"/>
              </a:ext>
            </a:extLst>
          </p:cNvPr>
          <p:cNvSpPr txBox="1">
            <a:spLocks noGrp="1"/>
          </p:cNvSpPr>
          <p:nvPr>
            <p:ph type="body" idx="4294967295"/>
          </p:nvPr>
        </p:nvSpPr>
        <p:spPr>
          <a:xfrm>
            <a:off x="394920" y="2017439"/>
            <a:ext cx="8559720" cy="2618282"/>
          </a:xfrm>
        </p:spPr>
        <p:txBody>
          <a:bodyPr>
            <a:spAutoFit/>
          </a:bodyPr>
          <a:lstStyle/>
          <a:p>
            <a:pPr lvl="0" indent="-338040">
              <a:spcBef>
                <a:spcPts val="550"/>
              </a:spcBef>
              <a:buNone/>
            </a:pPr>
            <a:r>
              <a:rPr lang="el-GR" sz="2200" dirty="0"/>
              <a:t>Το επίπεδο της βρεφικής θνησιμότητας αποτελεί δείκτη κοινωνικής ανάπτυξης. Αντικατοπτρίζει τις </a:t>
            </a:r>
            <a:r>
              <a:rPr lang="el-GR" sz="2200" dirty="0" err="1"/>
              <a:t>κοινωνικο</a:t>
            </a:r>
            <a:r>
              <a:rPr lang="el-GR" sz="2200" dirty="0"/>
              <a:t>-οικονομικές συνθήκες που επικρατούν σε μια χώρα και την επάρκεια των υπηρεσιών υγείας και πρόνοιας.</a:t>
            </a:r>
          </a:p>
          <a:p>
            <a:pPr marL="0" lvl="0" indent="0">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Το Ποσοστό ή δείκτης βρεφικής θνησιμότητας (</a:t>
            </a:r>
            <a:r>
              <a:rPr lang="en-US" sz="2200" dirty="0"/>
              <a:t>IMR) </a:t>
            </a:r>
            <a:r>
              <a:rPr lang="el-GR" sz="2200" dirty="0"/>
              <a:t>εκφράζει τους θανάτους βρεφών σε 1000 γεννήσεις ζώντων του έτους </a:t>
            </a:r>
            <a:r>
              <a:rPr lang="en-US" sz="2200" dirty="0"/>
              <a:t>t</a:t>
            </a:r>
            <a:r>
              <a:rPr lang="el-GR" sz="2200" dirty="0"/>
              <a:t>.</a:t>
            </a:r>
          </a:p>
          <a:p>
            <a:pPr marL="0" lvl="0" indent="0">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200" dirty="0"/>
              <a:t>IMR=(D</a:t>
            </a:r>
            <a:r>
              <a:rPr lang="en-US" sz="2200" baseline="-25000" dirty="0"/>
              <a:t>0-365</a:t>
            </a:r>
            <a:r>
              <a:rPr lang="en-US" sz="2200" dirty="0"/>
              <a:t>/B)*1000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BB23E699-B64C-4AA1-901F-DE4A210BA92C}"/>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0B4326C-33D5-49EA-BD39-E976D84047A5}" type="slidenum">
              <a:t>13</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FBD0503C-AB37-44D8-8191-12CB9CFFCC94}"/>
              </a:ext>
            </a:extLst>
          </p:cNvPr>
          <p:cNvSpPr txBox="1">
            <a:spLocks noGrp="1"/>
          </p:cNvSpPr>
          <p:nvPr>
            <p:ph type="title" idx="4294967295"/>
          </p:nvPr>
        </p:nvSpPr>
        <p:spPr>
          <a:xfrm>
            <a:off x="1150560" y="1095120"/>
            <a:ext cx="7792920" cy="5814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200" kern="0">
                <a:solidFill>
                  <a:srgbClr val="333399"/>
                </a:solidFill>
                <a:latin typeface="Tahoma" pitchFamily="34"/>
              </a:rPr>
              <a:t>Νεογνική και μετα-νεογνική θνησιμότητα.</a:t>
            </a:r>
          </a:p>
        </p:txBody>
      </p:sp>
      <p:sp>
        <p:nvSpPr>
          <p:cNvPr id="4" name="Text Placeholder 2">
            <a:extLst>
              <a:ext uri="{FF2B5EF4-FFF2-40B4-BE49-F238E27FC236}">
                <a16:creationId xmlns:a16="http://schemas.microsoft.com/office/drawing/2014/main" id="{DCF65719-6273-4838-AE2C-297167B4A2E3}"/>
              </a:ext>
            </a:extLst>
          </p:cNvPr>
          <p:cNvSpPr txBox="1">
            <a:spLocks noGrp="1"/>
          </p:cNvSpPr>
          <p:nvPr>
            <p:ph type="body" idx="4294967295"/>
          </p:nvPr>
        </p:nvSpPr>
        <p:spPr>
          <a:xfrm>
            <a:off x="323640" y="2017799"/>
            <a:ext cx="8631000" cy="4416480"/>
          </a:xfrm>
        </p:spPr>
        <p:txBody>
          <a:bodyPr>
            <a:spAutoFit/>
          </a:bodyPr>
          <a:lstStyle/>
          <a:p>
            <a:pPr marL="0" lvl="0" indent="0">
              <a:lnSpc>
                <a:spcPct val="90000"/>
              </a:lnSpc>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Η βρεφική θνησιμότητα διακρίνεται σε </a:t>
            </a:r>
            <a:r>
              <a:rPr lang="el-GR" sz="2200" b="1"/>
              <a:t>νεογνική </a:t>
            </a:r>
            <a:r>
              <a:rPr lang="el-GR" sz="2200"/>
              <a:t>και </a:t>
            </a:r>
            <a:r>
              <a:rPr lang="el-GR" sz="2200" b="1"/>
              <a:t>μετανεογνική</a:t>
            </a:r>
            <a:r>
              <a:rPr lang="el-GR" sz="2200"/>
              <a:t>.</a:t>
            </a:r>
          </a:p>
          <a:p>
            <a:pPr marL="0" lvl="0" indent="0">
              <a:lnSpc>
                <a:spcPct val="90000"/>
              </a:lnSpc>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Η νεογνική θνησιμότητα αναφέρεται στα βρέφη που πεθαίνουν από την πρώτη μέχρι την 28 μέρα της ζωής τους (0-27 συμπληρωμένες ημέρες).</a:t>
            </a:r>
          </a:p>
          <a:p>
            <a:pPr marL="0" lvl="0" indent="0">
              <a:lnSpc>
                <a:spcPct val="90000"/>
              </a:lnSpc>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Η μετανεογνική θνησιμότητα αναφέρεται σε θανάτους βρεφών 29 ως 365 ημερών.</a:t>
            </a:r>
          </a:p>
          <a:p>
            <a:pPr marL="338040" lvl="0" indent="-338040">
              <a:lnSpc>
                <a:spcPct val="9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Η </a:t>
            </a:r>
            <a:r>
              <a:rPr lang="el-GR" sz="2200" b="1"/>
              <a:t>περιγεννητική </a:t>
            </a:r>
            <a:r>
              <a:rPr lang="el-GR" sz="2200"/>
              <a:t>θνησιμότητα περιλαμβάνει τη νεογνική θνησιμότητα και τις γεννήσεις νεκρών.</a:t>
            </a:r>
          </a:p>
          <a:p>
            <a:pPr marL="338040" lvl="0" indent="-338040">
              <a:lnSpc>
                <a:spcPct val="9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Με τρόπο ανάλογο με τη βρεφική θνησιμότητα (</a:t>
            </a:r>
            <a:r>
              <a:rPr lang="en-US" sz="2200"/>
              <a:t>IMR) </a:t>
            </a:r>
            <a:r>
              <a:rPr lang="el-GR" sz="2200"/>
              <a:t>υπολογίζονται και οι δείκτες νεογνικής (</a:t>
            </a:r>
            <a:r>
              <a:rPr lang="en-US" sz="2200"/>
              <a:t>NMR) </a:t>
            </a:r>
            <a:r>
              <a:rPr lang="el-GR" sz="2200"/>
              <a:t>και μετανεογνικής θνησιμότητας </a:t>
            </a:r>
            <a:r>
              <a:rPr lang="en-US" sz="2200"/>
              <a:t>(PNMR). NMR=(D</a:t>
            </a:r>
            <a:r>
              <a:rPr lang="en-US" sz="2200" baseline="-25000"/>
              <a:t>0-27</a:t>
            </a:r>
            <a:r>
              <a:rPr lang="en-US" sz="2200"/>
              <a:t>/B)*1000. PNMR=(D</a:t>
            </a:r>
            <a:r>
              <a:rPr lang="en-US" sz="2200" baseline="-25000"/>
              <a:t>28-365</a:t>
            </a:r>
            <a:r>
              <a:rPr lang="en-US" sz="2200"/>
              <a:t>/B)*1000.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ADA5A47-67EB-4097-A6B1-65BDDD64BE03}"/>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0ABEBAF-89D2-4243-A079-24A209144A16}" type="slidenum">
              <a:t>14</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8D620887-53D6-444A-84FF-3FE751D1F598}"/>
              </a:ext>
            </a:extLst>
          </p:cNvPr>
          <p:cNvSpPr txBox="1">
            <a:spLocks noGrp="1"/>
          </p:cNvSpPr>
          <p:nvPr>
            <p:ph type="title" idx="4294967295"/>
          </p:nvPr>
        </p:nvSpPr>
        <p:spPr>
          <a:xfrm>
            <a:off x="1150560" y="1155960"/>
            <a:ext cx="7792920" cy="52056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Δημογραφικοί δείκτες και αρχή της αντιστοιχίας.</a:t>
            </a:r>
          </a:p>
        </p:txBody>
      </p:sp>
      <p:sp>
        <p:nvSpPr>
          <p:cNvPr id="4" name="Text Placeholder 2">
            <a:extLst>
              <a:ext uri="{FF2B5EF4-FFF2-40B4-BE49-F238E27FC236}">
                <a16:creationId xmlns:a16="http://schemas.microsoft.com/office/drawing/2014/main" id="{A08009B8-BC30-4596-9EF2-2D86C9006692}"/>
              </a:ext>
            </a:extLst>
          </p:cNvPr>
          <p:cNvSpPr txBox="1">
            <a:spLocks noGrp="1"/>
          </p:cNvSpPr>
          <p:nvPr>
            <p:ph type="body" idx="4294967295"/>
          </p:nvPr>
        </p:nvSpPr>
        <p:spPr>
          <a:xfrm>
            <a:off x="468360" y="2017439"/>
            <a:ext cx="8486640" cy="3250079"/>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Στον υπολογισμό ενός δείκτη τύπου αναλογίας (</a:t>
            </a:r>
            <a:r>
              <a:rPr lang="en-US" sz="2200"/>
              <a:t>rate) </a:t>
            </a:r>
            <a:r>
              <a:rPr lang="el-GR" sz="2200"/>
              <a:t>θα πρέπει να ικανοποιείται η </a:t>
            </a:r>
            <a:r>
              <a:rPr lang="el-GR" sz="2200" b="1"/>
              <a:t>αρχή της αντιστοιχίας.</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Αυτό σημαίνει ότι τα δημογραφικά γεγονότα (ο αριθμητής) θα πρέπει να προέρχονται από τον πληθυσμό που βρίσκεται στον παρονομαστή.</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Αυτό είναι δύσκολο να συμβεί στην πραγματικότητα διότι τα δεδομένα του αριθμητή (δημογραφικά γεγονότα) προέρχονται από διαφορετική πηγή από ό,τι τα δεδομένα του παρονομαστή (πληθυσμός που συμπράττει στην επέλευση των γεγονότων).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B252079-69A2-4EC6-8078-A10E07C15C7F}"/>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5E4FC2C-128D-4501-8188-6DF4768131CC}" type="slidenum">
              <a:t>15</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303AFFDF-E255-4A20-A5B1-74773A7D1CC3}"/>
              </a:ext>
            </a:extLst>
          </p:cNvPr>
          <p:cNvSpPr txBox="1">
            <a:spLocks noGrp="1"/>
          </p:cNvSpPr>
          <p:nvPr>
            <p:ph type="title" idx="4294967295"/>
          </p:nvPr>
        </p:nvSpPr>
        <p:spPr>
          <a:xfrm>
            <a:off x="1150560" y="1155960"/>
            <a:ext cx="7792920" cy="52056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Δημογραφικοί δείκτες και αρχή της αντιστοιχίας.</a:t>
            </a:r>
          </a:p>
        </p:txBody>
      </p:sp>
      <p:sp>
        <p:nvSpPr>
          <p:cNvPr id="4" name="Text Placeholder 2">
            <a:extLst>
              <a:ext uri="{FF2B5EF4-FFF2-40B4-BE49-F238E27FC236}">
                <a16:creationId xmlns:a16="http://schemas.microsoft.com/office/drawing/2014/main" id="{9F95CC72-E696-41AE-B67B-826BC0067433}"/>
              </a:ext>
            </a:extLst>
          </p:cNvPr>
          <p:cNvSpPr txBox="1">
            <a:spLocks noGrp="1"/>
          </p:cNvSpPr>
          <p:nvPr>
            <p:ph type="body" idx="4294967295"/>
          </p:nvPr>
        </p:nvSpPr>
        <p:spPr>
          <a:xfrm>
            <a:off x="539640" y="2017439"/>
            <a:ext cx="8415360" cy="2509920"/>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Τα δεδομένα του αριθμητή (γεννήσεις, θάνατοι) προέρχονται από ληξιαρχικές καταγραφές, οι οποίες καταγράφουν όλα τα γεγονότα που συμβαίνουν στη διάρκεια ενός έτους (όταν η μονάδα του χρόνου είναι το έτος).</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Τα δεδομένα στον παρονομαστή προέρχονται συνήθως από απογραφές ή από εκτιμήσεις και αναφέρονται σε μία συγκεκριμένη μέρα του έτους.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C63B046-7929-4E6D-B19A-BD3E820CACB6}"/>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8293FCD4-AF19-4C4E-992A-A96A41BB7253}" type="slidenum">
              <a:t>16</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7A18CA95-E61A-47AC-B687-4D795C209D10}"/>
              </a:ext>
            </a:extLst>
          </p:cNvPr>
          <p:cNvSpPr txBox="1">
            <a:spLocks noGrp="1"/>
          </p:cNvSpPr>
          <p:nvPr>
            <p:ph type="title" idx="4294967295"/>
          </p:nvPr>
        </p:nvSpPr>
        <p:spPr>
          <a:xfrm>
            <a:off x="1150560" y="1155960"/>
            <a:ext cx="7792920" cy="52056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Δημογραφικοί δείκτες και αρχή της αντιστοιχίας.</a:t>
            </a:r>
          </a:p>
        </p:txBody>
      </p:sp>
      <p:sp>
        <p:nvSpPr>
          <p:cNvPr id="4" name="Text Placeholder 2">
            <a:extLst>
              <a:ext uri="{FF2B5EF4-FFF2-40B4-BE49-F238E27FC236}">
                <a16:creationId xmlns:a16="http://schemas.microsoft.com/office/drawing/2014/main" id="{EBBE43A7-B91F-491D-925D-BAEE85C305AF}"/>
              </a:ext>
            </a:extLst>
          </p:cNvPr>
          <p:cNvSpPr txBox="1">
            <a:spLocks noGrp="1"/>
          </p:cNvSpPr>
          <p:nvPr>
            <p:ph type="body" idx="4294967295"/>
          </p:nvPr>
        </p:nvSpPr>
        <p:spPr>
          <a:xfrm>
            <a:off x="323640" y="2017439"/>
            <a:ext cx="8631000" cy="2579760"/>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Για να επιλύσουν το πρόβλημα της αναντιστοιχίας των δεδομένων αριθμητή και παρονομαστή οι δημογράφοι κάνουν μία σύμβαση. Θέτουν τον πληθυσμό κατά το μέσο του έτους στον παρονομαστή και υποθέτουν ότι οι αφίξεις και αναχωρήσεις πληθυσμού </a:t>
            </a:r>
            <a:r>
              <a:rPr lang="el-GR" sz="2200" b="1"/>
              <a:t>ισοκατανέμονται </a:t>
            </a:r>
            <a:r>
              <a:rPr lang="el-GR" sz="2200"/>
              <a:t>κατά τη διάρκεια του έτους.</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p:txBody>
      </p:sp>
      <p:sp>
        <p:nvSpPr>
          <p:cNvPr id="5" name="Straight Connector 3">
            <a:extLst>
              <a:ext uri="{FF2B5EF4-FFF2-40B4-BE49-F238E27FC236}">
                <a16:creationId xmlns:a16="http://schemas.microsoft.com/office/drawing/2014/main" id="{8A8FE2AB-A5A2-42F1-A180-15255B81BE9E}"/>
              </a:ext>
            </a:extLst>
          </p:cNvPr>
          <p:cNvSpPr/>
          <p:nvPr/>
        </p:nvSpPr>
        <p:spPr>
          <a:xfrm>
            <a:off x="1042919" y="4941719"/>
            <a:ext cx="7201080" cy="180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2844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6" name="Freeform 4">
            <a:extLst>
              <a:ext uri="{FF2B5EF4-FFF2-40B4-BE49-F238E27FC236}">
                <a16:creationId xmlns:a16="http://schemas.microsoft.com/office/drawing/2014/main" id="{C29D2050-40BF-4579-9CA6-343A13DC616F}"/>
              </a:ext>
            </a:extLst>
          </p:cNvPr>
          <p:cNvSpPr/>
          <p:nvPr/>
        </p:nvSpPr>
        <p:spPr>
          <a:xfrm>
            <a:off x="370836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7" name="Freeform 5">
            <a:extLst>
              <a:ext uri="{FF2B5EF4-FFF2-40B4-BE49-F238E27FC236}">
                <a16:creationId xmlns:a16="http://schemas.microsoft.com/office/drawing/2014/main" id="{CF7FF88A-39B9-4D91-BE36-4DAC83979261}"/>
              </a:ext>
            </a:extLst>
          </p:cNvPr>
          <p:cNvSpPr/>
          <p:nvPr/>
        </p:nvSpPr>
        <p:spPr>
          <a:xfrm>
            <a:off x="125892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8" name="Freeform 6">
            <a:extLst>
              <a:ext uri="{FF2B5EF4-FFF2-40B4-BE49-F238E27FC236}">
                <a16:creationId xmlns:a16="http://schemas.microsoft.com/office/drawing/2014/main" id="{7FA31381-79CF-4E6B-9AE1-6891A2D67C65}"/>
              </a:ext>
            </a:extLst>
          </p:cNvPr>
          <p:cNvSpPr/>
          <p:nvPr/>
        </p:nvSpPr>
        <p:spPr>
          <a:xfrm>
            <a:off x="1763640" y="4653000"/>
            <a:ext cx="15264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9" name="Freeform 7">
            <a:extLst>
              <a:ext uri="{FF2B5EF4-FFF2-40B4-BE49-F238E27FC236}">
                <a16:creationId xmlns:a16="http://schemas.microsoft.com/office/drawing/2014/main" id="{F71B0AA0-8436-45F1-AEC3-7D1E168804E2}"/>
              </a:ext>
            </a:extLst>
          </p:cNvPr>
          <p:cNvSpPr/>
          <p:nvPr/>
        </p:nvSpPr>
        <p:spPr>
          <a:xfrm>
            <a:off x="219564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0" name="Freeform 8">
            <a:extLst>
              <a:ext uri="{FF2B5EF4-FFF2-40B4-BE49-F238E27FC236}">
                <a16:creationId xmlns:a16="http://schemas.microsoft.com/office/drawing/2014/main" id="{3C945F71-FD37-4512-9715-F4C3A3673F0A}"/>
              </a:ext>
            </a:extLst>
          </p:cNvPr>
          <p:cNvSpPr/>
          <p:nvPr/>
        </p:nvSpPr>
        <p:spPr>
          <a:xfrm>
            <a:off x="270036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1" name="Freeform 9">
            <a:extLst>
              <a:ext uri="{FF2B5EF4-FFF2-40B4-BE49-F238E27FC236}">
                <a16:creationId xmlns:a16="http://schemas.microsoft.com/office/drawing/2014/main" id="{E72F918B-3843-4F32-85DE-DE49A6B71B5A}"/>
              </a:ext>
            </a:extLst>
          </p:cNvPr>
          <p:cNvSpPr/>
          <p:nvPr/>
        </p:nvSpPr>
        <p:spPr>
          <a:xfrm>
            <a:off x="320364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2" name="Freeform 10">
            <a:extLst>
              <a:ext uri="{FF2B5EF4-FFF2-40B4-BE49-F238E27FC236}">
                <a16:creationId xmlns:a16="http://schemas.microsoft.com/office/drawing/2014/main" id="{29CDCBFE-7385-4802-A335-8C275207C0A7}"/>
              </a:ext>
            </a:extLst>
          </p:cNvPr>
          <p:cNvSpPr/>
          <p:nvPr/>
        </p:nvSpPr>
        <p:spPr>
          <a:xfrm>
            <a:off x="0" y="4149719"/>
            <a:ext cx="158256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Ιανουάριος</a:t>
            </a:r>
          </a:p>
        </p:txBody>
      </p:sp>
      <p:sp>
        <p:nvSpPr>
          <p:cNvPr id="13" name="Freeform 11">
            <a:extLst>
              <a:ext uri="{FF2B5EF4-FFF2-40B4-BE49-F238E27FC236}">
                <a16:creationId xmlns:a16="http://schemas.microsoft.com/office/drawing/2014/main" id="{CCF3518E-205D-4A2D-85FF-E0ADC944B685}"/>
              </a:ext>
            </a:extLst>
          </p:cNvPr>
          <p:cNvSpPr/>
          <p:nvPr/>
        </p:nvSpPr>
        <p:spPr>
          <a:xfrm>
            <a:off x="421164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4" name="Freeform 12">
            <a:extLst>
              <a:ext uri="{FF2B5EF4-FFF2-40B4-BE49-F238E27FC236}">
                <a16:creationId xmlns:a16="http://schemas.microsoft.com/office/drawing/2014/main" id="{C96FB29B-2D75-4D91-9A19-F57ECF11B169}"/>
              </a:ext>
            </a:extLst>
          </p:cNvPr>
          <p:cNvSpPr/>
          <p:nvPr/>
        </p:nvSpPr>
        <p:spPr>
          <a:xfrm>
            <a:off x="4643280" y="4653000"/>
            <a:ext cx="15264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5" name="Freeform 13">
            <a:extLst>
              <a:ext uri="{FF2B5EF4-FFF2-40B4-BE49-F238E27FC236}">
                <a16:creationId xmlns:a16="http://schemas.microsoft.com/office/drawing/2014/main" id="{038FF1C8-0BA7-4272-A0E8-6281C9E3EF25}"/>
              </a:ext>
            </a:extLst>
          </p:cNvPr>
          <p:cNvSpPr/>
          <p:nvPr/>
        </p:nvSpPr>
        <p:spPr>
          <a:xfrm>
            <a:off x="5076720" y="4653000"/>
            <a:ext cx="15264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6" name="Freeform 14">
            <a:extLst>
              <a:ext uri="{FF2B5EF4-FFF2-40B4-BE49-F238E27FC236}">
                <a16:creationId xmlns:a16="http://schemas.microsoft.com/office/drawing/2014/main" id="{56E9F878-2884-4C38-A26A-CC90F57184D6}"/>
              </a:ext>
            </a:extLst>
          </p:cNvPr>
          <p:cNvSpPr/>
          <p:nvPr/>
        </p:nvSpPr>
        <p:spPr>
          <a:xfrm>
            <a:off x="5580000" y="4653000"/>
            <a:ext cx="15264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7" name="Freeform 15">
            <a:extLst>
              <a:ext uri="{FF2B5EF4-FFF2-40B4-BE49-F238E27FC236}">
                <a16:creationId xmlns:a16="http://schemas.microsoft.com/office/drawing/2014/main" id="{48F02869-C18B-4E92-93C5-FDF26F89F30E}"/>
              </a:ext>
            </a:extLst>
          </p:cNvPr>
          <p:cNvSpPr/>
          <p:nvPr/>
        </p:nvSpPr>
        <p:spPr>
          <a:xfrm>
            <a:off x="601200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8" name="Freeform 16">
            <a:extLst>
              <a:ext uri="{FF2B5EF4-FFF2-40B4-BE49-F238E27FC236}">
                <a16:creationId xmlns:a16="http://schemas.microsoft.com/office/drawing/2014/main" id="{574C63AB-571F-4F9A-98F1-69E690129FC9}"/>
              </a:ext>
            </a:extLst>
          </p:cNvPr>
          <p:cNvSpPr/>
          <p:nvPr/>
        </p:nvSpPr>
        <p:spPr>
          <a:xfrm>
            <a:off x="637236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9" name="Freeform 17">
            <a:extLst>
              <a:ext uri="{FF2B5EF4-FFF2-40B4-BE49-F238E27FC236}">
                <a16:creationId xmlns:a16="http://schemas.microsoft.com/office/drawing/2014/main" id="{6BF10B27-819A-476F-9E42-5CA88CBD520F}"/>
              </a:ext>
            </a:extLst>
          </p:cNvPr>
          <p:cNvSpPr/>
          <p:nvPr/>
        </p:nvSpPr>
        <p:spPr>
          <a:xfrm>
            <a:off x="6803999"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0" name="Freeform 18">
            <a:extLst>
              <a:ext uri="{FF2B5EF4-FFF2-40B4-BE49-F238E27FC236}">
                <a16:creationId xmlns:a16="http://schemas.microsoft.com/office/drawing/2014/main" id="{C4E7E51D-925F-4C43-8845-C63A63D109DD}"/>
              </a:ext>
            </a:extLst>
          </p:cNvPr>
          <p:cNvSpPr/>
          <p:nvPr/>
        </p:nvSpPr>
        <p:spPr>
          <a:xfrm>
            <a:off x="723600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1" name="Freeform 19">
            <a:extLst>
              <a:ext uri="{FF2B5EF4-FFF2-40B4-BE49-F238E27FC236}">
                <a16:creationId xmlns:a16="http://schemas.microsoft.com/office/drawing/2014/main" id="{B263DDD1-F119-4377-BC4D-3C30522D9022}"/>
              </a:ext>
            </a:extLst>
          </p:cNvPr>
          <p:cNvSpPr/>
          <p:nvPr/>
        </p:nvSpPr>
        <p:spPr>
          <a:xfrm>
            <a:off x="7308720" y="4149719"/>
            <a:ext cx="1655999"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Δεκέμβριος</a:t>
            </a:r>
          </a:p>
        </p:txBody>
      </p:sp>
      <p:sp>
        <p:nvSpPr>
          <p:cNvPr id="22" name="Freeform 20">
            <a:extLst>
              <a:ext uri="{FF2B5EF4-FFF2-40B4-BE49-F238E27FC236}">
                <a16:creationId xmlns:a16="http://schemas.microsoft.com/office/drawing/2014/main" id="{BE4D8E57-96A2-462B-A289-3DEFD239D8A1}"/>
              </a:ext>
            </a:extLst>
          </p:cNvPr>
          <p:cNvSpPr/>
          <p:nvPr/>
        </p:nvSpPr>
        <p:spPr>
          <a:xfrm>
            <a:off x="766764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3" name="Freeform 21">
            <a:extLst>
              <a:ext uri="{FF2B5EF4-FFF2-40B4-BE49-F238E27FC236}">
                <a16:creationId xmlns:a16="http://schemas.microsoft.com/office/drawing/2014/main" id="{20EB3016-5D66-4447-8C38-736A6EAE2F5C}"/>
              </a:ext>
            </a:extLst>
          </p:cNvPr>
          <p:cNvSpPr/>
          <p:nvPr/>
        </p:nvSpPr>
        <p:spPr>
          <a:xfrm>
            <a:off x="802800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4" name="Freeform 22">
            <a:extLst>
              <a:ext uri="{FF2B5EF4-FFF2-40B4-BE49-F238E27FC236}">
                <a16:creationId xmlns:a16="http://schemas.microsoft.com/office/drawing/2014/main" id="{EEAA391F-01A4-4739-A8B1-3CA8D76E9048}"/>
              </a:ext>
            </a:extLst>
          </p:cNvPr>
          <p:cNvSpPr/>
          <p:nvPr/>
        </p:nvSpPr>
        <p:spPr>
          <a:xfrm>
            <a:off x="2268360" y="4149719"/>
            <a:ext cx="431964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Γεννήσεις στη διάρκεια του έτους</a:t>
            </a:r>
          </a:p>
        </p:txBody>
      </p:sp>
      <p:sp>
        <p:nvSpPr>
          <p:cNvPr id="25" name="Freeform 23">
            <a:extLst>
              <a:ext uri="{FF2B5EF4-FFF2-40B4-BE49-F238E27FC236}">
                <a16:creationId xmlns:a16="http://schemas.microsoft.com/office/drawing/2014/main" id="{E78E5055-2B05-4CDF-866B-B0AABF8FD37A}"/>
              </a:ext>
            </a:extLst>
          </p:cNvPr>
          <p:cNvSpPr/>
          <p:nvPr/>
        </p:nvSpPr>
        <p:spPr>
          <a:xfrm>
            <a:off x="1332000" y="5013360"/>
            <a:ext cx="6624719"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Πληθυσμός από τον οποίο προέρχονται οι γεννήσεις</a:t>
            </a:r>
          </a:p>
        </p:txBody>
      </p:sp>
      <p:sp>
        <p:nvSpPr>
          <p:cNvPr id="26" name="Straight Connector 24">
            <a:extLst>
              <a:ext uri="{FF2B5EF4-FFF2-40B4-BE49-F238E27FC236}">
                <a16:creationId xmlns:a16="http://schemas.microsoft.com/office/drawing/2014/main" id="{A862D2F6-0CDB-44BD-BEA3-A945DEFAA84E}"/>
              </a:ext>
            </a:extLst>
          </p:cNvPr>
          <p:cNvSpPr/>
          <p:nvPr/>
        </p:nvSpPr>
        <p:spPr>
          <a:xfrm flipV="1">
            <a:off x="4211640" y="5438520"/>
            <a:ext cx="1440" cy="92412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38160">
            <a:solidFill>
              <a:srgbClr val="FF0000"/>
            </a:solidFill>
            <a:prstDash val="solid"/>
            <a:miter/>
            <a:tailEnd type="arrow"/>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7" name="Straight Connector 25">
            <a:extLst>
              <a:ext uri="{FF2B5EF4-FFF2-40B4-BE49-F238E27FC236}">
                <a16:creationId xmlns:a16="http://schemas.microsoft.com/office/drawing/2014/main" id="{CD036043-13A6-48C8-BA4E-F996300D9B65}"/>
              </a:ext>
            </a:extLst>
          </p:cNvPr>
          <p:cNvSpPr/>
          <p:nvPr/>
        </p:nvSpPr>
        <p:spPr>
          <a:xfrm flipV="1">
            <a:off x="1332000" y="5510160"/>
            <a:ext cx="503280" cy="58572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57240">
            <a:solidFill>
              <a:srgbClr val="00FF00"/>
            </a:solidFill>
            <a:prstDash val="solid"/>
            <a:miter/>
            <a:tailEnd type="arrow"/>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8" name="Straight Connector 26">
            <a:extLst>
              <a:ext uri="{FF2B5EF4-FFF2-40B4-BE49-F238E27FC236}">
                <a16:creationId xmlns:a16="http://schemas.microsoft.com/office/drawing/2014/main" id="{DFF878F3-D521-4CB7-B749-26CACFD704F7}"/>
              </a:ext>
            </a:extLst>
          </p:cNvPr>
          <p:cNvSpPr/>
          <p:nvPr/>
        </p:nvSpPr>
        <p:spPr>
          <a:xfrm flipV="1">
            <a:off x="5148360" y="5584680"/>
            <a:ext cx="503280" cy="58608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57240">
            <a:solidFill>
              <a:srgbClr val="00FF00"/>
            </a:solidFill>
            <a:prstDash val="solid"/>
            <a:miter/>
            <a:tailEnd type="arrow"/>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9" name="Straight Connector 27">
            <a:extLst>
              <a:ext uri="{FF2B5EF4-FFF2-40B4-BE49-F238E27FC236}">
                <a16:creationId xmlns:a16="http://schemas.microsoft.com/office/drawing/2014/main" id="{0C9F6AFC-C7A1-45FB-B901-F20A480AC7DB}"/>
              </a:ext>
            </a:extLst>
          </p:cNvPr>
          <p:cNvSpPr/>
          <p:nvPr/>
        </p:nvSpPr>
        <p:spPr>
          <a:xfrm>
            <a:off x="2556000" y="5661000"/>
            <a:ext cx="431640" cy="50328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57240">
            <a:solidFill>
              <a:srgbClr val="00FF00"/>
            </a:solidFill>
            <a:prstDash val="solid"/>
            <a:miter/>
            <a:tailEnd type="arrow"/>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30" name="Straight Connector 28">
            <a:extLst>
              <a:ext uri="{FF2B5EF4-FFF2-40B4-BE49-F238E27FC236}">
                <a16:creationId xmlns:a16="http://schemas.microsoft.com/office/drawing/2014/main" id="{5B1276AD-0CDD-486A-88F3-1349E6C2EDF2}"/>
              </a:ext>
            </a:extLst>
          </p:cNvPr>
          <p:cNvSpPr/>
          <p:nvPr/>
        </p:nvSpPr>
        <p:spPr>
          <a:xfrm>
            <a:off x="6372360" y="5589720"/>
            <a:ext cx="431640" cy="50328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57240">
            <a:solidFill>
              <a:srgbClr val="00FF00"/>
            </a:solidFill>
            <a:prstDash val="solid"/>
            <a:miter/>
            <a:tailEnd type="arrow"/>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9D8E028-7913-4428-8FA1-9789482BEFED}"/>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65B9C83D-1B10-4789-9CEF-8749E9E11E7B}" type="slidenum">
              <a:rPr/>
              <a:t>17</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642A0F95-C455-4809-999E-0B4E2FF0B9DC}"/>
              </a:ext>
            </a:extLst>
          </p:cNvPr>
          <p:cNvSpPr txBox="1">
            <a:spLocks noGrp="1"/>
          </p:cNvSpPr>
          <p:nvPr>
            <p:ph type="title" idx="4294967295"/>
          </p:nvPr>
        </p:nvSpPr>
        <p:spPr>
          <a:xfrm>
            <a:off x="1150560" y="607680"/>
            <a:ext cx="7792920" cy="106884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200" kern="0">
                <a:solidFill>
                  <a:srgbClr val="333399"/>
                </a:solidFill>
                <a:latin typeface="Tahoma" pitchFamily="34"/>
              </a:rPr>
              <a:t>Δείκτης βρεφικής θνησιμότητας και αρχή της αντιστοιχίας.</a:t>
            </a:r>
          </a:p>
        </p:txBody>
      </p:sp>
      <p:sp>
        <p:nvSpPr>
          <p:cNvPr id="4" name="Text Placeholder 2">
            <a:extLst>
              <a:ext uri="{FF2B5EF4-FFF2-40B4-BE49-F238E27FC236}">
                <a16:creationId xmlns:a16="http://schemas.microsoft.com/office/drawing/2014/main" id="{5063BF8A-FB63-4161-8E72-3C478A47A3D2}"/>
              </a:ext>
            </a:extLst>
          </p:cNvPr>
          <p:cNvSpPr txBox="1">
            <a:spLocks noGrp="1"/>
          </p:cNvSpPr>
          <p:nvPr>
            <p:ph type="body" idx="4294967295"/>
          </p:nvPr>
        </p:nvSpPr>
        <p:spPr>
          <a:xfrm>
            <a:off x="684359" y="2017799"/>
            <a:ext cx="8270640" cy="2509920"/>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Ο δείκτης </a:t>
            </a:r>
            <a:r>
              <a:rPr lang="en-GB" sz="2200"/>
              <a:t>IMR, </a:t>
            </a:r>
            <a:r>
              <a:rPr lang="el-GR" sz="2200"/>
              <a:t>εν αντιθέσει με άλλους δημογραφικούς δείκτες, δεν</a:t>
            </a:r>
            <a:r>
              <a:rPr lang="en-GB" sz="2200"/>
              <a:t> </a:t>
            </a:r>
            <a:r>
              <a:rPr lang="el-GR" sz="2200"/>
              <a:t>έχει στον παρονομαστή τον πληθυσμό στο μέσο του έτους αλλά τις γεννήσεις που έλαβαν χώρα σε όλη τη διάρκεια του έτους.</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Η αρχή της αντιστοιχίας παραβιάζεται γιατί τα γεγονότα στον αριθμητή (θάνατοι εντός του έτους χ</a:t>
            </a:r>
            <a:r>
              <a:rPr lang="en-GB" sz="2200"/>
              <a:t>)</a:t>
            </a:r>
            <a:r>
              <a:rPr lang="el-GR" sz="2200"/>
              <a:t> δεν προέρχονται από τον πληθυσμό του παρονομαστή (γεννήσεις έτους χ).</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0BEE539-0761-4183-9E5B-27567B245F8A}"/>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71B3CB2-2F2B-428D-BD76-34C4F21314BA}" type="slidenum">
              <a:rPr/>
              <a:t>18</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E121AD79-62DF-421C-890C-2D507F7C5377}"/>
              </a:ext>
            </a:extLst>
          </p:cNvPr>
          <p:cNvSpPr txBox="1">
            <a:spLocks noGrp="1"/>
          </p:cNvSpPr>
          <p:nvPr>
            <p:ph type="title" idx="4294967295"/>
          </p:nvPr>
        </p:nvSpPr>
        <p:spPr>
          <a:xfrm>
            <a:off x="1150560" y="485280"/>
            <a:ext cx="7792920" cy="119124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600" kern="0">
                <a:solidFill>
                  <a:srgbClr val="333399"/>
                </a:solidFill>
                <a:latin typeface="Tahoma" pitchFamily="34"/>
              </a:rPr>
              <a:t>Δείκτης βρεφικής θνησιμότητας και αρχή της αντιστοιχίας.</a:t>
            </a:r>
          </a:p>
        </p:txBody>
      </p:sp>
      <p:graphicFrame>
        <p:nvGraphicFramePr>
          <p:cNvPr id="4" name="Object 2">
            <a:extLst>
              <a:ext uri="{FF2B5EF4-FFF2-40B4-BE49-F238E27FC236}">
                <a16:creationId xmlns:a16="http://schemas.microsoft.com/office/drawing/2014/main" id="{449CBA9A-1E80-48ED-B571-D4BAC09A4148}"/>
              </a:ext>
            </a:extLst>
          </p:cNvPr>
          <p:cNvGraphicFramePr/>
          <p:nvPr/>
        </p:nvGraphicFramePr>
        <p:xfrm>
          <a:off x="1187280" y="1773360"/>
          <a:ext cx="5935679" cy="3292200"/>
        </p:xfrm>
        <a:graphic>
          <a:graphicData uri="http://schemas.openxmlformats.org/presentationml/2006/ole">
            <mc:AlternateContent xmlns:mc="http://schemas.openxmlformats.org/markup-compatibility/2006">
              <mc:Choice xmlns:v="urn:schemas-microsoft-com:vml" Requires="v">
                <p:oleObj r:id="rId3" imgW="2038549" imgH="1133654" progId="">
                  <p:embed/>
                </p:oleObj>
              </mc:Choice>
              <mc:Fallback>
                <p:oleObj r:id="rId3" imgW="2038549" imgH="1133654" progId="">
                  <p:embed/>
                  <p:pic>
                    <p:nvPicPr>
                      <p:cNvPr id="0" name=""/>
                      <p:cNvPicPr/>
                      <p:nvPr/>
                    </p:nvPicPr>
                    <p:blipFill>
                      <a:blip r:embed="rId4"/>
                      <a:stretch>
                        <a:fillRect/>
                      </a:stretch>
                    </p:blipFill>
                    <p:spPr>
                      <a:xfrm>
                        <a:off x="1187280" y="1773360"/>
                        <a:ext cx="5935679" cy="3292200"/>
                      </a:xfrm>
                      <a:prstGeom prst="rect">
                        <a:avLst/>
                      </a:prstGeom>
                      <a:noFill/>
                      <a:ln>
                        <a:noFill/>
                      </a:ln>
                    </p:spPr>
                  </p:pic>
                </p:oleObj>
              </mc:Fallback>
            </mc:AlternateContent>
          </a:graphicData>
        </a:graphic>
      </p:graphicFrame>
      <p:sp>
        <p:nvSpPr>
          <p:cNvPr id="5" name="Freeform 3">
            <a:extLst>
              <a:ext uri="{FF2B5EF4-FFF2-40B4-BE49-F238E27FC236}">
                <a16:creationId xmlns:a16="http://schemas.microsoft.com/office/drawing/2014/main" id="{3D6FF126-CF45-42D0-974C-933F2B1143A0}"/>
              </a:ext>
            </a:extLst>
          </p:cNvPr>
          <p:cNvSpPr/>
          <p:nvPr/>
        </p:nvSpPr>
        <p:spPr>
          <a:xfrm>
            <a:off x="755639" y="5300639"/>
            <a:ext cx="7632719" cy="9424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Γεννήσεις:1969=200000. 1970=140000.</a:t>
            </a:r>
          </a:p>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Ποιος είναι ο δείκτης βρεφικής θνησιμότητας για το 1970;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F65CEC1-E63B-4108-96F4-5FE3C13074B2}"/>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22E4265-429E-4C3C-A521-988253AC8D53}" type="slidenum">
              <a:rPr/>
              <a:t>19</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04A06FDA-4F7A-4A5A-8132-AB8BA69521F0}"/>
              </a:ext>
            </a:extLst>
          </p:cNvPr>
          <p:cNvSpPr txBox="1">
            <a:spLocks noGrp="1"/>
          </p:cNvSpPr>
          <p:nvPr>
            <p:ph type="title" idx="4294967295"/>
          </p:nvPr>
        </p:nvSpPr>
        <p:spPr>
          <a:xfrm>
            <a:off x="1150560" y="241920"/>
            <a:ext cx="7792920" cy="14346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kern="0">
                <a:solidFill>
                  <a:srgbClr val="333399"/>
                </a:solidFill>
                <a:latin typeface="Tahoma" pitchFamily="34"/>
              </a:rPr>
              <a:t>Διορθωμένος δείκτης βρεφικής θνησιμότητας.</a:t>
            </a:r>
          </a:p>
        </p:txBody>
      </p:sp>
      <p:graphicFrame>
        <p:nvGraphicFramePr>
          <p:cNvPr id="4" name="Object 2">
            <a:extLst>
              <a:ext uri="{FF2B5EF4-FFF2-40B4-BE49-F238E27FC236}">
                <a16:creationId xmlns:a16="http://schemas.microsoft.com/office/drawing/2014/main" id="{D3A4DCC8-FAF7-4B81-AB54-AE3E7CD024C3}"/>
              </a:ext>
            </a:extLst>
          </p:cNvPr>
          <p:cNvGraphicFramePr/>
          <p:nvPr/>
        </p:nvGraphicFramePr>
        <p:xfrm>
          <a:off x="2195640" y="3278160"/>
          <a:ext cx="3168360" cy="871559"/>
        </p:xfrm>
        <a:graphic>
          <a:graphicData uri="http://schemas.openxmlformats.org/presentationml/2006/ole">
            <mc:AlternateContent xmlns:mc="http://schemas.openxmlformats.org/markup-compatibility/2006">
              <mc:Choice xmlns:v="urn:schemas-microsoft-com:vml" Requires="v">
                <p:oleObj r:id="rId3" imgW="38331648" imgH="10533888" progId="">
                  <p:embed/>
                </p:oleObj>
              </mc:Choice>
              <mc:Fallback>
                <p:oleObj r:id="rId3" imgW="38331648" imgH="10533888" progId="">
                  <p:embed/>
                  <p:pic>
                    <p:nvPicPr>
                      <p:cNvPr id="0" name=""/>
                      <p:cNvPicPr/>
                      <p:nvPr/>
                    </p:nvPicPr>
                    <p:blipFill>
                      <a:blip r:embed="rId4"/>
                      <a:stretch>
                        <a:fillRect/>
                      </a:stretch>
                    </p:blipFill>
                    <p:spPr>
                      <a:xfrm>
                        <a:off x="2195640" y="3278160"/>
                        <a:ext cx="3168360" cy="871559"/>
                      </a:xfrm>
                      <a:prstGeom prst="rect">
                        <a:avLst/>
                      </a:prstGeom>
                      <a:noFill/>
                      <a:ln>
                        <a:noFill/>
                      </a:ln>
                    </p:spPr>
                  </p:pic>
                </p:oleObj>
              </mc:Fallback>
            </mc:AlternateContent>
          </a:graphicData>
        </a:graphic>
      </p:graphicFrame>
      <p:graphicFrame>
        <p:nvGraphicFramePr>
          <p:cNvPr id="5" name="Object 3">
            <a:extLst>
              <a:ext uri="{FF2B5EF4-FFF2-40B4-BE49-F238E27FC236}">
                <a16:creationId xmlns:a16="http://schemas.microsoft.com/office/drawing/2014/main" id="{2F7DEB07-FF5E-4E80-802D-937775815977}"/>
              </a:ext>
            </a:extLst>
          </p:cNvPr>
          <p:cNvGraphicFramePr/>
          <p:nvPr/>
        </p:nvGraphicFramePr>
        <p:xfrm>
          <a:off x="1476360" y="4869000"/>
          <a:ext cx="550800" cy="498240"/>
        </p:xfrm>
        <a:graphic>
          <a:graphicData uri="http://schemas.openxmlformats.org/presentationml/2006/ole">
            <mc:AlternateContent xmlns:mc="http://schemas.openxmlformats.org/markup-compatibility/2006">
              <mc:Choice xmlns:v="urn:schemas-microsoft-com:vml" Requires="v">
                <p:oleObj r:id="rId5" imgW="6144768" imgH="5559552" progId="">
                  <p:embed/>
                </p:oleObj>
              </mc:Choice>
              <mc:Fallback>
                <p:oleObj r:id="rId5" imgW="6144768" imgH="5559552" progId="">
                  <p:embed/>
                  <p:pic>
                    <p:nvPicPr>
                      <p:cNvPr id="0" name=""/>
                      <p:cNvPicPr/>
                      <p:nvPr/>
                    </p:nvPicPr>
                    <p:blipFill>
                      <a:blip r:embed="rId6"/>
                      <a:stretch>
                        <a:fillRect/>
                      </a:stretch>
                    </p:blipFill>
                    <p:spPr>
                      <a:xfrm>
                        <a:off x="1476360" y="4869000"/>
                        <a:ext cx="550800" cy="498240"/>
                      </a:xfrm>
                      <a:prstGeom prst="rect">
                        <a:avLst/>
                      </a:prstGeom>
                      <a:noFill/>
                      <a:ln>
                        <a:noFill/>
                      </a:ln>
                    </p:spPr>
                  </p:pic>
                </p:oleObj>
              </mc:Fallback>
            </mc:AlternateContent>
          </a:graphicData>
        </a:graphic>
      </p:graphicFrame>
      <p:sp>
        <p:nvSpPr>
          <p:cNvPr id="6" name="Freeform 4">
            <a:extLst>
              <a:ext uri="{FF2B5EF4-FFF2-40B4-BE49-F238E27FC236}">
                <a16:creationId xmlns:a16="http://schemas.microsoft.com/office/drawing/2014/main" id="{F1A9A830-B1C4-41EC-8832-02DE3AF774CA}"/>
              </a:ext>
            </a:extLst>
          </p:cNvPr>
          <p:cNvSpPr/>
          <p:nvPr/>
        </p:nvSpPr>
        <p:spPr>
          <a:xfrm>
            <a:off x="755639" y="4437000"/>
            <a:ext cx="7270920" cy="22287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dirty="0">
                <a:ln>
                  <a:noFill/>
                </a:ln>
                <a:solidFill>
                  <a:srgbClr val="000000"/>
                </a:solidFill>
                <a:latin typeface="Tahoma" pitchFamily="34"/>
                <a:ea typeface="Arial Unicode MS" pitchFamily="2"/>
                <a:cs typeface="Tahoma" pitchFamily="2"/>
              </a:rPr>
              <a:t>Όπου:</a:t>
            </a:r>
          </a:p>
          <a:p>
            <a:pPr marL="0" marR="0" lvl="0" indent="0" algn="l" rtl="0" hangingPunct="1">
              <a:lnSpc>
                <a:spcPct val="100000"/>
              </a:lnSpc>
              <a:spcBef>
                <a:spcPts val="1375"/>
              </a:spcBef>
              <a:spcAft>
                <a:spcPts val="0"/>
              </a:spcAft>
              <a:buNone/>
              <a:tabLst/>
            </a:pPr>
            <a:r>
              <a:rPr lang="el-GR" sz="2200" b="0" i="0" u="none" strike="noStrike" kern="1200" spc="0" baseline="0" dirty="0">
                <a:ln>
                  <a:noFill/>
                </a:ln>
                <a:solidFill>
                  <a:srgbClr val="000000"/>
                </a:solidFill>
                <a:latin typeface="Tahoma" pitchFamily="34"/>
                <a:ea typeface="Arial Unicode MS" pitchFamily="2"/>
                <a:cs typeface="Tahoma" pitchFamily="2"/>
              </a:rPr>
              <a:t> </a:t>
            </a:r>
            <a:r>
              <a:rPr lang="en-GB" sz="2200" b="0" i="0" u="none" strike="noStrike" kern="1200" spc="0" baseline="0" dirty="0">
                <a:ln>
                  <a:noFill/>
                </a:ln>
                <a:solidFill>
                  <a:srgbClr val="000000"/>
                </a:solidFill>
                <a:latin typeface="Tahoma" pitchFamily="34"/>
                <a:ea typeface="Arial Unicode MS" pitchFamily="2"/>
                <a:cs typeface="Tahoma" pitchFamily="2"/>
              </a:rPr>
              <a:t>     </a:t>
            </a:r>
            <a:r>
              <a:rPr lang="el-GR" sz="2200" b="0" i="0" u="none" strike="noStrike" kern="1200" spc="0" baseline="0" dirty="0">
                <a:ln>
                  <a:noFill/>
                </a:ln>
                <a:solidFill>
                  <a:srgbClr val="000000"/>
                </a:solidFill>
                <a:latin typeface="Tahoma" pitchFamily="34"/>
                <a:ea typeface="Arial Unicode MS" pitchFamily="2"/>
                <a:cs typeface="Tahoma" pitchFamily="2"/>
              </a:rPr>
              <a:t>        οι θάνατοι που προέρχονται από γεννήσεις του έτους </a:t>
            </a:r>
            <a:r>
              <a:rPr lang="en-GB" sz="2200" b="0" i="0" u="none" strike="noStrike" kern="1200" spc="0" baseline="0" dirty="0">
                <a:ln>
                  <a:noFill/>
                </a:ln>
                <a:solidFill>
                  <a:srgbClr val="000000"/>
                </a:solidFill>
                <a:latin typeface="Tahoma" pitchFamily="34"/>
                <a:ea typeface="Arial Unicode MS" pitchFamily="2"/>
                <a:cs typeface="Tahoma" pitchFamily="2"/>
              </a:rPr>
              <a:t>t</a:t>
            </a:r>
            <a:r>
              <a:rPr lang="el-GR" sz="2200" b="0" i="0" u="none" strike="noStrike" kern="1200" spc="0" baseline="0" dirty="0">
                <a:ln>
                  <a:noFill/>
                </a:ln>
                <a:solidFill>
                  <a:srgbClr val="000000"/>
                </a:solidFill>
                <a:latin typeface="Tahoma" pitchFamily="34"/>
                <a:ea typeface="Arial Unicode MS" pitchFamily="2"/>
                <a:cs typeface="Tahoma" pitchFamily="2"/>
              </a:rPr>
              <a:t> (</a:t>
            </a:r>
            <a:r>
              <a:rPr lang="en-GB" sz="2200" b="0" i="0" u="none" strike="noStrike" kern="1200" spc="0" baseline="0" dirty="0" err="1">
                <a:ln>
                  <a:noFill/>
                </a:ln>
                <a:solidFill>
                  <a:srgbClr val="000000"/>
                </a:solidFill>
                <a:latin typeface="Tahoma" pitchFamily="34"/>
                <a:ea typeface="Arial Unicode MS" pitchFamily="2"/>
                <a:cs typeface="Tahoma" pitchFamily="2"/>
              </a:rPr>
              <a:t>B</a:t>
            </a:r>
            <a:r>
              <a:rPr lang="en-GB" sz="2200" b="0" i="0" u="none" strike="noStrike" kern="1200" spc="0" baseline="-25000" dirty="0" err="1">
                <a:ln>
                  <a:noFill/>
                </a:ln>
                <a:solidFill>
                  <a:srgbClr val="000000"/>
                </a:solidFill>
                <a:latin typeface="Tahoma" pitchFamily="34"/>
                <a:ea typeface="Arial Unicode MS" pitchFamily="2"/>
                <a:cs typeface="Tahoma" pitchFamily="2"/>
              </a:rPr>
              <a:t>t</a:t>
            </a:r>
            <a:r>
              <a:rPr lang="en-GB" sz="2200" b="0" i="0" u="none" strike="noStrike" kern="1200" spc="0" baseline="0" dirty="0">
                <a:ln>
                  <a:noFill/>
                </a:ln>
                <a:solidFill>
                  <a:srgbClr val="000000"/>
                </a:solidFill>
                <a:latin typeface="Tahoma" pitchFamily="34"/>
                <a:ea typeface="Arial Unicode MS" pitchFamily="2"/>
                <a:cs typeface="Tahoma" pitchFamily="2"/>
              </a:rPr>
              <a:t>).</a:t>
            </a:r>
          </a:p>
          <a:p>
            <a:pPr marL="0" marR="0" lvl="0" indent="0" algn="l" rtl="0" hangingPunct="1">
              <a:lnSpc>
                <a:spcPct val="100000"/>
              </a:lnSpc>
              <a:spcBef>
                <a:spcPts val="1375"/>
              </a:spcBef>
              <a:spcAft>
                <a:spcPts val="0"/>
              </a:spcAft>
              <a:buNone/>
              <a:tabLst/>
            </a:pPr>
            <a:r>
              <a:rPr lang="el-GR" sz="2200" b="0" i="0" u="none" strike="noStrike" kern="1200" spc="0" baseline="0" dirty="0">
                <a:ln>
                  <a:noFill/>
                </a:ln>
                <a:solidFill>
                  <a:srgbClr val="000000"/>
                </a:solidFill>
                <a:latin typeface="Tahoma" pitchFamily="34"/>
                <a:ea typeface="Arial Unicode MS" pitchFamily="2"/>
                <a:cs typeface="Tahoma" pitchFamily="2"/>
              </a:rPr>
              <a:t>                  οι θάνατοι που προέρχονται από γεννήσεις του προηγούμενου έτους (</a:t>
            </a:r>
            <a:r>
              <a:rPr lang="en-GB" sz="2200" b="0" i="0" u="none" strike="noStrike" kern="1200" spc="0" baseline="0" dirty="0" err="1">
                <a:ln>
                  <a:noFill/>
                </a:ln>
                <a:solidFill>
                  <a:srgbClr val="000000"/>
                </a:solidFill>
                <a:latin typeface="Tahoma" pitchFamily="34"/>
                <a:ea typeface="Arial Unicode MS" pitchFamily="2"/>
                <a:cs typeface="Tahoma" pitchFamily="2"/>
              </a:rPr>
              <a:t>B</a:t>
            </a:r>
            <a:r>
              <a:rPr lang="en-GB" sz="2200" b="0" i="0" u="none" strike="noStrike" kern="1200" spc="0" baseline="-25000" dirty="0" err="1">
                <a:ln>
                  <a:noFill/>
                </a:ln>
                <a:solidFill>
                  <a:srgbClr val="000000"/>
                </a:solidFill>
                <a:latin typeface="Tahoma" pitchFamily="34"/>
                <a:ea typeface="Arial Unicode MS" pitchFamily="2"/>
                <a:cs typeface="Tahoma" pitchFamily="2"/>
              </a:rPr>
              <a:t>t</a:t>
            </a:r>
            <a:r>
              <a:rPr lang="el-GR" sz="2200" b="0" i="0" u="none" strike="noStrike" kern="1200" spc="0" baseline="-25000" dirty="0">
                <a:ln>
                  <a:noFill/>
                </a:ln>
                <a:solidFill>
                  <a:srgbClr val="000000"/>
                </a:solidFill>
                <a:latin typeface="Tahoma" pitchFamily="34"/>
                <a:ea typeface="Arial Unicode MS" pitchFamily="2"/>
                <a:cs typeface="Tahoma" pitchFamily="2"/>
              </a:rPr>
              <a:t>-1</a:t>
            </a:r>
            <a:r>
              <a:rPr lang="el-GR" sz="2200" b="0" i="0" u="none" strike="noStrike" kern="1200" spc="0" baseline="0" dirty="0">
                <a:ln>
                  <a:noFill/>
                </a:ln>
                <a:solidFill>
                  <a:srgbClr val="000000"/>
                </a:solidFill>
                <a:latin typeface="Tahoma" pitchFamily="34"/>
                <a:ea typeface="Arial Unicode MS" pitchFamily="2"/>
                <a:cs typeface="Tahoma" pitchFamily="2"/>
              </a:rPr>
              <a:t>)</a:t>
            </a:r>
          </a:p>
        </p:txBody>
      </p:sp>
      <p:graphicFrame>
        <p:nvGraphicFramePr>
          <p:cNvPr id="7" name="Object 5">
            <a:extLst>
              <a:ext uri="{FF2B5EF4-FFF2-40B4-BE49-F238E27FC236}">
                <a16:creationId xmlns:a16="http://schemas.microsoft.com/office/drawing/2014/main" id="{9D075B53-536A-4BC2-82F1-32331B114E13}"/>
              </a:ext>
            </a:extLst>
          </p:cNvPr>
          <p:cNvGraphicFramePr/>
          <p:nvPr/>
        </p:nvGraphicFramePr>
        <p:xfrm>
          <a:off x="1835280" y="5734080"/>
          <a:ext cx="576000" cy="498600"/>
        </p:xfrm>
        <a:graphic>
          <a:graphicData uri="http://schemas.openxmlformats.org/presentationml/2006/ole">
            <mc:AlternateContent xmlns:mc="http://schemas.openxmlformats.org/markup-compatibility/2006">
              <mc:Choice xmlns:v="urn:schemas-microsoft-com:vml" Requires="v">
                <p:oleObj r:id="rId7" imgW="6437376" imgH="5559552" progId="">
                  <p:embed/>
                </p:oleObj>
              </mc:Choice>
              <mc:Fallback>
                <p:oleObj r:id="rId7" imgW="6437376" imgH="5559552" progId="">
                  <p:embed/>
                  <p:pic>
                    <p:nvPicPr>
                      <p:cNvPr id="0" name=""/>
                      <p:cNvPicPr/>
                      <p:nvPr/>
                    </p:nvPicPr>
                    <p:blipFill>
                      <a:blip r:embed="rId8"/>
                      <a:stretch>
                        <a:fillRect/>
                      </a:stretch>
                    </p:blipFill>
                    <p:spPr>
                      <a:xfrm>
                        <a:off x="1835280" y="5734080"/>
                        <a:ext cx="576000" cy="498600"/>
                      </a:xfrm>
                      <a:prstGeom prst="rect">
                        <a:avLst/>
                      </a:prstGeom>
                      <a:noFill/>
                      <a:ln>
                        <a:noFill/>
                      </a:ln>
                    </p:spPr>
                  </p:pic>
                </p:oleObj>
              </mc:Fallback>
            </mc:AlternateContent>
          </a:graphicData>
        </a:graphic>
      </p:graphicFrame>
      <p:sp>
        <p:nvSpPr>
          <p:cNvPr id="8" name="Freeform 6">
            <a:extLst>
              <a:ext uri="{FF2B5EF4-FFF2-40B4-BE49-F238E27FC236}">
                <a16:creationId xmlns:a16="http://schemas.microsoft.com/office/drawing/2014/main" id="{C0D8FF56-6A36-4B2D-8831-3000B4AA15D8}"/>
              </a:ext>
            </a:extLst>
          </p:cNvPr>
          <p:cNvSpPr/>
          <p:nvPr/>
        </p:nvSpPr>
        <p:spPr>
          <a:xfrm>
            <a:off x="539640" y="1844639"/>
            <a:ext cx="8209080" cy="1441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dirty="0">
                <a:ln>
                  <a:noFill/>
                </a:ln>
                <a:solidFill>
                  <a:srgbClr val="000000"/>
                </a:solidFill>
                <a:latin typeface="Tahoma" pitchFamily="34"/>
                <a:ea typeface="Arial Unicode MS" pitchFamily="2"/>
                <a:cs typeface="Tahoma" pitchFamily="2"/>
              </a:rPr>
              <a:t>Όταν τα ληξιαρχικά δεδομένα είναι διαθέσιμα κατά ημερομηνία θανάτου και έτος γέννησης μπορούμε να υπολογίσουμε ακριβέστερους δείκτες βρεφικής θνησιμότητας. Ένας από αυτούς είναι ο διορθωμένος δείκτης βρεφικής θνησιμότητας.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D79C295-ECD2-4585-9072-0030FFFCC66E}"/>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6F64D09-F3DB-422E-B337-79A5C22052B0}" type="slidenum">
              <a:rPr/>
              <a:t>2</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0CAB5E35-8C0D-4EFD-9C4F-D27F95ADA48F}"/>
              </a:ext>
            </a:extLst>
          </p:cNvPr>
          <p:cNvSpPr txBox="1">
            <a:spLocks noGrp="1"/>
          </p:cNvSpPr>
          <p:nvPr>
            <p:ph type="title" idx="4294967295"/>
          </p:nvPr>
        </p:nvSpPr>
        <p:spPr>
          <a:xfrm>
            <a:off x="1150560" y="1155960"/>
            <a:ext cx="7792920" cy="52056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Έννοια και μέτρηση της θνησιμότητας</a:t>
            </a:r>
          </a:p>
        </p:txBody>
      </p:sp>
      <p:sp>
        <p:nvSpPr>
          <p:cNvPr id="4" name="Text Placeholder 2">
            <a:extLst>
              <a:ext uri="{FF2B5EF4-FFF2-40B4-BE49-F238E27FC236}">
                <a16:creationId xmlns:a16="http://schemas.microsoft.com/office/drawing/2014/main" id="{A24BFF80-7D79-4494-AE08-8795B64E9D43}"/>
              </a:ext>
            </a:extLst>
          </p:cNvPr>
          <p:cNvSpPr txBox="1">
            <a:spLocks noGrp="1"/>
          </p:cNvSpPr>
          <p:nvPr>
            <p:ph type="body" idx="4294967295"/>
          </p:nvPr>
        </p:nvSpPr>
        <p:spPr>
          <a:xfrm>
            <a:off x="684359" y="2017799"/>
            <a:ext cx="8270640" cy="3319920"/>
          </a:xfrm>
        </p:spPr>
        <p:txBody>
          <a:bodyPr>
            <a:spAutoFit/>
          </a:bodyPr>
          <a:lstStyle/>
          <a:p>
            <a:pPr lvl="0" indent="-338040">
              <a:spcBef>
                <a:spcPts val="550"/>
              </a:spcBef>
              <a:buNone/>
            </a:pPr>
            <a:r>
              <a:rPr lang="el-GR" sz="2200"/>
              <a:t>Η θνησιμότητα υποδηλώνει τη συχνότητα θανάτων σε ένα πληθυσμό.</a:t>
            </a:r>
          </a:p>
          <a:p>
            <a:pPr lvl="0" indent="-338040">
              <a:spcBef>
                <a:spcPts val="550"/>
              </a:spcBef>
              <a:buNone/>
            </a:pPr>
            <a:r>
              <a:rPr lang="el-GR" sz="2200"/>
              <a:t>Ο απλούστερος τρόπος μέτρησης της θνησιμότητας είναι ο </a:t>
            </a:r>
            <a:r>
              <a:rPr lang="el-GR" sz="2200" b="1"/>
              <a:t>Αδρός Δείκτης (ή ποσοστό) Θνησιμότητας (</a:t>
            </a:r>
            <a:r>
              <a:rPr lang="en-US" sz="2200" b="1"/>
              <a:t>CDR)</a:t>
            </a:r>
            <a:r>
              <a:rPr lang="el-GR" sz="2200"/>
              <a:t>. Μας δίνει την αναλογία θανάτων ενός έτους σε 1000 κατοίκους.</a:t>
            </a:r>
          </a:p>
          <a:p>
            <a:pPr marL="0" lvl="0" indent="0">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200"/>
              <a:t>CDR=(D/P)*1000.</a:t>
            </a:r>
          </a:p>
          <a:p>
            <a:pPr lvl="0" indent="-338040">
              <a:spcBef>
                <a:spcPts val="550"/>
              </a:spcBef>
              <a:buNone/>
            </a:pPr>
            <a:r>
              <a:rPr lang="el-GR" sz="2200"/>
              <a:t>Όπου </a:t>
            </a:r>
            <a:r>
              <a:rPr lang="en-US" sz="2200"/>
              <a:t>D </a:t>
            </a:r>
            <a:r>
              <a:rPr lang="el-GR" sz="2200"/>
              <a:t>θάνατοι στο έτος χ και </a:t>
            </a:r>
            <a:r>
              <a:rPr lang="en-US" sz="2200"/>
              <a:t>P </a:t>
            </a:r>
            <a:r>
              <a:rPr lang="el-GR" sz="2200"/>
              <a:t>πληθυσμός στο μέσο του έτους χ.</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96E52F7-AFEC-4F96-95D3-844589EE1796}"/>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0692A00-10AA-46C0-B8E1-1EA4C79D5743}" type="slidenum">
              <a:rPr/>
              <a:t>20</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444AFF57-4F4A-437D-87B1-B2B280960AAD}"/>
              </a:ext>
            </a:extLst>
          </p:cNvPr>
          <p:cNvSpPr txBox="1">
            <a:spLocks noGrp="1"/>
          </p:cNvSpPr>
          <p:nvPr>
            <p:ph type="title" idx="4294967295"/>
          </p:nvPr>
        </p:nvSpPr>
        <p:spPr>
          <a:xfrm>
            <a:off x="1150560" y="363600"/>
            <a:ext cx="7792920" cy="1312920"/>
          </a:xfrm>
        </p:spPr>
        <p:txBody>
          <a:bodyPr>
            <a:spAutoFit/>
          </a:bodyPr>
          <a:lstStyle/>
          <a:p>
            <a:pPr lvl="0" algn="l" hangingPunct="1">
              <a:tabLst>
                <a:tab pos="0" algn="l"/>
                <a:tab pos="914400" algn="l"/>
                <a:tab pos="1828800" algn="l"/>
                <a:tab pos="2743199" algn="l"/>
                <a:tab pos="3657600" algn="l"/>
                <a:tab pos="4572000" algn="l"/>
                <a:tab pos="5486399" algn="l"/>
                <a:tab pos="6400799" algn="l"/>
                <a:tab pos="7315200" algn="l"/>
                <a:tab pos="8229600" algn="l"/>
                <a:tab pos="9144000" algn="l"/>
                <a:tab pos="10058400" algn="l"/>
                <a:tab pos="10329840" algn="l"/>
                <a:tab pos="10779119" algn="l"/>
                <a:tab pos="10780560" algn="l"/>
                <a:tab pos="10782000" algn="l"/>
              </a:tabLst>
            </a:pPr>
            <a:r>
              <a:rPr lang="el-GR" sz="4000" kern="0">
                <a:solidFill>
                  <a:srgbClr val="333399"/>
                </a:solidFill>
                <a:latin typeface="Tahoma" pitchFamily="34"/>
              </a:rPr>
              <a:t>Διπλή κατάταξη γεγονότων (κατά ηλικία και έτος γέννησης)	</a:t>
            </a:r>
          </a:p>
        </p:txBody>
      </p:sp>
      <p:graphicFrame>
        <p:nvGraphicFramePr>
          <p:cNvPr id="4" name="Object 2">
            <a:extLst>
              <a:ext uri="{FF2B5EF4-FFF2-40B4-BE49-F238E27FC236}">
                <a16:creationId xmlns:a16="http://schemas.microsoft.com/office/drawing/2014/main" id="{4BD7717F-F9E3-48EA-9EAC-FA7963A4B3E1}"/>
              </a:ext>
            </a:extLst>
          </p:cNvPr>
          <p:cNvGraphicFramePr/>
          <p:nvPr/>
        </p:nvGraphicFramePr>
        <p:xfrm>
          <a:off x="1547640" y="2204999"/>
          <a:ext cx="5185080" cy="2787840"/>
        </p:xfrm>
        <a:graphic>
          <a:graphicData uri="http://schemas.openxmlformats.org/presentationml/2006/ole">
            <mc:AlternateContent xmlns:mc="http://schemas.openxmlformats.org/markup-compatibility/2006">
              <mc:Choice xmlns:v="urn:schemas-microsoft-com:vml" Requires="v">
                <p:oleObj r:id="rId3" imgW="2068584" imgH="1110749" progId="">
                  <p:embed/>
                </p:oleObj>
              </mc:Choice>
              <mc:Fallback>
                <p:oleObj r:id="rId3" imgW="2068584" imgH="1110749" progId="">
                  <p:embed/>
                  <p:pic>
                    <p:nvPicPr>
                      <p:cNvPr id="0" name=""/>
                      <p:cNvPicPr/>
                      <p:nvPr/>
                    </p:nvPicPr>
                    <p:blipFill>
                      <a:blip r:embed="rId4"/>
                      <a:stretch>
                        <a:fillRect/>
                      </a:stretch>
                    </p:blipFill>
                    <p:spPr>
                      <a:xfrm>
                        <a:off x="1547640" y="2204999"/>
                        <a:ext cx="5185080" cy="2787840"/>
                      </a:xfrm>
                      <a:prstGeom prst="rect">
                        <a:avLst/>
                      </a:prstGeom>
                      <a:noFill/>
                      <a:ln>
                        <a:noFill/>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2434BDF2-94E6-4373-BF7D-350A742C017E}"/>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F2AE90D-A3CD-4208-B90C-477117C15706}" type="slidenum">
              <a:rPr/>
              <a:t>21</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525FD164-0CB3-4613-BCA3-5C1E30D039CA}"/>
              </a:ext>
            </a:extLst>
          </p:cNvPr>
          <p:cNvSpPr txBox="1">
            <a:spLocks noGrp="1"/>
          </p:cNvSpPr>
          <p:nvPr>
            <p:ph type="title" idx="4294967295"/>
          </p:nvPr>
        </p:nvSpPr>
        <p:spPr>
          <a:xfrm>
            <a:off x="1150560" y="241920"/>
            <a:ext cx="7792920" cy="14346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kern="0">
                <a:solidFill>
                  <a:srgbClr val="333399"/>
                </a:solidFill>
                <a:latin typeface="Tahoma" pitchFamily="34"/>
              </a:rPr>
              <a:t>Απεικόνιση των θανάτων στο διάγραμμα </a:t>
            </a:r>
            <a:r>
              <a:rPr lang="en-GB" kern="0">
                <a:solidFill>
                  <a:srgbClr val="333399"/>
                </a:solidFill>
                <a:latin typeface="Tahoma" pitchFamily="34"/>
              </a:rPr>
              <a:t>LEXIS</a:t>
            </a:r>
          </a:p>
        </p:txBody>
      </p:sp>
      <p:sp>
        <p:nvSpPr>
          <p:cNvPr id="4" name="Freeform 2">
            <a:extLst>
              <a:ext uri="{FF2B5EF4-FFF2-40B4-BE49-F238E27FC236}">
                <a16:creationId xmlns:a16="http://schemas.microsoft.com/office/drawing/2014/main" id="{6E47B145-605A-4F9B-B7BA-CD9E3C1AAC1A}"/>
              </a:ext>
            </a:extLst>
          </p:cNvPr>
          <p:cNvSpPr/>
          <p:nvPr/>
        </p:nvSpPr>
        <p:spPr>
          <a:xfrm>
            <a:off x="3131999" y="1844639"/>
            <a:ext cx="4104000" cy="33847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Freeform 3">
            <a:extLst>
              <a:ext uri="{FF2B5EF4-FFF2-40B4-BE49-F238E27FC236}">
                <a16:creationId xmlns:a16="http://schemas.microsoft.com/office/drawing/2014/main" id="{73F729D1-CCDD-4B88-9F25-56C55A6D4D0D}"/>
              </a:ext>
            </a:extLst>
          </p:cNvPr>
          <p:cNvSpPr/>
          <p:nvPr/>
        </p:nvSpPr>
        <p:spPr>
          <a:xfrm>
            <a:off x="5796000" y="2060639"/>
            <a:ext cx="3097080" cy="4269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6" name="Straight Connector 4">
            <a:extLst>
              <a:ext uri="{FF2B5EF4-FFF2-40B4-BE49-F238E27FC236}">
                <a16:creationId xmlns:a16="http://schemas.microsoft.com/office/drawing/2014/main" id="{DF7B1714-6CEE-4C04-A730-1F2618DAB8C9}"/>
              </a:ext>
            </a:extLst>
          </p:cNvPr>
          <p:cNvSpPr/>
          <p:nvPr/>
        </p:nvSpPr>
        <p:spPr>
          <a:xfrm flipV="1">
            <a:off x="3131999" y="1839960"/>
            <a:ext cx="1800" cy="3394079"/>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7" name="Straight Connector 5">
            <a:extLst>
              <a:ext uri="{FF2B5EF4-FFF2-40B4-BE49-F238E27FC236}">
                <a16:creationId xmlns:a16="http://schemas.microsoft.com/office/drawing/2014/main" id="{17919E09-BE52-4303-A459-F0FBCAED8944}"/>
              </a:ext>
            </a:extLst>
          </p:cNvPr>
          <p:cNvSpPr/>
          <p:nvPr/>
        </p:nvSpPr>
        <p:spPr>
          <a:xfrm flipV="1">
            <a:off x="4500720" y="1839960"/>
            <a:ext cx="1440" cy="3394079"/>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8" name="Straight Connector 6">
            <a:extLst>
              <a:ext uri="{FF2B5EF4-FFF2-40B4-BE49-F238E27FC236}">
                <a16:creationId xmlns:a16="http://schemas.microsoft.com/office/drawing/2014/main" id="{68CEA764-B829-4CED-8CF7-790E13D1650C}"/>
              </a:ext>
            </a:extLst>
          </p:cNvPr>
          <p:cNvSpPr/>
          <p:nvPr/>
        </p:nvSpPr>
        <p:spPr>
          <a:xfrm flipV="1">
            <a:off x="5940360" y="1839960"/>
            <a:ext cx="1800" cy="3394079"/>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9" name="Straight Connector 7">
            <a:extLst>
              <a:ext uri="{FF2B5EF4-FFF2-40B4-BE49-F238E27FC236}">
                <a16:creationId xmlns:a16="http://schemas.microsoft.com/office/drawing/2014/main" id="{7A2019DF-32D7-4FFC-A389-2D896AD1B7BF}"/>
              </a:ext>
            </a:extLst>
          </p:cNvPr>
          <p:cNvSpPr/>
          <p:nvPr/>
        </p:nvSpPr>
        <p:spPr>
          <a:xfrm>
            <a:off x="3131999" y="4149719"/>
            <a:ext cx="4104000" cy="144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0" name="Straight Connector 8">
            <a:extLst>
              <a:ext uri="{FF2B5EF4-FFF2-40B4-BE49-F238E27FC236}">
                <a16:creationId xmlns:a16="http://schemas.microsoft.com/office/drawing/2014/main" id="{7511B385-A722-4E1A-9A42-A9AC89E46470}"/>
              </a:ext>
            </a:extLst>
          </p:cNvPr>
          <p:cNvSpPr/>
          <p:nvPr/>
        </p:nvSpPr>
        <p:spPr>
          <a:xfrm>
            <a:off x="3131999" y="5229360"/>
            <a:ext cx="4104000" cy="144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1" name="Straight Connector 9">
            <a:extLst>
              <a:ext uri="{FF2B5EF4-FFF2-40B4-BE49-F238E27FC236}">
                <a16:creationId xmlns:a16="http://schemas.microsoft.com/office/drawing/2014/main" id="{1AD8B168-7CB7-45DC-A7FD-1C16985DE850}"/>
              </a:ext>
            </a:extLst>
          </p:cNvPr>
          <p:cNvSpPr/>
          <p:nvPr/>
        </p:nvSpPr>
        <p:spPr>
          <a:xfrm>
            <a:off x="3131999" y="2997360"/>
            <a:ext cx="4104000" cy="144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2" name="Freeform 10">
            <a:extLst>
              <a:ext uri="{FF2B5EF4-FFF2-40B4-BE49-F238E27FC236}">
                <a16:creationId xmlns:a16="http://schemas.microsoft.com/office/drawing/2014/main" id="{66F89359-41D4-4750-B62B-BDACE5F4B494}"/>
              </a:ext>
            </a:extLst>
          </p:cNvPr>
          <p:cNvSpPr/>
          <p:nvPr/>
        </p:nvSpPr>
        <p:spPr>
          <a:xfrm>
            <a:off x="3348000" y="5734080"/>
            <a:ext cx="1007999"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1973</a:t>
            </a:r>
          </a:p>
        </p:txBody>
      </p:sp>
      <p:sp>
        <p:nvSpPr>
          <p:cNvPr id="13" name="Freeform 11">
            <a:extLst>
              <a:ext uri="{FF2B5EF4-FFF2-40B4-BE49-F238E27FC236}">
                <a16:creationId xmlns:a16="http://schemas.microsoft.com/office/drawing/2014/main" id="{83328929-CEEE-4150-BCEC-7E8E9049ACCA}"/>
              </a:ext>
            </a:extLst>
          </p:cNvPr>
          <p:cNvSpPr/>
          <p:nvPr/>
        </p:nvSpPr>
        <p:spPr>
          <a:xfrm>
            <a:off x="4716360" y="5734080"/>
            <a:ext cx="115092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1974</a:t>
            </a:r>
          </a:p>
        </p:txBody>
      </p:sp>
      <p:sp>
        <p:nvSpPr>
          <p:cNvPr id="14" name="Freeform 12">
            <a:extLst>
              <a:ext uri="{FF2B5EF4-FFF2-40B4-BE49-F238E27FC236}">
                <a16:creationId xmlns:a16="http://schemas.microsoft.com/office/drawing/2014/main" id="{F1EF1164-2609-4750-948B-66E007155FA3}"/>
              </a:ext>
            </a:extLst>
          </p:cNvPr>
          <p:cNvSpPr/>
          <p:nvPr/>
        </p:nvSpPr>
        <p:spPr>
          <a:xfrm>
            <a:off x="6227640" y="5661000"/>
            <a:ext cx="93672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1975</a:t>
            </a:r>
          </a:p>
        </p:txBody>
      </p:sp>
      <p:sp>
        <p:nvSpPr>
          <p:cNvPr id="15" name="Freeform 13">
            <a:extLst>
              <a:ext uri="{FF2B5EF4-FFF2-40B4-BE49-F238E27FC236}">
                <a16:creationId xmlns:a16="http://schemas.microsoft.com/office/drawing/2014/main" id="{ADD2F5F5-56BD-43D0-9498-5B0F0AAA8D57}"/>
              </a:ext>
            </a:extLst>
          </p:cNvPr>
          <p:cNvSpPr/>
          <p:nvPr/>
        </p:nvSpPr>
        <p:spPr>
          <a:xfrm>
            <a:off x="2987640" y="5300639"/>
            <a:ext cx="64764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Α</a:t>
            </a:r>
          </a:p>
        </p:txBody>
      </p:sp>
      <p:sp>
        <p:nvSpPr>
          <p:cNvPr id="16" name="Freeform 14">
            <a:extLst>
              <a:ext uri="{FF2B5EF4-FFF2-40B4-BE49-F238E27FC236}">
                <a16:creationId xmlns:a16="http://schemas.microsoft.com/office/drawing/2014/main" id="{A166610F-9D1D-493C-AC41-9408C00024FE}"/>
              </a:ext>
            </a:extLst>
          </p:cNvPr>
          <p:cNvSpPr/>
          <p:nvPr/>
        </p:nvSpPr>
        <p:spPr>
          <a:xfrm>
            <a:off x="4284720" y="5300639"/>
            <a:ext cx="43164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Β</a:t>
            </a:r>
          </a:p>
        </p:txBody>
      </p:sp>
      <p:sp>
        <p:nvSpPr>
          <p:cNvPr id="17" name="Freeform 15">
            <a:extLst>
              <a:ext uri="{FF2B5EF4-FFF2-40B4-BE49-F238E27FC236}">
                <a16:creationId xmlns:a16="http://schemas.microsoft.com/office/drawing/2014/main" id="{F71CA28F-C3CC-443C-8A3A-A576DE8571DD}"/>
              </a:ext>
            </a:extLst>
          </p:cNvPr>
          <p:cNvSpPr/>
          <p:nvPr/>
        </p:nvSpPr>
        <p:spPr>
          <a:xfrm>
            <a:off x="5724360" y="5300639"/>
            <a:ext cx="43200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Γ</a:t>
            </a:r>
          </a:p>
        </p:txBody>
      </p:sp>
      <p:sp>
        <p:nvSpPr>
          <p:cNvPr id="18" name="Freeform 16">
            <a:extLst>
              <a:ext uri="{FF2B5EF4-FFF2-40B4-BE49-F238E27FC236}">
                <a16:creationId xmlns:a16="http://schemas.microsoft.com/office/drawing/2014/main" id="{08565D78-E180-4D1E-8E9A-7F014AB60E9E}"/>
              </a:ext>
            </a:extLst>
          </p:cNvPr>
          <p:cNvSpPr/>
          <p:nvPr/>
        </p:nvSpPr>
        <p:spPr>
          <a:xfrm>
            <a:off x="7020000" y="5300639"/>
            <a:ext cx="43164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Δ</a:t>
            </a:r>
          </a:p>
        </p:txBody>
      </p:sp>
      <p:sp>
        <p:nvSpPr>
          <p:cNvPr id="19" name="Freeform 17">
            <a:extLst>
              <a:ext uri="{FF2B5EF4-FFF2-40B4-BE49-F238E27FC236}">
                <a16:creationId xmlns:a16="http://schemas.microsoft.com/office/drawing/2014/main" id="{80E63DA5-CF44-4DA3-A4C0-85F5EA6ADE63}"/>
              </a:ext>
            </a:extLst>
          </p:cNvPr>
          <p:cNvSpPr/>
          <p:nvPr/>
        </p:nvSpPr>
        <p:spPr>
          <a:xfrm>
            <a:off x="2556000" y="5013360"/>
            <a:ext cx="50328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0</a:t>
            </a:r>
          </a:p>
        </p:txBody>
      </p:sp>
      <p:sp>
        <p:nvSpPr>
          <p:cNvPr id="20" name="Freeform 18">
            <a:extLst>
              <a:ext uri="{FF2B5EF4-FFF2-40B4-BE49-F238E27FC236}">
                <a16:creationId xmlns:a16="http://schemas.microsoft.com/office/drawing/2014/main" id="{9516C3D0-04C3-4111-9044-1FDE2842FF37}"/>
              </a:ext>
            </a:extLst>
          </p:cNvPr>
          <p:cNvSpPr/>
          <p:nvPr/>
        </p:nvSpPr>
        <p:spPr>
          <a:xfrm>
            <a:off x="2556000" y="3933720"/>
            <a:ext cx="50328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1</a:t>
            </a:r>
          </a:p>
        </p:txBody>
      </p:sp>
      <p:sp>
        <p:nvSpPr>
          <p:cNvPr id="21" name="Freeform 19">
            <a:extLst>
              <a:ext uri="{FF2B5EF4-FFF2-40B4-BE49-F238E27FC236}">
                <a16:creationId xmlns:a16="http://schemas.microsoft.com/office/drawing/2014/main" id="{ABB11984-2B7B-4BB6-A179-B1111E92460D}"/>
              </a:ext>
            </a:extLst>
          </p:cNvPr>
          <p:cNvSpPr/>
          <p:nvPr/>
        </p:nvSpPr>
        <p:spPr>
          <a:xfrm>
            <a:off x="2556000" y="2852640"/>
            <a:ext cx="50328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2</a:t>
            </a:r>
          </a:p>
        </p:txBody>
      </p:sp>
      <p:sp>
        <p:nvSpPr>
          <p:cNvPr id="22" name="Freeform 20">
            <a:extLst>
              <a:ext uri="{FF2B5EF4-FFF2-40B4-BE49-F238E27FC236}">
                <a16:creationId xmlns:a16="http://schemas.microsoft.com/office/drawing/2014/main" id="{80B27A54-DC02-406A-9C93-9B3898C3A980}"/>
              </a:ext>
            </a:extLst>
          </p:cNvPr>
          <p:cNvSpPr/>
          <p:nvPr/>
        </p:nvSpPr>
        <p:spPr>
          <a:xfrm>
            <a:off x="2627280" y="1700280"/>
            <a:ext cx="50328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3</a:t>
            </a:r>
          </a:p>
        </p:txBody>
      </p:sp>
      <p:sp>
        <p:nvSpPr>
          <p:cNvPr id="23" name="Freeform 21">
            <a:extLst>
              <a:ext uri="{FF2B5EF4-FFF2-40B4-BE49-F238E27FC236}">
                <a16:creationId xmlns:a16="http://schemas.microsoft.com/office/drawing/2014/main" id="{E586101C-F082-4400-A8D7-F7AF52D43636}"/>
              </a:ext>
            </a:extLst>
          </p:cNvPr>
          <p:cNvSpPr/>
          <p:nvPr/>
        </p:nvSpPr>
        <p:spPr>
          <a:xfrm>
            <a:off x="1476360" y="5734080"/>
            <a:ext cx="187164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Χρόνος (</a:t>
            </a:r>
            <a:r>
              <a:rPr lang="en-GB" sz="2200" b="0" i="0" u="none" strike="noStrike" kern="1200" spc="0" baseline="0">
                <a:ln>
                  <a:noFill/>
                </a:ln>
                <a:solidFill>
                  <a:srgbClr val="000000"/>
                </a:solidFill>
                <a:latin typeface="Tahoma" pitchFamily="34"/>
                <a:ea typeface="Arial Unicode MS" pitchFamily="2"/>
                <a:cs typeface="Tahoma" pitchFamily="2"/>
              </a:rPr>
              <a:t>t)</a:t>
            </a:r>
          </a:p>
        </p:txBody>
      </p:sp>
      <p:sp>
        <p:nvSpPr>
          <p:cNvPr id="24" name="Freeform 22">
            <a:extLst>
              <a:ext uri="{FF2B5EF4-FFF2-40B4-BE49-F238E27FC236}">
                <a16:creationId xmlns:a16="http://schemas.microsoft.com/office/drawing/2014/main" id="{B05CB11D-4A9F-41BA-A483-7C0BB8F12D43}"/>
              </a:ext>
            </a:extLst>
          </p:cNvPr>
          <p:cNvSpPr/>
          <p:nvPr/>
        </p:nvSpPr>
        <p:spPr>
          <a:xfrm>
            <a:off x="611280" y="2133720"/>
            <a:ext cx="187164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ηλικίας (χ</a:t>
            </a:r>
            <a:r>
              <a:rPr lang="en-GB" sz="2200" b="0" i="0" u="none" strike="noStrike" kern="1200" spc="0" baseline="0">
                <a:ln>
                  <a:noFill/>
                </a:ln>
                <a:solidFill>
                  <a:srgbClr val="000000"/>
                </a:solidFill>
                <a:latin typeface="Tahoma" pitchFamily="34"/>
                <a:ea typeface="Arial Unicode MS" pitchFamily="2"/>
                <a:cs typeface="Tahoma" pitchFamily="2"/>
              </a:rPr>
              <a:t>)</a:t>
            </a:r>
          </a:p>
        </p:txBody>
      </p:sp>
      <p:sp>
        <p:nvSpPr>
          <p:cNvPr id="25" name="Straight Connector 23">
            <a:extLst>
              <a:ext uri="{FF2B5EF4-FFF2-40B4-BE49-F238E27FC236}">
                <a16:creationId xmlns:a16="http://schemas.microsoft.com/office/drawing/2014/main" id="{37B83E4E-F57F-447E-BE04-403F88B34FAA}"/>
              </a:ext>
            </a:extLst>
          </p:cNvPr>
          <p:cNvSpPr/>
          <p:nvPr/>
        </p:nvSpPr>
        <p:spPr>
          <a:xfrm flipV="1">
            <a:off x="3131999" y="1839960"/>
            <a:ext cx="4104000" cy="3394079"/>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6" name="Straight Connector 24">
            <a:extLst>
              <a:ext uri="{FF2B5EF4-FFF2-40B4-BE49-F238E27FC236}">
                <a16:creationId xmlns:a16="http://schemas.microsoft.com/office/drawing/2014/main" id="{119ECD24-DFFD-4E4B-A61C-227DFF85E761}"/>
              </a:ext>
            </a:extLst>
          </p:cNvPr>
          <p:cNvSpPr/>
          <p:nvPr/>
        </p:nvSpPr>
        <p:spPr>
          <a:xfrm flipV="1">
            <a:off x="4500720" y="2990520"/>
            <a:ext cx="2735280" cy="224172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7" name="Freeform 25">
            <a:extLst>
              <a:ext uri="{FF2B5EF4-FFF2-40B4-BE49-F238E27FC236}">
                <a16:creationId xmlns:a16="http://schemas.microsoft.com/office/drawing/2014/main" id="{B4B321A8-7C9A-4988-8E9F-57FB7D6A173A}"/>
              </a:ext>
            </a:extLst>
          </p:cNvPr>
          <p:cNvSpPr/>
          <p:nvPr/>
        </p:nvSpPr>
        <p:spPr>
          <a:xfrm>
            <a:off x="6516720" y="4724280"/>
            <a:ext cx="1007999"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5114</a:t>
            </a:r>
          </a:p>
        </p:txBody>
      </p:sp>
      <p:sp>
        <p:nvSpPr>
          <p:cNvPr id="28" name="Straight Connector 26">
            <a:extLst>
              <a:ext uri="{FF2B5EF4-FFF2-40B4-BE49-F238E27FC236}">
                <a16:creationId xmlns:a16="http://schemas.microsoft.com/office/drawing/2014/main" id="{8F86E598-2D27-433D-B0EF-FF4E4ADBAC34}"/>
              </a:ext>
            </a:extLst>
          </p:cNvPr>
          <p:cNvSpPr/>
          <p:nvPr/>
        </p:nvSpPr>
        <p:spPr>
          <a:xfrm flipV="1">
            <a:off x="5940360" y="4143240"/>
            <a:ext cx="1295640" cy="108900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9" name="Freeform 27">
            <a:extLst>
              <a:ext uri="{FF2B5EF4-FFF2-40B4-BE49-F238E27FC236}">
                <a16:creationId xmlns:a16="http://schemas.microsoft.com/office/drawing/2014/main" id="{2CB4827B-49DA-45FD-B8AA-350088842FA4}"/>
              </a:ext>
            </a:extLst>
          </p:cNvPr>
          <p:cNvSpPr/>
          <p:nvPr/>
        </p:nvSpPr>
        <p:spPr>
          <a:xfrm>
            <a:off x="6012000" y="4221000"/>
            <a:ext cx="108108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792</a:t>
            </a:r>
          </a:p>
        </p:txBody>
      </p:sp>
      <p:sp>
        <p:nvSpPr>
          <p:cNvPr id="30" name="Freeform 28">
            <a:extLst>
              <a:ext uri="{FF2B5EF4-FFF2-40B4-BE49-F238E27FC236}">
                <a16:creationId xmlns:a16="http://schemas.microsoft.com/office/drawing/2014/main" id="{DDCFDD70-EE2C-4528-95F1-E44CBE096CCD}"/>
              </a:ext>
            </a:extLst>
          </p:cNvPr>
          <p:cNvSpPr/>
          <p:nvPr/>
        </p:nvSpPr>
        <p:spPr>
          <a:xfrm>
            <a:off x="6443640" y="3645000"/>
            <a:ext cx="93492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241</a:t>
            </a:r>
          </a:p>
        </p:txBody>
      </p:sp>
      <p:sp>
        <p:nvSpPr>
          <p:cNvPr id="31" name="Freeform 29">
            <a:extLst>
              <a:ext uri="{FF2B5EF4-FFF2-40B4-BE49-F238E27FC236}">
                <a16:creationId xmlns:a16="http://schemas.microsoft.com/office/drawing/2014/main" id="{12383551-3640-479B-B7AF-A191442C4B6D}"/>
              </a:ext>
            </a:extLst>
          </p:cNvPr>
          <p:cNvSpPr/>
          <p:nvPr/>
        </p:nvSpPr>
        <p:spPr>
          <a:xfrm>
            <a:off x="5940360" y="2997360"/>
            <a:ext cx="93672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210</a:t>
            </a:r>
          </a:p>
        </p:txBody>
      </p:sp>
      <p:sp>
        <p:nvSpPr>
          <p:cNvPr id="32" name="Freeform 30">
            <a:extLst>
              <a:ext uri="{FF2B5EF4-FFF2-40B4-BE49-F238E27FC236}">
                <a16:creationId xmlns:a16="http://schemas.microsoft.com/office/drawing/2014/main" id="{0CDFA6CD-A838-41D6-9C82-EFCDB02546AC}"/>
              </a:ext>
            </a:extLst>
          </p:cNvPr>
          <p:cNvSpPr/>
          <p:nvPr/>
        </p:nvSpPr>
        <p:spPr>
          <a:xfrm>
            <a:off x="6156360" y="2565360"/>
            <a:ext cx="93672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175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06955D4-32CD-46FF-B46B-39CCC5CF3F63}"/>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B2FC13D-5951-4299-9D22-A958F972D400}" type="slidenum">
              <a:rPr/>
              <a:t>22</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05B4BF42-E540-48C1-8D05-8149C6937E91}"/>
              </a:ext>
            </a:extLst>
          </p:cNvPr>
          <p:cNvSpPr txBox="1">
            <a:spLocks noGrp="1"/>
          </p:cNvSpPr>
          <p:nvPr>
            <p:ph type="title" idx="4294967295"/>
          </p:nvPr>
        </p:nvSpPr>
        <p:spPr>
          <a:xfrm>
            <a:off x="1150560" y="363600"/>
            <a:ext cx="7792920" cy="131292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4000" kern="0" dirty="0">
                <a:solidFill>
                  <a:srgbClr val="333399"/>
                </a:solidFill>
                <a:latin typeface="Tahoma" pitchFamily="34"/>
              </a:rPr>
              <a:t>Διπλή κατάταξη γεγονότων (κατά ηλικία και έτος γέννησης)</a:t>
            </a:r>
          </a:p>
        </p:txBody>
      </p:sp>
      <p:graphicFrame>
        <p:nvGraphicFramePr>
          <p:cNvPr id="4" name="Object 2">
            <a:extLst>
              <a:ext uri="{FF2B5EF4-FFF2-40B4-BE49-F238E27FC236}">
                <a16:creationId xmlns:a16="http://schemas.microsoft.com/office/drawing/2014/main" id="{97A5CB79-E77B-49BA-A325-C056FA75BFC4}"/>
              </a:ext>
            </a:extLst>
          </p:cNvPr>
          <p:cNvGraphicFramePr/>
          <p:nvPr/>
        </p:nvGraphicFramePr>
        <p:xfrm>
          <a:off x="900000" y="2636999"/>
          <a:ext cx="7772400" cy="2778120"/>
        </p:xfrm>
        <a:graphic>
          <a:graphicData uri="http://schemas.openxmlformats.org/presentationml/2006/ole">
            <mc:AlternateContent xmlns:mc="http://schemas.openxmlformats.org/markup-compatibility/2006">
              <mc:Choice xmlns:v="urn:schemas-microsoft-com:vml" Requires="v">
                <p:oleObj r:id="rId3" imgW="3722789" imgH="1333309" progId="">
                  <p:embed/>
                </p:oleObj>
              </mc:Choice>
              <mc:Fallback>
                <p:oleObj r:id="rId3" imgW="3722789" imgH="1333309" progId="">
                  <p:embed/>
                  <p:pic>
                    <p:nvPicPr>
                      <p:cNvPr id="0" name=""/>
                      <p:cNvPicPr/>
                      <p:nvPr/>
                    </p:nvPicPr>
                    <p:blipFill>
                      <a:blip r:embed="rId4"/>
                      <a:stretch>
                        <a:fillRect/>
                      </a:stretch>
                    </p:blipFill>
                    <p:spPr>
                      <a:xfrm>
                        <a:off x="900000" y="2636999"/>
                        <a:ext cx="7772400" cy="2778120"/>
                      </a:xfrm>
                      <a:prstGeom prst="rect">
                        <a:avLst/>
                      </a:prstGeom>
                      <a:noFill/>
                      <a:ln>
                        <a:noFill/>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49CA819-55D0-4457-91B8-9CD2773EC6F8}"/>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4FE2251C-3FD5-4526-85DF-11086489010D}" type="slidenum">
              <a:rPr/>
              <a:t>23</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E572334B-DED2-46FD-A9A1-0F061AFC98C8}"/>
              </a:ext>
            </a:extLst>
          </p:cNvPr>
          <p:cNvSpPr txBox="1">
            <a:spLocks noGrp="1"/>
          </p:cNvSpPr>
          <p:nvPr>
            <p:ph type="title" idx="4294967295"/>
          </p:nvPr>
        </p:nvSpPr>
        <p:spPr>
          <a:xfrm>
            <a:off x="1150560" y="363600"/>
            <a:ext cx="7792920" cy="131292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4000" kern="0" dirty="0">
                <a:solidFill>
                  <a:srgbClr val="333399"/>
                </a:solidFill>
                <a:latin typeface="Tahoma" pitchFamily="34"/>
              </a:rPr>
              <a:t>Απεικόνιση θανάτων και γεννήσεων στο διάγραμμα </a:t>
            </a:r>
            <a:r>
              <a:rPr lang="en-GB" sz="4000" kern="0" dirty="0">
                <a:solidFill>
                  <a:srgbClr val="333399"/>
                </a:solidFill>
                <a:latin typeface="Tahoma" pitchFamily="34"/>
              </a:rPr>
              <a:t>LEXIS</a:t>
            </a:r>
          </a:p>
        </p:txBody>
      </p:sp>
      <p:graphicFrame>
        <p:nvGraphicFramePr>
          <p:cNvPr id="4" name="Object 2">
            <a:extLst>
              <a:ext uri="{FF2B5EF4-FFF2-40B4-BE49-F238E27FC236}">
                <a16:creationId xmlns:a16="http://schemas.microsoft.com/office/drawing/2014/main" id="{AA8D258D-1148-4866-AA80-F5E8D596B8BE}"/>
              </a:ext>
            </a:extLst>
          </p:cNvPr>
          <p:cNvGraphicFramePr/>
          <p:nvPr/>
        </p:nvGraphicFramePr>
        <p:xfrm>
          <a:off x="1042919" y="1360440"/>
          <a:ext cx="7274160" cy="5297400"/>
        </p:xfrm>
        <a:graphic>
          <a:graphicData uri="http://schemas.openxmlformats.org/presentationml/2006/ole">
            <mc:AlternateContent xmlns:mc="http://schemas.openxmlformats.org/markup-compatibility/2006">
              <mc:Choice xmlns:v="urn:schemas-microsoft-com:vml" Requires="v">
                <p:oleObj r:id="rId3" imgW="6297760" imgH="4589123" progId="">
                  <p:embed/>
                </p:oleObj>
              </mc:Choice>
              <mc:Fallback>
                <p:oleObj r:id="rId3" imgW="6297760" imgH="4589123" progId="">
                  <p:embed/>
                  <p:pic>
                    <p:nvPicPr>
                      <p:cNvPr id="0" name=""/>
                      <p:cNvPicPr/>
                      <p:nvPr/>
                    </p:nvPicPr>
                    <p:blipFill>
                      <a:blip r:embed="rId4"/>
                      <a:stretch>
                        <a:fillRect/>
                      </a:stretch>
                    </p:blipFill>
                    <p:spPr>
                      <a:xfrm>
                        <a:off x="1042919" y="1360440"/>
                        <a:ext cx="7274160" cy="5297400"/>
                      </a:xfrm>
                      <a:prstGeom prst="rect">
                        <a:avLst/>
                      </a:prstGeom>
                      <a:noFill/>
                      <a:ln>
                        <a:noFill/>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AD9D-38E2-8418-C7FF-66E4E349AC1E}"/>
              </a:ext>
            </a:extLst>
          </p:cNvPr>
          <p:cNvSpPr>
            <a:spLocks noGrp="1"/>
          </p:cNvSpPr>
          <p:nvPr>
            <p:ph type="title" idx="4294967295"/>
          </p:nvPr>
        </p:nvSpPr>
        <p:spPr/>
        <p:txBody>
          <a:bodyPr/>
          <a:lstStyle/>
          <a:p>
            <a:pPr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4000" kern="0" dirty="0">
                <a:solidFill>
                  <a:srgbClr val="333399"/>
                </a:solidFill>
                <a:latin typeface="Tahoma" pitchFamily="34"/>
              </a:rPr>
              <a:t>Βρεφική θνησιμότητα </a:t>
            </a:r>
            <a:r>
              <a:rPr lang="el-GR" sz="4000" kern="0" dirty="0" err="1">
                <a:solidFill>
                  <a:srgbClr val="333399"/>
                </a:solidFill>
                <a:latin typeface="Tahoma" pitchFamily="34"/>
              </a:rPr>
              <a:t>κοόρτης</a:t>
            </a:r>
            <a:endParaRPr lang="el-GR" sz="4000" kern="0" dirty="0">
              <a:solidFill>
                <a:srgbClr val="333399"/>
              </a:solidFill>
              <a:latin typeface="Tahoma" pitchFamily="34"/>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5952B8A8-899C-6F3D-9CB5-F5E618D6E716}"/>
                  </a:ext>
                </a:extLst>
              </p:cNvPr>
              <p:cNvSpPr>
                <a:spLocks noGrp="1"/>
              </p:cNvSpPr>
              <p:nvPr>
                <p:ph type="body" idx="4294967295"/>
              </p:nvPr>
            </p:nvSpPr>
            <p:spPr>
              <a:xfrm>
                <a:off x="527538" y="1986358"/>
                <a:ext cx="8229240" cy="3977640"/>
              </a:xfrm>
            </p:spPr>
            <p:txBody>
              <a:bodyPr/>
              <a:lstStyle/>
              <a:p>
                <a:r>
                  <a:rPr lang="el-GR" sz="2200" dirty="0"/>
                  <a:t>Ο ακριβέστερος τρόπος για να μετρήσουμε τη βρεφική θνησιμότητα είναι ο δείκτης βρεφικής θνησιμότητας μιας </a:t>
                </a:r>
                <a:r>
                  <a:rPr lang="el-GR" sz="2200" dirty="0" err="1"/>
                  <a:t>κοόρτης</a:t>
                </a:r>
                <a:r>
                  <a:rPr lang="el-GR" sz="2200" dirty="0"/>
                  <a:t> γέννησης. </a:t>
                </a:r>
              </a:p>
              <a:p>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𝐼𝑀</m:t>
                    </m:r>
                    <m:sSup>
                      <m:sSup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𝜅𝜊</m:t>
                        </m:r>
                        <m:r>
                          <m:rPr>
                            <m:sty m:val="p"/>
                          </m:rPr>
                          <a:rPr lang="el-GR" sz="1800" i="1">
                            <a:effectLst/>
                            <a:latin typeface="Cambria Math" panose="02040503050406030204" pitchFamily="18" charset="0"/>
                            <a:ea typeface="Calibri" panose="020F0502020204030204" pitchFamily="34" charset="0"/>
                            <a:cs typeface="Times New Roman" panose="02020603050405020304" pitchFamily="18" charset="0"/>
                          </a:rPr>
                          <m:t>ό</m:t>
                        </m:r>
                        <m:r>
                          <a:rPr lang="el-GR" sz="1800" i="1">
                            <a:effectLst/>
                            <a:latin typeface="Cambria Math" panose="02040503050406030204" pitchFamily="18" charset="0"/>
                            <a:ea typeface="Calibri" panose="020F0502020204030204" pitchFamily="34" charset="0"/>
                            <a:cs typeface="Times New Roman" panose="02020603050405020304" pitchFamily="18" charset="0"/>
                          </a:rPr>
                          <m:t>𝜌𝜏𝜂𝜍</m:t>
                        </m:r>
                      </m:sup>
                    </m:sSup>
                    <m:r>
                      <a:rPr lang="el-G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SupPr>
                          <m:e>
                            <m:sPre>
                              <m:sPre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PrePr>
                              <m:sub>
                                <m:r>
                                  <a:rPr lang="el-GR" sz="1800" i="1">
                                    <a:effectLst/>
                                    <a:latin typeface="Cambria Math" panose="02040503050406030204" pitchFamily="18" charset="0"/>
                                    <a:ea typeface="Calibri" panose="020F0502020204030204" pitchFamily="34" charset="0"/>
                                    <a:cs typeface="Times New Roman" panose="02020603050405020304" pitchFamily="18" charset="0"/>
                                  </a:rPr>
                                  <m:t>0</m:t>
                                </m:r>
                              </m:sub>
                              <m:sup/>
                              <m:e>
                                <m:r>
                                  <a:rPr lang="en-US" sz="1800" i="1">
                                    <a:effectLst/>
                                    <a:latin typeface="Cambria Math" panose="02040503050406030204" pitchFamily="18" charset="0"/>
                                    <a:ea typeface="Calibri" panose="020F0502020204030204" pitchFamily="34" charset="0"/>
                                    <a:cs typeface="Times New Roman" panose="02020603050405020304" pitchFamily="18" charset="0"/>
                                  </a:rPr>
                                  <m:t>𝐷</m:t>
                                </m:r>
                              </m:e>
                            </m:sPre>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sub>
                          <m:sup>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SupPr>
                          <m:e>
                            <m:sPre>
                              <m:sPre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PrePr>
                              <m:sub>
                                <m:r>
                                  <a:rPr lang="el-GR" sz="1800" i="1">
                                    <a:effectLst/>
                                    <a:latin typeface="Cambria Math" panose="02040503050406030204" pitchFamily="18" charset="0"/>
                                    <a:ea typeface="Calibri" panose="020F0502020204030204" pitchFamily="34" charset="0"/>
                                    <a:cs typeface="Times New Roman" panose="02020603050405020304" pitchFamily="18" charset="0"/>
                                  </a:rPr>
                                  <m:t>0</m:t>
                                </m:r>
                              </m:sub>
                              <m:sup/>
                              <m:e>
                                <m:r>
                                  <a:rPr lang="en-US" sz="1800" i="1">
                                    <a:effectLst/>
                                    <a:latin typeface="Cambria Math" panose="02040503050406030204" pitchFamily="18" charset="0"/>
                                    <a:ea typeface="Calibri" panose="020F0502020204030204" pitchFamily="34" charset="0"/>
                                    <a:cs typeface="Times New Roman" panose="02020603050405020304" pitchFamily="18" charset="0"/>
                                  </a:rPr>
                                  <m:t>𝐷</m:t>
                                </m:r>
                              </m:e>
                            </m:sPre>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up>
                        </m:sSubSup>
                      </m:num>
                      <m:den>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sub>
                        </m:sSub>
                      </m:den>
                    </m:f>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Cambria Math" panose="020405030504060302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1000</m:t>
                    </m:r>
                  </m:oMath>
                </a14:m>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14:m>
                  <m:oMath xmlns:m="http://schemas.openxmlformats.org/officeDocument/2006/math">
                    <m:sSubSup>
                      <m:sSubSupPr>
                        <m:ctrlPr>
                          <a:rPr lang="el-GR" sz="24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sPre>
                          <m:sPre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sPrePr>
                          <m:sub>
                            <m:r>
                              <a:rPr lang="el-GR" sz="2400" i="1">
                                <a:effectLst/>
                                <a:latin typeface="Cambria Math" panose="02040503050406030204" pitchFamily="18" charset="0"/>
                                <a:ea typeface="Calibri" panose="020F0502020204030204" pitchFamily="34" charset="0"/>
                                <a:cs typeface="Times New Roman" panose="02020603050405020304" pitchFamily="18" charset="0"/>
                              </a:rPr>
                              <m:t>0</m:t>
                            </m:r>
                          </m:sub>
                          <m:sup/>
                          <m:e>
                            <m:r>
                              <a:rPr lang="en-US" sz="2400" i="1">
                                <a:effectLst/>
                                <a:latin typeface="Cambria Math" panose="02040503050406030204" pitchFamily="18" charset="0"/>
                                <a:ea typeface="Calibri" panose="020F0502020204030204" pitchFamily="34" charset="0"/>
                                <a:cs typeface="Times New Roman" panose="02020603050405020304" pitchFamily="18" charset="0"/>
                              </a:rPr>
                              <m:t>𝐷</m:t>
                            </m:r>
                          </m:e>
                        </m:sPre>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sub>
                      <m:sup>
                        <m:r>
                          <a:rPr lang="el-GR"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l-GR" sz="2200" b="0" i="0" u="none" strike="noStrike" kern="1200" spc="0" baseline="0" dirty="0">
                    <a:ln>
                      <a:noFill/>
                    </a:ln>
                    <a:solidFill>
                      <a:srgbClr val="000000"/>
                    </a:solidFill>
                    <a:latin typeface="Tahoma" pitchFamily="34"/>
                    <a:ea typeface="Arial Unicode MS" pitchFamily="2"/>
                    <a:cs typeface="Tahoma" pitchFamily="2"/>
                  </a:rPr>
                  <a:t> οι θάνατοι που προέρχονται από γεννήσεις του έτους </a:t>
                </a:r>
                <a:r>
                  <a:rPr lang="en-GB" sz="2200" b="0" i="0" u="none" strike="noStrike" kern="1200" spc="0" baseline="0" dirty="0">
                    <a:ln>
                      <a:noFill/>
                    </a:ln>
                    <a:solidFill>
                      <a:srgbClr val="000000"/>
                    </a:solidFill>
                    <a:latin typeface="Tahoma" pitchFamily="34"/>
                    <a:ea typeface="Arial Unicode MS" pitchFamily="2"/>
                    <a:cs typeface="Tahoma" pitchFamily="2"/>
                  </a:rPr>
                  <a:t>t </a:t>
                </a:r>
                <a:r>
                  <a:rPr lang="el-GR" sz="2200" dirty="0">
                    <a:latin typeface="Tahoma" pitchFamily="34"/>
                    <a:ea typeface="Arial Unicode MS" pitchFamily="2"/>
                    <a:cs typeface="Tahoma" pitchFamily="2"/>
                  </a:rPr>
                  <a:t>(</a:t>
                </a:r>
                <a:r>
                  <a:rPr lang="en-GB" sz="2200" dirty="0" err="1">
                    <a:latin typeface="Tahoma" pitchFamily="34"/>
                    <a:ea typeface="Arial Unicode MS" pitchFamily="2"/>
                    <a:cs typeface="Tahoma" pitchFamily="2"/>
                  </a:rPr>
                  <a:t>B</a:t>
                </a:r>
                <a:r>
                  <a:rPr lang="en-GB" sz="2200" baseline="-25000" dirty="0" err="1">
                    <a:latin typeface="Tahoma" pitchFamily="34"/>
                    <a:ea typeface="Arial Unicode MS" pitchFamily="2"/>
                    <a:cs typeface="Tahoma" pitchFamily="2"/>
                  </a:rPr>
                  <a:t>t</a:t>
                </a:r>
                <a:r>
                  <a:rPr lang="en-GB" sz="2200" dirty="0">
                    <a:latin typeface="Tahoma" pitchFamily="34"/>
                    <a:ea typeface="Arial Unicode MS" pitchFamily="2"/>
                    <a:cs typeface="Tahoma" pitchFamily="2"/>
                  </a:rPr>
                  <a:t>).</a:t>
                </a:r>
                <a:r>
                  <a:rPr lang="el-GR" sz="2200" b="0" i="0" u="none" strike="noStrike" kern="1200" spc="0" baseline="0" dirty="0">
                    <a:ln>
                      <a:noFill/>
                    </a:ln>
                    <a:solidFill>
                      <a:srgbClr val="000000"/>
                    </a:solidFill>
                    <a:latin typeface="Tahoma" pitchFamily="34"/>
                    <a:ea typeface="Arial Unicode MS" pitchFamily="2"/>
                    <a:cs typeface="Tahoma" pitchFamily="2"/>
                  </a:rPr>
                  <a:t> </a:t>
                </a:r>
              </a:p>
              <a:p>
                <a14:m>
                  <m:oMath xmlns:m="http://schemas.openxmlformats.org/officeDocument/2006/math">
                    <m:sSubSup>
                      <m:sSubSupPr>
                        <m:ctrlPr>
                          <a:rPr lang="el-GR" sz="24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sPre>
                          <m:sPre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sPrePr>
                          <m:sub>
                            <m:r>
                              <a:rPr lang="el-GR" sz="2400" i="1">
                                <a:effectLst/>
                                <a:latin typeface="Cambria Math" panose="02040503050406030204" pitchFamily="18" charset="0"/>
                                <a:ea typeface="Calibri" panose="020F0502020204030204" pitchFamily="34" charset="0"/>
                                <a:cs typeface="Times New Roman" panose="02020603050405020304" pitchFamily="18" charset="0"/>
                              </a:rPr>
                              <m:t>0</m:t>
                            </m:r>
                          </m:sub>
                          <m:sup/>
                          <m:e>
                            <m:r>
                              <a:rPr lang="en-US" sz="2400" i="1">
                                <a:effectLst/>
                                <a:latin typeface="Cambria Math" panose="02040503050406030204" pitchFamily="18" charset="0"/>
                                <a:ea typeface="Calibri" panose="020F0502020204030204" pitchFamily="34" charset="0"/>
                                <a:cs typeface="Times New Roman" panose="02020603050405020304" pitchFamily="18" charset="0"/>
                              </a:rPr>
                              <m:t>𝐷</m:t>
                            </m:r>
                          </m:e>
                        </m:sPre>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l-GR"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l-GR" sz="2200" dirty="0"/>
                  <a:t> </a:t>
                </a:r>
                <a:r>
                  <a:rPr lang="el-GR" sz="2200" dirty="0">
                    <a:latin typeface="Tahoma" pitchFamily="34"/>
                    <a:ea typeface="Arial Unicode MS" pitchFamily="2"/>
                    <a:cs typeface="Tahoma" pitchFamily="2"/>
                  </a:rPr>
                  <a:t>οι θάνατοι του έτους </a:t>
                </a:r>
                <a:r>
                  <a:rPr lang="en-US" sz="2200" dirty="0">
                    <a:latin typeface="Tahoma" pitchFamily="34"/>
                    <a:ea typeface="Arial Unicode MS" pitchFamily="2"/>
                    <a:cs typeface="Tahoma" pitchFamily="2"/>
                  </a:rPr>
                  <a:t>t+1 </a:t>
                </a:r>
                <a:r>
                  <a:rPr lang="el-GR" sz="2200" dirty="0">
                    <a:latin typeface="Tahoma" pitchFamily="34"/>
                    <a:ea typeface="Arial Unicode MS" pitchFamily="2"/>
                    <a:cs typeface="Tahoma" pitchFamily="2"/>
                  </a:rPr>
                  <a:t>που προέρχονται από γεννήσεις του προηγούμενου έτους (</a:t>
                </a:r>
                <a:r>
                  <a:rPr lang="en-GB" sz="2200" dirty="0" err="1">
                    <a:latin typeface="Tahoma" pitchFamily="34"/>
                    <a:ea typeface="Arial Unicode MS" pitchFamily="2"/>
                    <a:cs typeface="Tahoma" pitchFamily="2"/>
                  </a:rPr>
                  <a:t>B</a:t>
                </a:r>
                <a:r>
                  <a:rPr lang="en-GB" sz="2200" baseline="-25000" dirty="0" err="1">
                    <a:latin typeface="Tahoma" pitchFamily="34"/>
                    <a:ea typeface="Arial Unicode MS" pitchFamily="2"/>
                    <a:cs typeface="Tahoma" pitchFamily="2"/>
                  </a:rPr>
                  <a:t>t</a:t>
                </a:r>
                <a:r>
                  <a:rPr lang="en-GB" sz="2200" dirty="0">
                    <a:latin typeface="Tahoma" pitchFamily="34"/>
                    <a:ea typeface="Arial Unicode MS" pitchFamily="2"/>
                    <a:cs typeface="Tahoma" pitchFamily="2"/>
                  </a:rPr>
                  <a:t>).</a:t>
                </a:r>
              </a:p>
              <a:p>
                <a:r>
                  <a:rPr lang="el-GR" sz="2200" dirty="0">
                    <a:latin typeface="Tahoma" pitchFamily="34"/>
                    <a:cs typeface="Tahoma" pitchFamily="2"/>
                  </a:rPr>
                  <a:t>Στο διάγραμμα </a:t>
                </a:r>
                <a:r>
                  <a:rPr lang="en-US" sz="2200" dirty="0">
                    <a:latin typeface="Tahoma" pitchFamily="34"/>
                    <a:cs typeface="Tahoma" pitchFamily="2"/>
                  </a:rPr>
                  <a:t>LEXIS </a:t>
                </a:r>
                <a:r>
                  <a:rPr lang="el-GR" sz="2200" dirty="0">
                    <a:latin typeface="Tahoma" pitchFamily="34"/>
                    <a:cs typeface="Tahoma" pitchFamily="2"/>
                  </a:rPr>
                  <a:t>της προηγούμενης σελίδας, ποια είναι η βρεφική θνησιμότητα της </a:t>
                </a:r>
                <a:r>
                  <a:rPr lang="el-GR" sz="2200" dirty="0" err="1">
                    <a:latin typeface="Tahoma" pitchFamily="34"/>
                    <a:cs typeface="Tahoma" pitchFamily="2"/>
                  </a:rPr>
                  <a:t>κοόρτης</a:t>
                </a:r>
                <a:r>
                  <a:rPr lang="el-GR" sz="2200" dirty="0">
                    <a:latin typeface="Tahoma" pitchFamily="34"/>
                    <a:cs typeface="Tahoma" pitchFamily="2"/>
                  </a:rPr>
                  <a:t> γέννησης του 1980;</a:t>
                </a:r>
                <a:endParaRPr lang="el-GR" sz="2200" dirty="0"/>
              </a:p>
            </p:txBody>
          </p:sp>
        </mc:Choice>
        <mc:Fallback>
          <p:sp>
            <p:nvSpPr>
              <p:cNvPr id="3" name="Text Placeholder 2">
                <a:extLst>
                  <a:ext uri="{FF2B5EF4-FFF2-40B4-BE49-F238E27FC236}">
                    <a16:creationId xmlns:a16="http://schemas.microsoft.com/office/drawing/2014/main" id="{5952B8A8-899C-6F3D-9CB5-F5E618D6E716}"/>
                  </a:ext>
                </a:extLst>
              </p:cNvPr>
              <p:cNvSpPr>
                <a:spLocks noGrp="1" noRot="1" noChangeAspect="1" noMove="1" noResize="1" noEditPoints="1" noAdjustHandles="1" noChangeArrowheads="1" noChangeShapeType="1" noTextEdit="1"/>
              </p:cNvSpPr>
              <p:nvPr>
                <p:ph type="body" idx="4294967295"/>
              </p:nvPr>
            </p:nvSpPr>
            <p:spPr>
              <a:xfrm>
                <a:off x="527538" y="1986358"/>
                <a:ext cx="8229240" cy="3977640"/>
              </a:xfrm>
              <a:blipFill>
                <a:blip r:embed="rId3"/>
                <a:stretch>
                  <a:fillRect l="-1038" t="-1994" b="-13957"/>
                </a:stretch>
              </a:blipFill>
            </p:spPr>
            <p:txBody>
              <a:bodyPr/>
              <a:lstStyle/>
              <a:p>
                <a:r>
                  <a:rPr lang="el-GR">
                    <a:noFill/>
                  </a:rPr>
                  <a:t> </a:t>
                </a:r>
              </a:p>
            </p:txBody>
          </p:sp>
        </mc:Fallback>
      </mc:AlternateContent>
    </p:spTree>
    <p:extLst>
      <p:ext uri="{BB962C8B-B14F-4D97-AF65-F5344CB8AC3E}">
        <p14:creationId xmlns:p14="http://schemas.microsoft.com/office/powerpoint/2010/main" val="3564805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7D0130-732E-4AFB-B1F4-513985676601}"/>
              </a:ext>
            </a:extLst>
          </p:cNvPr>
          <p:cNvSpPr>
            <a:spLocks noGrp="1"/>
          </p:cNvSpPr>
          <p:nvPr>
            <p:ph type="title" idx="4294967295"/>
          </p:nvPr>
        </p:nvSpPr>
        <p:spPr/>
        <p:txBody>
          <a:bodyPr/>
          <a:lstStyle/>
          <a:p>
            <a:r>
              <a:rPr lang="el-GR" sz="2800" kern="0" dirty="0">
                <a:solidFill>
                  <a:srgbClr val="333399"/>
                </a:solidFill>
                <a:latin typeface="Tahoma" pitchFamily="34"/>
              </a:rPr>
              <a:t>Χώρες με την υψηλότερη βρεφική θνησιμότητα (2018).</a:t>
            </a:r>
            <a:r>
              <a:rPr lang="en-US" sz="2000" i="1" dirty="0"/>
              <a:t> </a:t>
            </a:r>
            <a:r>
              <a:rPr lang="el-GR" sz="1500" dirty="0"/>
              <a:t>Πηγή: </a:t>
            </a:r>
            <a:r>
              <a:rPr lang="en-US" sz="1500" i="1" dirty="0"/>
              <a:t>CIA World Factbook</a:t>
            </a:r>
            <a:br>
              <a:rPr lang="en-US" dirty="0"/>
            </a:br>
            <a:endParaRPr lang="el-GR" sz="2800" dirty="0"/>
          </a:p>
        </p:txBody>
      </p:sp>
      <p:pic>
        <p:nvPicPr>
          <p:cNvPr id="6" name="Εικόνα 5">
            <a:extLst>
              <a:ext uri="{FF2B5EF4-FFF2-40B4-BE49-F238E27FC236}">
                <a16:creationId xmlns:a16="http://schemas.microsoft.com/office/drawing/2014/main" id="{A301CFD3-4A75-457C-9453-83FC65BDBB3D}"/>
              </a:ext>
            </a:extLst>
          </p:cNvPr>
          <p:cNvPicPr>
            <a:picLocks noChangeAspect="1"/>
          </p:cNvPicPr>
          <p:nvPr/>
        </p:nvPicPr>
        <p:blipFill>
          <a:blip r:embed="rId2"/>
          <a:stretch>
            <a:fillRect/>
          </a:stretch>
        </p:blipFill>
        <p:spPr>
          <a:xfrm>
            <a:off x="457200" y="1576292"/>
            <a:ext cx="8112125" cy="5252857"/>
          </a:xfrm>
          <a:prstGeom prst="rect">
            <a:avLst/>
          </a:prstGeom>
        </p:spPr>
      </p:pic>
    </p:spTree>
    <p:extLst>
      <p:ext uri="{BB962C8B-B14F-4D97-AF65-F5344CB8AC3E}">
        <p14:creationId xmlns:p14="http://schemas.microsoft.com/office/powerpoint/2010/main" val="3740765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BD2935-5D87-46AE-87F1-14EAF7140CAE}"/>
              </a:ext>
            </a:extLst>
          </p:cNvPr>
          <p:cNvSpPr>
            <a:spLocks noGrp="1"/>
          </p:cNvSpPr>
          <p:nvPr>
            <p:ph type="title" idx="4294967295"/>
          </p:nvPr>
        </p:nvSpPr>
        <p:spPr>
          <a:xfrm>
            <a:off x="457380" y="292650"/>
            <a:ext cx="8229240" cy="1144800"/>
          </a:xfrm>
        </p:spPr>
        <p:txBody>
          <a:bodyPr/>
          <a:lstStyle/>
          <a:p>
            <a:r>
              <a:rPr lang="el-GR" sz="2200" kern="0" dirty="0">
                <a:solidFill>
                  <a:srgbClr val="333399"/>
                </a:solidFill>
                <a:latin typeface="Tahoma" pitchFamily="34"/>
              </a:rPr>
              <a:t>Χώρες με την χαμηλότερη βρεφική θνησιμότητα (2018).</a:t>
            </a:r>
            <a:r>
              <a:rPr lang="en-US" sz="2200" i="1" dirty="0"/>
              <a:t> </a:t>
            </a:r>
            <a:r>
              <a:rPr lang="el-GR" sz="2200" dirty="0"/>
              <a:t>Πηγή: </a:t>
            </a:r>
            <a:r>
              <a:rPr lang="en-US" sz="2200" i="1" dirty="0"/>
              <a:t>CIA World Factbook</a:t>
            </a:r>
            <a:endParaRPr lang="el-GR" sz="2200" dirty="0"/>
          </a:p>
        </p:txBody>
      </p:sp>
      <p:pic>
        <p:nvPicPr>
          <p:cNvPr id="4" name="Εικόνα 3">
            <a:extLst>
              <a:ext uri="{FF2B5EF4-FFF2-40B4-BE49-F238E27FC236}">
                <a16:creationId xmlns:a16="http://schemas.microsoft.com/office/drawing/2014/main" id="{682CCD30-9FAB-4136-9C2F-5B6ED300FC98}"/>
              </a:ext>
            </a:extLst>
          </p:cNvPr>
          <p:cNvPicPr>
            <a:picLocks noChangeAspect="1"/>
          </p:cNvPicPr>
          <p:nvPr/>
        </p:nvPicPr>
        <p:blipFill>
          <a:blip r:embed="rId2"/>
          <a:stretch>
            <a:fillRect/>
          </a:stretch>
        </p:blipFill>
        <p:spPr>
          <a:xfrm>
            <a:off x="590550" y="1826102"/>
            <a:ext cx="7324725" cy="4646135"/>
          </a:xfrm>
          <a:prstGeom prst="rect">
            <a:avLst/>
          </a:prstGeom>
        </p:spPr>
      </p:pic>
    </p:spTree>
    <p:extLst>
      <p:ext uri="{BB962C8B-B14F-4D97-AF65-F5344CB8AC3E}">
        <p14:creationId xmlns:p14="http://schemas.microsoft.com/office/powerpoint/2010/main" val="3282400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978C639-7DAF-4FD4-A9CA-CAFFA511421E}"/>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C3481D9-A315-4F28-A73F-629D32C1AB23}" type="slidenum">
              <a:rPr/>
              <a:t>27</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466A65F5-23EC-4ED8-9E90-97C5B0D970C8}"/>
              </a:ext>
            </a:extLst>
          </p:cNvPr>
          <p:cNvSpPr txBox="1">
            <a:spLocks noGrp="1"/>
          </p:cNvSpPr>
          <p:nvPr>
            <p:ph type="title" idx="4294967295"/>
          </p:nvPr>
        </p:nvSpPr>
        <p:spPr>
          <a:xfrm>
            <a:off x="1150560" y="241920"/>
            <a:ext cx="7792920" cy="14346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kern="0">
                <a:solidFill>
                  <a:srgbClr val="333399"/>
                </a:solidFill>
                <a:latin typeface="Tahoma" pitchFamily="34"/>
              </a:rPr>
              <a:t>Βρεφική θνησιμότητα ανά χώρα. 2007.</a:t>
            </a:r>
          </a:p>
        </p:txBody>
      </p:sp>
      <p:pic>
        <p:nvPicPr>
          <p:cNvPr id="4" name="Picture 2">
            <a:extLst>
              <a:ext uri="{FF2B5EF4-FFF2-40B4-BE49-F238E27FC236}">
                <a16:creationId xmlns:a16="http://schemas.microsoft.com/office/drawing/2014/main" id="{FEC9DCDA-E563-4E17-BF1E-7E4B68495876}"/>
              </a:ext>
            </a:extLst>
          </p:cNvPr>
          <p:cNvPicPr>
            <a:picLocks noChangeAspect="1"/>
          </p:cNvPicPr>
          <p:nvPr/>
        </p:nvPicPr>
        <p:blipFill>
          <a:blip r:embed="rId3"/>
          <a:srcRect/>
          <a:stretch>
            <a:fillRect/>
          </a:stretch>
        </p:blipFill>
        <p:spPr>
          <a:xfrm>
            <a:off x="468360" y="2043360"/>
            <a:ext cx="8372520" cy="45655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CC2FC58-F659-488D-8B8C-9CD20E785900}"/>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FF9DC65F-60BE-4786-B6BB-2D9015A4B7A3}" type="slidenum">
              <a:rPr/>
              <a:t>28</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74562FEE-4834-4B60-B62A-945C3415D33D}"/>
              </a:ext>
            </a:extLst>
          </p:cNvPr>
          <p:cNvSpPr txBox="1">
            <a:spLocks noGrp="1"/>
          </p:cNvSpPr>
          <p:nvPr>
            <p:ph type="title" idx="4294967295"/>
          </p:nvPr>
        </p:nvSpPr>
        <p:spPr>
          <a:xfrm>
            <a:off x="1150560" y="729359"/>
            <a:ext cx="7792920" cy="947159"/>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Εισόδημα και βρεφική θνησιμότητα. Χώρες με πληθυσμό μεγαλύτερο από 10 εκατ. </a:t>
            </a:r>
            <a:r>
              <a:rPr lang="en-US" sz="2800" kern="0">
                <a:solidFill>
                  <a:srgbClr val="333399"/>
                </a:solidFill>
                <a:latin typeface="Tahoma" pitchFamily="34"/>
              </a:rPr>
              <a:t>Ca 1990.</a:t>
            </a:r>
          </a:p>
        </p:txBody>
      </p:sp>
      <p:pic>
        <p:nvPicPr>
          <p:cNvPr id="4" name="Picture 2">
            <a:extLst>
              <a:ext uri="{FF2B5EF4-FFF2-40B4-BE49-F238E27FC236}">
                <a16:creationId xmlns:a16="http://schemas.microsoft.com/office/drawing/2014/main" id="{A3EBA062-C0DD-4010-8EF1-3D26E85703BA}"/>
              </a:ext>
            </a:extLst>
          </p:cNvPr>
          <p:cNvPicPr>
            <a:picLocks noChangeAspect="1"/>
          </p:cNvPicPr>
          <p:nvPr/>
        </p:nvPicPr>
        <p:blipFill>
          <a:blip r:embed="rId3">
            <a:lum/>
            <a:alphaModFix/>
          </a:blip>
          <a:srcRect/>
          <a:stretch>
            <a:fillRect/>
          </a:stretch>
        </p:blipFill>
        <p:spPr>
          <a:xfrm>
            <a:off x="250920" y="1052640"/>
            <a:ext cx="6119640" cy="6103799"/>
          </a:xfrm>
          <a:prstGeom prst="rect">
            <a:avLst/>
          </a:prstGeom>
          <a:noFill/>
          <a:ln>
            <a:noFill/>
          </a:ln>
        </p:spPr>
      </p:pic>
      <p:graphicFrame>
        <p:nvGraphicFramePr>
          <p:cNvPr id="5" name="Object 3">
            <a:extLst>
              <a:ext uri="{FF2B5EF4-FFF2-40B4-BE49-F238E27FC236}">
                <a16:creationId xmlns:a16="http://schemas.microsoft.com/office/drawing/2014/main" id="{C37961AF-B51E-408E-9547-C418BCBD5EDE}"/>
              </a:ext>
            </a:extLst>
          </p:cNvPr>
          <p:cNvGraphicFramePr/>
          <p:nvPr/>
        </p:nvGraphicFramePr>
        <p:xfrm>
          <a:off x="5867279" y="1700280"/>
          <a:ext cx="2490840" cy="5157720"/>
        </p:xfrm>
        <a:graphic>
          <a:graphicData uri="http://schemas.openxmlformats.org/presentationml/2006/ole">
            <mc:AlternateContent xmlns:mc="http://schemas.openxmlformats.org/markup-compatibility/2006">
              <mc:Choice xmlns:v="urn:schemas-microsoft-com:vml" Requires="v">
                <p:oleObj r:id="rId4" imgW="2207302" imgH="4573791" progId="">
                  <p:embed/>
                </p:oleObj>
              </mc:Choice>
              <mc:Fallback>
                <p:oleObj r:id="rId4" imgW="2207302" imgH="4573791" progId="">
                  <p:embed/>
                  <p:pic>
                    <p:nvPicPr>
                      <p:cNvPr id="0" name=""/>
                      <p:cNvPicPr/>
                      <p:nvPr/>
                    </p:nvPicPr>
                    <p:blipFill>
                      <a:blip r:embed="rId5"/>
                      <a:stretch>
                        <a:fillRect/>
                      </a:stretch>
                    </p:blipFill>
                    <p:spPr>
                      <a:xfrm>
                        <a:off x="5867279" y="1700280"/>
                        <a:ext cx="2490840" cy="5157720"/>
                      </a:xfrm>
                      <a:prstGeom prst="rect">
                        <a:avLst/>
                      </a:prstGeom>
                      <a:noFill/>
                      <a:ln>
                        <a:noFill/>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501A78F-A51D-43B6-80F9-B754CD9B56B8}"/>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2D220EE-B5AC-4486-B45D-3114548FFC6D}" type="slidenum">
              <a:rPr/>
              <a:t>29</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D871ED0E-B14E-4FEE-9C03-1BE055919C96}"/>
              </a:ext>
            </a:extLst>
          </p:cNvPr>
          <p:cNvSpPr txBox="1">
            <a:spLocks noGrp="1"/>
          </p:cNvSpPr>
          <p:nvPr>
            <p:ph type="title" idx="4294967295"/>
          </p:nvPr>
        </p:nvSpPr>
        <p:spPr>
          <a:xfrm>
            <a:off x="1150560" y="729359"/>
            <a:ext cx="7792920" cy="947159"/>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Εισόδημα και βρεφική θνησιμότητα. Χώρες με πληθυσμό μικρότερο από 10 εκατ. </a:t>
            </a:r>
            <a:r>
              <a:rPr lang="en-US" sz="2800" kern="0">
                <a:solidFill>
                  <a:srgbClr val="333399"/>
                </a:solidFill>
                <a:latin typeface="Tahoma" pitchFamily="34"/>
              </a:rPr>
              <a:t>Ca 1990.</a:t>
            </a:r>
          </a:p>
        </p:txBody>
      </p:sp>
      <p:pic>
        <p:nvPicPr>
          <p:cNvPr id="4" name="Picture 2">
            <a:extLst>
              <a:ext uri="{FF2B5EF4-FFF2-40B4-BE49-F238E27FC236}">
                <a16:creationId xmlns:a16="http://schemas.microsoft.com/office/drawing/2014/main" id="{1E9752D9-1FD8-4B27-86E3-C0019861C1E2}"/>
              </a:ext>
            </a:extLst>
          </p:cNvPr>
          <p:cNvPicPr>
            <a:picLocks noChangeAspect="1"/>
          </p:cNvPicPr>
          <p:nvPr/>
        </p:nvPicPr>
        <p:blipFill>
          <a:blip r:embed="rId3">
            <a:lum/>
            <a:alphaModFix/>
          </a:blip>
          <a:srcRect/>
          <a:stretch>
            <a:fillRect/>
          </a:stretch>
        </p:blipFill>
        <p:spPr>
          <a:xfrm>
            <a:off x="0" y="1052640"/>
            <a:ext cx="6156360" cy="6126120"/>
          </a:xfrm>
          <a:prstGeom prst="rect">
            <a:avLst/>
          </a:prstGeom>
          <a:noFill/>
          <a:ln>
            <a:noFill/>
          </a:ln>
        </p:spPr>
      </p:pic>
      <p:graphicFrame>
        <p:nvGraphicFramePr>
          <p:cNvPr id="5" name="Object 3">
            <a:extLst>
              <a:ext uri="{FF2B5EF4-FFF2-40B4-BE49-F238E27FC236}">
                <a16:creationId xmlns:a16="http://schemas.microsoft.com/office/drawing/2014/main" id="{72B9E77F-C5B7-49C6-995D-4AD8D6544206}"/>
              </a:ext>
            </a:extLst>
          </p:cNvPr>
          <p:cNvGraphicFramePr/>
          <p:nvPr/>
        </p:nvGraphicFramePr>
        <p:xfrm>
          <a:off x="5796000" y="1773360"/>
          <a:ext cx="2862360" cy="5084640"/>
        </p:xfrm>
        <a:graphic>
          <a:graphicData uri="http://schemas.openxmlformats.org/presentationml/2006/ole">
            <mc:AlternateContent xmlns:mc="http://schemas.openxmlformats.org/markup-compatibility/2006">
              <mc:Choice xmlns:v="urn:schemas-microsoft-com:vml" Requires="v">
                <p:oleObj r:id="rId4" imgW="2217973" imgH="3944819" progId="">
                  <p:embed/>
                </p:oleObj>
              </mc:Choice>
              <mc:Fallback>
                <p:oleObj r:id="rId4" imgW="2217973" imgH="3944819" progId="">
                  <p:embed/>
                  <p:pic>
                    <p:nvPicPr>
                      <p:cNvPr id="0" name=""/>
                      <p:cNvPicPr/>
                      <p:nvPr/>
                    </p:nvPicPr>
                    <p:blipFill>
                      <a:blip r:embed="rId5"/>
                      <a:stretch>
                        <a:fillRect/>
                      </a:stretch>
                    </p:blipFill>
                    <p:spPr>
                      <a:xfrm>
                        <a:off x="5796000" y="1773360"/>
                        <a:ext cx="2862360" cy="5084640"/>
                      </a:xfrm>
                      <a:prstGeom prst="rect">
                        <a:avLst/>
                      </a:prstGeom>
                      <a:noFill/>
                      <a:ln>
                        <a:noFill/>
                      </a:ln>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BDEF93E-707C-4B33-9605-B39268F8D351}"/>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2D68D25-4579-4836-A18A-AEE94E32FE6E}" type="slidenum">
              <a:rPr/>
              <a:t>3</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9EA1C767-7EBD-4F17-B772-ED196C622384}"/>
              </a:ext>
            </a:extLst>
          </p:cNvPr>
          <p:cNvSpPr txBox="1">
            <a:spLocks noGrp="1"/>
          </p:cNvSpPr>
          <p:nvPr>
            <p:ph type="title" idx="4294967295"/>
          </p:nvPr>
        </p:nvSpPr>
        <p:spPr>
          <a:xfrm>
            <a:off x="1150560" y="1033919"/>
            <a:ext cx="7792920" cy="6426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600" kern="0">
                <a:solidFill>
                  <a:srgbClr val="333399"/>
                </a:solidFill>
                <a:latin typeface="Tahoma" pitchFamily="34"/>
              </a:rPr>
              <a:t>Το μειονέκτημα του </a:t>
            </a:r>
            <a:r>
              <a:rPr lang="en-US" sz="3600" kern="0">
                <a:solidFill>
                  <a:srgbClr val="333399"/>
                </a:solidFill>
                <a:latin typeface="Tahoma" pitchFamily="34"/>
              </a:rPr>
              <a:t>CDR</a:t>
            </a:r>
          </a:p>
        </p:txBody>
      </p:sp>
      <p:sp>
        <p:nvSpPr>
          <p:cNvPr id="4" name="Text Placeholder 2">
            <a:extLst>
              <a:ext uri="{FF2B5EF4-FFF2-40B4-BE49-F238E27FC236}">
                <a16:creationId xmlns:a16="http://schemas.microsoft.com/office/drawing/2014/main" id="{8DCBCB51-8E69-4CF1-96FB-355F3A9B726C}"/>
              </a:ext>
            </a:extLst>
          </p:cNvPr>
          <p:cNvSpPr txBox="1">
            <a:spLocks noGrp="1"/>
          </p:cNvSpPr>
          <p:nvPr>
            <p:ph type="body" idx="4294967295"/>
          </p:nvPr>
        </p:nvSpPr>
        <p:spPr>
          <a:xfrm>
            <a:off x="394920" y="2017439"/>
            <a:ext cx="8559720" cy="5075280"/>
          </a:xfrm>
        </p:spPr>
        <p:txBody>
          <a:bodyPr>
            <a:spAutoFit/>
          </a:bodyPr>
          <a:lstStyle/>
          <a:p>
            <a:pPr marL="0" lvl="0" indent="0">
              <a:lnSpc>
                <a:spcPct val="8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Ο αδρός δείκτης θνησιμότητας </a:t>
            </a:r>
            <a:r>
              <a:rPr lang="en-US" sz="2200"/>
              <a:t>(CDR) </a:t>
            </a:r>
            <a:r>
              <a:rPr lang="el-GR" sz="2200"/>
              <a:t>παρουσιάζει το ίδιο μειονέκτημα με τον αδρό δείκτη γεννητικότητας (</a:t>
            </a:r>
            <a:r>
              <a:rPr lang="en-US" sz="2200"/>
              <a:t>CBR).</a:t>
            </a:r>
          </a:p>
          <a:p>
            <a:pPr marL="0" lvl="0" indent="0">
              <a:lnSpc>
                <a:spcPct val="8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Δεν λαμβάνει υπόψη του τη δομή του πληθυσμού και έτσι δεν μπορούμε να συγκρίνουμε δύο διαφορετικούς πληθυσμούς (ή τον ίδιο πληθυσμό σε δύο διαφορετικές χρονικές στιγμές).</a:t>
            </a:r>
          </a:p>
          <a:p>
            <a:pPr marL="0" lvl="0" indent="0">
              <a:lnSpc>
                <a:spcPct val="8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Παράδειγμα: Ελλάδα 1961 </a:t>
            </a:r>
            <a:r>
              <a:rPr lang="en-US" sz="2200"/>
              <a:t>CDR=7,6</a:t>
            </a:r>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n-US" sz="2200"/>
              <a:t>                       </a:t>
            </a:r>
            <a:r>
              <a:rPr lang="el-GR" sz="2200"/>
              <a:t>Ελλάδα 19</a:t>
            </a:r>
            <a:r>
              <a:rPr lang="en-US" sz="2200"/>
              <a:t>9</a:t>
            </a:r>
            <a:r>
              <a:rPr lang="el-GR" sz="2200"/>
              <a:t>1 </a:t>
            </a:r>
            <a:r>
              <a:rPr lang="en-US" sz="2200"/>
              <a:t>CDR=9,3</a:t>
            </a:r>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Αυξήθηκε η θνησιμότητα του πληθυσμού από το 1961 ως το 1991;</a:t>
            </a:r>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n-US" sz="2200"/>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Δύο λύσεις υπάρχουν για αυτό το πρόβλημα:</a:t>
            </a:r>
          </a:p>
          <a:p>
            <a:pPr marL="0" lvl="0" indent="0">
              <a:lnSpc>
                <a:spcPct val="80000"/>
              </a:lnSpc>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Συγκρίνουμε τα ειδικά κατά ηλικία ποσοστά θνησιμότητας (</a:t>
            </a:r>
            <a:r>
              <a:rPr lang="en-US" sz="2200"/>
              <a:t>ASMRs) </a:t>
            </a:r>
            <a:r>
              <a:rPr lang="el-GR" sz="2200"/>
              <a:t>των δύο πληθυσμών.</a:t>
            </a:r>
          </a:p>
          <a:p>
            <a:pPr marL="0" lvl="0" indent="0">
              <a:lnSpc>
                <a:spcPct val="80000"/>
              </a:lnSpc>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Υπολογίζουμε ένα τυποποιημένο δείκτη θνησιμότητας για κάθε εξεταζόμενο πληθυσμό.</a:t>
            </a:r>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7D826CD-7291-4A25-A0C6-798931F41EBC}"/>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8C16388-258C-48C6-B635-D2A55F0F4B1A}" type="slidenum">
              <a:rPr/>
              <a:t>30</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1653600B-5F54-44D2-9F87-7B5BAA6308C7}"/>
              </a:ext>
            </a:extLst>
          </p:cNvPr>
          <p:cNvSpPr txBox="1">
            <a:spLocks noGrp="1"/>
          </p:cNvSpPr>
          <p:nvPr>
            <p:ph type="title" idx="4294967295"/>
          </p:nvPr>
        </p:nvSpPr>
        <p:spPr>
          <a:xfrm>
            <a:off x="1150560" y="1033919"/>
            <a:ext cx="7792920" cy="64260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600" kern="0">
                <a:solidFill>
                  <a:srgbClr val="333399"/>
                </a:solidFill>
                <a:latin typeface="Tahoma" pitchFamily="34"/>
              </a:rPr>
              <a:t>Προσδοκώμενη ζωή</a:t>
            </a:r>
          </a:p>
        </p:txBody>
      </p:sp>
      <p:sp>
        <p:nvSpPr>
          <p:cNvPr id="4" name="Text Placeholder 2">
            <a:extLst>
              <a:ext uri="{FF2B5EF4-FFF2-40B4-BE49-F238E27FC236}">
                <a16:creationId xmlns:a16="http://schemas.microsoft.com/office/drawing/2014/main" id="{EA550F3A-D111-40C1-8E8A-9F0EB090D770}"/>
              </a:ext>
            </a:extLst>
          </p:cNvPr>
          <p:cNvSpPr txBox="1">
            <a:spLocks noGrp="1"/>
          </p:cNvSpPr>
          <p:nvPr>
            <p:ph type="body" idx="4294967295"/>
          </p:nvPr>
        </p:nvSpPr>
        <p:spPr>
          <a:xfrm>
            <a:off x="394920" y="2017439"/>
            <a:ext cx="8559720" cy="4254480"/>
          </a:xfrm>
        </p:spPr>
        <p:txBody>
          <a:bodyPr>
            <a:spAutoFit/>
          </a:bodyPr>
          <a:lstStyle/>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Η προσδοκώμενη ζωή κατά τη γέννηση αποτελεί το αντιπροσωπευτικότερο μέτρο εκτίμησης του επιπέδου θνησιμότητας ενός πληθυσμού και είναι ένας από τους σημαντικότερους δείκτες κοινωνικής ανάπτυξης.</a:t>
            </a:r>
          </a:p>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Ο υπολογισμός της βασίζεται σε μια σειρά αλληλεξαρτώμενων συναρτήσεων οι οποίες απαρτίζουν έναν </a:t>
            </a:r>
            <a:r>
              <a:rPr lang="el-GR" sz="2200" b="1"/>
              <a:t>πίνακα επιβίωσης.</a:t>
            </a:r>
          </a:p>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Ο πίνακας επιβίωσης περιγράφει το ιστορικό επιβίωσης μιας πλασματικής γενιάς (συνθετικής κοόρτης) με αφετηρία μια σειρά πιθανοτήτων θανάτου που εκτιμώνται από τα τρέχοντα ληξιαρχικά και απογραφικά δεδομένα.</a:t>
            </a:r>
          </a:p>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Η προσδοκώμενη ζωή κατά τη γέννηση διαφέρει από τη μέση ηλικία κατά τον θάνατο, η οποία είναι απλώς ο μέσος όρος των ηλικιών κάποιων ατόμων κατά το θάνατό τους.</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E4E2A55-B004-47D1-82BB-BE976619314C}"/>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3449868-4B29-4980-BA6F-13D45657B9BA}" type="slidenum">
              <a:rPr/>
              <a:t>31</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5220F1E6-79D1-4775-8FC5-06B0E06FC28F}"/>
              </a:ext>
            </a:extLst>
          </p:cNvPr>
          <p:cNvSpPr txBox="1">
            <a:spLocks noGrp="1"/>
          </p:cNvSpPr>
          <p:nvPr>
            <p:ph type="title" idx="4294967295"/>
          </p:nvPr>
        </p:nvSpPr>
        <p:spPr>
          <a:xfrm>
            <a:off x="1150560" y="729359"/>
            <a:ext cx="7792920" cy="947159"/>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Προσδοκία ζωής κατά τη γέννηση. Ελλάδα 1870-2009.</a:t>
            </a:r>
          </a:p>
        </p:txBody>
      </p:sp>
      <p:sp>
        <p:nvSpPr>
          <p:cNvPr id="4" name="Freeform 3">
            <a:extLst>
              <a:ext uri="{FF2B5EF4-FFF2-40B4-BE49-F238E27FC236}">
                <a16:creationId xmlns:a16="http://schemas.microsoft.com/office/drawing/2014/main" id="{7164B327-6A97-425F-9F29-F45A6A42133B}"/>
              </a:ext>
            </a:extLst>
          </p:cNvPr>
          <p:cNvSpPr/>
          <p:nvPr/>
        </p:nvSpPr>
        <p:spPr>
          <a:xfrm>
            <a:off x="720719" y="6296039"/>
            <a:ext cx="691668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noAutofit/>
          </a:bodyPr>
          <a:lstStyle/>
          <a:p>
            <a:pPr marL="0" marR="0" lvl="0" indent="0" algn="l" rtl="0" hangingPunct="1">
              <a:lnSpc>
                <a:spcPct val="100000"/>
              </a:lnSpc>
              <a:spcBef>
                <a:spcPts val="451"/>
              </a:spcBef>
              <a:spcAft>
                <a:spcPts val="0"/>
              </a:spcAft>
              <a:buNone/>
              <a:tabLst/>
            </a:pPr>
            <a:r>
              <a:rPr lang="el-GR" sz="1200" b="0" i="0" u="none" strike="noStrike" kern="1200" spc="0" baseline="0" dirty="0">
                <a:ln>
                  <a:noFill/>
                </a:ln>
                <a:solidFill>
                  <a:srgbClr val="000000"/>
                </a:solidFill>
                <a:latin typeface="Arial" pitchFamily="18"/>
                <a:ea typeface="SimSun" pitchFamily="2"/>
                <a:cs typeface="SimSun" pitchFamily="2"/>
              </a:rPr>
              <a:t>Πηγή: Γαβαλάς Β. (2015). </a:t>
            </a:r>
            <a:r>
              <a:rPr lang="el-GR" sz="1200" b="0" i="1" u="none" strike="noStrike" kern="1200" spc="0" baseline="0" dirty="0">
                <a:ln>
                  <a:noFill/>
                </a:ln>
                <a:solidFill>
                  <a:srgbClr val="000000"/>
                </a:solidFill>
                <a:latin typeface="Arial" pitchFamily="18"/>
                <a:ea typeface="SimSun" pitchFamily="2"/>
                <a:cs typeface="SimSun" pitchFamily="2"/>
              </a:rPr>
              <a:t>Ο Κόσμος που Κερδίσαμε. Πληθυσμιακή Γεωγραφία της Σύγχρονης Ελλάδας. </a:t>
            </a:r>
            <a:r>
              <a:rPr lang="el-GR" sz="1200" b="0" i="0" u="none" strike="noStrike" kern="1200" spc="0" baseline="0" dirty="0">
                <a:ln>
                  <a:noFill/>
                </a:ln>
                <a:solidFill>
                  <a:srgbClr val="000000"/>
                </a:solidFill>
                <a:latin typeface="Arial" pitchFamily="18"/>
                <a:ea typeface="SimSun" pitchFamily="2"/>
                <a:cs typeface="SimSun" pitchFamily="2"/>
              </a:rPr>
              <a:t>Μυτιλήνη: </a:t>
            </a:r>
            <a:r>
              <a:rPr lang="el-GR" sz="1200" b="0" i="0" u="none" strike="noStrike" kern="1200" spc="0" baseline="0" dirty="0" err="1">
                <a:ln>
                  <a:noFill/>
                </a:ln>
                <a:solidFill>
                  <a:srgbClr val="000000"/>
                </a:solidFill>
                <a:latin typeface="Arial" pitchFamily="18"/>
                <a:ea typeface="SimSun" pitchFamily="2"/>
                <a:cs typeface="SimSun" pitchFamily="2"/>
              </a:rPr>
              <a:t>Reprographics</a:t>
            </a:r>
            <a:r>
              <a:rPr lang="en-US" sz="1200" b="0" i="0" u="none" strike="noStrike" kern="1200" spc="0" baseline="0" dirty="0">
                <a:ln>
                  <a:noFill/>
                </a:ln>
                <a:solidFill>
                  <a:srgbClr val="000000"/>
                </a:solidFill>
                <a:latin typeface="Arial" pitchFamily="18"/>
                <a:ea typeface="SimSun" pitchFamily="2"/>
                <a:cs typeface="SimSun" pitchFamily="2"/>
              </a:rPr>
              <a:t>, 210.</a:t>
            </a:r>
          </a:p>
        </p:txBody>
      </p:sp>
      <p:pic>
        <p:nvPicPr>
          <p:cNvPr id="5" name="Picture 2">
            <a:extLst>
              <a:ext uri="{FF2B5EF4-FFF2-40B4-BE49-F238E27FC236}">
                <a16:creationId xmlns:a16="http://schemas.microsoft.com/office/drawing/2014/main" id="{3D95D302-4F39-4545-A12C-59F73BD0E79D}"/>
              </a:ext>
            </a:extLst>
          </p:cNvPr>
          <p:cNvPicPr>
            <a:picLocks noChangeAspect="1"/>
          </p:cNvPicPr>
          <p:nvPr/>
        </p:nvPicPr>
        <p:blipFill>
          <a:blip r:embed="rId3"/>
          <a:srcRect/>
          <a:stretch>
            <a:fillRect/>
          </a:stretch>
        </p:blipFill>
        <p:spPr>
          <a:xfrm>
            <a:off x="536400" y="1851839"/>
            <a:ext cx="7559640" cy="42688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6F746F7-B3E4-4997-878E-80098E655716}"/>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6C43C0D1-D24C-43AD-93A0-BB5C7FE42463}" type="slidenum">
              <a:rPr/>
              <a:t>32</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1C23DB8A-87AA-406D-B787-9290663784B9}"/>
              </a:ext>
            </a:extLst>
          </p:cNvPr>
          <p:cNvSpPr txBox="1">
            <a:spLocks noGrp="1"/>
          </p:cNvSpPr>
          <p:nvPr>
            <p:ph type="title" idx="4294967295"/>
          </p:nvPr>
        </p:nvSpPr>
        <p:spPr>
          <a:xfrm>
            <a:off x="1150560" y="729359"/>
            <a:ext cx="7792920" cy="947159"/>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dirty="0">
                <a:solidFill>
                  <a:srgbClr val="333399"/>
                </a:solidFill>
                <a:latin typeface="Tahoma" pitchFamily="34"/>
              </a:rPr>
              <a:t>Χώρες με την υψηλότερη προσδοκία ζωής το 2005</a:t>
            </a:r>
          </a:p>
        </p:txBody>
      </p:sp>
      <p:graphicFrame>
        <p:nvGraphicFramePr>
          <p:cNvPr id="4" name="Object 2">
            <a:extLst>
              <a:ext uri="{FF2B5EF4-FFF2-40B4-BE49-F238E27FC236}">
                <a16:creationId xmlns:a16="http://schemas.microsoft.com/office/drawing/2014/main" id="{CF4B4F57-3A05-4967-B9BA-EF1276AA06C0}"/>
              </a:ext>
            </a:extLst>
          </p:cNvPr>
          <p:cNvGraphicFramePr/>
          <p:nvPr/>
        </p:nvGraphicFramePr>
        <p:xfrm>
          <a:off x="900000" y="1916279"/>
          <a:ext cx="7402680" cy="4606920"/>
        </p:xfrm>
        <a:graphic>
          <a:graphicData uri="http://schemas.openxmlformats.org/presentationml/2006/ole">
            <mc:AlternateContent xmlns:mc="http://schemas.openxmlformats.org/markup-compatibility/2006">
              <mc:Choice xmlns:v="urn:schemas-microsoft-com:vml" Requires="v">
                <p:oleObj r:id="rId3" imgW="6156000" imgH="4600801" progId="">
                  <p:embed/>
                </p:oleObj>
              </mc:Choice>
              <mc:Fallback>
                <p:oleObj r:id="rId3" imgW="6156000" imgH="4600801" progId="">
                  <p:embed/>
                  <p:pic>
                    <p:nvPicPr>
                      <p:cNvPr id="0" name=""/>
                      <p:cNvPicPr/>
                      <p:nvPr/>
                    </p:nvPicPr>
                    <p:blipFill>
                      <a:blip r:embed="rId4"/>
                      <a:stretch>
                        <a:fillRect/>
                      </a:stretch>
                    </p:blipFill>
                    <p:spPr>
                      <a:xfrm>
                        <a:off x="900000" y="1916279"/>
                        <a:ext cx="7402680" cy="4606920"/>
                      </a:xfrm>
                      <a:prstGeom prst="rect">
                        <a:avLst/>
                      </a:prstGeom>
                      <a:noFill/>
                      <a:ln>
                        <a:noFill/>
                      </a:ln>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39661F-43F2-4390-985A-70E53A3B7922}"/>
              </a:ext>
            </a:extLst>
          </p:cNvPr>
          <p:cNvSpPr>
            <a:spLocks noGrp="1"/>
          </p:cNvSpPr>
          <p:nvPr>
            <p:ph type="title" idx="4294967295"/>
          </p:nvPr>
        </p:nvSpPr>
        <p:spPr/>
        <p:txBody>
          <a:bodyPr/>
          <a:lstStyle/>
          <a:p>
            <a:endParaRPr lang="el-GR"/>
          </a:p>
        </p:txBody>
      </p:sp>
      <p:sp>
        <p:nvSpPr>
          <p:cNvPr id="3" name="Θέση κειμένου 2">
            <a:extLst>
              <a:ext uri="{FF2B5EF4-FFF2-40B4-BE49-F238E27FC236}">
                <a16:creationId xmlns:a16="http://schemas.microsoft.com/office/drawing/2014/main" id="{D5B47147-225D-4D1D-9A1F-AC50C7BECC90}"/>
              </a:ext>
            </a:extLst>
          </p:cNvPr>
          <p:cNvSpPr>
            <a:spLocks noGrp="1"/>
          </p:cNvSpPr>
          <p:nvPr>
            <p:ph type="body" idx="4294967295"/>
          </p:nvPr>
        </p:nvSpPr>
        <p:spPr/>
        <p:txBody>
          <a:bodyPr/>
          <a:lstStyle/>
          <a:p>
            <a:endParaRPr lang="el-GR" dirty="0"/>
          </a:p>
        </p:txBody>
      </p:sp>
      <p:pic>
        <p:nvPicPr>
          <p:cNvPr id="5" name="Εικόνα 4" descr="Εικόνα που περιέχει χάρτης&#10;&#10;Περιγραφή που δημιουργήθηκε αυτόματα">
            <a:extLst>
              <a:ext uri="{FF2B5EF4-FFF2-40B4-BE49-F238E27FC236}">
                <a16:creationId xmlns:a16="http://schemas.microsoft.com/office/drawing/2014/main" id="{F8FF9ED9-4BAF-463C-A433-675EAC71B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706"/>
            <a:ext cx="9144000" cy="6454588"/>
          </a:xfrm>
          <a:prstGeom prst="rect">
            <a:avLst/>
          </a:prstGeom>
        </p:spPr>
      </p:pic>
    </p:spTree>
    <p:extLst>
      <p:ext uri="{BB962C8B-B14F-4D97-AF65-F5344CB8AC3E}">
        <p14:creationId xmlns:p14="http://schemas.microsoft.com/office/powerpoint/2010/main" val="2049965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F8600B-109C-4178-A3E0-88EF5FA249EB}"/>
              </a:ext>
            </a:extLst>
          </p:cNvPr>
          <p:cNvSpPr txBox="1"/>
          <p:nvPr/>
        </p:nvSpPr>
        <p:spPr>
          <a:xfrm>
            <a:off x="1156680" y="561960"/>
            <a:ext cx="6753240" cy="518400"/>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l-GR" sz="2800" b="0" i="0" u="none" strike="noStrike" kern="1200" spc="0" baseline="0">
                <a:ln>
                  <a:noFill/>
                </a:ln>
                <a:solidFill>
                  <a:srgbClr val="333399"/>
                </a:solidFill>
                <a:latin typeface="Tahoma" pitchFamily="34"/>
                <a:ea typeface="SimSun" pitchFamily="2"/>
                <a:cs typeface="Mangal" pitchFamily="2"/>
              </a:rPr>
              <a:t>Διαφορική κατά φύλο θνησιμότητα</a:t>
            </a:r>
          </a:p>
        </p:txBody>
      </p:sp>
      <p:sp>
        <p:nvSpPr>
          <p:cNvPr id="4" name="Freeform 4">
            <a:extLst>
              <a:ext uri="{FF2B5EF4-FFF2-40B4-BE49-F238E27FC236}">
                <a16:creationId xmlns:a16="http://schemas.microsoft.com/office/drawing/2014/main" id="{71191FCB-8C5D-4891-B79E-DFD5460075F1}"/>
              </a:ext>
            </a:extLst>
          </p:cNvPr>
          <p:cNvSpPr/>
          <p:nvPr/>
        </p:nvSpPr>
        <p:spPr>
          <a:xfrm>
            <a:off x="720719" y="6296039"/>
            <a:ext cx="691668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noAutofit/>
          </a:bodyPr>
          <a:lstStyle/>
          <a:p>
            <a:pPr marL="0" marR="0" lvl="0" indent="0" algn="l" rtl="0" hangingPunct="1">
              <a:lnSpc>
                <a:spcPct val="100000"/>
              </a:lnSpc>
              <a:spcBef>
                <a:spcPts val="451"/>
              </a:spcBef>
              <a:spcAft>
                <a:spcPts val="0"/>
              </a:spcAft>
              <a:buNone/>
              <a:tabLst/>
            </a:pPr>
            <a:r>
              <a:rPr lang="el-GR" sz="1200" b="0" i="0" u="none" strike="noStrike" kern="1200" spc="0" baseline="0" dirty="0">
                <a:ln>
                  <a:noFill/>
                </a:ln>
                <a:solidFill>
                  <a:srgbClr val="000000"/>
                </a:solidFill>
                <a:latin typeface="Arial" pitchFamily="18"/>
                <a:ea typeface="SimSun" pitchFamily="2"/>
                <a:cs typeface="SimSun" pitchFamily="2"/>
              </a:rPr>
              <a:t>Πηγή: Γαβαλάς Β. (2015). </a:t>
            </a:r>
            <a:r>
              <a:rPr lang="el-GR" sz="1200" b="0" i="1" u="none" strike="noStrike" kern="1200" spc="0" baseline="0" dirty="0">
                <a:ln>
                  <a:noFill/>
                </a:ln>
                <a:solidFill>
                  <a:srgbClr val="000000"/>
                </a:solidFill>
                <a:latin typeface="Arial" pitchFamily="18"/>
                <a:ea typeface="SimSun" pitchFamily="2"/>
                <a:cs typeface="SimSun" pitchFamily="2"/>
              </a:rPr>
              <a:t>Ο Κόσμος που Κερδίσαμε. Πληθυσμιακή Γεωγραφία της Σύγχρονης Ελλάδας. </a:t>
            </a:r>
            <a:r>
              <a:rPr lang="el-GR" sz="1200" b="0" i="0" u="none" strike="noStrike" kern="1200" spc="0" baseline="0" dirty="0">
                <a:ln>
                  <a:noFill/>
                </a:ln>
                <a:solidFill>
                  <a:srgbClr val="000000"/>
                </a:solidFill>
                <a:latin typeface="Arial" pitchFamily="18"/>
                <a:ea typeface="SimSun" pitchFamily="2"/>
                <a:cs typeface="SimSun" pitchFamily="2"/>
              </a:rPr>
              <a:t>Μυτιλήνη: </a:t>
            </a:r>
            <a:r>
              <a:rPr lang="el-GR" sz="1200" b="0" i="0" u="none" strike="noStrike" kern="1200" spc="0" baseline="0" dirty="0" err="1">
                <a:ln>
                  <a:noFill/>
                </a:ln>
                <a:solidFill>
                  <a:srgbClr val="000000"/>
                </a:solidFill>
                <a:latin typeface="Arial" pitchFamily="18"/>
                <a:ea typeface="SimSun" pitchFamily="2"/>
                <a:cs typeface="SimSun" pitchFamily="2"/>
              </a:rPr>
              <a:t>Reprographics</a:t>
            </a:r>
            <a:r>
              <a:rPr lang="en-US" sz="1200" b="0" i="0" u="none" strike="noStrike" kern="1200" spc="0" baseline="0" dirty="0">
                <a:ln>
                  <a:noFill/>
                </a:ln>
                <a:solidFill>
                  <a:srgbClr val="000000"/>
                </a:solidFill>
                <a:latin typeface="Arial" pitchFamily="18"/>
                <a:ea typeface="SimSun" pitchFamily="2"/>
                <a:cs typeface="SimSun" pitchFamily="2"/>
              </a:rPr>
              <a:t>, 21</a:t>
            </a:r>
            <a:r>
              <a:rPr lang="el-GR" sz="1200" b="0" i="0" u="none" strike="noStrike" kern="1200" spc="0" baseline="0" dirty="0">
                <a:ln>
                  <a:noFill/>
                </a:ln>
                <a:solidFill>
                  <a:srgbClr val="000000"/>
                </a:solidFill>
                <a:latin typeface="Arial" pitchFamily="18"/>
                <a:ea typeface="SimSun" pitchFamily="2"/>
                <a:cs typeface="SimSun" pitchFamily="2"/>
              </a:rPr>
              <a:t>5</a:t>
            </a:r>
            <a:r>
              <a:rPr lang="en-US" sz="1200" b="0" i="0" u="none" strike="noStrike" kern="1200" spc="0" baseline="0" dirty="0">
                <a:ln>
                  <a:noFill/>
                </a:ln>
                <a:solidFill>
                  <a:srgbClr val="000000"/>
                </a:solidFill>
                <a:latin typeface="Arial" pitchFamily="18"/>
                <a:ea typeface="SimSun" pitchFamily="2"/>
                <a:cs typeface="SimSun" pitchFamily="2"/>
              </a:rPr>
              <a:t>.</a:t>
            </a:r>
          </a:p>
        </p:txBody>
      </p:sp>
      <p:sp>
        <p:nvSpPr>
          <p:cNvPr id="5" name="Rectangle 5">
            <a:extLst>
              <a:ext uri="{FF2B5EF4-FFF2-40B4-BE49-F238E27FC236}">
                <a16:creationId xmlns:a16="http://schemas.microsoft.com/office/drawing/2014/main" id="{4E3ABFE4-086F-463D-92ED-1A97751773FD}"/>
              </a:ext>
            </a:extLst>
          </p:cNvPr>
          <p:cNvSpPr/>
          <p:nvPr/>
        </p:nvSpPr>
        <p:spPr>
          <a:xfrm>
            <a:off x="232610" y="1313398"/>
            <a:ext cx="8678779" cy="387222"/>
          </a:xfrm>
          <a:prstGeom prst="rect">
            <a:avLst/>
          </a:prstGeom>
          <a:noFill/>
          <a:ln>
            <a:noFill/>
            <a:prstDash val="solid"/>
          </a:ln>
        </p:spPr>
        <p:txBody>
          <a:bodyPr vert="horz" wrap="square" lIns="91440" tIns="45720" rIns="91440" bIns="45720" anchor="t" anchorCtr="0" compatLnSpc="0">
            <a:spAutoFit/>
          </a:bodyPr>
          <a:lstStyle/>
          <a:p>
            <a:pPr marL="0" marR="0" lvl="0" indent="0" algn="just" rtl="0" hangingPunct="1">
              <a:lnSpc>
                <a:spcPct val="100000"/>
              </a:lnSpc>
              <a:spcBef>
                <a:spcPts val="0"/>
              </a:spcBef>
              <a:spcAft>
                <a:spcPts val="0"/>
              </a:spcAft>
              <a:buNone/>
              <a:tabLst/>
            </a:pPr>
            <a:r>
              <a:rPr lang="el-GR" sz="2000" b="0" i="0" u="none" strike="noStrike" kern="1200" spc="0" baseline="0" dirty="0">
                <a:ln>
                  <a:noFill/>
                </a:ln>
                <a:solidFill>
                  <a:srgbClr val="000000"/>
                </a:solidFill>
                <a:latin typeface="Times New Roman" pitchFamily="18"/>
                <a:ea typeface="Times New Roman" pitchFamily="18"/>
                <a:cs typeface="Times New Roman" pitchFamily="18"/>
              </a:rPr>
              <a:t>Διαφορική κατά φύλο προσδοκία ζωής κατά τη γέννηση (e</a:t>
            </a:r>
            <a:r>
              <a:rPr lang="el-GR" sz="2000" b="0" i="0" u="none" strike="noStrike" kern="1200" spc="0" baseline="-25000" dirty="0">
                <a:ln>
                  <a:noFill/>
                </a:ln>
                <a:solidFill>
                  <a:srgbClr val="000000"/>
                </a:solidFill>
                <a:latin typeface="Times New Roman" pitchFamily="18"/>
                <a:ea typeface="Times New Roman" pitchFamily="18"/>
                <a:cs typeface="Times New Roman" pitchFamily="18"/>
              </a:rPr>
              <a:t>0</a:t>
            </a:r>
            <a:r>
              <a:rPr lang="el-GR" sz="2000" b="0" i="0" u="none" strike="noStrike" kern="1200" spc="0" baseline="0" dirty="0">
                <a:ln>
                  <a:noFill/>
                </a:ln>
                <a:solidFill>
                  <a:srgbClr val="000000"/>
                </a:solidFill>
                <a:latin typeface="Times New Roman" pitchFamily="18"/>
                <a:ea typeface="Times New Roman" pitchFamily="18"/>
                <a:cs typeface="Times New Roman" pitchFamily="18"/>
              </a:rPr>
              <a:t>). Ελλάδα 1870-2009.</a:t>
            </a:r>
          </a:p>
        </p:txBody>
      </p:sp>
      <p:pic>
        <p:nvPicPr>
          <p:cNvPr id="8" name="Εικόνα 7">
            <a:extLst>
              <a:ext uri="{FF2B5EF4-FFF2-40B4-BE49-F238E27FC236}">
                <a16:creationId xmlns:a16="http://schemas.microsoft.com/office/drawing/2014/main" id="{842443FB-D236-465F-9735-D3719C0BA372}"/>
              </a:ext>
            </a:extLst>
          </p:cNvPr>
          <p:cNvPicPr>
            <a:picLocks noChangeAspect="1"/>
          </p:cNvPicPr>
          <p:nvPr/>
        </p:nvPicPr>
        <p:blipFill>
          <a:blip r:embed="rId3"/>
          <a:stretch>
            <a:fillRect/>
          </a:stretch>
        </p:blipFill>
        <p:spPr>
          <a:xfrm>
            <a:off x="1315454" y="1860479"/>
            <a:ext cx="5613984" cy="427570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78397A-C3D1-43D3-91FD-AFD642919DBE}"/>
              </a:ext>
            </a:extLst>
          </p:cNvPr>
          <p:cNvSpPr/>
          <p:nvPr/>
        </p:nvSpPr>
        <p:spPr>
          <a:xfrm>
            <a:off x="6786459" y="2988203"/>
            <a:ext cx="2332156" cy="1744067"/>
          </a:xfrm>
          <a:prstGeom prst="rect">
            <a:avLst/>
          </a:pr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l-GR" sz="1600" b="0" i="0" u="none" strike="noStrike" kern="1200" spc="0" baseline="0" dirty="0">
                <a:ln>
                  <a:noFill/>
                </a:ln>
                <a:solidFill>
                  <a:srgbClr val="000000"/>
                </a:solidFill>
                <a:latin typeface="Times New Roman" pitchFamily="18"/>
                <a:ea typeface="SimSun" pitchFamily="2"/>
                <a:cs typeface="Mangal" pitchFamily="18"/>
              </a:rPr>
              <a:t>Πηγή: πίνακας προσαρμοσμένος από </a:t>
            </a:r>
            <a:r>
              <a:rPr lang="el-GR" sz="1600" b="0" i="0" u="none" strike="noStrike" kern="1200" spc="0" baseline="0" dirty="0" err="1">
                <a:ln>
                  <a:noFill/>
                </a:ln>
                <a:solidFill>
                  <a:srgbClr val="000000"/>
                </a:solidFill>
                <a:latin typeface="Times New Roman" pitchFamily="18"/>
                <a:ea typeface="SimSun" pitchFamily="2"/>
                <a:cs typeface="Mangal" pitchFamily="18"/>
              </a:rPr>
              <a:t>Michas</a:t>
            </a:r>
            <a:r>
              <a:rPr lang="el-GR" sz="1600" b="0" i="0" u="none" strike="noStrike" kern="1200" spc="0" baseline="0" dirty="0">
                <a:ln>
                  <a:noFill/>
                </a:ln>
                <a:solidFill>
                  <a:srgbClr val="000000"/>
                </a:solidFill>
                <a:latin typeface="Times New Roman" pitchFamily="18"/>
                <a:ea typeface="SimSun" pitchFamily="2"/>
                <a:cs typeface="Mangal" pitchFamily="18"/>
              </a:rPr>
              <a:t> </a:t>
            </a:r>
            <a:r>
              <a:rPr lang="el-GR" sz="1600" b="0" i="0" u="none" strike="noStrike" kern="1200" spc="0" baseline="0" dirty="0" err="1">
                <a:ln>
                  <a:noFill/>
                </a:ln>
                <a:solidFill>
                  <a:srgbClr val="000000"/>
                </a:solidFill>
                <a:latin typeface="Times New Roman" pitchFamily="18"/>
                <a:ea typeface="SimSun" pitchFamily="2"/>
                <a:cs typeface="Mangal" pitchFamily="18"/>
              </a:rPr>
              <a:t>et</a:t>
            </a:r>
            <a:r>
              <a:rPr lang="el-GR" sz="1600" b="0" i="0" u="none" strike="noStrike" kern="1200" spc="0" baseline="0" dirty="0">
                <a:ln>
                  <a:noFill/>
                </a:ln>
                <a:solidFill>
                  <a:srgbClr val="000000"/>
                </a:solidFill>
                <a:latin typeface="Times New Roman" pitchFamily="18"/>
                <a:ea typeface="SimSun" pitchFamily="2"/>
                <a:cs typeface="Mangal" pitchFamily="18"/>
              </a:rPr>
              <a:t> </a:t>
            </a:r>
            <a:r>
              <a:rPr lang="el-GR" sz="1600" b="0" i="0" u="none" strike="noStrike" kern="1200" spc="0" baseline="0" dirty="0" err="1">
                <a:ln>
                  <a:noFill/>
                </a:ln>
                <a:solidFill>
                  <a:srgbClr val="000000"/>
                </a:solidFill>
                <a:latin typeface="Times New Roman" pitchFamily="18"/>
                <a:ea typeface="SimSun" pitchFamily="2"/>
                <a:cs typeface="Mangal" pitchFamily="18"/>
              </a:rPr>
              <a:t>al</a:t>
            </a:r>
            <a:r>
              <a:rPr lang="el-GR" sz="1600" b="0" i="0" u="none" strike="noStrike" kern="1200" spc="0" baseline="0" dirty="0">
                <a:ln>
                  <a:noFill/>
                </a:ln>
                <a:solidFill>
                  <a:srgbClr val="000000"/>
                </a:solidFill>
                <a:latin typeface="Times New Roman" pitchFamily="18"/>
                <a:ea typeface="SimSun" pitchFamily="2"/>
                <a:cs typeface="Mangal" pitchFamily="18"/>
              </a:rPr>
              <a:t>. </a:t>
            </a:r>
            <a:r>
              <a:rPr lang="en-US" sz="1600" b="0" i="0" u="none" strike="noStrike" kern="1200" spc="0" baseline="0" dirty="0">
                <a:ln>
                  <a:noFill/>
                </a:ln>
                <a:solidFill>
                  <a:srgbClr val="000000"/>
                </a:solidFill>
                <a:latin typeface="Times New Roman" pitchFamily="18"/>
                <a:ea typeface="SimSun" pitchFamily="2"/>
                <a:cs typeface="Mangal" pitchFamily="18"/>
              </a:rPr>
              <a:t>(2014)  “Maternal and child mortality in Greece”. </a:t>
            </a:r>
            <a:r>
              <a:rPr lang="el-GR" sz="1600" b="0" i="1" u="none" strike="noStrike" kern="1200" spc="0" baseline="0" dirty="0">
                <a:ln>
                  <a:noFill/>
                </a:ln>
                <a:solidFill>
                  <a:srgbClr val="000000"/>
                </a:solidFill>
                <a:latin typeface="Times New Roman" pitchFamily="18"/>
                <a:ea typeface="SimSun" pitchFamily="2"/>
                <a:cs typeface="Mangal" pitchFamily="18"/>
              </a:rPr>
              <a:t>The </a:t>
            </a:r>
            <a:r>
              <a:rPr lang="el-GR" sz="1600" b="0" i="1" u="none" strike="noStrike" kern="1200" spc="0" baseline="0" dirty="0" err="1">
                <a:ln>
                  <a:noFill/>
                </a:ln>
                <a:solidFill>
                  <a:srgbClr val="000000"/>
                </a:solidFill>
                <a:latin typeface="Times New Roman" pitchFamily="18"/>
                <a:ea typeface="SimSun" pitchFamily="2"/>
                <a:cs typeface="Mangal" pitchFamily="18"/>
              </a:rPr>
              <a:t>Lancet</a:t>
            </a:r>
            <a:r>
              <a:rPr lang="el-GR" sz="1600" b="0" i="1" u="none" strike="noStrike" kern="1200" spc="0" baseline="0" dirty="0">
                <a:ln>
                  <a:noFill/>
                </a:ln>
                <a:solidFill>
                  <a:srgbClr val="000000"/>
                </a:solidFill>
                <a:latin typeface="Times New Roman" pitchFamily="18"/>
                <a:ea typeface="SimSun" pitchFamily="2"/>
                <a:cs typeface="Mangal" pitchFamily="18"/>
              </a:rPr>
              <a:t>, </a:t>
            </a:r>
            <a:r>
              <a:rPr lang="el-GR" sz="1600" b="1" i="0" u="none" strike="noStrike" kern="1200" spc="0" baseline="0" dirty="0">
                <a:ln>
                  <a:noFill/>
                </a:ln>
                <a:solidFill>
                  <a:srgbClr val="000000"/>
                </a:solidFill>
                <a:latin typeface="Times New Roman" pitchFamily="18"/>
                <a:ea typeface="SimSun" pitchFamily="2"/>
                <a:cs typeface="Mangal" pitchFamily="18"/>
              </a:rPr>
              <a:t>383 </a:t>
            </a:r>
            <a:r>
              <a:rPr lang="el-GR" sz="1600" b="0" i="0" u="none" strike="noStrike" kern="1200" spc="0" baseline="0" dirty="0">
                <a:ln>
                  <a:noFill/>
                </a:ln>
                <a:solidFill>
                  <a:srgbClr val="000000"/>
                </a:solidFill>
                <a:latin typeface="Times New Roman" pitchFamily="18"/>
                <a:ea typeface="SimSun" pitchFamily="2"/>
                <a:cs typeface="Mangal" pitchFamily="18"/>
              </a:rPr>
              <a:t>(9918)  691-692.</a:t>
            </a:r>
          </a:p>
        </p:txBody>
      </p:sp>
      <p:sp>
        <p:nvSpPr>
          <p:cNvPr id="4" name="Rectangle 3">
            <a:extLst>
              <a:ext uri="{FF2B5EF4-FFF2-40B4-BE49-F238E27FC236}">
                <a16:creationId xmlns:a16="http://schemas.microsoft.com/office/drawing/2014/main" id="{7C8C82D0-4861-4686-A3A5-5652BFCBF8F3}"/>
              </a:ext>
            </a:extLst>
          </p:cNvPr>
          <p:cNvSpPr/>
          <p:nvPr/>
        </p:nvSpPr>
        <p:spPr>
          <a:xfrm>
            <a:off x="1389239" y="754559"/>
            <a:ext cx="6540480" cy="945000"/>
          </a:xfrm>
          <a:prstGeom prst="rect">
            <a:avLst/>
          </a:pr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l-GR" sz="2800" b="0" i="0" u="none" strike="noStrike" kern="1200" spc="0" baseline="0">
                <a:ln>
                  <a:noFill/>
                </a:ln>
                <a:solidFill>
                  <a:srgbClr val="333399"/>
                </a:solidFill>
                <a:latin typeface="Tahoma" pitchFamily="34"/>
                <a:ea typeface="SimSun" pitchFamily="2"/>
                <a:cs typeface="Mangal" pitchFamily="2"/>
              </a:rPr>
              <a:t>Μητρική θνησιμότητα στην Ελλάδα. 2003-2012.</a:t>
            </a:r>
          </a:p>
        </p:txBody>
      </p:sp>
      <p:pic>
        <p:nvPicPr>
          <p:cNvPr id="5" name="Εικόνα 4">
            <a:extLst>
              <a:ext uri="{FF2B5EF4-FFF2-40B4-BE49-F238E27FC236}">
                <a16:creationId xmlns:a16="http://schemas.microsoft.com/office/drawing/2014/main" id="{1A9943CF-4040-4877-9AA8-0400F3F55909}"/>
              </a:ext>
            </a:extLst>
          </p:cNvPr>
          <p:cNvPicPr>
            <a:picLocks noChangeAspect="1"/>
          </p:cNvPicPr>
          <p:nvPr/>
        </p:nvPicPr>
        <p:blipFill>
          <a:blip r:embed="rId3"/>
          <a:stretch>
            <a:fillRect/>
          </a:stretch>
        </p:blipFill>
        <p:spPr>
          <a:xfrm>
            <a:off x="25385" y="1774133"/>
            <a:ext cx="6761074" cy="480841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60E1898-082D-4F46-865D-9F5E37302569}"/>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403658B8-6838-4D5F-B6D2-93E55052A3B6}" type="slidenum">
              <a:rPr/>
              <a:t>36</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0C47E0E8-C649-4219-8097-819F464353D5}"/>
              </a:ext>
            </a:extLst>
          </p:cNvPr>
          <p:cNvSpPr txBox="1">
            <a:spLocks noGrp="1"/>
          </p:cNvSpPr>
          <p:nvPr>
            <p:ph type="title" idx="4294967295"/>
          </p:nvPr>
        </p:nvSpPr>
        <p:spPr>
          <a:xfrm>
            <a:off x="1150560" y="973080"/>
            <a:ext cx="7792920" cy="70344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4000" kern="0">
                <a:solidFill>
                  <a:srgbClr val="333399"/>
                </a:solidFill>
                <a:latin typeface="Tahoma" pitchFamily="34"/>
              </a:rPr>
              <a:t>Αιτίες θανάτου</a:t>
            </a:r>
          </a:p>
        </p:txBody>
      </p:sp>
      <p:sp>
        <p:nvSpPr>
          <p:cNvPr id="4" name="Text Placeholder 2">
            <a:extLst>
              <a:ext uri="{FF2B5EF4-FFF2-40B4-BE49-F238E27FC236}">
                <a16:creationId xmlns:a16="http://schemas.microsoft.com/office/drawing/2014/main" id="{607DC002-A5EA-410C-9254-878010542340}"/>
              </a:ext>
            </a:extLst>
          </p:cNvPr>
          <p:cNvSpPr txBox="1">
            <a:spLocks noGrp="1"/>
          </p:cNvSpPr>
          <p:nvPr>
            <p:ph type="body" idx="4294967295"/>
          </p:nvPr>
        </p:nvSpPr>
        <p:spPr>
          <a:xfrm>
            <a:off x="250920" y="1915919"/>
            <a:ext cx="8524800" cy="4555800"/>
          </a:xfrm>
        </p:spPr>
        <p:txBody>
          <a:bodyPr>
            <a:spAutoFit/>
          </a:bodyPr>
          <a:lstStyle/>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Οι αιτίες θανάτου αντανακλούν το επίπεδο κοινωνικής ανάπτυξης της εκάστοτε κοινωνίας.</a:t>
            </a:r>
          </a:p>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Σε κοινωνίες με υψηλή θνησιμότητα και χαμηλό επίπεδο κοινωνικής ανάπτυξης οι περισσότεροι θάνατοι προέρχονται από λοιμώδεις και μεταδοτικές ασθένειες. Τέτοιου είδους αρρώστιες πλήττουν κυρίως νέες ηλικίες και προκαλούν πρόωρους θανάτους.</a:t>
            </a:r>
          </a:p>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Στις αναπτυγμένες κοινωνίες οι περισσότεροι θάνατοι προκαλούνται από εκφυλιστικές παθήσεις (καρδιοπάθειες, εγκεφαλικά, κακοήθη νεοπλάσματα κ.α.). Αυτές οι παθήσεις φανερώνουν μια αποδιοργάνωση του οργανισμού και πλήττουν κυρίως τις μεγάλες ηλικίες.</a:t>
            </a:r>
          </a:p>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Όπου είναι συχνοί οι θάνατοι από εκφυλιστικές παθήσεις θα πρέπει να περιμένουμε μακροβιότητα και σχετικά υψηλή στάθμη κοινωνικής και πολιτιστικής ανάπτυξης.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0D820C2-930D-44AF-BE40-2211C74833BB}"/>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F76FF08-78CC-4807-B5D8-48D4F531021A}" type="slidenum">
              <a:rPr/>
              <a:t>37</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15EAC738-7FA6-4969-BEEC-588ECB49E405}"/>
              </a:ext>
            </a:extLst>
          </p:cNvPr>
          <p:cNvSpPr txBox="1">
            <a:spLocks noGrp="1"/>
          </p:cNvSpPr>
          <p:nvPr>
            <p:ph type="title" idx="4294967295"/>
          </p:nvPr>
        </p:nvSpPr>
        <p:spPr>
          <a:xfrm>
            <a:off x="826559" y="851040"/>
            <a:ext cx="8116920" cy="82548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400" kern="0">
                <a:solidFill>
                  <a:srgbClr val="333399"/>
                </a:solidFill>
                <a:latin typeface="Tahoma" pitchFamily="34"/>
              </a:rPr>
              <a:t>Αιτίες θανάτου (ποσοστά % επί του συνόλου των θανάτων) σε ένα ελληνικό νησί κατά τον 20ο αιώνα.</a:t>
            </a:r>
          </a:p>
        </p:txBody>
      </p:sp>
      <p:graphicFrame>
        <p:nvGraphicFramePr>
          <p:cNvPr id="4" name="Object 2">
            <a:extLst>
              <a:ext uri="{FF2B5EF4-FFF2-40B4-BE49-F238E27FC236}">
                <a16:creationId xmlns:a16="http://schemas.microsoft.com/office/drawing/2014/main" id="{E7875CEE-213E-4B9D-8443-89B91A20A832}"/>
              </a:ext>
            </a:extLst>
          </p:cNvPr>
          <p:cNvGraphicFramePr/>
          <p:nvPr/>
        </p:nvGraphicFramePr>
        <p:xfrm>
          <a:off x="684359" y="2130480"/>
          <a:ext cx="7848360" cy="4433760"/>
        </p:xfrm>
        <a:graphic>
          <a:graphicData uri="http://schemas.openxmlformats.org/presentationml/2006/ole">
            <mc:AlternateContent xmlns:mc="http://schemas.openxmlformats.org/markup-compatibility/2006">
              <mc:Choice xmlns:v="urn:schemas-microsoft-com:vml" Requires="v">
                <p:oleObj r:id="rId3" imgW="5809408" imgH="3282111" progId="">
                  <p:embed/>
                </p:oleObj>
              </mc:Choice>
              <mc:Fallback>
                <p:oleObj r:id="rId3" imgW="5809408" imgH="3282111" progId="">
                  <p:embed/>
                  <p:pic>
                    <p:nvPicPr>
                      <p:cNvPr id="0" name=""/>
                      <p:cNvPicPr/>
                      <p:nvPr/>
                    </p:nvPicPr>
                    <p:blipFill>
                      <a:blip r:embed="rId4"/>
                      <a:stretch>
                        <a:fillRect/>
                      </a:stretch>
                    </p:blipFill>
                    <p:spPr>
                      <a:xfrm>
                        <a:off x="684359" y="2130480"/>
                        <a:ext cx="7848360" cy="4433760"/>
                      </a:xfrm>
                      <a:prstGeom prst="rect">
                        <a:avLst/>
                      </a:prstGeom>
                      <a:noFill/>
                      <a:ln>
                        <a:noFill/>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BF48-B9D8-4B18-8D66-2127F29BDF0A}"/>
              </a:ext>
            </a:extLst>
          </p:cNvPr>
          <p:cNvSpPr txBox="1">
            <a:spLocks noGrp="1"/>
          </p:cNvSpPr>
          <p:nvPr>
            <p:ph type="title" idx="4294967295"/>
          </p:nvPr>
        </p:nvSpPr>
        <p:spPr>
          <a:xfrm>
            <a:off x="1150560" y="726120"/>
            <a:ext cx="7790040" cy="947159"/>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Οι τρεις κυριότερες αιτίες θανάτου (ποσοστά επί του συνόλου των θανάτων). Ελλάδα 1981-2011.</a:t>
            </a:r>
          </a:p>
        </p:txBody>
      </p:sp>
      <p:pic>
        <p:nvPicPr>
          <p:cNvPr id="3" name="Picture 2">
            <a:extLst>
              <a:ext uri="{FF2B5EF4-FFF2-40B4-BE49-F238E27FC236}">
                <a16:creationId xmlns:a16="http://schemas.microsoft.com/office/drawing/2014/main" id="{4F832F4F-3E3A-4E54-9365-13268FD9F2EE}"/>
              </a:ext>
            </a:extLst>
          </p:cNvPr>
          <p:cNvPicPr>
            <a:picLocks noChangeAspect="1"/>
          </p:cNvPicPr>
          <p:nvPr/>
        </p:nvPicPr>
        <p:blipFill>
          <a:blip r:embed="rId3"/>
          <a:srcRect/>
          <a:stretch>
            <a:fillRect/>
          </a:stretch>
        </p:blipFill>
        <p:spPr>
          <a:xfrm>
            <a:off x="550800" y="1970280"/>
            <a:ext cx="8099279" cy="4140360"/>
          </a:xfrm>
          <a:prstGeom prst="rect">
            <a:avLst/>
          </a:prstGeom>
          <a:noFill/>
          <a:ln>
            <a:noFill/>
          </a:ln>
        </p:spPr>
      </p:pic>
      <p:sp>
        <p:nvSpPr>
          <p:cNvPr id="4" name="Freeform 7">
            <a:extLst>
              <a:ext uri="{FF2B5EF4-FFF2-40B4-BE49-F238E27FC236}">
                <a16:creationId xmlns:a16="http://schemas.microsoft.com/office/drawing/2014/main" id="{67F18CCA-B9F7-4E12-8645-76A1642E3A03}"/>
              </a:ext>
            </a:extLst>
          </p:cNvPr>
          <p:cNvSpPr/>
          <p:nvPr/>
        </p:nvSpPr>
        <p:spPr>
          <a:xfrm>
            <a:off x="720719" y="6296039"/>
            <a:ext cx="691668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noAutofit/>
          </a:bodyPr>
          <a:lstStyle/>
          <a:p>
            <a:pPr lvl="0">
              <a:spcBef>
                <a:spcPts val="451"/>
              </a:spcBef>
            </a:pPr>
            <a:r>
              <a:rPr lang="el-GR" sz="1200" dirty="0">
                <a:solidFill>
                  <a:srgbClr val="000000"/>
                </a:solidFill>
                <a:latin typeface="Arial" pitchFamily="18"/>
                <a:ea typeface="SimSun" pitchFamily="2"/>
                <a:cs typeface="SimSun" pitchFamily="2"/>
              </a:rPr>
              <a:t>Πηγή: Γαβαλάς Β. (2015). </a:t>
            </a:r>
            <a:r>
              <a:rPr lang="el-GR" sz="1200" i="1" dirty="0">
                <a:solidFill>
                  <a:srgbClr val="000000"/>
                </a:solidFill>
                <a:latin typeface="Arial" pitchFamily="18"/>
                <a:ea typeface="SimSun" pitchFamily="2"/>
                <a:cs typeface="SimSun" pitchFamily="2"/>
              </a:rPr>
              <a:t>Ο Κόσμος που Κερδίσαμε. Πληθυσμιακή Γεωγραφία της Σύγχρονης Ελλάδας. </a:t>
            </a:r>
            <a:r>
              <a:rPr lang="el-GR" sz="1200" dirty="0">
                <a:solidFill>
                  <a:srgbClr val="000000"/>
                </a:solidFill>
                <a:latin typeface="Arial" pitchFamily="18"/>
                <a:ea typeface="SimSun" pitchFamily="2"/>
                <a:cs typeface="SimSun" pitchFamily="2"/>
              </a:rPr>
              <a:t>Μυτιλήνη: </a:t>
            </a:r>
            <a:r>
              <a:rPr lang="el-GR" sz="1200" dirty="0" err="1">
                <a:solidFill>
                  <a:srgbClr val="000000"/>
                </a:solidFill>
                <a:latin typeface="Arial" pitchFamily="18"/>
                <a:ea typeface="SimSun" pitchFamily="2"/>
                <a:cs typeface="SimSun" pitchFamily="2"/>
              </a:rPr>
              <a:t>Reprographics</a:t>
            </a:r>
            <a:r>
              <a:rPr lang="en-US" sz="1200" dirty="0">
                <a:solidFill>
                  <a:srgbClr val="000000"/>
                </a:solidFill>
                <a:latin typeface="Arial" pitchFamily="18"/>
                <a:ea typeface="SimSun" pitchFamily="2"/>
                <a:cs typeface="SimSun" pitchFamily="2"/>
              </a:rPr>
              <a:t>, </a:t>
            </a:r>
            <a:endParaRPr lang="en-GB" sz="1200" b="0" i="0" u="none" strike="noStrike" kern="1200" spc="0" baseline="0" dirty="0">
              <a:ln>
                <a:noFill/>
              </a:ln>
              <a:solidFill>
                <a:srgbClr val="000000"/>
              </a:solidFill>
              <a:latin typeface="Arial" pitchFamily="18"/>
              <a:ea typeface="SimSun" pitchFamily="2"/>
              <a:cs typeface="SimSun" pitchFamily="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6A96659-878A-44DF-8EB8-FD1B1A82B9D8}"/>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6299256-EB17-41F7-A483-A0B9C9DBDD72}" type="slidenum">
              <a:rPr/>
              <a:t>39</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A27073F7-E93B-4BB9-A419-51DC80E08612}"/>
              </a:ext>
            </a:extLst>
          </p:cNvPr>
          <p:cNvSpPr txBox="1">
            <a:spLocks noGrp="1"/>
          </p:cNvSpPr>
          <p:nvPr>
            <p:ph type="title" idx="4294967295"/>
          </p:nvPr>
        </p:nvSpPr>
        <p:spPr>
          <a:xfrm>
            <a:off x="1150560" y="120240"/>
            <a:ext cx="7792920" cy="1556279"/>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200" kern="0">
                <a:solidFill>
                  <a:srgbClr val="333399"/>
                </a:solidFill>
                <a:latin typeface="Tahoma" pitchFamily="34"/>
              </a:rPr>
              <a:t>Παράγοντες που αυξάνουν τη θνησιμότητα στις αναπτυγμένες κοινωνίες.</a:t>
            </a:r>
          </a:p>
        </p:txBody>
      </p:sp>
      <p:sp>
        <p:nvSpPr>
          <p:cNvPr id="4" name="Text Placeholder 2">
            <a:extLst>
              <a:ext uri="{FF2B5EF4-FFF2-40B4-BE49-F238E27FC236}">
                <a16:creationId xmlns:a16="http://schemas.microsoft.com/office/drawing/2014/main" id="{884DE434-1FD1-4C4D-8B03-A1FFA62B710E}"/>
              </a:ext>
            </a:extLst>
          </p:cNvPr>
          <p:cNvSpPr txBox="1">
            <a:spLocks noGrp="1"/>
          </p:cNvSpPr>
          <p:nvPr>
            <p:ph type="body" idx="4294967295"/>
          </p:nvPr>
        </p:nvSpPr>
        <p:spPr>
          <a:xfrm>
            <a:off x="468360" y="2017799"/>
            <a:ext cx="8486640" cy="4074120"/>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Ατυχήματα και βίαιοι θάνατοι:</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dirty="0"/>
              <a:t>Τροχαία δυστυχήματα, ανθρωποκτονίες, αυτοκτονίες.</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Ανθυγιεινός τρόπος ζωής:</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Παχυσαρκία</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Κάπνισμα</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Αλκοόλ</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Μόλυνση περιβάλλοντος.</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dirty="0"/>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dirty="0"/>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7DF207D-81DA-4ED1-B90D-FC668E07DCCA}"/>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45AF70EB-E5C9-41EE-8FFB-BF549D332A1C}" type="slidenum">
              <a:rPr/>
              <a:t>4</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90F95422-F904-4CBB-B6FA-C63CDAD025C2}"/>
              </a:ext>
            </a:extLst>
          </p:cNvPr>
          <p:cNvSpPr txBox="1">
            <a:spLocks noGrp="1"/>
          </p:cNvSpPr>
          <p:nvPr>
            <p:ph type="title" idx="4294967295"/>
          </p:nvPr>
        </p:nvSpPr>
        <p:spPr>
          <a:xfrm>
            <a:off x="1150560" y="1155960"/>
            <a:ext cx="7792920" cy="52056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Ειδική κατά ηλικία θνησιμότητα</a:t>
            </a:r>
          </a:p>
        </p:txBody>
      </p:sp>
      <p:sp>
        <p:nvSpPr>
          <p:cNvPr id="4" name="Text Placeholder 2">
            <a:extLst>
              <a:ext uri="{FF2B5EF4-FFF2-40B4-BE49-F238E27FC236}">
                <a16:creationId xmlns:a16="http://schemas.microsoft.com/office/drawing/2014/main" id="{8BF822F9-D69E-46C9-B496-3A44E299F44A}"/>
              </a:ext>
            </a:extLst>
          </p:cNvPr>
          <p:cNvSpPr txBox="1">
            <a:spLocks noGrp="1"/>
          </p:cNvSpPr>
          <p:nvPr>
            <p:ph type="body" idx="4294967295"/>
          </p:nvPr>
        </p:nvSpPr>
        <p:spPr>
          <a:xfrm>
            <a:off x="826920" y="2017799"/>
            <a:ext cx="8128080" cy="3087000"/>
          </a:xfrm>
        </p:spPr>
        <p:txBody>
          <a:bodyPr>
            <a:spAutoFit/>
          </a:bodyPr>
          <a:lstStyle/>
          <a:p>
            <a:pPr lvl="0" indent="-338040">
              <a:spcBef>
                <a:spcPts val="550"/>
              </a:spcBef>
              <a:buNone/>
            </a:pPr>
            <a:r>
              <a:rPr lang="el-GR" sz="2200"/>
              <a:t>Οι ειδικοί κατά ηλικία δείκτες (ή ποσοστά) θνησιμότητας μας δείχνουν τον αριθμό των θανάτων ατόμων μιας συγκεκριμένης ηλικίας σε 1000 άτομα της ίδιας ηλικίας στη διάρκεια ενός έτους.</a:t>
            </a:r>
          </a:p>
          <a:p>
            <a:pPr marL="0" lvl="0" indent="0">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200" baseline="-25000"/>
              <a:t>n</a:t>
            </a:r>
            <a:r>
              <a:rPr lang="en-US" sz="2200"/>
              <a:t>m</a:t>
            </a:r>
            <a:r>
              <a:rPr lang="en-US" sz="2200" baseline="-25000"/>
              <a:t>x</a:t>
            </a:r>
            <a:r>
              <a:rPr lang="en-US" sz="2200"/>
              <a:t>=(</a:t>
            </a:r>
            <a:r>
              <a:rPr lang="en-US" sz="2200" baseline="-25000"/>
              <a:t>n</a:t>
            </a:r>
            <a:r>
              <a:rPr lang="en-US" sz="2200"/>
              <a:t>D</a:t>
            </a:r>
            <a:r>
              <a:rPr lang="en-US" sz="2200" baseline="-25000"/>
              <a:t>x</a:t>
            </a:r>
            <a:r>
              <a:rPr lang="en-US" sz="2200"/>
              <a:t>/</a:t>
            </a:r>
            <a:r>
              <a:rPr lang="en-US" sz="2200" baseline="-25000"/>
              <a:t>n</a:t>
            </a:r>
            <a:r>
              <a:rPr lang="en-US" sz="2200"/>
              <a:t>P</a:t>
            </a:r>
            <a:r>
              <a:rPr lang="en-US" sz="2200" baseline="-25000"/>
              <a:t>x</a:t>
            </a:r>
            <a:r>
              <a:rPr lang="en-US" sz="2200"/>
              <a:t>)*1000</a:t>
            </a:r>
          </a:p>
          <a:p>
            <a:pPr lvl="0" indent="-338040">
              <a:spcBef>
                <a:spcPts val="550"/>
              </a:spcBef>
              <a:buNone/>
            </a:pPr>
            <a:endParaRPr lang="en-US" sz="2200"/>
          </a:p>
          <a:p>
            <a:pPr lvl="0" indent="-338040">
              <a:spcBef>
                <a:spcPts val="550"/>
              </a:spcBef>
              <a:buNone/>
            </a:pPr>
            <a:r>
              <a:rPr lang="el-GR" sz="2200"/>
              <a:t>Όπου χ ηλικία και</a:t>
            </a:r>
            <a:r>
              <a:rPr lang="en-US" sz="2200"/>
              <a:t> n </a:t>
            </a:r>
            <a:r>
              <a:rPr lang="el-GR" sz="2200"/>
              <a:t>το εύρος της ηλικιακής ομάδας. Π.χ.  </a:t>
            </a:r>
            <a:r>
              <a:rPr lang="el-GR" sz="2200" baseline="-25000"/>
              <a:t>5</a:t>
            </a:r>
            <a:r>
              <a:rPr lang="en-US" sz="2200"/>
              <a:t>D</a:t>
            </a:r>
            <a:r>
              <a:rPr lang="en-US" sz="2200" baseline="-25000"/>
              <a:t>10 </a:t>
            </a:r>
            <a:r>
              <a:rPr lang="el-GR" sz="2200"/>
              <a:t>είναι οι θάνατοι στην ηλικιακή ομάδα 10-14.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EF8282F-96AB-4B86-B6EF-161D5FB002F5}"/>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2AAE164-88CA-4DCD-90D2-136E641F2DA6}" type="slidenum">
              <a:t>40</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468449B9-60AA-4AFC-B4A9-AE35263074D2}"/>
              </a:ext>
            </a:extLst>
          </p:cNvPr>
          <p:cNvSpPr txBox="1">
            <a:spLocks noGrp="1"/>
          </p:cNvSpPr>
          <p:nvPr>
            <p:ph type="title" idx="4294967295"/>
          </p:nvPr>
        </p:nvSpPr>
        <p:spPr>
          <a:xfrm>
            <a:off x="1150560" y="241920"/>
            <a:ext cx="7792920" cy="14346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kern="0">
                <a:solidFill>
                  <a:srgbClr val="333399"/>
                </a:solidFill>
                <a:latin typeface="Tahoma" pitchFamily="34"/>
              </a:rPr>
              <a:t>Δείκτης σωματικής μάζας (</a:t>
            </a:r>
            <a:r>
              <a:rPr lang="en-GB" kern="0">
                <a:solidFill>
                  <a:srgbClr val="333399"/>
                </a:solidFill>
                <a:latin typeface="Tahoma" pitchFamily="34"/>
              </a:rPr>
              <a:t>Body mass index)</a:t>
            </a:r>
          </a:p>
        </p:txBody>
      </p:sp>
      <p:graphicFrame>
        <p:nvGraphicFramePr>
          <p:cNvPr id="4" name="Object 2">
            <a:extLst>
              <a:ext uri="{FF2B5EF4-FFF2-40B4-BE49-F238E27FC236}">
                <a16:creationId xmlns:a16="http://schemas.microsoft.com/office/drawing/2014/main" id="{FF7415F1-08EA-46FF-88CD-BB1BA4435E22}"/>
              </a:ext>
            </a:extLst>
          </p:cNvPr>
          <p:cNvGraphicFramePr/>
          <p:nvPr/>
        </p:nvGraphicFramePr>
        <p:xfrm>
          <a:off x="4716360" y="2781360"/>
          <a:ext cx="2089080" cy="1176120"/>
        </p:xfrm>
        <a:graphic>
          <a:graphicData uri="http://schemas.openxmlformats.org/presentationml/2006/ole">
            <mc:AlternateContent xmlns:mc="http://schemas.openxmlformats.org/markup-compatibility/2006">
              <mc:Choice xmlns:v="urn:schemas-microsoft-com:vml" Requires="v">
                <p:oleObj r:id="rId3" imgW="16093440" imgH="9070848" progId="">
                  <p:embed/>
                </p:oleObj>
              </mc:Choice>
              <mc:Fallback>
                <p:oleObj r:id="rId3" imgW="16093440" imgH="9070848" progId="">
                  <p:embed/>
                  <p:pic>
                    <p:nvPicPr>
                      <p:cNvPr id="0" name=""/>
                      <p:cNvPicPr/>
                      <p:nvPr/>
                    </p:nvPicPr>
                    <p:blipFill>
                      <a:blip r:embed="rId4"/>
                      <a:stretch>
                        <a:fillRect/>
                      </a:stretch>
                    </p:blipFill>
                    <p:spPr>
                      <a:xfrm>
                        <a:off x="4716360" y="2781360"/>
                        <a:ext cx="2089080" cy="1176120"/>
                      </a:xfrm>
                      <a:prstGeom prst="rect">
                        <a:avLst/>
                      </a:prstGeom>
                      <a:noFill/>
                      <a:ln>
                        <a:noFill/>
                      </a:ln>
                    </p:spPr>
                  </p:pic>
                </p:oleObj>
              </mc:Fallback>
            </mc:AlternateContent>
          </a:graphicData>
        </a:graphic>
      </p:graphicFrame>
      <p:sp>
        <p:nvSpPr>
          <p:cNvPr id="5" name="Freeform 3">
            <a:extLst>
              <a:ext uri="{FF2B5EF4-FFF2-40B4-BE49-F238E27FC236}">
                <a16:creationId xmlns:a16="http://schemas.microsoft.com/office/drawing/2014/main" id="{E05C4DF0-0E7D-4445-983E-33D55EB9A27D}"/>
              </a:ext>
            </a:extLst>
          </p:cNvPr>
          <p:cNvSpPr/>
          <p:nvPr/>
        </p:nvSpPr>
        <p:spPr>
          <a:xfrm>
            <a:off x="468360" y="2060639"/>
            <a:ext cx="8351640" cy="11048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Μετράει το βάρος ενός ατόμου σταθμισμένο ως προς το ύψος του. Χρησιμοποιείται για να δείξει πόσο αποκλίνει κάποιος από το φυσιολογικό βάρος.</a:t>
            </a:r>
          </a:p>
        </p:txBody>
      </p:sp>
      <p:graphicFrame>
        <p:nvGraphicFramePr>
          <p:cNvPr id="6" name="Object 4">
            <a:extLst>
              <a:ext uri="{FF2B5EF4-FFF2-40B4-BE49-F238E27FC236}">
                <a16:creationId xmlns:a16="http://schemas.microsoft.com/office/drawing/2014/main" id="{F787120C-6405-4E2C-A512-F91E6C72109C}"/>
              </a:ext>
            </a:extLst>
          </p:cNvPr>
          <p:cNvGraphicFramePr/>
          <p:nvPr>
            <p:extLst>
              <p:ext uri="{D42A27DB-BD31-4B8C-83A1-F6EECF244321}">
                <p14:modId xmlns:p14="http://schemas.microsoft.com/office/powerpoint/2010/main" val="743444555"/>
              </p:ext>
            </p:extLst>
          </p:nvPr>
        </p:nvGraphicFramePr>
        <p:xfrm>
          <a:off x="2021867" y="4310604"/>
          <a:ext cx="4303713" cy="2233612"/>
        </p:xfrm>
        <a:graphic>
          <a:graphicData uri="http://schemas.openxmlformats.org/presentationml/2006/ole">
            <mc:AlternateContent xmlns:mc="http://schemas.openxmlformats.org/markup-compatibility/2006">
              <mc:Choice xmlns:v="urn:schemas-microsoft-com:vml" Requires="v">
                <p:oleObj name="Worksheet" r:id="rId5" imgW="1581061" imgH="819248" progId="Excel.Sheet.8">
                  <p:embed/>
                </p:oleObj>
              </mc:Choice>
              <mc:Fallback>
                <p:oleObj name="Worksheet" r:id="rId5" imgW="1581061" imgH="819248" progId="Excel.Sheet.8">
                  <p:embed/>
                  <p:pic>
                    <p:nvPicPr>
                      <p:cNvPr id="0" name=""/>
                      <p:cNvPicPr/>
                      <p:nvPr/>
                    </p:nvPicPr>
                    <p:blipFill>
                      <a:blip r:embed="rId6"/>
                      <a:stretch>
                        <a:fillRect/>
                      </a:stretch>
                    </p:blipFill>
                    <p:spPr>
                      <a:xfrm>
                        <a:off x="2021867" y="4310604"/>
                        <a:ext cx="4303713" cy="2233612"/>
                      </a:xfrm>
                      <a:prstGeom prst="rect">
                        <a:avLst/>
                      </a:prstGeom>
                      <a:noFill/>
                      <a:ln>
                        <a:noFill/>
                      </a:ln>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6502906-0FC1-4E77-B501-F5FA04234DBC}"/>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9E15A9A-DDE2-40C4-A7BC-7C2ACC054A0D}" type="slidenum">
              <a:rPr/>
              <a:t>41</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AC9D8094-AC52-49AB-A557-583ECD0EFF54}"/>
              </a:ext>
            </a:extLst>
          </p:cNvPr>
          <p:cNvSpPr txBox="1">
            <a:spLocks noGrp="1"/>
          </p:cNvSpPr>
          <p:nvPr>
            <p:ph type="title" idx="4294967295"/>
          </p:nvPr>
        </p:nvSpPr>
        <p:spPr>
          <a:xfrm>
            <a:off x="1150560" y="607680"/>
            <a:ext cx="7792920" cy="106884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200" kern="0">
                <a:solidFill>
                  <a:srgbClr val="333399"/>
                </a:solidFill>
                <a:latin typeface="Tahoma" pitchFamily="34"/>
              </a:rPr>
              <a:t>Σχέση μεταξύ παχυσαρκίας και ασθένειας στη Μεγάλη Βρετανία.</a:t>
            </a:r>
          </a:p>
        </p:txBody>
      </p:sp>
      <p:graphicFrame>
        <p:nvGraphicFramePr>
          <p:cNvPr id="4" name="Object 2">
            <a:extLst>
              <a:ext uri="{FF2B5EF4-FFF2-40B4-BE49-F238E27FC236}">
                <a16:creationId xmlns:a16="http://schemas.microsoft.com/office/drawing/2014/main" id="{654717C2-2A5F-413A-8C13-9ABDF099299F}"/>
              </a:ext>
            </a:extLst>
          </p:cNvPr>
          <p:cNvGraphicFramePr/>
          <p:nvPr/>
        </p:nvGraphicFramePr>
        <p:xfrm>
          <a:off x="1835280" y="1988999"/>
          <a:ext cx="5540400" cy="4281480"/>
        </p:xfrm>
        <a:graphic>
          <a:graphicData uri="http://schemas.openxmlformats.org/presentationml/2006/ole">
            <mc:AlternateContent xmlns:mc="http://schemas.openxmlformats.org/markup-compatibility/2006">
              <mc:Choice xmlns:v="urn:schemas-microsoft-com:vml" Requires="v">
                <p:oleObj r:id="rId3" imgW="2658519" imgH="2051081" progId="">
                  <p:embed/>
                </p:oleObj>
              </mc:Choice>
              <mc:Fallback>
                <p:oleObj r:id="rId3" imgW="2658519" imgH="2051081" progId="">
                  <p:embed/>
                  <p:pic>
                    <p:nvPicPr>
                      <p:cNvPr id="0" name=""/>
                      <p:cNvPicPr/>
                      <p:nvPr/>
                    </p:nvPicPr>
                    <p:blipFill>
                      <a:blip r:embed="rId4"/>
                      <a:stretch>
                        <a:fillRect/>
                      </a:stretch>
                    </p:blipFill>
                    <p:spPr>
                      <a:xfrm>
                        <a:off x="1835280" y="1988999"/>
                        <a:ext cx="5540400" cy="4281480"/>
                      </a:xfrm>
                      <a:prstGeom prst="rect">
                        <a:avLst/>
                      </a:prstGeom>
                      <a:noFill/>
                      <a:ln>
                        <a:noFill/>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2A6C01A6-1EF4-4292-A751-43CF46FC3FB9}"/>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229CD65-1313-4BC0-BCBE-FC18ABB9C8C9}" type="slidenum">
              <a:t>5</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E357E8D3-E4B5-4C51-BEE4-2B8AB83B2D17}"/>
              </a:ext>
            </a:extLst>
          </p:cNvPr>
          <p:cNvSpPr txBox="1">
            <a:spLocks noGrp="1"/>
          </p:cNvSpPr>
          <p:nvPr>
            <p:ph type="title" idx="4294967295"/>
          </p:nvPr>
        </p:nvSpPr>
        <p:spPr>
          <a:xfrm>
            <a:off x="1150560" y="729359"/>
            <a:ext cx="7792920" cy="947159"/>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Υπολογισμός ειδικής κατά ηλικία και φύλο θνησιμότητας. Ελλάδα 1985.</a:t>
            </a:r>
          </a:p>
        </p:txBody>
      </p:sp>
      <p:graphicFrame>
        <p:nvGraphicFramePr>
          <p:cNvPr id="4" name="Object 2">
            <a:extLst>
              <a:ext uri="{FF2B5EF4-FFF2-40B4-BE49-F238E27FC236}">
                <a16:creationId xmlns:a16="http://schemas.microsoft.com/office/drawing/2014/main" id="{20249BB8-AD62-4665-B180-1D1823F107B1}"/>
              </a:ext>
            </a:extLst>
          </p:cNvPr>
          <p:cNvGraphicFramePr/>
          <p:nvPr/>
        </p:nvGraphicFramePr>
        <p:xfrm>
          <a:off x="1149480" y="1814400"/>
          <a:ext cx="6511679" cy="5029200"/>
        </p:xfrm>
        <a:graphic>
          <a:graphicData uri="http://schemas.openxmlformats.org/presentationml/2006/ole">
            <mc:AlternateContent xmlns:mc="http://schemas.openxmlformats.org/markup-compatibility/2006">
              <mc:Choice xmlns:v="urn:schemas-microsoft-com:vml" Requires="v">
                <p:oleObj r:id="rId3" imgW="4050000" imgH="3715200" progId="">
                  <p:embed/>
                </p:oleObj>
              </mc:Choice>
              <mc:Fallback>
                <p:oleObj r:id="rId3" imgW="4050000" imgH="3715200" progId="">
                  <p:embed/>
                  <p:pic>
                    <p:nvPicPr>
                      <p:cNvPr id="0" name=""/>
                      <p:cNvPicPr/>
                      <p:nvPr/>
                    </p:nvPicPr>
                    <p:blipFill>
                      <a:blip r:embed="rId4"/>
                      <a:stretch>
                        <a:fillRect/>
                      </a:stretch>
                    </p:blipFill>
                    <p:spPr>
                      <a:xfrm>
                        <a:off x="1149480" y="1814400"/>
                        <a:ext cx="6511679" cy="5029200"/>
                      </a:xfrm>
                      <a:prstGeom prst="rect">
                        <a:avLst/>
                      </a:prstGeom>
                      <a:noFill/>
                      <a:ln>
                        <a:noFill/>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E3C9F92-1AB5-451D-BED6-D99406ECEFB2}"/>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92CB51D-2680-45C7-AAB7-0A8146379995}" type="slidenum">
              <a:t>6</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60966868-CFD4-4820-84B8-30B52A7B9C09}"/>
              </a:ext>
            </a:extLst>
          </p:cNvPr>
          <p:cNvSpPr txBox="1">
            <a:spLocks noGrp="1"/>
          </p:cNvSpPr>
          <p:nvPr>
            <p:ph type="title" idx="4294967295"/>
          </p:nvPr>
        </p:nvSpPr>
        <p:spPr>
          <a:xfrm>
            <a:off x="1150560" y="1155960"/>
            <a:ext cx="7792920" cy="52056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Ειδική κατά ηλικία θνησιμότητα: Ελλάδα 1985.</a:t>
            </a:r>
          </a:p>
        </p:txBody>
      </p:sp>
      <p:graphicFrame>
        <p:nvGraphicFramePr>
          <p:cNvPr id="4" name="Object 2">
            <a:extLst>
              <a:ext uri="{FF2B5EF4-FFF2-40B4-BE49-F238E27FC236}">
                <a16:creationId xmlns:a16="http://schemas.microsoft.com/office/drawing/2014/main" id="{4F4AE1F9-3B6C-4010-9728-C20C9EA550E1}"/>
              </a:ext>
            </a:extLst>
          </p:cNvPr>
          <p:cNvGraphicFramePr/>
          <p:nvPr/>
        </p:nvGraphicFramePr>
        <p:xfrm>
          <a:off x="755639" y="1743119"/>
          <a:ext cx="7850160" cy="4576680"/>
        </p:xfrm>
        <a:graphic>
          <a:graphicData uri="http://schemas.openxmlformats.org/presentationml/2006/ole">
            <mc:AlternateContent xmlns:mc="http://schemas.openxmlformats.org/markup-compatibility/2006">
              <mc:Choice xmlns:v="urn:schemas-microsoft-com:vml" Requires="v">
                <p:oleObj r:id="rId3" imgW="4239000" imgH="2970000" progId="">
                  <p:embed/>
                </p:oleObj>
              </mc:Choice>
              <mc:Fallback>
                <p:oleObj r:id="rId3" imgW="4239000" imgH="2970000" progId="">
                  <p:embed/>
                  <p:pic>
                    <p:nvPicPr>
                      <p:cNvPr id="0" name=""/>
                      <p:cNvPicPr/>
                      <p:nvPr/>
                    </p:nvPicPr>
                    <p:blipFill>
                      <a:blip r:embed="rId4"/>
                      <a:stretch>
                        <a:fillRect/>
                      </a:stretch>
                    </p:blipFill>
                    <p:spPr>
                      <a:xfrm>
                        <a:off x="755639" y="1743119"/>
                        <a:ext cx="7850160" cy="4576680"/>
                      </a:xfrm>
                      <a:prstGeom prst="rect">
                        <a:avLst/>
                      </a:prstGeom>
                      <a:noFill/>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8DABEDB-9331-4B2A-875B-6E5B578FB7F2}"/>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C1FACED-68AC-4414-BA21-E063FBA20CC9}" type="slidenum">
              <a:t>7</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2166D8AA-D8A8-4118-BF41-C1D5CB9619FD}"/>
              </a:ext>
            </a:extLst>
          </p:cNvPr>
          <p:cNvSpPr txBox="1">
            <a:spLocks noGrp="1"/>
          </p:cNvSpPr>
          <p:nvPr>
            <p:ph type="title" idx="4294967295"/>
          </p:nvPr>
        </p:nvSpPr>
        <p:spPr>
          <a:xfrm>
            <a:off x="900000" y="1033919"/>
            <a:ext cx="8043840" cy="6426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600" kern="0">
                <a:solidFill>
                  <a:srgbClr val="333399"/>
                </a:solidFill>
                <a:latin typeface="Tahoma" pitchFamily="34"/>
              </a:rPr>
              <a:t>Τυποποιημένοι Δείκτες θνησιμότητας</a:t>
            </a:r>
          </a:p>
        </p:txBody>
      </p:sp>
      <p:sp>
        <p:nvSpPr>
          <p:cNvPr id="4" name="Text Placeholder 2">
            <a:extLst>
              <a:ext uri="{FF2B5EF4-FFF2-40B4-BE49-F238E27FC236}">
                <a16:creationId xmlns:a16="http://schemas.microsoft.com/office/drawing/2014/main" id="{73C1017E-BEFC-405B-8266-CCCAB350E3DC}"/>
              </a:ext>
            </a:extLst>
          </p:cNvPr>
          <p:cNvSpPr txBox="1">
            <a:spLocks noGrp="1"/>
          </p:cNvSpPr>
          <p:nvPr>
            <p:ph type="body" idx="4294967295"/>
          </p:nvPr>
        </p:nvSpPr>
        <p:spPr>
          <a:xfrm>
            <a:off x="323640" y="2017439"/>
            <a:ext cx="8631000" cy="3515400"/>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Για να συγκρίνουμε τη θνησιμότητα δύο πληθυσμών υπολογίζουμε έναν τυποποιημένο δείκτη θνησιμότητας για κάθε εξεταζόμενο πληθυσμό. Στην άμεση τυποποίηση χρησιμοποιούμε κάποιον πληθυσμό ως πρότυπο (</a:t>
            </a:r>
            <a:r>
              <a:rPr lang="en-US" sz="2200"/>
              <a:t>standard) </a:t>
            </a:r>
            <a:r>
              <a:rPr lang="el-GR" sz="2200"/>
              <a:t>και εφαρμόζουμε σε αυτόν τα ειδικά κατά ηλικία ποσοστά θνησιμότητας των δύο υπό μελέτη πληθυσμών. Κατόπιν υπολογίζουμε τους τυποποιημένους (ή προτυποποιημένους) δείκτες θνησιμότητας για τους δύο πληθυσμούς. Οι τυποποιημένοι δείκτες θνησιμότητας με την μέθοδο της άμεσης τυποποίησης (</a:t>
            </a:r>
            <a:r>
              <a:rPr lang="en-US" sz="2200"/>
              <a:t>DSDR) </a:t>
            </a:r>
            <a:r>
              <a:rPr lang="el-GR" sz="2200"/>
              <a:t>είναι συγκρίσιμοι</a:t>
            </a:r>
            <a:r>
              <a:rPr lang="en-US" sz="2200"/>
              <a:t>.</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n-US"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6990E19-AD76-48F6-AA4D-264375A9BB07}"/>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13A1BDF-DB9D-498F-9659-DCA71044975F}" type="slidenum">
              <a:t>8</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00D75526-45F5-4034-AFA7-FD6F4C7693FA}"/>
              </a:ext>
            </a:extLst>
          </p:cNvPr>
          <p:cNvSpPr txBox="1">
            <a:spLocks noGrp="1"/>
          </p:cNvSpPr>
          <p:nvPr>
            <p:ph type="title" idx="4294967295"/>
          </p:nvPr>
        </p:nvSpPr>
        <p:spPr>
          <a:xfrm>
            <a:off x="1150560" y="1095120"/>
            <a:ext cx="7792920" cy="58140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200" kern="0">
                <a:solidFill>
                  <a:srgbClr val="333399"/>
                </a:solidFill>
                <a:latin typeface="Tahoma" pitchFamily="34"/>
              </a:rPr>
              <a:t>Άμεση τυποποίηση</a:t>
            </a:r>
          </a:p>
        </p:txBody>
      </p:sp>
      <p:sp>
        <p:nvSpPr>
          <p:cNvPr id="4" name="Text Placeholder 2">
            <a:extLst>
              <a:ext uri="{FF2B5EF4-FFF2-40B4-BE49-F238E27FC236}">
                <a16:creationId xmlns:a16="http://schemas.microsoft.com/office/drawing/2014/main" id="{0F7475E8-DCA6-4E33-B703-4EA1DBCE7938}"/>
              </a:ext>
            </a:extLst>
          </p:cNvPr>
          <p:cNvSpPr txBox="1">
            <a:spLocks noGrp="1"/>
          </p:cNvSpPr>
          <p:nvPr>
            <p:ph type="body" idx="4294967295"/>
          </p:nvPr>
        </p:nvSpPr>
        <p:spPr>
          <a:xfrm>
            <a:off x="610920" y="2017799"/>
            <a:ext cx="8343720" cy="4707000"/>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Ο άμεσα τυποποιημένος δείκτης θνησιμότητας υπολογίζεται από τον τύπο.</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Όπου </a:t>
            </a:r>
            <a:r>
              <a:rPr lang="en-US" sz="2200" baseline="-25000"/>
              <a:t>n</a:t>
            </a:r>
            <a:r>
              <a:rPr lang="en-US" sz="2200"/>
              <a:t>m</a:t>
            </a:r>
            <a:r>
              <a:rPr lang="en-US" sz="2200" baseline="-25000"/>
              <a:t>x </a:t>
            </a:r>
            <a:r>
              <a:rPr lang="el-GR" sz="2200"/>
              <a:t>τα ποσοστά θνησιμότητας στις ηλικίες </a:t>
            </a:r>
            <a:r>
              <a:rPr lang="en-US" sz="2200"/>
              <a:t>x</a:t>
            </a:r>
            <a:r>
              <a:rPr lang="el-GR" sz="2200"/>
              <a:t> ως </a:t>
            </a:r>
            <a:r>
              <a:rPr lang="en-US" sz="2200"/>
              <a:t>x</a:t>
            </a:r>
            <a:r>
              <a:rPr lang="el-GR" sz="2200"/>
              <a:t>+</a:t>
            </a:r>
            <a:r>
              <a:rPr lang="en-US" sz="2200"/>
              <a:t>n.</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n-US" sz="2200" baseline="-25000"/>
              <a:t>n</a:t>
            </a:r>
            <a:r>
              <a:rPr lang="en-US" sz="2200"/>
              <a:t>P</a:t>
            </a:r>
            <a:r>
              <a:rPr lang="el-GR" sz="2200" baseline="-25000"/>
              <a:t>χ</a:t>
            </a:r>
            <a:r>
              <a:rPr lang="en-US" sz="2200" baseline="30000"/>
              <a:t>s </a:t>
            </a:r>
            <a:r>
              <a:rPr lang="el-GR" sz="2200" baseline="30000"/>
              <a:t> </a:t>
            </a:r>
            <a:r>
              <a:rPr lang="el-GR" sz="2200"/>
              <a:t>κάποιος πρότυπος πληθυσμός που εμείς επιλέγουμε.</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Τα γινόμενα              εκφράζουν ποιος θα ήταν ο αριθμός των θανάτων στις ηλικίες χ ως χ+</a:t>
            </a:r>
            <a:r>
              <a:rPr lang="en-US" sz="2200"/>
              <a:t>n</a:t>
            </a:r>
            <a:r>
              <a:rPr lang="el-GR" sz="2200"/>
              <a:t>,</a:t>
            </a:r>
            <a:r>
              <a:rPr lang="en-US" sz="2200"/>
              <a:t> </a:t>
            </a:r>
            <a:r>
              <a:rPr lang="el-GR" sz="2200"/>
              <a:t>αν ο εξεταζόμενος πληθυσμός είχε την κατά ηλικία δομή του πρότυπου πληθυσμού.</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p:txBody>
      </p:sp>
      <p:graphicFrame>
        <p:nvGraphicFramePr>
          <p:cNvPr id="5" name="Object 3">
            <a:extLst>
              <a:ext uri="{FF2B5EF4-FFF2-40B4-BE49-F238E27FC236}">
                <a16:creationId xmlns:a16="http://schemas.microsoft.com/office/drawing/2014/main" id="{F627A13E-FCCF-4150-96BB-94235BA70D8A}"/>
              </a:ext>
            </a:extLst>
          </p:cNvPr>
          <p:cNvGraphicFramePr/>
          <p:nvPr/>
        </p:nvGraphicFramePr>
        <p:xfrm>
          <a:off x="900000" y="2801880"/>
          <a:ext cx="3527640" cy="1014479"/>
        </p:xfrm>
        <a:graphic>
          <a:graphicData uri="http://schemas.openxmlformats.org/presentationml/2006/ole">
            <mc:AlternateContent xmlns:mc="http://schemas.openxmlformats.org/markup-compatibility/2006">
              <mc:Choice xmlns:v="urn:schemas-microsoft-com:vml" Requires="v">
                <p:oleObj r:id="rId3" imgW="38624256" imgH="11119104" progId="">
                  <p:embed/>
                </p:oleObj>
              </mc:Choice>
              <mc:Fallback>
                <p:oleObj r:id="rId3" imgW="38624256" imgH="11119104" progId="">
                  <p:embed/>
                  <p:pic>
                    <p:nvPicPr>
                      <p:cNvPr id="0" name=""/>
                      <p:cNvPicPr/>
                      <p:nvPr/>
                    </p:nvPicPr>
                    <p:blipFill>
                      <a:blip r:embed="rId4"/>
                      <a:stretch>
                        <a:fillRect/>
                      </a:stretch>
                    </p:blipFill>
                    <p:spPr>
                      <a:xfrm>
                        <a:off x="900000" y="2801880"/>
                        <a:ext cx="3527640" cy="1014479"/>
                      </a:xfrm>
                      <a:prstGeom prst="rect">
                        <a:avLst/>
                      </a:prstGeom>
                      <a:noFill/>
                      <a:ln>
                        <a:noFill/>
                      </a:ln>
                    </p:spPr>
                  </p:pic>
                </p:oleObj>
              </mc:Fallback>
            </mc:AlternateContent>
          </a:graphicData>
        </a:graphic>
      </p:graphicFrame>
      <p:graphicFrame>
        <p:nvGraphicFramePr>
          <p:cNvPr id="6" name="Object 4">
            <a:extLst>
              <a:ext uri="{FF2B5EF4-FFF2-40B4-BE49-F238E27FC236}">
                <a16:creationId xmlns:a16="http://schemas.microsoft.com/office/drawing/2014/main" id="{CBE47604-DE37-41EC-9143-4DB4FE71C46D}"/>
              </a:ext>
            </a:extLst>
          </p:cNvPr>
          <p:cNvGraphicFramePr/>
          <p:nvPr/>
        </p:nvGraphicFramePr>
        <p:xfrm>
          <a:off x="2268360" y="4691160"/>
          <a:ext cx="1079639" cy="490320"/>
        </p:xfrm>
        <a:graphic>
          <a:graphicData uri="http://schemas.openxmlformats.org/presentationml/2006/ole">
            <mc:AlternateContent xmlns:mc="http://schemas.openxmlformats.org/markup-compatibility/2006">
              <mc:Choice xmlns:v="urn:schemas-microsoft-com:vml" Requires="v">
                <p:oleObj r:id="rId5" imgW="12289536" imgH="5559552" progId="">
                  <p:embed/>
                </p:oleObj>
              </mc:Choice>
              <mc:Fallback>
                <p:oleObj r:id="rId5" imgW="12289536" imgH="5559552" progId="">
                  <p:embed/>
                  <p:pic>
                    <p:nvPicPr>
                      <p:cNvPr id="0" name=""/>
                      <p:cNvPicPr/>
                      <p:nvPr/>
                    </p:nvPicPr>
                    <p:blipFill>
                      <a:blip r:embed="rId6"/>
                      <a:stretch>
                        <a:fillRect/>
                      </a:stretch>
                    </p:blipFill>
                    <p:spPr>
                      <a:xfrm>
                        <a:off x="2268360" y="4691160"/>
                        <a:ext cx="1079639" cy="490320"/>
                      </a:xfrm>
                      <a:prstGeom prst="rect">
                        <a:avLst/>
                      </a:prstGeom>
                      <a:noFill/>
                      <a:ln>
                        <a:noFill/>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566E879-41F6-4E26-8812-E067E2DE12F8}"/>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166FAEE-90A9-47B9-B60A-3936A2D13AD3}" type="slidenum">
              <a:t>9</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1F76ED2E-BA06-4415-B49A-A6595CEF0BAF}"/>
              </a:ext>
            </a:extLst>
          </p:cNvPr>
          <p:cNvSpPr txBox="1">
            <a:spLocks noGrp="1"/>
          </p:cNvSpPr>
          <p:nvPr>
            <p:ph type="title" idx="4294967295"/>
          </p:nvPr>
        </p:nvSpPr>
        <p:spPr>
          <a:xfrm>
            <a:off x="1150560" y="737280"/>
            <a:ext cx="7792920" cy="459719"/>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400" kern="0">
                <a:solidFill>
                  <a:srgbClr val="333399"/>
                </a:solidFill>
                <a:latin typeface="Tahoma" pitchFamily="34"/>
              </a:rPr>
              <a:t>Άμεση τυποποίηση. Ελλάδα 1961 και 1991.</a:t>
            </a:r>
          </a:p>
        </p:txBody>
      </p:sp>
      <p:graphicFrame>
        <p:nvGraphicFramePr>
          <p:cNvPr id="4" name="Object 2">
            <a:extLst>
              <a:ext uri="{FF2B5EF4-FFF2-40B4-BE49-F238E27FC236}">
                <a16:creationId xmlns:a16="http://schemas.microsoft.com/office/drawing/2014/main" id="{6B86B2BE-1440-4176-A03D-1858FB142E21}"/>
              </a:ext>
            </a:extLst>
          </p:cNvPr>
          <p:cNvGraphicFramePr/>
          <p:nvPr/>
        </p:nvGraphicFramePr>
        <p:xfrm>
          <a:off x="1476360" y="1341360"/>
          <a:ext cx="3948120" cy="5400720"/>
        </p:xfrm>
        <a:graphic>
          <a:graphicData uri="http://schemas.openxmlformats.org/presentationml/2006/ole">
            <mc:AlternateContent xmlns:mc="http://schemas.openxmlformats.org/markup-compatibility/2006">
              <mc:Choice xmlns:v="urn:schemas-microsoft-com:vml" Requires="v">
                <p:oleObj r:id="rId3" imgW="3089819" imgH="4228346" progId="">
                  <p:embed/>
                </p:oleObj>
              </mc:Choice>
              <mc:Fallback>
                <p:oleObj r:id="rId3" imgW="3089819" imgH="4228346" progId="">
                  <p:embed/>
                  <p:pic>
                    <p:nvPicPr>
                      <p:cNvPr id="0" name=""/>
                      <p:cNvPicPr/>
                      <p:nvPr/>
                    </p:nvPicPr>
                    <p:blipFill>
                      <a:blip r:embed="rId4"/>
                      <a:stretch>
                        <a:fillRect/>
                      </a:stretch>
                    </p:blipFill>
                    <p:spPr>
                      <a:xfrm>
                        <a:off x="1476360" y="1341360"/>
                        <a:ext cx="3948120" cy="5400720"/>
                      </a:xfrm>
                      <a:prstGeom prst="rect">
                        <a:avLst/>
                      </a:prstGeom>
                      <a:noFill/>
                      <a:ln>
                        <a:noFill/>
                      </a:ln>
                    </p:spPr>
                  </p:pic>
                </p:oleObj>
              </mc:Fallback>
            </mc:AlternateContent>
          </a:graphicData>
        </a:graphic>
      </p:graphicFrame>
    </p:spTree>
  </p:cSld>
  <p:clrMapOvr>
    <a:masterClrMapping/>
  </p:clrMapOvr>
</p:sld>
</file>

<file path=ppt/theme/theme1.xml><?xml version="1.0" encoding="utf-8"?>
<a:theme xmlns:a="http://schemas.openxmlformats.org/drawingml/2006/main" name="Προεπιλογή">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Τίτλος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2897</Words>
  <Application>Microsoft Office PowerPoint</Application>
  <PresentationFormat>On-screen Show (4:3)</PresentationFormat>
  <Paragraphs>283</Paragraphs>
  <Slides>41</Slides>
  <Notes>38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1" baseType="lpstr">
      <vt:lpstr>Arial</vt:lpstr>
      <vt:lpstr>Calibri</vt:lpstr>
      <vt:lpstr>Cambria Math</vt:lpstr>
      <vt:lpstr>StarSymbol</vt:lpstr>
      <vt:lpstr>Tahoma</vt:lpstr>
      <vt:lpstr>Times New Roman</vt:lpstr>
      <vt:lpstr>Wingdings</vt:lpstr>
      <vt:lpstr>Προεπιλογή</vt:lpstr>
      <vt:lpstr>Τίτλος1</vt:lpstr>
      <vt:lpstr>Worksheet</vt:lpstr>
      <vt:lpstr>Πανεπιστήμιο Αιγαίου Τμήμα Γεωγραφίας   Πληθυσμιακή Γεωγραφία</vt:lpstr>
      <vt:lpstr>Έννοια και μέτρηση της θνησιμότητας</vt:lpstr>
      <vt:lpstr>Το μειονέκτημα του CDR</vt:lpstr>
      <vt:lpstr>Ειδική κατά ηλικία θνησιμότητα</vt:lpstr>
      <vt:lpstr>Υπολογισμός ειδικής κατά ηλικία και φύλο θνησιμότητας. Ελλάδα 1985.</vt:lpstr>
      <vt:lpstr>Ειδική κατά ηλικία θνησιμότητα: Ελλάδα 1985.</vt:lpstr>
      <vt:lpstr>Τυποποιημένοι Δείκτες θνησιμότητας</vt:lpstr>
      <vt:lpstr>Άμεση τυποποίηση</vt:lpstr>
      <vt:lpstr>Άμεση τυποποίηση. Ελλάδα 1961 και 1991.</vt:lpstr>
      <vt:lpstr>Άμεση τυποποίηση. Ελλάδα 1961 και 1991.</vt:lpstr>
      <vt:lpstr>Τυποποιημένοι Δείκτες θνησιμότητας. Ελλάδα 1961 και 1991.</vt:lpstr>
      <vt:lpstr>Βρεφική θνησιμότητα</vt:lpstr>
      <vt:lpstr>Νεογνική και μετα-νεογνική θνησιμότητα.</vt:lpstr>
      <vt:lpstr>Δημογραφικοί δείκτες και αρχή της αντιστοιχίας.</vt:lpstr>
      <vt:lpstr>Δημογραφικοί δείκτες και αρχή της αντιστοιχίας.</vt:lpstr>
      <vt:lpstr>Δημογραφικοί δείκτες και αρχή της αντιστοιχίας.</vt:lpstr>
      <vt:lpstr>Δείκτης βρεφικής θνησιμότητας και αρχή της αντιστοιχίας.</vt:lpstr>
      <vt:lpstr>Δείκτης βρεφικής θνησιμότητας και αρχή της αντιστοιχίας.</vt:lpstr>
      <vt:lpstr>Διορθωμένος δείκτης βρεφικής θνησιμότητας.</vt:lpstr>
      <vt:lpstr>Διπλή κατάταξη γεγονότων (κατά ηλικία και έτος γέννησης) </vt:lpstr>
      <vt:lpstr>Απεικόνιση των θανάτων στο διάγραμμα LEXIS</vt:lpstr>
      <vt:lpstr>Διπλή κατάταξη γεγονότων (κατά ηλικία και έτος γέννησης)</vt:lpstr>
      <vt:lpstr>Απεικόνιση θανάτων και γεννήσεων στο διάγραμμα LEXIS</vt:lpstr>
      <vt:lpstr>Βρεφική θνησιμότητα κοόρτης</vt:lpstr>
      <vt:lpstr>Χώρες με την υψηλότερη βρεφική θνησιμότητα (2018). Πηγή: CIA World Factbook </vt:lpstr>
      <vt:lpstr>Χώρες με την χαμηλότερη βρεφική θνησιμότητα (2018). Πηγή: CIA World Factbook</vt:lpstr>
      <vt:lpstr>Βρεφική θνησιμότητα ανά χώρα. 2007.</vt:lpstr>
      <vt:lpstr>Εισόδημα και βρεφική θνησιμότητα. Χώρες με πληθυσμό μεγαλύτερο από 10 εκατ. Ca 1990.</vt:lpstr>
      <vt:lpstr>Εισόδημα και βρεφική θνησιμότητα. Χώρες με πληθυσμό μικρότερο από 10 εκατ. Ca 1990.</vt:lpstr>
      <vt:lpstr>Προσδοκώμενη ζωή</vt:lpstr>
      <vt:lpstr>Προσδοκία ζωής κατά τη γέννηση. Ελλάδα 1870-2009.</vt:lpstr>
      <vt:lpstr>Χώρες με την υψηλότερη προσδοκία ζωής το 2005</vt:lpstr>
      <vt:lpstr>PowerPoint Presentation</vt:lpstr>
      <vt:lpstr>PowerPoint Presentation</vt:lpstr>
      <vt:lpstr>PowerPoint Presentation</vt:lpstr>
      <vt:lpstr>Αιτίες θανάτου</vt:lpstr>
      <vt:lpstr>Αιτίες θανάτου (ποσοστά % επί του συνόλου των θανάτων) σε ένα ελληνικό νησί κατά τον 20ο αιώνα.</vt:lpstr>
      <vt:lpstr>Οι τρεις κυριότερες αιτίες θανάτου (ποσοστά επί του συνόλου των θανάτων). Ελλάδα 1981-2011.</vt:lpstr>
      <vt:lpstr>Παράγοντες που αυξάνουν τη θνησιμότητα στις αναπτυγμένες κοινωνίες.</vt:lpstr>
      <vt:lpstr>Δείκτης σωματικής μάζας (Body mass index)</vt:lpstr>
      <vt:lpstr>Σχέση μεταξύ παχυσαρκίας και ασθένειας στη Μεγάλη Βρετανία.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Αιγαίου Τμήμα Γεωγραφίας   Πληθυσμιακή Γεωγραφία</dc:title>
  <dc:creator>Βασίλειος Γαβαλάς</dc:creator>
  <cp:lastModifiedBy>Vasilis Gavalas</cp:lastModifiedBy>
  <cp:revision>38</cp:revision>
  <dcterms:created xsi:type="dcterms:W3CDTF">2006-03-21T08:24:39Z</dcterms:created>
  <dcterms:modified xsi:type="dcterms:W3CDTF">2024-06-10T07:10:03Z</dcterms:modified>
</cp:coreProperties>
</file>