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5"/>
  </p:notesMasterIdLst>
  <p:sldIdLst>
    <p:sldId id="256" r:id="rId3"/>
    <p:sldId id="257" r:id="rId4"/>
    <p:sldId id="258" r:id="rId5"/>
    <p:sldId id="259" r:id="rId6"/>
    <p:sldId id="284" r:id="rId7"/>
    <p:sldId id="260" r:id="rId8"/>
    <p:sldId id="261" r:id="rId9"/>
    <p:sldId id="262" r:id="rId10"/>
    <p:sldId id="263" r:id="rId11"/>
    <p:sldId id="264" r:id="rId12"/>
    <p:sldId id="265" r:id="rId13"/>
    <p:sldId id="266" r:id="rId14"/>
    <p:sldId id="267" r:id="rId15"/>
    <p:sldId id="279" r:id="rId16"/>
    <p:sldId id="268" r:id="rId17"/>
    <p:sldId id="286" r:id="rId18"/>
    <p:sldId id="269" r:id="rId19"/>
    <p:sldId id="287" r:id="rId20"/>
    <p:sldId id="280" r:id="rId21"/>
    <p:sldId id="270" r:id="rId22"/>
    <p:sldId id="271" r:id="rId23"/>
    <p:sldId id="273" r:id="rId24"/>
    <p:sldId id="274" r:id="rId25"/>
    <p:sldId id="283" r:id="rId26"/>
    <p:sldId id="285" r:id="rId27"/>
    <p:sldId id="272" r:id="rId28"/>
    <p:sldId id="275" r:id="rId29"/>
    <p:sldId id="276" r:id="rId30"/>
    <p:sldId id="277" r:id="rId31"/>
    <p:sldId id="282" r:id="rId32"/>
    <p:sldId id="281" r:id="rId33"/>
    <p:sldId id="278" r:id="rId34"/>
  </p:sldIdLst>
  <p:sldSz cx="9144000" cy="6858000" type="screen4x3"/>
  <p:notesSz cx="6815138" cy="9825038"/>
  <p:defaultTextStyle>
    <a:defPPr>
      <a:defRPr lang="en-GB"/>
    </a:defPPr>
    <a:lvl1pPr algn="l" defTabSz="449263" rtl="0" eaLnBrk="0" fontAlgn="base" hangingPunct="0">
      <a:spcBef>
        <a:spcPct val="0"/>
      </a:spcBef>
      <a:spcAft>
        <a:spcPct val="0"/>
      </a:spcAft>
      <a:defRPr kern="1200">
        <a:solidFill>
          <a:schemeClr val="bg1"/>
        </a:solidFill>
        <a:latin typeface="Tahoma" panose="020B060403050404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Tahoma" panose="020B060403050404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Tahoma" panose="020B060403050404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Tahoma" panose="020B060403050404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Tahoma" panose="020B060403050404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Tahoma" panose="020B060403050404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Tahoma" panose="020B060403050404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Tahoma" panose="020B060403050404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Tahoma" panose="020B060403050404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09" autoAdjust="0"/>
  </p:normalViewPr>
  <p:slideViewPr>
    <p:cSldViewPr>
      <p:cViewPr varScale="1">
        <p:scale>
          <a:sx n="90" d="100"/>
          <a:sy n="90" d="100"/>
        </p:scale>
        <p:origin x="2136"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A7C494-3D04-4CF6-3CEC-FD205AC3B666}"/>
              </a:ext>
            </a:extLst>
          </p:cNvPr>
          <p:cNvSpPr>
            <a:spLocks noChangeArrowheads="1"/>
          </p:cNvSpPr>
          <p:nvPr/>
        </p:nvSpPr>
        <p:spPr bwMode="auto">
          <a:xfrm>
            <a:off x="0" y="0"/>
            <a:ext cx="6815138" cy="98250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2" name="Rectangle 2">
            <a:extLst>
              <a:ext uri="{FF2B5EF4-FFF2-40B4-BE49-F238E27FC236}">
                <a16:creationId xmlns:a16="http://schemas.microsoft.com/office/drawing/2014/main" id="{42843924-414E-5861-B490-85533759339F}"/>
              </a:ext>
            </a:extLst>
          </p:cNvPr>
          <p:cNvSpPr>
            <a:spLocks noGrp="1" noChangeArrowheads="1"/>
          </p:cNvSpPr>
          <p:nvPr>
            <p:ph type="hdr"/>
          </p:nvPr>
        </p:nvSpPr>
        <p:spPr bwMode="auto">
          <a:xfrm>
            <a:off x="0" y="0"/>
            <a:ext cx="2951163" cy="490538"/>
          </a:xfrm>
          <a:prstGeom prst="rect">
            <a:avLst/>
          </a:prstGeom>
          <a:noFill/>
          <a:ln>
            <a:noFill/>
          </a:ln>
          <a:effectLst/>
        </p:spPr>
        <p:txBody>
          <a:bodyPr vert="horz" wrap="square" lIns="91800" tIns="45720" rIns="91800" bIns="45720" numCol="1" anchor="t" anchorCtr="0" compatLnSpc="1">
            <a:prstTxWarp prst="textNoShape">
              <a:avLst/>
            </a:prstTxWarp>
          </a:bodyPr>
          <a:lstStyle>
            <a:lvl1pPr eaLnBrk="1" hangingPunct="1">
              <a:buClrTx/>
              <a:buSzPct val="100000"/>
              <a:buFontTx/>
              <a:buNone/>
              <a:tabLst>
                <a:tab pos="449263" algn="l"/>
                <a:tab pos="898525" algn="l"/>
                <a:tab pos="1347788" algn="l"/>
                <a:tab pos="1797050" algn="l"/>
                <a:tab pos="2246313" algn="l"/>
                <a:tab pos="2695575" algn="l"/>
              </a:tabLst>
              <a:defRPr sz="1200">
                <a:solidFill>
                  <a:srgbClr val="000000"/>
                </a:solidFill>
                <a:latin typeface="Arial" panose="020B0604020202020204" pitchFamily="34" charset="0"/>
                <a:cs typeface="Segoe UI" panose="020B0502040204020203" pitchFamily="34" charset="0"/>
              </a:defRPr>
            </a:lvl1pPr>
          </a:lstStyle>
          <a:p>
            <a:pPr>
              <a:defRPr/>
            </a:pPr>
            <a:r>
              <a:rPr lang="el-GR" altLang="el-GR"/>
              <a:t>Βασίλειος Γαβαλάς, Πληθυσμιακή Γεωγραφία. Διάλεξη 9.</a:t>
            </a:r>
          </a:p>
        </p:txBody>
      </p:sp>
      <p:sp>
        <p:nvSpPr>
          <p:cNvPr id="3076" name="Text Box 3">
            <a:extLst>
              <a:ext uri="{FF2B5EF4-FFF2-40B4-BE49-F238E27FC236}">
                <a16:creationId xmlns:a16="http://schemas.microsoft.com/office/drawing/2014/main" id="{F863DC8B-69C8-7E4F-55A7-7507D3F569FC}"/>
              </a:ext>
            </a:extLst>
          </p:cNvPr>
          <p:cNvSpPr txBox="1">
            <a:spLocks noChangeArrowheads="1"/>
          </p:cNvSpPr>
          <p:nvPr/>
        </p:nvSpPr>
        <p:spPr bwMode="auto">
          <a:xfrm>
            <a:off x="386080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3077" name="Rectangle 4">
            <a:extLst>
              <a:ext uri="{FF2B5EF4-FFF2-40B4-BE49-F238E27FC236}">
                <a16:creationId xmlns:a16="http://schemas.microsoft.com/office/drawing/2014/main" id="{D5E1CED0-10C2-A727-3177-2E820DDCC8D6}"/>
              </a:ext>
            </a:extLst>
          </p:cNvPr>
          <p:cNvSpPr>
            <a:spLocks noGrp="1" noRot="1" noChangeAspect="1" noChangeArrowheads="1"/>
          </p:cNvSpPr>
          <p:nvPr>
            <p:ph type="sldImg"/>
          </p:nvPr>
        </p:nvSpPr>
        <p:spPr bwMode="auto">
          <a:xfrm>
            <a:off x="950913" y="736600"/>
            <a:ext cx="4911725" cy="368300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675EB66F-930B-0658-3A69-145BADF4695E}"/>
              </a:ext>
            </a:extLst>
          </p:cNvPr>
          <p:cNvSpPr>
            <a:spLocks noGrp="1" noChangeArrowheads="1"/>
          </p:cNvSpPr>
          <p:nvPr>
            <p:ph type="body"/>
          </p:nvPr>
        </p:nvSpPr>
        <p:spPr bwMode="auto">
          <a:xfrm>
            <a:off x="681038" y="4665663"/>
            <a:ext cx="5451475" cy="4419600"/>
          </a:xfrm>
          <a:prstGeom prst="rect">
            <a:avLst/>
          </a:prstGeom>
          <a:noFill/>
          <a:ln>
            <a:noFill/>
          </a:ln>
          <a:effectLst/>
        </p:spPr>
        <p:txBody>
          <a:bodyPr vert="horz" wrap="square" lIns="91800" tIns="45720" rIns="91800" bIns="45720" numCol="1" anchor="t" anchorCtr="0" compatLnSpc="1">
            <a:prstTxWarp prst="textNoShape">
              <a:avLst/>
            </a:prstTxWarp>
          </a:bodyPr>
          <a:lstStyle/>
          <a:p>
            <a:pPr lvl="0"/>
            <a:endParaRPr lang="el-GR" altLang="el-GR" noProof="0"/>
          </a:p>
        </p:txBody>
      </p:sp>
      <p:sp>
        <p:nvSpPr>
          <p:cNvPr id="3079" name="Text Box 6">
            <a:extLst>
              <a:ext uri="{FF2B5EF4-FFF2-40B4-BE49-F238E27FC236}">
                <a16:creationId xmlns:a16="http://schemas.microsoft.com/office/drawing/2014/main" id="{9EBE6E07-3A82-895A-780A-5E97C6E21296}"/>
              </a:ext>
            </a:extLst>
          </p:cNvPr>
          <p:cNvSpPr txBox="1">
            <a:spLocks noChangeArrowheads="1"/>
          </p:cNvSpPr>
          <p:nvPr/>
        </p:nvSpPr>
        <p:spPr bwMode="auto">
          <a:xfrm>
            <a:off x="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4" name="Rectangle 7">
            <a:extLst>
              <a:ext uri="{FF2B5EF4-FFF2-40B4-BE49-F238E27FC236}">
                <a16:creationId xmlns:a16="http://schemas.microsoft.com/office/drawing/2014/main" id="{CE029FF8-ADF1-79AE-D488-0973B48333F9}"/>
              </a:ext>
            </a:extLst>
          </p:cNvPr>
          <p:cNvSpPr>
            <a:spLocks noGrp="1" noChangeArrowheads="1"/>
          </p:cNvSpPr>
          <p:nvPr>
            <p:ph type="sldNum"/>
          </p:nvPr>
        </p:nvSpPr>
        <p:spPr bwMode="auto">
          <a:xfrm>
            <a:off x="3860800" y="9329738"/>
            <a:ext cx="2951163" cy="490537"/>
          </a:xfrm>
          <a:prstGeom prst="rect">
            <a:avLst/>
          </a:prstGeom>
          <a:noFill/>
          <a:ln>
            <a:noFill/>
          </a:ln>
          <a:effectLst/>
        </p:spPr>
        <p:txBody>
          <a:bodyPr vert="horz" wrap="square" lIns="91800" tIns="45720" rIns="91800" bIns="45720" numCol="1" anchor="b" anchorCtr="0" compatLnSpc="1">
            <a:prstTxWarp prst="textNoShape">
              <a:avLst/>
            </a:prstTxWarp>
          </a:bodyPr>
          <a:lstStyle>
            <a:lvl1pPr algn="r" eaLnBrk="1" hangingPunct="1">
              <a:buSzPct val="100000"/>
              <a:tabLst>
                <a:tab pos="449263" algn="l"/>
                <a:tab pos="898525" algn="l"/>
                <a:tab pos="1347788" algn="l"/>
                <a:tab pos="1797050" algn="l"/>
                <a:tab pos="2246313" algn="l"/>
                <a:tab pos="2695575" algn="l"/>
              </a:tabLst>
              <a:defRPr sz="1200">
                <a:solidFill>
                  <a:srgbClr val="000000"/>
                </a:solidFill>
                <a:latin typeface="Arial" panose="020B0604020202020204" pitchFamily="34" charset="0"/>
                <a:cs typeface="Segoe UI" panose="020B0502040204020203" pitchFamily="34" charset="0"/>
              </a:defRPr>
            </a:lvl1pPr>
          </a:lstStyle>
          <a:p>
            <a:pPr>
              <a:defRPr/>
            </a:pPr>
            <a:fld id="{501B62AF-4B63-492E-BAA9-1FB1DE95C1B4}"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hf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c.europa.eu/eurostat/tgm/table.do?tab=table&amp;plugin=1&amp;language=en&amp;pcode=tps0001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80CFAAA-B4DA-EA12-077B-16D1F7F1728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5123" name="Rectangle 7">
            <a:extLst>
              <a:ext uri="{FF2B5EF4-FFF2-40B4-BE49-F238E27FC236}">
                <a16:creationId xmlns:a16="http://schemas.microsoft.com/office/drawing/2014/main" id="{4C93AD84-764B-5F7E-9A30-D43C15BB4CE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15A8D5B-0DE7-4EB4-AEEF-1A5D6ADD8D4B}" type="slidenum">
              <a:rPr lang="el-GR" altLang="el-GR" smtClean="0">
                <a:latin typeface="Arial" panose="020B0604020202020204" pitchFamily="34" charset="0"/>
              </a:rPr>
              <a:pPr>
                <a:spcBef>
                  <a:spcPct val="0"/>
                </a:spcBef>
                <a:buClrTx/>
                <a:buFontTx/>
                <a:buNone/>
              </a:pPr>
              <a:t>1</a:t>
            </a:fld>
            <a:endParaRPr lang="el-GR" altLang="el-GR">
              <a:latin typeface="Arial" panose="020B0604020202020204" pitchFamily="34" charset="0"/>
            </a:endParaRPr>
          </a:p>
        </p:txBody>
      </p:sp>
      <p:sp>
        <p:nvSpPr>
          <p:cNvPr id="5124" name="Rectangle 1">
            <a:extLst>
              <a:ext uri="{FF2B5EF4-FFF2-40B4-BE49-F238E27FC236}">
                <a16:creationId xmlns:a16="http://schemas.microsoft.com/office/drawing/2014/main" id="{ABE10ED8-D1A4-6376-DFFC-A6AE7AF195B0}"/>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2">
            <a:extLst>
              <a:ext uri="{FF2B5EF4-FFF2-40B4-BE49-F238E27FC236}">
                <a16:creationId xmlns:a16="http://schemas.microsoft.com/office/drawing/2014/main" id="{B865B6BA-1C37-5ACE-0BE9-F75B69C4BAB4}"/>
              </a:ext>
            </a:extLst>
          </p:cNvPr>
          <p:cNvSpPr>
            <a:spLocks noGrp="1" noChangeArrowheads="1"/>
          </p:cNvSpPr>
          <p:nvPr>
            <p:ph type="body" idx="1"/>
          </p:nvPr>
        </p:nvSpPr>
        <p:spPr>
          <a:xfrm>
            <a:off x="681038" y="4665663"/>
            <a:ext cx="5453062" cy="4421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77B42E5-843E-0E31-7B3A-A37A28DCD68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3555" name="Rectangle 7">
            <a:extLst>
              <a:ext uri="{FF2B5EF4-FFF2-40B4-BE49-F238E27FC236}">
                <a16:creationId xmlns:a16="http://schemas.microsoft.com/office/drawing/2014/main" id="{2C86ED22-A807-0060-BC4E-46A50375140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C5714B9-E05E-44F5-86FB-D589A06E57C9}" type="slidenum">
              <a:rPr lang="el-GR" altLang="el-GR" smtClean="0">
                <a:latin typeface="Arial" panose="020B0604020202020204" pitchFamily="34" charset="0"/>
              </a:rPr>
              <a:pPr>
                <a:spcBef>
                  <a:spcPct val="0"/>
                </a:spcBef>
                <a:buClrTx/>
                <a:buFontTx/>
                <a:buNone/>
              </a:pPr>
              <a:t>10</a:t>
            </a:fld>
            <a:endParaRPr lang="el-GR" altLang="el-GR">
              <a:latin typeface="Arial" panose="020B0604020202020204" pitchFamily="34" charset="0"/>
            </a:endParaRPr>
          </a:p>
        </p:txBody>
      </p:sp>
      <p:sp>
        <p:nvSpPr>
          <p:cNvPr id="23556" name="Text Box 1">
            <a:extLst>
              <a:ext uri="{FF2B5EF4-FFF2-40B4-BE49-F238E27FC236}">
                <a16:creationId xmlns:a16="http://schemas.microsoft.com/office/drawing/2014/main" id="{9EAED048-9ED1-962D-ED92-2FC46D7F844B}"/>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3557" name="Text Box 2">
            <a:extLst>
              <a:ext uri="{FF2B5EF4-FFF2-40B4-BE49-F238E27FC236}">
                <a16:creationId xmlns:a16="http://schemas.microsoft.com/office/drawing/2014/main" id="{94B7313E-955A-C262-376D-667AD910E123}"/>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D2BA400-6591-4B7A-9DC3-E8E7EEFBC410}" type="slidenum">
              <a:rPr lang="el-GR" altLang="el-GR">
                <a:latin typeface="Arial" panose="020B0604020202020204" pitchFamily="34" charset="0"/>
              </a:rPr>
              <a:pPr algn="r" eaLnBrk="1" hangingPunct="1">
                <a:spcBef>
                  <a:spcPct val="0"/>
                </a:spcBef>
                <a:buClrTx/>
                <a:buFontTx/>
                <a:buNone/>
              </a:pPr>
              <a:t>10</a:t>
            </a:fld>
            <a:endParaRPr lang="el-GR" altLang="el-GR">
              <a:latin typeface="Arial" panose="020B0604020202020204" pitchFamily="34" charset="0"/>
            </a:endParaRPr>
          </a:p>
        </p:txBody>
      </p:sp>
      <p:sp>
        <p:nvSpPr>
          <p:cNvPr id="23558" name="Rectangle 3">
            <a:extLst>
              <a:ext uri="{FF2B5EF4-FFF2-40B4-BE49-F238E27FC236}">
                <a16:creationId xmlns:a16="http://schemas.microsoft.com/office/drawing/2014/main" id="{2390B84E-FEC0-4C17-1DB4-C3F077186FED}"/>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9" name="Text Box 4">
            <a:extLst>
              <a:ext uri="{FF2B5EF4-FFF2-40B4-BE49-F238E27FC236}">
                <a16:creationId xmlns:a16="http://schemas.microsoft.com/office/drawing/2014/main" id="{A7407FFC-FD3C-CA2F-CAC2-9ECDD5859DB3}"/>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b="1">
                <a:latin typeface="Arial" panose="020B0604020202020204" pitchFamily="34" charset="0"/>
              </a:rPr>
              <a:t>Πηγή: </a:t>
            </a:r>
            <a:r>
              <a:rPr lang="el-GR" altLang="el-GR">
                <a:latin typeface="Arial" panose="020B0604020202020204" pitchFamily="34" charset="0"/>
              </a:rPr>
              <a:t>Meslé </a:t>
            </a:r>
            <a:r>
              <a:rPr lang="en-US" altLang="el-GR">
                <a:latin typeface="Arial" panose="020B0604020202020204" pitchFamily="34" charset="0"/>
              </a:rPr>
              <a:t>F (2002) Mortality in </a:t>
            </a:r>
            <a:r>
              <a:rPr lang="el-GR" altLang="el-GR">
                <a:latin typeface="Arial" panose="020B0604020202020204" pitchFamily="34" charset="0"/>
              </a:rPr>
              <a:t>Eastern Europe</a:t>
            </a:r>
            <a:r>
              <a:rPr lang="en-US" altLang="el-GR">
                <a:latin typeface="Arial" panose="020B0604020202020204" pitchFamily="34" charset="0"/>
              </a:rPr>
              <a:t> and the former Soviet Union: long-term trends and recent upturns. </a:t>
            </a:r>
            <a:r>
              <a:rPr lang="en-GB" altLang="el-GR" i="1">
                <a:latin typeface="Arial" panose="020B0604020202020204" pitchFamily="34" charset="0"/>
              </a:rPr>
              <a:t>Paper presented at IUSSP/MPIDR Workshop</a:t>
            </a:r>
            <a:r>
              <a:rPr lang="en-GB" altLang="el-GR">
                <a:latin typeface="Arial" panose="020B0604020202020204" pitchFamily="34" charset="0"/>
              </a:rPr>
              <a:t>. Rostock, June 19-21 2002.</a:t>
            </a:r>
            <a:r>
              <a:rPr lang="en-GB" altLang="el-GR" i="1">
                <a:latin typeface="Arial" panose="020B0604020202020204" pitchFamily="34" charset="0"/>
              </a:rPr>
              <a:t> </a:t>
            </a:r>
          </a:p>
          <a:p>
            <a:pPr eaLnBrk="1" hangingPunct="1">
              <a:spcBef>
                <a:spcPts val="450"/>
              </a:spcBef>
              <a:buClrTx/>
              <a:buFontTx/>
              <a:buNone/>
            </a:pPr>
            <a:r>
              <a:rPr lang="el-GR" altLang="el-GR">
                <a:latin typeface="Arial" panose="020B0604020202020204" pitchFamily="34" charset="0"/>
              </a:rPr>
              <a:t>Μέχρι τα μέσα της δεκαετίας του 1980 οι τάσεις στην προσδοκία ζωής κατά τη γέννηση ήταν συγκρίσιμες σε όλο το Ανατολικό μπλοκ. Η αντρική προσδοκία ζωής μειώθηκε μεταξύ 1965 και 1985. Για τις γυναίκες μείωση του προσδόκιμου επιβίωσης παρατηρήθηκε στη Ρωσία, την Ουκρανία και τη Λετονία. Στις χώρες της Κεντρικής Ευρώπης (δορυφόρους της ΕΣΣΔ) η προσδοκία ζωής για τις γυναίκες σημείωσε άνοδο. Από τα μέσα της δεκαετίας του 1980  οι χώρες της Κεντρικής Ευρώπης διαφοροποιούνται καθαρά από τα κράτη της πρώην ΕΣΣΔ. Στην πρώην ΕΣΣΔ, μετά από μια περίοδο βελτίωσης που οφείλεται στην αντι-αλκοολική καμπάνια που άρχισε ο Μ. Γκορμπατσώφ το 1985, η προσδοκία ζωής μειώθηκε δραματικά με την πτώση του σοβιετικού καθεστώτος και την απότομη μετάβαση την περίοδο 1993-1995 στην οικονομία της αγοράς. Στην Κεντρική Ευρώπη η κατάσταση ήταν λιγότερο δραματική. </a:t>
            </a:r>
          </a:p>
        </p:txBody>
      </p:sp>
      <p:sp>
        <p:nvSpPr>
          <p:cNvPr id="23560" name="Notes Placeholder 1">
            <a:extLst>
              <a:ext uri="{FF2B5EF4-FFF2-40B4-BE49-F238E27FC236}">
                <a16:creationId xmlns:a16="http://schemas.microsoft.com/office/drawing/2014/main" id="{260FE423-BF65-BA17-5A6F-68991B5FEB7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l-GR" b="1" dirty="0" err="1"/>
              <a:t>Πηγή</a:t>
            </a:r>
            <a:r>
              <a:rPr lang="en-US" altLang="el-GR" b="1" dirty="0"/>
              <a:t>: </a:t>
            </a:r>
            <a:r>
              <a:rPr lang="en-US" altLang="el-GR" dirty="0"/>
              <a:t> </a:t>
            </a:r>
            <a:r>
              <a:rPr lang="en-US" altLang="el-GR" dirty="0" err="1"/>
              <a:t>Mesli</a:t>
            </a:r>
            <a:r>
              <a:rPr lang="en-US" altLang="el-GR" dirty="0"/>
              <a:t>  F. (2002) Mortality in  Eastern Europe  and the former Soviet  Union: long-term trends and recent upturns. </a:t>
            </a:r>
            <a:r>
              <a:rPr lang="en-US" altLang="el-GR" i="1" dirty="0"/>
              <a:t>Paper presented at IUSSP/MPIDR Workshop</a:t>
            </a:r>
            <a:r>
              <a:rPr lang="en-US" altLang="el-GR" dirty="0"/>
              <a:t> . Rostock, June 19-21 2002.</a:t>
            </a:r>
            <a:r>
              <a:rPr lang="en-US" altLang="el-GR" i="1" dirty="0"/>
              <a:t> </a:t>
            </a:r>
            <a:endParaRPr lang="en-US" altLang="el-GR" dirty="0"/>
          </a:p>
          <a:p>
            <a:r>
              <a:rPr lang="el-GR" altLang="el-GR" dirty="0"/>
              <a:t>Μέχρι τα μέσα της δεκαετίας του 1980 οι τάσεις στην προσδοκία ζωής κατά τη  γέννηση ήταν συγκρίσιμες σε όλο το Ανατολικό μπλοκ. Η αντρική προσδοκία  ζωής μειώθηκε μεταξύ 1965 και 1985. Για τις γυναίκες μείωση του  προσδόκιμου επιβίωσης παρατηρήθηκε στη Ρωσία, την Ουκρανία και τη  Λετονία. Στις χώρες της Κεντρικής Ευρώπης (δορυφόρους της ΕΣΣΔ) η  προσδοκία ζωής για τις γυναίκες σημείωσε άνοδο. Από τα μέσα της δεκαετίας  του 1980  οι χώρες της Κεντρικής Ευρώπης διαφοροποιούνται καθαρά από τα  κράτη της πρώην ΕΣΣΔ. Στην πρώην ΕΣΣΔ, μετά από μια περίοδο βελτίωσης  που οφείλεται στην </a:t>
            </a:r>
            <a:r>
              <a:rPr lang="el-GR" altLang="el-GR" dirty="0" err="1"/>
              <a:t>αντι</a:t>
            </a:r>
            <a:r>
              <a:rPr lang="el-GR" altLang="el-GR" dirty="0"/>
              <a:t>-αλκοολική καμπάνια που άρχισε ο Μ. Γκορμπατσώφ  το 1985, η προσδοκία ζωής μειώθηκε δραματικά με την πτώση του σοβιετικού  καθεστώτος και την απότομη μετάβαση την περίοδο 1993-1995 στην  οικονομία της αγοράς. Στην Κεντρική Ευρώπη η κατάσταση ήταν λιγότερο  δραματική. </a:t>
            </a:r>
          </a:p>
          <a:p>
            <a:endParaRPr lang="el-GR" alt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758E341-9ABF-A3AA-D65B-5C8591927C7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5603" name="Rectangle 7">
            <a:extLst>
              <a:ext uri="{FF2B5EF4-FFF2-40B4-BE49-F238E27FC236}">
                <a16:creationId xmlns:a16="http://schemas.microsoft.com/office/drawing/2014/main" id="{D8330692-6AD8-2510-22E3-A72C2C926E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D415FB15-3B99-4535-A736-305E0C03BF79}" type="slidenum">
              <a:rPr lang="el-GR" altLang="el-GR" smtClean="0">
                <a:latin typeface="Arial" panose="020B0604020202020204" pitchFamily="34" charset="0"/>
              </a:rPr>
              <a:pPr>
                <a:spcBef>
                  <a:spcPct val="0"/>
                </a:spcBef>
                <a:buClrTx/>
                <a:buFontTx/>
                <a:buNone/>
              </a:pPr>
              <a:t>11</a:t>
            </a:fld>
            <a:endParaRPr lang="el-GR" altLang="el-GR">
              <a:latin typeface="Arial" panose="020B0604020202020204" pitchFamily="34" charset="0"/>
            </a:endParaRPr>
          </a:p>
        </p:txBody>
      </p:sp>
      <p:sp>
        <p:nvSpPr>
          <p:cNvPr id="25604" name="Text Box 1">
            <a:extLst>
              <a:ext uri="{FF2B5EF4-FFF2-40B4-BE49-F238E27FC236}">
                <a16:creationId xmlns:a16="http://schemas.microsoft.com/office/drawing/2014/main" id="{4225F927-4464-5E84-B500-830C4FCD1BA8}"/>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5605" name="Text Box 2">
            <a:extLst>
              <a:ext uri="{FF2B5EF4-FFF2-40B4-BE49-F238E27FC236}">
                <a16:creationId xmlns:a16="http://schemas.microsoft.com/office/drawing/2014/main" id="{7B7EBC7B-84C7-8BA7-0F79-90CFA6686874}"/>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8E021E6-8153-4051-BE2D-A85925BD6AFE}" type="slidenum">
              <a:rPr lang="el-GR" altLang="el-GR">
                <a:latin typeface="Arial" panose="020B0604020202020204" pitchFamily="34" charset="0"/>
              </a:rPr>
              <a:pPr algn="r" eaLnBrk="1" hangingPunct="1">
                <a:spcBef>
                  <a:spcPct val="0"/>
                </a:spcBef>
                <a:buClrTx/>
                <a:buFontTx/>
                <a:buNone/>
              </a:pPr>
              <a:t>11</a:t>
            </a:fld>
            <a:endParaRPr lang="el-GR" altLang="el-GR">
              <a:latin typeface="Arial" panose="020B0604020202020204" pitchFamily="34" charset="0"/>
            </a:endParaRPr>
          </a:p>
        </p:txBody>
      </p:sp>
      <p:sp>
        <p:nvSpPr>
          <p:cNvPr id="25606" name="Rectangle 3">
            <a:extLst>
              <a:ext uri="{FF2B5EF4-FFF2-40B4-BE49-F238E27FC236}">
                <a16:creationId xmlns:a16="http://schemas.microsoft.com/office/drawing/2014/main" id="{FE1303D7-F806-AF90-233A-4567BBB382AC}"/>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7" name="Text Box 4">
            <a:extLst>
              <a:ext uri="{FF2B5EF4-FFF2-40B4-BE49-F238E27FC236}">
                <a16:creationId xmlns:a16="http://schemas.microsoft.com/office/drawing/2014/main" id="{AD8A15A5-8E53-CD4B-4F6C-1DE5AE906D24}"/>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EB4EDD8-3EE2-EDCC-3B3A-2C2A9CA7C516}"/>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7651" name="Rectangle 7">
            <a:extLst>
              <a:ext uri="{FF2B5EF4-FFF2-40B4-BE49-F238E27FC236}">
                <a16:creationId xmlns:a16="http://schemas.microsoft.com/office/drawing/2014/main" id="{44CA1B07-78A2-00BF-86ED-B274E4A75C2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C105481-6777-482F-8FFB-3EC9C5211CFD}" type="slidenum">
              <a:rPr lang="el-GR" altLang="el-GR" smtClean="0">
                <a:latin typeface="Arial" panose="020B0604020202020204" pitchFamily="34" charset="0"/>
              </a:rPr>
              <a:pPr>
                <a:spcBef>
                  <a:spcPct val="0"/>
                </a:spcBef>
                <a:buClrTx/>
                <a:buFontTx/>
                <a:buNone/>
              </a:pPr>
              <a:t>12</a:t>
            </a:fld>
            <a:endParaRPr lang="el-GR" altLang="el-GR">
              <a:latin typeface="Arial" panose="020B0604020202020204" pitchFamily="34" charset="0"/>
            </a:endParaRPr>
          </a:p>
        </p:txBody>
      </p:sp>
      <p:sp>
        <p:nvSpPr>
          <p:cNvPr id="27652" name="Text Box 1">
            <a:extLst>
              <a:ext uri="{FF2B5EF4-FFF2-40B4-BE49-F238E27FC236}">
                <a16:creationId xmlns:a16="http://schemas.microsoft.com/office/drawing/2014/main" id="{82C49D69-ED87-1632-C1B6-BB05FC1443BC}"/>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7653" name="Text Box 2">
            <a:extLst>
              <a:ext uri="{FF2B5EF4-FFF2-40B4-BE49-F238E27FC236}">
                <a16:creationId xmlns:a16="http://schemas.microsoft.com/office/drawing/2014/main" id="{4ADCE01A-EAE3-166B-0B3D-0DB182678E90}"/>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31F60D4-C075-4E1E-82E4-2E8611E272D1}" type="slidenum">
              <a:rPr lang="el-GR" altLang="el-GR">
                <a:latin typeface="Arial" panose="020B0604020202020204" pitchFamily="34" charset="0"/>
              </a:rPr>
              <a:pPr algn="r" eaLnBrk="1" hangingPunct="1">
                <a:spcBef>
                  <a:spcPct val="0"/>
                </a:spcBef>
                <a:buClrTx/>
                <a:buFontTx/>
                <a:buNone/>
              </a:pPr>
              <a:t>12</a:t>
            </a:fld>
            <a:endParaRPr lang="el-GR" altLang="el-GR">
              <a:latin typeface="Arial" panose="020B0604020202020204" pitchFamily="34" charset="0"/>
            </a:endParaRPr>
          </a:p>
        </p:txBody>
      </p:sp>
      <p:sp>
        <p:nvSpPr>
          <p:cNvPr id="27654" name="Rectangle 3">
            <a:extLst>
              <a:ext uri="{FF2B5EF4-FFF2-40B4-BE49-F238E27FC236}">
                <a16:creationId xmlns:a16="http://schemas.microsoft.com/office/drawing/2014/main" id="{ADDAED43-0F01-49AB-DF4F-27BDA2D9A1E3}"/>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5" name="Text Box 4">
            <a:extLst>
              <a:ext uri="{FF2B5EF4-FFF2-40B4-BE49-F238E27FC236}">
                <a16:creationId xmlns:a16="http://schemas.microsoft.com/office/drawing/2014/main" id="{AB4F417E-1D03-0B00-6B8D-4AAAAF80727B}"/>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n-US" altLang="el-GR">
                <a:latin typeface="Arial" panose="020B0604020202020204" pitchFamily="34" charset="0"/>
              </a:rPr>
              <a:t>URL:  </a:t>
            </a:r>
            <a:r>
              <a:rPr lang="el-GR" altLang="el-GR">
                <a:latin typeface="Arial" panose="020B0604020202020204" pitchFamily="34" charset="0"/>
              </a:rPr>
              <a:t>http://news.bbc.co.uk/1/hi/uk/4733330.stm</a:t>
            </a:r>
            <a:r>
              <a:rPr lang="en-US" altLang="el-GR">
                <a:latin typeface="Arial" panose="020B0604020202020204" pitchFamily="34" charset="0"/>
              </a:rPr>
              <a:t> (10/5/2006)</a:t>
            </a:r>
          </a:p>
        </p:txBody>
      </p:sp>
      <p:sp>
        <p:nvSpPr>
          <p:cNvPr id="27656" name="Notes Placeholder 1">
            <a:extLst>
              <a:ext uri="{FF2B5EF4-FFF2-40B4-BE49-F238E27FC236}">
                <a16:creationId xmlns:a16="http://schemas.microsoft.com/office/drawing/2014/main" id="{309DD44B-EE38-B159-E129-87F6BA57A0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l-GR"/>
              <a:t>URL:  https://ourworldindata.org/search?q=births+out+of+marriage</a:t>
            </a:r>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A3F46A5-39F6-0DAE-F88E-878D3CCB7EE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9699" name="Rectangle 7">
            <a:extLst>
              <a:ext uri="{FF2B5EF4-FFF2-40B4-BE49-F238E27FC236}">
                <a16:creationId xmlns:a16="http://schemas.microsoft.com/office/drawing/2014/main" id="{FAFD5E78-6ED8-6A48-16C3-4066435A34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FBAA1E5-21E1-4F15-A3BA-DB930F14AFC6}" type="slidenum">
              <a:rPr lang="el-GR" altLang="el-GR" smtClean="0">
                <a:latin typeface="Arial" panose="020B0604020202020204" pitchFamily="34" charset="0"/>
              </a:rPr>
              <a:pPr>
                <a:spcBef>
                  <a:spcPct val="0"/>
                </a:spcBef>
                <a:buClrTx/>
                <a:buFontTx/>
                <a:buNone/>
              </a:pPr>
              <a:t>13</a:t>
            </a:fld>
            <a:endParaRPr lang="el-GR" altLang="el-GR">
              <a:latin typeface="Arial" panose="020B0604020202020204" pitchFamily="34" charset="0"/>
            </a:endParaRPr>
          </a:p>
        </p:txBody>
      </p:sp>
      <p:sp>
        <p:nvSpPr>
          <p:cNvPr id="29700" name="Rectangle 1">
            <a:extLst>
              <a:ext uri="{FF2B5EF4-FFF2-40B4-BE49-F238E27FC236}">
                <a16:creationId xmlns:a16="http://schemas.microsoft.com/office/drawing/2014/main" id="{7AF75CDD-0B48-3821-345C-8361175E7D5C}"/>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2">
            <a:extLst>
              <a:ext uri="{FF2B5EF4-FFF2-40B4-BE49-F238E27FC236}">
                <a16:creationId xmlns:a16="http://schemas.microsoft.com/office/drawing/2014/main" id="{C5AFF278-4A07-1755-A687-AC057961ACA3}"/>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l-GR" altLang="el-GR">
                <a:latin typeface="Arial" panose="020B0604020202020204" pitchFamily="34" charset="0"/>
              </a:rPr>
              <a:t>Πηγή: </a:t>
            </a:r>
            <a:r>
              <a:rPr lang="en-US" altLang="el-GR">
                <a:latin typeface="Arial" panose="020B0604020202020204" pitchFamily="34" charset="0"/>
              </a:rPr>
              <a:t>Centre for Disease and Control Prevention. http://www.cdc.gov/nchs/data/databriefs/db18.htm</a:t>
            </a:r>
          </a:p>
        </p:txBody>
      </p:sp>
      <p:sp>
        <p:nvSpPr>
          <p:cNvPr id="29702" name="Text Box 3">
            <a:extLst>
              <a:ext uri="{FF2B5EF4-FFF2-40B4-BE49-F238E27FC236}">
                <a16:creationId xmlns:a16="http://schemas.microsoft.com/office/drawing/2014/main" id="{0E479718-B320-01EB-D45C-916461FEC2D7}"/>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9703" name="Text Box 4">
            <a:extLst>
              <a:ext uri="{FF2B5EF4-FFF2-40B4-BE49-F238E27FC236}">
                <a16:creationId xmlns:a16="http://schemas.microsoft.com/office/drawing/2014/main" id="{E0B69A4B-FB16-480A-114F-FB5A3F9F1C59}"/>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A8FF402-E27F-4C13-9D27-C97A40C73ACD}" type="slidenum">
              <a:rPr lang="el-GR" altLang="el-GR">
                <a:latin typeface="Arial" panose="020B0604020202020204" pitchFamily="34" charset="0"/>
              </a:rPr>
              <a:pPr algn="r" eaLnBrk="1" hangingPunct="1">
                <a:spcBef>
                  <a:spcPct val="0"/>
                </a:spcBef>
                <a:buClrTx/>
                <a:buFontTx/>
                <a:buNone/>
              </a:pPr>
              <a:t>13</a:t>
            </a:fld>
            <a:endParaRPr lang="el-GR" altLang="el-GR">
              <a:latin typeface="Arial" panose="020B0604020202020204" pitchFamily="34" charset="0"/>
            </a:endParaRPr>
          </a:p>
        </p:txBody>
      </p:sp>
      <p:sp>
        <p:nvSpPr>
          <p:cNvPr id="29704" name="Notes Placeholder 1">
            <a:extLst>
              <a:ext uri="{FF2B5EF4-FFF2-40B4-BE49-F238E27FC236}">
                <a16:creationId xmlns:a16="http://schemas.microsoft.com/office/drawing/2014/main" id="{B33041FC-FAE2-7D17-3E3A-9E7F8F50E4C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l-GR"/>
              <a:t>Πηγή:  Centre for Disease and Control Prevention.  http://www.cdc.gov/nchs/data/databriefs/db18.htm</a:t>
            </a:r>
          </a:p>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Header Placeholder 2">
            <a:extLst>
              <a:ext uri="{FF2B5EF4-FFF2-40B4-BE49-F238E27FC236}">
                <a16:creationId xmlns:a16="http://schemas.microsoft.com/office/drawing/2014/main" id="{47ABEC5D-8C63-1677-4281-E1B65E25E3D3}"/>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31747" name="Slide Number Placeholder 7">
            <a:extLst>
              <a:ext uri="{FF2B5EF4-FFF2-40B4-BE49-F238E27FC236}">
                <a16:creationId xmlns:a16="http://schemas.microsoft.com/office/drawing/2014/main" id="{03DE8CAB-5EF1-ED7C-E4A3-7DB82E75B4EB}"/>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1E473947-4FF7-4EA4-B876-CB2CBE6D2C45}" type="slidenum">
              <a:rPr lang="el-GR" altLang="el-GR" smtClean="0">
                <a:latin typeface="Arial" panose="020B0604020202020204" pitchFamily="34" charset="0"/>
              </a:rPr>
              <a:pPr>
                <a:spcBef>
                  <a:spcPct val="0"/>
                </a:spcBef>
                <a:buClrTx/>
                <a:buFontTx/>
                <a:buNone/>
              </a:pPr>
              <a:t>14</a:t>
            </a:fld>
            <a:endParaRPr lang="el-GR" altLang="el-GR">
              <a:latin typeface="Arial" panose="020B0604020202020204" pitchFamily="34" charset="0"/>
            </a:endParaRPr>
          </a:p>
        </p:txBody>
      </p:sp>
      <p:sp>
        <p:nvSpPr>
          <p:cNvPr id="31748" name="Slide Image Placeholder 1">
            <a:extLst>
              <a:ext uri="{FF2B5EF4-FFF2-40B4-BE49-F238E27FC236}">
                <a16:creationId xmlns:a16="http://schemas.microsoft.com/office/drawing/2014/main" id="{13B75A81-A182-6078-FB60-0FF6536CF9C3}"/>
              </a:ext>
            </a:extLst>
          </p:cNvPr>
          <p:cNvSpPr>
            <a:spLocks noGrp="1" noRot="1" noChangeAspect="1" noTextEdit="1"/>
          </p:cNvSpPr>
          <p:nvPr>
            <p:ph type="sldImg"/>
          </p:nvPr>
        </p:nvSpPr>
        <p:spPr>
          <a:solidFill>
            <a:srgbClr val="729FCF"/>
          </a:solidFill>
          <a:ln w="25400">
            <a:solidFill>
              <a:srgbClr val="3465A4"/>
            </a:solidFill>
          </a:ln>
        </p:spPr>
      </p:sp>
      <p:sp>
        <p:nvSpPr>
          <p:cNvPr id="31749" name="Notes Placeholder 2">
            <a:extLst>
              <a:ext uri="{FF2B5EF4-FFF2-40B4-BE49-F238E27FC236}">
                <a16:creationId xmlns:a16="http://schemas.microsoft.com/office/drawing/2014/main" id="{6E17016C-955B-8344-CCC7-2E4EFD2DF66B}"/>
              </a:ext>
            </a:extLst>
          </p:cNvPr>
          <p:cNvSpPr>
            <a:spLocks noGrp="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Πηγή: Eurostat </a:t>
            </a:r>
            <a:r>
              <a:rPr lang="el-GR" altLang="el-GR">
                <a:hlinkClick r:id="rId3"/>
              </a:rPr>
              <a:t>http://ec.europa.eu/eurostat/tgm/table.do?tab=table&amp;plugin=1&amp;language=en&amp;pcode=tps00018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4335AA7-5E2D-5439-7497-6C71A79B961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33795" name="Rectangle 7">
            <a:extLst>
              <a:ext uri="{FF2B5EF4-FFF2-40B4-BE49-F238E27FC236}">
                <a16:creationId xmlns:a16="http://schemas.microsoft.com/office/drawing/2014/main" id="{533798A5-60D4-5796-9386-95A3CAE35FB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69E23254-0C35-4398-AF0F-15CC581A6118}" type="slidenum">
              <a:rPr lang="el-GR" altLang="el-GR" smtClean="0">
                <a:latin typeface="Arial" panose="020B0604020202020204" pitchFamily="34" charset="0"/>
              </a:rPr>
              <a:pPr>
                <a:spcBef>
                  <a:spcPct val="0"/>
                </a:spcBef>
                <a:buClrTx/>
                <a:buFontTx/>
                <a:buNone/>
              </a:pPr>
              <a:t>15</a:t>
            </a:fld>
            <a:endParaRPr lang="el-GR" altLang="el-GR">
              <a:latin typeface="Arial" panose="020B0604020202020204" pitchFamily="34" charset="0"/>
            </a:endParaRPr>
          </a:p>
        </p:txBody>
      </p:sp>
      <p:sp>
        <p:nvSpPr>
          <p:cNvPr id="33796" name="Text Box 1">
            <a:extLst>
              <a:ext uri="{FF2B5EF4-FFF2-40B4-BE49-F238E27FC236}">
                <a16:creationId xmlns:a16="http://schemas.microsoft.com/office/drawing/2014/main" id="{0ED029C8-9922-414A-79F1-932116C57A40}"/>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33797" name="Text Box 2">
            <a:extLst>
              <a:ext uri="{FF2B5EF4-FFF2-40B4-BE49-F238E27FC236}">
                <a16:creationId xmlns:a16="http://schemas.microsoft.com/office/drawing/2014/main" id="{2F4D62CD-E80F-3257-793F-FAC8620FDB5E}"/>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57B9277-F3E6-4117-9C8B-6F7E363D77E2}" type="slidenum">
              <a:rPr lang="el-GR" altLang="el-GR">
                <a:latin typeface="Arial" panose="020B0604020202020204" pitchFamily="34" charset="0"/>
              </a:rPr>
              <a:pPr algn="r" eaLnBrk="1" hangingPunct="1">
                <a:spcBef>
                  <a:spcPct val="0"/>
                </a:spcBef>
                <a:buClrTx/>
                <a:buFontTx/>
                <a:buNone/>
              </a:pPr>
              <a:t>15</a:t>
            </a:fld>
            <a:endParaRPr lang="el-GR" altLang="el-GR">
              <a:latin typeface="Arial" panose="020B0604020202020204" pitchFamily="34" charset="0"/>
            </a:endParaRPr>
          </a:p>
        </p:txBody>
      </p:sp>
      <p:sp>
        <p:nvSpPr>
          <p:cNvPr id="33798" name="Rectangle 3">
            <a:extLst>
              <a:ext uri="{FF2B5EF4-FFF2-40B4-BE49-F238E27FC236}">
                <a16:creationId xmlns:a16="http://schemas.microsoft.com/office/drawing/2014/main" id="{DC3B5277-F424-3B6E-2006-1853D0A5C298}"/>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9" name="Text Box 4">
            <a:extLst>
              <a:ext uri="{FF2B5EF4-FFF2-40B4-BE49-F238E27FC236}">
                <a16:creationId xmlns:a16="http://schemas.microsoft.com/office/drawing/2014/main" id="{E71666F5-CE53-8D1A-455B-E44114955023}"/>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a:latin typeface="Arial" panose="020B0604020202020204" pitchFamily="34" charset="0"/>
              </a:rPr>
              <a:t>Σχεδόν 4 στις 10 εξώγαμες γεννήσεις το 2007 στην Ελλάδα προέρχονταν από μητέρες ξένης υπηκοότητας. </a:t>
            </a:r>
            <a:r>
              <a:rPr lang="en-GB" altLang="el-GR">
                <a:latin typeface="Arial" panose="020B0604020202020204" pitchFamily="34" charset="0"/>
              </a:rPr>
              <a:t>Το γεγονός αυτό είναι ένδειξη ότι η αύξηση στα ποσοστά των εκτός γάμου γεννήσεων από τη δεκαετία του 1990 και εντεύθεν οφείλεται σε μεγάλο βαθμό (αλλά όχι αποκλειστικά) στην εισροή μεταναστών από άλλες χώρες, κυρίως από χώρες του πρώην Ανατολικού Μπλοκ. Φαίνεται ότι ένας νομικά επικυρωμένος γάμος δεν αποτελεί για αυτούς τους ανθρώπους απαραίτητη προϋπόθεση για τη δημιουργία οικογένειας και την αναπαραγωγή παιδιών. </a:t>
            </a:r>
            <a:r>
              <a:rPr lang="el-GR" altLang="el-GR">
                <a:latin typeface="Arial" panose="020B0604020202020204" pitchFamily="34" charset="0"/>
              </a:rPr>
              <a:t>Ενδεικτικό των διαφορετικών αντιλήψεων και συμπεριφορών που έχουν οι αλλοδαποί είναι ότι πάνω από το 50% των γεννήσεων ήταν εξώγαμες στη Βουλγαρία το 2006 και το 2007, ενώ αυτό το ποσοστό στη Ρουμανία είναι πάνω από 20% από τα μέσα της δεκαετίας του 1990 και έφτασε το 29% το 2006 (</a:t>
            </a:r>
            <a:r>
              <a:rPr lang="en-GB" altLang="el-GR">
                <a:latin typeface="Arial" panose="020B0604020202020204" pitchFamily="34" charset="0"/>
              </a:rPr>
              <a:t>Eurostat</a:t>
            </a:r>
            <a:r>
              <a:rPr lang="el-GR" altLang="el-GR">
                <a:latin typeface="Arial" panose="020B0604020202020204" pitchFamily="34" charset="0"/>
              </a:rPr>
              <a:t>,2010). </a:t>
            </a:r>
            <a:r>
              <a:rPr lang="en-GB" altLang="el-GR">
                <a:latin typeface="Arial" panose="020B0604020202020204" pitchFamily="34" charset="0"/>
              </a:rPr>
              <a:t>Αντιθέτως η Ελληνική κοινωνία διατηρεί πιο παραδοσιακές απόψεις επί του θέματος.</a:t>
            </a:r>
            <a:r>
              <a:rPr lang="el-GR" altLang="el-GR">
                <a:latin typeface="Arial" panose="020B0604020202020204" pitchFamily="34" charset="0"/>
              </a:rPr>
              <a:t> </a:t>
            </a:r>
          </a:p>
        </p:txBody>
      </p:sp>
      <p:sp>
        <p:nvSpPr>
          <p:cNvPr id="33800" name="Notes Placeholder 1">
            <a:extLst>
              <a:ext uri="{FF2B5EF4-FFF2-40B4-BE49-F238E27FC236}">
                <a16:creationId xmlns:a16="http://schemas.microsoft.com/office/drawing/2014/main" id="{3B0A0E0E-4582-70A6-1DA3-B7BFD3B4DA2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Σχεδόν 4 στις 10 εξώγαμες γεννήσεις το 2007 στην Ελλάδα προέρχονταν από  μητέρες ξένης υπηκοότητας.  Το γεγονός αυτό είναι ένδειξη ότι η αύξηση στα  ποσοστά των εκτός γάμου γεννήσεων από τη δεκαετία του 1990 και εντεύθεν  οφείλεται σε μεγάλο βαθμό (αλλά όχι αποκλειστικά) στην εισροή μεταναστών  από άλλες χώρες, κυρίως από χώρες του πρώην Ανατολικού Μπλοκ. Φαίνεται  ότι ένας νομικά επικυρωμένος γάμος δεν αποτελεί για αυτούς τους  ανθρώπους απαραίτητη προϋπόθεση για τη δημιουργία οικογένειας και την  αναπαραγωγή παιδιών.  Ενδεικτικό των διαφορετικών αντιλήψεων και  συμπεριφορών που έχουν οι αλλοδαποί είναι ότι πάνω από το 50% των  γεννήσεων ήταν εξώγαμες στη Βουλγαρία το 2006 και το 2007, ενώ αυτό το  ποσοστό στη Ρουμανία είναι πάνω από 20% από τα μέσα της δεκαετίας του  1990 και έφτασε το 29% το 2006 ( Eurostat ,2010).  Αντιθέτως η Ελληνική  κοινωνία διατηρεί πιο παραδοσιακές απόψεις επί του θέματος.  </a:t>
            </a:r>
          </a:p>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FC99027-F509-F9D5-51AD-45BF0E9D613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35843" name="Rectangle 7">
            <a:extLst>
              <a:ext uri="{FF2B5EF4-FFF2-40B4-BE49-F238E27FC236}">
                <a16:creationId xmlns:a16="http://schemas.microsoft.com/office/drawing/2014/main" id="{63372A0B-B690-862F-5456-18EBA63937D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0B6CA719-48A2-4A8D-B84B-20C225A883FF}" type="slidenum">
              <a:rPr lang="el-GR" altLang="el-GR" smtClean="0">
                <a:latin typeface="Arial" panose="020B0604020202020204" pitchFamily="34" charset="0"/>
              </a:rPr>
              <a:pPr>
                <a:spcBef>
                  <a:spcPct val="0"/>
                </a:spcBef>
                <a:buClrTx/>
                <a:buFontTx/>
                <a:buNone/>
              </a:pPr>
              <a:t>17</a:t>
            </a:fld>
            <a:endParaRPr lang="el-GR" altLang="el-GR">
              <a:latin typeface="Arial" panose="020B0604020202020204" pitchFamily="34" charset="0"/>
            </a:endParaRPr>
          </a:p>
        </p:txBody>
      </p:sp>
      <p:sp>
        <p:nvSpPr>
          <p:cNvPr id="35844" name="Rectangle 1">
            <a:extLst>
              <a:ext uri="{FF2B5EF4-FFF2-40B4-BE49-F238E27FC236}">
                <a16:creationId xmlns:a16="http://schemas.microsoft.com/office/drawing/2014/main" id="{6D7D8776-C2F0-BA58-6AC8-0F33A5D1CDE5}"/>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5" name="Rectangle 2">
            <a:extLst>
              <a:ext uri="{FF2B5EF4-FFF2-40B4-BE49-F238E27FC236}">
                <a16:creationId xmlns:a16="http://schemas.microsoft.com/office/drawing/2014/main" id="{B2D0FD82-77B4-39F7-971A-E41F3DCE6C87}"/>
              </a:ext>
            </a:extLst>
          </p:cNvPr>
          <p:cNvSpPr>
            <a:spLocks noGrp="1" noChangeArrowheads="1"/>
          </p:cNvSpPr>
          <p:nvPr>
            <p:ph type="body" idx="1"/>
          </p:nvPr>
        </p:nvSpPr>
        <p:spPr>
          <a:xfrm>
            <a:off x="681038" y="4665663"/>
            <a:ext cx="5453062" cy="4421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a:extLst>
              <a:ext uri="{FF2B5EF4-FFF2-40B4-BE49-F238E27FC236}">
                <a16:creationId xmlns:a16="http://schemas.microsoft.com/office/drawing/2014/main" id="{D697DF2D-3D32-0FEE-6EC3-376FE13884AC}"/>
              </a:ext>
            </a:extLst>
          </p:cNvPr>
          <p:cNvSpPr>
            <a:spLocks noGrp="1" noRot="1" noChangeAspect="1" noChangeArrowheads="1" noTextEdit="1"/>
          </p:cNvSpPr>
          <p:nvPr>
            <p:ph type="sldImg"/>
          </p:nvPr>
        </p:nvSpPr>
        <p:spPr>
          <a:ln/>
        </p:spPr>
      </p:sp>
      <p:sp>
        <p:nvSpPr>
          <p:cNvPr id="37891" name="Θέση σημειώσεων 2">
            <a:extLst>
              <a:ext uri="{FF2B5EF4-FFF2-40B4-BE49-F238E27FC236}">
                <a16:creationId xmlns:a16="http://schemas.microsoft.com/office/drawing/2014/main" id="{B6174F5F-EF54-6AAF-951C-87D63EDE78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Με εξαίρεση τα Δωδεκάνησα, τα οποία έχουν λίγο υψηλότερο ποσοστό εκτός γάμου γεννήσεων από τον Εθνικό Μέσο Όρο, τα υπόλοιπα νησιά παρουσιάζουν αναλογικά λιγότερες γεννήσεις εκτός γάμου από την Ελλάδα ως σύνολο . Ειδικά στο Βόρειο Αιγαίο καταγράφονται οι λιγότερες αναλογικά γεννήσεις εκτός γάμου από τα τρία νησιωτικά συμπλέγματα που εξετάζουμε. Το ποσοστό 5,7% που καταγράφηκε στο Βόρειο Αιγαίο τα έτη 2014-16 είναι ίδιας τάξης μεγέθους με τα ποσοστά των εκτός γάμου γεννήσεων που κατέγραφε η Ελλάδα μια δεκαετία πριν (στα μέσα της δεκαετίας του 2000). Ανάμεσα στα νησιά του Βορείου Αιγαίου οι λιγότερες αναλογικά γεννήσεις από ανύπαντρες μητέρες παρατηρούνται στη Λήμνο και τη Χίο (περίπου 3%). Στον αντίποδα βρίσκονται οι Φούρνοι όπου σχεδόν το 16% των γεννήσεων προέρχονται από ανύπαντρες μητέρες. Βέβαια στην περίπτωση των Φούρνων το ποσοστό αυτό μπορεί να οφείλεται σε τυχαία διακύμανση και να μην είναι αντιπροσωπευτικό, λόγω του μικρού αριθμού των γεννήσεων που καταγράφηκαν τα έτη 2014-16 (19 γεννήσεις από τις οποίες οι τρεις ήταν εκτός γάμου). Το ίδιο ισχύει και για τον Άγιο Ευστράτιο όπου στην τριετία 2014-16 γεννήθηκαν τρία παιδιά, από τα οποία το ένα από ανύπαντρη μητέρα. </a:t>
            </a:r>
          </a:p>
        </p:txBody>
      </p:sp>
      <p:sp>
        <p:nvSpPr>
          <p:cNvPr id="37892" name="Θέση κεφαλίδας 3">
            <a:extLst>
              <a:ext uri="{FF2B5EF4-FFF2-40B4-BE49-F238E27FC236}">
                <a16:creationId xmlns:a16="http://schemas.microsoft.com/office/drawing/2014/main" id="{3C7CE1DA-A465-5923-5700-CC8D9C28A32F}"/>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r>
              <a:rPr lang="el-GR" altLang="el-GR">
                <a:solidFill>
                  <a:srgbClr val="000000"/>
                </a:solidFill>
                <a:latin typeface="Arial" panose="020B0604020202020204" pitchFamily="34" charset="0"/>
              </a:rPr>
              <a:t>Βασίλειος Γαβαλάς, Πληθυσμιακή Γεωγραφία. Διάλεξη 9.</a:t>
            </a:r>
          </a:p>
        </p:txBody>
      </p:sp>
      <p:sp>
        <p:nvSpPr>
          <p:cNvPr id="37893" name="Θέση αριθμού διαφάνειας 4">
            <a:extLst>
              <a:ext uri="{FF2B5EF4-FFF2-40B4-BE49-F238E27FC236}">
                <a16:creationId xmlns:a16="http://schemas.microsoft.com/office/drawing/2014/main" id="{F0638890-576E-55D3-D8E2-F96FA09B8904}"/>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fld id="{FFC36C17-1398-4256-B006-CC0B03BDBFBE}" type="slidenum">
              <a:rPr lang="el-GR" altLang="el-GR" smtClean="0">
                <a:solidFill>
                  <a:srgbClr val="000000"/>
                </a:solidFill>
                <a:latin typeface="Arial" panose="020B0604020202020204" pitchFamily="34" charset="0"/>
              </a:rPr>
              <a:pPr/>
              <a:t>19</a:t>
            </a:fld>
            <a:endParaRPr lang="el-GR" altLang="el-GR">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C163AD3-3D52-7FA7-524B-F7BF3F60FD1E}"/>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39939" name="Rectangle 7">
            <a:extLst>
              <a:ext uri="{FF2B5EF4-FFF2-40B4-BE49-F238E27FC236}">
                <a16:creationId xmlns:a16="http://schemas.microsoft.com/office/drawing/2014/main" id="{860946FB-ED7D-9D7C-36D1-2F30DDF7560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845810A2-518E-4093-889D-7C1A624ADEB7}" type="slidenum">
              <a:rPr lang="el-GR" altLang="el-GR" smtClean="0">
                <a:latin typeface="Arial" panose="020B0604020202020204" pitchFamily="34" charset="0"/>
              </a:rPr>
              <a:pPr>
                <a:spcBef>
                  <a:spcPct val="0"/>
                </a:spcBef>
                <a:buClrTx/>
                <a:buFontTx/>
                <a:buNone/>
              </a:pPr>
              <a:t>20</a:t>
            </a:fld>
            <a:endParaRPr lang="el-GR" altLang="el-GR">
              <a:latin typeface="Arial" panose="020B0604020202020204" pitchFamily="34" charset="0"/>
            </a:endParaRPr>
          </a:p>
        </p:txBody>
      </p:sp>
      <p:sp>
        <p:nvSpPr>
          <p:cNvPr id="39940" name="Text Box 1">
            <a:extLst>
              <a:ext uri="{FF2B5EF4-FFF2-40B4-BE49-F238E27FC236}">
                <a16:creationId xmlns:a16="http://schemas.microsoft.com/office/drawing/2014/main" id="{256726D0-3C13-AC52-2D6D-BD90D4F63A2F}"/>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39941" name="Text Box 2">
            <a:extLst>
              <a:ext uri="{FF2B5EF4-FFF2-40B4-BE49-F238E27FC236}">
                <a16:creationId xmlns:a16="http://schemas.microsoft.com/office/drawing/2014/main" id="{DF004BCA-36D2-2174-8A68-0B19B96787C8}"/>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85D0625-9EE5-4192-8E1B-1A30EFB11950}" type="slidenum">
              <a:rPr lang="el-GR" altLang="el-GR">
                <a:latin typeface="Arial" panose="020B0604020202020204" pitchFamily="34" charset="0"/>
              </a:rPr>
              <a:pPr algn="r" eaLnBrk="1" hangingPunct="1">
                <a:spcBef>
                  <a:spcPct val="0"/>
                </a:spcBef>
                <a:buClrTx/>
                <a:buFontTx/>
                <a:buNone/>
              </a:pPr>
              <a:t>20</a:t>
            </a:fld>
            <a:endParaRPr lang="el-GR" altLang="el-GR">
              <a:latin typeface="Arial" panose="020B0604020202020204" pitchFamily="34" charset="0"/>
            </a:endParaRPr>
          </a:p>
        </p:txBody>
      </p:sp>
      <p:sp>
        <p:nvSpPr>
          <p:cNvPr id="39942" name="Rectangle 3">
            <a:extLst>
              <a:ext uri="{FF2B5EF4-FFF2-40B4-BE49-F238E27FC236}">
                <a16:creationId xmlns:a16="http://schemas.microsoft.com/office/drawing/2014/main" id="{FCD52A21-6E1E-19CB-855B-5894D5680D71}"/>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3" name="Text Box 4">
            <a:extLst>
              <a:ext uri="{FF2B5EF4-FFF2-40B4-BE49-F238E27FC236}">
                <a16:creationId xmlns:a16="http://schemas.microsoft.com/office/drawing/2014/main" id="{7AB1019A-4BAC-FE0B-0667-2904F6F17E9C}"/>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a:latin typeface="Arial" panose="020B0604020202020204" pitchFamily="34" charset="0"/>
              </a:rPr>
              <a:t>Πολλές από τις γεννήσεις εκτός γάμου (21%) προέρχονται από έφηβες μητέρες και σχεδόν το ένα τέταρτο από γυναίκες λίγο μεγαλύτερης ηλικίας (20-24 ετών). Θα μπορούσαμε να ισχυριστούμε λοιπόν ότι τα μισά σχεδόν παιδιά που γεννιούνται εκτός γάμου έχουν βιολογικές μητέρες που είτε είναι έφηβες είτε διανύουν τη μετεφηβική περίοδο. Από την άλλη μεριά η μεγάλη πλειοψηφία των εντός γάμου γεννήσεων προέρχονται από μητέρες 25-34 ετών. </a:t>
            </a:r>
          </a:p>
          <a:p>
            <a:pPr eaLnBrk="1" hangingPunct="1">
              <a:spcBef>
                <a:spcPts val="450"/>
              </a:spcBef>
              <a:buClrTx/>
              <a:buFontTx/>
              <a:buNone/>
            </a:pPr>
            <a:r>
              <a:rPr lang="el-GR" altLang="el-GR">
                <a:latin typeface="Arial" panose="020B0604020202020204" pitchFamily="34" charset="0"/>
              </a:rPr>
              <a:t>Παρόλα αυτά υπάρχει μία τάση οι εξώγαμες γεννήσεις που λαμβάνουν χώρα στο τέλος της αναπαραγωγικής ηλικίας της γυναίκας (40+) να αποτελούν μεγαλύτερο ποσοστό επί του συνόλου των εξώγαμων γεννήσεων από ό,τι αποτελούν οι «νόμιμες» γεννήσεις στις αντίστοιχες ηλικίες (4,5% και 3,1% τα ποσοστά για τις δύο κατηγορίες αντιστοίχως).  Οι γυναίκες άνω των 40 συνήθως είναι πιο χειραφετημένες οικονομικά και κοινωνικά από τις νεότερες γυναίκες και έτσι μία γέννηση εκτός γάμου είναι πολύ πιθανό να αποτελεί συνειδητή επιλογή, κατί που δε συμβαίνει πάντα στις γυναίκες κάτω των 20. </a:t>
            </a:r>
          </a:p>
          <a:p>
            <a:pPr eaLnBrk="1" hangingPunct="1">
              <a:spcBef>
                <a:spcPts val="450"/>
              </a:spcBef>
              <a:buClrTx/>
              <a:buFontTx/>
              <a:buNone/>
            </a:pPr>
            <a:endParaRPr lang="el-GR" altLang="el-GR">
              <a:latin typeface="Arial" panose="020B0604020202020204" pitchFamily="34" charset="0"/>
            </a:endParaRPr>
          </a:p>
        </p:txBody>
      </p:sp>
      <p:sp>
        <p:nvSpPr>
          <p:cNvPr id="39944" name="Notes Placeholder 1">
            <a:extLst>
              <a:ext uri="{FF2B5EF4-FFF2-40B4-BE49-F238E27FC236}">
                <a16:creationId xmlns:a16="http://schemas.microsoft.com/office/drawing/2014/main" id="{0D062C7F-74EB-2CF9-9DB7-E6E2E16FC31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Πολλές από τις γεννήσεις εκτός γάμου (21%) προέρχονται από έφηβες  μητέρες και σχεδόν το ένα τέταρτο από γυναίκες λίγο μεγαλύτερης ηλικίας  (20-24 ετών). Θα μπορούσαμε να ισχυριστούμε λοιπόν ότι τα μισά σχεδόν  παιδιά που γεννιούνται εκτός γάμου έχουν βιολογικές μητέρες που είτε είναι  έφηβες είτε διανύουν τη μετεφηβική περίοδο. Από την άλλη μεριά η μεγάλη  πλειοψηφία των εντός γάμου γεννήσεων προέρχονται από μητέρες 25-34  ετών. Είναι πολύ πιθανόν οι εκτός γάμου γεννήσεις στις εφηβικές και μετεφηβικές ηλικίες να οφείλονται σε ανεπιθύμητες εγκυμοσύνες. </a:t>
            </a:r>
          </a:p>
          <a:p>
            <a:r>
              <a:rPr lang="el-GR" altLang="el-GR"/>
              <a:t>Παρόλα αυτά υπάρχει μία τάση οι εξώγαμες γεννήσεις που λαμβάνουν χώρα  στο τέλος της αναπαραγωγικής ηλικίας της γυναίκας (45+) να αποτελούν  μεγαλύτερο ποσοστό επί του συνόλου των εξώγαμων γεννήσεων από ό,τι  αποτελούν οι γεννήσεις από παντρεμένες γυναίκες στις αντίστοιχες ηλικίες.  Οι γυναίκες άνω των 40  συνήθως είναι πιο χειραφετημένες οικονομικά και κοινωνικά από τις νεότερες  γυναίκες.</a:t>
            </a:r>
          </a:p>
          <a:p>
            <a:r>
              <a:rPr lang="el-GR" altLang="el-GR"/>
              <a:t>Από την άλλη μεριά, οι γυναίκες που γεννάν παιδιά όντας σε σύμφωνο συμβίωσης δεν έχουν το ίδιο ηλικιακό προφίλ με τις παντρεμένες. Ένα σημαντικό ποσοστό της τεκνοποιίας σε σύμφωνο συμβίωσης λαμβάνει χώρα σε μεγάλες ηλικίες (12% των γεννήσεων προέρχονται από μητέρες άνω των 40 ετών). </a:t>
            </a:r>
          </a:p>
          <a:p>
            <a:endParaRPr lang="el-GR" altLang="el-GR"/>
          </a:p>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13AE1C6-CE4F-510D-D7E1-5D6C7D90189F}"/>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41987" name="Rectangle 7">
            <a:extLst>
              <a:ext uri="{FF2B5EF4-FFF2-40B4-BE49-F238E27FC236}">
                <a16:creationId xmlns:a16="http://schemas.microsoft.com/office/drawing/2014/main" id="{CEA9B072-7C98-4B29-8687-1FACA682488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2605D07D-DD25-4F78-AB74-4B648F3781C2}" type="slidenum">
              <a:rPr lang="el-GR" altLang="el-GR" smtClean="0">
                <a:latin typeface="Arial" panose="020B0604020202020204" pitchFamily="34" charset="0"/>
              </a:rPr>
              <a:pPr>
                <a:spcBef>
                  <a:spcPct val="0"/>
                </a:spcBef>
                <a:buClrTx/>
                <a:buFontTx/>
                <a:buNone/>
              </a:pPr>
              <a:t>21</a:t>
            </a:fld>
            <a:endParaRPr lang="el-GR" altLang="el-GR">
              <a:latin typeface="Arial" panose="020B0604020202020204" pitchFamily="34" charset="0"/>
            </a:endParaRPr>
          </a:p>
        </p:txBody>
      </p:sp>
      <p:sp>
        <p:nvSpPr>
          <p:cNvPr id="41988" name="Text Box 1">
            <a:extLst>
              <a:ext uri="{FF2B5EF4-FFF2-40B4-BE49-F238E27FC236}">
                <a16:creationId xmlns:a16="http://schemas.microsoft.com/office/drawing/2014/main" id="{91365906-6568-0FA0-D7E7-FBAFA64C979C}"/>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41989" name="Text Box 2">
            <a:extLst>
              <a:ext uri="{FF2B5EF4-FFF2-40B4-BE49-F238E27FC236}">
                <a16:creationId xmlns:a16="http://schemas.microsoft.com/office/drawing/2014/main" id="{664E2D35-A787-BEC1-3FAB-88BB2F0499B6}"/>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331830F-2B44-4E2D-BB6F-B024527E4F9F}" type="slidenum">
              <a:rPr lang="el-GR" altLang="el-GR">
                <a:latin typeface="Arial" panose="020B0604020202020204" pitchFamily="34" charset="0"/>
              </a:rPr>
              <a:pPr algn="r" eaLnBrk="1" hangingPunct="1">
                <a:spcBef>
                  <a:spcPct val="0"/>
                </a:spcBef>
                <a:buClrTx/>
                <a:buFontTx/>
                <a:buNone/>
              </a:pPr>
              <a:t>21</a:t>
            </a:fld>
            <a:endParaRPr lang="el-GR" altLang="el-GR">
              <a:latin typeface="Arial" panose="020B0604020202020204" pitchFamily="34" charset="0"/>
            </a:endParaRPr>
          </a:p>
        </p:txBody>
      </p:sp>
      <p:sp>
        <p:nvSpPr>
          <p:cNvPr id="41990" name="Rectangle 3">
            <a:extLst>
              <a:ext uri="{FF2B5EF4-FFF2-40B4-BE49-F238E27FC236}">
                <a16:creationId xmlns:a16="http://schemas.microsoft.com/office/drawing/2014/main" id="{EE70925F-D12E-AC6C-44A1-7BB4036EA36E}"/>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91" name="Text Box 4">
            <a:extLst>
              <a:ext uri="{FF2B5EF4-FFF2-40B4-BE49-F238E27FC236}">
                <a16:creationId xmlns:a16="http://schemas.microsoft.com/office/drawing/2014/main" id="{54426CCE-CC0C-E7EB-215E-D992C612472D}"/>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a:latin typeface="Arial" panose="020B0604020202020204" pitchFamily="34" charset="0"/>
              </a:rPr>
              <a:t>Η πλειοψηφία των ανύπαντρων μητέρων είναι είτε αναλφάβητες είτε πολύ χαμηλού μορφωτικού επιπέδου (61% των ανύπαντρων μητέρων είτε δεν έχουν λάβει καμία σχολική μόρφωση είτε έχουν παρακολουθήσει το πολύ 9 χρόνια σχολείου). 30% από αυτές έχουν τελειώσει τη δευτεροβάθμια εκπαίδευση (12 χρόνια εκπαίδευσης) και μόνο 10% είναι απόφοιτες τριτοβάθμιας εκπαίδευσης. Αντιθέτως, οι παντρεμένες μητέρες έχουν υψηλότερο μορφωτικό επίπεδο. Λιγότερο από 1% είναι αναλφάβητες, ενώ 26,2% είναι απόφοιτες τριτοβάθμιας εκπαίδευσης. </a:t>
            </a:r>
          </a:p>
          <a:p>
            <a:pPr eaLnBrk="1" hangingPunct="1">
              <a:spcBef>
                <a:spcPts val="450"/>
              </a:spcBef>
              <a:buClrTx/>
              <a:buFontTx/>
              <a:buNone/>
            </a:pPr>
            <a:r>
              <a:rPr lang="el-GR" altLang="el-GR">
                <a:latin typeface="Arial" panose="020B0604020202020204" pitchFamily="34" charset="0"/>
                <a:ea typeface="SimSun" panose="02010600030101010101" pitchFamily="2" charset="-122"/>
              </a:rPr>
              <a:t>Η ανάλυση των δεδομένων έδειξε ότι είναι πολύ πιθανό ένα μεγάλο ποσοστό των γεννήσεων εκτός γάμου των Ελληνίδων να είναι αποτέλεσμα ανεπιθύμητης εγκυμοσύνης, εφόσον σχεδόν οι μισές από τις Ελληνίδες ανύπαντρες μητέρες  έχουν πολύ χαμηλό μορφωτικό επίπεδο (είτε είναι αναλφάβητες) και είναι πολύ νέες (23,3% εξ αυτών είναι έφηβες). Από την άλλη μεριά, παιδιά εκτός γάμου γεννιόνται από αλλοδαπούς όλων των ηλικιών και κάθε μορφωτικού επιπέδου και αυτό ίσως να σημαίνει ότι η τεκνοποιία εκτός γάμου είναι συνειδητή επιλογή των αλλοδαπών πολιτών, και όχι αποτέλεσμα ανεπιθύμητης εγκυμοσύνης.</a:t>
            </a:r>
          </a:p>
        </p:txBody>
      </p:sp>
      <p:sp>
        <p:nvSpPr>
          <p:cNvPr id="41992" name="Notes Placeholder 1">
            <a:extLst>
              <a:ext uri="{FF2B5EF4-FFF2-40B4-BE49-F238E27FC236}">
                <a16:creationId xmlns:a16="http://schemas.microsoft.com/office/drawing/2014/main" id="{2A2592C6-BCD4-3FB8-2DE1-19174FF1666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Η πλειοψηφία των ανύπαντρων μητέρων είναι είτε αναλφάβητες είτε πολύ  χαμηλού μορφωτικού επιπέδου (</a:t>
            </a:r>
            <a:r>
              <a:rPr lang="en-US" altLang="el-GR"/>
              <a:t>6</a:t>
            </a:r>
            <a:r>
              <a:rPr lang="el-GR" altLang="el-GR"/>
              <a:t>1% των ανύπαντρων μητέρων είτε δεν  έχουν λάβει καμία σχολική μόρφωση είτε έχουν παρακολουθήσει το πολύ 9  χρόνια σχολείου). 30% από αυτές έχουν τελειώσει τη δευτεροβάθμια  εκπαίδευση (12 χρόνια εκπαίδευσης) και μόνο 10% είναι απόφοιτες  τριτοβάθμιας εκπαίδευσης. Αντιθέτως, οι παντρεμένες μητέρες έχουν  υψηλότερο μορφωτικό επίπεδο. Λιγότερο από 1% είναι αναλφάβητες, ενώ  26,2% είναι απόφοιτες τριτοβάθμιας εκπαίδευσης. </a:t>
            </a:r>
          </a:p>
          <a:p>
            <a:r>
              <a:rPr lang="el-GR" altLang="el-GR"/>
              <a:t>Η ανάλυση των δεδομένων έδειξε ότι είναι πολύ πιθανό ένα μεγάλο ποσοστό  των γεννήσεων εκτός γάμου των Ελληνίδων να είναι αποτέλεσμα  ανεπιθύμητης εγκυμοσύνης, εφόσον σχεδόν οι μισές από τις Ελληνίδες  ανύπαντρες μητέρες  έχουν πολύ χαμηλό μορφωτικό επίπεδο (είτε είναι  αναλφάβητες) και είναι πολύ νέες (23,3% εξ αυτών είναι έφηβες). Από την  άλλη μεριά, παιδιά εκτός γάμου γεννιόνται από αλλοδαπούς όλων των  ηλικιών και κάθε μορφωτικού επιπέδου και αυτό ίσως να σημαίνει ότι η  τεκνοποιία εκτός γάμου είναι συνειδητή επιλογή των αλλοδαπών πολιτών, και  όχι αποτέλεσμα ανεπιθύμητης εγκυμοσύνης.</a:t>
            </a:r>
          </a:p>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4DFE603-6292-C509-2F6D-C7C83D2282D9}"/>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7171" name="Rectangle 7">
            <a:extLst>
              <a:ext uri="{FF2B5EF4-FFF2-40B4-BE49-F238E27FC236}">
                <a16:creationId xmlns:a16="http://schemas.microsoft.com/office/drawing/2014/main" id="{3BFF5585-6D67-3928-579D-2B4F4634CEF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E8CCA158-F894-4439-A339-2EE96AB6CABC}" type="slidenum">
              <a:rPr lang="el-GR" altLang="el-GR" smtClean="0">
                <a:latin typeface="Arial" panose="020B0604020202020204" pitchFamily="34" charset="0"/>
              </a:rPr>
              <a:pPr>
                <a:spcBef>
                  <a:spcPct val="0"/>
                </a:spcBef>
                <a:buClrTx/>
                <a:buFontTx/>
                <a:buNone/>
              </a:pPr>
              <a:t>2</a:t>
            </a:fld>
            <a:endParaRPr lang="el-GR" altLang="el-GR">
              <a:latin typeface="Arial" panose="020B0604020202020204" pitchFamily="34" charset="0"/>
            </a:endParaRPr>
          </a:p>
        </p:txBody>
      </p:sp>
      <p:sp>
        <p:nvSpPr>
          <p:cNvPr id="7172" name="Text Box 1">
            <a:extLst>
              <a:ext uri="{FF2B5EF4-FFF2-40B4-BE49-F238E27FC236}">
                <a16:creationId xmlns:a16="http://schemas.microsoft.com/office/drawing/2014/main" id="{66C08B1F-8063-32B8-75A9-2DFAA8CB9D5E}"/>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7173" name="Text Box 2">
            <a:extLst>
              <a:ext uri="{FF2B5EF4-FFF2-40B4-BE49-F238E27FC236}">
                <a16:creationId xmlns:a16="http://schemas.microsoft.com/office/drawing/2014/main" id="{6C7F64C9-A3AF-FCF5-ABA2-5172B714D7F1}"/>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A997B4B-134C-4D9A-8EF2-E8ABAC09D37B}" type="slidenum">
              <a:rPr lang="el-GR" altLang="el-GR">
                <a:latin typeface="Arial" panose="020B0604020202020204" pitchFamily="34" charset="0"/>
              </a:rPr>
              <a:pPr algn="r" eaLnBrk="1" hangingPunct="1">
                <a:spcBef>
                  <a:spcPct val="0"/>
                </a:spcBef>
                <a:buClrTx/>
                <a:buFontTx/>
                <a:buNone/>
              </a:pPr>
              <a:t>2</a:t>
            </a:fld>
            <a:endParaRPr lang="el-GR" altLang="el-GR">
              <a:latin typeface="Arial" panose="020B0604020202020204" pitchFamily="34" charset="0"/>
            </a:endParaRPr>
          </a:p>
        </p:txBody>
      </p:sp>
      <p:sp>
        <p:nvSpPr>
          <p:cNvPr id="7174" name="Rectangle 3">
            <a:extLst>
              <a:ext uri="{FF2B5EF4-FFF2-40B4-BE49-F238E27FC236}">
                <a16:creationId xmlns:a16="http://schemas.microsoft.com/office/drawing/2014/main" id="{B710B757-86D6-CFD9-D149-525B81A09BB5}"/>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5" name="Text Box 4">
            <a:extLst>
              <a:ext uri="{FF2B5EF4-FFF2-40B4-BE49-F238E27FC236}">
                <a16:creationId xmlns:a16="http://schemas.microsoft.com/office/drawing/2014/main" id="{05963A9B-E855-9AA9-0339-65510F77B514}"/>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a:latin typeface="Arial" panose="020B0604020202020204" pitchFamily="34" charset="0"/>
              </a:rPr>
              <a:t>Το παράδοξο των χωρών της ανατολικής Ευρώπης και της πρώην Ε.Σ.Σ.Δ.</a:t>
            </a:r>
          </a:p>
          <a:p>
            <a:pPr eaLnBrk="1" hangingPunct="1">
              <a:spcBef>
                <a:spcPts val="450"/>
              </a:spcBef>
              <a:buClrTx/>
              <a:buFontTx/>
              <a:buNone/>
            </a:pPr>
            <a:endParaRPr lang="el-GR" altLang="el-G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9C8D181-E491-3D52-F798-E1B57AAB5BA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44035" name="Rectangle 7">
            <a:extLst>
              <a:ext uri="{FF2B5EF4-FFF2-40B4-BE49-F238E27FC236}">
                <a16:creationId xmlns:a16="http://schemas.microsoft.com/office/drawing/2014/main" id="{4DCE0198-E69F-6CBF-1B4B-E1652A92044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6A2EC0F1-0471-4EEA-972E-607A1ED05E9D}" type="slidenum">
              <a:rPr lang="el-GR" altLang="el-GR" smtClean="0">
                <a:latin typeface="Arial" panose="020B0604020202020204" pitchFamily="34" charset="0"/>
              </a:rPr>
              <a:pPr>
                <a:spcBef>
                  <a:spcPct val="0"/>
                </a:spcBef>
                <a:buClrTx/>
                <a:buFontTx/>
                <a:buNone/>
              </a:pPr>
              <a:t>22</a:t>
            </a:fld>
            <a:endParaRPr lang="el-GR" altLang="el-GR">
              <a:latin typeface="Arial" panose="020B0604020202020204" pitchFamily="34" charset="0"/>
            </a:endParaRPr>
          </a:p>
        </p:txBody>
      </p:sp>
      <p:sp>
        <p:nvSpPr>
          <p:cNvPr id="44036" name="Rectangle 1">
            <a:extLst>
              <a:ext uri="{FF2B5EF4-FFF2-40B4-BE49-F238E27FC236}">
                <a16:creationId xmlns:a16="http://schemas.microsoft.com/office/drawing/2014/main" id="{51A25388-A431-CF42-69E6-42159CF9E427}"/>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2">
            <a:extLst>
              <a:ext uri="{FF2B5EF4-FFF2-40B4-BE49-F238E27FC236}">
                <a16:creationId xmlns:a16="http://schemas.microsoft.com/office/drawing/2014/main" id="{F2683E36-D0CC-6E8C-2ABD-0B80FC098836}"/>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l-GR" altLang="el-GR">
                <a:latin typeface="Arial" panose="020B0604020202020204" pitchFamily="34" charset="0"/>
              </a:rPr>
              <a:t>Ένα άλλο χαρακτηριστικό που διαφοροποιεί τις ανύπαντρες μητέρες ξένης υπηκοότητας από τις αντίστοιχες Ελληνίδες είναι το μορφωτικό επίπεδο και η ηλικία αυτών των μητέρων. Ένα τέταρτο των Ελληνίδων ανύπαντρων μητέρων είναι αναλφάβητες, ενώ μόνο το 6% των ανύπαντρων μητέρων ξένης υπηκοότητας ανήκουν στην κατηγορία των αναλφάβητων </a:t>
            </a:r>
          </a:p>
        </p:txBody>
      </p:sp>
      <p:sp>
        <p:nvSpPr>
          <p:cNvPr id="44038" name="Notes Placeholder 1">
            <a:extLst>
              <a:ext uri="{FF2B5EF4-FFF2-40B4-BE49-F238E27FC236}">
                <a16:creationId xmlns:a16="http://schemas.microsoft.com/office/drawing/2014/main" id="{D18D93EA-7032-ED98-74A6-DF950634AEB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Ένα άλλο χαρακτηριστικό που διαφοροποιεί τις ανύπαντρες μητέρες ξένης  υπηκοότητας από τις αντίστοιχες Ελληνίδες είναι το μορφωτικό επίπεδο και η  ηλικία αυτών των μητέρων. Ένα τέταρτο των Ελληνίδων ανύπαντρων  μητέρων είναι αναλφάβητες, ενώ μόνο το 6% των ανύπαντρων μητέρων  ξένης υπηκοότητας ανήκουν στην κατηγορία των αναλφάβητων </a:t>
            </a:r>
          </a:p>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2AD9444-1E0A-EAC6-682B-3A6CE6AA70C1}"/>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46083" name="Rectangle 7">
            <a:extLst>
              <a:ext uri="{FF2B5EF4-FFF2-40B4-BE49-F238E27FC236}">
                <a16:creationId xmlns:a16="http://schemas.microsoft.com/office/drawing/2014/main" id="{5D161FD6-B0B9-0C40-9616-F56F7F92F69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F8131988-781D-4F8E-8AAD-4C88199488A6}" type="slidenum">
              <a:rPr lang="el-GR" altLang="el-GR" smtClean="0">
                <a:latin typeface="Arial" panose="020B0604020202020204" pitchFamily="34" charset="0"/>
              </a:rPr>
              <a:pPr>
                <a:spcBef>
                  <a:spcPct val="0"/>
                </a:spcBef>
                <a:buClrTx/>
                <a:buFontTx/>
                <a:buNone/>
              </a:pPr>
              <a:t>23</a:t>
            </a:fld>
            <a:endParaRPr lang="el-GR" altLang="el-GR">
              <a:latin typeface="Arial" panose="020B0604020202020204" pitchFamily="34" charset="0"/>
            </a:endParaRPr>
          </a:p>
        </p:txBody>
      </p:sp>
      <p:sp>
        <p:nvSpPr>
          <p:cNvPr id="46084" name="Rectangle 1">
            <a:extLst>
              <a:ext uri="{FF2B5EF4-FFF2-40B4-BE49-F238E27FC236}">
                <a16:creationId xmlns:a16="http://schemas.microsoft.com/office/drawing/2014/main" id="{F32F9547-B4E6-64E0-21A2-CD2BF6D2F02C}"/>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2">
            <a:extLst>
              <a:ext uri="{FF2B5EF4-FFF2-40B4-BE49-F238E27FC236}">
                <a16:creationId xmlns:a16="http://schemas.microsoft.com/office/drawing/2014/main" id="{7FE29683-A8F7-94FE-5168-7EE3AE9AEFA0}"/>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375"/>
              </a:spcBef>
              <a:buClrTx/>
              <a:buFontTx/>
              <a:buNone/>
            </a:pPr>
            <a:r>
              <a:rPr lang="el-GR" altLang="el-GR" sz="1000">
                <a:latin typeface="Arial" panose="020B0604020202020204" pitchFamily="34" charset="0"/>
              </a:rPr>
              <a:t>Όσον αφορά την ηλικία της μητέρας κατά τη γέννηση του παιδιού, ένα μεγάλο ποσοστό (23,3%) των Ελληνίδων ανύπαντρων μητέρων είναι έφηβες, ενώ για τις μη-Ελληνίδες υπηκόους αυτό το ποσοστό είναι σημαντικά χαμηλότερο (15,6%)</a:t>
            </a:r>
            <a:r>
              <a:rPr lang="en-US" altLang="el-GR" sz="1000">
                <a:latin typeface="Arial" panose="020B0604020202020204" pitchFamily="34" charset="0"/>
              </a:rPr>
              <a:t>. </a:t>
            </a:r>
            <a:r>
              <a:rPr lang="el-GR" altLang="el-GR" sz="1000">
                <a:latin typeface="Arial" panose="020B0604020202020204" pitchFamily="34" charset="0"/>
              </a:rPr>
              <a:t>Αυτές οι διαφορές ως προς την ηλικία και το μορφωτικό επίπεδο ανάμεσα στις Ελληνίδες και τις αλλοδαπές ανύπαντρες μητέρες (οι οποίες είναι στατιστικά σημαντικές) μας επιτρέπουν να εικάσουμε ότι οι λόγοι για τους οποίους γίνονται ανύπαντρες μητέρες οι Ελληνίδες είναι διαφορετικοί από αυτούς των αλλοδαπών. Η παραπάνω ανάλυση δίνει ενδείξεις ότι ένα μεγάλο ποσοστό των αλλοδαπών ανύπαντρων μητέρων γέννησαν παιδιά εκτός γάμου από επιλογή και όχι εξαιτίας μιας ανεπιθύμητης εγκυμοσύνης. Ενδεικτικό των διαφορετικών αντιλήψεων και συμπεριφορών που έχουν οι αλλοδαποί είναι ότι πάνω από το 50% των γεννήσεων ήταν εξώγαμες στη Βουλγαρία το 2006 και το 2007, ενώ αυτό το ποσοστό στη Ρουμανία είναι πάνω από 20% από τα μέσα της δεκαετίας του 1990 και έφτασε το 29% το 2006 (</a:t>
            </a:r>
            <a:r>
              <a:rPr lang="en-GB" altLang="el-GR" sz="1000">
                <a:latin typeface="Arial" panose="020B0604020202020204" pitchFamily="34" charset="0"/>
              </a:rPr>
              <a:t>Eurostat</a:t>
            </a:r>
            <a:r>
              <a:rPr lang="el-GR" altLang="el-GR" sz="1000">
                <a:latin typeface="Arial" panose="020B0604020202020204" pitchFamily="34" charset="0"/>
              </a:rPr>
              <a:t>,2010). Πιθανότατα η ελεύθερη συμβίωση  έχει γίνει αποδεκτή από τους μη-Έλληνες υπηκόους ως ένας θεσμός ισότιμος με το γάμο και γι’ αυτό η τεκνοποιία εκτός γάμου παύει να αποτελεί στίγμα.</a:t>
            </a:r>
          </a:p>
          <a:p>
            <a:pPr>
              <a:spcBef>
                <a:spcPts val="375"/>
              </a:spcBef>
              <a:buClrTx/>
              <a:buFontTx/>
              <a:buNone/>
            </a:pPr>
            <a:r>
              <a:rPr lang="el-GR" altLang="el-GR" sz="1000">
                <a:latin typeface="Arial" panose="020B0604020202020204" pitchFamily="34" charset="0"/>
              </a:rPr>
              <a:t>Από την άλλη μεριά, για τις Ελληνίδες η τεκνοποιία εκτός γάμου δεν είναι κατ’ ανάγκη μια συνειδητή επιλογή, εφόσον οι μισές από τις ανύπαντρες Ελληνίδες μητέρες είναι πολύ χαμηλού μορφωτικού επιπέδου και σε πολύ μικρή ηλικία. </a:t>
            </a:r>
            <a:r>
              <a:rPr lang="en-GB" altLang="el-GR" sz="1000">
                <a:latin typeface="Arial" panose="020B0604020202020204" pitchFamily="34" charset="0"/>
              </a:rPr>
              <a:t>Σε κοινωνίες με χαμηλό ποσοστό εξώγαμων γεννήσεων είναι οι φτωχές, χαμηλού μορφωτικού επιπέδου και από κάθε άποψη μη-προνομιούχες γυναίκες που γεννάν παιδιά εκτός γάμου. </a:t>
            </a:r>
            <a:r>
              <a:rPr lang="el-GR" altLang="el-GR" sz="1000">
                <a:latin typeface="Arial" panose="020B0604020202020204" pitchFamily="34" charset="0"/>
              </a:rPr>
              <a:t>Στην περίπτωση των Ελληνίδων φαίνεται ότι οι περισσότερες εγκυμοσύνες εκτός γάμου δεν είναι προγραμματισμένες και συχνά ο τοκετός είναι αποτέλεσμα μιας δύσκολης απόφασης ανάμεσα στην άμβλωση και τη γέννηση του παιδιού.   </a:t>
            </a:r>
          </a:p>
        </p:txBody>
      </p:sp>
      <p:sp>
        <p:nvSpPr>
          <p:cNvPr id="46086" name="Notes Placeholder 1">
            <a:extLst>
              <a:ext uri="{FF2B5EF4-FFF2-40B4-BE49-F238E27FC236}">
                <a16:creationId xmlns:a16="http://schemas.microsoft.com/office/drawing/2014/main" id="{0069D629-2A28-841E-924F-8B08B40457E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Όσον αφορά την ηλικία της μητέρας κατά τη γέννηση του παιδιού, ένα μεγάλο ποσοστό (23,3%) των Ελληνίδων ανύπαντρων μητέρων είναι έφηβες, ενώ για τις μη-Ελληνίδες υπηκόους αυτό το ποσοστό είναι σημαντικά χαμηλότερο (15,6%). Αυτές οι διαφορές ως προς την ηλικία και το μορφωτικό επίπεδο ανάμεσα στις Ελληνίδες και τις αλλοδαπές ανύπαντρες μητέρες (οι οποίες είναι στατιστικά σημαντικές) μας επιτρέπουν να εικάσουμε ότι οι λόγοι για τους οποίους γίνονται ανύπαντρες μητέρες οι Ελληνίδες είναι διαφορετικοί από αυτούς των αλλοδαπών. Η παραπάνω ανάλυση δίνει ενδείξεις ότι ένα μεγάλο ποσοστό των αλλοδαπών ανύπαντρων μητέρων γέννησαν παιδιά εκτός γάμου από επιλογή και όχι εξαιτίας μιας ανεπιθύμητης εγκυμοσύνης. Ενδεικτικό των διαφορετικών αντιλήψεων και συμπεριφορών που έχουν οι αλλοδαποί είναι ότι πάνω από το 50% των γεννήσεων ήταν εξώγαμες στη Βουλγαρία το 2006 και το 2007, ενώ αυτό το ποσοστό στη Ρουμανία είναι πάνω από 20% από τα μέσα της δεκαετίας του 1990 και έφτασε το 29% το 2006 (Eurostat,2010). Πιθανότατα η ελεύθερη συμβίωση  έχει γίνει αποδεκτή από τους μη-Έλληνες υπηκόους ως ένας θεσμός ισότιμος με το γάμο και γι’ αυτό η τεκνοποιία εκτός γάμου παύει να αποτελεί στίγμα.</a:t>
            </a:r>
          </a:p>
          <a:p>
            <a:r>
              <a:rPr lang="el-GR" altLang="el-GR"/>
              <a:t>Από την άλλη μεριά, για τις Ελληνίδες η τεκνοποιία εκτός γάμου δεν είναι κατ’ ανάγκη μια συνειδητή επιλογή, εφόσον οι μισές από τις ανύπαντρες Ελληνίδες μητέρες είναι πολύ χαμηλού μορφωτικού επιπέδου και σε πολύ μικρή ηλικία. Σε κοινωνίες με χαμηλό ποσοστό εξώγαμων γεννήσεων είναι οι φτωχές, χαμηλού μορφωτικού επιπέδου και από κάθε άποψη μη-προνομιούχες γυναίκες που γεννάν παιδιά εκτός γάμου. Στην περίπτωση των Ελληνίδων φαίνεται ότι οι περισσότερες εγκυμοσύνες εκτός γάμου δεν είναι προγραμματισμένες και συχνά ο τοκετός είναι αποτέλεσμα μιας δύσκολης απόφασης ανάμεσα στην άμβλωση και τη γέννηση του παιδιού.</a:t>
            </a:r>
          </a:p>
          <a:p>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a:extLst>
              <a:ext uri="{FF2B5EF4-FFF2-40B4-BE49-F238E27FC236}">
                <a16:creationId xmlns:a16="http://schemas.microsoft.com/office/drawing/2014/main" id="{A948EC0C-96D8-74AE-34EA-140ACDCF01CB}"/>
              </a:ext>
            </a:extLst>
          </p:cNvPr>
          <p:cNvSpPr>
            <a:spLocks noGrp="1" noRot="1" noChangeAspect="1" noChangeArrowheads="1" noTextEdit="1"/>
          </p:cNvSpPr>
          <p:nvPr>
            <p:ph type="sldImg"/>
          </p:nvPr>
        </p:nvSpPr>
        <p:spPr>
          <a:ln/>
        </p:spPr>
      </p:sp>
      <p:sp>
        <p:nvSpPr>
          <p:cNvPr id="48131" name="Θέση σημειώσεων 2">
            <a:extLst>
              <a:ext uri="{FF2B5EF4-FFF2-40B4-BE49-F238E27FC236}">
                <a16:creationId xmlns:a16="http://schemas.microsoft.com/office/drawing/2014/main" id="{251CFBE9-ADB6-402D-F7B5-DB282C038C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Στην Ελλάδα ως σύνολο το ¼ των εκτός γάμου γεννήσεων προέρχονταν από αλλοδαπές μητέρες την τριετία 2014-16, ενώ στα νησιά το ποσοστό αυτό ήταν σαφώς μεγαλύτερο: 30% στο Βόρειο Αιγαίο, 39% στα Δωδεκάνησα και 44% στις Κυκλάδες. Θα ήταν ίσως εύλογο να υποθέσει κανείς ότι τα ποσοστά αυτά αντανακλούν το γεγονός ότι στα νησιά τα ποσοστά των αλλοδαπών κατοίκων είναι υψηλότερα από ό,τι στην Ελλάδα ως σύνολο.  Και όμως αυτό το συμπέρασμα δεν είναι απολύτως σωστό. Στο Βόρειο Αιγαίο οι αλλοδαπές γυναίκες αποτελούσαν μόνο το 6,3% του γυναικείου πληθυσμού το 2011, ενώ στην Ελλάδα αποτελούσαν το 8,1% (πίνακας 4.3). Στα Δωδεκάνησα και στις Κυκλάδες όντως οι αλλοδαπές ήταν αναλογικά περισσότερες από ό,τι στην Ελλάδα (12,2% στα Δωδεκάνησα και 13,7% στις Κυκλάδες) αλλά η συνεισφορά τους στις εκτός γάμου γεννήσεις ήταν δυσανάλογα μεγάλη σε σχέση με αυτή των αλλοδαπών της Ελλάδας.</a:t>
            </a:r>
          </a:p>
          <a:p>
            <a:endParaRPr lang="el-GR" altLang="el-GR"/>
          </a:p>
        </p:txBody>
      </p:sp>
      <p:sp>
        <p:nvSpPr>
          <p:cNvPr id="48132" name="Θέση κεφαλίδας 3">
            <a:extLst>
              <a:ext uri="{FF2B5EF4-FFF2-40B4-BE49-F238E27FC236}">
                <a16:creationId xmlns:a16="http://schemas.microsoft.com/office/drawing/2014/main" id="{0C291851-9AF4-2149-63C5-72152DD0D274}"/>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r>
              <a:rPr lang="el-GR" altLang="el-GR">
                <a:solidFill>
                  <a:srgbClr val="000000"/>
                </a:solidFill>
                <a:latin typeface="Arial" panose="020B0604020202020204" pitchFamily="34" charset="0"/>
              </a:rPr>
              <a:t>Βασίλειος Γαβαλάς, Πληθυσμιακή Γεωγραφία. Διάλεξη 9.</a:t>
            </a:r>
          </a:p>
        </p:txBody>
      </p:sp>
      <p:sp>
        <p:nvSpPr>
          <p:cNvPr id="48133" name="Θέση αριθμού διαφάνειας 4">
            <a:extLst>
              <a:ext uri="{FF2B5EF4-FFF2-40B4-BE49-F238E27FC236}">
                <a16:creationId xmlns:a16="http://schemas.microsoft.com/office/drawing/2014/main" id="{24AB352D-1B1B-2DB0-7FDC-7A680452BBE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fld id="{AFE66A70-7E4A-4A46-8DCA-9E6B3DB81A28}" type="slidenum">
              <a:rPr lang="el-GR" altLang="el-GR" smtClean="0">
                <a:solidFill>
                  <a:srgbClr val="000000"/>
                </a:solidFill>
                <a:latin typeface="Arial" panose="020B0604020202020204" pitchFamily="34" charset="0"/>
              </a:rPr>
              <a:pPr/>
              <a:t>24</a:t>
            </a:fld>
            <a:endParaRPr lang="el-GR" altLang="el-GR">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E6B9E00-916C-E014-35D8-E1AE00526E25}"/>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51203" name="Rectangle 7">
            <a:extLst>
              <a:ext uri="{FF2B5EF4-FFF2-40B4-BE49-F238E27FC236}">
                <a16:creationId xmlns:a16="http://schemas.microsoft.com/office/drawing/2014/main" id="{968F27F0-B93E-32A9-092E-D136C1DE029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6E36503B-25C1-4C2E-B982-C5D5D5FD2534}" type="slidenum">
              <a:rPr lang="el-GR" altLang="el-GR" smtClean="0">
                <a:latin typeface="Arial" panose="020B0604020202020204" pitchFamily="34" charset="0"/>
              </a:rPr>
              <a:pPr>
                <a:spcBef>
                  <a:spcPct val="0"/>
                </a:spcBef>
                <a:buClrTx/>
                <a:buFontTx/>
                <a:buNone/>
              </a:pPr>
              <a:t>26</a:t>
            </a:fld>
            <a:endParaRPr lang="el-GR" altLang="el-GR">
              <a:latin typeface="Arial" panose="020B0604020202020204" pitchFamily="34" charset="0"/>
            </a:endParaRPr>
          </a:p>
        </p:txBody>
      </p:sp>
      <p:sp>
        <p:nvSpPr>
          <p:cNvPr id="51204" name="Rectangle 1">
            <a:extLst>
              <a:ext uri="{FF2B5EF4-FFF2-40B4-BE49-F238E27FC236}">
                <a16:creationId xmlns:a16="http://schemas.microsoft.com/office/drawing/2014/main" id="{2A7F750D-B6BF-0651-0C67-68559C58B714}"/>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5" name="Text Box 2">
            <a:extLst>
              <a:ext uri="{FF2B5EF4-FFF2-40B4-BE49-F238E27FC236}">
                <a16:creationId xmlns:a16="http://schemas.microsoft.com/office/drawing/2014/main" id="{B1BF779B-6CD8-75D5-7571-124DA159226B}"/>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l-GR" altLang="el-GR">
                <a:latin typeface="Arial" panose="020B0604020202020204" pitchFamily="34" charset="0"/>
              </a:rPr>
              <a:t>Η εθνοτική ομάδα όπου ανήκει κάποιος παίζει σημαντικό ρόλο στη διαμόρφωση της κουλτούρας του. Στην περίπτωση των γυναικών, η πιθανότητα να γίνουν ανύπαντρες μητέρες σχετίζεται σε μεγάλο βαθμό με το πολιτιστικό τους υπόβαθρο, όπως για παράδειγμά αντιλήψεις για το ρόλο των δύο φύλων, την ανατροφή των παιδιών και το θεσμό τις οικογένειας. Η τεκνοποίηση εκτός γάμου στην Ελλάδα είναι πιο συχνή στις γυναίκες ξένης υπηκοότητας. </a:t>
            </a:r>
          </a:p>
        </p:txBody>
      </p:sp>
      <p:sp>
        <p:nvSpPr>
          <p:cNvPr id="51206" name="Notes Placeholder 1">
            <a:extLst>
              <a:ext uri="{FF2B5EF4-FFF2-40B4-BE49-F238E27FC236}">
                <a16:creationId xmlns:a16="http://schemas.microsoft.com/office/drawing/2014/main" id="{B585CB7E-2F5C-14BB-6121-9A852C8195B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Η εθνοτική ομάδα όπου ανήκει κάποιος παίζει σημαντικό ρόλο στη  διαμόρφωση της κουλτούρας του. Στην περίπτωση των γυναικών, η  πιθανότητα να γίνουν ανύπαντρες μητέρες σχετίζεται σε μεγάλο βαθμό με το  πολιτιστικό τους υπόβαθρο, όπως για παράδειγμά αντιλήψεις για το ρόλο των  δύο φύλων, την ανατροφή των παιδιών και το θεσμό τις οικογένειας. Η  τεκνοποίηση εκτός γάμου στην Ελλάδα είναι πιο συχνή στις γυναίκες ξένης  υπηκοότητας.</a:t>
            </a:r>
          </a:p>
          <a:p>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C44684C-4CA9-598D-EA0D-D3158D97A26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53251" name="Rectangle 7">
            <a:extLst>
              <a:ext uri="{FF2B5EF4-FFF2-40B4-BE49-F238E27FC236}">
                <a16:creationId xmlns:a16="http://schemas.microsoft.com/office/drawing/2014/main" id="{5F945AB8-9D60-B7AF-9EEB-2B91F24B8B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5585EF49-118E-48A5-BB1D-73F641E2189B}" type="slidenum">
              <a:rPr lang="el-GR" altLang="el-GR" smtClean="0">
                <a:latin typeface="Arial" panose="020B0604020202020204" pitchFamily="34" charset="0"/>
              </a:rPr>
              <a:pPr>
                <a:spcBef>
                  <a:spcPct val="0"/>
                </a:spcBef>
                <a:buClrTx/>
                <a:buFontTx/>
                <a:buNone/>
              </a:pPr>
              <a:t>27</a:t>
            </a:fld>
            <a:endParaRPr lang="el-GR" altLang="el-GR">
              <a:latin typeface="Arial" panose="020B0604020202020204" pitchFamily="34" charset="0"/>
            </a:endParaRPr>
          </a:p>
        </p:txBody>
      </p:sp>
      <p:sp>
        <p:nvSpPr>
          <p:cNvPr id="53252" name="Text Box 1">
            <a:extLst>
              <a:ext uri="{FF2B5EF4-FFF2-40B4-BE49-F238E27FC236}">
                <a16:creationId xmlns:a16="http://schemas.microsoft.com/office/drawing/2014/main" id="{4D816CD6-6BA5-A03C-10B3-AF59B2044B74}"/>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53253" name="Text Box 2">
            <a:extLst>
              <a:ext uri="{FF2B5EF4-FFF2-40B4-BE49-F238E27FC236}">
                <a16:creationId xmlns:a16="http://schemas.microsoft.com/office/drawing/2014/main" id="{DD963FC4-7D79-F222-BBEF-67BE2103F35E}"/>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2E17CB5-54CB-4E66-BDEB-5E49AE38B116}" type="slidenum">
              <a:rPr lang="el-GR" altLang="el-GR">
                <a:latin typeface="Arial" panose="020B0604020202020204" pitchFamily="34" charset="0"/>
              </a:rPr>
              <a:pPr algn="r" eaLnBrk="1" hangingPunct="1">
                <a:spcBef>
                  <a:spcPct val="0"/>
                </a:spcBef>
                <a:buClrTx/>
                <a:buFontTx/>
                <a:buNone/>
              </a:pPr>
              <a:t>27</a:t>
            </a:fld>
            <a:endParaRPr lang="el-GR" altLang="el-GR">
              <a:latin typeface="Arial" panose="020B0604020202020204" pitchFamily="34" charset="0"/>
            </a:endParaRPr>
          </a:p>
        </p:txBody>
      </p:sp>
      <p:sp>
        <p:nvSpPr>
          <p:cNvPr id="53254" name="Rectangle 3">
            <a:extLst>
              <a:ext uri="{FF2B5EF4-FFF2-40B4-BE49-F238E27FC236}">
                <a16:creationId xmlns:a16="http://schemas.microsoft.com/office/drawing/2014/main" id="{5E0601B1-BA41-2302-41B6-A1044D9E5693}"/>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5" name="Text Box 4">
            <a:extLst>
              <a:ext uri="{FF2B5EF4-FFF2-40B4-BE49-F238E27FC236}">
                <a16:creationId xmlns:a16="http://schemas.microsoft.com/office/drawing/2014/main" id="{BE4C814B-783A-385A-AF24-9BA77FADC67E}"/>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a:latin typeface="Arial" panose="020B0604020202020204" pitchFamily="34" charset="0"/>
              </a:rPr>
              <a:t>Πηγή: </a:t>
            </a:r>
            <a:r>
              <a:rPr lang="en-US" altLang="el-GR">
                <a:latin typeface="Arial" panose="020B0604020202020204" pitchFamily="34" charset="0"/>
              </a:rPr>
              <a:t>Government Actuary ‘s Department</a:t>
            </a:r>
            <a:r>
              <a:rPr lang="el-GR" altLang="el-GR">
                <a:latin typeface="Arial" panose="020B0604020202020204" pitchFamily="34" charset="0"/>
              </a:rPr>
              <a:t>. </a:t>
            </a:r>
          </a:p>
          <a:p>
            <a:pPr eaLnBrk="1" hangingPunct="1">
              <a:spcBef>
                <a:spcPts val="450"/>
              </a:spcBef>
              <a:buClrTx/>
              <a:buFontTx/>
              <a:buNone/>
            </a:pPr>
            <a:r>
              <a:rPr lang="en-US" altLang="el-GR">
                <a:latin typeface="Arial" panose="020B0604020202020204" pitchFamily="34" charset="0"/>
              </a:rPr>
              <a:t>URL: http://www.gad.gov.uk/marital_status_projections/2003/cohabitation_charts.htm#past_trends</a:t>
            </a:r>
          </a:p>
          <a:p>
            <a:pPr eaLnBrk="1" hangingPunct="1">
              <a:spcBef>
                <a:spcPts val="450"/>
              </a:spcBef>
              <a:buClrTx/>
              <a:buFontTx/>
              <a:buNone/>
            </a:pPr>
            <a:r>
              <a:rPr lang="en-US" altLang="el-GR">
                <a:latin typeface="Arial" panose="020B0604020202020204" pitchFamily="34" charset="0"/>
              </a:rPr>
              <a:t>GHS=General Household Survey</a:t>
            </a:r>
          </a:p>
          <a:p>
            <a:pPr eaLnBrk="1" hangingPunct="1">
              <a:spcBef>
                <a:spcPts val="450"/>
              </a:spcBef>
              <a:buClrTx/>
              <a:buFontTx/>
              <a:buNone/>
            </a:pPr>
            <a:r>
              <a:rPr lang="en-US" altLang="el-GR">
                <a:latin typeface="Arial" panose="020B0604020202020204" pitchFamily="34" charset="0"/>
              </a:rPr>
              <a:t>LFS=Labour Force Survey.</a:t>
            </a:r>
          </a:p>
        </p:txBody>
      </p:sp>
      <p:sp>
        <p:nvSpPr>
          <p:cNvPr id="53256" name="Notes Placeholder 1">
            <a:extLst>
              <a:ext uri="{FF2B5EF4-FFF2-40B4-BE49-F238E27FC236}">
                <a16:creationId xmlns:a16="http://schemas.microsoft.com/office/drawing/2014/main" id="{566BCD86-6EAA-74F6-BC6E-0C67C40AEF2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l-GR"/>
              <a:t>Πηγή:  Government Actuary ‘s Department . </a:t>
            </a:r>
          </a:p>
          <a:p>
            <a:r>
              <a:rPr lang="en-US" altLang="el-GR"/>
              <a:t>URL:  http://www.gad.gov.uk/marital_status_projections/2003/cohabitation_charts.ht m#past_trends</a:t>
            </a:r>
          </a:p>
          <a:p>
            <a:r>
              <a:rPr lang="en-US" altLang="el-GR"/>
              <a:t>GHS=General Household Survey</a:t>
            </a:r>
          </a:p>
          <a:p>
            <a:r>
              <a:rPr lang="en-US" altLang="el-GR"/>
              <a:t>LFS=Labour Force Survey.</a:t>
            </a:r>
          </a:p>
          <a:p>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11718B4-B5CB-755B-1D33-FBFE336A9F4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55299" name="Rectangle 7">
            <a:extLst>
              <a:ext uri="{FF2B5EF4-FFF2-40B4-BE49-F238E27FC236}">
                <a16:creationId xmlns:a16="http://schemas.microsoft.com/office/drawing/2014/main" id="{0DF88C4D-D231-7B33-6505-4CA9D6B388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EBE2FFB5-408D-4AB9-A6ED-487F811E1B64}" type="slidenum">
              <a:rPr lang="el-GR" altLang="el-GR" smtClean="0">
                <a:latin typeface="Arial" panose="020B0604020202020204" pitchFamily="34" charset="0"/>
              </a:rPr>
              <a:pPr>
                <a:spcBef>
                  <a:spcPct val="0"/>
                </a:spcBef>
                <a:buClrTx/>
                <a:buFontTx/>
                <a:buNone/>
              </a:pPr>
              <a:t>28</a:t>
            </a:fld>
            <a:endParaRPr lang="el-GR" altLang="el-GR">
              <a:latin typeface="Arial" panose="020B0604020202020204" pitchFamily="34" charset="0"/>
            </a:endParaRPr>
          </a:p>
        </p:txBody>
      </p:sp>
      <p:sp>
        <p:nvSpPr>
          <p:cNvPr id="55300" name="Text Box 1">
            <a:extLst>
              <a:ext uri="{FF2B5EF4-FFF2-40B4-BE49-F238E27FC236}">
                <a16:creationId xmlns:a16="http://schemas.microsoft.com/office/drawing/2014/main" id="{6C088CB1-96FD-E341-227D-7EDD61C4D1C2}"/>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55301" name="Text Box 2">
            <a:extLst>
              <a:ext uri="{FF2B5EF4-FFF2-40B4-BE49-F238E27FC236}">
                <a16:creationId xmlns:a16="http://schemas.microsoft.com/office/drawing/2014/main" id="{7BE4DFBB-86A1-3AAB-4141-CC573A70B81C}"/>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1F82E1-8AF5-4EAE-9CE2-B080110C603E}" type="slidenum">
              <a:rPr lang="el-GR" altLang="el-GR">
                <a:latin typeface="Arial" panose="020B0604020202020204" pitchFamily="34" charset="0"/>
              </a:rPr>
              <a:pPr algn="r" eaLnBrk="1" hangingPunct="1">
                <a:spcBef>
                  <a:spcPct val="0"/>
                </a:spcBef>
                <a:buClrTx/>
                <a:buFontTx/>
                <a:buNone/>
              </a:pPr>
              <a:t>28</a:t>
            </a:fld>
            <a:endParaRPr lang="el-GR" altLang="el-GR">
              <a:latin typeface="Arial" panose="020B0604020202020204" pitchFamily="34" charset="0"/>
            </a:endParaRPr>
          </a:p>
        </p:txBody>
      </p:sp>
      <p:sp>
        <p:nvSpPr>
          <p:cNvPr id="55302" name="Rectangle 3">
            <a:extLst>
              <a:ext uri="{FF2B5EF4-FFF2-40B4-BE49-F238E27FC236}">
                <a16:creationId xmlns:a16="http://schemas.microsoft.com/office/drawing/2014/main" id="{E328C220-A0CF-7BBE-2398-F7016E97AD47}"/>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3" name="Text Box 4">
            <a:extLst>
              <a:ext uri="{FF2B5EF4-FFF2-40B4-BE49-F238E27FC236}">
                <a16:creationId xmlns:a16="http://schemas.microsoft.com/office/drawing/2014/main" id="{49EC72FF-DEB3-DCE1-DFD1-16F80AA425F5}"/>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a:latin typeface="Arial" panose="020B0604020202020204" pitchFamily="34" charset="0"/>
              </a:rPr>
              <a:t>Πηγή: </a:t>
            </a:r>
            <a:r>
              <a:rPr lang="en-US" altLang="el-GR">
                <a:latin typeface="Arial" panose="020B0604020202020204" pitchFamily="34" charset="0"/>
              </a:rPr>
              <a:t>Government Actuary ‘s Department</a:t>
            </a:r>
          </a:p>
          <a:p>
            <a:pPr eaLnBrk="1" hangingPunct="1">
              <a:spcBef>
                <a:spcPts val="450"/>
              </a:spcBef>
              <a:buClrTx/>
              <a:buFontTx/>
              <a:buNone/>
            </a:pPr>
            <a:endParaRPr lang="en-US" altLang="el-GR">
              <a:latin typeface="Arial" panose="020B0604020202020204" pitchFamily="34" charset="0"/>
            </a:endParaRPr>
          </a:p>
        </p:txBody>
      </p:sp>
      <p:sp>
        <p:nvSpPr>
          <p:cNvPr id="55304" name="Notes Placeholder 1">
            <a:extLst>
              <a:ext uri="{FF2B5EF4-FFF2-40B4-BE49-F238E27FC236}">
                <a16:creationId xmlns:a16="http://schemas.microsoft.com/office/drawing/2014/main" id="{315BD4B3-4197-A4FC-CB67-00366B5E14D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l-GR"/>
              <a:t>Πηγή:  Government Actuary ‘s Department</a:t>
            </a:r>
          </a:p>
          <a:p>
            <a:endParaRPr lang="el-GR" altLang="el-GR"/>
          </a:p>
          <a:p>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9E28CA3-5073-0CFE-26B3-71CC3B9B229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57347" name="Rectangle 7">
            <a:extLst>
              <a:ext uri="{FF2B5EF4-FFF2-40B4-BE49-F238E27FC236}">
                <a16:creationId xmlns:a16="http://schemas.microsoft.com/office/drawing/2014/main" id="{3466D403-0CA7-FADA-74F7-9E147440E3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F9829F6B-8CA0-43E6-9237-4B748FDF3EE0}" type="slidenum">
              <a:rPr lang="el-GR" altLang="el-GR" smtClean="0">
                <a:latin typeface="Arial" panose="020B0604020202020204" pitchFamily="34" charset="0"/>
              </a:rPr>
              <a:pPr>
                <a:spcBef>
                  <a:spcPct val="0"/>
                </a:spcBef>
                <a:buClrTx/>
                <a:buFontTx/>
                <a:buNone/>
              </a:pPr>
              <a:t>29</a:t>
            </a:fld>
            <a:endParaRPr lang="el-GR" altLang="el-GR">
              <a:latin typeface="Arial" panose="020B0604020202020204" pitchFamily="34" charset="0"/>
            </a:endParaRPr>
          </a:p>
        </p:txBody>
      </p:sp>
      <p:sp>
        <p:nvSpPr>
          <p:cNvPr id="57348" name="Text Box 1">
            <a:extLst>
              <a:ext uri="{FF2B5EF4-FFF2-40B4-BE49-F238E27FC236}">
                <a16:creationId xmlns:a16="http://schemas.microsoft.com/office/drawing/2014/main" id="{A00B8A86-96BD-C07B-0F85-8085EE5F0707}"/>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57349" name="Text Box 2">
            <a:extLst>
              <a:ext uri="{FF2B5EF4-FFF2-40B4-BE49-F238E27FC236}">
                <a16:creationId xmlns:a16="http://schemas.microsoft.com/office/drawing/2014/main" id="{870C4781-0EA2-A847-7082-1BB721828CF7}"/>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2EBE452-FF70-4AA4-9F28-0EB94AD65ACF}" type="slidenum">
              <a:rPr lang="el-GR" altLang="el-GR">
                <a:latin typeface="Arial" panose="020B0604020202020204" pitchFamily="34" charset="0"/>
              </a:rPr>
              <a:pPr algn="r" eaLnBrk="1" hangingPunct="1">
                <a:spcBef>
                  <a:spcPct val="0"/>
                </a:spcBef>
                <a:buClrTx/>
                <a:buFontTx/>
                <a:buNone/>
              </a:pPr>
              <a:t>29</a:t>
            </a:fld>
            <a:endParaRPr lang="el-GR" altLang="el-GR">
              <a:latin typeface="Arial" panose="020B0604020202020204" pitchFamily="34" charset="0"/>
            </a:endParaRPr>
          </a:p>
        </p:txBody>
      </p:sp>
      <p:sp>
        <p:nvSpPr>
          <p:cNvPr id="57350" name="Rectangle 3">
            <a:extLst>
              <a:ext uri="{FF2B5EF4-FFF2-40B4-BE49-F238E27FC236}">
                <a16:creationId xmlns:a16="http://schemas.microsoft.com/office/drawing/2014/main" id="{C0E72741-3D42-6CFF-BE17-07540C5374E1}"/>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51" name="Text Box 4">
            <a:extLst>
              <a:ext uri="{FF2B5EF4-FFF2-40B4-BE49-F238E27FC236}">
                <a16:creationId xmlns:a16="http://schemas.microsoft.com/office/drawing/2014/main" id="{240BB075-894A-E08A-7FD2-AF90752CD503}"/>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a:latin typeface="Arial" panose="020B0604020202020204" pitchFamily="34" charset="0"/>
              </a:rPr>
              <a:t>Πηγή: </a:t>
            </a:r>
            <a:r>
              <a:rPr lang="en-US" altLang="el-GR">
                <a:latin typeface="Arial" panose="020B0604020202020204" pitchFamily="34" charset="0"/>
              </a:rPr>
              <a:t>Government Actuary ‘s Department</a:t>
            </a:r>
          </a:p>
          <a:p>
            <a:pPr eaLnBrk="1" hangingPunct="1">
              <a:spcBef>
                <a:spcPts val="450"/>
              </a:spcBef>
              <a:buClrTx/>
              <a:buFontTx/>
              <a:buNone/>
            </a:pPr>
            <a:endParaRPr lang="en-US" altLang="el-GR">
              <a:latin typeface="Arial" panose="020B0604020202020204" pitchFamily="34" charset="0"/>
            </a:endParaRPr>
          </a:p>
        </p:txBody>
      </p:sp>
      <p:sp>
        <p:nvSpPr>
          <p:cNvPr id="57352" name="Notes Placeholder 1">
            <a:extLst>
              <a:ext uri="{FF2B5EF4-FFF2-40B4-BE49-F238E27FC236}">
                <a16:creationId xmlns:a16="http://schemas.microsoft.com/office/drawing/2014/main" id="{AE1C3879-713F-8DE8-8306-7A1B6B18AD0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l-GR"/>
              <a:t>Πηγή:  Government Actuary ‘s Department</a:t>
            </a:r>
          </a:p>
          <a:p>
            <a:endParaRPr lang="el-GR" altLang="el-GR"/>
          </a:p>
          <a:p>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B41F77F-FD5E-7A94-44CB-4A92EEDD13AE}"/>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61443" name="Rectangle 7">
            <a:extLst>
              <a:ext uri="{FF2B5EF4-FFF2-40B4-BE49-F238E27FC236}">
                <a16:creationId xmlns:a16="http://schemas.microsoft.com/office/drawing/2014/main" id="{880FEA10-34C7-2E49-3197-215288CAC40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E45E4BD-BF90-48F5-B245-849F0B60C470}" type="slidenum">
              <a:rPr lang="el-GR" altLang="el-GR" smtClean="0">
                <a:latin typeface="Arial" panose="020B0604020202020204" pitchFamily="34" charset="0"/>
              </a:rPr>
              <a:pPr>
                <a:spcBef>
                  <a:spcPct val="0"/>
                </a:spcBef>
                <a:buClrTx/>
                <a:buFontTx/>
                <a:buNone/>
              </a:pPr>
              <a:t>32</a:t>
            </a:fld>
            <a:endParaRPr lang="el-GR" altLang="el-GR">
              <a:latin typeface="Arial" panose="020B0604020202020204" pitchFamily="34" charset="0"/>
            </a:endParaRPr>
          </a:p>
        </p:txBody>
      </p:sp>
      <p:sp>
        <p:nvSpPr>
          <p:cNvPr id="61444" name="Rectangle 1">
            <a:extLst>
              <a:ext uri="{FF2B5EF4-FFF2-40B4-BE49-F238E27FC236}">
                <a16:creationId xmlns:a16="http://schemas.microsoft.com/office/drawing/2014/main" id="{5D06341C-A83A-37AD-2882-A87DBA7B68EA}"/>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5" name="Text Box 2">
            <a:extLst>
              <a:ext uri="{FF2B5EF4-FFF2-40B4-BE49-F238E27FC236}">
                <a16:creationId xmlns:a16="http://schemas.microsoft.com/office/drawing/2014/main" id="{0B2BCA3F-A49E-6A23-D337-94EDCCA3A7F9}"/>
              </a:ext>
            </a:extLst>
          </p:cNvPr>
          <p:cNvSpPr>
            <a:spLocks noGrp="1" noChangeArrowheads="1"/>
          </p:cNvSpPr>
          <p:nvPr>
            <p:ph type="body" idx="1"/>
          </p:nvPr>
        </p:nvSpPr>
        <p:spPr>
          <a:xfrm>
            <a:off x="681038" y="4665663"/>
            <a:ext cx="5453062" cy="4421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latin typeface="Arial" panose="020B0604020202020204" pitchFamily="34" charset="0"/>
                <a:ea typeface="Microsoft YaHei" panose="020B0503020204020204" pitchFamily="34" charset="-122"/>
              </a:rPr>
              <a:t>Τα “σπίτια της Μαγδαληνής” (“Magdalene asylums”, πιό γνωστά ως “Magdalene Laundries”) θεσμοθετήθηκαν το 18ο και 19ο αιώνα στις Αγγλοσαξονικές χώρες (το 1758 το πρώτο, στο </a:t>
            </a:r>
            <a:r>
              <a:rPr lang="en-US" altLang="el-GR">
                <a:latin typeface="Arial" panose="020B0604020202020204" pitchFamily="34" charset="0"/>
                <a:ea typeface="Microsoft YaHei" panose="020B0503020204020204" pitchFamily="34" charset="-122"/>
              </a:rPr>
              <a:t>Whitechapel </a:t>
            </a:r>
            <a:r>
              <a:rPr lang="el-GR" altLang="el-GR">
                <a:latin typeface="Arial" panose="020B0604020202020204" pitchFamily="34" charset="0"/>
                <a:ea typeface="Microsoft YaHei" panose="020B0503020204020204" pitchFamily="34" charset="-122"/>
              </a:rPr>
              <a:t>της Αγγλίας) για να δέχονται “παραστρατημένες γυναίκες”, όρος που χρησιμοποιήθηκε για να δηλώνει τις σεξουαλικά έκλυτες γυναίκες ή τις ιερόδουλες. Στις περισσότερες περιπτώσεις όμως, οι γυναίκες που εισάγονταν στα  “σπίτια της Μαγδαληνής” ήταν ανύπαντρες μητέρες και σε πολλές περιπτώσεις αναγκάζονταν με έμμεσο τρόπο να μπουν σε αυτό το ίδρυμα από την Καθολική εκκλησία ή από μέλη της οικογένειάς τους που δεν ήθελαν να ζουν με την “ντροπή” να έχουν μία γυναίκα με εξώγαμο παιδί στο σπίτι τους. Ονομάστηκαν  “Magdalene Laundries” από την κύρια απασχόληση των γυναικών σε αυτά τα ιδρύματα (λειτουργούσαν ως πλυντήρια-καθαριστήρια ρούχων). Τέτοια ιδρύματα λειτουργούσαν στην Αυστραλία, τον Καναδά, τις ΗΠΑ, την Αγγλία, την Ιρλανδία αλλά και σε άλλες  χώρες της Ευρώπης το 19ο και 20ο αιώνα. Το τελευταίο από αυτά τα ιδρύματα έκλεισε το 1996 στην Ιρλανδία.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5F4718E-AA33-19FE-6B5B-64C71D07B345}"/>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9219" name="Rectangle 7">
            <a:extLst>
              <a:ext uri="{FF2B5EF4-FFF2-40B4-BE49-F238E27FC236}">
                <a16:creationId xmlns:a16="http://schemas.microsoft.com/office/drawing/2014/main" id="{82DE5591-A4D5-E44A-D71C-0837B611FA4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6F7E64FE-CEF6-49B3-A1AA-66C8CF13FF8E}" type="slidenum">
              <a:rPr lang="el-GR" altLang="el-GR" smtClean="0">
                <a:latin typeface="Arial" panose="020B0604020202020204" pitchFamily="34" charset="0"/>
              </a:rPr>
              <a:pPr>
                <a:spcBef>
                  <a:spcPct val="0"/>
                </a:spcBef>
                <a:buClrTx/>
                <a:buFontTx/>
                <a:buNone/>
              </a:pPr>
              <a:t>3</a:t>
            </a:fld>
            <a:endParaRPr lang="el-GR" altLang="el-GR">
              <a:latin typeface="Arial" panose="020B0604020202020204" pitchFamily="34" charset="0"/>
            </a:endParaRPr>
          </a:p>
        </p:txBody>
      </p:sp>
      <p:sp>
        <p:nvSpPr>
          <p:cNvPr id="9220" name="Rectangle 1">
            <a:extLst>
              <a:ext uri="{FF2B5EF4-FFF2-40B4-BE49-F238E27FC236}">
                <a16:creationId xmlns:a16="http://schemas.microsoft.com/office/drawing/2014/main" id="{80D37FCF-0152-AB06-51F9-E5A115694D75}"/>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1" name="Text Box 2">
            <a:extLst>
              <a:ext uri="{FF2B5EF4-FFF2-40B4-BE49-F238E27FC236}">
                <a16:creationId xmlns:a16="http://schemas.microsoft.com/office/drawing/2014/main" id="{34DC4D7A-54F0-6BBE-926F-9C34F6B5FBF4}"/>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l-GR" altLang="el-GR">
                <a:latin typeface="Arial" panose="020B0604020202020204" pitchFamily="34" charset="0"/>
              </a:rPr>
              <a:t>Η απόκλιση στην προσδοκία ζωής μεταξύ ανδρών και γυναικών αυξανόταν συνεχώς από το 1870 μέχρι το 2000, προς όφελος των γυναικών . Το μεγαλύτερο κέρδος σε έτη ζωής που αποκόμισαν οι γυναίκες στη διάρκεια του 20</a:t>
            </a:r>
            <a:r>
              <a:rPr lang="el-GR" altLang="el-GR" baseline="30000">
                <a:latin typeface="Arial" panose="020B0604020202020204" pitchFamily="34" charset="0"/>
              </a:rPr>
              <a:t>ου</a:t>
            </a:r>
            <a:r>
              <a:rPr lang="el-GR" altLang="el-GR">
                <a:latin typeface="Arial" panose="020B0604020202020204" pitchFamily="34" charset="0"/>
              </a:rPr>
              <a:t> αιώνα οφείλεται σε μεγάλο βαθμό στη θεαματική πτώση της μητρικής θνησιμότητας, των θανάτων δηλαδή που οφείλονται σε επιπλοκές κατά τον τοκετό και τη λοχεία. </a:t>
            </a:r>
          </a:p>
          <a:p>
            <a:pPr>
              <a:spcBef>
                <a:spcPts val="450"/>
              </a:spcBef>
              <a:buClrTx/>
              <a:buFontTx/>
              <a:buNone/>
            </a:pPr>
            <a:endParaRPr lang="en-GB" altLang="el-GR">
              <a:latin typeface="Arial" panose="020B0604020202020204" pitchFamily="34" charset="0"/>
            </a:endParaRPr>
          </a:p>
        </p:txBody>
      </p:sp>
      <p:sp>
        <p:nvSpPr>
          <p:cNvPr id="9222" name="Text Box 3">
            <a:extLst>
              <a:ext uri="{FF2B5EF4-FFF2-40B4-BE49-F238E27FC236}">
                <a16:creationId xmlns:a16="http://schemas.microsoft.com/office/drawing/2014/main" id="{79A3EC4B-EE9C-D646-194B-2CB471BF24F4}"/>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9223" name="Text Box 4">
            <a:extLst>
              <a:ext uri="{FF2B5EF4-FFF2-40B4-BE49-F238E27FC236}">
                <a16:creationId xmlns:a16="http://schemas.microsoft.com/office/drawing/2014/main" id="{2AD884B1-7B1D-C603-8C58-21BEC7F14471}"/>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E73F41-5D97-47B3-A6E9-03825192B3D9}" type="slidenum">
              <a:rPr lang="el-GR" altLang="el-GR">
                <a:latin typeface="Arial" panose="020B0604020202020204" pitchFamily="34" charset="0"/>
              </a:rPr>
              <a:pPr algn="r" eaLnBrk="1" hangingPunct="1">
                <a:spcBef>
                  <a:spcPct val="0"/>
                </a:spcBef>
                <a:buClrTx/>
                <a:buFontTx/>
                <a:buNone/>
              </a:pPr>
              <a:t>3</a:t>
            </a:fld>
            <a:endParaRPr lang="el-GR" altLang="el-GR">
              <a:latin typeface="Arial" panose="020B0604020202020204" pitchFamily="34" charset="0"/>
            </a:endParaRPr>
          </a:p>
        </p:txBody>
      </p:sp>
      <p:sp>
        <p:nvSpPr>
          <p:cNvPr id="9224" name="Notes Placeholder 1">
            <a:extLst>
              <a:ext uri="{FF2B5EF4-FFF2-40B4-BE49-F238E27FC236}">
                <a16:creationId xmlns:a16="http://schemas.microsoft.com/office/drawing/2014/main" id="{3BBA052A-5357-8278-13C9-26426CEE9BA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Η απόκλιση στην προσδοκία ζωής μεταξύ ανδρών και γυναικών αυξανόταν  συνεχώς από το 1870 μέχρι το 2000, προς όφελος των γυναικών . Το  μεγαλύτερο κέρδος σε έτη ζωής που αποκόμισαν οι γυναίκες στη διάρκεια του  20</a:t>
            </a:r>
            <a:r>
              <a:rPr lang="el-GR" altLang="el-GR" baseline="30000"/>
              <a:t>ου  </a:t>
            </a:r>
            <a:r>
              <a:rPr lang="el-GR" altLang="el-GR"/>
              <a:t>αιώνα οφείλεται σε μεγάλο βαθμό στη θεαματική πτώση της μητρικής  θνησιμότητας, των θανάτων δηλαδή που οφείλονται σε επιπλοκές κατά τον  τοκετό και τη λοχεία. </a:t>
            </a:r>
          </a:p>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B691731-531C-F09B-FBD2-2180B7562DE7}"/>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11267" name="Rectangle 7">
            <a:extLst>
              <a:ext uri="{FF2B5EF4-FFF2-40B4-BE49-F238E27FC236}">
                <a16:creationId xmlns:a16="http://schemas.microsoft.com/office/drawing/2014/main" id="{35B1E6C9-4B40-3F05-1593-8CA6150AD87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00A15CD3-8278-4B17-90DD-6E3CE1388081}" type="slidenum">
              <a:rPr lang="el-GR" altLang="el-GR" smtClean="0">
                <a:latin typeface="Arial" panose="020B0604020202020204" pitchFamily="34" charset="0"/>
              </a:rPr>
              <a:pPr>
                <a:spcBef>
                  <a:spcPct val="0"/>
                </a:spcBef>
                <a:buClrTx/>
                <a:buFontTx/>
                <a:buNone/>
              </a:pPr>
              <a:t>4</a:t>
            </a:fld>
            <a:endParaRPr lang="el-GR" altLang="el-GR">
              <a:latin typeface="Arial" panose="020B0604020202020204" pitchFamily="34" charset="0"/>
            </a:endParaRPr>
          </a:p>
        </p:txBody>
      </p:sp>
      <p:sp>
        <p:nvSpPr>
          <p:cNvPr id="11268" name="Rectangle 1">
            <a:extLst>
              <a:ext uri="{FF2B5EF4-FFF2-40B4-BE49-F238E27FC236}">
                <a16:creationId xmlns:a16="http://schemas.microsoft.com/office/drawing/2014/main" id="{73A17F1D-745F-8795-0CAA-067043B6471C}"/>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Text Box 2">
            <a:extLst>
              <a:ext uri="{FF2B5EF4-FFF2-40B4-BE49-F238E27FC236}">
                <a16:creationId xmlns:a16="http://schemas.microsoft.com/office/drawing/2014/main" id="{47BABE92-47F5-CA21-E12E-3B663DF6B773}"/>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l-GR" altLang="el-GR">
                <a:latin typeface="Arial" panose="020B0604020202020204" pitchFamily="34" charset="0"/>
              </a:rPr>
              <a:t>Είναι αξιοσημείωτο ότι ενώ η κατά φύλο διαφορά στο e</a:t>
            </a:r>
            <a:r>
              <a:rPr lang="el-GR" altLang="el-GR" baseline="-25000">
                <a:latin typeface="Arial" panose="020B0604020202020204" pitchFamily="34" charset="0"/>
              </a:rPr>
              <a:t>0 </a:t>
            </a:r>
            <a:r>
              <a:rPr lang="el-GR" altLang="el-GR">
                <a:latin typeface="Arial" panose="020B0604020202020204" pitchFamily="34" charset="0"/>
              </a:rPr>
              <a:t>αυξανόταν συνεχώς υπέρ των γυναικών μέχρι το 2000, μειώθηκε την πρώτη δεκαετία του 21</a:t>
            </a:r>
            <a:r>
              <a:rPr lang="el-GR" altLang="el-GR" baseline="30000">
                <a:latin typeface="Arial" panose="020B0604020202020204" pitchFamily="34" charset="0"/>
              </a:rPr>
              <a:t>ου</a:t>
            </a:r>
            <a:r>
              <a:rPr lang="el-GR" altLang="el-GR">
                <a:latin typeface="Arial" panose="020B0604020202020204" pitchFamily="34" charset="0"/>
              </a:rPr>
              <a:t> αιώνα κατά 0,7 έτη (από 5,1 το 2000 σε 4,4 έτη το 2009 σύμφωνα με τον πίνακα). Αύτη η τάση σύγκλισης παρατηρείται στις περισσότερες αναπτυγμένες χώρες ήδη από τις τελευταίες δεκαετίες του 20</a:t>
            </a:r>
            <a:r>
              <a:rPr lang="el-GR" altLang="el-GR" baseline="30000">
                <a:latin typeface="Arial" panose="020B0604020202020204" pitchFamily="34" charset="0"/>
              </a:rPr>
              <a:t>ου</a:t>
            </a:r>
            <a:r>
              <a:rPr lang="el-GR" altLang="el-GR">
                <a:latin typeface="Arial" panose="020B0604020202020204" pitchFamily="34" charset="0"/>
              </a:rPr>
              <a:t> αιώνα. Η σύγκλιση στην κατά φύλο διαφορική επιβίωση στις αναπτυγμένες χώρες σχετίζεται με μία σύγκλιση ανδρών και γυναικών σε τρόπους συμπεριφοράς και τρόπους ζωής. Ως σημαντικότεροι από αυτούς θεωρούνται από τη σχετική βιβλιογραφία η αύξηση των γυναικών καπνιστριών (σε ποσοστά μάλιστα που σε ορισμένες χώρες ξεπερνάν αυτά των ανδρών), η μαζική εισαγωγή των γυναικών στην αγορά εργασίας και η απόκτηση συνηθειών που παλιότερα θεωρούνταν «ανδρικές», όπως η κατανάλωση οινοπνευματωδών ποτών και η οδήγηση μηχανοκίνητων οχημάτων. Όλες οι παραπάνω αλλαγές στον τόπο ζωής των γυναικών έχουν αυξήσει τη θνησιμότητα των γυναικών από συνθήκες που μέχρι πρόσφατα έπλητταν περισσότερο τους άνδρες: καρκίνο των πνευμόνων, καρδιαγγειακές παθήσεις και βίαιους θανάτους (συμπεριλαμβανομένων των ατυχημάτων παντός είδους).</a:t>
            </a:r>
          </a:p>
          <a:p>
            <a:pPr>
              <a:spcBef>
                <a:spcPts val="450"/>
              </a:spcBef>
              <a:buClrTx/>
              <a:buFontTx/>
              <a:buNone/>
            </a:pPr>
            <a:endParaRPr lang="en-GB" altLang="el-GR">
              <a:latin typeface="Arial" panose="020B0604020202020204" pitchFamily="34" charset="0"/>
            </a:endParaRPr>
          </a:p>
          <a:p>
            <a:pPr>
              <a:spcBef>
                <a:spcPts val="450"/>
              </a:spcBef>
              <a:buClrTx/>
              <a:buFontTx/>
              <a:buNone/>
            </a:pPr>
            <a:endParaRPr lang="en-GB" altLang="el-GR">
              <a:latin typeface="Arial" panose="020B0604020202020204" pitchFamily="34" charset="0"/>
            </a:endParaRPr>
          </a:p>
        </p:txBody>
      </p:sp>
      <p:sp>
        <p:nvSpPr>
          <p:cNvPr id="11270" name="Text Box 3">
            <a:extLst>
              <a:ext uri="{FF2B5EF4-FFF2-40B4-BE49-F238E27FC236}">
                <a16:creationId xmlns:a16="http://schemas.microsoft.com/office/drawing/2014/main" id="{8CECF968-C553-BFA1-C2C2-B7BB818DE73B}"/>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11271" name="Text Box 4">
            <a:extLst>
              <a:ext uri="{FF2B5EF4-FFF2-40B4-BE49-F238E27FC236}">
                <a16:creationId xmlns:a16="http://schemas.microsoft.com/office/drawing/2014/main" id="{F8F0010C-D7CE-F86C-098B-F3B3CAE3087F}"/>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C49117-D1BC-430E-AF37-0DAFDBC2D24A}" type="slidenum">
              <a:rPr lang="el-GR" altLang="el-GR">
                <a:latin typeface="Arial" panose="020B0604020202020204" pitchFamily="34" charset="0"/>
              </a:rPr>
              <a:pPr algn="r" eaLnBrk="1" hangingPunct="1">
                <a:spcBef>
                  <a:spcPct val="0"/>
                </a:spcBef>
                <a:buClrTx/>
                <a:buFontTx/>
                <a:buNone/>
              </a:pPr>
              <a:t>4</a:t>
            </a:fld>
            <a:endParaRPr lang="el-GR" altLang="el-GR">
              <a:latin typeface="Arial" panose="020B0604020202020204" pitchFamily="34" charset="0"/>
            </a:endParaRPr>
          </a:p>
        </p:txBody>
      </p:sp>
      <p:sp>
        <p:nvSpPr>
          <p:cNvPr id="11272" name="Notes Placeholder 1">
            <a:extLst>
              <a:ext uri="{FF2B5EF4-FFF2-40B4-BE49-F238E27FC236}">
                <a16:creationId xmlns:a16="http://schemas.microsoft.com/office/drawing/2014/main" id="{2C38AD43-7F07-0048-EEB3-0A845466213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dirty="0"/>
              <a:t>Είναι αξιοσημείωτο ότι ενώ η κατά φύλο διαφορά στο e</a:t>
            </a:r>
            <a:r>
              <a:rPr lang="el-GR" altLang="el-GR" baseline="-25000" dirty="0"/>
              <a:t>0  </a:t>
            </a:r>
            <a:r>
              <a:rPr lang="el-GR" altLang="el-GR" dirty="0"/>
              <a:t>αυξανόταν συνεχώς  υπέρ των γυναικών μέχρι το 2000, μειώθηκε την πρώτη δεκαετία του 21ου αιώνα κατά 0,7 έτη (από 5,1 το 2000 σε 4,4 έτη το 2009 σύμφωνα με τον  πίνακα). Αύτη η τάση σύγκλισης παρατηρείται στις περισσότερες  αναπτυγμένες χώρες ήδη από τις τελευταίες δεκαετίες του 20ου  αιώνα. Η  σύγκλιση στην κατά φύλο διαφορική επιβίωση στις αναπτυγμένες χώρες  σχετίζεται με μία σύγκλιση ανδρών και γυναικών σε τρόπους συμπεριφοράς  και τρόπους ζωής. Ως σημαντικότεροι από αυτούς θεωρούνται από τη σχετική  βιβλιογραφία η αύξηση των γυναικών καπνιστριών (σε ποσοστά μάλιστα που  σε ορισμένες χώρες ξεπερνάν αυτά των ανδρών), η μαζική εισαγωγή των  γυναικών στην αγορά εργασίας και η απόκτηση συνηθειών που παλιότερα  θεωρούνταν «ανδρικές», όπως η κατανάλωση οινοπνευματωδών ποτών και η  οδήγηση μηχανοκίνητων οχημάτων. Όλες οι παραπάνω αλλαγές στον τρόπο  ζωής των γυναικών έχουν αυξήσει τη θνησιμότητα των γυναικών από  συνθήκες που μέχρι πρόσφατα έπλητταν περισσότερο τους άνδρες: καρκίνο  των πνευμόνων, καρδιαγγειακές παθήσεις και βίαιους θανάτους  (συμπεριλαμβανομένων των ατυχημάτων παντός είδους).</a:t>
            </a:r>
          </a:p>
          <a:p>
            <a:endParaRPr lang="el-GR" alt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a:extLst>
              <a:ext uri="{FF2B5EF4-FFF2-40B4-BE49-F238E27FC236}">
                <a16:creationId xmlns:a16="http://schemas.microsoft.com/office/drawing/2014/main" id="{ACDDE11C-B31B-C1C3-BFD9-B94BC1E5712F}"/>
              </a:ext>
            </a:extLst>
          </p:cNvPr>
          <p:cNvSpPr>
            <a:spLocks noGrp="1" noRot="1" noChangeAspect="1" noChangeArrowheads="1" noTextEdit="1"/>
          </p:cNvSpPr>
          <p:nvPr>
            <p:ph type="sldImg"/>
          </p:nvPr>
        </p:nvSpPr>
        <p:spPr>
          <a:ln/>
        </p:spPr>
      </p:sp>
      <p:sp>
        <p:nvSpPr>
          <p:cNvPr id="13315" name="Θέση σημειώσεων 2">
            <a:extLst>
              <a:ext uri="{FF2B5EF4-FFF2-40B4-BE49-F238E27FC236}">
                <a16:creationId xmlns:a16="http://schemas.microsoft.com/office/drawing/2014/main" id="{9700BD72-EAE6-D40D-F897-C1AA053268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Η μητρική θνησιμότητα εκφράζεται ως θάνατοι γυναικών που οφείλονται στην εγκυμοσύνη τον τοκετό και τη λοχεία, ανά 100.000 γεννήσεις ζώντων.</a:t>
            </a:r>
            <a:r>
              <a:rPr lang="el-GR" altLang="el-GR" i="1"/>
              <a:t> </a:t>
            </a:r>
            <a:endParaRPr lang="el-GR" altLang="el-GR"/>
          </a:p>
          <a:p>
            <a:endParaRPr lang="el-GR" altLang="el-GR"/>
          </a:p>
        </p:txBody>
      </p:sp>
      <p:sp>
        <p:nvSpPr>
          <p:cNvPr id="13316" name="Θέση κεφαλίδας 3">
            <a:extLst>
              <a:ext uri="{FF2B5EF4-FFF2-40B4-BE49-F238E27FC236}">
                <a16:creationId xmlns:a16="http://schemas.microsoft.com/office/drawing/2014/main" id="{93FA0E1C-D5A6-0762-FA1F-F1B45E01E59E}"/>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r>
              <a:rPr lang="el-GR" altLang="el-GR">
                <a:solidFill>
                  <a:srgbClr val="000000"/>
                </a:solidFill>
                <a:latin typeface="Arial" panose="020B0604020202020204" pitchFamily="34" charset="0"/>
              </a:rPr>
              <a:t>Βασίλειος Γαβαλάς, Πληθυσμιακή Γεωγραφία. Διάλεξη 9.</a:t>
            </a:r>
          </a:p>
        </p:txBody>
      </p:sp>
      <p:sp>
        <p:nvSpPr>
          <p:cNvPr id="13317" name="Θέση αριθμού διαφάνειας 4">
            <a:extLst>
              <a:ext uri="{FF2B5EF4-FFF2-40B4-BE49-F238E27FC236}">
                <a16:creationId xmlns:a16="http://schemas.microsoft.com/office/drawing/2014/main" id="{B10CA44B-BCBF-B1AE-4CE9-7EE51110F58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Tahoma" panose="020B0604030504040204" pitchFamily="34" charset="0"/>
                <a:ea typeface="Microsoft YaHei" panose="020B0503020204020204" pitchFamily="34" charset="-122"/>
              </a:defRPr>
            </a:lvl9pPr>
          </a:lstStyle>
          <a:p>
            <a:fld id="{E4857792-7108-4816-95A3-7C31FC8A92B4}" type="slidenum">
              <a:rPr lang="el-GR" altLang="el-GR" smtClean="0">
                <a:solidFill>
                  <a:srgbClr val="000000"/>
                </a:solidFill>
                <a:latin typeface="Arial" panose="020B0604020202020204" pitchFamily="34" charset="0"/>
              </a:rPr>
              <a:pPr/>
              <a:t>5</a:t>
            </a:fld>
            <a:endParaRPr lang="el-GR" altLang="el-GR">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817194C-C722-7C5F-37C4-7EFE20DCE2F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15363" name="Rectangle 7">
            <a:extLst>
              <a:ext uri="{FF2B5EF4-FFF2-40B4-BE49-F238E27FC236}">
                <a16:creationId xmlns:a16="http://schemas.microsoft.com/office/drawing/2014/main" id="{179EA683-C335-0579-E8CD-3EFD8099153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40949EF0-FC23-4CB1-A2F3-14421577DAE9}" type="slidenum">
              <a:rPr lang="el-GR" altLang="el-GR" smtClean="0">
                <a:latin typeface="Arial" panose="020B0604020202020204" pitchFamily="34" charset="0"/>
              </a:rPr>
              <a:pPr>
                <a:spcBef>
                  <a:spcPct val="0"/>
                </a:spcBef>
                <a:buClrTx/>
                <a:buFontTx/>
                <a:buNone/>
              </a:pPr>
              <a:t>6</a:t>
            </a:fld>
            <a:endParaRPr lang="el-GR" altLang="el-GR">
              <a:latin typeface="Arial" panose="020B0604020202020204" pitchFamily="34" charset="0"/>
            </a:endParaRPr>
          </a:p>
        </p:txBody>
      </p:sp>
      <p:sp>
        <p:nvSpPr>
          <p:cNvPr id="15364" name="Text Box 1">
            <a:extLst>
              <a:ext uri="{FF2B5EF4-FFF2-40B4-BE49-F238E27FC236}">
                <a16:creationId xmlns:a16="http://schemas.microsoft.com/office/drawing/2014/main" id="{3A77C7B2-8750-753E-7854-B1B1C218B4AC}"/>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15365" name="Text Box 2">
            <a:extLst>
              <a:ext uri="{FF2B5EF4-FFF2-40B4-BE49-F238E27FC236}">
                <a16:creationId xmlns:a16="http://schemas.microsoft.com/office/drawing/2014/main" id="{D65CCF53-DD44-E166-1036-692011C2D035}"/>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E060BFA-9806-4F41-A164-DE5E734E1322}" type="slidenum">
              <a:rPr lang="el-GR" altLang="el-GR">
                <a:latin typeface="Arial" panose="020B0604020202020204" pitchFamily="34" charset="0"/>
              </a:rPr>
              <a:pPr algn="r" eaLnBrk="1" hangingPunct="1">
                <a:spcBef>
                  <a:spcPct val="0"/>
                </a:spcBef>
                <a:buClrTx/>
                <a:buFontTx/>
                <a:buNone/>
              </a:pPr>
              <a:t>6</a:t>
            </a:fld>
            <a:endParaRPr lang="el-GR" altLang="el-GR">
              <a:latin typeface="Arial" panose="020B0604020202020204" pitchFamily="34" charset="0"/>
            </a:endParaRPr>
          </a:p>
        </p:txBody>
      </p:sp>
      <p:sp>
        <p:nvSpPr>
          <p:cNvPr id="15366" name="Rectangle 3">
            <a:extLst>
              <a:ext uri="{FF2B5EF4-FFF2-40B4-BE49-F238E27FC236}">
                <a16:creationId xmlns:a16="http://schemas.microsoft.com/office/drawing/2014/main" id="{03F0E5FA-24FE-9B93-C02E-88AEB4BB89F4}"/>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7" name="Text Box 4">
            <a:extLst>
              <a:ext uri="{FF2B5EF4-FFF2-40B4-BE49-F238E27FC236}">
                <a16:creationId xmlns:a16="http://schemas.microsoft.com/office/drawing/2014/main" id="{68CE0DA0-CDDD-A718-66A1-47F534D1BC26}"/>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a:latin typeface="Arial" panose="020B0604020202020204" pitchFamily="34" charset="0"/>
              </a:rPr>
              <a:t>Η μείωση του γυναικείου προβαδίσματος στην προσδοκία ζωής οφείλεται κυρίως στην αναλογική αύξηση θανάτων γυναικών από καρδιαγγειακές παθήσεις, ατυχήματα και καρκίνο των πνευμόνων. Αυτοί οι θάνατοι σχετίζονται με την αύξηση των γυναικών καπνιστριών και την αύξηση της γυναικείας συμμετοχής στο εργατικό δυναμικό. Η συμμετοχή των γυναικών στο εργατικό δυναμικό άλλαξε τους παραδοσιακούς γυναικείους ρόλους. Το κάπνισμα τις τελευταίες δεκαετίες έχασε τη δημοτικότητα του στους άνδρες σε πολλές Δυτικές κοινωνίες, ενώ αντίθετα τα ποσοστά των γυναικών καπνιστριών αυξάνονται.</a:t>
            </a:r>
          </a:p>
        </p:txBody>
      </p:sp>
      <p:sp>
        <p:nvSpPr>
          <p:cNvPr id="15368" name="Notes Placeholder 1">
            <a:extLst>
              <a:ext uri="{FF2B5EF4-FFF2-40B4-BE49-F238E27FC236}">
                <a16:creationId xmlns:a16="http://schemas.microsoft.com/office/drawing/2014/main" id="{4A173B1E-B8F2-C125-D3EA-E6D2E139A6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Η μείωση του γυναικείου προβαδίσματος στην προσδοκία ζωής οφείλεται  κυρίως στην αναλογική αύξηση θανάτων γυναικών από καρδιαγγειακές  παθήσεις, ατυχήματα και καρκίνο των πνευμόνων. Αυτοί οι θάνατοι  σχετίζονται με την αύξηση των γυναικών καπνιστριών και την αύξηση της  γυναικείας συμμετοχής στο εργατικό δυναμικό. Η συμμετοχή των γυναικών  στο εργατικό δυναμικό άλλαξε τους παραδοσιακούς γυναικείους ρόλους. Το  κάπνισμα τις τελευταίες δεκαετίες έχασε τη δημοτικότητα του στους άνδρες σε  πολλές Δυτικές κοινωνίες, ενώ αντίθετα τα ποσοστά των γυναικών  καπνιστριών αυξάνονται.</a:t>
            </a:r>
          </a:p>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659E994-0E85-97B3-50BE-C6A0CEF105BA}"/>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17411" name="Rectangle 7">
            <a:extLst>
              <a:ext uri="{FF2B5EF4-FFF2-40B4-BE49-F238E27FC236}">
                <a16:creationId xmlns:a16="http://schemas.microsoft.com/office/drawing/2014/main" id="{694EEC1E-FFC9-17F9-8D2B-4F1A9583B1C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ABB411A5-57AE-4930-B1AA-3F3FFE852003}" type="slidenum">
              <a:rPr lang="el-GR" altLang="el-GR" smtClean="0">
                <a:latin typeface="Arial" panose="020B0604020202020204" pitchFamily="34" charset="0"/>
              </a:rPr>
              <a:pPr>
                <a:spcBef>
                  <a:spcPct val="0"/>
                </a:spcBef>
                <a:buClrTx/>
                <a:buFontTx/>
                <a:buNone/>
              </a:pPr>
              <a:t>7</a:t>
            </a:fld>
            <a:endParaRPr lang="el-GR" altLang="el-GR">
              <a:latin typeface="Arial" panose="020B0604020202020204" pitchFamily="34" charset="0"/>
            </a:endParaRPr>
          </a:p>
        </p:txBody>
      </p:sp>
      <p:sp>
        <p:nvSpPr>
          <p:cNvPr id="17412" name="Text Box 1">
            <a:extLst>
              <a:ext uri="{FF2B5EF4-FFF2-40B4-BE49-F238E27FC236}">
                <a16:creationId xmlns:a16="http://schemas.microsoft.com/office/drawing/2014/main" id="{1C6DF926-ADB6-0065-930C-D823E8E0ABC4}"/>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17413" name="Text Box 2">
            <a:extLst>
              <a:ext uri="{FF2B5EF4-FFF2-40B4-BE49-F238E27FC236}">
                <a16:creationId xmlns:a16="http://schemas.microsoft.com/office/drawing/2014/main" id="{7670AE46-2785-F233-1EFA-31CD1150E229}"/>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121B6A3-1D12-4D99-A06A-CE0750134AAD}" type="slidenum">
              <a:rPr lang="el-GR" altLang="el-GR">
                <a:latin typeface="Arial" panose="020B0604020202020204" pitchFamily="34" charset="0"/>
              </a:rPr>
              <a:pPr algn="r" eaLnBrk="1" hangingPunct="1">
                <a:spcBef>
                  <a:spcPct val="0"/>
                </a:spcBef>
                <a:buClrTx/>
                <a:buFontTx/>
                <a:buNone/>
              </a:pPr>
              <a:t>7</a:t>
            </a:fld>
            <a:endParaRPr lang="el-GR" altLang="el-GR">
              <a:latin typeface="Arial" panose="020B0604020202020204" pitchFamily="34" charset="0"/>
            </a:endParaRPr>
          </a:p>
        </p:txBody>
      </p:sp>
      <p:sp>
        <p:nvSpPr>
          <p:cNvPr id="17414" name="Rectangle 3">
            <a:extLst>
              <a:ext uri="{FF2B5EF4-FFF2-40B4-BE49-F238E27FC236}">
                <a16:creationId xmlns:a16="http://schemas.microsoft.com/office/drawing/2014/main" id="{4B48DCD9-8A8C-8DBE-340B-776CBD23DCD4}"/>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5" name="Text Box 4">
            <a:extLst>
              <a:ext uri="{FF2B5EF4-FFF2-40B4-BE49-F238E27FC236}">
                <a16:creationId xmlns:a16="http://schemas.microsoft.com/office/drawing/2014/main" id="{797CDB8C-FD7C-69C7-4ACE-EDB4AB3E4F00}"/>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a:spcBef>
                <a:spcPts val="450"/>
              </a:spcBef>
              <a:buClrTx/>
              <a:buFontTx/>
              <a:buNone/>
            </a:pPr>
            <a:r>
              <a:rPr lang="el-GR" altLang="el-GR">
                <a:latin typeface="Arial" panose="020B0604020202020204" pitchFamily="34" charset="0"/>
                <a:ea typeface="SimSun" panose="02010600030101010101" pitchFamily="2" charset="-122"/>
              </a:rPr>
              <a:t>Oι ασθένειες του κυκλοφορικού συστήματος (καρδιαγγειακές παθήσεις) αποτελούν την πρώτη αιτία θανάτου ήδη από τις τελευταίες δεκαετίες του 20ου αιώνα. Είναι αξιοσημείωτο όμως ότι υπάρχει έξαρση των θανάτων από κακοήθη νεοπλάσματα και σχετική μείωση των θανάτων από εγκεφαλικά επεισόδια. Έτσι, ενώ το 1981 τα εγκεφαλικά συνιστούσαν τη δεύτερη αιτία θανάτου, από το 1991 και μετά τα κακοήθη νεοπλάσματα αποτελούν τη δεύτερη αιτία θανάτου με σημαντικά μεγαλύτερο ποσοστό θανάτων από ό,τι τα εγκεφαλικά επεισόδια. Δεδομένου μάλιστα ότι η σχετική συχνότητα των θανάτων από καρδιαγγειακές παθήσεις μειώνεται, αν η τάση που παρατηρούμε στο παραπάνω σχήμα συνεχιστεί, δεν είναι απίθανο στο εγγύς μέλλον τα κακοήθη νεοπλάσματα να αποτελούν την κύρια αιτία θανάτου του πληθυσμού της Ελλάδας.</a:t>
            </a:r>
          </a:p>
          <a:p>
            <a:pPr eaLnBrk="1" hangingPunct="1">
              <a:spcBef>
                <a:spcPts val="450"/>
              </a:spcBef>
              <a:buClrTx/>
              <a:buFontTx/>
              <a:buNone/>
            </a:pPr>
            <a:r>
              <a:rPr lang="el-GR" altLang="el-GR">
                <a:latin typeface="Arial" panose="020B0604020202020204" pitchFamily="34" charset="0"/>
                <a:ea typeface="SimSun" panose="02010600030101010101" pitchFamily="2" charset="-122"/>
              </a:rPr>
              <a:t>Για τους νέους κύρια αιτία θανάτου είναι οι βίαιοι θάνατοι (κυρίως τροχαία ατυχήματα). Στις ηλικίες 15-24 οι βίαιοι θάνατοι αντιπροσώπευαν το 75% όλων των θανάτων στις αναπτυγμένες χώρες το 1970-74.</a:t>
            </a:r>
          </a:p>
          <a:p>
            <a:pPr eaLnBrk="1" hangingPunct="1">
              <a:spcBef>
                <a:spcPts val="450"/>
              </a:spcBef>
              <a:buClrTx/>
              <a:buFontTx/>
              <a:buNone/>
            </a:pPr>
            <a:r>
              <a:rPr lang="el-GR" altLang="el-GR">
                <a:latin typeface="Arial" panose="020B0604020202020204" pitchFamily="34" charset="0"/>
              </a:rPr>
              <a:t>Η θεωρία της επιδημιολογικής μετάβασης εξηγεί το ιστορικό πέρασμα από μία περίοδο όπου οι μολυσματικές και παρασιτικές ασθένειες κυριαρχούσαν σε μία περίοδο όπου οι χρόνιες και εκφυλιστικές παθήσεις αποτελούν τις κύριες αιτίες θανάτου. Η θεωρία αυτή διατυπώθηκε από τον </a:t>
            </a:r>
            <a:r>
              <a:rPr lang="en-GB" altLang="el-GR">
                <a:latin typeface="Arial" panose="020B0604020202020204" pitchFamily="34" charset="0"/>
              </a:rPr>
              <a:t>Omran A.R. (1971) “The epidemiological transition: A Theory of epidemiology of Population Change”  </a:t>
            </a:r>
            <a:r>
              <a:rPr lang="en-GB" altLang="el-GR" i="1">
                <a:latin typeface="Arial" panose="020B0604020202020204" pitchFamily="34" charset="0"/>
              </a:rPr>
              <a:t>Milbank Memorial Fund Quarterly </a:t>
            </a:r>
            <a:r>
              <a:rPr lang="en-GB" altLang="el-GR">
                <a:latin typeface="Arial" panose="020B0604020202020204" pitchFamily="34" charset="0"/>
              </a:rPr>
              <a:t>49: 509-538. </a:t>
            </a:r>
            <a:r>
              <a:rPr lang="el-GR" altLang="el-GR">
                <a:latin typeface="Arial" panose="020B0604020202020204" pitchFamily="34" charset="0"/>
              </a:rPr>
              <a:t> </a:t>
            </a:r>
          </a:p>
        </p:txBody>
      </p:sp>
      <p:sp>
        <p:nvSpPr>
          <p:cNvPr id="17416" name="Notes Placeholder 1">
            <a:extLst>
              <a:ext uri="{FF2B5EF4-FFF2-40B4-BE49-F238E27FC236}">
                <a16:creationId xmlns:a16="http://schemas.microsoft.com/office/drawing/2014/main" id="{7646F518-9C8A-883D-8576-77C8A188036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dirty="0" err="1"/>
              <a:t>Oι</a:t>
            </a:r>
            <a:r>
              <a:rPr lang="el-GR" altLang="el-GR" dirty="0"/>
              <a:t> καρδιαγγειακές παθήσεις αποτελούν την πρώτη αιτία θανάτου ήδη από τις τελευταίες δεκαετίες του  20ου αιώνα. Είναι αξιοσημείωτο όμως ότι υπάρχει έξαρση των θανάτων από  κακοήθη νεοπλάσματα και σχετική μείωση των θανάτων από εγκεφαλικά  επεισόδια. Έτσι, ενώ το 1981 τα εγκεφαλικά συνιστούσαν τη δεύτερη αιτία  θανάτου, από το 1991 και μετά τα κακοήθη νεοπλάσματα αποτελούν τη  δεύτερη αιτία θανάτου με σημαντικά μεγαλύτερο ποσοστό θανάτων από ό,τι  τα εγκεφαλικά επεισόδια. Δεδομένου μάλιστα ότι η σχετική συχνότητα των  θανάτων από καρδιαγγειακές παθήσεις μειώνεται, αν η τάση που  παρατηρούμε στο παραπάνω σχήμα συνεχιστεί, δεν είναι απίθανο στο εγγύς  μέλλον τα κακοήθη νεοπλάσματα να αποτελούν την κύρια αιτία θανάτου του  πληθυσμού της Ελλάδας.</a:t>
            </a:r>
          </a:p>
          <a:p>
            <a:r>
              <a:rPr lang="el-GR" altLang="el-GR" dirty="0"/>
              <a:t>Για τους νέους κύρια αιτία θανάτου είναι οι βίαιοι θάνατοι (κυρίως τροχαία  ατυχήματα). Στις ηλικίες 15-24 οι βίαιοι θάνατοι αντιπροσώπευαν το 75%  όλων των θανάτων στις αναπτυγμένες χώρες το 1970-74.</a:t>
            </a:r>
          </a:p>
          <a:p>
            <a:endParaRPr lang="el-GR" alt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1603749-B089-4DAD-55A1-BDCF86A1F0C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19459" name="Rectangle 7">
            <a:extLst>
              <a:ext uri="{FF2B5EF4-FFF2-40B4-BE49-F238E27FC236}">
                <a16:creationId xmlns:a16="http://schemas.microsoft.com/office/drawing/2014/main" id="{8B0F7D13-0169-24E5-A32D-B1B5C29355B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D6D36ADC-8315-4F0C-8BF2-4FA8E245C44B}" type="slidenum">
              <a:rPr lang="el-GR" altLang="el-GR" smtClean="0">
                <a:latin typeface="Arial" panose="020B0604020202020204" pitchFamily="34" charset="0"/>
              </a:rPr>
              <a:pPr>
                <a:spcBef>
                  <a:spcPct val="0"/>
                </a:spcBef>
                <a:buClrTx/>
                <a:buFontTx/>
                <a:buNone/>
              </a:pPr>
              <a:t>8</a:t>
            </a:fld>
            <a:endParaRPr lang="el-GR" altLang="el-GR">
              <a:latin typeface="Arial" panose="020B0604020202020204" pitchFamily="34" charset="0"/>
            </a:endParaRPr>
          </a:p>
        </p:txBody>
      </p:sp>
      <p:sp>
        <p:nvSpPr>
          <p:cNvPr id="19460" name="Text Box 1">
            <a:extLst>
              <a:ext uri="{FF2B5EF4-FFF2-40B4-BE49-F238E27FC236}">
                <a16:creationId xmlns:a16="http://schemas.microsoft.com/office/drawing/2014/main" id="{B6470AFB-7608-4211-46D2-67A66EE36230}"/>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19461" name="Text Box 2">
            <a:extLst>
              <a:ext uri="{FF2B5EF4-FFF2-40B4-BE49-F238E27FC236}">
                <a16:creationId xmlns:a16="http://schemas.microsoft.com/office/drawing/2014/main" id="{9032F917-2AE3-FB8A-72EB-3B0BB842227F}"/>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D06E974-E8C0-41A4-8BB6-A7ABD1A80606}" type="slidenum">
              <a:rPr lang="el-GR" altLang="el-GR">
                <a:latin typeface="Arial" panose="020B0604020202020204" pitchFamily="34" charset="0"/>
              </a:rPr>
              <a:pPr algn="r" eaLnBrk="1" hangingPunct="1">
                <a:spcBef>
                  <a:spcPct val="0"/>
                </a:spcBef>
                <a:buClrTx/>
                <a:buFontTx/>
                <a:buNone/>
              </a:pPr>
              <a:t>8</a:t>
            </a:fld>
            <a:endParaRPr lang="el-GR" altLang="el-GR">
              <a:latin typeface="Arial" panose="020B0604020202020204" pitchFamily="34" charset="0"/>
            </a:endParaRPr>
          </a:p>
        </p:txBody>
      </p:sp>
      <p:sp>
        <p:nvSpPr>
          <p:cNvPr id="19462" name="Text Box 3">
            <a:extLst>
              <a:ext uri="{FF2B5EF4-FFF2-40B4-BE49-F238E27FC236}">
                <a16:creationId xmlns:a16="http://schemas.microsoft.com/office/drawing/2014/main" id="{CCAF8E8A-E3BA-BC80-D019-9E4B42DECA03}"/>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tIns="46800" rIns="91800" bIns="46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19463" name="Text Box 4">
            <a:extLst>
              <a:ext uri="{FF2B5EF4-FFF2-40B4-BE49-F238E27FC236}">
                <a16:creationId xmlns:a16="http://schemas.microsoft.com/office/drawing/2014/main" id="{0D4C51E0-2492-E901-9571-2008388F2157}"/>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tIns="46800" rIns="918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DB494B5F-5179-4903-9990-E2688B4655AC}" type="slidenum">
              <a:rPr lang="el-GR" altLang="el-GR">
                <a:latin typeface="Arial" panose="020B0604020202020204" pitchFamily="34" charset="0"/>
              </a:rPr>
              <a:pPr algn="r">
                <a:spcBef>
                  <a:spcPct val="0"/>
                </a:spcBef>
                <a:buClrTx/>
                <a:buFontTx/>
                <a:buNone/>
              </a:pPr>
              <a:t>8</a:t>
            </a:fld>
            <a:endParaRPr lang="el-GR" altLang="el-GR">
              <a:latin typeface="Arial" panose="020B0604020202020204" pitchFamily="34" charset="0"/>
            </a:endParaRPr>
          </a:p>
        </p:txBody>
      </p:sp>
      <p:sp>
        <p:nvSpPr>
          <p:cNvPr id="19464" name="Rectangle 5">
            <a:extLst>
              <a:ext uri="{FF2B5EF4-FFF2-40B4-BE49-F238E27FC236}">
                <a16:creationId xmlns:a16="http://schemas.microsoft.com/office/drawing/2014/main" id="{6F249F5D-0342-5BA6-ECCD-5841D2250E5B}"/>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5" name="Text Box 6">
            <a:extLst>
              <a:ext uri="{FF2B5EF4-FFF2-40B4-BE49-F238E27FC236}">
                <a16:creationId xmlns:a16="http://schemas.microsoft.com/office/drawing/2014/main" id="{A54E0CA7-AF3B-C503-DCFD-F3F2505F9666}"/>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tIns="46800" rIns="91800" bIns="46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l-GR" altLang="el-GR" sz="2200">
                <a:latin typeface="Arial" panose="020B0604020202020204" pitchFamily="34" charset="0"/>
              </a:rPr>
              <a:t>Η θεωρία της επιδημιολογικής μετάβασης εξηγεί το ιστορικό πέρασμα από μία περίοδο όπου οι μολυσματικές και παρασιτικές ασθένειες κυριαρχούσαν σε μία περίοδο όπου οι χρόνιες και εκφυλιστικές παθήσεις αποτελούν τις κύριες αιτίες θανάτου. Η θεωρία αυτή διατυπώθηκε από τον </a:t>
            </a:r>
            <a:r>
              <a:rPr lang="en-GB" altLang="el-GR" sz="2200">
                <a:latin typeface="Arial" panose="020B0604020202020204" pitchFamily="34" charset="0"/>
              </a:rPr>
              <a:t>Omran A.R. (1971) “The epidemiological transition: A Theory of epidemiology of Population Change”  </a:t>
            </a:r>
            <a:r>
              <a:rPr lang="en-GB" altLang="el-GR" sz="2200" i="1">
                <a:latin typeface="Arial" panose="020B0604020202020204" pitchFamily="34" charset="0"/>
              </a:rPr>
              <a:t>Milbank Memorial Fund Quarterly </a:t>
            </a:r>
            <a:r>
              <a:rPr lang="en-GB" altLang="el-GR" sz="2200">
                <a:latin typeface="Arial" panose="020B0604020202020204" pitchFamily="34" charset="0"/>
              </a:rPr>
              <a:t>49: 509-538. </a:t>
            </a:r>
            <a:r>
              <a:rPr lang="el-GR" altLang="el-GR" sz="2200">
                <a:latin typeface="Arial" panose="020B0604020202020204" pitchFamily="34" charset="0"/>
              </a:rPr>
              <a:t> </a:t>
            </a:r>
          </a:p>
        </p:txBody>
      </p:sp>
      <p:sp>
        <p:nvSpPr>
          <p:cNvPr id="19466" name="Text Box 7">
            <a:extLst>
              <a:ext uri="{FF2B5EF4-FFF2-40B4-BE49-F238E27FC236}">
                <a16:creationId xmlns:a16="http://schemas.microsoft.com/office/drawing/2014/main" id="{E33BFD7F-FD9C-7738-290D-A2F63535B6ED}"/>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ts val="450"/>
              </a:spcBef>
              <a:buClrTx/>
              <a:buFontTx/>
              <a:buNone/>
            </a:pPr>
            <a:r>
              <a:rPr lang="el-GR" altLang="el-GR">
                <a:latin typeface="Arial" panose="020B0604020202020204" pitchFamily="34" charset="0"/>
              </a:rPr>
              <a:t>Η θεωρία της επιδημιολογικής μετάβασης εξηγεί το ιστορικό πέρασμα από μία περίοδο όπου οι μολυσματικές και παρασιτικές ασθένειες κυριαρχούσαν σε μία περίοδο όπου οι χρόνιες και εκφυλιστικές παθήσεις αποτελούν τις κύριες αιτίες θανάτου. Η θεωρία αυτή διατυπώθηκε από τον </a:t>
            </a:r>
            <a:r>
              <a:rPr lang="en-GB" altLang="el-GR">
                <a:latin typeface="Arial" panose="020B0604020202020204" pitchFamily="34" charset="0"/>
              </a:rPr>
              <a:t>Omran A.R. (1971) “The epidemiological transition: A Theory of epidemiology of Population Change”  </a:t>
            </a:r>
            <a:r>
              <a:rPr lang="en-GB" altLang="el-GR" i="1">
                <a:latin typeface="Arial" panose="020B0604020202020204" pitchFamily="34" charset="0"/>
              </a:rPr>
              <a:t>Milbank Memorial Fund Quarterly </a:t>
            </a:r>
            <a:r>
              <a:rPr lang="en-GB" altLang="el-GR">
                <a:latin typeface="Arial" panose="020B0604020202020204" pitchFamily="34" charset="0"/>
              </a:rPr>
              <a:t>49: 509-538. </a:t>
            </a:r>
            <a:r>
              <a:rPr lang="el-GR" altLang="el-GR">
                <a:latin typeface="Arial" panose="020B0604020202020204" pitchFamily="34" charset="0"/>
              </a:rPr>
              <a:t> </a:t>
            </a:r>
          </a:p>
          <a:p>
            <a:pPr>
              <a:spcBef>
                <a:spcPts val="450"/>
              </a:spcBef>
              <a:buClrTx/>
              <a:buFontTx/>
              <a:buNone/>
            </a:pPr>
            <a:endParaRPr lang="el-GR" altLang="el-GR">
              <a:latin typeface="Arial" panose="020B0604020202020204" pitchFamily="34" charset="0"/>
            </a:endParaRPr>
          </a:p>
        </p:txBody>
      </p:sp>
      <p:sp>
        <p:nvSpPr>
          <p:cNvPr id="19467" name="Notes Placeholder 1">
            <a:extLst>
              <a:ext uri="{FF2B5EF4-FFF2-40B4-BE49-F238E27FC236}">
                <a16:creationId xmlns:a16="http://schemas.microsoft.com/office/drawing/2014/main" id="{6287EB3C-FABD-BADD-6F24-74A0085C212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ltLang="el-GR"/>
              <a:t>Η θεωρία της επιδημιολογικής μετάβασης εξηγεί το ιστορικό πέρασμα από μία  περίοδο όπου οι μολυσματικές και παρασιτικές ασθένειες κυριαρχούσαν σε  μία περίοδο όπου οι χρόνιες και εκφυλιστικές παθήσεις αποτελούν τις κύριες  αιτίες θανάτου. Η θεωρία αυτή διατυπώθηκε από τον  Omran A.R. (1971) “The  epidemiological transition: A Theory of epidemiology of Population Change”  </a:t>
            </a:r>
            <a:r>
              <a:rPr lang="el-GR" altLang="el-GR" i="1"/>
              <a:t>Milbank Memorial Fund Quarterly </a:t>
            </a:r>
            <a:r>
              <a:rPr lang="el-GR" altLang="el-GR"/>
              <a:t> 49: 509-538.   </a:t>
            </a:r>
          </a:p>
          <a:p>
            <a:endParaRPr lang="el-GR" altLang="el-GR"/>
          </a:p>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09F52C5-7534-F8EA-FEC8-BD4AA1898A0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1507" name="Rectangle 7">
            <a:extLst>
              <a:ext uri="{FF2B5EF4-FFF2-40B4-BE49-F238E27FC236}">
                <a16:creationId xmlns:a16="http://schemas.microsoft.com/office/drawing/2014/main" id="{8B77FFC2-2018-8409-6C25-9699134D167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F6DF4E98-7B61-4147-B62E-A3ED59787756}" type="slidenum">
              <a:rPr lang="el-GR" altLang="el-GR" smtClean="0">
                <a:latin typeface="Arial" panose="020B0604020202020204" pitchFamily="34" charset="0"/>
              </a:rPr>
              <a:pPr>
                <a:spcBef>
                  <a:spcPct val="0"/>
                </a:spcBef>
                <a:buClrTx/>
                <a:buFontTx/>
                <a:buNone/>
              </a:pPr>
              <a:t>9</a:t>
            </a:fld>
            <a:endParaRPr lang="el-GR" altLang="el-GR">
              <a:latin typeface="Arial" panose="020B0604020202020204" pitchFamily="34" charset="0"/>
            </a:endParaRPr>
          </a:p>
        </p:txBody>
      </p:sp>
      <p:sp>
        <p:nvSpPr>
          <p:cNvPr id="21508" name="Text Box 1">
            <a:extLst>
              <a:ext uri="{FF2B5EF4-FFF2-40B4-BE49-F238E27FC236}">
                <a16:creationId xmlns:a16="http://schemas.microsoft.com/office/drawing/2014/main" id="{F3825B51-1E5A-B94B-3DFA-1B734B75835F}"/>
              </a:ext>
            </a:extLst>
          </p:cNvPr>
          <p:cNvSpPr txBox="1">
            <a:spLocks noChangeArrowheads="1"/>
          </p:cNvSpPr>
          <p:nvPr/>
        </p:nvSpPr>
        <p:spPr bwMode="auto">
          <a:xfrm>
            <a:off x="0" y="0"/>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l-GR" altLang="el-GR">
                <a:latin typeface="Arial" panose="020B0604020202020204" pitchFamily="34" charset="0"/>
              </a:rPr>
              <a:t>Βασίλειος Γαβαλάς, Πληθυσμιακή Γεωγραφία. Διάλεξη 9.</a:t>
            </a:r>
          </a:p>
        </p:txBody>
      </p:sp>
      <p:sp>
        <p:nvSpPr>
          <p:cNvPr id="21509" name="Text Box 2">
            <a:extLst>
              <a:ext uri="{FF2B5EF4-FFF2-40B4-BE49-F238E27FC236}">
                <a16:creationId xmlns:a16="http://schemas.microsoft.com/office/drawing/2014/main" id="{650A744C-4F56-EE25-B073-ECA36CC7C420}"/>
              </a:ext>
            </a:extLst>
          </p:cNvPr>
          <p:cNvSpPr txBox="1">
            <a:spLocks noChangeArrowheads="1"/>
          </p:cNvSpPr>
          <p:nvPr/>
        </p:nvSpPr>
        <p:spPr bwMode="auto">
          <a:xfrm>
            <a:off x="3860800" y="9329738"/>
            <a:ext cx="29527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EB5285-EB73-49EE-BA4A-52BECEEC356B}" type="slidenum">
              <a:rPr lang="el-GR" altLang="el-GR">
                <a:latin typeface="Arial" panose="020B0604020202020204" pitchFamily="34" charset="0"/>
              </a:rPr>
              <a:pPr algn="r" eaLnBrk="1" hangingPunct="1">
                <a:spcBef>
                  <a:spcPct val="0"/>
                </a:spcBef>
                <a:buClrTx/>
                <a:buFontTx/>
                <a:buNone/>
              </a:pPr>
              <a:t>9</a:t>
            </a:fld>
            <a:endParaRPr lang="el-GR" altLang="el-GR">
              <a:latin typeface="Arial" panose="020B0604020202020204" pitchFamily="34" charset="0"/>
            </a:endParaRPr>
          </a:p>
        </p:txBody>
      </p:sp>
      <p:sp>
        <p:nvSpPr>
          <p:cNvPr id="21510" name="Rectangle 3">
            <a:extLst>
              <a:ext uri="{FF2B5EF4-FFF2-40B4-BE49-F238E27FC236}">
                <a16:creationId xmlns:a16="http://schemas.microsoft.com/office/drawing/2014/main" id="{0111688B-8DED-CEDF-66CC-081904ED3281}"/>
              </a:ext>
            </a:extLst>
          </p:cNvPr>
          <p:cNvSpPr>
            <a:spLocks noGrp="1" noRot="1" noChangeAspect="1" noChangeArrowheads="1" noTextEdit="1"/>
          </p:cNvSpPr>
          <p:nvPr>
            <p:ph type="sldImg"/>
          </p:nvPr>
        </p:nvSpPr>
        <p:spPr>
          <a:xfrm>
            <a:off x="950913" y="736600"/>
            <a:ext cx="4913312" cy="3684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11" name="Text Box 4">
            <a:extLst>
              <a:ext uri="{FF2B5EF4-FFF2-40B4-BE49-F238E27FC236}">
                <a16:creationId xmlns:a16="http://schemas.microsoft.com/office/drawing/2014/main" id="{0B8E6803-620A-DA46-A67E-285302A97897}"/>
              </a:ext>
            </a:extLst>
          </p:cNvPr>
          <p:cNvSpPr txBox="1">
            <a:spLocks noChangeArrowheads="1"/>
          </p:cNvSpPr>
          <p:nvPr/>
        </p:nvSpPr>
        <p:spPr bwMode="auto">
          <a:xfrm>
            <a:off x="681038" y="4665663"/>
            <a:ext cx="5453062"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eaLnBrk="1" hangingPunct="1">
              <a:spcBef>
                <a:spcPts val="450"/>
              </a:spcBef>
              <a:buClrTx/>
              <a:buFontTx/>
              <a:buNone/>
            </a:pPr>
            <a:r>
              <a:rPr lang="el-GR" altLang="el-GR">
                <a:latin typeface="Arial" panose="020B0604020202020204" pitchFamily="34" charset="0"/>
              </a:rPr>
              <a:t>Πηγή: IMRE BONCZ and ANDOR SEBESTYÉN (2006) </a:t>
            </a:r>
            <a:r>
              <a:rPr lang="el-GR" altLang="el-GR" i="1">
                <a:latin typeface="Arial" panose="020B0604020202020204" pitchFamily="34" charset="0"/>
              </a:rPr>
              <a:t>Economy and mortality in Eastern and Western Europe between 1945 and 1990: the largest medical trial of history</a:t>
            </a:r>
            <a:r>
              <a:rPr lang="en-GB" altLang="el-GR" i="1">
                <a:latin typeface="Arial" panose="020B0604020202020204" pitchFamily="34" charset="0"/>
              </a:rPr>
              <a:t>. </a:t>
            </a:r>
            <a:r>
              <a:rPr lang="el-GR" altLang="el-GR">
                <a:latin typeface="Arial" panose="020B0604020202020204" pitchFamily="34" charset="0"/>
              </a:rPr>
              <a:t>International Journal of Epidemiology</a:t>
            </a:r>
            <a:r>
              <a:rPr lang="en-GB" altLang="el-GR">
                <a:latin typeface="Arial" panose="020B0604020202020204" pitchFamily="34" charset="0"/>
              </a:rPr>
              <a:t> </a:t>
            </a:r>
            <a:r>
              <a:rPr lang="el-GR" altLang="el-GR">
                <a:latin typeface="Arial" panose="020B0604020202020204" pitchFamily="34" charset="0"/>
              </a:rPr>
              <a:t>35(3):796-797</a:t>
            </a:r>
            <a:r>
              <a:rPr lang="en-GB" altLang="el-GR">
                <a:latin typeface="Arial" panose="020B0604020202020204" pitchFamily="34" charset="0"/>
              </a:rPr>
              <a:t>.</a:t>
            </a:r>
            <a:r>
              <a:rPr lang="el-GR" altLang="el-GR">
                <a:latin typeface="Arial" panose="020B0604020202020204" pitchFamily="34" charset="0"/>
              </a:rPr>
              <a:t> </a:t>
            </a:r>
          </a:p>
          <a:p>
            <a:pPr eaLnBrk="1" hangingPunct="1">
              <a:spcBef>
                <a:spcPts val="450"/>
              </a:spcBef>
              <a:buClrTx/>
              <a:buFontTx/>
              <a:buNone/>
            </a:pPr>
            <a:r>
              <a:rPr lang="el-GR" altLang="el-GR">
                <a:latin typeface="Arial" panose="020B0604020202020204" pitchFamily="34" charset="0"/>
              </a:rPr>
              <a:t>Μετά το τέλος του Β’ Παγκόσμιου Πολέμου η υγεία του πληθυσμού βελτιώθηκε θεαματικά σε όλη την Ευρώπη χάρη στη μαζική εξάπλωση των αντιβιοτικών και τη γενίκευση της ανοσοποίησης (υποχρεωτικοί εμβολιασμοί). Η μεγαλύτερη πρόοδος επιτεύχθηκε εκεί όπου η προσδοκία ζωής ήταν χαμηλότερη. Χώρες της Νότιας Ευρώπης, όπως η Ιταλία και η Ελλάδα και χώρες της Κεντρικής Ευρώπης όπως η Ρωσία και η Ρουμανία, οι οποίες υστερούσαν στον τομέα αυτό τη δεκαετία του 1940, έφτασαν πολύ κοντά στις πιο αναπτυγμένες χώρες της Βόρειας και Δυτική Ευρώπης. Στα μέσα της δεκαετίας του 1960 όλες οι Ευρωπαϊκές χώρες είχαν εξαλείψει τις λοιμώδεις και μεταδοτικές ασθένειες και εισέρχονταν στο τρίτο στάδιο της επιδημιολογικής μετάβασης, όπου κύριες αιτίες θανάτου είναι οι εκφυλιστικές παθήσεις και τα ανθρωπογενή αίτια (τροχαία ατυχήματα, ανθρωποκτονίες κτλ.) Σχεδόν σε όλη την Ευρώπη εκείνη την εποχή, η θνησιμότητα από ασθένειες του κυκλοφορικού, τροχαία ατυχήματα και αλκοολισμό ήταν σταθερή ή αυξανόταν. Παρόλα αυτά στη Δυτική Ευρώπη η σχετική στασιμότητα δεν διήρκεσε πολύ και από τις αρχές της δεκαετίας του 1970 η προσδοκία ζωής ξαναπήρε την ανιούσα. Η πρόοδος που επιτεύχθηκε στη Δ. Ευρώπη δεν έφτασε την Κεντρική και Ανατολική Ευρώπη. Αντιθέτως σε όλες τις χώρες του ανατολικού μπλοκ η προσδοκία ζωής έμενε σταθερή ή μειώθηκε λίγο ειδικά στους άνδρες. Αυτή η απόκλιση στη θνησιμότητα ανάμεσα στα δύο μέρη της Ευρώπης συνεχίστηκε για τρεις δεκαετίες οδηγώντας σε ένα ορατό χάσμα στα μέσα της δεκαετίας του 1990.        </a:t>
            </a:r>
          </a:p>
        </p:txBody>
      </p:sp>
      <p:sp>
        <p:nvSpPr>
          <p:cNvPr id="21512" name="Notes Placeholder 1">
            <a:extLst>
              <a:ext uri="{FF2B5EF4-FFF2-40B4-BE49-F238E27FC236}">
                <a16:creationId xmlns:a16="http://schemas.microsoft.com/office/drawing/2014/main" id="{701B5EF8-E1D1-FF20-1AEA-015A850E51B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l-GR" dirty="0" err="1"/>
              <a:t>Πηγή</a:t>
            </a:r>
            <a:r>
              <a:rPr lang="en-US" altLang="el-GR" dirty="0"/>
              <a:t>: IMRE BONCZ and ANDOR SEBESTYΙN (2006) </a:t>
            </a:r>
            <a:r>
              <a:rPr lang="en-US" altLang="el-GR" i="1" dirty="0"/>
              <a:t>Economy and mortality in Eastern and Western Europe between 1945 and 1990: the largest medical trial of history. </a:t>
            </a:r>
            <a:r>
              <a:rPr lang="en-US" altLang="el-GR" dirty="0"/>
              <a:t> International Journal of Epidemiology   35(3):796-797 .  </a:t>
            </a:r>
          </a:p>
          <a:p>
            <a:r>
              <a:rPr lang="el-GR" altLang="el-GR" dirty="0"/>
              <a:t>Μετά το τέλος του Β’ Παγκόσμιου Πολέμου η υγεία του πληθυσμού  βελτιώθηκε θεαματικά σε όλη την Ευρώπη χάρη στη μαζική εξάπλωση των  αντιβιοτικών και τη γενίκευση της ανοσοποίησης (υποχρεωτικοί εμβολιασμοί).  Η μεγαλύτερη πρόοδος επιτεύχθηκε εκεί όπου η προσδοκία ζωής ήταν  χαμηλότερη. Χώρες της Νότιας Ευρώπης, όπως η Ιταλία και η Ελλάδα και  χώρες της Κεντρικής Ευρώπης όπως η Ρωσία και η Ρουμανία, οι οποίες  υστερούσαν στον τομέα αυτό τη δεκαετία του 1940, έφτασαν πολύ κοντά στις  πιο αναπτυγμένες χώρες της Βόρειας και Δυτική Ευρώπης. Στα μέσα της  δεκαετίας του 1960 όλες οι Ευρωπαϊκές χώρες είχαν εξαλείψει τις λοιμώδεις  και μεταδοτικές ασθένειες και εισέρχονταν στο τρίτο στάδιο της  επιδημιολογικής μετάβασης, όπου κύριες αιτίες θανάτου είναι οι εκφυλιστικές  παθήσεις και τα ανθρωπογενή αίτια (τροχαία ατυχήματα, ανθρωποκτονίες  κτλ.) Σχεδόν σε όλη την Ευρώπη εκείνη την εποχή, η θνησιμότητα από  ασθένειες του κυκλοφορικού, τροχαία ατυχήματα και αλκοολισμό ήταν  σταθερή ή αυξανόταν. Παρόλα αυτά στη Δυτική Ευρώπη η σχετική  στασιμότητα δεν διήρκεσε πολύ και από τις αρχές της δεκαετίας του 1970 η  προσδοκία ζωής ξαναπήρε την ανιούσα. Η πρόοδος που επιτεύχθηκε στη Δ.  Ευρώπη δεν έφτασε την Κεντρική και Ανατολική Ευρώπη. Αντιθέτως σε όλες  τις χώρες του ανατολικού μπλοκ η προσδοκία ζωής έμενε σταθερή ή  μειώθηκε λίγο ειδικά στους άνδρες. Αυτή η απόκλιση στη θνησιμότητα  ανάμεσα στα δύο μέρη της Ευρώπης συνεχίστηκε για τρεις δεκαετίες  οδηγώντας σε ένα ορατό χάσμα στα μέσα της δεκαετίας του 1990.   </a:t>
            </a:r>
          </a:p>
          <a:p>
            <a:endParaRPr lang="el-GR" alt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Rectangle 12">
            <a:extLst>
              <a:ext uri="{FF2B5EF4-FFF2-40B4-BE49-F238E27FC236}">
                <a16:creationId xmlns:a16="http://schemas.microsoft.com/office/drawing/2014/main" id="{2A29D1A1-0EC9-6D62-5A9B-D8FB99E023E3}"/>
              </a:ext>
            </a:extLst>
          </p:cNvPr>
          <p:cNvSpPr>
            <a:spLocks noGrp="1" noChangeArrowheads="1"/>
          </p:cNvSpPr>
          <p:nvPr>
            <p:ph type="sldNum" idx="10"/>
          </p:nvPr>
        </p:nvSpPr>
        <p:spPr>
          <a:ln/>
        </p:spPr>
        <p:txBody>
          <a:bodyPr/>
          <a:lstStyle>
            <a:lvl1pPr>
              <a:defRPr/>
            </a:lvl1pPr>
          </a:lstStyle>
          <a:p>
            <a:pPr>
              <a:defRPr/>
            </a:pPr>
            <a:fld id="{3D545EF1-535A-4F13-A1EF-131B913013F1}" type="slidenum">
              <a:rPr lang="el-GR" altLang="el-GR"/>
              <a:pPr>
                <a:defRPr/>
              </a:pPr>
              <a:t>‹#›</a:t>
            </a:fld>
            <a:endParaRPr lang="el-GR" altLang="el-GR"/>
          </a:p>
        </p:txBody>
      </p:sp>
    </p:spTree>
    <p:extLst>
      <p:ext uri="{BB962C8B-B14F-4D97-AF65-F5344CB8AC3E}">
        <p14:creationId xmlns:p14="http://schemas.microsoft.com/office/powerpoint/2010/main" val="133282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2">
            <a:extLst>
              <a:ext uri="{FF2B5EF4-FFF2-40B4-BE49-F238E27FC236}">
                <a16:creationId xmlns:a16="http://schemas.microsoft.com/office/drawing/2014/main" id="{B0850326-46F5-281A-F4C1-223C1ACA58DD}"/>
              </a:ext>
            </a:extLst>
          </p:cNvPr>
          <p:cNvSpPr>
            <a:spLocks noGrp="1" noChangeArrowheads="1"/>
          </p:cNvSpPr>
          <p:nvPr>
            <p:ph type="sldNum" idx="10"/>
          </p:nvPr>
        </p:nvSpPr>
        <p:spPr>
          <a:ln/>
        </p:spPr>
        <p:txBody>
          <a:bodyPr/>
          <a:lstStyle>
            <a:lvl1pPr>
              <a:defRPr/>
            </a:lvl1pPr>
          </a:lstStyle>
          <a:p>
            <a:pPr>
              <a:defRPr/>
            </a:pPr>
            <a:fld id="{98217D84-B739-4594-8236-B060621F5D25}" type="slidenum">
              <a:rPr lang="el-GR" altLang="el-GR"/>
              <a:pPr>
                <a:defRPr/>
              </a:pPr>
              <a:t>‹#›</a:t>
            </a:fld>
            <a:endParaRPr lang="el-GR" altLang="el-GR"/>
          </a:p>
        </p:txBody>
      </p:sp>
    </p:spTree>
    <p:extLst>
      <p:ext uri="{BB962C8B-B14F-4D97-AF65-F5344CB8AC3E}">
        <p14:creationId xmlns:p14="http://schemas.microsoft.com/office/powerpoint/2010/main" val="250003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49450" cy="5916612"/>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1150938" y="214313"/>
            <a:ext cx="5700712" cy="59166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2">
            <a:extLst>
              <a:ext uri="{FF2B5EF4-FFF2-40B4-BE49-F238E27FC236}">
                <a16:creationId xmlns:a16="http://schemas.microsoft.com/office/drawing/2014/main" id="{6212E5CD-841C-E005-566D-DF52B9974D7A}"/>
              </a:ext>
            </a:extLst>
          </p:cNvPr>
          <p:cNvSpPr>
            <a:spLocks noGrp="1" noChangeArrowheads="1"/>
          </p:cNvSpPr>
          <p:nvPr>
            <p:ph type="sldNum" idx="10"/>
          </p:nvPr>
        </p:nvSpPr>
        <p:spPr>
          <a:ln/>
        </p:spPr>
        <p:txBody>
          <a:bodyPr/>
          <a:lstStyle>
            <a:lvl1pPr>
              <a:defRPr/>
            </a:lvl1pPr>
          </a:lstStyle>
          <a:p>
            <a:pPr>
              <a:defRPr/>
            </a:pPr>
            <a:fld id="{49383412-C906-4328-8666-BA7BBD7A55D8}" type="slidenum">
              <a:rPr lang="el-GR" altLang="el-GR"/>
              <a:pPr>
                <a:defRPr/>
              </a:pPr>
              <a:t>‹#›</a:t>
            </a:fld>
            <a:endParaRPr lang="el-GR" altLang="el-GR"/>
          </a:p>
        </p:txBody>
      </p:sp>
    </p:spTree>
    <p:extLst>
      <p:ext uri="{BB962C8B-B14F-4D97-AF65-F5344CB8AC3E}">
        <p14:creationId xmlns:p14="http://schemas.microsoft.com/office/powerpoint/2010/main" val="4268836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Rectangle 15">
            <a:extLst>
              <a:ext uri="{FF2B5EF4-FFF2-40B4-BE49-F238E27FC236}">
                <a16:creationId xmlns:a16="http://schemas.microsoft.com/office/drawing/2014/main" id="{9A4410BB-313B-E8A2-BF8F-EA13FAE422A1}"/>
              </a:ext>
            </a:extLst>
          </p:cNvPr>
          <p:cNvSpPr>
            <a:spLocks noGrp="1" noChangeArrowheads="1"/>
          </p:cNvSpPr>
          <p:nvPr>
            <p:ph type="sldNum" idx="10"/>
          </p:nvPr>
        </p:nvSpPr>
        <p:spPr>
          <a:ln/>
        </p:spPr>
        <p:txBody>
          <a:bodyPr/>
          <a:lstStyle>
            <a:lvl1pPr>
              <a:defRPr/>
            </a:lvl1pPr>
          </a:lstStyle>
          <a:p>
            <a:pPr>
              <a:defRPr/>
            </a:pPr>
            <a:fld id="{9E98CDAF-9176-43B7-B828-A38F66CC30AD}" type="slidenum">
              <a:rPr lang="el-GR" altLang="el-GR"/>
              <a:pPr>
                <a:defRPr/>
              </a:pPr>
              <a:t>‹#›</a:t>
            </a:fld>
            <a:endParaRPr lang="el-GR" altLang="el-GR"/>
          </a:p>
        </p:txBody>
      </p:sp>
    </p:spTree>
    <p:extLst>
      <p:ext uri="{BB962C8B-B14F-4D97-AF65-F5344CB8AC3E}">
        <p14:creationId xmlns:p14="http://schemas.microsoft.com/office/powerpoint/2010/main" val="3300947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5">
            <a:extLst>
              <a:ext uri="{FF2B5EF4-FFF2-40B4-BE49-F238E27FC236}">
                <a16:creationId xmlns:a16="http://schemas.microsoft.com/office/drawing/2014/main" id="{5B4856C0-C571-5B8B-B2F3-69B3AFB763BE}"/>
              </a:ext>
            </a:extLst>
          </p:cNvPr>
          <p:cNvSpPr>
            <a:spLocks noGrp="1" noChangeArrowheads="1"/>
          </p:cNvSpPr>
          <p:nvPr>
            <p:ph type="sldNum" idx="10"/>
          </p:nvPr>
        </p:nvSpPr>
        <p:spPr>
          <a:ln/>
        </p:spPr>
        <p:txBody>
          <a:bodyPr/>
          <a:lstStyle>
            <a:lvl1pPr>
              <a:defRPr/>
            </a:lvl1pPr>
          </a:lstStyle>
          <a:p>
            <a:pPr>
              <a:defRPr/>
            </a:pPr>
            <a:fld id="{CAEF1462-3457-483F-AD83-122EB4669C5D}" type="slidenum">
              <a:rPr lang="el-GR" altLang="el-GR"/>
              <a:pPr>
                <a:defRPr/>
              </a:pPr>
              <a:t>‹#›</a:t>
            </a:fld>
            <a:endParaRPr lang="el-GR" altLang="el-GR"/>
          </a:p>
        </p:txBody>
      </p:sp>
    </p:spTree>
    <p:extLst>
      <p:ext uri="{BB962C8B-B14F-4D97-AF65-F5344CB8AC3E}">
        <p14:creationId xmlns:p14="http://schemas.microsoft.com/office/powerpoint/2010/main" val="813858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5">
            <a:extLst>
              <a:ext uri="{FF2B5EF4-FFF2-40B4-BE49-F238E27FC236}">
                <a16:creationId xmlns:a16="http://schemas.microsoft.com/office/drawing/2014/main" id="{54AAAE87-1525-12E9-AB83-71C3560D3127}"/>
              </a:ext>
            </a:extLst>
          </p:cNvPr>
          <p:cNvSpPr>
            <a:spLocks noGrp="1" noChangeArrowheads="1"/>
          </p:cNvSpPr>
          <p:nvPr>
            <p:ph type="sldNum" idx="10"/>
          </p:nvPr>
        </p:nvSpPr>
        <p:spPr>
          <a:ln/>
        </p:spPr>
        <p:txBody>
          <a:bodyPr/>
          <a:lstStyle>
            <a:lvl1pPr>
              <a:defRPr/>
            </a:lvl1pPr>
          </a:lstStyle>
          <a:p>
            <a:pPr>
              <a:defRPr/>
            </a:pPr>
            <a:fld id="{29F66814-55CB-41AC-BCA5-00DE5B080A51}" type="slidenum">
              <a:rPr lang="el-GR" altLang="el-GR"/>
              <a:pPr>
                <a:defRPr/>
              </a:pPr>
              <a:t>‹#›</a:t>
            </a:fld>
            <a:endParaRPr lang="el-GR" altLang="el-GR"/>
          </a:p>
        </p:txBody>
      </p:sp>
    </p:spTree>
    <p:extLst>
      <p:ext uri="{BB962C8B-B14F-4D97-AF65-F5344CB8AC3E}">
        <p14:creationId xmlns:p14="http://schemas.microsoft.com/office/powerpoint/2010/main" val="2060301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1182688" y="2017713"/>
            <a:ext cx="3808412"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5143500" y="2017713"/>
            <a:ext cx="3810000"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15">
            <a:extLst>
              <a:ext uri="{FF2B5EF4-FFF2-40B4-BE49-F238E27FC236}">
                <a16:creationId xmlns:a16="http://schemas.microsoft.com/office/drawing/2014/main" id="{5DAE0299-2A15-57C6-36B2-3407E2C9DC0A}"/>
              </a:ext>
            </a:extLst>
          </p:cNvPr>
          <p:cNvSpPr>
            <a:spLocks noGrp="1" noChangeArrowheads="1"/>
          </p:cNvSpPr>
          <p:nvPr>
            <p:ph type="sldNum" idx="10"/>
          </p:nvPr>
        </p:nvSpPr>
        <p:spPr>
          <a:ln/>
        </p:spPr>
        <p:txBody>
          <a:bodyPr/>
          <a:lstStyle>
            <a:lvl1pPr>
              <a:defRPr/>
            </a:lvl1pPr>
          </a:lstStyle>
          <a:p>
            <a:pPr>
              <a:defRPr/>
            </a:pPr>
            <a:fld id="{30E57421-19A5-4F74-B842-D406999180B1}" type="slidenum">
              <a:rPr lang="el-GR" altLang="el-GR"/>
              <a:pPr>
                <a:defRPr/>
              </a:pPr>
              <a:t>‹#›</a:t>
            </a:fld>
            <a:endParaRPr lang="el-GR" altLang="el-GR"/>
          </a:p>
        </p:txBody>
      </p:sp>
    </p:spTree>
    <p:extLst>
      <p:ext uri="{BB962C8B-B14F-4D97-AF65-F5344CB8AC3E}">
        <p14:creationId xmlns:p14="http://schemas.microsoft.com/office/powerpoint/2010/main" val="1972743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15">
            <a:extLst>
              <a:ext uri="{FF2B5EF4-FFF2-40B4-BE49-F238E27FC236}">
                <a16:creationId xmlns:a16="http://schemas.microsoft.com/office/drawing/2014/main" id="{EF0278AD-AC2B-770C-6160-7E91A730ECF5}"/>
              </a:ext>
            </a:extLst>
          </p:cNvPr>
          <p:cNvSpPr>
            <a:spLocks noGrp="1" noChangeArrowheads="1"/>
          </p:cNvSpPr>
          <p:nvPr>
            <p:ph type="sldNum" idx="10"/>
          </p:nvPr>
        </p:nvSpPr>
        <p:spPr>
          <a:ln/>
        </p:spPr>
        <p:txBody>
          <a:bodyPr/>
          <a:lstStyle>
            <a:lvl1pPr>
              <a:defRPr/>
            </a:lvl1pPr>
          </a:lstStyle>
          <a:p>
            <a:pPr>
              <a:defRPr/>
            </a:pPr>
            <a:fld id="{02F1E290-5DE2-4807-BA37-48EE102DE4DC}" type="slidenum">
              <a:rPr lang="el-GR" altLang="el-GR"/>
              <a:pPr>
                <a:defRPr/>
              </a:pPr>
              <a:t>‹#›</a:t>
            </a:fld>
            <a:endParaRPr lang="el-GR" altLang="el-GR"/>
          </a:p>
        </p:txBody>
      </p:sp>
    </p:spTree>
    <p:extLst>
      <p:ext uri="{BB962C8B-B14F-4D97-AF65-F5344CB8AC3E}">
        <p14:creationId xmlns:p14="http://schemas.microsoft.com/office/powerpoint/2010/main" val="1994540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15">
            <a:extLst>
              <a:ext uri="{FF2B5EF4-FFF2-40B4-BE49-F238E27FC236}">
                <a16:creationId xmlns:a16="http://schemas.microsoft.com/office/drawing/2014/main" id="{E385B883-08AF-E14D-8FA9-0217CEF49174}"/>
              </a:ext>
            </a:extLst>
          </p:cNvPr>
          <p:cNvSpPr>
            <a:spLocks noGrp="1" noChangeArrowheads="1"/>
          </p:cNvSpPr>
          <p:nvPr>
            <p:ph type="sldNum" idx="10"/>
          </p:nvPr>
        </p:nvSpPr>
        <p:spPr>
          <a:ln/>
        </p:spPr>
        <p:txBody>
          <a:bodyPr/>
          <a:lstStyle>
            <a:lvl1pPr>
              <a:defRPr/>
            </a:lvl1pPr>
          </a:lstStyle>
          <a:p>
            <a:pPr>
              <a:defRPr/>
            </a:pPr>
            <a:fld id="{7AE2E780-B1D2-4780-B61B-72FB7962CFA4}" type="slidenum">
              <a:rPr lang="el-GR" altLang="el-GR"/>
              <a:pPr>
                <a:defRPr/>
              </a:pPr>
              <a:t>‹#›</a:t>
            </a:fld>
            <a:endParaRPr lang="el-GR" altLang="el-GR"/>
          </a:p>
        </p:txBody>
      </p:sp>
    </p:spTree>
    <p:extLst>
      <p:ext uri="{BB962C8B-B14F-4D97-AF65-F5344CB8AC3E}">
        <p14:creationId xmlns:p14="http://schemas.microsoft.com/office/powerpoint/2010/main" val="2694624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B7412423-DE2B-644A-8885-854235D367FD}"/>
              </a:ext>
            </a:extLst>
          </p:cNvPr>
          <p:cNvSpPr>
            <a:spLocks noGrp="1" noChangeArrowheads="1"/>
          </p:cNvSpPr>
          <p:nvPr>
            <p:ph type="sldNum" idx="10"/>
          </p:nvPr>
        </p:nvSpPr>
        <p:spPr>
          <a:ln/>
        </p:spPr>
        <p:txBody>
          <a:bodyPr/>
          <a:lstStyle>
            <a:lvl1pPr>
              <a:defRPr/>
            </a:lvl1pPr>
          </a:lstStyle>
          <a:p>
            <a:pPr>
              <a:defRPr/>
            </a:pPr>
            <a:fld id="{BC399FE6-03DA-4679-A8A8-2F82790CB848}" type="slidenum">
              <a:rPr lang="el-GR" altLang="el-GR"/>
              <a:pPr>
                <a:defRPr/>
              </a:pPr>
              <a:t>‹#›</a:t>
            </a:fld>
            <a:endParaRPr lang="el-GR" altLang="el-GR"/>
          </a:p>
        </p:txBody>
      </p:sp>
    </p:spTree>
    <p:extLst>
      <p:ext uri="{BB962C8B-B14F-4D97-AF65-F5344CB8AC3E}">
        <p14:creationId xmlns:p14="http://schemas.microsoft.com/office/powerpoint/2010/main" val="3822126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
            <a:extLst>
              <a:ext uri="{FF2B5EF4-FFF2-40B4-BE49-F238E27FC236}">
                <a16:creationId xmlns:a16="http://schemas.microsoft.com/office/drawing/2014/main" id="{4E2CC232-AD86-7EB6-A18A-FDA8D2ECBF9A}"/>
              </a:ext>
            </a:extLst>
          </p:cNvPr>
          <p:cNvSpPr>
            <a:spLocks noGrp="1" noChangeArrowheads="1"/>
          </p:cNvSpPr>
          <p:nvPr>
            <p:ph type="sldNum" idx="10"/>
          </p:nvPr>
        </p:nvSpPr>
        <p:spPr>
          <a:ln/>
        </p:spPr>
        <p:txBody>
          <a:bodyPr/>
          <a:lstStyle>
            <a:lvl1pPr>
              <a:defRPr/>
            </a:lvl1pPr>
          </a:lstStyle>
          <a:p>
            <a:pPr>
              <a:defRPr/>
            </a:pPr>
            <a:fld id="{C38F00FE-18CF-48BF-9632-A323E1756F46}" type="slidenum">
              <a:rPr lang="el-GR" altLang="el-GR"/>
              <a:pPr>
                <a:defRPr/>
              </a:pPr>
              <a:t>‹#›</a:t>
            </a:fld>
            <a:endParaRPr lang="el-GR" altLang="el-GR"/>
          </a:p>
        </p:txBody>
      </p:sp>
    </p:spTree>
    <p:extLst>
      <p:ext uri="{BB962C8B-B14F-4D97-AF65-F5344CB8AC3E}">
        <p14:creationId xmlns:p14="http://schemas.microsoft.com/office/powerpoint/2010/main" val="429475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2">
            <a:extLst>
              <a:ext uri="{FF2B5EF4-FFF2-40B4-BE49-F238E27FC236}">
                <a16:creationId xmlns:a16="http://schemas.microsoft.com/office/drawing/2014/main" id="{ECBABB5A-9513-7A8B-4964-F5F2BA087847}"/>
              </a:ext>
            </a:extLst>
          </p:cNvPr>
          <p:cNvSpPr>
            <a:spLocks noGrp="1" noChangeArrowheads="1"/>
          </p:cNvSpPr>
          <p:nvPr>
            <p:ph type="sldNum" idx="10"/>
          </p:nvPr>
        </p:nvSpPr>
        <p:spPr>
          <a:ln/>
        </p:spPr>
        <p:txBody>
          <a:bodyPr/>
          <a:lstStyle>
            <a:lvl1pPr>
              <a:defRPr/>
            </a:lvl1pPr>
          </a:lstStyle>
          <a:p>
            <a:pPr>
              <a:defRPr/>
            </a:pPr>
            <a:fld id="{B76340EA-6C56-4E12-878B-F906535AA20B}" type="slidenum">
              <a:rPr lang="el-GR" altLang="el-GR"/>
              <a:pPr>
                <a:defRPr/>
              </a:pPr>
              <a:t>‹#›</a:t>
            </a:fld>
            <a:endParaRPr lang="el-GR" altLang="el-GR"/>
          </a:p>
        </p:txBody>
      </p:sp>
    </p:spTree>
    <p:extLst>
      <p:ext uri="{BB962C8B-B14F-4D97-AF65-F5344CB8AC3E}">
        <p14:creationId xmlns:p14="http://schemas.microsoft.com/office/powerpoint/2010/main" val="2441388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5">
            <a:extLst>
              <a:ext uri="{FF2B5EF4-FFF2-40B4-BE49-F238E27FC236}">
                <a16:creationId xmlns:a16="http://schemas.microsoft.com/office/drawing/2014/main" id="{C93462C7-C5C9-4CC8-25EA-5CC191886B56}"/>
              </a:ext>
            </a:extLst>
          </p:cNvPr>
          <p:cNvSpPr>
            <a:spLocks noGrp="1" noChangeArrowheads="1"/>
          </p:cNvSpPr>
          <p:nvPr>
            <p:ph type="sldNum" idx="10"/>
          </p:nvPr>
        </p:nvSpPr>
        <p:spPr>
          <a:ln/>
        </p:spPr>
        <p:txBody>
          <a:bodyPr/>
          <a:lstStyle>
            <a:lvl1pPr>
              <a:defRPr/>
            </a:lvl1pPr>
          </a:lstStyle>
          <a:p>
            <a:pPr>
              <a:defRPr/>
            </a:pPr>
            <a:fld id="{B0FE598A-8E95-4932-A560-489C3E339CD8}" type="slidenum">
              <a:rPr lang="el-GR" altLang="el-GR"/>
              <a:pPr>
                <a:defRPr/>
              </a:pPr>
              <a:t>‹#›</a:t>
            </a:fld>
            <a:endParaRPr lang="el-GR" altLang="el-GR"/>
          </a:p>
        </p:txBody>
      </p:sp>
    </p:spTree>
    <p:extLst>
      <p:ext uri="{BB962C8B-B14F-4D97-AF65-F5344CB8AC3E}">
        <p14:creationId xmlns:p14="http://schemas.microsoft.com/office/powerpoint/2010/main" val="587808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5">
            <a:extLst>
              <a:ext uri="{FF2B5EF4-FFF2-40B4-BE49-F238E27FC236}">
                <a16:creationId xmlns:a16="http://schemas.microsoft.com/office/drawing/2014/main" id="{03672A42-5BA9-1208-EA97-DF5D7B10A22C}"/>
              </a:ext>
            </a:extLst>
          </p:cNvPr>
          <p:cNvSpPr>
            <a:spLocks noGrp="1" noChangeArrowheads="1"/>
          </p:cNvSpPr>
          <p:nvPr>
            <p:ph type="sldNum" idx="10"/>
          </p:nvPr>
        </p:nvSpPr>
        <p:spPr>
          <a:ln/>
        </p:spPr>
        <p:txBody>
          <a:bodyPr/>
          <a:lstStyle>
            <a:lvl1pPr>
              <a:defRPr/>
            </a:lvl1pPr>
          </a:lstStyle>
          <a:p>
            <a:pPr>
              <a:defRPr/>
            </a:pPr>
            <a:fld id="{E9C88A16-997C-46CC-BA6E-8BAFBB51314D}" type="slidenum">
              <a:rPr lang="el-GR" altLang="el-GR"/>
              <a:pPr>
                <a:defRPr/>
              </a:pPr>
              <a:t>‹#›</a:t>
            </a:fld>
            <a:endParaRPr lang="el-GR" altLang="el-GR"/>
          </a:p>
        </p:txBody>
      </p:sp>
    </p:spTree>
    <p:extLst>
      <p:ext uri="{BB962C8B-B14F-4D97-AF65-F5344CB8AC3E}">
        <p14:creationId xmlns:p14="http://schemas.microsoft.com/office/powerpoint/2010/main" val="3645857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49450" cy="5916612"/>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1150938" y="214313"/>
            <a:ext cx="5700712" cy="59166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5">
            <a:extLst>
              <a:ext uri="{FF2B5EF4-FFF2-40B4-BE49-F238E27FC236}">
                <a16:creationId xmlns:a16="http://schemas.microsoft.com/office/drawing/2014/main" id="{4581B616-209C-8400-4983-E28E311B5899}"/>
              </a:ext>
            </a:extLst>
          </p:cNvPr>
          <p:cNvSpPr>
            <a:spLocks noGrp="1" noChangeArrowheads="1"/>
          </p:cNvSpPr>
          <p:nvPr>
            <p:ph type="sldNum" idx="10"/>
          </p:nvPr>
        </p:nvSpPr>
        <p:spPr>
          <a:ln/>
        </p:spPr>
        <p:txBody>
          <a:bodyPr/>
          <a:lstStyle>
            <a:lvl1pPr>
              <a:defRPr/>
            </a:lvl1pPr>
          </a:lstStyle>
          <a:p>
            <a:pPr>
              <a:defRPr/>
            </a:pPr>
            <a:fld id="{F4A9371F-A90B-45CB-BBF6-C9F7179C949C}" type="slidenum">
              <a:rPr lang="el-GR" altLang="el-GR"/>
              <a:pPr>
                <a:defRPr/>
              </a:pPr>
              <a:t>‹#›</a:t>
            </a:fld>
            <a:endParaRPr lang="el-GR" altLang="el-GR"/>
          </a:p>
        </p:txBody>
      </p:sp>
    </p:spTree>
    <p:extLst>
      <p:ext uri="{BB962C8B-B14F-4D97-AF65-F5344CB8AC3E}">
        <p14:creationId xmlns:p14="http://schemas.microsoft.com/office/powerpoint/2010/main" val="28898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12">
            <a:extLst>
              <a:ext uri="{FF2B5EF4-FFF2-40B4-BE49-F238E27FC236}">
                <a16:creationId xmlns:a16="http://schemas.microsoft.com/office/drawing/2014/main" id="{CF15D8D8-2BBA-197A-ADEE-38AF3DEC9D47}"/>
              </a:ext>
            </a:extLst>
          </p:cNvPr>
          <p:cNvSpPr>
            <a:spLocks noGrp="1" noChangeArrowheads="1"/>
          </p:cNvSpPr>
          <p:nvPr>
            <p:ph type="sldNum" idx="10"/>
          </p:nvPr>
        </p:nvSpPr>
        <p:spPr>
          <a:ln/>
        </p:spPr>
        <p:txBody>
          <a:bodyPr/>
          <a:lstStyle>
            <a:lvl1pPr>
              <a:defRPr/>
            </a:lvl1pPr>
          </a:lstStyle>
          <a:p>
            <a:pPr>
              <a:defRPr/>
            </a:pPr>
            <a:fld id="{A7979D65-841B-454E-9BA8-96C58848AEFA}" type="slidenum">
              <a:rPr lang="el-GR" altLang="el-GR"/>
              <a:pPr>
                <a:defRPr/>
              </a:pPr>
              <a:t>‹#›</a:t>
            </a:fld>
            <a:endParaRPr lang="el-GR" altLang="el-GR"/>
          </a:p>
        </p:txBody>
      </p:sp>
    </p:spTree>
    <p:extLst>
      <p:ext uri="{BB962C8B-B14F-4D97-AF65-F5344CB8AC3E}">
        <p14:creationId xmlns:p14="http://schemas.microsoft.com/office/powerpoint/2010/main" val="280982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1182688" y="2017713"/>
            <a:ext cx="3808412"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5143500" y="2017713"/>
            <a:ext cx="3810000"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12">
            <a:extLst>
              <a:ext uri="{FF2B5EF4-FFF2-40B4-BE49-F238E27FC236}">
                <a16:creationId xmlns:a16="http://schemas.microsoft.com/office/drawing/2014/main" id="{D7430171-079B-7AF6-146F-EAD38BC7D1DA}"/>
              </a:ext>
            </a:extLst>
          </p:cNvPr>
          <p:cNvSpPr>
            <a:spLocks noGrp="1" noChangeArrowheads="1"/>
          </p:cNvSpPr>
          <p:nvPr>
            <p:ph type="sldNum" idx="10"/>
          </p:nvPr>
        </p:nvSpPr>
        <p:spPr>
          <a:ln/>
        </p:spPr>
        <p:txBody>
          <a:bodyPr/>
          <a:lstStyle>
            <a:lvl1pPr>
              <a:defRPr/>
            </a:lvl1pPr>
          </a:lstStyle>
          <a:p>
            <a:pPr>
              <a:defRPr/>
            </a:pPr>
            <a:fld id="{5BD6BBE6-EC21-47F6-86B9-20A6BECBBB8C}" type="slidenum">
              <a:rPr lang="el-GR" altLang="el-GR"/>
              <a:pPr>
                <a:defRPr/>
              </a:pPr>
              <a:t>‹#›</a:t>
            </a:fld>
            <a:endParaRPr lang="el-GR" altLang="el-GR"/>
          </a:p>
        </p:txBody>
      </p:sp>
    </p:spTree>
    <p:extLst>
      <p:ext uri="{BB962C8B-B14F-4D97-AF65-F5344CB8AC3E}">
        <p14:creationId xmlns:p14="http://schemas.microsoft.com/office/powerpoint/2010/main" val="399715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12">
            <a:extLst>
              <a:ext uri="{FF2B5EF4-FFF2-40B4-BE49-F238E27FC236}">
                <a16:creationId xmlns:a16="http://schemas.microsoft.com/office/drawing/2014/main" id="{A1A77F11-D805-1830-A4D5-CC5AAFA7B4DD}"/>
              </a:ext>
            </a:extLst>
          </p:cNvPr>
          <p:cNvSpPr>
            <a:spLocks noGrp="1" noChangeArrowheads="1"/>
          </p:cNvSpPr>
          <p:nvPr>
            <p:ph type="sldNum" idx="10"/>
          </p:nvPr>
        </p:nvSpPr>
        <p:spPr>
          <a:ln/>
        </p:spPr>
        <p:txBody>
          <a:bodyPr/>
          <a:lstStyle>
            <a:lvl1pPr>
              <a:defRPr/>
            </a:lvl1pPr>
          </a:lstStyle>
          <a:p>
            <a:pPr>
              <a:defRPr/>
            </a:pPr>
            <a:fld id="{C1DBF8F9-C991-48EB-AC07-388FBF10E7EF}" type="slidenum">
              <a:rPr lang="el-GR" altLang="el-GR"/>
              <a:pPr>
                <a:defRPr/>
              </a:pPr>
              <a:t>‹#›</a:t>
            </a:fld>
            <a:endParaRPr lang="el-GR" altLang="el-GR"/>
          </a:p>
        </p:txBody>
      </p:sp>
    </p:spTree>
    <p:extLst>
      <p:ext uri="{BB962C8B-B14F-4D97-AF65-F5344CB8AC3E}">
        <p14:creationId xmlns:p14="http://schemas.microsoft.com/office/powerpoint/2010/main" val="278102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12">
            <a:extLst>
              <a:ext uri="{FF2B5EF4-FFF2-40B4-BE49-F238E27FC236}">
                <a16:creationId xmlns:a16="http://schemas.microsoft.com/office/drawing/2014/main" id="{66E1A858-BD1D-DA04-D762-61148F57FDF6}"/>
              </a:ext>
            </a:extLst>
          </p:cNvPr>
          <p:cNvSpPr>
            <a:spLocks noGrp="1" noChangeArrowheads="1"/>
          </p:cNvSpPr>
          <p:nvPr>
            <p:ph type="sldNum" idx="10"/>
          </p:nvPr>
        </p:nvSpPr>
        <p:spPr>
          <a:ln/>
        </p:spPr>
        <p:txBody>
          <a:bodyPr/>
          <a:lstStyle>
            <a:lvl1pPr>
              <a:defRPr/>
            </a:lvl1pPr>
          </a:lstStyle>
          <a:p>
            <a:pPr>
              <a:defRPr/>
            </a:pPr>
            <a:fld id="{D4E7EA07-372F-4212-AE86-8E4F7B22C879}" type="slidenum">
              <a:rPr lang="el-GR" altLang="el-GR"/>
              <a:pPr>
                <a:defRPr/>
              </a:pPr>
              <a:t>‹#›</a:t>
            </a:fld>
            <a:endParaRPr lang="el-GR" altLang="el-GR"/>
          </a:p>
        </p:txBody>
      </p:sp>
    </p:spTree>
    <p:extLst>
      <p:ext uri="{BB962C8B-B14F-4D97-AF65-F5344CB8AC3E}">
        <p14:creationId xmlns:p14="http://schemas.microsoft.com/office/powerpoint/2010/main" val="77963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98285501-8A1A-BC24-FC6B-7D8F04775395}"/>
              </a:ext>
            </a:extLst>
          </p:cNvPr>
          <p:cNvSpPr>
            <a:spLocks noGrp="1" noChangeArrowheads="1"/>
          </p:cNvSpPr>
          <p:nvPr>
            <p:ph type="sldNum" idx="10"/>
          </p:nvPr>
        </p:nvSpPr>
        <p:spPr>
          <a:ln/>
        </p:spPr>
        <p:txBody>
          <a:bodyPr/>
          <a:lstStyle>
            <a:lvl1pPr>
              <a:defRPr/>
            </a:lvl1pPr>
          </a:lstStyle>
          <a:p>
            <a:pPr>
              <a:defRPr/>
            </a:pPr>
            <a:fld id="{64A01530-337E-4C14-89AC-4AE4086D3A39}" type="slidenum">
              <a:rPr lang="el-GR" altLang="el-GR"/>
              <a:pPr>
                <a:defRPr/>
              </a:pPr>
              <a:t>‹#›</a:t>
            </a:fld>
            <a:endParaRPr lang="el-GR" altLang="el-GR"/>
          </a:p>
        </p:txBody>
      </p:sp>
    </p:spTree>
    <p:extLst>
      <p:ext uri="{BB962C8B-B14F-4D97-AF65-F5344CB8AC3E}">
        <p14:creationId xmlns:p14="http://schemas.microsoft.com/office/powerpoint/2010/main" val="68413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80AF14CB-5623-5E31-9E1C-D0D5D1B8D1CF}"/>
              </a:ext>
            </a:extLst>
          </p:cNvPr>
          <p:cNvSpPr>
            <a:spLocks noGrp="1" noChangeArrowheads="1"/>
          </p:cNvSpPr>
          <p:nvPr>
            <p:ph type="sldNum" idx="10"/>
          </p:nvPr>
        </p:nvSpPr>
        <p:spPr>
          <a:ln/>
        </p:spPr>
        <p:txBody>
          <a:bodyPr/>
          <a:lstStyle>
            <a:lvl1pPr>
              <a:defRPr/>
            </a:lvl1pPr>
          </a:lstStyle>
          <a:p>
            <a:pPr>
              <a:defRPr/>
            </a:pPr>
            <a:fld id="{FA28153F-0CE7-4641-9659-0697417043F7}" type="slidenum">
              <a:rPr lang="el-GR" altLang="el-GR"/>
              <a:pPr>
                <a:defRPr/>
              </a:pPr>
              <a:t>‹#›</a:t>
            </a:fld>
            <a:endParaRPr lang="el-GR" altLang="el-GR"/>
          </a:p>
        </p:txBody>
      </p:sp>
    </p:spTree>
    <p:extLst>
      <p:ext uri="{BB962C8B-B14F-4D97-AF65-F5344CB8AC3E}">
        <p14:creationId xmlns:p14="http://schemas.microsoft.com/office/powerpoint/2010/main" val="128433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2">
            <a:extLst>
              <a:ext uri="{FF2B5EF4-FFF2-40B4-BE49-F238E27FC236}">
                <a16:creationId xmlns:a16="http://schemas.microsoft.com/office/drawing/2014/main" id="{A7C27087-CFAD-F769-762C-FF95809004BD}"/>
              </a:ext>
            </a:extLst>
          </p:cNvPr>
          <p:cNvSpPr>
            <a:spLocks noGrp="1" noChangeArrowheads="1"/>
          </p:cNvSpPr>
          <p:nvPr>
            <p:ph type="sldNum" idx="10"/>
          </p:nvPr>
        </p:nvSpPr>
        <p:spPr>
          <a:ln/>
        </p:spPr>
        <p:txBody>
          <a:bodyPr/>
          <a:lstStyle>
            <a:lvl1pPr>
              <a:defRPr/>
            </a:lvl1pPr>
          </a:lstStyle>
          <a:p>
            <a:pPr>
              <a:defRPr/>
            </a:pPr>
            <a:fld id="{1C0DE251-D0FB-458D-9F03-3CB48D5DF15D}" type="slidenum">
              <a:rPr lang="el-GR" altLang="el-GR"/>
              <a:pPr>
                <a:defRPr/>
              </a:pPr>
              <a:t>‹#›</a:t>
            </a:fld>
            <a:endParaRPr lang="el-GR" altLang="el-GR"/>
          </a:p>
        </p:txBody>
      </p:sp>
    </p:spTree>
    <p:extLst>
      <p:ext uri="{BB962C8B-B14F-4D97-AF65-F5344CB8AC3E}">
        <p14:creationId xmlns:p14="http://schemas.microsoft.com/office/powerpoint/2010/main" val="397221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3B87D02-A24D-53EF-FA0C-7F16102A7F24}"/>
              </a:ext>
            </a:extLst>
          </p:cNvPr>
          <p:cNvSpPr>
            <a:spLocks noChangeArrowheads="1"/>
          </p:cNvSpPr>
          <p:nvPr/>
        </p:nvSpPr>
        <p:spPr bwMode="auto">
          <a:xfrm>
            <a:off x="417513" y="1098550"/>
            <a:ext cx="438150" cy="474663"/>
          </a:xfrm>
          <a:prstGeom prst="rect">
            <a:avLst/>
          </a:prstGeom>
          <a:solidFill>
            <a:srgbClr val="FFCF01"/>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1027" name="Rectangle 2">
            <a:extLst>
              <a:ext uri="{FF2B5EF4-FFF2-40B4-BE49-F238E27FC236}">
                <a16:creationId xmlns:a16="http://schemas.microsoft.com/office/drawing/2014/main" id="{5D632AE2-7305-E31E-818B-D74358F9B5DE}"/>
              </a:ext>
            </a:extLst>
          </p:cNvPr>
          <p:cNvSpPr>
            <a:spLocks noChangeArrowheads="1"/>
          </p:cNvSpPr>
          <p:nvPr/>
        </p:nvSpPr>
        <p:spPr bwMode="auto">
          <a:xfrm>
            <a:off x="800100" y="1098550"/>
            <a:ext cx="328613" cy="474663"/>
          </a:xfrm>
          <a:prstGeom prst="rect">
            <a:avLst/>
          </a:prstGeom>
          <a:gradFill rotWithShape="0">
            <a:gsLst>
              <a:gs pos="0">
                <a:srgbClr val="FFFFFF"/>
              </a:gs>
              <a:gs pos="100000">
                <a:srgbClr val="FFCF01"/>
              </a:gs>
            </a:gsLst>
            <a:lin ang="108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1028" name="Rectangle 3">
            <a:extLst>
              <a:ext uri="{FF2B5EF4-FFF2-40B4-BE49-F238E27FC236}">
                <a16:creationId xmlns:a16="http://schemas.microsoft.com/office/drawing/2014/main" id="{47FBE56F-3752-87B3-C397-9A17FFEA9B12}"/>
              </a:ext>
            </a:extLst>
          </p:cNvPr>
          <p:cNvSpPr>
            <a:spLocks noChangeArrowheads="1"/>
          </p:cNvSpPr>
          <p:nvPr/>
        </p:nvSpPr>
        <p:spPr bwMode="auto">
          <a:xfrm>
            <a:off x="541338" y="1520825"/>
            <a:ext cx="422275" cy="474663"/>
          </a:xfrm>
          <a:prstGeom prst="rect">
            <a:avLst/>
          </a:prstGeom>
          <a:solidFill>
            <a:srgbClr val="3333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1029" name="Rectangle 4">
            <a:extLst>
              <a:ext uri="{FF2B5EF4-FFF2-40B4-BE49-F238E27FC236}">
                <a16:creationId xmlns:a16="http://schemas.microsoft.com/office/drawing/2014/main" id="{A2510CF1-F796-A4A3-5470-06BCF6EAD2D3}"/>
              </a:ext>
            </a:extLst>
          </p:cNvPr>
          <p:cNvSpPr>
            <a:spLocks noChangeArrowheads="1"/>
          </p:cNvSpPr>
          <p:nvPr/>
        </p:nvSpPr>
        <p:spPr bwMode="auto">
          <a:xfrm>
            <a:off x="911225" y="1520825"/>
            <a:ext cx="368300" cy="474663"/>
          </a:xfrm>
          <a:prstGeom prst="rect">
            <a:avLst/>
          </a:prstGeom>
          <a:gradFill rotWithShape="0">
            <a:gsLst>
              <a:gs pos="0">
                <a:srgbClr val="FFFFFF"/>
              </a:gs>
              <a:gs pos="100000">
                <a:srgbClr val="3333CC"/>
              </a:gs>
            </a:gsLst>
            <a:lin ang="108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1030" name="Rectangle 5">
            <a:extLst>
              <a:ext uri="{FF2B5EF4-FFF2-40B4-BE49-F238E27FC236}">
                <a16:creationId xmlns:a16="http://schemas.microsoft.com/office/drawing/2014/main" id="{310C2CD3-691B-2B05-E8D7-005E8FBFD934}"/>
              </a:ext>
            </a:extLst>
          </p:cNvPr>
          <p:cNvSpPr>
            <a:spLocks noChangeArrowheads="1"/>
          </p:cNvSpPr>
          <p:nvPr/>
        </p:nvSpPr>
        <p:spPr bwMode="auto">
          <a:xfrm>
            <a:off x="127000" y="1447800"/>
            <a:ext cx="560388" cy="422275"/>
          </a:xfrm>
          <a:prstGeom prst="rect">
            <a:avLst/>
          </a:prstGeom>
          <a:gradFill rotWithShape="0">
            <a:gsLst>
              <a:gs pos="0">
                <a:srgbClr val="FF0000"/>
              </a:gs>
              <a:gs pos="100000">
                <a:srgbClr val="FFFFFF"/>
              </a:gs>
            </a:gsLst>
            <a:lin ang="81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1031" name="Rectangle 6">
            <a:extLst>
              <a:ext uri="{FF2B5EF4-FFF2-40B4-BE49-F238E27FC236}">
                <a16:creationId xmlns:a16="http://schemas.microsoft.com/office/drawing/2014/main" id="{02596113-D8E0-C0B9-860F-12F58A0A5426}"/>
              </a:ext>
            </a:extLst>
          </p:cNvPr>
          <p:cNvSpPr>
            <a:spLocks noChangeArrowheads="1"/>
          </p:cNvSpPr>
          <p:nvPr/>
        </p:nvSpPr>
        <p:spPr bwMode="auto">
          <a:xfrm>
            <a:off x="762000" y="990600"/>
            <a:ext cx="31750" cy="1052513"/>
          </a:xfrm>
          <a:prstGeom prst="rect">
            <a:avLst/>
          </a:prstGeom>
          <a:solidFill>
            <a:srgbClr val="1C1C1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1032" name="Rectangle 7">
            <a:extLst>
              <a:ext uri="{FF2B5EF4-FFF2-40B4-BE49-F238E27FC236}">
                <a16:creationId xmlns:a16="http://schemas.microsoft.com/office/drawing/2014/main" id="{0A4B81F2-2A86-5E09-E7EB-369320D1ED99}"/>
              </a:ext>
            </a:extLst>
          </p:cNvPr>
          <p:cNvSpPr>
            <a:spLocks noChangeArrowheads="1"/>
          </p:cNvSpPr>
          <p:nvPr/>
        </p:nvSpPr>
        <p:spPr bwMode="auto">
          <a:xfrm>
            <a:off x="442913" y="1781175"/>
            <a:ext cx="8226425" cy="31750"/>
          </a:xfrm>
          <a:prstGeom prst="rect">
            <a:avLst/>
          </a:prstGeom>
          <a:gradFill rotWithShape="0">
            <a:gsLst>
              <a:gs pos="0">
                <a:srgbClr val="FFFFFF"/>
              </a:gs>
              <a:gs pos="100000">
                <a:srgbClr val="1C1C1C"/>
              </a:gs>
            </a:gsLst>
            <a:lin ang="108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1033" name="Rectangle 8">
            <a:extLst>
              <a:ext uri="{FF2B5EF4-FFF2-40B4-BE49-F238E27FC236}">
                <a16:creationId xmlns:a16="http://schemas.microsoft.com/office/drawing/2014/main" id="{634A840F-AF4D-01E4-8491-96912EE46175}"/>
              </a:ext>
            </a:extLst>
          </p:cNvPr>
          <p:cNvSpPr>
            <a:spLocks noGrp="1" noChangeArrowheads="1"/>
          </p:cNvSpPr>
          <p:nvPr>
            <p:ph type="title"/>
          </p:nvPr>
        </p:nvSpPr>
        <p:spPr bwMode="auto">
          <a:xfrm>
            <a:off x="1150938" y="214313"/>
            <a:ext cx="779145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el-GR"/>
              <a:t>Πατήστε για επεξεργασία της μορφής κειμένου του τίτλου</a:t>
            </a:r>
          </a:p>
        </p:txBody>
      </p:sp>
      <p:sp>
        <p:nvSpPr>
          <p:cNvPr id="1034" name="Rectangle 9">
            <a:extLst>
              <a:ext uri="{FF2B5EF4-FFF2-40B4-BE49-F238E27FC236}">
                <a16:creationId xmlns:a16="http://schemas.microsoft.com/office/drawing/2014/main" id="{7A831ED3-5F48-9A90-4BE0-E53E5D31B31F}"/>
              </a:ext>
            </a:extLst>
          </p:cNvPr>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a:t>Πατήστε για επεξεργασία της μορφής κειμένου διάρθρωσης</a:t>
            </a:r>
          </a:p>
          <a:p>
            <a:pPr lvl="1"/>
            <a:r>
              <a:rPr lang="en-GB" altLang="el-GR"/>
              <a:t>Δεύτερο επίπεδο διάρθρωσης</a:t>
            </a:r>
          </a:p>
          <a:p>
            <a:pPr lvl="2"/>
            <a:r>
              <a:rPr lang="en-GB" altLang="el-GR"/>
              <a:t>Τρίτο επίπεδο διάρθρωσης</a:t>
            </a:r>
          </a:p>
          <a:p>
            <a:pPr lvl="3"/>
            <a:r>
              <a:rPr lang="en-GB" altLang="el-GR"/>
              <a:t>Τέταρτο επίπεδο διάρθρωσης</a:t>
            </a:r>
          </a:p>
          <a:p>
            <a:pPr lvl="4"/>
            <a:r>
              <a:rPr lang="en-GB" altLang="el-GR"/>
              <a:t>Πέμπτο επίπεδο διάρθρωσης</a:t>
            </a:r>
          </a:p>
          <a:p>
            <a:pPr lvl="4"/>
            <a:r>
              <a:rPr lang="en-GB" altLang="el-GR"/>
              <a:t>Έκτο επίπεδο διάρθρωσης</a:t>
            </a:r>
          </a:p>
          <a:p>
            <a:pPr lvl="4"/>
            <a:r>
              <a:rPr lang="en-GB" altLang="el-GR"/>
              <a:t>Έβδομο επίπεδο διάρθρωσης</a:t>
            </a:r>
          </a:p>
        </p:txBody>
      </p:sp>
      <p:sp>
        <p:nvSpPr>
          <p:cNvPr id="1035" name="Text Box 10">
            <a:extLst>
              <a:ext uri="{FF2B5EF4-FFF2-40B4-BE49-F238E27FC236}">
                <a16:creationId xmlns:a16="http://schemas.microsoft.com/office/drawing/2014/main" id="{C12B11FF-E131-606D-9052-B498D2684EC3}"/>
              </a:ext>
            </a:extLst>
          </p:cNvPr>
          <p:cNvSpPr txBox="1">
            <a:spLocks noChangeArrowheads="1"/>
          </p:cNvSpPr>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1036" name="Text Box 11">
            <a:extLst>
              <a:ext uri="{FF2B5EF4-FFF2-40B4-BE49-F238E27FC236}">
                <a16:creationId xmlns:a16="http://schemas.microsoft.com/office/drawing/2014/main" id="{CB14D7FB-203B-BCD5-4291-EFB3C7AB432A}"/>
              </a:ext>
            </a:extLst>
          </p:cNvPr>
          <p:cNvSpPr txBox="1">
            <a:spLocks noChangeArrowheads="1"/>
          </p:cNvSpPr>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2" name="Rectangle 12">
            <a:extLst>
              <a:ext uri="{FF2B5EF4-FFF2-40B4-BE49-F238E27FC236}">
                <a16:creationId xmlns:a16="http://schemas.microsoft.com/office/drawing/2014/main" id="{01961B1C-CEFE-6D49-8A07-F962303E58AC}"/>
              </a:ext>
            </a:extLst>
          </p:cNvPr>
          <p:cNvSpPr>
            <a:spLocks noGrp="1" noChangeArrowheads="1"/>
          </p:cNvSpPr>
          <p:nvPr>
            <p:ph type="sldNum"/>
          </p:nvPr>
        </p:nvSpPr>
        <p:spPr bwMode="auto">
          <a:xfrm>
            <a:off x="7042150" y="6243638"/>
            <a:ext cx="1903413" cy="455612"/>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Segoe UI" panose="020B0502040204020203" pitchFamily="34" charset="0"/>
              </a:defRPr>
            </a:lvl1pPr>
          </a:lstStyle>
          <a:p>
            <a:pPr>
              <a:defRPr/>
            </a:pPr>
            <a:fld id="{9112CFEE-FDAB-4145-9B19-B620FEDE5D7C}"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a:extLst>
              <a:ext uri="{FF2B5EF4-FFF2-40B4-BE49-F238E27FC236}">
                <a16:creationId xmlns:a16="http://schemas.microsoft.com/office/drawing/2014/main" id="{5B84C91A-753E-1A52-E653-7DC0D2EF6F65}"/>
              </a:ext>
            </a:extLst>
          </p:cNvPr>
          <p:cNvGrpSpPr>
            <a:grpSpLocks/>
          </p:cNvGrpSpPr>
          <p:nvPr/>
        </p:nvGrpSpPr>
        <p:grpSpPr bwMode="auto">
          <a:xfrm>
            <a:off x="0" y="2438400"/>
            <a:ext cx="9007475" cy="1050925"/>
            <a:chOff x="0" y="1536"/>
            <a:chExt cx="5674" cy="662"/>
          </a:xfrm>
        </p:grpSpPr>
        <p:grpSp>
          <p:nvGrpSpPr>
            <p:cNvPr id="2056" name="Group 2">
              <a:extLst>
                <a:ext uri="{FF2B5EF4-FFF2-40B4-BE49-F238E27FC236}">
                  <a16:creationId xmlns:a16="http://schemas.microsoft.com/office/drawing/2014/main" id="{1A0DE79D-9CAF-262E-5A48-8F74875169CB}"/>
                </a:ext>
              </a:extLst>
            </p:cNvPr>
            <p:cNvGrpSpPr>
              <a:grpSpLocks/>
            </p:cNvGrpSpPr>
            <p:nvPr/>
          </p:nvGrpSpPr>
          <p:grpSpPr bwMode="auto">
            <a:xfrm>
              <a:off x="185" y="1604"/>
              <a:ext cx="448" cy="298"/>
              <a:chOff x="185" y="1604"/>
              <a:chExt cx="448" cy="298"/>
            </a:xfrm>
          </p:grpSpPr>
          <p:sp>
            <p:nvSpPr>
              <p:cNvPr id="2" name="Rectangle 3">
                <a:extLst>
                  <a:ext uri="{FF2B5EF4-FFF2-40B4-BE49-F238E27FC236}">
                    <a16:creationId xmlns:a16="http://schemas.microsoft.com/office/drawing/2014/main" id="{7F313AB2-E682-11AC-1AE7-C808806FB00B}"/>
                  </a:ext>
                </a:extLst>
              </p:cNvPr>
              <p:cNvSpPr>
                <a:spLocks noChangeArrowheads="1"/>
              </p:cNvSpPr>
              <p:nvPr/>
            </p:nvSpPr>
            <p:spPr bwMode="auto">
              <a:xfrm>
                <a:off x="185" y="1604"/>
                <a:ext cx="275" cy="298"/>
              </a:xfrm>
              <a:prstGeom prst="rect">
                <a:avLst/>
              </a:prstGeom>
              <a:solidFill>
                <a:srgbClr val="3333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2064" name="Rectangle 4">
                <a:extLst>
                  <a:ext uri="{FF2B5EF4-FFF2-40B4-BE49-F238E27FC236}">
                    <a16:creationId xmlns:a16="http://schemas.microsoft.com/office/drawing/2014/main" id="{6176CC03-77AB-5F93-8338-DAE72DE4ED6F}"/>
                  </a:ext>
                </a:extLst>
              </p:cNvPr>
              <p:cNvSpPr>
                <a:spLocks noChangeArrowheads="1"/>
              </p:cNvSpPr>
              <p:nvPr/>
            </p:nvSpPr>
            <p:spPr bwMode="auto">
              <a:xfrm>
                <a:off x="427" y="1604"/>
                <a:ext cx="206" cy="298"/>
              </a:xfrm>
              <a:prstGeom prst="rect">
                <a:avLst/>
              </a:prstGeom>
              <a:gradFill rotWithShape="0">
                <a:gsLst>
                  <a:gs pos="0">
                    <a:srgbClr val="FFFFFF"/>
                  </a:gs>
                  <a:gs pos="100000">
                    <a:srgbClr val="3333CC"/>
                  </a:gs>
                </a:gsLst>
                <a:lin ang="108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grpSp>
        <p:grpSp>
          <p:nvGrpSpPr>
            <p:cNvPr id="2057" name="Group 5">
              <a:extLst>
                <a:ext uri="{FF2B5EF4-FFF2-40B4-BE49-F238E27FC236}">
                  <a16:creationId xmlns:a16="http://schemas.microsoft.com/office/drawing/2014/main" id="{78164A81-8FC6-8FB0-932C-C53A0A75A338}"/>
                </a:ext>
              </a:extLst>
            </p:cNvPr>
            <p:cNvGrpSpPr>
              <a:grpSpLocks/>
            </p:cNvGrpSpPr>
            <p:nvPr/>
          </p:nvGrpSpPr>
          <p:grpSpPr bwMode="auto">
            <a:xfrm>
              <a:off x="263" y="1870"/>
              <a:ext cx="465" cy="298"/>
              <a:chOff x="263" y="1870"/>
              <a:chExt cx="465" cy="298"/>
            </a:xfrm>
          </p:grpSpPr>
          <p:sp>
            <p:nvSpPr>
              <p:cNvPr id="2061" name="Rectangle 6">
                <a:extLst>
                  <a:ext uri="{FF2B5EF4-FFF2-40B4-BE49-F238E27FC236}">
                    <a16:creationId xmlns:a16="http://schemas.microsoft.com/office/drawing/2014/main" id="{FA447EB6-F252-BE04-8F53-37AA4BFEA40E}"/>
                  </a:ext>
                </a:extLst>
              </p:cNvPr>
              <p:cNvSpPr>
                <a:spLocks noChangeArrowheads="1"/>
              </p:cNvSpPr>
              <p:nvPr/>
            </p:nvSpPr>
            <p:spPr bwMode="auto">
              <a:xfrm>
                <a:off x="263" y="1870"/>
                <a:ext cx="265" cy="298"/>
              </a:xfrm>
              <a:prstGeom prst="rect">
                <a:avLst/>
              </a:prstGeom>
              <a:solidFill>
                <a:srgbClr val="FFCF01"/>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2062" name="Rectangle 7">
                <a:extLst>
                  <a:ext uri="{FF2B5EF4-FFF2-40B4-BE49-F238E27FC236}">
                    <a16:creationId xmlns:a16="http://schemas.microsoft.com/office/drawing/2014/main" id="{2DFB41B1-26CD-146B-1E82-713D25D5AE84}"/>
                  </a:ext>
                </a:extLst>
              </p:cNvPr>
              <p:cNvSpPr>
                <a:spLocks noChangeArrowheads="1"/>
              </p:cNvSpPr>
              <p:nvPr/>
            </p:nvSpPr>
            <p:spPr bwMode="auto">
              <a:xfrm>
                <a:off x="496" y="1870"/>
                <a:ext cx="232" cy="298"/>
              </a:xfrm>
              <a:prstGeom prst="rect">
                <a:avLst/>
              </a:prstGeom>
              <a:gradFill rotWithShape="0">
                <a:gsLst>
                  <a:gs pos="0">
                    <a:srgbClr val="FFFFFF"/>
                  </a:gs>
                  <a:gs pos="100000">
                    <a:srgbClr val="FFCF01"/>
                  </a:gs>
                </a:gsLst>
                <a:lin ang="108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grpSp>
        <p:sp>
          <p:nvSpPr>
            <p:cNvPr id="2058" name="Rectangle 8">
              <a:extLst>
                <a:ext uri="{FF2B5EF4-FFF2-40B4-BE49-F238E27FC236}">
                  <a16:creationId xmlns:a16="http://schemas.microsoft.com/office/drawing/2014/main" id="{8CB1BB5F-FE2E-C1E7-2723-B50DDB5548A1}"/>
                </a:ext>
              </a:extLst>
            </p:cNvPr>
            <p:cNvSpPr>
              <a:spLocks noChangeArrowheads="1"/>
            </p:cNvSpPr>
            <p:nvPr/>
          </p:nvSpPr>
          <p:spPr bwMode="auto">
            <a:xfrm>
              <a:off x="0" y="1824"/>
              <a:ext cx="352" cy="265"/>
            </a:xfrm>
            <a:prstGeom prst="rect">
              <a:avLst/>
            </a:prstGeom>
            <a:gradFill rotWithShape="0">
              <a:gsLst>
                <a:gs pos="0">
                  <a:srgbClr val="FF0000"/>
                </a:gs>
                <a:gs pos="100000">
                  <a:srgbClr val="FFFFFF"/>
                </a:gs>
              </a:gsLst>
              <a:lin ang="81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2059" name="Rectangle 9">
              <a:extLst>
                <a:ext uri="{FF2B5EF4-FFF2-40B4-BE49-F238E27FC236}">
                  <a16:creationId xmlns:a16="http://schemas.microsoft.com/office/drawing/2014/main" id="{ADE2B55C-A869-F276-6CD9-80B006C05FDC}"/>
                </a:ext>
              </a:extLst>
            </p:cNvPr>
            <p:cNvSpPr>
              <a:spLocks noChangeArrowheads="1"/>
            </p:cNvSpPr>
            <p:nvPr/>
          </p:nvSpPr>
          <p:spPr bwMode="auto">
            <a:xfrm>
              <a:off x="400" y="1536"/>
              <a:ext cx="19" cy="662"/>
            </a:xfrm>
            <a:prstGeom prst="rect">
              <a:avLst/>
            </a:prstGeom>
            <a:solidFill>
              <a:srgbClr val="1C1C1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2060" name="Rectangle 10">
              <a:extLst>
                <a:ext uri="{FF2B5EF4-FFF2-40B4-BE49-F238E27FC236}">
                  <a16:creationId xmlns:a16="http://schemas.microsoft.com/office/drawing/2014/main" id="{D9CE4CDB-50A3-58C4-B8B7-9DD8E17B2024}"/>
                </a:ext>
              </a:extLst>
            </p:cNvPr>
            <p:cNvSpPr>
              <a:spLocks noChangeArrowheads="1"/>
            </p:cNvSpPr>
            <p:nvPr/>
          </p:nvSpPr>
          <p:spPr bwMode="auto">
            <a:xfrm flipV="1">
              <a:off x="199" y="2054"/>
              <a:ext cx="5475" cy="34"/>
            </a:xfrm>
            <a:prstGeom prst="rect">
              <a:avLst/>
            </a:prstGeom>
            <a:gradFill rotWithShape="0">
              <a:gsLst>
                <a:gs pos="0">
                  <a:srgbClr val="FFFFFF"/>
                </a:gs>
                <a:gs pos="100000">
                  <a:srgbClr val="1C1C1C"/>
                </a:gs>
              </a:gsLst>
              <a:lin ang="108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grpSp>
      <p:sp>
        <p:nvSpPr>
          <p:cNvPr id="2051" name="Rectangle 11">
            <a:extLst>
              <a:ext uri="{FF2B5EF4-FFF2-40B4-BE49-F238E27FC236}">
                <a16:creationId xmlns:a16="http://schemas.microsoft.com/office/drawing/2014/main" id="{0AD5A9EA-2B92-FFAF-FA66-16906601C3A7}"/>
              </a:ext>
            </a:extLst>
          </p:cNvPr>
          <p:cNvSpPr>
            <a:spLocks noGrp="1" noChangeArrowheads="1"/>
          </p:cNvSpPr>
          <p:nvPr>
            <p:ph type="title"/>
          </p:nvPr>
        </p:nvSpPr>
        <p:spPr bwMode="auto">
          <a:xfrm>
            <a:off x="1150938" y="214313"/>
            <a:ext cx="779145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el-GR"/>
              <a:t>Πατήστε για επεξεργασία της μορφής κειμένου του τίτλου</a:t>
            </a:r>
          </a:p>
        </p:txBody>
      </p:sp>
      <p:sp>
        <p:nvSpPr>
          <p:cNvPr id="2052" name="Rectangle 12">
            <a:extLst>
              <a:ext uri="{FF2B5EF4-FFF2-40B4-BE49-F238E27FC236}">
                <a16:creationId xmlns:a16="http://schemas.microsoft.com/office/drawing/2014/main" id="{EFB8D472-1C39-688E-1E6A-3F980328B907}"/>
              </a:ext>
            </a:extLst>
          </p:cNvPr>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a:t>Πατήστε για επεξεργασία της μορφής κειμένου διάρθρωσης</a:t>
            </a:r>
          </a:p>
          <a:p>
            <a:pPr lvl="1"/>
            <a:r>
              <a:rPr lang="en-GB" altLang="el-GR"/>
              <a:t>Δεύτερο επίπεδο διάρθρωσης</a:t>
            </a:r>
          </a:p>
          <a:p>
            <a:pPr lvl="2"/>
            <a:r>
              <a:rPr lang="en-GB" altLang="el-GR"/>
              <a:t>Τρίτο επίπεδο διάρθρωσης</a:t>
            </a:r>
          </a:p>
          <a:p>
            <a:pPr lvl="3"/>
            <a:r>
              <a:rPr lang="en-GB" altLang="el-GR"/>
              <a:t>Τέταρτο επίπεδο διάρθρωσης</a:t>
            </a:r>
          </a:p>
          <a:p>
            <a:pPr lvl="4"/>
            <a:r>
              <a:rPr lang="en-GB" altLang="el-GR"/>
              <a:t>Πέμπτο επίπεδο διάρθρωσης</a:t>
            </a:r>
          </a:p>
          <a:p>
            <a:pPr lvl="4"/>
            <a:r>
              <a:rPr lang="en-GB" altLang="el-GR"/>
              <a:t>Έκτο επίπεδο διάρθρωσης</a:t>
            </a:r>
          </a:p>
          <a:p>
            <a:pPr lvl="4"/>
            <a:r>
              <a:rPr lang="en-GB" altLang="el-GR"/>
              <a:t>Έβδομο επίπεδο διάρθρωσης</a:t>
            </a:r>
          </a:p>
        </p:txBody>
      </p:sp>
      <p:sp>
        <p:nvSpPr>
          <p:cNvPr id="2053" name="Text Box 13">
            <a:extLst>
              <a:ext uri="{FF2B5EF4-FFF2-40B4-BE49-F238E27FC236}">
                <a16:creationId xmlns:a16="http://schemas.microsoft.com/office/drawing/2014/main" id="{CC7D8D07-9401-AAC5-5DD2-8C8E62168F88}"/>
              </a:ext>
            </a:extLst>
          </p:cNvPr>
          <p:cNvSpPr txBox="1">
            <a:spLocks noChangeArrowheads="1"/>
          </p:cNvSpPr>
          <p:nvPr/>
        </p:nvSpPr>
        <p:spPr bwMode="auto">
          <a:xfrm>
            <a:off x="9906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2054" name="Text Box 14">
            <a:extLst>
              <a:ext uri="{FF2B5EF4-FFF2-40B4-BE49-F238E27FC236}">
                <a16:creationId xmlns:a16="http://schemas.microsoft.com/office/drawing/2014/main" id="{47C3EAEB-E2BC-9CC1-2121-0256E348B927}"/>
              </a:ext>
            </a:extLst>
          </p:cNvPr>
          <p:cNvSpPr txBox="1">
            <a:spLocks noChangeArrowheads="1"/>
          </p:cNvSpPr>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2063" name="Rectangle 15">
            <a:extLst>
              <a:ext uri="{FF2B5EF4-FFF2-40B4-BE49-F238E27FC236}">
                <a16:creationId xmlns:a16="http://schemas.microsoft.com/office/drawing/2014/main" id="{283DD7FA-530C-03DD-88F0-7988EFDD012C}"/>
              </a:ext>
            </a:extLst>
          </p:cNvPr>
          <p:cNvSpPr>
            <a:spLocks noGrp="1" noChangeArrowheads="1"/>
          </p:cNvSpPr>
          <p:nvPr>
            <p:ph type="sldNum"/>
          </p:nvPr>
        </p:nvSpPr>
        <p:spPr bwMode="auto">
          <a:xfrm>
            <a:off x="6858000" y="6248400"/>
            <a:ext cx="1903413" cy="455613"/>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C1C1C"/>
                </a:solidFill>
                <a:cs typeface="Segoe UI" panose="020B0502040204020203" pitchFamily="34" charset="0"/>
              </a:defRPr>
            </a:lvl1pPr>
          </a:lstStyle>
          <a:p>
            <a:pPr>
              <a:defRPr/>
            </a:pPr>
            <a:fld id="{24B1B03B-E500-4464-AFE9-69167028F30F}"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ec.europa.eu/eurostat/tgm/table.do?tab=table&amp;plugin=1&amp;language=en&amp;pcode=tps0001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86297651-4A67-048E-FC81-0E9544132092}"/>
              </a:ext>
            </a:extLst>
          </p:cNvPr>
          <p:cNvSpPr txBox="1">
            <a:spLocks noChangeArrowheads="1"/>
          </p:cNvSpPr>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983DCD98-7D94-45FE-8623-A868A754C699}" type="slidenum">
              <a:rPr lang="el-GR" altLang="el-GR" sz="1400">
                <a:solidFill>
                  <a:srgbClr val="1C1C1C"/>
                </a:solidFill>
              </a:rPr>
              <a:pPr algn="r" eaLnBrk="1" hangingPunct="1">
                <a:spcBef>
                  <a:spcPct val="0"/>
                </a:spcBef>
                <a:buClrTx/>
                <a:buSzPct val="60000"/>
                <a:buFontTx/>
                <a:buNone/>
              </a:pPr>
              <a:t>1</a:t>
            </a:fld>
            <a:endParaRPr lang="el-GR" altLang="el-GR" sz="1400">
              <a:solidFill>
                <a:srgbClr val="1C1C1C"/>
              </a:solidFill>
            </a:endParaRPr>
          </a:p>
        </p:txBody>
      </p:sp>
      <p:sp>
        <p:nvSpPr>
          <p:cNvPr id="4099" name="Text Box 2">
            <a:extLst>
              <a:ext uri="{FF2B5EF4-FFF2-40B4-BE49-F238E27FC236}">
                <a16:creationId xmlns:a16="http://schemas.microsoft.com/office/drawing/2014/main" id="{7587F39A-A926-8618-1622-BCF60CC76DCC}"/>
              </a:ext>
            </a:extLst>
          </p:cNvPr>
          <p:cNvSpPr txBox="1">
            <a:spLocks noChangeArrowheads="1"/>
          </p:cNvSpPr>
          <p:nvPr/>
        </p:nvSpPr>
        <p:spPr bwMode="auto">
          <a:xfrm>
            <a:off x="990600" y="1676400"/>
            <a:ext cx="7772400" cy="146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400">
                <a:solidFill>
                  <a:srgbClr val="333399"/>
                </a:solidFill>
              </a:rPr>
              <a:t>Πανεπιστήμιο Αιγαίου</a:t>
            </a:r>
            <a:br>
              <a:rPr lang="el-GR" altLang="el-GR" sz="2400">
                <a:solidFill>
                  <a:srgbClr val="333399"/>
                </a:solidFill>
              </a:rPr>
            </a:br>
            <a:r>
              <a:rPr lang="el-GR" altLang="el-GR" sz="2400">
                <a:solidFill>
                  <a:srgbClr val="333399"/>
                </a:solidFill>
              </a:rPr>
              <a:t>Τμήμα Γεωγραφίας</a:t>
            </a:r>
            <a:br>
              <a:rPr lang="en-GB" altLang="el-GR" sz="2400">
                <a:solidFill>
                  <a:srgbClr val="333399"/>
                </a:solidFill>
              </a:rPr>
            </a:br>
            <a:br>
              <a:rPr lang="en-GB" altLang="el-GR" sz="2400">
                <a:solidFill>
                  <a:srgbClr val="333399"/>
                </a:solidFill>
              </a:rPr>
            </a:br>
            <a:br>
              <a:rPr lang="en-GB" altLang="el-GR" sz="2400">
                <a:solidFill>
                  <a:srgbClr val="333399"/>
                </a:solidFill>
              </a:rPr>
            </a:br>
            <a:r>
              <a:rPr lang="el-GR" altLang="el-GR" sz="2800">
                <a:solidFill>
                  <a:srgbClr val="333399"/>
                </a:solidFill>
              </a:rPr>
              <a:t>Πληθυσμιακή Γεωγραφία</a:t>
            </a:r>
          </a:p>
        </p:txBody>
      </p:sp>
      <p:sp>
        <p:nvSpPr>
          <p:cNvPr id="4100" name="Text Box 3">
            <a:extLst>
              <a:ext uri="{FF2B5EF4-FFF2-40B4-BE49-F238E27FC236}">
                <a16:creationId xmlns:a16="http://schemas.microsoft.com/office/drawing/2014/main" id="{5763C914-91CC-7403-5691-9CC474A51EA2}"/>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lnSpc>
                <a:spcPct val="90000"/>
              </a:lnSpc>
              <a:spcBef>
                <a:spcPts val="700"/>
              </a:spcBef>
              <a:buClrTx/>
              <a:buSzPct val="60000"/>
              <a:buFontTx/>
              <a:buNone/>
            </a:pPr>
            <a:r>
              <a:rPr lang="el-GR" altLang="el-GR" sz="2800"/>
              <a:t>Εαρινό Εξάμηνο</a:t>
            </a:r>
            <a:endParaRPr lang="en-US" altLang="el-GR" sz="2800"/>
          </a:p>
          <a:p>
            <a:pPr algn="ctr" eaLnBrk="1" hangingPunct="1">
              <a:lnSpc>
                <a:spcPct val="90000"/>
              </a:lnSpc>
              <a:spcBef>
                <a:spcPts val="700"/>
              </a:spcBef>
              <a:buClrTx/>
              <a:buSzPct val="60000"/>
              <a:buFontTx/>
              <a:buNone/>
            </a:pPr>
            <a:r>
              <a:rPr lang="el-GR" altLang="el-GR" sz="2800"/>
              <a:t>Διδάσκων: Δρ. Βασίλειος Γαβαλάς</a:t>
            </a:r>
          </a:p>
          <a:p>
            <a:pPr algn="ctr" eaLnBrk="1" hangingPunct="1">
              <a:lnSpc>
                <a:spcPct val="90000"/>
              </a:lnSpc>
              <a:spcBef>
                <a:spcPts val="600"/>
              </a:spcBef>
              <a:buClrTx/>
              <a:buSzPct val="60000"/>
              <a:buFontTx/>
              <a:buNone/>
            </a:pPr>
            <a:r>
              <a:rPr lang="el-GR" altLang="el-GR" sz="2400"/>
              <a:t>Διάλεξη 9: Η δημογραφία των αναπτυγμένων κοινωνιών.</a:t>
            </a:r>
          </a:p>
          <a:p>
            <a:pPr algn="ctr" eaLnBrk="1" hangingPunct="1">
              <a:lnSpc>
                <a:spcPct val="90000"/>
              </a:lnSpc>
              <a:spcBef>
                <a:spcPts val="600"/>
              </a:spcBef>
              <a:buClrTx/>
              <a:buSzPct val="60000"/>
              <a:buFontTx/>
              <a:buNone/>
            </a:pPr>
            <a:endParaRPr lang="el-GR" altLang="el-GR"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9881A8EB-1937-83F0-8AA3-D8E279A145C0}"/>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3F8C017B-F039-48E8-8C90-34BEC0AE3843}" type="slidenum">
              <a:rPr lang="el-GR" altLang="el-GR" sz="1400"/>
              <a:pPr algn="r" eaLnBrk="1" hangingPunct="1">
                <a:spcBef>
                  <a:spcPct val="0"/>
                </a:spcBef>
                <a:buClrTx/>
                <a:buSzPct val="60000"/>
                <a:buFontTx/>
                <a:buNone/>
              </a:pPr>
              <a:t>10</a:t>
            </a:fld>
            <a:endParaRPr lang="el-GR" altLang="el-GR" sz="1400"/>
          </a:p>
        </p:txBody>
      </p:sp>
      <p:sp>
        <p:nvSpPr>
          <p:cNvPr id="22531" name="Text Box 2">
            <a:extLst>
              <a:ext uri="{FF2B5EF4-FFF2-40B4-BE49-F238E27FC236}">
                <a16:creationId xmlns:a16="http://schemas.microsoft.com/office/drawing/2014/main" id="{F6EB908C-D9B2-4BDE-55B4-2E43EFB441EC}"/>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a:solidFill>
                  <a:srgbClr val="333399"/>
                </a:solidFill>
              </a:rPr>
              <a:t>Το παράδοξο των χωρών της ανατολικής Ευρώπης και της πρώην Ε.Σ.Σ.Δ.</a:t>
            </a:r>
          </a:p>
        </p:txBody>
      </p:sp>
      <p:pic>
        <p:nvPicPr>
          <p:cNvPr id="22532" name="Picture 3">
            <a:extLst>
              <a:ext uri="{FF2B5EF4-FFF2-40B4-BE49-F238E27FC236}">
                <a16:creationId xmlns:a16="http://schemas.microsoft.com/office/drawing/2014/main" id="{346230A3-EDA9-12F8-F83A-3EEB5EC98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06550"/>
            <a:ext cx="7885113" cy="5251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88442698-5EC7-1A5A-B405-12A70EC4196E}"/>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F58CF628-E6ED-41A8-9875-77603FEA2D0E}" type="slidenum">
              <a:rPr lang="el-GR" altLang="el-GR" sz="1400"/>
              <a:pPr algn="r" eaLnBrk="1" hangingPunct="1">
                <a:spcBef>
                  <a:spcPct val="0"/>
                </a:spcBef>
                <a:buClrTx/>
                <a:buSzPct val="60000"/>
                <a:buFontTx/>
                <a:buNone/>
              </a:pPr>
              <a:t>11</a:t>
            </a:fld>
            <a:endParaRPr lang="el-GR" altLang="el-GR" sz="1400"/>
          </a:p>
        </p:txBody>
      </p:sp>
      <p:sp>
        <p:nvSpPr>
          <p:cNvPr id="24579" name="Text Box 2">
            <a:extLst>
              <a:ext uri="{FF2B5EF4-FFF2-40B4-BE49-F238E27FC236}">
                <a16:creationId xmlns:a16="http://schemas.microsoft.com/office/drawing/2014/main" id="{AC795E7F-78DA-0D1A-7C83-FE9FC5A152BD}"/>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el-GR" altLang="el-GR">
                <a:solidFill>
                  <a:srgbClr val="333399"/>
                </a:solidFill>
              </a:rPr>
              <a:t>Κύρια χαρακτηριστικά της δημογραφίας των αναπτυγμένων κοινωνιών.</a:t>
            </a:r>
          </a:p>
        </p:txBody>
      </p:sp>
      <p:sp>
        <p:nvSpPr>
          <p:cNvPr id="13315" name="Text Box 3">
            <a:extLst>
              <a:ext uri="{FF2B5EF4-FFF2-40B4-BE49-F238E27FC236}">
                <a16:creationId xmlns:a16="http://schemas.microsoft.com/office/drawing/2014/main" id="{3F98F2F7-8299-FA96-6482-B9C0EE56673B}"/>
              </a:ext>
            </a:extLst>
          </p:cNvPr>
          <p:cNvSpPr txBox="1">
            <a:spLocks noChangeArrowheads="1"/>
          </p:cNvSpPr>
          <p:nvPr/>
        </p:nvSpPr>
        <p:spPr bwMode="auto">
          <a:xfrm>
            <a:off x="539750" y="2017713"/>
            <a:ext cx="8415338" cy="450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ts val="550"/>
              </a:spcBef>
              <a:buClr>
                <a:srgbClr val="3333CC"/>
              </a:buClr>
              <a:buSzPct val="60000"/>
              <a:buFont typeface="Wingdings" panose="05000000000000000000" pitchFamily="2" charset="2"/>
              <a:buChar char=""/>
            </a:pPr>
            <a:r>
              <a:rPr lang="el-GR" altLang="el-GR" sz="2200"/>
              <a:t>Δημογραφική γήρανση (65+&gt;10%)</a:t>
            </a:r>
            <a:r>
              <a:rPr lang="en-US" altLang="el-GR" sz="2200"/>
              <a:t>.</a:t>
            </a:r>
          </a:p>
          <a:p>
            <a:pPr eaLnBrk="1" hangingPunct="1">
              <a:spcBef>
                <a:spcPts val="550"/>
              </a:spcBef>
              <a:buClr>
                <a:srgbClr val="3333CC"/>
              </a:buClr>
              <a:buSzPct val="60000"/>
              <a:buFont typeface="Wingdings" panose="05000000000000000000" pitchFamily="2" charset="2"/>
              <a:buChar char=""/>
            </a:pPr>
            <a:r>
              <a:rPr lang="el-GR" altLang="el-GR" sz="2200"/>
              <a:t>Αύξηση του ποσοστού των γεννήσεων εκτός γάμου</a:t>
            </a:r>
            <a:r>
              <a:rPr lang="en-US" altLang="el-GR" sz="2200"/>
              <a:t>.</a:t>
            </a:r>
          </a:p>
          <a:p>
            <a:pPr eaLnBrk="1" hangingPunct="1">
              <a:spcBef>
                <a:spcPts val="550"/>
              </a:spcBef>
              <a:buClr>
                <a:srgbClr val="3333CC"/>
              </a:buClr>
              <a:buSzPct val="60000"/>
              <a:buFont typeface="Wingdings" panose="05000000000000000000" pitchFamily="2" charset="2"/>
              <a:buChar char=""/>
            </a:pPr>
            <a:r>
              <a:rPr lang="el-GR" altLang="el-GR" sz="2200"/>
              <a:t>Αύξηση του ποσοστού των ζευγαριών που συζούν χωρίς να είναι παντρεμένα (</a:t>
            </a:r>
            <a:r>
              <a:rPr lang="en-GB" altLang="el-GR" sz="2200"/>
              <a:t>cohabitation).</a:t>
            </a:r>
          </a:p>
          <a:p>
            <a:pPr eaLnBrk="1" hangingPunct="1">
              <a:spcBef>
                <a:spcPts val="550"/>
              </a:spcBef>
              <a:buClr>
                <a:srgbClr val="3333CC"/>
              </a:buClr>
              <a:buSzPct val="60000"/>
              <a:buFont typeface="Wingdings" panose="05000000000000000000" pitchFamily="2" charset="2"/>
              <a:buChar char=""/>
            </a:pPr>
            <a:r>
              <a:rPr lang="el-GR" altLang="el-GR" sz="2200"/>
              <a:t>Αύξηση του ποσοστού των ανύπαντρων μοναχικών μητέρων.</a:t>
            </a:r>
          </a:p>
          <a:p>
            <a:pPr eaLnBrk="1" hangingPunct="1">
              <a:spcBef>
                <a:spcPts val="550"/>
              </a:spcBef>
              <a:buClr>
                <a:srgbClr val="3333CC"/>
              </a:buClr>
              <a:buSzPct val="60000"/>
              <a:buFont typeface="Wingdings" panose="05000000000000000000" pitchFamily="2" charset="2"/>
              <a:buChar char=""/>
            </a:pPr>
            <a:r>
              <a:rPr lang="el-GR" altLang="el-GR" sz="2200"/>
              <a:t>Γονιμότητα κάτω από τα επίπεδα αντικατάστασης (</a:t>
            </a:r>
            <a:r>
              <a:rPr lang="en-GB" altLang="el-GR" sz="2200"/>
              <a:t>TFR&lt;2,1)</a:t>
            </a:r>
            <a:r>
              <a:rPr lang="el-GR" altLang="el-GR" sz="220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AAB5B6FA-DC70-15EE-6382-EBEB83057AF2}"/>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054256B2-1328-460D-B101-DD9523F8B0CA}" type="slidenum">
              <a:rPr lang="el-GR" altLang="el-GR" sz="1400"/>
              <a:pPr algn="r" eaLnBrk="1" hangingPunct="1">
                <a:spcBef>
                  <a:spcPct val="0"/>
                </a:spcBef>
                <a:buClrTx/>
                <a:buSzPct val="60000"/>
                <a:buFontTx/>
                <a:buNone/>
              </a:pPr>
              <a:t>12</a:t>
            </a:fld>
            <a:endParaRPr lang="el-GR" altLang="el-GR" sz="1400"/>
          </a:p>
        </p:txBody>
      </p:sp>
      <p:sp>
        <p:nvSpPr>
          <p:cNvPr id="26627" name="Text Box 2">
            <a:extLst>
              <a:ext uri="{FF2B5EF4-FFF2-40B4-BE49-F238E27FC236}">
                <a16:creationId xmlns:a16="http://schemas.microsoft.com/office/drawing/2014/main" id="{D4993680-5685-52A1-5C7E-087158200B4F}"/>
              </a:ext>
            </a:extLst>
          </p:cNvPr>
          <p:cNvSpPr txBox="1">
            <a:spLocks noChangeArrowheads="1"/>
          </p:cNvSpPr>
          <p:nvPr/>
        </p:nvSpPr>
        <p:spPr bwMode="auto">
          <a:xfrm>
            <a:off x="844550" y="157163"/>
            <a:ext cx="7793038"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el-GR" altLang="el-GR" sz="2800">
                <a:solidFill>
                  <a:srgbClr val="333399"/>
                </a:solidFill>
              </a:rPr>
              <a:t>Γεννήσεις εκτός γάμου σε επιλεγμένες χώρες 19</a:t>
            </a:r>
            <a:r>
              <a:rPr lang="en-US" altLang="el-GR" sz="2800">
                <a:solidFill>
                  <a:srgbClr val="333399"/>
                </a:solidFill>
              </a:rPr>
              <a:t>60</a:t>
            </a:r>
            <a:r>
              <a:rPr lang="el-GR" altLang="el-GR" sz="2800">
                <a:solidFill>
                  <a:srgbClr val="333399"/>
                </a:solidFill>
              </a:rPr>
              <a:t>-2021</a:t>
            </a:r>
          </a:p>
        </p:txBody>
      </p:sp>
      <p:pic>
        <p:nvPicPr>
          <p:cNvPr id="26628" name="Εικόνα 2" descr="Εικόνα που περιέχει κείμενο, διάγραμμα, στιγμιότυπο οθόνης, γράφημα&#10;&#10;Το περιεχόμενο που δημιουργείται από τεχνολογία AI ενδέχεται να είναι εσφαλμένο.">
            <a:extLst>
              <a:ext uri="{FF2B5EF4-FFF2-40B4-BE49-F238E27FC236}">
                <a16:creationId xmlns:a16="http://schemas.microsoft.com/office/drawing/2014/main" id="{627C02DC-74C0-5CFE-C2DA-3C7AA4932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1190625"/>
            <a:ext cx="8027988"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id="{006702AF-A923-E534-88EE-02B0DBA332E5}"/>
              </a:ext>
            </a:extLst>
          </p:cNvPr>
          <p:cNvSpPr txBox="1">
            <a:spLocks noChangeArrowheads="1"/>
          </p:cNvSpPr>
          <p:nvPr/>
        </p:nvSpPr>
        <p:spPr bwMode="auto">
          <a:xfrm>
            <a:off x="1150938" y="214313"/>
            <a:ext cx="7793037"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ct val="0"/>
              </a:spcBef>
              <a:buClrTx/>
              <a:buFontTx/>
              <a:buNone/>
            </a:pPr>
            <a:r>
              <a:rPr lang="el-GR" altLang="el-GR" sz="2800">
                <a:solidFill>
                  <a:srgbClr val="333399"/>
                </a:solidFill>
              </a:rPr>
              <a:t>Γεννήσεις εκτός γάμου στην ΕΕ το 2018</a:t>
            </a:r>
          </a:p>
        </p:txBody>
      </p:sp>
      <p:sp>
        <p:nvSpPr>
          <p:cNvPr id="28675" name="Text Box 2">
            <a:extLst>
              <a:ext uri="{FF2B5EF4-FFF2-40B4-BE49-F238E27FC236}">
                <a16:creationId xmlns:a16="http://schemas.microsoft.com/office/drawing/2014/main" id="{FF2CECA1-85E0-35EF-0288-3D39A21FFC77}"/>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0C90315E-AC11-4ED9-A888-69E03879A24C}" type="slidenum">
              <a:rPr lang="el-GR" altLang="el-GR" sz="1400"/>
              <a:pPr algn="r" eaLnBrk="1" hangingPunct="1">
                <a:spcBef>
                  <a:spcPct val="0"/>
                </a:spcBef>
                <a:buClrTx/>
                <a:buSzPct val="60000"/>
                <a:buFontTx/>
                <a:buNone/>
              </a:pPr>
              <a:t>13</a:t>
            </a:fld>
            <a:endParaRPr lang="el-GR" altLang="el-GR" sz="1400"/>
          </a:p>
        </p:txBody>
      </p:sp>
      <p:pic>
        <p:nvPicPr>
          <p:cNvPr id="28676" name="Picture 6">
            <a:extLst>
              <a:ext uri="{FF2B5EF4-FFF2-40B4-BE49-F238E27FC236}">
                <a16:creationId xmlns:a16="http://schemas.microsoft.com/office/drawing/2014/main" id="{60242155-156E-9DAF-5640-A757EA8F9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838" y="1125538"/>
            <a:ext cx="3497262" cy="58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Ορθογώνιο 1">
            <a:extLst>
              <a:ext uri="{FF2B5EF4-FFF2-40B4-BE49-F238E27FC236}">
                <a16:creationId xmlns:a16="http://schemas.microsoft.com/office/drawing/2014/main" id="{20C7E7A1-D4A3-E1B8-B656-D9013FCE0774}"/>
              </a:ext>
            </a:extLst>
          </p:cNvPr>
          <p:cNvSpPr>
            <a:spLocks noChangeArrowheads="1"/>
          </p:cNvSpPr>
          <p:nvPr/>
        </p:nvSpPr>
        <p:spPr bwMode="auto">
          <a:xfrm>
            <a:off x="474663" y="3668713"/>
            <a:ext cx="15763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100">
                <a:solidFill>
                  <a:schemeClr val="tx1"/>
                </a:solidFill>
              </a:rPr>
              <a:t>Πηγή:</a:t>
            </a:r>
            <a:r>
              <a:rPr lang="en-US" altLang="el-GR" sz="1100">
                <a:solidFill>
                  <a:schemeClr val="tx1"/>
                </a:solidFill>
              </a:rPr>
              <a:t>statista</a:t>
            </a:r>
            <a:r>
              <a:rPr lang="el-GR" altLang="el-GR" sz="1100">
                <a:solidFill>
                  <a:schemeClr val="tx1"/>
                </a:solidFill>
              </a:rPr>
              <a:t> https://cdn.statcdn.com/Infographic/images/normal/13668.jpeg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A5A7F6-2C03-2C26-EA4E-5F289F6FDAC4}"/>
              </a:ext>
            </a:extLst>
          </p:cNvPr>
          <p:cNvSpPr txBox="1"/>
          <p:nvPr/>
        </p:nvSpPr>
        <p:spPr>
          <a:xfrm>
            <a:off x="945360" y="636480"/>
            <a:ext cx="7838640" cy="947519"/>
          </a:xfrm>
          <a:prstGeom prst="rect">
            <a:avLst/>
          </a:prstGeom>
          <a:noFill/>
          <a:ln>
            <a:noFill/>
          </a:ln>
        </p:spPr>
        <p:txBody>
          <a:bodyPr lIns="90000" tIns="46800" rIns="90000" bIns="46800" anchor="b"/>
          <a:lstStyle/>
          <a:p>
            <a:pPr>
              <a:spcBef>
                <a:spcPts val="0"/>
              </a:spcBef>
              <a:spcAft>
                <a:spcPts val="0"/>
              </a:spcAft>
              <a:buClr>
                <a:srgbClr val="000000"/>
              </a:buClr>
              <a:buSzPct val="100000"/>
              <a:buFont typeface="Times New Roman" panose="02020603050405020304" pitchFamily="18" charset="0"/>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l-GR" sz="2800">
                <a:solidFill>
                  <a:srgbClr val="333399"/>
                </a:solidFill>
                <a:highlight>
                  <a:scrgbClr r="0" g="0" b="0">
                    <a:alpha val="0"/>
                  </a:scrgbClr>
                </a:highlight>
                <a:latin typeface="Tahoma" pitchFamily="34"/>
                <a:ea typeface="Microsoft YaHei" pitchFamily="2"/>
                <a:cs typeface="Arial" pitchFamily="2"/>
              </a:rPr>
              <a:t>Γεννήσεις εκτός γάμου σε Ευρωπαϊκές χώρες και στην Τουρκία (2012).</a:t>
            </a:r>
          </a:p>
        </p:txBody>
      </p:sp>
      <p:pic>
        <p:nvPicPr>
          <p:cNvPr id="30723" name="Picture 3">
            <a:extLst>
              <a:ext uri="{FF2B5EF4-FFF2-40B4-BE49-F238E27FC236}">
                <a16:creationId xmlns:a16="http://schemas.microsoft.com/office/drawing/2014/main" id="{48135F91-FA36-5F69-0714-5B734112A7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3913" y="1693863"/>
            <a:ext cx="5419725"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Ορθογώνιο 2">
            <a:extLst>
              <a:ext uri="{FF2B5EF4-FFF2-40B4-BE49-F238E27FC236}">
                <a16:creationId xmlns:a16="http://schemas.microsoft.com/office/drawing/2014/main" id="{CAA8B463-D3C8-C35C-5E9C-889537E6D2AB}"/>
              </a:ext>
            </a:extLst>
          </p:cNvPr>
          <p:cNvSpPr>
            <a:spLocks noChangeArrowheads="1"/>
          </p:cNvSpPr>
          <p:nvPr/>
        </p:nvSpPr>
        <p:spPr bwMode="auto">
          <a:xfrm>
            <a:off x="107950" y="2205038"/>
            <a:ext cx="3255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200">
                <a:solidFill>
                  <a:schemeClr val="tx1"/>
                </a:solidFill>
              </a:rPr>
              <a:t>Πηγή: Eurostat </a:t>
            </a:r>
            <a:r>
              <a:rPr lang="el-GR" altLang="el-GR" sz="1200">
                <a:solidFill>
                  <a:schemeClr val="tx1"/>
                </a:solidFill>
                <a:hlinkClick r:id="rId4"/>
              </a:rPr>
              <a:t>http://ec.europa.eu/eurostat/tgm/table.do?tab=table&amp;plugin=1&amp;language=en&amp;pcode=tps00018</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4DAE5B05-23FB-756C-A906-162F818978D4}"/>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48C4E3E4-1D53-49C7-9B33-17DD7ABB5C76}" type="slidenum">
              <a:rPr lang="el-GR" altLang="el-GR" sz="1400"/>
              <a:pPr algn="r" eaLnBrk="1" hangingPunct="1">
                <a:spcBef>
                  <a:spcPct val="0"/>
                </a:spcBef>
                <a:buClrTx/>
                <a:buSzPct val="60000"/>
                <a:buFontTx/>
                <a:buNone/>
              </a:pPr>
              <a:t>15</a:t>
            </a:fld>
            <a:endParaRPr lang="el-GR" altLang="el-GR" sz="1400"/>
          </a:p>
        </p:txBody>
      </p:sp>
      <p:sp>
        <p:nvSpPr>
          <p:cNvPr id="32771" name="Text Box 2">
            <a:extLst>
              <a:ext uri="{FF2B5EF4-FFF2-40B4-BE49-F238E27FC236}">
                <a16:creationId xmlns:a16="http://schemas.microsoft.com/office/drawing/2014/main" id="{B5B7FB54-49F0-E601-066C-722E3FE87178}"/>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el-GR" altLang="el-GR" sz="3600">
                <a:solidFill>
                  <a:srgbClr val="333399"/>
                </a:solidFill>
              </a:rPr>
              <a:t>Γεννήσεις εκτός γάμου στην Ελλάδα. </a:t>
            </a:r>
            <a:r>
              <a:rPr lang="en-GB" altLang="el-GR" sz="3600">
                <a:solidFill>
                  <a:srgbClr val="333399"/>
                </a:solidFill>
              </a:rPr>
              <a:t>1980</a:t>
            </a:r>
            <a:r>
              <a:rPr lang="el-GR" altLang="el-GR" sz="3600">
                <a:solidFill>
                  <a:srgbClr val="333399"/>
                </a:solidFill>
              </a:rPr>
              <a:t>-2021</a:t>
            </a:r>
          </a:p>
        </p:txBody>
      </p:sp>
      <p:pic>
        <p:nvPicPr>
          <p:cNvPr id="32772" name="Εικόνα 1">
            <a:extLst>
              <a:ext uri="{FF2B5EF4-FFF2-40B4-BE49-F238E27FC236}">
                <a16:creationId xmlns:a16="http://schemas.microsoft.com/office/drawing/2014/main" id="{C80356FD-5C69-8F1A-D60D-E3C8E7B85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1844675"/>
            <a:ext cx="7151687"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7">
            <a:extLst>
              <a:ext uri="{FF2B5EF4-FFF2-40B4-BE49-F238E27FC236}">
                <a16:creationId xmlns:a16="http://schemas.microsoft.com/office/drawing/2014/main" id="{2C604BF6-E6A5-FA1F-2694-FA198884E85F}"/>
              </a:ext>
            </a:extLst>
          </p:cNvPr>
          <p:cNvSpPr txBox="1">
            <a:spLocks noChangeArrowheads="1"/>
          </p:cNvSpPr>
          <p:nvPr/>
        </p:nvSpPr>
        <p:spPr bwMode="auto">
          <a:xfrm>
            <a:off x="742950" y="6210300"/>
            <a:ext cx="755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400">
                <a:solidFill>
                  <a:schemeClr val="tx1"/>
                </a:solidFill>
              </a:rPr>
              <a:t>Πηγή:</a:t>
            </a:r>
            <a:r>
              <a:rPr lang="en-US" altLang="el-GR" sz="1400">
                <a:solidFill>
                  <a:schemeClr val="tx1"/>
                </a:solidFill>
              </a:rPr>
              <a:t> Gavalas, V. S., &amp; Raftakis, M. (2024). Redefining family structures: Births out of wedlock in 21st century Greece. </a:t>
            </a:r>
            <a:r>
              <a:rPr lang="en-US" altLang="el-GR" sz="1400" i="1">
                <a:solidFill>
                  <a:schemeClr val="tx1"/>
                </a:solidFill>
              </a:rPr>
              <a:t>Population, Space and Place</a:t>
            </a:r>
            <a:r>
              <a:rPr lang="en-US" altLang="el-GR" sz="1400">
                <a:solidFill>
                  <a:schemeClr val="tx1"/>
                </a:solidFill>
              </a:rPr>
              <a:t>, </a:t>
            </a:r>
            <a:r>
              <a:rPr lang="en-US" altLang="el-GR" sz="1400" i="1">
                <a:solidFill>
                  <a:schemeClr val="tx1"/>
                </a:solidFill>
              </a:rPr>
              <a:t>30</a:t>
            </a:r>
            <a:r>
              <a:rPr lang="en-US" altLang="el-GR" sz="1400">
                <a:solidFill>
                  <a:schemeClr val="tx1"/>
                </a:solidFill>
              </a:rPr>
              <a:t>(8).</a:t>
            </a:r>
            <a:endParaRPr lang="el-GR" altLang="el-GR" sz="140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1EC93B9-35F1-9B80-BD7D-E4CB43F79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35276"/>
            <a:ext cx="7668344" cy="5422724"/>
          </a:xfrm>
          <a:prstGeom prst="rect">
            <a:avLst/>
          </a:prstGeom>
        </p:spPr>
      </p:pic>
      <p:sp>
        <p:nvSpPr>
          <p:cNvPr id="6" name="Text Box 2">
            <a:extLst>
              <a:ext uri="{FF2B5EF4-FFF2-40B4-BE49-F238E27FC236}">
                <a16:creationId xmlns:a16="http://schemas.microsoft.com/office/drawing/2014/main" id="{C9B2B2B4-701C-DD69-B1E4-FA062245775D}"/>
              </a:ext>
            </a:extLst>
          </p:cNvPr>
          <p:cNvSpPr txBox="1">
            <a:spLocks noChangeArrowheads="1"/>
          </p:cNvSpPr>
          <p:nvPr/>
        </p:nvSpPr>
        <p:spPr bwMode="auto">
          <a:xfrm>
            <a:off x="965870" y="188640"/>
            <a:ext cx="7540327" cy="1199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400" dirty="0">
                <a:solidFill>
                  <a:srgbClr val="333399"/>
                </a:solidFill>
              </a:rPr>
              <a:t>Γεννήσεις εκτός γάμου (με την στενή έννοια) κατά Περιφερειακή ενότητα. Ελλάδα 2019-21</a:t>
            </a:r>
            <a:r>
              <a:rPr lang="el-GR" altLang="el-GR" sz="2800" dirty="0">
                <a:solidFill>
                  <a:srgbClr val="333399"/>
                </a:solidFill>
              </a:rPr>
              <a:t>.</a:t>
            </a:r>
            <a:endParaRPr lang="el-GR" altLang="el-GR" sz="4000" dirty="0">
              <a:solidFill>
                <a:srgbClr val="333399"/>
              </a:solidFill>
            </a:endParaRPr>
          </a:p>
        </p:txBody>
      </p:sp>
    </p:spTree>
    <p:extLst>
      <p:ext uri="{BB962C8B-B14F-4D97-AF65-F5344CB8AC3E}">
        <p14:creationId xmlns:p14="http://schemas.microsoft.com/office/powerpoint/2010/main" val="393586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4D6E9AD3-BFE6-5DF1-82A7-614A6941A2FF}"/>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A1459306-FAB9-4B44-B0A2-41ECE53F2E9F}" type="slidenum">
              <a:rPr lang="el-GR" altLang="el-GR" sz="1400"/>
              <a:pPr algn="r" eaLnBrk="1" hangingPunct="1">
                <a:spcBef>
                  <a:spcPct val="0"/>
                </a:spcBef>
                <a:buClrTx/>
                <a:buSzPct val="60000"/>
                <a:buFontTx/>
                <a:buNone/>
              </a:pPr>
              <a:t>17</a:t>
            </a:fld>
            <a:endParaRPr lang="el-GR" altLang="el-GR" sz="1400"/>
          </a:p>
        </p:txBody>
      </p:sp>
      <p:sp>
        <p:nvSpPr>
          <p:cNvPr id="34819" name="Text Box 2">
            <a:extLst>
              <a:ext uri="{FF2B5EF4-FFF2-40B4-BE49-F238E27FC236}">
                <a16:creationId xmlns:a16="http://schemas.microsoft.com/office/drawing/2014/main" id="{6BDDDE2D-2844-F949-0884-26E175ED874C}"/>
              </a:ext>
            </a:extLst>
          </p:cNvPr>
          <p:cNvSpPr txBox="1">
            <a:spLocks noChangeArrowheads="1"/>
          </p:cNvSpPr>
          <p:nvPr/>
        </p:nvSpPr>
        <p:spPr bwMode="auto">
          <a:xfrm>
            <a:off x="1024201" y="225996"/>
            <a:ext cx="7900367" cy="1271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400" dirty="0">
                <a:solidFill>
                  <a:srgbClr val="333399"/>
                </a:solidFill>
              </a:rPr>
              <a:t>Γεννήσεις εκτός γάμου (θεωρώντας ότι το Σύμφωνο Συμβίωσης υπέχει θέση γάμου) κατά Περιφερειακή ενότητα. Ελλάδα 2019-21</a:t>
            </a:r>
            <a:r>
              <a:rPr lang="el-GR" altLang="el-GR" sz="2800" dirty="0">
                <a:solidFill>
                  <a:srgbClr val="333399"/>
                </a:solidFill>
              </a:rPr>
              <a:t>.</a:t>
            </a:r>
            <a:endParaRPr lang="el-GR" altLang="el-GR" sz="4000" dirty="0">
              <a:solidFill>
                <a:srgbClr val="333399"/>
              </a:solidFill>
            </a:endParaRPr>
          </a:p>
        </p:txBody>
      </p:sp>
      <p:pic>
        <p:nvPicPr>
          <p:cNvPr id="3" name="Εικόνα 2">
            <a:extLst>
              <a:ext uri="{FF2B5EF4-FFF2-40B4-BE49-F238E27FC236}">
                <a16:creationId xmlns:a16="http://schemas.microsoft.com/office/drawing/2014/main" id="{033BA097-AC25-D232-147C-7C69FC8A7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15239"/>
            <a:ext cx="7308812" cy="516795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7AF2494-D465-B023-5C69-9A6E4F462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537118"/>
            <a:ext cx="7524328" cy="5320882"/>
          </a:xfrm>
          <a:prstGeom prst="rect">
            <a:avLst/>
          </a:prstGeom>
        </p:spPr>
      </p:pic>
      <p:sp>
        <p:nvSpPr>
          <p:cNvPr id="4" name="Text Box 2">
            <a:extLst>
              <a:ext uri="{FF2B5EF4-FFF2-40B4-BE49-F238E27FC236}">
                <a16:creationId xmlns:a16="http://schemas.microsoft.com/office/drawing/2014/main" id="{6B8EFFFE-FE81-78BB-1AE9-1DFD02124792}"/>
              </a:ext>
            </a:extLst>
          </p:cNvPr>
          <p:cNvSpPr txBox="1">
            <a:spLocks noChangeArrowheads="1"/>
          </p:cNvSpPr>
          <p:nvPr/>
        </p:nvSpPr>
        <p:spPr bwMode="auto">
          <a:xfrm>
            <a:off x="1024201" y="225996"/>
            <a:ext cx="7900367" cy="1271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400" dirty="0">
                <a:solidFill>
                  <a:srgbClr val="333399"/>
                </a:solidFill>
              </a:rPr>
              <a:t>Γεννήσεις από Σύμφωνα Συμβίωσης κατά Περιφερειακή ενότητα. Ελλάδα 2019-21</a:t>
            </a:r>
            <a:r>
              <a:rPr lang="el-GR" altLang="el-GR" sz="2800" dirty="0">
                <a:solidFill>
                  <a:srgbClr val="333399"/>
                </a:solidFill>
              </a:rPr>
              <a:t>.</a:t>
            </a:r>
            <a:endParaRPr lang="el-GR" altLang="el-GR" sz="4000" dirty="0">
              <a:solidFill>
                <a:srgbClr val="333399"/>
              </a:solidFill>
            </a:endParaRPr>
          </a:p>
        </p:txBody>
      </p:sp>
    </p:spTree>
    <p:extLst>
      <p:ext uri="{BB962C8B-B14F-4D97-AF65-F5344CB8AC3E}">
        <p14:creationId xmlns:p14="http://schemas.microsoft.com/office/powerpoint/2010/main" val="172837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Εικόνα 2" descr="Εικόνα που περιέχει κείμενο, χάρτης&#10;&#10;Περιγραφή που δημιουργήθηκε αυτόματα">
            <a:extLst>
              <a:ext uri="{FF2B5EF4-FFF2-40B4-BE49-F238E27FC236}">
                <a16:creationId xmlns:a16="http://schemas.microsoft.com/office/drawing/2014/main" id="{52545AD3-4E4E-0282-C569-FEF10A295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222375"/>
            <a:ext cx="73818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Ορθογώνιο 3">
            <a:extLst>
              <a:ext uri="{FF2B5EF4-FFF2-40B4-BE49-F238E27FC236}">
                <a16:creationId xmlns:a16="http://schemas.microsoft.com/office/drawing/2014/main" id="{2BADE922-AC79-60D4-A6B1-E864E27283A1}"/>
              </a:ext>
            </a:extLst>
          </p:cNvPr>
          <p:cNvSpPr>
            <a:spLocks noChangeArrowheads="1"/>
          </p:cNvSpPr>
          <p:nvPr/>
        </p:nvSpPr>
        <p:spPr bwMode="auto">
          <a:xfrm>
            <a:off x="1187450" y="285750"/>
            <a:ext cx="70754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l-GR" altLang="el-GR" sz="2800">
                <a:solidFill>
                  <a:srgbClr val="333399"/>
                </a:solidFill>
              </a:rPr>
              <a:t>Γεννήσεις εκτός γάμου στα νησιά του Αιγαίου: 2014-2016.</a:t>
            </a:r>
          </a:p>
        </p:txBody>
      </p:sp>
      <p:sp>
        <p:nvSpPr>
          <p:cNvPr id="36868" name="TextBox 1">
            <a:extLst>
              <a:ext uri="{FF2B5EF4-FFF2-40B4-BE49-F238E27FC236}">
                <a16:creationId xmlns:a16="http://schemas.microsoft.com/office/drawing/2014/main" id="{015A9D6C-B0D0-28A9-DEE6-569B516D41F8}"/>
              </a:ext>
            </a:extLst>
          </p:cNvPr>
          <p:cNvSpPr txBox="1">
            <a:spLocks noChangeArrowheads="1"/>
          </p:cNvSpPr>
          <p:nvPr/>
        </p:nvSpPr>
        <p:spPr bwMode="auto">
          <a:xfrm>
            <a:off x="395288" y="6453188"/>
            <a:ext cx="8569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200">
                <a:solidFill>
                  <a:schemeClr val="tx1"/>
                </a:solidFill>
              </a:rPr>
              <a:t>Πηγή: </a:t>
            </a:r>
            <a:r>
              <a:rPr lang="el-GR" altLang="el-GR" sz="1200">
                <a:solidFill>
                  <a:schemeClr val="tx1"/>
                </a:solidFill>
                <a:latin typeface="Arial" panose="020B0604020202020204" pitchFamily="34" charset="0"/>
                <a:ea typeface="SimSun" panose="02010600030101010101" pitchFamily="2" charset="-122"/>
              </a:rPr>
              <a:t>Γαβαλάς Β. (2019) </a:t>
            </a:r>
            <a:r>
              <a:rPr lang="el-GR" altLang="el-GR" sz="1200" i="1">
                <a:solidFill>
                  <a:schemeClr val="tx1"/>
                </a:solidFill>
                <a:latin typeface="Arial" panose="020B0604020202020204" pitchFamily="34" charset="0"/>
                <a:ea typeface="SimSun" panose="02010600030101010101" pitchFamily="2" charset="-122"/>
              </a:rPr>
              <a:t>Ο πληθυσμός των νησιών του Αρχιπελάγους. </a:t>
            </a:r>
            <a:r>
              <a:rPr lang="el-GR" altLang="el-GR" sz="1200">
                <a:solidFill>
                  <a:schemeClr val="tx1"/>
                </a:solidFill>
                <a:latin typeface="Arial" panose="020B0604020202020204" pitchFamily="34" charset="0"/>
                <a:ea typeface="SimSun" panose="02010600030101010101" pitchFamily="2" charset="-122"/>
              </a:rPr>
              <a:t>Θεσσαλονίκη: Δίσιγμα, 88.</a:t>
            </a:r>
            <a:r>
              <a:rPr lang="el-GR" altLang="el-GR" sz="1200" i="1">
                <a:solidFill>
                  <a:schemeClr val="tx1"/>
                </a:solidFill>
                <a:latin typeface="Arial" panose="020B0604020202020204" pitchFamily="34" charset="0"/>
                <a:ea typeface="SimSun" panose="02010600030101010101" pitchFamily="2" charset="-122"/>
              </a:rPr>
              <a:t> </a:t>
            </a:r>
            <a:endParaRPr lang="el-GR" altLang="el-GR" sz="12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id="{8ABFF925-1DF0-0DDD-088A-D9FE9D06991C}"/>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76A25BFF-99B0-41F3-B7C2-200FBA2E1413}" type="slidenum">
              <a:rPr lang="el-GR" altLang="el-GR" sz="1400"/>
              <a:pPr algn="r" eaLnBrk="1" hangingPunct="1">
                <a:spcBef>
                  <a:spcPct val="0"/>
                </a:spcBef>
                <a:buClrTx/>
                <a:buSzPct val="60000"/>
                <a:buFontTx/>
                <a:buNone/>
              </a:pPr>
              <a:t>2</a:t>
            </a:fld>
            <a:endParaRPr lang="el-GR" altLang="el-GR" sz="1400"/>
          </a:p>
        </p:txBody>
      </p:sp>
      <p:sp>
        <p:nvSpPr>
          <p:cNvPr id="6147" name="Text Box 2">
            <a:extLst>
              <a:ext uri="{FF2B5EF4-FFF2-40B4-BE49-F238E27FC236}">
                <a16:creationId xmlns:a16="http://schemas.microsoft.com/office/drawing/2014/main" id="{94CF68A0-E46C-C3E9-2BEC-C2A6E25BA82F}"/>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800">
                <a:solidFill>
                  <a:srgbClr val="333399"/>
                </a:solidFill>
              </a:rPr>
              <a:t>Δημογραφική εξέλιξη των αναπτυγμένων χωρών κατά τις τρεις τελευταίες δεκαετίες (1).</a:t>
            </a:r>
          </a:p>
        </p:txBody>
      </p:sp>
      <p:sp>
        <p:nvSpPr>
          <p:cNvPr id="5123" name="Text Box 3">
            <a:extLst>
              <a:ext uri="{FF2B5EF4-FFF2-40B4-BE49-F238E27FC236}">
                <a16:creationId xmlns:a16="http://schemas.microsoft.com/office/drawing/2014/main" id="{3BCFBDF9-C72C-1575-ED4C-35FFE2EAF256}"/>
              </a:ext>
            </a:extLst>
          </p:cNvPr>
          <p:cNvSpPr txBox="1">
            <a:spLocks noChangeArrowheads="1"/>
          </p:cNvSpPr>
          <p:nvPr/>
        </p:nvSpPr>
        <p:spPr bwMode="auto">
          <a:xfrm>
            <a:off x="755650" y="2017713"/>
            <a:ext cx="8199438" cy="4364037"/>
          </a:xfrm>
          <a:prstGeom prst="rect">
            <a:avLst/>
          </a:prstGeom>
          <a:noFill/>
          <a:ln>
            <a:noFill/>
          </a:ln>
          <a:effec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ea typeface="Microsoft YaHei" panose="020B0503020204020204" pitchFamily="34" charset="-122"/>
              </a:defRPr>
            </a:lvl9pPr>
          </a:lstStyle>
          <a:p>
            <a:pPr eaLnBrk="1" hangingPunct="1">
              <a:spcBef>
                <a:spcPts val="550"/>
              </a:spcBef>
              <a:buClr>
                <a:srgbClr val="3333CC"/>
              </a:buClr>
              <a:buSzPct val="60000"/>
              <a:buFont typeface="Wingdings" panose="05000000000000000000" pitchFamily="2" charset="2"/>
              <a:buChar char=""/>
              <a:defRPr/>
            </a:pPr>
            <a:r>
              <a:rPr lang="el-GR" altLang="el-GR" sz="2200" dirty="0"/>
              <a:t>Το τέλος της δημογραφικής μετάβασης.</a:t>
            </a:r>
          </a:p>
          <a:p>
            <a:pPr eaLnBrk="1" hangingPunct="1">
              <a:spcBef>
                <a:spcPts val="550"/>
              </a:spcBef>
              <a:buClr>
                <a:srgbClr val="3333CC"/>
              </a:buClr>
              <a:buSzPct val="60000"/>
              <a:buFont typeface="Wingdings" panose="05000000000000000000" pitchFamily="2" charset="2"/>
              <a:buChar char=""/>
              <a:defRPr/>
            </a:pPr>
            <a:r>
              <a:rPr lang="el-GR" altLang="el-GR" sz="2200" dirty="0"/>
              <a:t>Γονιμότητα κάτω από τα επίπεδα αντικατάστασης των γενεών.</a:t>
            </a:r>
          </a:p>
          <a:p>
            <a:pPr eaLnBrk="1" hangingPunct="1">
              <a:spcBef>
                <a:spcPts val="550"/>
              </a:spcBef>
              <a:buClr>
                <a:srgbClr val="3333CC"/>
              </a:buClr>
              <a:buSzPct val="60000"/>
              <a:buFont typeface="Wingdings" panose="05000000000000000000" pitchFamily="2" charset="2"/>
              <a:buChar char=""/>
              <a:defRPr/>
            </a:pPr>
            <a:r>
              <a:rPr lang="el-GR" altLang="el-GR" sz="2200" dirty="0"/>
              <a:t>Η προσδοκία ζωής συνεχίζει να αυξάνεται.</a:t>
            </a:r>
          </a:p>
          <a:p>
            <a:pPr eaLnBrk="1" hangingPunct="1">
              <a:spcBef>
                <a:spcPts val="550"/>
              </a:spcBef>
              <a:buClr>
                <a:srgbClr val="3333CC"/>
              </a:buClr>
              <a:buSzPct val="60000"/>
              <a:buFont typeface="Wingdings" panose="05000000000000000000" pitchFamily="2" charset="2"/>
              <a:buChar char=""/>
              <a:defRPr/>
            </a:pPr>
            <a:r>
              <a:rPr lang="el-GR" altLang="el-GR" sz="2200" dirty="0"/>
              <a:t>Παρόλα αυτά το </a:t>
            </a:r>
            <a:r>
              <a:rPr lang="en-GB" altLang="el-GR" sz="2200" dirty="0"/>
              <a:t>CDR </a:t>
            </a:r>
            <a:r>
              <a:rPr lang="el-GR" altLang="el-GR" sz="2200" dirty="0"/>
              <a:t>αυξάνεται ως φυσική συνέπεια της δημογραφικής γήρανσης. </a:t>
            </a:r>
          </a:p>
          <a:p>
            <a:pPr eaLnBrk="1" hangingPunct="1">
              <a:spcBef>
                <a:spcPts val="550"/>
              </a:spcBef>
              <a:buClr>
                <a:srgbClr val="3333CC"/>
              </a:buClr>
              <a:buSzPct val="60000"/>
              <a:buFont typeface="Wingdings" panose="05000000000000000000" pitchFamily="2" charset="2"/>
              <a:buChar char=""/>
              <a:defRPr/>
            </a:pPr>
            <a:r>
              <a:rPr lang="el-GR" altLang="el-GR" sz="2200" dirty="0"/>
              <a:t>Οι άνθρωποι πεθαίνουν κυρίως από εκφυλιστικές παθήσεις.</a:t>
            </a:r>
          </a:p>
          <a:p>
            <a:pPr marL="342900" eaLnBrk="1" hangingPunct="1">
              <a:spcBef>
                <a:spcPts val="550"/>
              </a:spcBef>
              <a:buSzPct val="60000"/>
              <a:defRPr/>
            </a:pPr>
            <a:endParaRPr lang="el-GR" altLang="el-GR" sz="2200" dirty="0"/>
          </a:p>
          <a:p>
            <a:pPr eaLnBrk="1" hangingPunct="1">
              <a:spcBef>
                <a:spcPts val="550"/>
              </a:spcBef>
              <a:buClr>
                <a:srgbClr val="3333CC"/>
              </a:buClr>
              <a:buSzPct val="60000"/>
              <a:buFont typeface="Wingdings" panose="05000000000000000000" pitchFamily="2" charset="2"/>
              <a:buNone/>
              <a:defRPr/>
            </a:pPr>
            <a:endParaRPr lang="el-GR" altLang="el-GR" sz="2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a:extLst>
              <a:ext uri="{FF2B5EF4-FFF2-40B4-BE49-F238E27FC236}">
                <a16:creationId xmlns:a16="http://schemas.microsoft.com/office/drawing/2014/main" id="{A4AB45D0-619E-7500-C0AA-EC9498ADAE8E}"/>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CACF767A-7A5A-4FD8-8BC5-221D2DBAE8C8}" type="slidenum">
              <a:rPr lang="el-GR" altLang="el-GR" sz="1400"/>
              <a:pPr algn="r" eaLnBrk="1" hangingPunct="1">
                <a:spcBef>
                  <a:spcPct val="0"/>
                </a:spcBef>
                <a:buClrTx/>
                <a:buSzPct val="60000"/>
                <a:buFontTx/>
                <a:buNone/>
              </a:pPr>
              <a:t>20</a:t>
            </a:fld>
            <a:endParaRPr lang="el-GR" altLang="el-GR" sz="1400"/>
          </a:p>
        </p:txBody>
      </p:sp>
      <p:sp>
        <p:nvSpPr>
          <p:cNvPr id="38915" name="Text Box 2">
            <a:extLst>
              <a:ext uri="{FF2B5EF4-FFF2-40B4-BE49-F238E27FC236}">
                <a16:creationId xmlns:a16="http://schemas.microsoft.com/office/drawing/2014/main" id="{BD4033B0-D2F2-9BCD-65C8-32565389D262}"/>
              </a:ext>
            </a:extLst>
          </p:cNvPr>
          <p:cNvSpPr txBox="1">
            <a:spLocks noChangeArrowheads="1"/>
          </p:cNvSpPr>
          <p:nvPr/>
        </p:nvSpPr>
        <p:spPr bwMode="auto">
          <a:xfrm>
            <a:off x="723900" y="-152400"/>
            <a:ext cx="8297863" cy="146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400">
                <a:solidFill>
                  <a:srgbClr val="333399"/>
                </a:solidFill>
              </a:rPr>
              <a:t>Γεννήσεις κατά νομική κατάσταση (3 κατηγορίες) και κατά ηλικία μητέρας . Ελληνίδες υπήκοοι </a:t>
            </a:r>
            <a:r>
              <a:rPr lang="en-US" altLang="el-GR" sz="2400">
                <a:solidFill>
                  <a:srgbClr val="333399"/>
                </a:solidFill>
              </a:rPr>
              <a:t>2019-21.</a:t>
            </a:r>
            <a:endParaRPr lang="el-GR" altLang="el-GR" sz="3600">
              <a:solidFill>
                <a:srgbClr val="333399"/>
              </a:solidFill>
            </a:endParaRPr>
          </a:p>
        </p:txBody>
      </p:sp>
      <p:sp>
        <p:nvSpPr>
          <p:cNvPr id="38916" name="Rectangle 3">
            <a:extLst>
              <a:ext uri="{FF2B5EF4-FFF2-40B4-BE49-F238E27FC236}">
                <a16:creationId xmlns:a16="http://schemas.microsoft.com/office/drawing/2014/main" id="{7A50929E-1774-DE2A-80BF-F75AB6F0FC9B}"/>
              </a:ext>
            </a:extLst>
          </p:cNvPr>
          <p:cNvSpPr>
            <a:spLocks noChangeArrowheads="1"/>
          </p:cNvSpPr>
          <p:nvPr/>
        </p:nvSpPr>
        <p:spPr bwMode="auto">
          <a:xfrm>
            <a:off x="0" y="188118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l-GR" altLang="el-GR"/>
          </a:p>
        </p:txBody>
      </p:sp>
      <p:sp>
        <p:nvSpPr>
          <p:cNvPr id="38917" name="TextBox 7">
            <a:extLst>
              <a:ext uri="{FF2B5EF4-FFF2-40B4-BE49-F238E27FC236}">
                <a16:creationId xmlns:a16="http://schemas.microsoft.com/office/drawing/2014/main" id="{57E1E37B-2593-597B-289A-41C338F7EB5C}"/>
              </a:ext>
            </a:extLst>
          </p:cNvPr>
          <p:cNvSpPr txBox="1">
            <a:spLocks noChangeArrowheads="1"/>
          </p:cNvSpPr>
          <p:nvPr/>
        </p:nvSpPr>
        <p:spPr bwMode="auto">
          <a:xfrm>
            <a:off x="792163" y="6334125"/>
            <a:ext cx="755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400">
                <a:solidFill>
                  <a:schemeClr val="tx1"/>
                </a:solidFill>
              </a:rPr>
              <a:t>Πηγή:</a:t>
            </a:r>
            <a:r>
              <a:rPr lang="en-US" altLang="el-GR" sz="1400">
                <a:solidFill>
                  <a:schemeClr val="tx1"/>
                </a:solidFill>
              </a:rPr>
              <a:t> Gavalas, V. S., &amp; Raftakis, M. (2024). Redefining family structures: Births out of wedlock in 21st century Greece. </a:t>
            </a:r>
            <a:r>
              <a:rPr lang="en-US" altLang="el-GR" sz="1400" i="1">
                <a:solidFill>
                  <a:schemeClr val="tx1"/>
                </a:solidFill>
              </a:rPr>
              <a:t>Population, Space and Place</a:t>
            </a:r>
            <a:r>
              <a:rPr lang="en-US" altLang="el-GR" sz="1400">
                <a:solidFill>
                  <a:schemeClr val="tx1"/>
                </a:solidFill>
              </a:rPr>
              <a:t>, </a:t>
            </a:r>
            <a:r>
              <a:rPr lang="en-US" altLang="el-GR" sz="1400" i="1">
                <a:solidFill>
                  <a:schemeClr val="tx1"/>
                </a:solidFill>
              </a:rPr>
              <a:t>30</a:t>
            </a:r>
            <a:r>
              <a:rPr lang="en-US" altLang="el-GR" sz="1400">
                <a:solidFill>
                  <a:schemeClr val="tx1"/>
                </a:solidFill>
              </a:rPr>
              <a:t>(8).</a:t>
            </a:r>
            <a:endParaRPr lang="el-GR" altLang="el-GR" sz="1400">
              <a:solidFill>
                <a:schemeClr val="tx1"/>
              </a:solidFill>
            </a:endParaRPr>
          </a:p>
        </p:txBody>
      </p:sp>
      <p:pic>
        <p:nvPicPr>
          <p:cNvPr id="38918" name="Εικόνα 1">
            <a:extLst>
              <a:ext uri="{FF2B5EF4-FFF2-40B4-BE49-F238E27FC236}">
                <a16:creationId xmlns:a16="http://schemas.microsoft.com/office/drawing/2014/main" id="{659DDF24-E1B9-BB3D-1ADE-01CCB787C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892300"/>
            <a:ext cx="7354887"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a:extLst>
              <a:ext uri="{FF2B5EF4-FFF2-40B4-BE49-F238E27FC236}">
                <a16:creationId xmlns:a16="http://schemas.microsoft.com/office/drawing/2014/main" id="{E2877D2A-B31F-D2AE-234D-FB4FE84F543E}"/>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8B21BE06-56C6-415D-A7A6-D3DF2B7925B9}" type="slidenum">
              <a:rPr lang="el-GR" altLang="el-GR" sz="1400"/>
              <a:pPr algn="r" eaLnBrk="1" hangingPunct="1">
                <a:spcBef>
                  <a:spcPct val="0"/>
                </a:spcBef>
                <a:buClrTx/>
                <a:buSzPct val="60000"/>
                <a:buFontTx/>
                <a:buNone/>
              </a:pPr>
              <a:t>21</a:t>
            </a:fld>
            <a:endParaRPr lang="el-GR" altLang="el-GR" sz="1400"/>
          </a:p>
        </p:txBody>
      </p:sp>
      <p:sp>
        <p:nvSpPr>
          <p:cNvPr id="40963" name="Text Box 2">
            <a:extLst>
              <a:ext uri="{FF2B5EF4-FFF2-40B4-BE49-F238E27FC236}">
                <a16:creationId xmlns:a16="http://schemas.microsoft.com/office/drawing/2014/main" id="{B111477C-DC79-05BA-B2F8-B10708F78EF4}"/>
              </a:ext>
            </a:extLst>
          </p:cNvPr>
          <p:cNvSpPr txBox="1">
            <a:spLocks noChangeArrowheads="1"/>
          </p:cNvSpPr>
          <p:nvPr/>
        </p:nvSpPr>
        <p:spPr bwMode="auto">
          <a:xfrm>
            <a:off x="827088" y="214313"/>
            <a:ext cx="8116887"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400">
                <a:solidFill>
                  <a:srgbClr val="333399"/>
                </a:solidFill>
              </a:rPr>
              <a:t>Γεννήσεις κατά νομική κατάσταση (3 κατηγορίες) και κατά μορφωτικό επίπεδο μητέρας. Ελληνίδες υπήκοοι 2019-21.</a:t>
            </a:r>
            <a:r>
              <a:rPr lang="el-GR" altLang="el-GR" sz="3600">
                <a:solidFill>
                  <a:srgbClr val="333399"/>
                </a:solidFill>
              </a:rPr>
              <a:t> </a:t>
            </a:r>
          </a:p>
        </p:txBody>
      </p:sp>
      <p:pic>
        <p:nvPicPr>
          <p:cNvPr id="40964" name="Εικόνα 4">
            <a:extLst>
              <a:ext uri="{FF2B5EF4-FFF2-40B4-BE49-F238E27FC236}">
                <a16:creationId xmlns:a16="http://schemas.microsoft.com/office/drawing/2014/main" id="{E2785C89-BC00-61BD-B32D-2B54EB5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1676400"/>
            <a:ext cx="757555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7">
            <a:extLst>
              <a:ext uri="{FF2B5EF4-FFF2-40B4-BE49-F238E27FC236}">
                <a16:creationId xmlns:a16="http://schemas.microsoft.com/office/drawing/2014/main" id="{8D993669-356A-5D34-2D4D-1A8BF1D1C7CF}"/>
              </a:ext>
            </a:extLst>
          </p:cNvPr>
          <p:cNvSpPr txBox="1">
            <a:spLocks noChangeArrowheads="1"/>
          </p:cNvSpPr>
          <p:nvPr/>
        </p:nvSpPr>
        <p:spPr bwMode="auto">
          <a:xfrm>
            <a:off x="792163" y="6334125"/>
            <a:ext cx="755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400">
                <a:solidFill>
                  <a:schemeClr val="tx1"/>
                </a:solidFill>
              </a:rPr>
              <a:t>Πηγή:</a:t>
            </a:r>
            <a:r>
              <a:rPr lang="en-US" altLang="el-GR" sz="1400">
                <a:solidFill>
                  <a:schemeClr val="tx1"/>
                </a:solidFill>
              </a:rPr>
              <a:t> Gavalas, V. S., &amp; Raftakis, M. (2024). Redefining family structures: Births out of wedlock in 21st century Greece. </a:t>
            </a:r>
            <a:r>
              <a:rPr lang="en-US" altLang="el-GR" sz="1400" i="1">
                <a:solidFill>
                  <a:schemeClr val="tx1"/>
                </a:solidFill>
              </a:rPr>
              <a:t>Population, Space and Place</a:t>
            </a:r>
            <a:r>
              <a:rPr lang="en-US" altLang="el-GR" sz="1400">
                <a:solidFill>
                  <a:schemeClr val="tx1"/>
                </a:solidFill>
              </a:rPr>
              <a:t>, </a:t>
            </a:r>
            <a:r>
              <a:rPr lang="en-US" altLang="el-GR" sz="1400" i="1">
                <a:solidFill>
                  <a:schemeClr val="tx1"/>
                </a:solidFill>
              </a:rPr>
              <a:t>30</a:t>
            </a:r>
            <a:r>
              <a:rPr lang="en-US" altLang="el-GR" sz="1400">
                <a:solidFill>
                  <a:schemeClr val="tx1"/>
                </a:solidFill>
              </a:rPr>
              <a:t>(8).</a:t>
            </a:r>
            <a:endParaRPr lang="el-GR" altLang="el-GR" sz="140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a:extLst>
              <a:ext uri="{FF2B5EF4-FFF2-40B4-BE49-F238E27FC236}">
                <a16:creationId xmlns:a16="http://schemas.microsoft.com/office/drawing/2014/main" id="{A6808BEB-A168-D323-FD44-B1E95347B852}"/>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ct val="0"/>
              </a:spcBef>
              <a:buClrTx/>
              <a:buFontTx/>
              <a:buNone/>
            </a:pPr>
            <a:r>
              <a:rPr lang="el-GR" altLang="el-GR" sz="2800">
                <a:solidFill>
                  <a:srgbClr val="333399"/>
                </a:solidFill>
              </a:rPr>
              <a:t>Γεννήσεις εκτός γάμου κατά υπηκοότητα και μορφωτικό επίπεδο μητέρας. </a:t>
            </a:r>
            <a:r>
              <a:rPr lang="en-GB" altLang="el-GR" sz="2800">
                <a:solidFill>
                  <a:srgbClr val="333399"/>
                </a:solidFill>
              </a:rPr>
              <a:t>Ελλάδα 2007. </a:t>
            </a:r>
          </a:p>
        </p:txBody>
      </p:sp>
      <p:pic>
        <p:nvPicPr>
          <p:cNvPr id="43011" name="Picture 2">
            <a:extLst>
              <a:ext uri="{FF2B5EF4-FFF2-40B4-BE49-F238E27FC236}">
                <a16:creationId xmlns:a16="http://schemas.microsoft.com/office/drawing/2014/main" id="{1C0C9D9C-BA16-1D30-1B04-E4C381F70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105025"/>
            <a:ext cx="6553200" cy="4491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08450F81-A0F7-980A-DCFF-AF66817E7340}"/>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ct val="0"/>
              </a:spcBef>
              <a:buClrTx/>
              <a:buFontTx/>
              <a:buNone/>
            </a:pPr>
            <a:r>
              <a:rPr lang="el-GR" altLang="el-GR" sz="2800">
                <a:solidFill>
                  <a:srgbClr val="333399"/>
                </a:solidFill>
              </a:rPr>
              <a:t>Γεννήσεις εκτός γάμου κατά υπηκοότητα και ηλικία μητέρας. Ελλάδα 2007. </a:t>
            </a:r>
          </a:p>
        </p:txBody>
      </p:sp>
      <p:pic>
        <p:nvPicPr>
          <p:cNvPr id="45059" name="Picture 2">
            <a:extLst>
              <a:ext uri="{FF2B5EF4-FFF2-40B4-BE49-F238E27FC236}">
                <a16:creationId xmlns:a16="http://schemas.microsoft.com/office/drawing/2014/main" id="{0DA3FBD3-C5D2-7761-CFDE-BC973429A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060575"/>
            <a:ext cx="6192837" cy="4660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Εικόνα 2" descr="Εικόνα που περιέχει κείμενο, χάρτης&#10;&#10;Περιγραφή που δημιουργήθηκε αυτόματα">
            <a:extLst>
              <a:ext uri="{FF2B5EF4-FFF2-40B4-BE49-F238E27FC236}">
                <a16:creationId xmlns:a16="http://schemas.microsoft.com/office/drawing/2014/main" id="{56C5D8D2-67DC-6D9D-EA52-F83B44B79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042988"/>
            <a:ext cx="7954962"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1">
            <a:extLst>
              <a:ext uri="{FF2B5EF4-FFF2-40B4-BE49-F238E27FC236}">
                <a16:creationId xmlns:a16="http://schemas.microsoft.com/office/drawing/2014/main" id="{A88DEF71-B481-BEE2-8138-32496989DC2F}"/>
              </a:ext>
            </a:extLst>
          </p:cNvPr>
          <p:cNvSpPr txBox="1">
            <a:spLocks noChangeArrowheads="1"/>
          </p:cNvSpPr>
          <p:nvPr/>
        </p:nvSpPr>
        <p:spPr bwMode="auto">
          <a:xfrm>
            <a:off x="987425" y="188913"/>
            <a:ext cx="7685088"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ct val="0"/>
              </a:spcBef>
              <a:buClrTx/>
              <a:buFontTx/>
              <a:buNone/>
            </a:pPr>
            <a:r>
              <a:rPr lang="el-GR" altLang="el-GR" sz="2400" b="1">
                <a:solidFill>
                  <a:srgbClr val="333399"/>
                </a:solidFill>
              </a:rPr>
              <a:t>Η εθνικότητα ως προσδιοριστικός παράγοντας των εκτός γάμου γεννήσεων.</a:t>
            </a:r>
          </a:p>
        </p:txBody>
      </p:sp>
      <p:sp>
        <p:nvSpPr>
          <p:cNvPr id="47108" name="Ορθογώνιο 4">
            <a:extLst>
              <a:ext uri="{FF2B5EF4-FFF2-40B4-BE49-F238E27FC236}">
                <a16:creationId xmlns:a16="http://schemas.microsoft.com/office/drawing/2014/main" id="{80DFA8B8-434B-5950-2459-228B157FFA8D}"/>
              </a:ext>
            </a:extLst>
          </p:cNvPr>
          <p:cNvSpPr>
            <a:spLocks noChangeArrowheads="1"/>
          </p:cNvSpPr>
          <p:nvPr/>
        </p:nvSpPr>
        <p:spPr bwMode="auto">
          <a:xfrm>
            <a:off x="4829175" y="6238875"/>
            <a:ext cx="442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200">
                <a:solidFill>
                  <a:schemeClr val="tx1"/>
                </a:solidFill>
              </a:rPr>
              <a:t>Πηγή:</a:t>
            </a:r>
            <a:r>
              <a:rPr lang="en-US" altLang="el-GR" sz="1200">
                <a:solidFill>
                  <a:schemeClr val="tx1"/>
                </a:solidFill>
              </a:rPr>
              <a:t> </a:t>
            </a:r>
            <a:r>
              <a:rPr lang="el-GR" altLang="el-GR" sz="1200">
                <a:solidFill>
                  <a:schemeClr val="tx1"/>
                </a:solidFill>
              </a:rPr>
              <a:t>τροποποιημένο από </a:t>
            </a:r>
            <a:r>
              <a:rPr lang="el-GR" altLang="el-GR" sz="1200">
                <a:solidFill>
                  <a:schemeClr val="tx1"/>
                </a:solidFill>
                <a:latin typeface="Arial" panose="020B0604020202020204" pitchFamily="34" charset="0"/>
                <a:ea typeface="SimSun" panose="02010600030101010101" pitchFamily="2" charset="-122"/>
              </a:rPr>
              <a:t>Γαβαλάς Β. (2019) </a:t>
            </a:r>
            <a:r>
              <a:rPr lang="el-GR" altLang="el-GR" sz="1200" i="1">
                <a:solidFill>
                  <a:schemeClr val="tx1"/>
                </a:solidFill>
                <a:latin typeface="Arial" panose="020B0604020202020204" pitchFamily="34" charset="0"/>
                <a:ea typeface="SimSun" panose="02010600030101010101" pitchFamily="2" charset="-122"/>
              </a:rPr>
              <a:t>Ο πληθυσμός των νησιών του Αρχιπελάγους. </a:t>
            </a:r>
            <a:r>
              <a:rPr lang="el-GR" altLang="el-GR" sz="1200">
                <a:solidFill>
                  <a:schemeClr val="tx1"/>
                </a:solidFill>
                <a:latin typeface="Arial" panose="020B0604020202020204" pitchFamily="34" charset="0"/>
                <a:ea typeface="SimSun" panose="02010600030101010101" pitchFamily="2" charset="-122"/>
              </a:rPr>
              <a:t>Θεσσαλονίκη: Δίσιγμα</a:t>
            </a:r>
            <a:endParaRPr lang="el-GR" altLang="el-G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a:extLst>
              <a:ext uri="{FF2B5EF4-FFF2-40B4-BE49-F238E27FC236}">
                <a16:creationId xmlns:a16="http://schemas.microsoft.com/office/drawing/2014/main" id="{C16D0F7C-C970-0D1B-3BEC-E4BDE1BF8228}"/>
              </a:ext>
            </a:extLst>
          </p:cNvPr>
          <p:cNvSpPr txBox="1">
            <a:spLocks noChangeArrowheads="1"/>
          </p:cNvSpPr>
          <p:nvPr/>
        </p:nvSpPr>
        <p:spPr bwMode="auto">
          <a:xfrm>
            <a:off x="1476375" y="620713"/>
            <a:ext cx="6551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b="1">
                <a:solidFill>
                  <a:srgbClr val="333399"/>
                </a:solidFill>
              </a:rPr>
              <a:t>Η εθνικότητα ως προσδιοριστικός παράγοντας των εκτός γάμου γεννήσεων</a:t>
            </a:r>
            <a:r>
              <a:rPr lang="en-US" altLang="el-GR" b="1">
                <a:solidFill>
                  <a:srgbClr val="333399"/>
                </a:solidFill>
              </a:rPr>
              <a:t> </a:t>
            </a:r>
            <a:r>
              <a:rPr lang="el-GR" altLang="el-GR" b="1">
                <a:solidFill>
                  <a:srgbClr val="333399"/>
                </a:solidFill>
              </a:rPr>
              <a:t>το 2007</a:t>
            </a:r>
            <a:endParaRPr lang="el-GR" altLang="el-GR"/>
          </a:p>
        </p:txBody>
      </p:sp>
      <p:graphicFrame>
        <p:nvGraphicFramePr>
          <p:cNvPr id="8" name="Πίνακας 7">
            <a:extLst>
              <a:ext uri="{FF2B5EF4-FFF2-40B4-BE49-F238E27FC236}">
                <a16:creationId xmlns:a16="http://schemas.microsoft.com/office/drawing/2014/main" id="{EE51D51F-9325-55D0-85FA-4AE28071460C}"/>
              </a:ext>
            </a:extLst>
          </p:cNvPr>
          <p:cNvGraphicFramePr>
            <a:graphicFrameLocks noGrp="1"/>
          </p:cNvGraphicFramePr>
          <p:nvPr/>
        </p:nvGraphicFramePr>
        <p:xfrm>
          <a:off x="755650" y="2060575"/>
          <a:ext cx="7848601" cy="3079749"/>
        </p:xfrm>
        <a:graphic>
          <a:graphicData uri="http://schemas.openxmlformats.org/drawingml/2006/table">
            <a:tbl>
              <a:tblPr>
                <a:tableStyleId>{5C22544A-7EE6-4342-B048-85BDC9FD1C3A}</a:tableStyleId>
              </a:tblPr>
              <a:tblGrid>
                <a:gridCol w="1619463">
                  <a:extLst>
                    <a:ext uri="{9D8B030D-6E8A-4147-A177-3AD203B41FA5}">
                      <a16:colId xmlns:a16="http://schemas.microsoft.com/office/drawing/2014/main" val="20000"/>
                    </a:ext>
                  </a:extLst>
                </a:gridCol>
                <a:gridCol w="1192157">
                  <a:extLst>
                    <a:ext uri="{9D8B030D-6E8A-4147-A177-3AD203B41FA5}">
                      <a16:colId xmlns:a16="http://schemas.microsoft.com/office/drawing/2014/main" val="20001"/>
                    </a:ext>
                  </a:extLst>
                </a:gridCol>
                <a:gridCol w="1123900">
                  <a:extLst>
                    <a:ext uri="{9D8B030D-6E8A-4147-A177-3AD203B41FA5}">
                      <a16:colId xmlns:a16="http://schemas.microsoft.com/office/drawing/2014/main" val="20002"/>
                    </a:ext>
                  </a:extLst>
                </a:gridCol>
                <a:gridCol w="1320990">
                  <a:extLst>
                    <a:ext uri="{9D8B030D-6E8A-4147-A177-3AD203B41FA5}">
                      <a16:colId xmlns:a16="http://schemas.microsoft.com/office/drawing/2014/main" val="20003"/>
                    </a:ext>
                  </a:extLst>
                </a:gridCol>
                <a:gridCol w="1263419">
                  <a:extLst>
                    <a:ext uri="{9D8B030D-6E8A-4147-A177-3AD203B41FA5}">
                      <a16:colId xmlns:a16="http://schemas.microsoft.com/office/drawing/2014/main" val="20004"/>
                    </a:ext>
                  </a:extLst>
                </a:gridCol>
                <a:gridCol w="1328672">
                  <a:extLst>
                    <a:ext uri="{9D8B030D-6E8A-4147-A177-3AD203B41FA5}">
                      <a16:colId xmlns:a16="http://schemas.microsoft.com/office/drawing/2014/main" val="20005"/>
                    </a:ext>
                  </a:extLst>
                </a:gridCol>
              </a:tblGrid>
              <a:tr h="1036626">
                <a:tc>
                  <a:txBody>
                    <a:bodyPr/>
                    <a:lstStyle/>
                    <a:p>
                      <a:pPr algn="just"/>
                      <a:r>
                        <a:rPr lang="en-GB" sz="1700" dirty="0">
                          <a:effectLst/>
                        </a:rPr>
                        <a:t>Υπ</a:t>
                      </a:r>
                      <a:r>
                        <a:rPr lang="en-GB" sz="1700" dirty="0" err="1">
                          <a:effectLst/>
                        </a:rPr>
                        <a:t>ηκοότητ</a:t>
                      </a:r>
                      <a:r>
                        <a:rPr lang="en-GB" sz="1700" dirty="0">
                          <a:effectLst/>
                        </a:rPr>
                        <a:t>α μητέρας</a:t>
                      </a:r>
                      <a:endParaRPr lang="el-GR" sz="1700" dirty="0">
                        <a:effectLst/>
                        <a:latin typeface="Times New Roman" panose="02020603050405020304" pitchFamily="18" charset="0"/>
                        <a:ea typeface="Times New Roman" panose="02020603050405020304" pitchFamily="18" charset="0"/>
                      </a:endParaRPr>
                    </a:p>
                  </a:txBody>
                  <a:tcPr marL="68578" marR="68578" marT="0" marB="0"/>
                </a:tc>
                <a:tc>
                  <a:txBody>
                    <a:bodyPr/>
                    <a:lstStyle/>
                    <a:p>
                      <a:pPr algn="just"/>
                      <a:r>
                        <a:rPr lang="en-GB" sz="1700" dirty="0" err="1">
                          <a:effectLst/>
                        </a:rPr>
                        <a:t>Γεννήσεις</a:t>
                      </a:r>
                      <a:r>
                        <a:rPr lang="en-GB" sz="1700" dirty="0">
                          <a:effectLst/>
                        </a:rPr>
                        <a:t> </a:t>
                      </a:r>
                      <a:r>
                        <a:rPr lang="en-GB" sz="1700" dirty="0" err="1">
                          <a:effectLst/>
                        </a:rPr>
                        <a:t>εκτός</a:t>
                      </a:r>
                      <a:r>
                        <a:rPr lang="en-GB" sz="1700" dirty="0">
                          <a:effectLst/>
                        </a:rPr>
                        <a:t> γάμου</a:t>
                      </a:r>
                      <a:r>
                        <a:rPr lang="en-GB" sz="1700" baseline="30000" dirty="0">
                          <a:effectLst/>
                        </a:rPr>
                        <a:t>1</a:t>
                      </a:r>
                      <a:endParaRPr lang="el-GR" sz="17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just"/>
                      <a:r>
                        <a:rPr lang="en-GB" sz="1700" dirty="0" err="1">
                          <a:effectLst/>
                        </a:rPr>
                        <a:t>Ποσοστό</a:t>
                      </a:r>
                      <a:r>
                        <a:rPr lang="el-GR" sz="1700" dirty="0">
                          <a:effectLst/>
                        </a:rPr>
                        <a:t> εκτός γάμου</a:t>
                      </a:r>
                      <a:endParaRPr lang="el-GR" sz="17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just"/>
                      <a:r>
                        <a:rPr lang="en-GB" sz="1700" dirty="0">
                          <a:effectLst/>
                        </a:rPr>
                        <a:t>Πληθυσμός</a:t>
                      </a:r>
                      <a:r>
                        <a:rPr lang="en-GB" sz="1700" baseline="30000" dirty="0">
                          <a:effectLst/>
                        </a:rPr>
                        <a:t>2</a:t>
                      </a:r>
                      <a:endParaRPr lang="el-GR" sz="17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just"/>
                      <a:r>
                        <a:rPr lang="en-GB" sz="1700" dirty="0" err="1">
                          <a:effectLst/>
                        </a:rPr>
                        <a:t>Ποσοστό</a:t>
                      </a:r>
                      <a:r>
                        <a:rPr lang="el-GR" sz="1700" dirty="0">
                          <a:effectLst/>
                        </a:rPr>
                        <a:t> πληθυσμού</a:t>
                      </a:r>
                      <a:endParaRPr lang="el-GR" sz="17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just"/>
                      <a:r>
                        <a:rPr lang="el-GR" sz="1700" dirty="0">
                          <a:effectLst/>
                        </a:rPr>
                        <a:t>Γεννήσεις εκτός γάμου ανά 1000 άτομα </a:t>
                      </a:r>
                      <a:r>
                        <a:rPr lang="el-GR" sz="1700" baseline="30000" dirty="0">
                          <a:effectLst/>
                        </a:rPr>
                        <a:t>3</a:t>
                      </a:r>
                      <a:endParaRPr lang="el-GR" sz="1700" dirty="0">
                        <a:effectLst/>
                        <a:latin typeface="Times New Roman" panose="02020603050405020304" pitchFamily="18" charset="0"/>
                        <a:ea typeface="Times New Roman" panose="02020603050405020304" pitchFamily="18" charset="0"/>
                      </a:endParaRPr>
                    </a:p>
                  </a:txBody>
                  <a:tcPr marL="68578" marR="68578" marT="0" marB="0" anchor="b"/>
                </a:tc>
                <a:extLst>
                  <a:ext uri="{0D108BD9-81ED-4DB2-BD59-A6C34878D82A}">
                    <a16:rowId xmlns:a16="http://schemas.microsoft.com/office/drawing/2014/main" val="10000"/>
                  </a:ext>
                </a:extLst>
              </a:tr>
              <a:tr h="306907">
                <a:tc>
                  <a:txBody>
                    <a:bodyPr/>
                    <a:lstStyle/>
                    <a:p>
                      <a:pPr algn="just"/>
                      <a:r>
                        <a:rPr lang="en-GB" sz="1600">
                          <a:effectLst/>
                        </a:rPr>
                        <a:t>Ελληνική</a:t>
                      </a:r>
                      <a:endParaRPr lang="el-GR" sz="1600">
                        <a:effectLst/>
                        <a:latin typeface="Times New Roman" panose="02020603050405020304" pitchFamily="18" charset="0"/>
                        <a:ea typeface="Times New Roman" panose="02020603050405020304" pitchFamily="18" charset="0"/>
                      </a:endParaRPr>
                    </a:p>
                  </a:txBody>
                  <a:tcPr marL="68578" marR="68578" marT="0" marB="0"/>
                </a:tc>
                <a:tc>
                  <a:txBody>
                    <a:bodyPr/>
                    <a:lstStyle/>
                    <a:p>
                      <a:pPr algn="r"/>
                      <a:r>
                        <a:rPr lang="fr-FR" sz="1600" dirty="0">
                          <a:effectLst/>
                        </a:rPr>
                        <a:t>4081</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fr-FR" sz="1600" dirty="0">
                          <a:effectLst/>
                        </a:rPr>
                        <a:t>62</a:t>
                      </a:r>
                      <a:r>
                        <a:rPr lang="el-GR" sz="1600" dirty="0">
                          <a:effectLst/>
                        </a:rPr>
                        <a:t>,</a:t>
                      </a:r>
                      <a:r>
                        <a:rPr lang="fr-FR" sz="1600" dirty="0">
                          <a:effectLst/>
                        </a:rPr>
                        <a:t>7</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fr-FR" sz="1600">
                          <a:effectLst/>
                        </a:rPr>
                        <a:t>10166929</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fr-FR" sz="1600">
                          <a:effectLst/>
                        </a:rPr>
                        <a:t>92.73</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fr-FR" sz="1600">
                          <a:effectLst/>
                        </a:rPr>
                        <a:t>0,4</a:t>
                      </a:r>
                      <a:endParaRPr lang="el-GR" sz="1600">
                        <a:effectLst/>
                        <a:latin typeface="Times New Roman" panose="02020603050405020304" pitchFamily="18" charset="0"/>
                        <a:ea typeface="Times New Roman" panose="02020603050405020304" pitchFamily="18" charset="0"/>
                      </a:endParaRPr>
                    </a:p>
                  </a:txBody>
                  <a:tcPr marL="68578" marR="68578" marT="0" marB="0" anchor="b"/>
                </a:tc>
                <a:extLst>
                  <a:ext uri="{0D108BD9-81ED-4DB2-BD59-A6C34878D82A}">
                    <a16:rowId xmlns:a16="http://schemas.microsoft.com/office/drawing/2014/main" val="10001"/>
                  </a:ext>
                </a:extLst>
              </a:tr>
              <a:tr h="561201">
                <a:tc>
                  <a:txBody>
                    <a:bodyPr/>
                    <a:lstStyle/>
                    <a:p>
                      <a:pPr algn="just"/>
                      <a:r>
                        <a:rPr lang="fr-FR" sz="1600">
                          <a:effectLst/>
                        </a:rPr>
                        <a:t>E</a:t>
                      </a:r>
                      <a:r>
                        <a:rPr lang="en-GB" sz="1600">
                          <a:effectLst/>
                        </a:rPr>
                        <a:t>Ε 25(εκτός Ελλάδας)</a:t>
                      </a:r>
                      <a:endParaRPr lang="el-GR" sz="1600">
                        <a:effectLst/>
                        <a:latin typeface="Times New Roman" panose="02020603050405020304" pitchFamily="18" charset="0"/>
                        <a:ea typeface="Times New Roman" panose="02020603050405020304" pitchFamily="18" charset="0"/>
                      </a:endParaRPr>
                    </a:p>
                  </a:txBody>
                  <a:tcPr marL="68578" marR="68578" marT="0" marB="0"/>
                </a:tc>
                <a:tc>
                  <a:txBody>
                    <a:bodyPr/>
                    <a:lstStyle/>
                    <a:p>
                      <a:pPr algn="r"/>
                      <a:r>
                        <a:rPr lang="fr-FR" sz="1600">
                          <a:effectLst/>
                        </a:rPr>
                        <a:t>314</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fr-FR" sz="1600" dirty="0">
                          <a:effectLst/>
                        </a:rPr>
                        <a:t>4</a:t>
                      </a:r>
                      <a:r>
                        <a:rPr lang="el-GR" sz="1600" dirty="0">
                          <a:effectLst/>
                        </a:rPr>
                        <a:t>,</a:t>
                      </a:r>
                      <a:r>
                        <a:rPr lang="fr-FR" sz="1600" dirty="0">
                          <a:effectLst/>
                        </a:rPr>
                        <a:t>8</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fr-FR" sz="1600" dirty="0">
                          <a:effectLst/>
                        </a:rPr>
                        <a:t>78979</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fr-FR" sz="1600">
                          <a:effectLst/>
                        </a:rPr>
                        <a:t>0.72</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fr-FR" sz="1600">
                          <a:effectLst/>
                        </a:rPr>
                        <a:t>4,0</a:t>
                      </a:r>
                      <a:endParaRPr lang="el-GR" sz="1600">
                        <a:effectLst/>
                        <a:latin typeface="Times New Roman" panose="02020603050405020304" pitchFamily="18" charset="0"/>
                        <a:ea typeface="Times New Roman" panose="02020603050405020304" pitchFamily="18" charset="0"/>
                      </a:endParaRPr>
                    </a:p>
                  </a:txBody>
                  <a:tcPr marL="68578" marR="68578" marT="0" marB="0" anchor="b"/>
                </a:tc>
                <a:extLst>
                  <a:ext uri="{0D108BD9-81ED-4DB2-BD59-A6C34878D82A}">
                    <a16:rowId xmlns:a16="http://schemas.microsoft.com/office/drawing/2014/main" val="10002"/>
                  </a:ext>
                </a:extLst>
              </a:tr>
              <a:tr h="561201">
                <a:tc>
                  <a:txBody>
                    <a:bodyPr/>
                    <a:lstStyle/>
                    <a:p>
                      <a:pPr algn="just"/>
                      <a:r>
                        <a:rPr lang="en-GB" sz="1600">
                          <a:effectLst/>
                        </a:rPr>
                        <a:t>Ευρωπαϊκή εκτός ΕΕ</a:t>
                      </a:r>
                      <a:endParaRPr lang="el-GR" sz="1600">
                        <a:effectLst/>
                        <a:latin typeface="Times New Roman" panose="02020603050405020304" pitchFamily="18" charset="0"/>
                        <a:ea typeface="Times New Roman" panose="02020603050405020304" pitchFamily="18" charset="0"/>
                      </a:endParaRPr>
                    </a:p>
                  </a:txBody>
                  <a:tcPr marL="68578" marR="68578" marT="0" marB="0"/>
                </a:tc>
                <a:tc>
                  <a:txBody>
                    <a:bodyPr/>
                    <a:lstStyle/>
                    <a:p>
                      <a:pPr algn="r"/>
                      <a:r>
                        <a:rPr lang="en-GB" sz="1600">
                          <a:effectLst/>
                        </a:rPr>
                        <a:t>1932</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dirty="0">
                          <a:effectLst/>
                        </a:rPr>
                        <a:t>29</a:t>
                      </a:r>
                      <a:r>
                        <a:rPr lang="el-GR" sz="1600" dirty="0">
                          <a:effectLst/>
                        </a:rPr>
                        <a:t>,</a:t>
                      </a:r>
                      <a:r>
                        <a:rPr lang="en-GB" sz="1600" dirty="0">
                          <a:effectLst/>
                        </a:rPr>
                        <a:t>7</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dirty="0">
                          <a:effectLst/>
                        </a:rPr>
                        <a:t>578065</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dirty="0">
                          <a:effectLst/>
                        </a:rPr>
                        <a:t>5.27</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a:effectLst/>
                        </a:rPr>
                        <a:t>3,3</a:t>
                      </a:r>
                      <a:endParaRPr lang="el-GR" sz="1600">
                        <a:effectLst/>
                        <a:latin typeface="Times New Roman" panose="02020603050405020304" pitchFamily="18" charset="0"/>
                        <a:ea typeface="Times New Roman" panose="02020603050405020304" pitchFamily="18" charset="0"/>
                      </a:endParaRPr>
                    </a:p>
                  </a:txBody>
                  <a:tcPr marL="68578" marR="68578" marT="0" marB="0" anchor="b"/>
                </a:tc>
                <a:extLst>
                  <a:ext uri="{0D108BD9-81ED-4DB2-BD59-A6C34878D82A}">
                    <a16:rowId xmlns:a16="http://schemas.microsoft.com/office/drawing/2014/main" val="10003"/>
                  </a:ext>
                </a:extLst>
              </a:tr>
              <a:tr h="306907">
                <a:tc>
                  <a:txBody>
                    <a:bodyPr/>
                    <a:lstStyle/>
                    <a:p>
                      <a:pPr algn="just"/>
                      <a:r>
                        <a:rPr lang="en-GB" sz="1600">
                          <a:effectLst/>
                        </a:rPr>
                        <a:t>Άλλη</a:t>
                      </a:r>
                      <a:endParaRPr lang="el-GR" sz="1600">
                        <a:effectLst/>
                        <a:latin typeface="Times New Roman" panose="02020603050405020304" pitchFamily="18" charset="0"/>
                        <a:ea typeface="Times New Roman" panose="02020603050405020304" pitchFamily="18" charset="0"/>
                      </a:endParaRPr>
                    </a:p>
                  </a:txBody>
                  <a:tcPr marL="68578" marR="68578" marT="0" marB="0"/>
                </a:tc>
                <a:tc>
                  <a:txBody>
                    <a:bodyPr/>
                    <a:lstStyle/>
                    <a:p>
                      <a:pPr algn="r"/>
                      <a:r>
                        <a:rPr lang="en-GB" sz="1600">
                          <a:effectLst/>
                        </a:rPr>
                        <a:t>178</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dirty="0">
                          <a:effectLst/>
                        </a:rPr>
                        <a:t>2</a:t>
                      </a:r>
                      <a:r>
                        <a:rPr lang="el-GR" sz="1600" dirty="0">
                          <a:effectLst/>
                        </a:rPr>
                        <a:t>,</a:t>
                      </a:r>
                      <a:r>
                        <a:rPr lang="en-GB" sz="1600" dirty="0">
                          <a:effectLst/>
                        </a:rPr>
                        <a:t>7</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a:effectLst/>
                        </a:rPr>
                        <a:t>143879</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a:effectLst/>
                        </a:rPr>
                        <a:t>1.31</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dirty="0">
                          <a:effectLst/>
                        </a:rPr>
                        <a:t>1,2</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extLst>
                  <a:ext uri="{0D108BD9-81ED-4DB2-BD59-A6C34878D82A}">
                    <a16:rowId xmlns:a16="http://schemas.microsoft.com/office/drawing/2014/main" val="10004"/>
                  </a:ext>
                </a:extLst>
              </a:tr>
              <a:tr h="306907">
                <a:tc>
                  <a:txBody>
                    <a:bodyPr/>
                    <a:lstStyle/>
                    <a:p>
                      <a:pPr algn="just"/>
                      <a:r>
                        <a:rPr lang="en-GB" sz="1600">
                          <a:effectLst/>
                        </a:rPr>
                        <a:t>Σύνολο</a:t>
                      </a:r>
                      <a:endParaRPr lang="el-GR" sz="1600">
                        <a:effectLst/>
                        <a:latin typeface="Times New Roman" panose="02020603050405020304" pitchFamily="18" charset="0"/>
                        <a:ea typeface="Times New Roman" panose="02020603050405020304" pitchFamily="18" charset="0"/>
                      </a:endParaRPr>
                    </a:p>
                  </a:txBody>
                  <a:tcPr marL="68578" marR="68578" marT="0" marB="0"/>
                </a:tc>
                <a:tc>
                  <a:txBody>
                    <a:bodyPr/>
                    <a:lstStyle/>
                    <a:p>
                      <a:pPr algn="r"/>
                      <a:r>
                        <a:rPr lang="en-GB" sz="1600">
                          <a:effectLst/>
                        </a:rPr>
                        <a:t>6505</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dirty="0">
                          <a:effectLst/>
                        </a:rPr>
                        <a:t>100</a:t>
                      </a:r>
                      <a:r>
                        <a:rPr lang="el-GR" sz="1600" dirty="0">
                          <a:effectLst/>
                        </a:rPr>
                        <a:t>,</a:t>
                      </a:r>
                      <a:r>
                        <a:rPr lang="en-GB" sz="1600" dirty="0">
                          <a:effectLst/>
                        </a:rPr>
                        <a:t>0</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a:effectLst/>
                        </a:rPr>
                        <a:t>10964020</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a:effectLst/>
                        </a:rPr>
                        <a:t>100</a:t>
                      </a:r>
                      <a:endParaRPr lang="el-GR" sz="1600">
                        <a:effectLst/>
                        <a:latin typeface="Times New Roman" panose="02020603050405020304" pitchFamily="18" charset="0"/>
                        <a:ea typeface="Times New Roman" panose="02020603050405020304" pitchFamily="18" charset="0"/>
                      </a:endParaRPr>
                    </a:p>
                  </a:txBody>
                  <a:tcPr marL="68578" marR="68578" marT="0" marB="0" anchor="b"/>
                </a:tc>
                <a:tc>
                  <a:txBody>
                    <a:bodyPr/>
                    <a:lstStyle/>
                    <a:p>
                      <a:pPr algn="r"/>
                      <a:r>
                        <a:rPr lang="en-GB" sz="1600" dirty="0">
                          <a:effectLst/>
                        </a:rPr>
                        <a:t>0,6</a:t>
                      </a:r>
                      <a:endParaRPr lang="el-GR" sz="1600" dirty="0">
                        <a:effectLst/>
                        <a:latin typeface="Times New Roman" panose="02020603050405020304" pitchFamily="18" charset="0"/>
                        <a:ea typeface="Times New Roman" panose="02020603050405020304" pitchFamily="18" charset="0"/>
                      </a:endParaRPr>
                    </a:p>
                  </a:txBody>
                  <a:tcPr marL="68578" marR="68578" marT="0" marB="0" anchor="b"/>
                </a:tc>
                <a:extLst>
                  <a:ext uri="{0D108BD9-81ED-4DB2-BD59-A6C34878D82A}">
                    <a16:rowId xmlns:a16="http://schemas.microsoft.com/office/drawing/2014/main" val="10005"/>
                  </a:ext>
                </a:extLst>
              </a:tr>
            </a:tbl>
          </a:graphicData>
        </a:graphic>
      </p:graphicFrame>
      <p:sp>
        <p:nvSpPr>
          <p:cNvPr id="49206" name="TextBox 9">
            <a:extLst>
              <a:ext uri="{FF2B5EF4-FFF2-40B4-BE49-F238E27FC236}">
                <a16:creationId xmlns:a16="http://schemas.microsoft.com/office/drawing/2014/main" id="{E86EF1FD-8B85-043B-0D62-1E2DBF027428}"/>
              </a:ext>
            </a:extLst>
          </p:cNvPr>
          <p:cNvSpPr txBox="1">
            <a:spLocks noChangeArrowheads="1"/>
          </p:cNvSpPr>
          <p:nvPr/>
        </p:nvSpPr>
        <p:spPr bwMode="auto">
          <a:xfrm>
            <a:off x="1041400" y="5516563"/>
            <a:ext cx="698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l-GR" altLang="el-GR">
                <a:solidFill>
                  <a:schemeClr val="tx1"/>
                </a:solidFill>
                <a:latin typeface="Times New Roman" panose="02020603050405020304" pitchFamily="18" charset="0"/>
                <a:cs typeface="Times New Roman" panose="02020603050405020304" pitchFamily="18" charset="0"/>
              </a:rPr>
              <a:t>Πηγές: 1.Μη δημοσιευμένα δεδομένα από ΕΣΥΕ, 2. Αποτελέσματα απογραφής 2001, 3. Καταγεγραμμένες γεννήσεις το 2007 (ΕΣΥΕ) και  πληθυσμός του   2001.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F93DFEFF-E00E-B9CF-89F3-6CD3B603ABBC}"/>
              </a:ext>
            </a:extLst>
          </p:cNvPr>
          <p:cNvSpPr txBox="1">
            <a:spLocks noChangeArrowheads="1"/>
          </p:cNvSpPr>
          <p:nvPr/>
        </p:nvSpPr>
        <p:spPr bwMode="auto">
          <a:xfrm>
            <a:off x="1042988" y="214313"/>
            <a:ext cx="790098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ct val="0"/>
              </a:spcBef>
              <a:buClrTx/>
              <a:buFontTx/>
              <a:buNone/>
            </a:pPr>
            <a:r>
              <a:rPr lang="el-GR" altLang="el-GR" sz="2800" b="1">
                <a:solidFill>
                  <a:srgbClr val="333399"/>
                </a:solidFill>
              </a:rPr>
              <a:t>Η εθνικότητα ως προσδιοριστικός παράγοντας των εκτός γάμου γεννήσεων.</a:t>
            </a:r>
          </a:p>
        </p:txBody>
      </p:sp>
      <p:sp>
        <p:nvSpPr>
          <p:cNvPr id="50179" name="TextBox 9">
            <a:extLst>
              <a:ext uri="{FF2B5EF4-FFF2-40B4-BE49-F238E27FC236}">
                <a16:creationId xmlns:a16="http://schemas.microsoft.com/office/drawing/2014/main" id="{FE045412-2A0B-E6E4-C8B4-B4AE3E0E9F13}"/>
              </a:ext>
            </a:extLst>
          </p:cNvPr>
          <p:cNvSpPr txBox="1">
            <a:spLocks noChangeArrowheads="1"/>
          </p:cNvSpPr>
          <p:nvPr/>
        </p:nvSpPr>
        <p:spPr bwMode="auto">
          <a:xfrm>
            <a:off x="250825" y="6334125"/>
            <a:ext cx="756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400">
                <a:solidFill>
                  <a:schemeClr val="tx1"/>
                </a:solidFill>
              </a:rPr>
              <a:t>Πηγή: τροποποιημένο από Γαβαλάς Β. (2019) </a:t>
            </a:r>
            <a:r>
              <a:rPr lang="el-GR" altLang="el-GR" sz="1400" i="1">
                <a:solidFill>
                  <a:schemeClr val="tx1"/>
                </a:solidFill>
              </a:rPr>
              <a:t>Ο πληθυσμός των νησιών του Αρχιπελάγους. </a:t>
            </a:r>
            <a:r>
              <a:rPr lang="el-GR" altLang="el-GR" sz="1400">
                <a:solidFill>
                  <a:schemeClr val="tx1"/>
                </a:solidFill>
              </a:rPr>
              <a:t>Θεσσαλονίκη: Δίσιγμα </a:t>
            </a:r>
            <a:r>
              <a:rPr lang="el-GR" altLang="el-GR" sz="1400"/>
              <a:t>ή</a:t>
            </a:r>
          </a:p>
        </p:txBody>
      </p:sp>
      <p:pic>
        <p:nvPicPr>
          <p:cNvPr id="50180" name="Εικόνα 5">
            <a:extLst>
              <a:ext uri="{FF2B5EF4-FFF2-40B4-BE49-F238E27FC236}">
                <a16:creationId xmlns:a16="http://schemas.microsoft.com/office/drawing/2014/main" id="{D2E4D7ED-FDEA-01A1-A8F1-4835A8B2E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874838"/>
            <a:ext cx="5761037"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a:extLst>
              <a:ext uri="{FF2B5EF4-FFF2-40B4-BE49-F238E27FC236}">
                <a16:creationId xmlns:a16="http://schemas.microsoft.com/office/drawing/2014/main" id="{4B5F45ED-397E-EA4A-EAA5-9D66DEC04B6C}"/>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F74F274B-6771-4B53-8D96-A4F9C1599792}" type="slidenum">
              <a:rPr lang="el-GR" altLang="el-GR" sz="1400"/>
              <a:pPr algn="r" eaLnBrk="1" hangingPunct="1">
                <a:spcBef>
                  <a:spcPct val="0"/>
                </a:spcBef>
                <a:buClrTx/>
                <a:buSzPct val="60000"/>
                <a:buFontTx/>
                <a:buNone/>
              </a:pPr>
              <a:t>27</a:t>
            </a:fld>
            <a:endParaRPr lang="el-GR" altLang="el-GR" sz="1400"/>
          </a:p>
        </p:txBody>
      </p:sp>
      <p:sp>
        <p:nvSpPr>
          <p:cNvPr id="52227" name="Text Box 2">
            <a:extLst>
              <a:ext uri="{FF2B5EF4-FFF2-40B4-BE49-F238E27FC236}">
                <a16:creationId xmlns:a16="http://schemas.microsoft.com/office/drawing/2014/main" id="{8112E68D-BD67-B3FB-C351-6D96671F1D2A}"/>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el-GR" altLang="el-GR">
                <a:solidFill>
                  <a:srgbClr val="333399"/>
                </a:solidFill>
              </a:rPr>
              <a:t>Ποσοστά ανύπαντρων ζευγαριών που συζούν. Αγγλία-Ουαλία 1991-2003</a:t>
            </a:r>
          </a:p>
        </p:txBody>
      </p:sp>
      <p:pic>
        <p:nvPicPr>
          <p:cNvPr id="52228" name="Picture 3">
            <a:extLst>
              <a:ext uri="{FF2B5EF4-FFF2-40B4-BE49-F238E27FC236}">
                <a16:creationId xmlns:a16="http://schemas.microsoft.com/office/drawing/2014/main" id="{B14E71D3-9220-81C4-E6C9-BD1D6F07C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711325"/>
            <a:ext cx="6481763" cy="4951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a:extLst>
              <a:ext uri="{FF2B5EF4-FFF2-40B4-BE49-F238E27FC236}">
                <a16:creationId xmlns:a16="http://schemas.microsoft.com/office/drawing/2014/main" id="{BEF05B9D-41EC-8886-FF2C-F6FFA1D66119}"/>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2E1EEC78-F2C8-4A5B-9F11-FD6F79BCBB05}" type="slidenum">
              <a:rPr lang="el-GR" altLang="el-GR" sz="1400"/>
              <a:pPr algn="r" eaLnBrk="1" hangingPunct="1">
                <a:spcBef>
                  <a:spcPct val="0"/>
                </a:spcBef>
                <a:buClrTx/>
                <a:buSzPct val="60000"/>
                <a:buFontTx/>
                <a:buNone/>
              </a:pPr>
              <a:t>28</a:t>
            </a:fld>
            <a:endParaRPr lang="el-GR" altLang="el-GR" sz="1400"/>
          </a:p>
        </p:txBody>
      </p:sp>
      <p:sp>
        <p:nvSpPr>
          <p:cNvPr id="54275" name="Text Box 2">
            <a:extLst>
              <a:ext uri="{FF2B5EF4-FFF2-40B4-BE49-F238E27FC236}">
                <a16:creationId xmlns:a16="http://schemas.microsoft.com/office/drawing/2014/main" id="{8B6E8254-A936-2B7F-F230-3AF0D183E150}"/>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a:solidFill>
                  <a:srgbClr val="333399"/>
                </a:solidFill>
              </a:rPr>
              <a:t>Ποσοστά ανύπαντρων αντρών που συζούν, κατά ηλικία. Αγγλία-Ουαλία 1991-2003.</a:t>
            </a:r>
          </a:p>
        </p:txBody>
      </p:sp>
      <p:pic>
        <p:nvPicPr>
          <p:cNvPr id="54276" name="Picture 3">
            <a:extLst>
              <a:ext uri="{FF2B5EF4-FFF2-40B4-BE49-F238E27FC236}">
                <a16:creationId xmlns:a16="http://schemas.microsoft.com/office/drawing/2014/main" id="{6228F518-0D46-5829-51A8-ED72A289B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04988"/>
            <a:ext cx="7200900" cy="5053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a:extLst>
              <a:ext uri="{FF2B5EF4-FFF2-40B4-BE49-F238E27FC236}">
                <a16:creationId xmlns:a16="http://schemas.microsoft.com/office/drawing/2014/main" id="{6C552AF8-A46C-7AD0-7291-6DEE083667AC}"/>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A15860B1-1447-4F16-A2A1-396BE5AAA3CD}" type="slidenum">
              <a:rPr lang="el-GR" altLang="el-GR" sz="1400"/>
              <a:pPr algn="r" eaLnBrk="1" hangingPunct="1">
                <a:spcBef>
                  <a:spcPct val="0"/>
                </a:spcBef>
                <a:buClrTx/>
                <a:buSzPct val="60000"/>
                <a:buFontTx/>
                <a:buNone/>
              </a:pPr>
              <a:t>29</a:t>
            </a:fld>
            <a:endParaRPr lang="el-GR" altLang="el-GR" sz="1400"/>
          </a:p>
        </p:txBody>
      </p:sp>
      <p:sp>
        <p:nvSpPr>
          <p:cNvPr id="56323" name="Text Box 2">
            <a:extLst>
              <a:ext uri="{FF2B5EF4-FFF2-40B4-BE49-F238E27FC236}">
                <a16:creationId xmlns:a16="http://schemas.microsoft.com/office/drawing/2014/main" id="{554E96E7-4001-2BF4-9CAB-98706F629C70}"/>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a:solidFill>
                  <a:srgbClr val="333399"/>
                </a:solidFill>
              </a:rPr>
              <a:t>Ποσοστά ανύπαντρων γυναικών που συζούν, κατά ηλικία. Αγγλία-Ουαλία 1991-2003.</a:t>
            </a:r>
          </a:p>
        </p:txBody>
      </p:sp>
      <p:pic>
        <p:nvPicPr>
          <p:cNvPr id="56324" name="Picture 3">
            <a:extLst>
              <a:ext uri="{FF2B5EF4-FFF2-40B4-BE49-F238E27FC236}">
                <a16:creationId xmlns:a16="http://schemas.microsoft.com/office/drawing/2014/main" id="{DC6D9B77-BCA9-6E8E-3632-4DBD8A97B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98638"/>
            <a:ext cx="6561138" cy="4979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D3CB065D-6275-E1D8-EFF2-181530941E4D}"/>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ct val="0"/>
              </a:spcBef>
              <a:buClrTx/>
              <a:buFontTx/>
              <a:buNone/>
            </a:pPr>
            <a:r>
              <a:rPr lang="en-US" altLang="el-GR" sz="4400">
                <a:solidFill>
                  <a:srgbClr val="333399"/>
                </a:solidFill>
              </a:rPr>
              <a:t> </a:t>
            </a:r>
            <a:r>
              <a:rPr lang="el-GR" altLang="el-GR" sz="3600">
                <a:solidFill>
                  <a:srgbClr val="333399"/>
                </a:solidFill>
              </a:rPr>
              <a:t>Προσδοκία ζωής κατά τη γέννηση. Ελλάδα 1870-20</a:t>
            </a:r>
            <a:r>
              <a:rPr lang="en-US" altLang="el-GR" sz="3600">
                <a:solidFill>
                  <a:srgbClr val="333399"/>
                </a:solidFill>
              </a:rPr>
              <a:t>18</a:t>
            </a:r>
            <a:r>
              <a:rPr lang="el-GR" altLang="el-GR" sz="3600">
                <a:solidFill>
                  <a:srgbClr val="333399"/>
                </a:solidFill>
              </a:rPr>
              <a:t>.</a:t>
            </a:r>
          </a:p>
        </p:txBody>
      </p:sp>
      <p:sp>
        <p:nvSpPr>
          <p:cNvPr id="8195" name="Text Box 2">
            <a:extLst>
              <a:ext uri="{FF2B5EF4-FFF2-40B4-BE49-F238E27FC236}">
                <a16:creationId xmlns:a16="http://schemas.microsoft.com/office/drawing/2014/main" id="{3FC714AA-DBF8-5AD9-B7B5-EAAF377BC2FA}"/>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5F17EC2E-2587-4B41-8436-DA0DFCFAD6E0}" type="slidenum">
              <a:rPr lang="el-GR" altLang="el-GR" sz="1400"/>
              <a:pPr algn="r" eaLnBrk="1" hangingPunct="1">
                <a:spcBef>
                  <a:spcPct val="0"/>
                </a:spcBef>
                <a:buClrTx/>
                <a:buSzPct val="60000"/>
                <a:buFontTx/>
                <a:buNone/>
              </a:pPr>
              <a:t>3</a:t>
            </a:fld>
            <a:endParaRPr lang="el-GR" altLang="el-GR" sz="1400"/>
          </a:p>
        </p:txBody>
      </p:sp>
      <p:sp>
        <p:nvSpPr>
          <p:cNvPr id="8196" name="Rectangle 4">
            <a:extLst>
              <a:ext uri="{FF2B5EF4-FFF2-40B4-BE49-F238E27FC236}">
                <a16:creationId xmlns:a16="http://schemas.microsoft.com/office/drawing/2014/main" id="{E1DA8AD0-D2B2-09CB-0626-461F0DB1759D}"/>
              </a:ext>
            </a:extLst>
          </p:cNvPr>
          <p:cNvSpPr>
            <a:spLocks noChangeArrowheads="1"/>
          </p:cNvSpPr>
          <p:nvPr/>
        </p:nvSpPr>
        <p:spPr bwMode="auto">
          <a:xfrm>
            <a:off x="900113" y="6176963"/>
            <a:ext cx="75596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ts val="450"/>
              </a:spcBef>
              <a:buClrTx/>
              <a:buFontTx/>
              <a:buNone/>
            </a:pPr>
            <a:r>
              <a:rPr lang="el-GR" altLang="el-GR" sz="1400">
                <a:latin typeface="Arial" panose="020B0604020202020204" pitchFamily="34" charset="0"/>
                <a:ea typeface="SimSun" panose="02010600030101010101" pitchFamily="2" charset="-122"/>
              </a:rPr>
              <a:t>Πηγή: Τροποποιημένο από Γαβαλάς Β. (2015). </a:t>
            </a:r>
            <a:r>
              <a:rPr lang="el-GR" altLang="el-GR" sz="1400" i="1">
                <a:latin typeface="Arial" panose="020B0604020202020204" pitchFamily="34" charset="0"/>
                <a:ea typeface="SimSun" panose="02010600030101010101" pitchFamily="2" charset="-122"/>
              </a:rPr>
              <a:t>Ο Κόσμος που Κερδίσαμε. Πληθυσμιακή Γεωγραφία της Σύγχρονης Ελλάδας. </a:t>
            </a:r>
            <a:r>
              <a:rPr lang="el-GR" altLang="el-GR" sz="1400">
                <a:latin typeface="Arial" panose="020B0604020202020204" pitchFamily="34" charset="0"/>
                <a:ea typeface="SimSun" panose="02010600030101010101" pitchFamily="2" charset="-122"/>
              </a:rPr>
              <a:t>Μυτιλήνη: Reprographics</a:t>
            </a:r>
            <a:r>
              <a:rPr lang="en-US" altLang="el-GR" sz="1400">
                <a:latin typeface="Arial" panose="020B0604020202020204" pitchFamily="34" charset="0"/>
                <a:ea typeface="SimSun" panose="02010600030101010101" pitchFamily="2" charset="-122"/>
              </a:rPr>
              <a:t>, 210.</a:t>
            </a:r>
          </a:p>
        </p:txBody>
      </p:sp>
      <p:pic>
        <p:nvPicPr>
          <p:cNvPr id="8197" name="Εικόνα 2">
            <a:extLst>
              <a:ext uri="{FF2B5EF4-FFF2-40B4-BE49-F238E27FC236}">
                <a16:creationId xmlns:a16="http://schemas.microsoft.com/office/drawing/2014/main" id="{7B05A1D4-32B4-1059-9833-F1BE5BA1F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843088"/>
            <a:ext cx="766762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Εικόνα 1">
            <a:extLst>
              <a:ext uri="{FF2B5EF4-FFF2-40B4-BE49-F238E27FC236}">
                <a16:creationId xmlns:a16="http://schemas.microsoft.com/office/drawing/2014/main" id="{95842B27-E528-F890-2518-17FA86CAC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282825"/>
            <a:ext cx="86074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Ορθογώνιο 2">
            <a:extLst>
              <a:ext uri="{FF2B5EF4-FFF2-40B4-BE49-F238E27FC236}">
                <a16:creationId xmlns:a16="http://schemas.microsoft.com/office/drawing/2014/main" id="{0B5A3FA7-4530-F965-51A6-B8F079AF0985}"/>
              </a:ext>
            </a:extLst>
          </p:cNvPr>
          <p:cNvSpPr>
            <a:spLocks noChangeArrowheads="1"/>
          </p:cNvSpPr>
          <p:nvPr/>
        </p:nvSpPr>
        <p:spPr bwMode="auto">
          <a:xfrm>
            <a:off x="971550" y="333375"/>
            <a:ext cx="741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l-GR" altLang="el-GR" sz="2800">
                <a:solidFill>
                  <a:srgbClr val="333399"/>
                </a:solidFill>
              </a:rPr>
              <a:t>Νοικοκυριά με μία πυρηνική οικογένεια κατά τύπο νοικοκυριού. Ελλάδα </a:t>
            </a:r>
            <a:r>
              <a:rPr lang="en-US" altLang="el-GR" sz="2800">
                <a:solidFill>
                  <a:srgbClr val="333399"/>
                </a:solidFill>
              </a:rPr>
              <a:t>2011, </a:t>
            </a:r>
            <a:r>
              <a:rPr lang="el-GR" altLang="el-GR" sz="2800">
                <a:solidFill>
                  <a:srgbClr val="333399"/>
                </a:solidFill>
              </a:rPr>
              <a:t>Ηνωμένο Βασίλειο 2017.</a:t>
            </a:r>
          </a:p>
        </p:txBody>
      </p:sp>
      <p:sp>
        <p:nvSpPr>
          <p:cNvPr id="58372" name="Ορθογώνιο 3">
            <a:extLst>
              <a:ext uri="{FF2B5EF4-FFF2-40B4-BE49-F238E27FC236}">
                <a16:creationId xmlns:a16="http://schemas.microsoft.com/office/drawing/2014/main" id="{CE0F1065-E4E5-7307-01F5-1DE2896A839A}"/>
              </a:ext>
            </a:extLst>
          </p:cNvPr>
          <p:cNvSpPr>
            <a:spLocks noChangeArrowheads="1"/>
          </p:cNvSpPr>
          <p:nvPr/>
        </p:nvSpPr>
        <p:spPr bwMode="auto">
          <a:xfrm>
            <a:off x="1187450" y="4494213"/>
            <a:ext cx="6553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400">
                <a:solidFill>
                  <a:schemeClr val="tx1"/>
                </a:solidFill>
              </a:rPr>
              <a:t>Πηγή: Για την Ελλάδα Απογραφή πληθυσμού – κατοικιών 2011. Ίδια επεξεργασία. Για το Η.Β. </a:t>
            </a:r>
            <a:r>
              <a:rPr lang="en-US" altLang="el-GR" sz="1400">
                <a:solidFill>
                  <a:schemeClr val="tx1"/>
                </a:solidFill>
              </a:rPr>
              <a:t>Labour Force Survey (LFS), Office for National Statistics, Own calculations.</a:t>
            </a:r>
            <a:endParaRPr lang="el-GR" altLang="el-GR" sz="140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Εικόνα 3">
            <a:extLst>
              <a:ext uri="{FF2B5EF4-FFF2-40B4-BE49-F238E27FC236}">
                <a16:creationId xmlns:a16="http://schemas.microsoft.com/office/drawing/2014/main" id="{C2E541DF-B9D3-C632-A4E7-C1AF2CE44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3141663"/>
            <a:ext cx="89598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Ορθογώνιο 4">
            <a:extLst>
              <a:ext uri="{FF2B5EF4-FFF2-40B4-BE49-F238E27FC236}">
                <a16:creationId xmlns:a16="http://schemas.microsoft.com/office/drawing/2014/main" id="{E4EE3EC7-253C-0C82-9154-7BC6FC237CB1}"/>
              </a:ext>
            </a:extLst>
          </p:cNvPr>
          <p:cNvSpPr>
            <a:spLocks noChangeArrowheads="1"/>
          </p:cNvSpPr>
          <p:nvPr/>
        </p:nvSpPr>
        <p:spPr bwMode="auto">
          <a:xfrm>
            <a:off x="971550" y="404813"/>
            <a:ext cx="75612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l-GR" altLang="el-GR" sz="2800">
                <a:solidFill>
                  <a:srgbClr val="333399"/>
                </a:solidFill>
              </a:rPr>
              <a:t>Νοικοκυριά με μία πυρηνική οικογένεια κατά τύπο νοικοκυριού. Ελλάδα και νησιά Αιγαίου 2011.</a:t>
            </a:r>
          </a:p>
        </p:txBody>
      </p:sp>
      <p:sp>
        <p:nvSpPr>
          <p:cNvPr id="59396" name="TextBox 5">
            <a:extLst>
              <a:ext uri="{FF2B5EF4-FFF2-40B4-BE49-F238E27FC236}">
                <a16:creationId xmlns:a16="http://schemas.microsoft.com/office/drawing/2014/main" id="{0679F689-D2AB-BA7C-3015-76C768B18EAD}"/>
              </a:ext>
            </a:extLst>
          </p:cNvPr>
          <p:cNvSpPr txBox="1">
            <a:spLocks noChangeArrowheads="1"/>
          </p:cNvSpPr>
          <p:nvPr/>
        </p:nvSpPr>
        <p:spPr bwMode="auto">
          <a:xfrm>
            <a:off x="468313" y="5084763"/>
            <a:ext cx="8064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1600">
                <a:solidFill>
                  <a:schemeClr val="tx1"/>
                </a:solidFill>
              </a:rPr>
              <a:t>Πηγή: Απογραφή πληθυσμού – κατοικιών 2011. Ίδια επεξεργασία.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229A1981-3582-8D46-2B75-F98846AB2760}"/>
              </a:ext>
            </a:extLst>
          </p:cNvPr>
          <p:cNvSpPr>
            <a:spLocks noGrp="1" noChangeArrowheads="1"/>
          </p:cNvSpPr>
          <p:nvPr>
            <p:ph type="title" idx="4294967295"/>
          </p:nvPr>
        </p:nvSpPr>
        <p:spPr>
          <a:xfrm>
            <a:off x="703263" y="-61913"/>
            <a:ext cx="8224837" cy="173831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3200"/>
              <a:t>Απόψεις για</a:t>
            </a:r>
            <a:r>
              <a:rPr lang="el-GR" altLang="el-GR" sz="4000"/>
              <a:t> </a:t>
            </a:r>
            <a:r>
              <a:rPr lang="el-GR" altLang="el-GR" sz="2800"/>
              <a:t>τις ανύπαντρες μητέρες στο πρόσφατο παρελθόν: Τα “σπίτια της Μαγδαληνής”</a:t>
            </a:r>
          </a:p>
        </p:txBody>
      </p:sp>
      <p:pic>
        <p:nvPicPr>
          <p:cNvPr id="60419" name="Picture 2">
            <a:extLst>
              <a:ext uri="{FF2B5EF4-FFF2-40B4-BE49-F238E27FC236}">
                <a16:creationId xmlns:a16="http://schemas.microsoft.com/office/drawing/2014/main" id="{CC7FC29A-B1FB-C291-DE1C-DDD00F82D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2016125"/>
            <a:ext cx="7978775" cy="4157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F448EAD2-4EB2-7F8C-4006-BB954C45F618}"/>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ct val="0"/>
              </a:spcBef>
              <a:buClrTx/>
              <a:buFontTx/>
              <a:buNone/>
            </a:pPr>
            <a:r>
              <a:rPr lang="el-GR" altLang="el-GR">
                <a:solidFill>
                  <a:srgbClr val="333399"/>
                </a:solidFill>
              </a:rPr>
              <a:t>Διαφορική κατά φύλο προσδοκία ζωής κατά τη γέννηση (e</a:t>
            </a:r>
            <a:r>
              <a:rPr lang="el-GR" altLang="el-GR" baseline="-25000">
                <a:solidFill>
                  <a:srgbClr val="333399"/>
                </a:solidFill>
              </a:rPr>
              <a:t>0</a:t>
            </a:r>
            <a:r>
              <a:rPr lang="el-GR" altLang="el-GR">
                <a:solidFill>
                  <a:srgbClr val="333399"/>
                </a:solidFill>
              </a:rPr>
              <a:t>). Ελλάδα 1870-2009.</a:t>
            </a:r>
          </a:p>
        </p:txBody>
      </p:sp>
      <p:sp>
        <p:nvSpPr>
          <p:cNvPr id="10243" name="Text Box 2">
            <a:extLst>
              <a:ext uri="{FF2B5EF4-FFF2-40B4-BE49-F238E27FC236}">
                <a16:creationId xmlns:a16="http://schemas.microsoft.com/office/drawing/2014/main" id="{4B3F75F1-D534-6B04-8EEE-A60F55BD32C5}"/>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C9A9A5C0-D492-43D8-9F09-17F0AE5FD914}" type="slidenum">
              <a:rPr lang="el-GR" altLang="el-GR" sz="1400"/>
              <a:pPr algn="r" eaLnBrk="1" hangingPunct="1">
                <a:spcBef>
                  <a:spcPct val="0"/>
                </a:spcBef>
                <a:buClrTx/>
                <a:buSzPct val="60000"/>
                <a:buFontTx/>
                <a:buNone/>
              </a:pPr>
              <a:t>4</a:t>
            </a:fld>
            <a:endParaRPr lang="el-GR" altLang="el-GR" sz="1400"/>
          </a:p>
        </p:txBody>
      </p:sp>
      <p:graphicFrame>
        <p:nvGraphicFramePr>
          <p:cNvPr id="10244" name="Object 3">
            <a:extLst>
              <a:ext uri="{FF2B5EF4-FFF2-40B4-BE49-F238E27FC236}">
                <a16:creationId xmlns:a16="http://schemas.microsoft.com/office/drawing/2014/main" id="{F8342489-8272-3AF2-EF8E-8A7912B55605}"/>
              </a:ext>
            </a:extLst>
          </p:cNvPr>
          <p:cNvGraphicFramePr>
            <a:graphicFrameLocks noChangeAspect="1"/>
          </p:cNvGraphicFramePr>
          <p:nvPr/>
        </p:nvGraphicFramePr>
        <p:xfrm>
          <a:off x="1679575" y="1700213"/>
          <a:ext cx="5327650" cy="4452937"/>
        </p:xfrm>
        <a:graphic>
          <a:graphicData uri="http://schemas.openxmlformats.org/presentationml/2006/ole">
            <mc:AlternateContent xmlns:mc="http://schemas.openxmlformats.org/markup-compatibility/2006">
              <mc:Choice xmlns:v="urn:schemas-microsoft-com:vml" Requires="v">
                <p:oleObj r:id="rId3" imgW="3133744" imgH="2619435" progId="">
                  <p:embed/>
                </p:oleObj>
              </mc:Choice>
              <mc:Fallback>
                <p:oleObj r:id="rId3" imgW="3133744" imgH="2619435"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1700213"/>
                        <a:ext cx="5327650" cy="4452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Rectangle 4">
            <a:extLst>
              <a:ext uri="{FF2B5EF4-FFF2-40B4-BE49-F238E27FC236}">
                <a16:creationId xmlns:a16="http://schemas.microsoft.com/office/drawing/2014/main" id="{41F54166-4DF1-ACC1-3D60-DA257E08B2CD}"/>
              </a:ext>
            </a:extLst>
          </p:cNvPr>
          <p:cNvSpPr>
            <a:spLocks noChangeArrowheads="1"/>
          </p:cNvSpPr>
          <p:nvPr/>
        </p:nvSpPr>
        <p:spPr bwMode="auto">
          <a:xfrm>
            <a:off x="900113" y="6176963"/>
            <a:ext cx="75596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ts val="450"/>
              </a:spcBef>
              <a:buClrTx/>
              <a:buFontTx/>
              <a:buNone/>
            </a:pPr>
            <a:r>
              <a:rPr lang="el-GR" altLang="el-GR" sz="1400">
                <a:latin typeface="Arial" panose="020B0604020202020204" pitchFamily="34" charset="0"/>
                <a:ea typeface="SimSun" panose="02010600030101010101" pitchFamily="2" charset="-122"/>
              </a:rPr>
              <a:t>Πηγή: Γαβαλάς Β. (2015). </a:t>
            </a:r>
            <a:r>
              <a:rPr lang="el-GR" altLang="el-GR" sz="1400" i="1">
                <a:latin typeface="Arial" panose="020B0604020202020204" pitchFamily="34" charset="0"/>
                <a:ea typeface="SimSun" panose="02010600030101010101" pitchFamily="2" charset="-122"/>
              </a:rPr>
              <a:t>Ο Κόσμος που Κερδίσαμε. Πληθυσμιακή Γεωγραφία της Σύγχρονης Ελλάδας. </a:t>
            </a:r>
            <a:r>
              <a:rPr lang="el-GR" altLang="el-GR" sz="1400">
                <a:latin typeface="Arial" panose="020B0604020202020204" pitchFamily="34" charset="0"/>
                <a:ea typeface="SimSun" panose="02010600030101010101" pitchFamily="2" charset="-122"/>
              </a:rPr>
              <a:t>Μυτιλήνη: Reprographics</a:t>
            </a:r>
            <a:r>
              <a:rPr lang="en-US" altLang="el-GR" sz="1400">
                <a:latin typeface="Arial" panose="020B0604020202020204" pitchFamily="34" charset="0"/>
                <a:ea typeface="SimSun" panose="02010600030101010101" pitchFamily="2" charset="-122"/>
              </a:rPr>
              <a:t>, 214.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Πίνακας 10">
            <a:extLst>
              <a:ext uri="{FF2B5EF4-FFF2-40B4-BE49-F238E27FC236}">
                <a16:creationId xmlns:a16="http://schemas.microsoft.com/office/drawing/2014/main" id="{EA952EF6-9955-B88F-3B60-3246C6E66B10}"/>
              </a:ext>
            </a:extLst>
          </p:cNvPr>
          <p:cNvGraphicFramePr>
            <a:graphicFrameLocks noGrp="1"/>
          </p:cNvGraphicFramePr>
          <p:nvPr/>
        </p:nvGraphicFramePr>
        <p:xfrm>
          <a:off x="1871663" y="1700213"/>
          <a:ext cx="5580062" cy="4537074"/>
        </p:xfrm>
        <a:graphic>
          <a:graphicData uri="http://schemas.openxmlformats.org/drawingml/2006/table">
            <a:tbl>
              <a:tblPr firstRow="1" firstCol="1" bandRow="1">
                <a:tableStyleId>{5C22544A-7EE6-4342-B048-85BDC9FD1C3A}</a:tableStyleId>
              </a:tblPr>
              <a:tblGrid>
                <a:gridCol w="1288620">
                  <a:extLst>
                    <a:ext uri="{9D8B030D-6E8A-4147-A177-3AD203B41FA5}">
                      <a16:colId xmlns:a16="http://schemas.microsoft.com/office/drawing/2014/main" val="20000"/>
                    </a:ext>
                  </a:extLst>
                </a:gridCol>
                <a:gridCol w="1288620">
                  <a:extLst>
                    <a:ext uri="{9D8B030D-6E8A-4147-A177-3AD203B41FA5}">
                      <a16:colId xmlns:a16="http://schemas.microsoft.com/office/drawing/2014/main" val="20001"/>
                    </a:ext>
                  </a:extLst>
                </a:gridCol>
                <a:gridCol w="1288620">
                  <a:extLst>
                    <a:ext uri="{9D8B030D-6E8A-4147-A177-3AD203B41FA5}">
                      <a16:colId xmlns:a16="http://schemas.microsoft.com/office/drawing/2014/main" val="20002"/>
                    </a:ext>
                  </a:extLst>
                </a:gridCol>
                <a:gridCol w="1714202">
                  <a:extLst>
                    <a:ext uri="{9D8B030D-6E8A-4147-A177-3AD203B41FA5}">
                      <a16:colId xmlns:a16="http://schemas.microsoft.com/office/drawing/2014/main" val="20003"/>
                    </a:ext>
                  </a:extLst>
                </a:gridCol>
              </a:tblGrid>
              <a:tr h="1181254">
                <a:tc>
                  <a:txBody>
                    <a:bodyPr/>
                    <a:lstStyle/>
                    <a:p>
                      <a:pPr algn="ctr">
                        <a:spcAft>
                          <a:spcPts val="0"/>
                        </a:spcAft>
                      </a:pPr>
                      <a:r>
                        <a:rPr lang="el-GR" sz="1800" dirty="0">
                          <a:effectLst/>
                        </a:rPr>
                        <a:t>Έτος</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ctr">
                        <a:spcAft>
                          <a:spcPts val="0"/>
                        </a:spcAft>
                      </a:pPr>
                      <a:r>
                        <a:rPr lang="el-GR" sz="1800" dirty="0">
                          <a:effectLst/>
                        </a:rPr>
                        <a:t>Μητρικοί θάνατοι</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ctr">
                        <a:spcAft>
                          <a:spcPts val="0"/>
                        </a:spcAft>
                      </a:pPr>
                      <a:r>
                        <a:rPr lang="el-GR" sz="1800" dirty="0">
                          <a:effectLst/>
                        </a:rPr>
                        <a:t>Γεννήσεις ζώντων</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ctr">
                        <a:spcAft>
                          <a:spcPts val="0"/>
                        </a:spcAft>
                      </a:pPr>
                      <a:r>
                        <a:rPr lang="el-GR" sz="1800">
                          <a:effectLst/>
                        </a:rPr>
                        <a:t>Μητρική θνησιμότητα</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0"/>
                  </a:ext>
                </a:extLst>
              </a:tr>
              <a:tr h="335582">
                <a:tc>
                  <a:txBody>
                    <a:bodyPr/>
                    <a:lstStyle/>
                    <a:p>
                      <a:pPr algn="r">
                        <a:spcAft>
                          <a:spcPts val="0"/>
                        </a:spcAft>
                      </a:pPr>
                      <a:r>
                        <a:rPr lang="el-GR" sz="1800" dirty="0">
                          <a:effectLst/>
                        </a:rPr>
                        <a:t>2003</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1</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104420</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1,0</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1"/>
                  </a:ext>
                </a:extLst>
              </a:tr>
              <a:tr h="335582">
                <a:tc>
                  <a:txBody>
                    <a:bodyPr/>
                    <a:lstStyle/>
                    <a:p>
                      <a:pPr algn="r">
                        <a:spcAft>
                          <a:spcPts val="0"/>
                        </a:spcAft>
                      </a:pPr>
                      <a:r>
                        <a:rPr lang="el-GR" sz="1800">
                          <a:effectLst/>
                        </a:rPr>
                        <a:t>2004</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2</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105655</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1,9</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2"/>
                  </a:ext>
                </a:extLst>
              </a:tr>
              <a:tr h="335582">
                <a:tc>
                  <a:txBody>
                    <a:bodyPr/>
                    <a:lstStyle/>
                    <a:p>
                      <a:pPr algn="r">
                        <a:spcAft>
                          <a:spcPts val="0"/>
                        </a:spcAft>
                      </a:pPr>
                      <a:r>
                        <a:rPr lang="el-GR" sz="1800">
                          <a:effectLst/>
                        </a:rPr>
                        <a:t>2005</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0</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107545</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0,0</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3"/>
                  </a:ext>
                </a:extLst>
              </a:tr>
              <a:tr h="335582">
                <a:tc>
                  <a:txBody>
                    <a:bodyPr/>
                    <a:lstStyle/>
                    <a:p>
                      <a:pPr algn="r">
                        <a:spcAft>
                          <a:spcPts val="0"/>
                        </a:spcAft>
                      </a:pPr>
                      <a:r>
                        <a:rPr lang="el-GR" sz="1800">
                          <a:effectLst/>
                        </a:rPr>
                        <a:t>2006</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2</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112042</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1,8</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4"/>
                  </a:ext>
                </a:extLst>
              </a:tr>
              <a:tr h="335582">
                <a:tc>
                  <a:txBody>
                    <a:bodyPr/>
                    <a:lstStyle/>
                    <a:p>
                      <a:pPr algn="r">
                        <a:spcAft>
                          <a:spcPts val="0"/>
                        </a:spcAft>
                      </a:pPr>
                      <a:r>
                        <a:rPr lang="el-GR" sz="1800">
                          <a:effectLst/>
                        </a:rPr>
                        <a:t>2007</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2</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111926</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1,8</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5"/>
                  </a:ext>
                </a:extLst>
              </a:tr>
              <a:tr h="335582">
                <a:tc>
                  <a:txBody>
                    <a:bodyPr/>
                    <a:lstStyle/>
                    <a:p>
                      <a:pPr algn="r">
                        <a:spcAft>
                          <a:spcPts val="0"/>
                        </a:spcAft>
                      </a:pPr>
                      <a:r>
                        <a:rPr lang="el-GR" sz="1800">
                          <a:effectLst/>
                        </a:rPr>
                        <a:t>2008</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0</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118302</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0,0</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6"/>
                  </a:ext>
                </a:extLst>
              </a:tr>
              <a:tr h="335582">
                <a:tc>
                  <a:txBody>
                    <a:bodyPr/>
                    <a:lstStyle/>
                    <a:p>
                      <a:pPr algn="r">
                        <a:spcAft>
                          <a:spcPts val="0"/>
                        </a:spcAft>
                      </a:pPr>
                      <a:r>
                        <a:rPr lang="el-GR" sz="1800">
                          <a:effectLst/>
                        </a:rPr>
                        <a:t>2009</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4</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117933</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3,4</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7"/>
                  </a:ext>
                </a:extLst>
              </a:tr>
              <a:tr h="335582">
                <a:tc>
                  <a:txBody>
                    <a:bodyPr/>
                    <a:lstStyle/>
                    <a:p>
                      <a:pPr algn="r">
                        <a:spcAft>
                          <a:spcPts val="0"/>
                        </a:spcAft>
                      </a:pPr>
                      <a:r>
                        <a:rPr lang="el-GR" sz="1800">
                          <a:effectLst/>
                        </a:rPr>
                        <a:t>2010</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5</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114766</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4,4</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8"/>
                  </a:ext>
                </a:extLst>
              </a:tr>
              <a:tr h="335582">
                <a:tc>
                  <a:txBody>
                    <a:bodyPr/>
                    <a:lstStyle/>
                    <a:p>
                      <a:pPr algn="r">
                        <a:spcAft>
                          <a:spcPts val="0"/>
                        </a:spcAft>
                      </a:pPr>
                      <a:r>
                        <a:rPr lang="el-GR" sz="1800">
                          <a:effectLst/>
                        </a:rPr>
                        <a:t>2011</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3</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106428</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2,8</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09"/>
                  </a:ext>
                </a:extLst>
              </a:tr>
              <a:tr h="335582">
                <a:tc>
                  <a:txBody>
                    <a:bodyPr/>
                    <a:lstStyle/>
                    <a:p>
                      <a:pPr algn="r">
                        <a:spcAft>
                          <a:spcPts val="0"/>
                        </a:spcAft>
                      </a:pPr>
                      <a:r>
                        <a:rPr lang="el-GR" sz="1800">
                          <a:effectLst/>
                        </a:rPr>
                        <a:t>2012</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0</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a:effectLst/>
                        </a:rPr>
                        <a:t>100371</a:t>
                      </a:r>
                      <a:endParaRPr lang="el-GR" sz="180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tc>
                  <a:txBody>
                    <a:bodyPr/>
                    <a:lstStyle/>
                    <a:p>
                      <a:pPr algn="r">
                        <a:spcAft>
                          <a:spcPts val="0"/>
                        </a:spcAft>
                      </a:pPr>
                      <a:r>
                        <a:rPr lang="el-GR" sz="1800" dirty="0">
                          <a:effectLst/>
                        </a:rPr>
                        <a:t>0,0</a:t>
                      </a:r>
                      <a:endParaRPr lang="el-GR" sz="1800" dirty="0">
                        <a:effectLst/>
                        <a:latin typeface="Times New Roman" panose="02020603050405020304" pitchFamily="18" charset="0"/>
                        <a:ea typeface="SimSun" panose="02010600030101010101" pitchFamily="2" charset="-122"/>
                        <a:cs typeface="Mangal" panose="02040503050203030202" pitchFamily="18" charset="0"/>
                      </a:endParaRPr>
                    </a:p>
                  </a:txBody>
                  <a:tcPr marL="68573" marR="68573" marT="0" marB="0" anchor="b"/>
                </a:tc>
                <a:extLst>
                  <a:ext uri="{0D108BD9-81ED-4DB2-BD59-A6C34878D82A}">
                    <a16:rowId xmlns:a16="http://schemas.microsoft.com/office/drawing/2014/main" val="10010"/>
                  </a:ext>
                </a:extLst>
              </a:tr>
            </a:tbl>
          </a:graphicData>
        </a:graphic>
      </p:graphicFrame>
      <p:sp>
        <p:nvSpPr>
          <p:cNvPr id="12352" name="Ορθογώνιο 11">
            <a:extLst>
              <a:ext uri="{FF2B5EF4-FFF2-40B4-BE49-F238E27FC236}">
                <a16:creationId xmlns:a16="http://schemas.microsoft.com/office/drawing/2014/main" id="{78AE1780-06A3-C9BC-CC9C-A70C36BD4472}"/>
              </a:ext>
            </a:extLst>
          </p:cNvPr>
          <p:cNvSpPr>
            <a:spLocks noChangeArrowheads="1"/>
          </p:cNvSpPr>
          <p:nvPr/>
        </p:nvSpPr>
        <p:spPr bwMode="auto">
          <a:xfrm>
            <a:off x="1096963" y="260350"/>
            <a:ext cx="71294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altLang="el-GR" sz="3200">
                <a:solidFill>
                  <a:schemeClr val="accent2"/>
                </a:solidFill>
                <a:latin typeface="Times New Roman" panose="02020603050405020304" pitchFamily="18" charset="0"/>
                <a:ea typeface="SimSun" panose="02010600030101010101" pitchFamily="2" charset="-122"/>
                <a:cs typeface="Mangal" panose="02040503050203030202" pitchFamily="18" charset="0"/>
              </a:rPr>
              <a:t>Μητρική θνησιμότητα στην Ελλάδα. 2003-2012.</a:t>
            </a:r>
          </a:p>
        </p:txBody>
      </p:sp>
      <p:sp>
        <p:nvSpPr>
          <p:cNvPr id="12353" name="Rectangle 4">
            <a:extLst>
              <a:ext uri="{FF2B5EF4-FFF2-40B4-BE49-F238E27FC236}">
                <a16:creationId xmlns:a16="http://schemas.microsoft.com/office/drawing/2014/main" id="{27F63FD4-3E61-35DA-8D34-C6366536ED9B}"/>
              </a:ext>
            </a:extLst>
          </p:cNvPr>
          <p:cNvSpPr>
            <a:spLocks noChangeArrowheads="1"/>
          </p:cNvSpPr>
          <p:nvPr/>
        </p:nvSpPr>
        <p:spPr bwMode="auto">
          <a:xfrm>
            <a:off x="900113" y="6176963"/>
            <a:ext cx="75596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ts val="450"/>
              </a:spcBef>
              <a:buClrTx/>
              <a:buFontTx/>
              <a:buNone/>
            </a:pPr>
            <a:r>
              <a:rPr lang="el-GR" altLang="el-GR" sz="1400">
                <a:latin typeface="Arial" panose="020B0604020202020204" pitchFamily="34" charset="0"/>
                <a:ea typeface="SimSun" panose="02010600030101010101" pitchFamily="2" charset="-122"/>
              </a:rPr>
              <a:t>Πηγή: Γαβαλάς Β. (2015). </a:t>
            </a:r>
            <a:r>
              <a:rPr lang="el-GR" altLang="el-GR" sz="1400" i="1">
                <a:latin typeface="Arial" panose="020B0604020202020204" pitchFamily="34" charset="0"/>
                <a:ea typeface="SimSun" panose="02010600030101010101" pitchFamily="2" charset="-122"/>
              </a:rPr>
              <a:t>Ο Κόσμος που Κερδίσαμε. Πληθυσμιακή Γεωγραφία της Σύγχρονης Ελλάδας. </a:t>
            </a:r>
            <a:r>
              <a:rPr lang="el-GR" altLang="el-GR" sz="1400">
                <a:latin typeface="Arial" panose="020B0604020202020204" pitchFamily="34" charset="0"/>
                <a:ea typeface="SimSun" panose="02010600030101010101" pitchFamily="2" charset="-122"/>
              </a:rPr>
              <a:t>Μυτιλήνη: Reprographics</a:t>
            </a:r>
            <a:r>
              <a:rPr lang="en-US" altLang="el-GR" sz="1400">
                <a:latin typeface="Arial" panose="020B0604020202020204" pitchFamily="34" charset="0"/>
                <a:ea typeface="SimSun" panose="02010600030101010101" pitchFamily="2" charset="-122"/>
              </a:rPr>
              <a:t>, 21</a:t>
            </a:r>
            <a:r>
              <a:rPr lang="el-GR" altLang="el-GR" sz="1400">
                <a:latin typeface="Arial" panose="020B0604020202020204" pitchFamily="34" charset="0"/>
                <a:ea typeface="SimSun" panose="02010600030101010101" pitchFamily="2" charset="-122"/>
              </a:rPr>
              <a:t>5</a:t>
            </a:r>
            <a:endParaRPr lang="en-US" altLang="el-GR" sz="1400">
              <a:latin typeface="Arial" panose="020B0604020202020204" pitchFamily="34" charset="0"/>
              <a:ea typeface="SimSun"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0A43F5DF-29FE-9CC7-B1CC-A7F7A656D913}"/>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1A70FB68-9A0C-4524-8650-BB6041088C21}" type="slidenum">
              <a:rPr lang="el-GR" altLang="el-GR" sz="1400"/>
              <a:pPr algn="r" eaLnBrk="1" hangingPunct="1">
                <a:spcBef>
                  <a:spcPct val="0"/>
                </a:spcBef>
                <a:buClrTx/>
                <a:buSzPct val="60000"/>
                <a:buFontTx/>
                <a:buNone/>
              </a:pPr>
              <a:t>6</a:t>
            </a:fld>
            <a:endParaRPr lang="el-GR" altLang="el-GR" sz="1400"/>
          </a:p>
        </p:txBody>
      </p:sp>
      <p:sp>
        <p:nvSpPr>
          <p:cNvPr id="14339" name="Text Box 2">
            <a:extLst>
              <a:ext uri="{FF2B5EF4-FFF2-40B4-BE49-F238E27FC236}">
                <a16:creationId xmlns:a16="http://schemas.microsoft.com/office/drawing/2014/main" id="{25E07002-08F8-4660-3FCF-E36EE5D90958}"/>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800">
                <a:solidFill>
                  <a:srgbClr val="333399"/>
                </a:solidFill>
              </a:rPr>
              <a:t>Δημογραφική εξέλιξη των αναπτυγμένων χωρών κατά τις τρεις τελευταίες δεκαετίες (2)</a:t>
            </a:r>
            <a:r>
              <a:rPr lang="el-GR" altLang="el-GR">
                <a:solidFill>
                  <a:srgbClr val="333399"/>
                </a:solidFill>
              </a:rPr>
              <a:t>.</a:t>
            </a:r>
          </a:p>
        </p:txBody>
      </p:sp>
      <p:sp>
        <p:nvSpPr>
          <p:cNvPr id="8195" name="Text Box 3">
            <a:extLst>
              <a:ext uri="{FF2B5EF4-FFF2-40B4-BE49-F238E27FC236}">
                <a16:creationId xmlns:a16="http://schemas.microsoft.com/office/drawing/2014/main" id="{F4AB6601-7FF5-BF1B-809D-E9D23E8BF598}"/>
              </a:ext>
            </a:extLst>
          </p:cNvPr>
          <p:cNvSpPr txBox="1">
            <a:spLocks noChangeArrowheads="1"/>
          </p:cNvSpPr>
          <p:nvPr/>
        </p:nvSpPr>
        <p:spPr bwMode="auto">
          <a:xfrm>
            <a:off x="395288" y="2017713"/>
            <a:ext cx="8559800" cy="436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ts val="550"/>
              </a:spcBef>
              <a:buClr>
                <a:srgbClr val="3333CC"/>
              </a:buClr>
              <a:buSzPct val="60000"/>
              <a:buFont typeface="Wingdings" panose="05000000000000000000" pitchFamily="2" charset="2"/>
              <a:buChar char=""/>
            </a:pPr>
            <a:r>
              <a:rPr lang="el-GR" altLang="el-GR" sz="2200"/>
              <a:t>Η διαφορική κατά φύλο θνησιμότητα παραμένει σε βάρος των ανδρών. </a:t>
            </a:r>
          </a:p>
          <a:p>
            <a:pPr eaLnBrk="1" hangingPunct="1">
              <a:spcBef>
                <a:spcPts val="550"/>
              </a:spcBef>
              <a:buClr>
                <a:srgbClr val="3333CC"/>
              </a:buClr>
              <a:buSzPct val="60000"/>
              <a:buFont typeface="Wingdings" panose="05000000000000000000" pitchFamily="2" charset="2"/>
              <a:buChar char=""/>
            </a:pPr>
            <a:r>
              <a:rPr lang="el-GR" altLang="el-GR" sz="2200"/>
              <a:t>Παρόλα αυτά, η απόκλιση ανάμεσα στη γυναικεία και την ανδρική προσδοκία ζωής κατά τη γέννηση, η οποία αυξανόταν μέχρι πρόσφατα, έχει αρχίσει να μειώνεται.</a:t>
            </a:r>
          </a:p>
          <a:p>
            <a:pPr eaLnBrk="1" hangingPunct="1">
              <a:spcBef>
                <a:spcPts val="550"/>
              </a:spcBef>
              <a:buClr>
                <a:srgbClr val="3333CC"/>
              </a:buClr>
              <a:buSzPct val="60000"/>
              <a:buFont typeface="Wingdings" panose="05000000000000000000" pitchFamily="2" charset="2"/>
              <a:buChar char=""/>
            </a:pPr>
            <a:r>
              <a:rPr lang="el-GR" altLang="el-GR" sz="2200"/>
              <a:t>Απο-αστικοποίηση:μια  διαδικασία που άρχισε στο δεύτερο μισό του 20ου αιώνα στις αναπτυγμένες χώρες.</a:t>
            </a:r>
          </a:p>
          <a:p>
            <a:pPr eaLnBrk="1" hangingPunct="1">
              <a:spcBef>
                <a:spcPts val="550"/>
              </a:spcBef>
              <a:buClr>
                <a:srgbClr val="3333CC"/>
              </a:buClr>
              <a:buSzPct val="60000"/>
              <a:buFont typeface="Wingdings" panose="05000000000000000000" pitchFamily="2" charset="2"/>
              <a:buNone/>
            </a:pPr>
            <a:endParaRPr lang="el-GR" altLang="el-GR" sz="2200"/>
          </a:p>
          <a:p>
            <a:pPr eaLnBrk="1" hangingPunct="1">
              <a:spcBef>
                <a:spcPts val="550"/>
              </a:spcBef>
              <a:buClr>
                <a:srgbClr val="3333CC"/>
              </a:buClr>
              <a:buSzPct val="60000"/>
              <a:buFont typeface="Wingdings" panose="05000000000000000000" pitchFamily="2" charset="2"/>
              <a:buNone/>
            </a:pPr>
            <a:endParaRPr lang="el-GR" altLang="el-GR" sz="22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D24E13EA-2659-DADC-E45E-0D82ECDB8909}"/>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DADF13D8-C8DC-4BAC-82A1-B8DFF582DE17}" type="slidenum">
              <a:rPr lang="el-GR" altLang="el-GR" sz="1400"/>
              <a:pPr algn="r" eaLnBrk="1" hangingPunct="1">
                <a:spcBef>
                  <a:spcPct val="0"/>
                </a:spcBef>
                <a:buClrTx/>
                <a:buSzPct val="60000"/>
                <a:buFontTx/>
                <a:buNone/>
              </a:pPr>
              <a:t>7</a:t>
            </a:fld>
            <a:endParaRPr lang="el-GR" altLang="el-GR" sz="1400"/>
          </a:p>
        </p:txBody>
      </p:sp>
      <p:sp>
        <p:nvSpPr>
          <p:cNvPr id="16387" name="Text Box 2">
            <a:extLst>
              <a:ext uri="{FF2B5EF4-FFF2-40B4-BE49-F238E27FC236}">
                <a16:creationId xmlns:a16="http://schemas.microsoft.com/office/drawing/2014/main" id="{01D47575-BD07-65EF-6A52-F437F88AE04A}"/>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800" dirty="0">
                <a:solidFill>
                  <a:srgbClr val="333399"/>
                </a:solidFill>
              </a:rPr>
              <a:t>Οι τρεις κυριότερες αιτίες θανάτου (ποσοστά επί του συνόλου των θανάτων). </a:t>
            </a:r>
            <a:r>
              <a:rPr lang="el-GR" altLang="el-GR" sz="2800">
                <a:solidFill>
                  <a:srgbClr val="333399"/>
                </a:solidFill>
              </a:rPr>
              <a:t>Ελλάδα 1981-202</a:t>
            </a:r>
            <a:r>
              <a:rPr lang="en-US" altLang="el-GR" sz="2800">
                <a:solidFill>
                  <a:srgbClr val="333399"/>
                </a:solidFill>
              </a:rPr>
              <a:t>1</a:t>
            </a:r>
            <a:r>
              <a:rPr lang="el-GR" altLang="el-GR" sz="2800" dirty="0">
                <a:solidFill>
                  <a:srgbClr val="333399"/>
                </a:solidFill>
              </a:rPr>
              <a:t>.</a:t>
            </a:r>
          </a:p>
        </p:txBody>
      </p:sp>
      <p:sp>
        <p:nvSpPr>
          <p:cNvPr id="16388" name="Text Box 3">
            <a:extLst>
              <a:ext uri="{FF2B5EF4-FFF2-40B4-BE49-F238E27FC236}">
                <a16:creationId xmlns:a16="http://schemas.microsoft.com/office/drawing/2014/main" id="{5EB9EC78-3089-ED01-7B10-D8C11BC85A5A}"/>
              </a:ext>
            </a:extLst>
          </p:cNvPr>
          <p:cNvSpPr txBox="1">
            <a:spLocks noChangeArrowheads="1"/>
          </p:cNvSpPr>
          <p:nvPr/>
        </p:nvSpPr>
        <p:spPr bwMode="auto">
          <a:xfrm>
            <a:off x="683568" y="6063143"/>
            <a:ext cx="7090779" cy="1207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ts val="1000"/>
              </a:spcBef>
              <a:buClrTx/>
              <a:buSzPct val="60000"/>
              <a:buFontTx/>
              <a:buNone/>
            </a:pPr>
            <a:r>
              <a:rPr lang="el-GR" altLang="el-GR" sz="1200" dirty="0">
                <a:latin typeface="Arial" panose="020B0604020202020204" pitchFamily="34" charset="0"/>
                <a:ea typeface="SimSun" panose="02010600030101010101" pitchFamily="2" charset="-122"/>
              </a:rPr>
              <a:t>Πηγή: τροποποιημένο από Γαβαλάς Β. (2015). </a:t>
            </a:r>
            <a:r>
              <a:rPr lang="el-GR" altLang="el-GR" sz="1200" i="1" dirty="0">
                <a:latin typeface="Arial" panose="020B0604020202020204" pitchFamily="34" charset="0"/>
                <a:ea typeface="SimSun" panose="02010600030101010101" pitchFamily="2" charset="-122"/>
              </a:rPr>
              <a:t>Ο Κόσμος που Κερδίσαμε. Πληθυσμιακή Γεωγραφία της Σύγχρονης Ελλάδας. </a:t>
            </a:r>
            <a:r>
              <a:rPr lang="el-GR" altLang="el-GR" sz="1200" dirty="0">
                <a:latin typeface="Arial" panose="020B0604020202020204" pitchFamily="34" charset="0"/>
                <a:ea typeface="SimSun" panose="02010600030101010101" pitchFamily="2" charset="-122"/>
              </a:rPr>
              <a:t>Μυτιλήνη: </a:t>
            </a:r>
            <a:r>
              <a:rPr lang="el-GR" altLang="el-GR" sz="1200" dirty="0" err="1">
                <a:latin typeface="Arial" panose="020B0604020202020204" pitchFamily="34" charset="0"/>
                <a:ea typeface="SimSun" panose="02010600030101010101" pitchFamily="2" charset="-122"/>
              </a:rPr>
              <a:t>Reprographics</a:t>
            </a:r>
            <a:r>
              <a:rPr lang="en-US" altLang="el-GR" sz="1200" dirty="0">
                <a:latin typeface="Arial" panose="020B0604020202020204" pitchFamily="34" charset="0"/>
                <a:ea typeface="SimSun" panose="02010600030101010101" pitchFamily="2" charset="-122"/>
              </a:rPr>
              <a:t>, 222.</a:t>
            </a:r>
          </a:p>
          <a:p>
            <a:pPr eaLnBrk="1" hangingPunct="1">
              <a:spcBef>
                <a:spcPts val="1125"/>
              </a:spcBef>
              <a:buClrTx/>
              <a:buSzPct val="60000"/>
              <a:buFontTx/>
              <a:buNone/>
            </a:pPr>
            <a:endParaRPr lang="el-GR" altLang="el-GR" sz="1200" dirty="0"/>
          </a:p>
          <a:p>
            <a:pPr eaLnBrk="1" hangingPunct="1">
              <a:spcBef>
                <a:spcPts val="1125"/>
              </a:spcBef>
              <a:buClrTx/>
              <a:buSzPct val="60000"/>
              <a:buFontTx/>
              <a:buNone/>
            </a:pPr>
            <a:r>
              <a:rPr lang="el-GR" altLang="el-GR" sz="1800" dirty="0"/>
              <a:t> </a:t>
            </a:r>
          </a:p>
        </p:txBody>
      </p:sp>
      <p:graphicFrame>
        <p:nvGraphicFramePr>
          <p:cNvPr id="4" name="Object 3">
            <a:extLst>
              <a:ext uri="{FF2B5EF4-FFF2-40B4-BE49-F238E27FC236}">
                <a16:creationId xmlns:a16="http://schemas.microsoft.com/office/drawing/2014/main" id="{344CF31C-8FF9-8BDA-7B49-548943FE1113}"/>
              </a:ext>
            </a:extLst>
          </p:cNvPr>
          <p:cNvGraphicFramePr>
            <a:graphicFrameLocks noChangeAspect="1"/>
          </p:cNvGraphicFramePr>
          <p:nvPr>
            <p:extLst>
              <p:ext uri="{D42A27DB-BD31-4B8C-83A1-F6EECF244321}">
                <p14:modId xmlns:p14="http://schemas.microsoft.com/office/powerpoint/2010/main" val="385949600"/>
              </p:ext>
            </p:extLst>
          </p:nvPr>
        </p:nvGraphicFramePr>
        <p:xfrm>
          <a:off x="1050738" y="1869429"/>
          <a:ext cx="6049356" cy="4193714"/>
        </p:xfrm>
        <a:graphic>
          <a:graphicData uri="http://schemas.openxmlformats.org/presentationml/2006/ole">
            <mc:AlternateContent xmlns:mc="http://schemas.openxmlformats.org/markup-compatibility/2006">
              <mc:Choice xmlns:v="urn:schemas-microsoft-com:vml" Requires="v">
                <p:oleObj name="Worksheet" r:id="rId3" imgW="5056738" imgH="3505298" progId="Excel.Sheet.12">
                  <p:embed/>
                </p:oleObj>
              </mc:Choice>
              <mc:Fallback>
                <p:oleObj name="Worksheet" r:id="rId3" imgW="5056738" imgH="3505298" progId="Excel.Sheet.12">
                  <p:embed/>
                  <p:pic>
                    <p:nvPicPr>
                      <p:cNvPr id="0" name=""/>
                      <p:cNvPicPr/>
                      <p:nvPr/>
                    </p:nvPicPr>
                    <p:blipFill>
                      <a:blip r:embed="rId4"/>
                      <a:stretch>
                        <a:fillRect/>
                      </a:stretch>
                    </p:blipFill>
                    <p:spPr>
                      <a:xfrm>
                        <a:off x="1050738" y="1869429"/>
                        <a:ext cx="6049356" cy="4193714"/>
                      </a:xfrm>
                      <a:prstGeom prst="rect">
                        <a:avLst/>
                      </a:prstGeom>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2A429379-DFD2-7036-5D08-266FB5B5EA9F}"/>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a:spcBef>
                <a:spcPct val="0"/>
              </a:spcBef>
              <a:buClrTx/>
              <a:buFontTx/>
              <a:buNone/>
            </a:pPr>
            <a:fld id="{27A4094C-B128-4808-8427-A89150C3E58E}" type="slidenum">
              <a:rPr lang="el-GR" altLang="el-GR" sz="1400"/>
              <a:pPr algn="r">
                <a:spcBef>
                  <a:spcPct val="0"/>
                </a:spcBef>
                <a:buClrTx/>
                <a:buFontTx/>
                <a:buNone/>
              </a:pPr>
              <a:t>8</a:t>
            </a:fld>
            <a:endParaRPr lang="el-GR" altLang="el-GR" sz="1400"/>
          </a:p>
        </p:txBody>
      </p:sp>
      <p:sp>
        <p:nvSpPr>
          <p:cNvPr id="18435" name="Text Box 2">
            <a:extLst>
              <a:ext uri="{FF2B5EF4-FFF2-40B4-BE49-F238E27FC236}">
                <a16:creationId xmlns:a16="http://schemas.microsoft.com/office/drawing/2014/main" id="{ECB1FFC3-66DA-0E04-E52D-1CC68DB73925}"/>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ct val="0"/>
              </a:spcBef>
              <a:buClrTx/>
              <a:buFontTx/>
              <a:buNone/>
            </a:pPr>
            <a:r>
              <a:rPr lang="el-GR" altLang="el-GR" sz="2800">
                <a:solidFill>
                  <a:srgbClr val="333399"/>
                </a:solidFill>
              </a:rPr>
              <a:t>Θεωρία της επιδημιολογικής μετάβασης.</a:t>
            </a:r>
          </a:p>
        </p:txBody>
      </p:sp>
      <p:sp>
        <p:nvSpPr>
          <p:cNvPr id="18436" name="Text Box 3">
            <a:extLst>
              <a:ext uri="{FF2B5EF4-FFF2-40B4-BE49-F238E27FC236}">
                <a16:creationId xmlns:a16="http://schemas.microsoft.com/office/drawing/2014/main" id="{6B696139-51BA-2D32-5DFD-9404E7B67487}"/>
              </a:ext>
            </a:extLst>
          </p:cNvPr>
          <p:cNvSpPr txBox="1">
            <a:spLocks noChangeArrowheads="1"/>
          </p:cNvSpPr>
          <p:nvPr/>
        </p:nvSpPr>
        <p:spPr bwMode="auto">
          <a:xfrm>
            <a:off x="422275" y="1854200"/>
            <a:ext cx="8001000" cy="476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spcBef>
                <a:spcPts val="450"/>
              </a:spcBef>
              <a:buClrTx/>
              <a:buFontTx/>
              <a:buNone/>
            </a:pPr>
            <a:r>
              <a:rPr lang="el-GR" altLang="el-GR" sz="1200">
                <a:latin typeface="Arial" panose="020B0604020202020204" pitchFamily="34" charset="0"/>
              </a:rPr>
              <a:t> </a:t>
            </a:r>
            <a:r>
              <a:rPr lang="el-GR" altLang="el-GR" sz="2200">
                <a:latin typeface="Arial" panose="020B0604020202020204" pitchFamily="34" charset="0"/>
              </a:rPr>
              <a:t>Όλες οι κοινωνίες στον Δυτικό κόσμο (συμπεριλαμβανομένης της Ιαπωνίας) έχουν περάσει από τρία στάδια: </a:t>
            </a:r>
          </a:p>
          <a:p>
            <a:pPr>
              <a:spcBef>
                <a:spcPts val="450"/>
              </a:spcBef>
              <a:buFont typeface="Times New Roman" panose="02020603050405020304" pitchFamily="18" charset="0"/>
              <a:buAutoNum type="arabicParenR"/>
            </a:pPr>
            <a:r>
              <a:rPr lang="el-GR" altLang="el-GR" sz="2200">
                <a:latin typeface="Arial" panose="020B0604020202020204" pitchFamily="34" charset="0"/>
              </a:rPr>
              <a:t> το στάδιο των επιδημιών και των λιμών</a:t>
            </a:r>
          </a:p>
          <a:p>
            <a:pPr>
              <a:spcBef>
                <a:spcPts val="450"/>
              </a:spcBef>
              <a:buFont typeface="Times New Roman" panose="02020603050405020304" pitchFamily="18" charset="0"/>
              <a:buAutoNum type="arabicParenR"/>
            </a:pPr>
            <a:r>
              <a:rPr lang="el-GR" altLang="el-GR" sz="2200">
                <a:latin typeface="Arial" panose="020B0604020202020204" pitchFamily="34" charset="0"/>
              </a:rPr>
              <a:t> το στάδιο της υποχώρησης των λοιμωδών και μεταδοτικών      ασθενειών</a:t>
            </a:r>
          </a:p>
          <a:p>
            <a:pPr>
              <a:spcBef>
                <a:spcPts val="450"/>
              </a:spcBef>
              <a:buFont typeface="Times New Roman" panose="02020603050405020304" pitchFamily="18" charset="0"/>
              <a:buAutoNum type="arabicParenR"/>
            </a:pPr>
            <a:r>
              <a:rPr lang="el-GR" altLang="el-GR" sz="2200">
                <a:latin typeface="Arial" panose="020B0604020202020204" pitchFamily="34" charset="0"/>
              </a:rPr>
              <a:t> το στάδιο των ανθρωπογενών παραγόντων και εκφυλιστικών ασθενειών. </a:t>
            </a:r>
          </a:p>
          <a:p>
            <a:pPr>
              <a:spcBef>
                <a:spcPts val="450"/>
              </a:spcBef>
              <a:buClrTx/>
              <a:buFontTx/>
              <a:buNone/>
            </a:pPr>
            <a:endParaRPr lang="el-GR" altLang="el-GR" sz="220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40B4F897-532B-979B-4538-D0371650A931}"/>
              </a:ext>
            </a:extLst>
          </p:cNvPr>
          <p:cNvSpPr txBox="1">
            <a:spLocks noChangeArrowheads="1"/>
          </p:cNvSpPr>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r" eaLnBrk="1" hangingPunct="1">
              <a:spcBef>
                <a:spcPct val="0"/>
              </a:spcBef>
              <a:buClrTx/>
              <a:buSzPct val="60000"/>
              <a:buFontTx/>
              <a:buNone/>
            </a:pPr>
            <a:fld id="{A4B97D19-E222-436F-AF07-F6B90B671DC9}" type="slidenum">
              <a:rPr lang="el-GR" altLang="el-GR" sz="1400"/>
              <a:pPr algn="r" eaLnBrk="1" hangingPunct="1">
                <a:spcBef>
                  <a:spcPct val="0"/>
                </a:spcBef>
                <a:buClrTx/>
                <a:buSzPct val="60000"/>
                <a:buFontTx/>
                <a:buNone/>
              </a:pPr>
              <a:t>9</a:t>
            </a:fld>
            <a:endParaRPr lang="el-GR" altLang="el-GR" sz="1400"/>
          </a:p>
        </p:txBody>
      </p:sp>
      <p:sp>
        <p:nvSpPr>
          <p:cNvPr id="20483" name="Text Box 2">
            <a:extLst>
              <a:ext uri="{FF2B5EF4-FFF2-40B4-BE49-F238E27FC236}">
                <a16:creationId xmlns:a16="http://schemas.microsoft.com/office/drawing/2014/main" id="{33A418D6-E31C-3D99-70FE-CF7F48AC8558}"/>
              </a:ext>
            </a:extLst>
          </p:cNvPr>
          <p:cNvSpPr txBox="1">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el-GR" altLang="el-GR" sz="2800">
                <a:solidFill>
                  <a:srgbClr val="333399"/>
                </a:solidFill>
              </a:rPr>
              <a:t>Το επιδημιολογικό σιδηρούν παραπέτασμα στην Ευρώπη. </a:t>
            </a:r>
            <a:r>
              <a:rPr lang="el-GR" altLang="el-GR" sz="2400">
                <a:solidFill>
                  <a:srgbClr val="333399"/>
                </a:solidFill>
              </a:rPr>
              <a:t>Τυποποιημένοι δείκτες θνησιμότητας (θάνατοι ανά 100.000 κατοίκους)</a:t>
            </a:r>
            <a:r>
              <a:rPr lang="en-US" altLang="el-GR" sz="2400">
                <a:solidFill>
                  <a:srgbClr val="333399"/>
                </a:solidFill>
              </a:rPr>
              <a:t> </a:t>
            </a:r>
            <a:r>
              <a:rPr lang="el-GR" altLang="el-GR" sz="2400">
                <a:solidFill>
                  <a:srgbClr val="333399"/>
                </a:solidFill>
              </a:rPr>
              <a:t>το 1990.</a:t>
            </a:r>
          </a:p>
        </p:txBody>
      </p:sp>
      <p:pic>
        <p:nvPicPr>
          <p:cNvPr id="20484" name="Picture 3">
            <a:extLst>
              <a:ext uri="{FF2B5EF4-FFF2-40B4-BE49-F238E27FC236}">
                <a16:creationId xmlns:a16="http://schemas.microsoft.com/office/drawing/2014/main" id="{B0465D71-CBCE-56AD-E917-F6A51E090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73238"/>
            <a:ext cx="6926263" cy="5084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Tahom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Tahoma" panose="020B060403050404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Tahom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Tahoma" panose="020B060403050404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6509</Words>
  <Application>Microsoft Office PowerPoint</Application>
  <PresentationFormat>Προβολή στην οθόνη (4:3)</PresentationFormat>
  <Paragraphs>321</Paragraphs>
  <Slides>32</Slides>
  <Notes>27</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32</vt:i4>
      </vt:variant>
    </vt:vector>
  </HeadingPairs>
  <TitlesOfParts>
    <vt:vector size="39" baseType="lpstr">
      <vt:lpstr>Arial</vt:lpstr>
      <vt:lpstr>Tahoma</vt:lpstr>
      <vt:lpstr>Times New Roman</vt:lpstr>
      <vt:lpstr>Wingdings</vt:lpstr>
      <vt:lpstr>Office Theme</vt:lpstr>
      <vt:lpstr>Office Theme</vt:lpstr>
      <vt:lpstr>Worksheet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Απόψεις για τις ανύπαντρες μητέρες στο πρόσφατο παρελθόν: Τα “σπίτια της Μαγδαληνής”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Αιγαίου Τμήμα Γεωγραφίας   Πληθυσμιακή Γεωγραφία</dc:title>
  <dc:creator>bgav</dc:creator>
  <cp:lastModifiedBy>VASILEIOS GAVALAS</cp:lastModifiedBy>
  <cp:revision>89</cp:revision>
  <cp:lastPrinted>1601-01-01T00:00:00Z</cp:lastPrinted>
  <dcterms:created xsi:type="dcterms:W3CDTF">2006-05-10T08:39:10Z</dcterms:created>
  <dcterms:modified xsi:type="dcterms:W3CDTF">2026-05-05T03:13:34Z</dcterms:modified>
</cp:coreProperties>
</file>