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72" r:id="rId8"/>
    <p:sldId id="278" r:id="rId9"/>
    <p:sldId id="273" r:id="rId10"/>
    <p:sldId id="270" r:id="rId11"/>
    <p:sldId id="271" r:id="rId12"/>
    <p:sldId id="274" r:id="rId13"/>
    <p:sldId id="277" r:id="rId14"/>
    <p:sldId id="275" r:id="rId15"/>
    <p:sldId id="276" r:id="rId16"/>
    <p:sldId id="264" r:id="rId17"/>
    <p:sldId id="265" r:id="rId18"/>
    <p:sldId id="280" r:id="rId19"/>
    <p:sldId id="279" r:id="rId20"/>
    <p:sldId id="267"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68" r:id="rId37"/>
    <p:sldId id="269" r:id="rId38"/>
    <p:sldId id="296" r:id="rId39"/>
    <p:sldId id="299" r:id="rId40"/>
    <p:sldId id="297" r:id="rId41"/>
    <p:sldId id="300" r:id="rId42"/>
    <p:sldId id="298" r:id="rId43"/>
    <p:sldId id="301" r:id="rId44"/>
    <p:sldId id="302" r:id="rId45"/>
  </p:sldIdLst>
  <p:sldSz cx="9144000" cy="6858000" type="screen4x3"/>
  <p:notesSz cx="6669088" cy="9926638"/>
  <p:defaultTextStyle>
    <a:defPPr>
      <a:defRPr lang="el-G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2" autoAdjust="0"/>
    <p:restoredTop sz="84230" autoAdjust="0"/>
  </p:normalViewPr>
  <p:slideViewPr>
    <p:cSldViewPr>
      <p:cViewPr varScale="1">
        <p:scale>
          <a:sx n="93" d="100"/>
          <a:sy n="93" d="100"/>
        </p:scale>
        <p:origin x="25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A55DCCC-63D9-2566-169C-140215930FFC}"/>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charset="0"/>
              </a:defRPr>
            </a:lvl1pPr>
          </a:lstStyle>
          <a:p>
            <a:pPr>
              <a:defRPr/>
            </a:pPr>
            <a:r>
              <a:rPr lang="el-GR"/>
              <a:t>Βασίλειος Γαβαλάς, Πληθυσμιακή Γεωγραφία. Διάλεξη 8.</a:t>
            </a:r>
          </a:p>
        </p:txBody>
      </p:sp>
      <p:sp>
        <p:nvSpPr>
          <p:cNvPr id="32771" name="Rectangle 3">
            <a:extLst>
              <a:ext uri="{FF2B5EF4-FFF2-40B4-BE49-F238E27FC236}">
                <a16:creationId xmlns:a16="http://schemas.microsoft.com/office/drawing/2014/main" id="{4801B480-7475-D36E-E44D-BC87B356E616}"/>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charset="0"/>
              </a:defRPr>
            </a:lvl1pPr>
          </a:lstStyle>
          <a:p>
            <a:pPr>
              <a:defRPr/>
            </a:pPr>
            <a:endParaRPr lang="el-GR"/>
          </a:p>
        </p:txBody>
      </p:sp>
      <p:sp>
        <p:nvSpPr>
          <p:cNvPr id="32772" name="Rectangle 4">
            <a:extLst>
              <a:ext uri="{FF2B5EF4-FFF2-40B4-BE49-F238E27FC236}">
                <a16:creationId xmlns:a16="http://schemas.microsoft.com/office/drawing/2014/main" id="{B8DF8783-05E8-1B72-0459-19C47D17D428}"/>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charset="0"/>
              </a:defRPr>
            </a:lvl1pPr>
          </a:lstStyle>
          <a:p>
            <a:pPr>
              <a:defRPr/>
            </a:pPr>
            <a:endParaRPr lang="el-GR"/>
          </a:p>
        </p:txBody>
      </p:sp>
      <p:sp>
        <p:nvSpPr>
          <p:cNvPr id="32773" name="Rectangle 5">
            <a:extLst>
              <a:ext uri="{FF2B5EF4-FFF2-40B4-BE49-F238E27FC236}">
                <a16:creationId xmlns:a16="http://schemas.microsoft.com/office/drawing/2014/main" id="{EA7355FF-7965-74AF-8A12-341F409ACACD}"/>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9D0A4D-DF37-4179-A05B-78AE9C93D2B9}" type="slidenum">
              <a:rPr lang="el-GR" altLang="el-GR"/>
              <a:pPr>
                <a:defRPr/>
              </a:pPr>
              <a:t>‹#›</a:t>
            </a:fld>
            <a:endParaRPr lang="el-GR"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F5D3A91-82B2-2B18-964B-5DF1321A03A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l-GR"/>
              <a:t>Βασίλειος Γαβαλάς, Πληθυσμιακή Γεωγραφία. Διάλεξη 8.</a:t>
            </a:r>
          </a:p>
        </p:txBody>
      </p:sp>
      <p:sp>
        <p:nvSpPr>
          <p:cNvPr id="11267" name="Rectangle 3">
            <a:extLst>
              <a:ext uri="{FF2B5EF4-FFF2-40B4-BE49-F238E27FC236}">
                <a16:creationId xmlns:a16="http://schemas.microsoft.com/office/drawing/2014/main" id="{02C5A278-1E4C-B703-D8A7-0CF23695E4A7}"/>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3076" name="Rectangle 4">
            <a:extLst>
              <a:ext uri="{FF2B5EF4-FFF2-40B4-BE49-F238E27FC236}">
                <a16:creationId xmlns:a16="http://schemas.microsoft.com/office/drawing/2014/main" id="{6490A9F7-D1D2-ABC3-C920-5D2B19771F79}"/>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12F70EA3-C7B5-58BC-1C1D-8E6A513D35D4}"/>
              </a:ext>
            </a:extLst>
          </p:cNvPr>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1270" name="Rectangle 6">
            <a:extLst>
              <a:ext uri="{FF2B5EF4-FFF2-40B4-BE49-F238E27FC236}">
                <a16:creationId xmlns:a16="http://schemas.microsoft.com/office/drawing/2014/main" id="{BB512241-886B-65D5-7741-5BFA3C39DB8F}"/>
              </a:ext>
            </a:extLst>
          </p:cNvPr>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11271" name="Rectangle 7">
            <a:extLst>
              <a:ext uri="{FF2B5EF4-FFF2-40B4-BE49-F238E27FC236}">
                <a16:creationId xmlns:a16="http://schemas.microsoft.com/office/drawing/2014/main" id="{F6CEE4EA-CC2E-6A30-7447-B9EABCDDD525}"/>
              </a:ext>
            </a:extLst>
          </p:cNvPr>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C85F458-ABB0-4861-BECE-5CC1D80A4B1F}"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l.wikipedia.org/wiki/%CE%95%CF%81%CE%BC%CE%BF%CF%8D%CF%80%CE%BF%CE%BB%CE%B7"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el.wikipedia.org/wiki/%CE%95%CF%81%CE%BD%CF%83%CF%84_%CE%A4%CF%83%CE%AF%CE%BB%CE%BB%CE%B5%CF%81" TargetMode="External"/><Relationship Id="rId4" Type="http://schemas.openxmlformats.org/officeDocument/2006/relationships/hyperlink" Target="http://el.wikipedia.org/wiki/%CE%95%CE%B8%CE%BD%CE%B9%CE%BA%CE%AE_%CE%A4%CF%81%CE%AC%CF%80%CE%B5%CE%B6%CE%B1_%CF%84%CE%B7%CF%82_%CE%95%CE%BB%CE%BB%CE%AC%CE%B4%CE%BF%CF%8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310949-B677-0B1C-6274-7E7181F18D5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10243" name="Rectangle 7">
            <a:extLst>
              <a:ext uri="{FF2B5EF4-FFF2-40B4-BE49-F238E27FC236}">
                <a16:creationId xmlns:a16="http://schemas.microsoft.com/office/drawing/2014/main" id="{34079A81-9D42-3A1B-8A74-66E3E7E61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8CD37E-F9F9-47C7-B016-60885C045DE8}" type="slidenum">
              <a:rPr lang="el-GR" altLang="el-GR" smtClean="0"/>
              <a:pPr>
                <a:spcBef>
                  <a:spcPct val="0"/>
                </a:spcBef>
              </a:pPr>
              <a:t>5</a:t>
            </a:fld>
            <a:endParaRPr lang="el-GR" altLang="el-GR"/>
          </a:p>
        </p:txBody>
      </p:sp>
      <p:sp>
        <p:nvSpPr>
          <p:cNvPr id="10244" name="Rectangle 2">
            <a:extLst>
              <a:ext uri="{FF2B5EF4-FFF2-40B4-BE49-F238E27FC236}">
                <a16:creationId xmlns:a16="http://schemas.microsoft.com/office/drawing/2014/main" id="{127A1F3A-F878-F5AF-0816-CBB8A86EC29E}"/>
              </a:ext>
            </a:extLst>
          </p:cNvPr>
          <p:cNvSpPr>
            <a:spLocks noGrp="1" noRot="1" noChangeAspect="1" noChangeArrowheads="1" noTextEdit="1"/>
          </p:cNvSpPr>
          <p:nvPr>
            <p:ph type="sldImg"/>
          </p:nvPr>
        </p:nvSpPr>
        <p:spPr>
          <a:ln/>
        </p:spPr>
      </p:sp>
      <p:sp>
        <p:nvSpPr>
          <p:cNvPr id="10245" name="Rectangle 3">
            <a:extLst>
              <a:ext uri="{FF2B5EF4-FFF2-40B4-BE49-F238E27FC236}">
                <a16:creationId xmlns:a16="http://schemas.microsoft.com/office/drawing/2014/main" id="{F611CEBD-8DAE-018A-175F-A61EFCE34D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Όταν λειτουργούσε το σύστημα συνοριακών καταγραφών η Ε.Σ.Υ.Ε. διέκρινε τους Έλληνες μετανάστες σε </a:t>
            </a:r>
            <a:r>
              <a:rPr lang="el-GR" altLang="el-GR" b="1">
                <a:latin typeface="Arial" panose="020B0604020202020204" pitchFamily="34" charset="0"/>
              </a:rPr>
              <a:t>μόνιμους</a:t>
            </a:r>
            <a:r>
              <a:rPr lang="el-GR" altLang="el-GR">
                <a:latin typeface="Arial" panose="020B0604020202020204" pitchFamily="34" charset="0"/>
              </a:rPr>
              <a:t> και </a:t>
            </a:r>
            <a:r>
              <a:rPr lang="el-GR" altLang="el-GR" b="1">
                <a:latin typeface="Arial" panose="020B0604020202020204" pitchFamily="34" charset="0"/>
              </a:rPr>
              <a:t>προσωρινούς</a:t>
            </a:r>
            <a:r>
              <a:rPr lang="el-GR" altLang="el-GR">
                <a:latin typeface="Arial" panose="020B0604020202020204" pitchFamily="34" charset="0"/>
              </a:rPr>
              <a:t>. Σύμφωνα με τον  ορισμό της Ε.Σ.Υ.Ε. εθεωρούντο  μόνιμοι μετανάστες «όσοι Έλληνες υπήκοοι … μεταβαίνουν εις μία χώρα του εξωτερικού, ίνα εγκατασταθούν εκεί δια χρονικόν  διάστημα πλέον του έτους» και προσωρινοί «όσοι Έλληνες…, α) μεταβαίνουν εις μία χώρα του εξωτερικού, ίνα μείνουν εκεί ολιγώτερων του έτους, προς εργασίαν αμειβομένην εκ της χώρας ταύτης, και β) αναχωρούν λόγω ναυτολογήσεως».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F9791FB-5DC6-BD0C-5885-B42D96D367A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32771" name="Rectangle 7">
            <a:extLst>
              <a:ext uri="{FF2B5EF4-FFF2-40B4-BE49-F238E27FC236}">
                <a16:creationId xmlns:a16="http://schemas.microsoft.com/office/drawing/2014/main" id="{88EBE925-4986-34CA-CD4E-AD530F1228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D94CE0-0C3D-45E1-9B05-D4AB80F3D1BD}" type="slidenum">
              <a:rPr lang="el-GR" altLang="el-GR" smtClean="0"/>
              <a:pPr>
                <a:spcBef>
                  <a:spcPct val="0"/>
                </a:spcBef>
              </a:pPr>
              <a:t>18</a:t>
            </a:fld>
            <a:endParaRPr lang="el-GR" altLang="el-GR"/>
          </a:p>
        </p:txBody>
      </p:sp>
      <p:sp>
        <p:nvSpPr>
          <p:cNvPr id="32772" name="Rectangle 2">
            <a:extLst>
              <a:ext uri="{FF2B5EF4-FFF2-40B4-BE49-F238E27FC236}">
                <a16:creationId xmlns:a16="http://schemas.microsoft.com/office/drawing/2014/main" id="{3561DD4C-E1B4-E9CF-3DA2-6C6BD3278478}"/>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0E0AF01C-3E5B-F0E4-3F12-BFE9C886CD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a:latin typeface="Arial" panose="020B0604020202020204" pitchFamily="34" charset="0"/>
              </a:rPr>
              <a:t>URL: </a:t>
            </a:r>
            <a:r>
              <a:rPr lang="el-GR" altLang="el-GR">
                <a:latin typeface="Arial" panose="020B0604020202020204" pitchFamily="34" charset="0"/>
              </a:rPr>
              <a:t>http://www.citypopulation.de/</a:t>
            </a:r>
            <a:r>
              <a:rPr lang="en-US" altLang="el-GR">
                <a:latin typeface="Arial" panose="020B0604020202020204" pitchFamily="34" charset="0"/>
              </a:rPr>
              <a:t> </a:t>
            </a:r>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a:extLst>
              <a:ext uri="{FF2B5EF4-FFF2-40B4-BE49-F238E27FC236}">
                <a16:creationId xmlns:a16="http://schemas.microsoft.com/office/drawing/2014/main" id="{24E07046-6CB6-BF85-1C4D-2D59D7491429}"/>
              </a:ext>
            </a:extLst>
          </p:cNvPr>
          <p:cNvSpPr>
            <a:spLocks noGrp="1" noRot="1" noChangeAspect="1" noChangeArrowheads="1" noTextEdit="1"/>
          </p:cNvSpPr>
          <p:nvPr>
            <p:ph type="sldImg"/>
          </p:nvPr>
        </p:nvSpPr>
        <p:spPr>
          <a:ln/>
        </p:spPr>
      </p:sp>
      <p:sp>
        <p:nvSpPr>
          <p:cNvPr id="34819" name="Θέση σημειώσεων 2">
            <a:extLst>
              <a:ext uri="{FF2B5EF4-FFF2-40B4-BE49-F238E27FC236}">
                <a16:creationId xmlns:a16="http://schemas.microsoft.com/office/drawing/2014/main" id="{CA8288B1-B7AE-5B9F-FD98-A83812500B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a:latin typeface="Arial" panose="020B0604020202020204" pitchFamily="34" charset="0"/>
              </a:rPr>
              <a:t>URL: </a:t>
            </a:r>
            <a:r>
              <a:rPr lang="el-GR" altLang="el-GR">
                <a:latin typeface="Arial" panose="020B0604020202020204" pitchFamily="34" charset="0"/>
              </a:rPr>
              <a:t>http://www.citypopulation.de/</a:t>
            </a:r>
            <a:r>
              <a:rPr lang="en-US" altLang="el-GR">
                <a:latin typeface="Arial" panose="020B0604020202020204" pitchFamily="34" charset="0"/>
              </a:rPr>
              <a:t> </a:t>
            </a:r>
            <a:endParaRPr lang="el-GR" altLang="el-GR">
              <a:latin typeface="Arial" panose="020B0604020202020204" pitchFamily="34" charset="0"/>
            </a:endParaRPr>
          </a:p>
          <a:p>
            <a:pPr eaLnBrk="1" hangingPunct="1"/>
            <a:r>
              <a:rPr lang="el-GR" altLang="el-GR">
                <a:latin typeface="Arial" panose="020B0604020202020204" pitchFamily="34" charset="0"/>
              </a:rPr>
              <a:t>Οι περισσότερες από τις παραπάνω πόλεις περιλαμβάνουν και τον πληθυσμό ευρύτερων περιοχών που αποτελούν ενιαία πολεοδομικά συγκροτήματα. Π.χ. το Τόκυο περιλαμβάνει τη Γιοκοχάμα, το Καβασάκι και τη Σαϊτάμα. Η Καντόνα (Guangzhou στα κινέζικα) περιλαμβάνει περιοχές που βρίσκονται στο δέλτα του ποταμού</a:t>
            </a:r>
            <a:r>
              <a:rPr lang="en-US" altLang="el-GR">
                <a:latin typeface="Arial" panose="020B0604020202020204" pitchFamily="34" charset="0"/>
              </a:rPr>
              <a:t> Pearl (</a:t>
            </a:r>
            <a:r>
              <a:rPr lang="el-GR" altLang="el-GR">
                <a:latin typeface="Arial" panose="020B0604020202020204" pitchFamily="34" charset="0"/>
              </a:rPr>
              <a:t>Dongguan, Foshan, Jiangmen, Zhongshan </a:t>
            </a:r>
            <a:r>
              <a:rPr lang="en-US" altLang="el-GR">
                <a:latin typeface="Arial" panose="020B0604020202020204" pitchFamily="34" charset="0"/>
              </a:rPr>
              <a:t>).</a:t>
            </a:r>
            <a:endParaRPr lang="el-GR" altLang="el-GR">
              <a:latin typeface="Arial" panose="020B0604020202020204" pitchFamily="34" charset="0"/>
            </a:endParaRPr>
          </a:p>
        </p:txBody>
      </p:sp>
      <p:sp>
        <p:nvSpPr>
          <p:cNvPr id="34820" name="Θέση κεφαλίδας 3">
            <a:extLst>
              <a:ext uri="{FF2B5EF4-FFF2-40B4-BE49-F238E27FC236}">
                <a16:creationId xmlns:a16="http://schemas.microsoft.com/office/drawing/2014/main" id="{BB64F665-71E8-2484-6F25-858F1C3DF51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Μέθοδοι Δημογραφικής Ανάλυσης. Διάλεξη 6.</a:t>
            </a:r>
          </a:p>
        </p:txBody>
      </p:sp>
      <p:sp>
        <p:nvSpPr>
          <p:cNvPr id="34821" name="Θέση αριθμού διαφάνειας 4">
            <a:extLst>
              <a:ext uri="{FF2B5EF4-FFF2-40B4-BE49-F238E27FC236}">
                <a16:creationId xmlns:a16="http://schemas.microsoft.com/office/drawing/2014/main" id="{395A6729-8198-04B6-7691-976E8F2A74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817479-24DF-4F0D-B741-6BFC2DF1D121}" type="slidenum">
              <a:rPr lang="el-GR" altLang="el-GR" smtClean="0"/>
              <a:pPr>
                <a:spcBef>
                  <a:spcPct val="0"/>
                </a:spcBef>
              </a:pPr>
              <a:t>19</a:t>
            </a:fld>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0BB2783-1753-6D61-91E8-0FCFE85B859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37891" name="Rectangle 7">
            <a:extLst>
              <a:ext uri="{FF2B5EF4-FFF2-40B4-BE49-F238E27FC236}">
                <a16:creationId xmlns:a16="http://schemas.microsoft.com/office/drawing/2014/main" id="{8D17456E-7EDD-F273-D444-649E0540E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C95B47-A75B-4B59-A8A4-2C7B77B7AC60}" type="slidenum">
              <a:rPr lang="el-GR" altLang="en-US" smtClean="0"/>
              <a:pPr>
                <a:spcBef>
                  <a:spcPct val="0"/>
                </a:spcBef>
              </a:pPr>
              <a:t>21</a:t>
            </a:fld>
            <a:endParaRPr lang="el-GR" altLang="en-US"/>
          </a:p>
        </p:txBody>
      </p:sp>
      <p:sp>
        <p:nvSpPr>
          <p:cNvPr id="37892" name="Text Box 1">
            <a:extLst>
              <a:ext uri="{FF2B5EF4-FFF2-40B4-BE49-F238E27FC236}">
                <a16:creationId xmlns:a16="http://schemas.microsoft.com/office/drawing/2014/main" id="{10E5A711-CE50-28E3-9535-8F667BF4B809}"/>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Μέθοδοι Δημογραφικής Ανάλυσης. Διάλεξη 6.</a:t>
            </a:r>
          </a:p>
        </p:txBody>
      </p:sp>
      <p:sp>
        <p:nvSpPr>
          <p:cNvPr id="37893" name="Text Box 2">
            <a:extLst>
              <a:ext uri="{FF2B5EF4-FFF2-40B4-BE49-F238E27FC236}">
                <a16:creationId xmlns:a16="http://schemas.microsoft.com/office/drawing/2014/main" id="{118C176D-D2E0-37BC-3E4C-477EDE0744DB}"/>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06687EF7-A5B9-4819-84F9-6C3C65A3E43B}" type="slidenum">
              <a:rPr lang="el-GR" altLang="en-US">
                <a:solidFill>
                  <a:srgbClr val="000000"/>
                </a:solidFill>
              </a:rPr>
              <a:pPr algn="r" eaLnBrk="1" hangingPunct="1">
                <a:spcBef>
                  <a:spcPct val="0"/>
                </a:spcBef>
              </a:pPr>
              <a:t>21</a:t>
            </a:fld>
            <a:endParaRPr lang="el-GR" altLang="en-US">
              <a:solidFill>
                <a:srgbClr val="000000"/>
              </a:solidFill>
            </a:endParaRPr>
          </a:p>
        </p:txBody>
      </p:sp>
      <p:sp>
        <p:nvSpPr>
          <p:cNvPr id="37894" name="Rectangle 3">
            <a:extLst>
              <a:ext uri="{FF2B5EF4-FFF2-40B4-BE49-F238E27FC236}">
                <a16:creationId xmlns:a16="http://schemas.microsoft.com/office/drawing/2014/main" id="{D5B71E2E-AFDC-2DDE-A958-7DF9E432B5A1}"/>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37895" name="Text Box 4">
            <a:extLst>
              <a:ext uri="{FF2B5EF4-FFF2-40B4-BE49-F238E27FC236}">
                <a16:creationId xmlns:a16="http://schemas.microsoft.com/office/drawing/2014/main" id="{1E9C14D7-E7E7-D195-8C58-671714F57E02}"/>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Πηγή: Ε.Σ.Υ.Ε. </a:t>
            </a:r>
            <a:r>
              <a:rPr lang="en-US" altLang="en-US">
                <a:solidFill>
                  <a:srgbClr val="000000"/>
                </a:solidFill>
              </a:rPr>
              <a:t>(</a:t>
            </a:r>
            <a:r>
              <a:rPr lang="en-GB" altLang="en-US">
                <a:solidFill>
                  <a:srgbClr val="000000"/>
                </a:solidFill>
              </a:rPr>
              <a:t>URL: </a:t>
            </a:r>
            <a:r>
              <a:rPr lang="el-GR" altLang="en-US">
                <a:solidFill>
                  <a:srgbClr val="000000"/>
                </a:solidFill>
              </a:rPr>
              <a:t>http://www.statistics.gr/gr_tables/table11_gr.pdf</a:t>
            </a:r>
            <a:r>
              <a:rPr lang="en-US" altLang="en-US">
                <a:solidFill>
                  <a:srgbClr val="000000"/>
                </a:solidFill>
              </a:rPr>
              <a:t>)</a:t>
            </a:r>
          </a:p>
          <a:p>
            <a:pPr eaLnBrk="1" hangingPunct="1">
              <a:spcBef>
                <a:spcPts val="450"/>
              </a:spcBef>
            </a:pPr>
            <a:r>
              <a:rPr lang="el-GR" altLang="en-US">
                <a:solidFill>
                  <a:srgbClr val="000000"/>
                </a:solidFill>
              </a:rPr>
              <a:t>Το 2001 ο αγροτικός πληθυσμός αποτελούσε το 27,2% του συνολικού πληθυσμού.</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892BF6E-99AC-13AD-6709-3BF2DEF0B36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39939" name="Rectangle 7">
            <a:extLst>
              <a:ext uri="{FF2B5EF4-FFF2-40B4-BE49-F238E27FC236}">
                <a16:creationId xmlns:a16="http://schemas.microsoft.com/office/drawing/2014/main" id="{53AAA6F5-4375-250E-3DC0-10E26ABBE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94E83C-67A4-4C33-AC4C-E83DFAF2C2BD}" type="slidenum">
              <a:rPr lang="el-GR" altLang="en-US" smtClean="0"/>
              <a:pPr>
                <a:spcBef>
                  <a:spcPct val="0"/>
                </a:spcBef>
              </a:pPr>
              <a:t>22</a:t>
            </a:fld>
            <a:endParaRPr lang="el-GR" altLang="en-US"/>
          </a:p>
        </p:txBody>
      </p:sp>
      <p:sp>
        <p:nvSpPr>
          <p:cNvPr id="39940" name="Rectangle 1">
            <a:extLst>
              <a:ext uri="{FF2B5EF4-FFF2-40B4-BE49-F238E27FC236}">
                <a16:creationId xmlns:a16="http://schemas.microsoft.com/office/drawing/2014/main" id="{07A7D8DD-57EC-5A82-1895-79022BC89E23}"/>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39941" name="Text Box 2">
            <a:extLst>
              <a:ext uri="{FF2B5EF4-FFF2-40B4-BE49-F238E27FC236}">
                <a16:creationId xmlns:a16="http://schemas.microsoft.com/office/drawing/2014/main" id="{718413B1-D697-56D6-BAAD-E6337FBA91CD}"/>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Πηγή: προσαρμοσμένο από Κοτζαμάνης, Β., Ανδρουλάκης Ε. (2009) «Οι δημογραφικές εξελίξεις στη νεώτερη Ελλάδα» στο Κοτζαμάνης Β. (εκδ.) </a:t>
            </a:r>
            <a:r>
              <a:rPr lang="el-GR" altLang="en-US" i="1">
                <a:solidFill>
                  <a:srgbClr val="000000"/>
                </a:solidFill>
              </a:rPr>
              <a:t>Η δημογραφική πρόκληση, γεγονότα και διακυβεύματα. </a:t>
            </a:r>
            <a:r>
              <a:rPr lang="el-GR" altLang="en-US">
                <a:solidFill>
                  <a:srgbClr val="000000"/>
                </a:solidFill>
              </a:rPr>
              <a:t>Πανεπιστημιακές εκδόσεις Θεσσαλίας. Βόλος. σ 95.</a:t>
            </a:r>
          </a:p>
          <a:p>
            <a:pPr eaLnBrk="1" hangingPunct="1">
              <a:spcBef>
                <a:spcPts val="450"/>
              </a:spcBef>
            </a:pPr>
            <a:r>
              <a:rPr lang="el-GR" altLang="en-US">
                <a:solidFill>
                  <a:srgbClr val="000000"/>
                </a:solidFill>
              </a:rPr>
              <a:t>Ίσως εδώ είναι σκόπιμο να γίνει διάκριση ανάμεσα στη δημογραφική αστικοποίηση, που ορίστηκε παραπάνω ως  αύξηση του ποσοστού  των κατοίκων μιας χώρας που διαμένουν σε πόλεις, και την οικονομική αστικοποίηση, που ορίζεται ως αύξηση του ποσοστού των κατοίκων μιας χώρας (ή μιας περιοχής) που απασχολούνται στον δευτερογενή και τριτογενή τομέα της οικονομίας. Στις βιομηχανικά αναπτυγμένες χώρες της Δύσης, η οικονομική και δημογραφική αστικοποίηση ακολουθούν παράλληλες πορείες. Αντιθέτως, στις αναπτυσσόμενες χώρες η έξοδος του αγροτικού πληθυσμού προς τα αστικά κέντρα, παρόλο που λαμβάνει χώρα εξαιτίας της πληθυσμιακής πίεσης και της έλλειψης πόρων στις αγροτικές περιοχές, δεν απορροφάται απαραίτητα από το δευτερογενή  και τριτογενή τομέα της οικονομίας. Οι πόλεις λειτουργούν ως πόλοι έλξης. Οι κάτοικοι των αγροτικών περιοχών συχνά πιστεύουν ότι το βιοτικό επίπεδο στις αστικές περιοχές είναι καλύτερο. Αναζητάν στις πόλεις πιο καλοπληρωμένες δουλειές, καλύτερη υγειονομική περίθαλψη και εκπαίδευση. Συνήθως διαψεύδονται με αποτέλεσμα τη δημιουργία παραγκουπόλεων (shanty towns) στα περίχωρα των αστικών κέντρων των αναπτυσσόμενων χωρών. Χαρακτηριστικά παραδείγματα παραγκουπόλεων είναι οι favelas στη Βραζιλία, οι barriadas στην Ισπανόφωνη Λατινική Αμερική, οι bidonvilles στη Βόρεια Αφρική και οι  bustees στην Ινδία (Gillet, 2005:131). </a:t>
            </a:r>
          </a:p>
          <a:p>
            <a:pPr eaLnBrk="1" hangingPunct="1">
              <a:spcBef>
                <a:spcPts val="450"/>
              </a:spcBef>
            </a:pPr>
            <a:endParaRPr lang="el-GR"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BFC0E58-9DC3-3713-3BEF-565A5A33231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41987" name="Rectangle 7">
            <a:extLst>
              <a:ext uri="{FF2B5EF4-FFF2-40B4-BE49-F238E27FC236}">
                <a16:creationId xmlns:a16="http://schemas.microsoft.com/office/drawing/2014/main" id="{419CA901-1F47-DB48-B378-61E3B6606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1D904-EC9F-4361-A2CE-ACFD0169593E}" type="slidenum">
              <a:rPr lang="el-GR" altLang="en-US" smtClean="0"/>
              <a:pPr>
                <a:spcBef>
                  <a:spcPct val="0"/>
                </a:spcBef>
              </a:pPr>
              <a:t>23</a:t>
            </a:fld>
            <a:endParaRPr lang="el-GR" altLang="en-US"/>
          </a:p>
        </p:txBody>
      </p:sp>
      <p:sp>
        <p:nvSpPr>
          <p:cNvPr id="41988" name="Rectangle 1">
            <a:extLst>
              <a:ext uri="{FF2B5EF4-FFF2-40B4-BE49-F238E27FC236}">
                <a16:creationId xmlns:a16="http://schemas.microsoft.com/office/drawing/2014/main" id="{7F0DE819-8458-93C3-C175-017533CBF914}"/>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41989" name="Text Box 2">
            <a:extLst>
              <a:ext uri="{FF2B5EF4-FFF2-40B4-BE49-F238E27FC236}">
                <a16:creationId xmlns:a16="http://schemas.microsoft.com/office/drawing/2014/main" id="{342BE172-4FC5-477C-DC7B-A8539873D7A7}"/>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i="1">
                <a:solidFill>
                  <a:srgbClr val="000000"/>
                </a:solidFill>
              </a:rPr>
              <a:t>Άποψη της πόλης των Αθηνών, σε πίνακα του Richard Temple, όπως την αντίκρισαν ο λόρδος Βύρωνας και ο βαρώνος Hobhouse το έτος 1810. Στο αριστερό άκρο της εικόνας διακρίνεται η Πύλη του Αδριανού και στο δεξιό το Θησείο. Σε πρώτο πλάνο αριστερά, η ρεματιά που αργότερα εξελίχθηκε στις οδούς Δημοκρίτου-Βουκουρεστίου (Πηγή: J. C. Hobhouse, A journey through Albania and other provinces of Turkey in Europe and Asia, to Constantinople, during the years 1809 and 1810, Λονδίνο 1813).</a:t>
            </a:r>
            <a:r>
              <a:rPr lang="el-GR" altLang="en-US">
                <a:solidFill>
                  <a:srgbClr val="000000"/>
                </a:solidFill>
              </a:rPr>
              <a:t> </a:t>
            </a:r>
          </a:p>
        </p:txBody>
      </p:sp>
      <p:sp>
        <p:nvSpPr>
          <p:cNvPr id="41990" name="Notes Placeholder 5">
            <a:extLst>
              <a:ext uri="{FF2B5EF4-FFF2-40B4-BE49-F238E27FC236}">
                <a16:creationId xmlns:a16="http://schemas.microsoft.com/office/drawing/2014/main" id="{BF37EF0D-5337-879B-225E-D50F22F7E0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panose="02020603050405020304" pitchFamily="18" charset="0"/>
              </a:rPr>
              <a:t>Επί Οθωμανικής κυριαρχίας η Αθήνα ήταν μία μικρή επαρχιακή πόλη στις παρυφές της Οθωμανικής αυτοκρατορίας. Όταν ορίστηκε ως έδρα του νεοσύστατου Ελληνικού Κράτους το Δεκέμβριο του 1834, ο πληθυσμός της δεν ξεπερνούσε τους 10.000 με 12.000 κατοίκους. Επιπλέον η εικόνα που παρουσίαζε ήταν αποκαρδιωτική εξαιτίας των εκτεταμένων καταστροφών που είχε υποστεί κατά τη διάρκεια του αγώνα της ανεξαρτησίας και ιδιαίτερα στο διάστημα της ενδεκάμηνης πολιορκίας της από τον Κιουταχή, μεταξύ Ιουνίου 1826 και Μαΐου 1827.</a:t>
            </a:r>
            <a:endParaRPr lang="el-GR"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B5916-CF80-B62D-1E27-0741CA3BB58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44035" name="Rectangle 7">
            <a:extLst>
              <a:ext uri="{FF2B5EF4-FFF2-40B4-BE49-F238E27FC236}">
                <a16:creationId xmlns:a16="http://schemas.microsoft.com/office/drawing/2014/main" id="{FF16580A-B73E-F062-D0CC-6559835B9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20A739-CC9B-4D2F-A6B6-A46C8C1677D6}" type="slidenum">
              <a:rPr lang="el-GR" altLang="en-US" smtClean="0"/>
              <a:pPr>
                <a:spcBef>
                  <a:spcPct val="0"/>
                </a:spcBef>
              </a:pPr>
              <a:t>24</a:t>
            </a:fld>
            <a:endParaRPr lang="el-GR" altLang="en-US"/>
          </a:p>
        </p:txBody>
      </p:sp>
      <p:sp>
        <p:nvSpPr>
          <p:cNvPr id="44036" name="Rectangle 1">
            <a:extLst>
              <a:ext uri="{FF2B5EF4-FFF2-40B4-BE49-F238E27FC236}">
                <a16:creationId xmlns:a16="http://schemas.microsoft.com/office/drawing/2014/main" id="{3112ABF4-EE05-A524-1347-91E56AC73FA5}"/>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44037" name="Text Box 2">
            <a:extLst>
              <a:ext uri="{FF2B5EF4-FFF2-40B4-BE49-F238E27FC236}">
                <a16:creationId xmlns:a16="http://schemas.microsoft.com/office/drawing/2014/main" id="{95D69BD3-CBD5-020B-AA1D-FB1BE8186B4F}"/>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i="1">
                <a:solidFill>
                  <a:srgbClr val="000000"/>
                </a:solidFill>
              </a:rPr>
              <a:t>Άποψη της πόλης των Αθηνών από το Λυκαβηττό, περί το έτος 1805, σε υδατογραφία του Edward Dodwell. Διακρίνονται οι αδόμητες εκτάσεις μεταξύ του μετώπου των οικιών και του τείχους (Πηγή: E. Dodwell, A classical and topographical tour through Greece, during the years 1801, 1805 and 1806, Λονδίνο 1821).</a:t>
            </a:r>
            <a:r>
              <a:rPr lang="el-GR" altLang="en-US">
                <a:solidFill>
                  <a:srgbClr val="000000"/>
                </a:solidFill>
              </a:rPr>
              <a:t> </a:t>
            </a:r>
          </a:p>
        </p:txBody>
      </p:sp>
      <p:sp>
        <p:nvSpPr>
          <p:cNvPr id="44038" name="Notes Placeholder 5">
            <a:extLst>
              <a:ext uri="{FF2B5EF4-FFF2-40B4-BE49-F238E27FC236}">
                <a16:creationId xmlns:a16="http://schemas.microsoft.com/office/drawing/2014/main" id="{A0B7D490-CC16-E4B4-F448-A24E77035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panose="02020603050405020304" pitchFamily="18" charset="0"/>
              </a:rPr>
              <a:t>Την ίδια εποχή στην απελευθερωμένη Ελλάδα υπήρχαν πόλεις σαφώς μεγαλύτερες από την Αθήνα και σημαντικότερες από εμπορικής και οικονομικής απόψεως, όπως η Τρίπολη και η Πάτρα με πληθυσμό της τάξης των 15.000 η καθεμιά. Είναι γεγονός όμως ότι στην απελευθερωμένη Ελλάδα, δεν υπήρχαν πόλεις μεγάλου μεγέθους. Η Θήβα, η Λιβαδειά, η Λαμία και τα Σάλωνα, είχαν πληθυσμό από 4.000 ως 8.000 και ήταν όλες μικρότερες από την Αθήνα. Αντιθέτως, στο γεωγραφικό χώρο που έμελλε αργότερα να αποτελέσει τη σημερινή Ελλάδα υπήρχαν στην εποχή για την οποία μιλάμε (πρώτο μισό του 19ου αιώνα) πόλεις κατά πολύ μεγαλύτερες από τις προαναφερόμενες οι οποίες είχαν αναπτύξει περισσότερο τον δευτερογενή και τριτογενή τομέα της οικονομίας τους. Τα Γιάννενα, οι Σέρρες, η Λάρισα και φυσικά η Θεσσαλονίκη, η οποία με πληθυσμό 60.000 κατοίκων ήταν η μεγαλύτερη πόλη στη Βαλκανική χερσόνησο, είναι μερικά παραδείγματα τέτοιων πόλεων. </a:t>
            </a:r>
            <a:endParaRPr lang="el-GR"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ACC9AC3-8246-E577-CDCC-08A9B5F4568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46083" name="Rectangle 7">
            <a:extLst>
              <a:ext uri="{FF2B5EF4-FFF2-40B4-BE49-F238E27FC236}">
                <a16:creationId xmlns:a16="http://schemas.microsoft.com/office/drawing/2014/main" id="{3A30FEBD-09DE-D700-296A-5D000FB380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B22270-3C22-48C7-887A-0B193E04E299}" type="slidenum">
              <a:rPr lang="el-GR" altLang="en-US" smtClean="0"/>
              <a:pPr>
                <a:spcBef>
                  <a:spcPct val="0"/>
                </a:spcBef>
              </a:pPr>
              <a:t>25</a:t>
            </a:fld>
            <a:endParaRPr lang="el-GR" altLang="en-US"/>
          </a:p>
        </p:txBody>
      </p:sp>
      <p:sp>
        <p:nvSpPr>
          <p:cNvPr id="46084" name="Rectangle 1">
            <a:extLst>
              <a:ext uri="{FF2B5EF4-FFF2-40B4-BE49-F238E27FC236}">
                <a16:creationId xmlns:a16="http://schemas.microsoft.com/office/drawing/2014/main" id="{193222DA-5DE9-D9CA-48A1-FDD4514FCA3B}"/>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46085" name="Text Box 2">
            <a:extLst>
              <a:ext uri="{FF2B5EF4-FFF2-40B4-BE49-F238E27FC236}">
                <a16:creationId xmlns:a16="http://schemas.microsoft.com/office/drawing/2014/main" id="{24D16F8C-FF8A-8CB0-2FC7-477038366302}"/>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lnSpc>
                <a:spcPct val="90000"/>
              </a:lnSpc>
              <a:spcBef>
                <a:spcPts val="450"/>
              </a:spcBef>
            </a:pPr>
            <a:r>
              <a:rPr lang="el-GR" altLang="en-US">
                <a:solidFill>
                  <a:srgbClr val="000000"/>
                </a:solidFill>
              </a:rPr>
              <a:t>Στην ανάπτυξη της εμπορικής ναυτιλίας στις Κυκλάδες αλλά και στη γενικότερη οικονομική τους άνθιση συνέβαλε ιδιαίτερα η Σύρος η οποία κατά το 19ο αιώνα εξελίχθηκε στο μεγαλύτερο λιμάνι της Ελλάδας αλλά και σε κύριο εμπορικό, βιομηχανικό και πολιτιστικό κέντρο της χώρας. Το 1828 μετά από απογραφή, ο πληθυσμός της πόλης αριθμεί 13.805 κατοίκους. </a:t>
            </a:r>
            <a:r>
              <a:rPr lang="el-GR" altLang="en-US" b="1">
                <a:solidFill>
                  <a:srgbClr val="000000"/>
                </a:solidFill>
              </a:rPr>
              <a:t>Tο 1856 αναφέρεται ως η δεύτερη πόλη μετά την Αθήνα σε πληθυσμό</a:t>
            </a:r>
            <a:r>
              <a:rPr lang="el-GR" altLang="en-US">
                <a:solidFill>
                  <a:srgbClr val="000000"/>
                </a:solidFill>
              </a:rPr>
              <a:t>. </a:t>
            </a:r>
            <a:r>
              <a:rPr lang="el-GR" altLang="en-US" baseline="30000">
                <a:solidFill>
                  <a:srgbClr val="009999"/>
                </a:solidFill>
                <a:hlinkClick r:id="rId3"/>
              </a:rPr>
              <a:t>[6]</a:t>
            </a:r>
            <a:r>
              <a:rPr lang="el-GR" altLang="en-US">
                <a:solidFill>
                  <a:srgbClr val="000000"/>
                </a:solidFill>
              </a:rPr>
              <a:t>. Το 1844 η αρτισύστατη </a:t>
            </a:r>
            <a:r>
              <a:rPr lang="el-GR" altLang="en-US">
                <a:solidFill>
                  <a:srgbClr val="009999"/>
                </a:solidFill>
                <a:hlinkClick r:id="rId4"/>
              </a:rPr>
              <a:t>Εθνική Τράπεζα της Ελλάδος</a:t>
            </a:r>
            <a:r>
              <a:rPr lang="el-GR" altLang="en-US">
                <a:solidFill>
                  <a:srgbClr val="000000"/>
                </a:solidFill>
              </a:rPr>
              <a:t> ιδρύει το πρώτο υποκατάστημά της στην Ερμούπολη. Το 1864 εγκαινιάστηκε το θέατρο "Απόλλων"</a:t>
            </a:r>
            <a:r>
              <a:rPr lang="el-GR" altLang="en-US" baseline="30000">
                <a:solidFill>
                  <a:srgbClr val="009999"/>
                </a:solidFill>
                <a:hlinkClick r:id="rId3"/>
              </a:rPr>
              <a:t>[α]</a:t>
            </a:r>
            <a:r>
              <a:rPr lang="el-GR" altLang="en-US">
                <a:solidFill>
                  <a:srgbClr val="000000"/>
                </a:solidFill>
              </a:rPr>
              <a:t>. Είναι έργο του Ιταλού αρχιτέκτονα Πιέτρο Σαμπό. Το επιβλητικό δημαρχείο της πόλης κτίστηκε από τον </a:t>
            </a:r>
            <a:r>
              <a:rPr lang="el-GR" altLang="en-US">
                <a:solidFill>
                  <a:srgbClr val="009999"/>
                </a:solidFill>
                <a:hlinkClick r:id="rId5"/>
              </a:rPr>
              <a:t>Ερνστ Τσίλλερ</a:t>
            </a:r>
            <a:r>
              <a:rPr lang="el-GR" altLang="en-US">
                <a:solidFill>
                  <a:srgbClr val="000000"/>
                </a:solidFill>
              </a:rPr>
              <a:t> το 1876-1891. Τα ναυπηγία της Σύρου προσέλκυαν παραγγελίες και από πελάτες εκτός Ελλάδας, κυρίως από τη Γαλλία, χάρη στο μικρό κόστος ναυπήγησης συγκριτικά με τα ναυπηγία της Δυτικής Ευρώπης. Είναι ενδεικτικό ότι το κόστος ναυπήγησης ενός πλοίου 300 τόνων στα μέσα του 19ου αιώνα στη Σύρο ήταν 58.000 γαλλικά φράγκα, ενώ στη Μασσαλία ένα πλοίο του ίδιου μεγέθους κόστιζε 122.500 φράγκα (Καρδάσης 1987:175).  </a:t>
            </a:r>
          </a:p>
          <a:p>
            <a:pPr eaLnBrk="1" hangingPunct="1">
              <a:lnSpc>
                <a:spcPct val="90000"/>
              </a:lnSpc>
              <a:spcBef>
                <a:spcPts val="450"/>
              </a:spcBef>
            </a:pPr>
            <a:r>
              <a:rPr lang="el-GR" altLang="en-US">
                <a:solidFill>
                  <a:srgbClr val="000000"/>
                </a:solidFill>
              </a:rPr>
              <a:t>Άλλοι παράγοντες που συνέβαλαν στην οικονομική παρακμή των Κυκλάδων ήταν: </a:t>
            </a:r>
          </a:p>
          <a:p>
            <a:pPr eaLnBrk="1" hangingPunct="1">
              <a:lnSpc>
                <a:spcPct val="90000"/>
              </a:lnSpc>
              <a:spcBef>
                <a:spcPts val="450"/>
              </a:spcBef>
            </a:pPr>
            <a:r>
              <a:rPr lang="el-GR" altLang="en-US">
                <a:solidFill>
                  <a:srgbClr val="000000"/>
                </a:solidFill>
              </a:rPr>
              <a:t>Η διάνοιξη του ισθμού της Κορίνθου. Η λειτουργία του το 1893 σήμαινε ότι τα πλοία που κατευθύνονταν από τη Μαύρη Θάλασσα στα λιμάνια της Ιταλίας και της Γαλλίας δεν χρησιμοποιούσαν ως ενδιάμεσο σταθμό τη Σύρο ή κάποιο άλλο Κυκλαδονήσι. Αυτό είχε ως συνέπεια να μειωθεί η εμπορική κίνηση στα λιμάνια των Κυκλάδων.</a:t>
            </a:r>
          </a:p>
          <a:p>
            <a:pPr eaLnBrk="1" hangingPunct="1">
              <a:lnSpc>
                <a:spcPct val="90000"/>
              </a:lnSpc>
              <a:spcBef>
                <a:spcPts val="450"/>
              </a:spcBef>
            </a:pPr>
            <a:r>
              <a:rPr lang="el-GR" altLang="en-US">
                <a:solidFill>
                  <a:srgbClr val="000000"/>
                </a:solidFill>
              </a:rPr>
              <a:t>Η κυριαρχία των ατμόπλοιων τα τελευταία χρόνια του 19ου αιώνα, οι ανάγκες των οποίων σε καύσιμη ύλη δεν μπορούσαν να εξυπηρετηθούν εύκολα από τα λιμάνια των Κυκλάδων.</a:t>
            </a:r>
          </a:p>
          <a:p>
            <a:pPr eaLnBrk="1" hangingPunct="1">
              <a:lnSpc>
                <a:spcPct val="90000"/>
              </a:lnSpc>
              <a:spcBef>
                <a:spcPts val="450"/>
              </a:spcBef>
            </a:pPr>
            <a:r>
              <a:rPr lang="el-GR" altLang="en-US">
                <a:solidFill>
                  <a:srgbClr val="000000"/>
                </a:solidFill>
              </a:rPr>
              <a:t>Η έμφαση που δόθηκε στην ανάπτυξη του Πειραιά. Οι λιμενικές εγκαταστάσεις και ο σιδηρόδρομος που εξυπηρετούσε το λιμάνι, κατέστησαν τον Πειραιά πιο κατάλληλο για την υποστήριξη μεγάλων πλοίων και  σταδιακά πήρε τα σκήπτρα από τη Σύρο και κατέστη το μεγαλύτερο λιμάνι της χώρας. </a:t>
            </a:r>
          </a:p>
          <a:p>
            <a:pPr eaLnBrk="1" hangingPunct="1">
              <a:lnSpc>
                <a:spcPct val="90000"/>
              </a:lnSpc>
              <a:spcBef>
                <a:spcPts val="450"/>
              </a:spcBef>
            </a:pPr>
            <a:endParaRPr lang="el-GR" altLang="en-US">
              <a:solidFill>
                <a:srgbClr val="000000"/>
              </a:solidFill>
            </a:endParaRPr>
          </a:p>
          <a:p>
            <a:pPr eaLnBrk="1" hangingPunct="1">
              <a:lnSpc>
                <a:spcPct val="90000"/>
              </a:lnSpc>
              <a:spcBef>
                <a:spcPts val="450"/>
              </a:spcBef>
            </a:pPr>
            <a:endParaRPr lang="el-GR" altLang="en-US">
              <a:solidFill>
                <a:srgbClr val="000000"/>
              </a:solidFill>
            </a:endParaRPr>
          </a:p>
        </p:txBody>
      </p:sp>
      <p:sp>
        <p:nvSpPr>
          <p:cNvPr id="46086" name="Text Box 3">
            <a:extLst>
              <a:ext uri="{FF2B5EF4-FFF2-40B4-BE49-F238E27FC236}">
                <a16:creationId xmlns:a16="http://schemas.microsoft.com/office/drawing/2014/main" id="{516732FE-7256-3642-CBF5-E02342F591F5}"/>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46087" name="Text Box 4">
            <a:extLst>
              <a:ext uri="{FF2B5EF4-FFF2-40B4-BE49-F238E27FC236}">
                <a16:creationId xmlns:a16="http://schemas.microsoft.com/office/drawing/2014/main" id="{7E92A2C0-040E-8EA2-8DAE-92FB2F70C1D2}"/>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B20368C3-A780-42B2-B8C2-90E12BD26F23}" type="slidenum">
              <a:rPr lang="el-GR" altLang="en-US">
                <a:solidFill>
                  <a:srgbClr val="000000"/>
                </a:solidFill>
              </a:rPr>
              <a:pPr algn="r" eaLnBrk="1" hangingPunct="1">
                <a:spcBef>
                  <a:spcPct val="0"/>
                </a:spcBef>
              </a:pPr>
              <a:t>25</a:t>
            </a:fld>
            <a:endParaRPr lang="el-GR" altLang="en-US">
              <a:solidFill>
                <a:srgbClr val="000000"/>
              </a:solidFill>
            </a:endParaRPr>
          </a:p>
        </p:txBody>
      </p:sp>
      <p:sp>
        <p:nvSpPr>
          <p:cNvPr id="46088" name="Notes Placeholder 7">
            <a:extLst>
              <a:ext uri="{FF2B5EF4-FFF2-40B4-BE49-F238E27FC236}">
                <a16:creationId xmlns:a16="http://schemas.microsoft.com/office/drawing/2014/main" id="{751A0B89-FBB7-712E-D7FE-7BD32315A5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Times New Roman" panose="02020603050405020304" pitchFamily="18" charset="0"/>
              </a:rPr>
              <a:t>Όταν αναφερόμαστε στην αστικοποίηση του νεοσύστατου Ελληνικού κράτους αξίζει να γίνει ιδιαίτερη μνεία στην Ερμούπολη της Σύρου. Η Ερμούπολη, η οποία αποτελεί και το μοναδικό αστικό κέντρο στον Κυκλαδικό χώρο μέχρι και σήμερα, δημιουργήθηκε εκ του μηδενός με την εισροή προσφύγων που ήρθαν στο νησί κυρίως από την Χίο και τα Ψαρά μετά τις σφαγές που είχε εξαπολύσει ο τουρκικός στόλος σε αυτές τις περιοχές το 1822. Η ύπαρξη καθολικών στο νησί της Σύρου είχε θέσει το νησί υπό την προστασία των Δυτικών «Μεγάλων Δυνάμεων» της εποχής και έτσι οι πρόσφυγες αναζήτησαν εκεί ασφάλεια. Στην απογραφή του 1828 ο πληθυσμός της Ερμούπολης αριθμεί 13.805 κατοίκους, καθιστώντας την από τις μεγαλύτερες πόλεις της απελευθερωμένης Ελλάδας. Σταδιακά η Σύρος κατά το 19ο αιώνα εξελίχθηκε στο μεγαλύτερο λιμάνι της Ελλάδας αλλά και σε κύριο εμπορικό, βιομηχανικό και πολιτιστικό κέντρο της χώρας. Τα ναυπηγία της Σύρου προσέλκυαν παραγγελίες και από πελάτες εκτός Ελλάδας, κυρίως από τη Γαλλία, χάρη στο μικρό κόστος ναυπήγησης συγκριτικά με τα ναυπηγία της Δυτικής Ευρώπης. Είναι ενδεικτικό ότι το κόστος ναυπήγησης ενός πλοίου 300 τόνων στα μέσα του 19ου αιώνα στη Σύρο ήταν 58.000 γαλλικά φράγκα, ενώ στη Μασσαλία ένα πλοίο του ίδιου μεγέθους κόστιζε 122.500 φράγκα</a:t>
            </a:r>
            <a:r>
              <a:rPr lang="en-US" altLang="en-US">
                <a:latin typeface="Times New Roman" panose="02020603050405020304" pitchFamily="18" charset="0"/>
              </a:rPr>
              <a:t>.</a:t>
            </a:r>
            <a:endParaRPr lang="el-GR"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7E53029-EB53-AF95-E36F-ACD3AA9EDB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48131" name="Rectangle 7">
            <a:extLst>
              <a:ext uri="{FF2B5EF4-FFF2-40B4-BE49-F238E27FC236}">
                <a16:creationId xmlns:a16="http://schemas.microsoft.com/office/drawing/2014/main" id="{9F48C93C-6C22-C9C0-795B-233043364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B2DD2B-6333-4C8A-BAF7-65D3C774F7B9}" type="slidenum">
              <a:rPr lang="el-GR" altLang="en-US" smtClean="0"/>
              <a:pPr>
                <a:spcBef>
                  <a:spcPct val="0"/>
                </a:spcBef>
              </a:pPr>
              <a:t>26</a:t>
            </a:fld>
            <a:endParaRPr lang="el-GR" altLang="en-US"/>
          </a:p>
        </p:txBody>
      </p:sp>
      <p:sp>
        <p:nvSpPr>
          <p:cNvPr id="48132" name="Rectangle 1">
            <a:extLst>
              <a:ext uri="{FF2B5EF4-FFF2-40B4-BE49-F238E27FC236}">
                <a16:creationId xmlns:a16="http://schemas.microsoft.com/office/drawing/2014/main" id="{13E4FD0A-3F77-557B-4ED1-01EC13614DA0}"/>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48133" name="Text Box 2">
            <a:extLst>
              <a:ext uri="{FF2B5EF4-FFF2-40B4-BE49-F238E27FC236}">
                <a16:creationId xmlns:a16="http://schemas.microsoft.com/office/drawing/2014/main" id="{7A57BFC8-4C04-CEDA-1D86-00B8D1BE6957}"/>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Η ταχύτατη ανάπτυξη της Αθήνας έγινε, όπως αναφέρθηκε και παραπάνω, εξαιτίας της συγκεντρωτικής δομής της δημόσιας διοίκησης και των πελατειακών σχέσεων κράτους και πολιτών. Σημαντικό μέρος του πληθυσμού της αποτελούνταν από υπαλλήλους οι οποίοι έσπευδαν από άλλα μέρη της Ελλάδας να καταλάβουν θέσεις στα υπουργεία, τις τράπεζες, το κοινοβούλιο και γενικότερα τη δημόσια διοίκηση. </a:t>
            </a:r>
          </a:p>
          <a:p>
            <a:pPr eaLnBrk="1" hangingPunct="1">
              <a:spcBef>
                <a:spcPts val="450"/>
              </a:spcBef>
            </a:pPr>
            <a:endParaRPr lang="el-GR" altLang="en-US">
              <a:solidFill>
                <a:srgbClr val="000000"/>
              </a:solidFill>
            </a:endParaRPr>
          </a:p>
        </p:txBody>
      </p:sp>
      <p:sp>
        <p:nvSpPr>
          <p:cNvPr id="48134" name="Text Box 3">
            <a:extLst>
              <a:ext uri="{FF2B5EF4-FFF2-40B4-BE49-F238E27FC236}">
                <a16:creationId xmlns:a16="http://schemas.microsoft.com/office/drawing/2014/main" id="{F83D33EC-A13B-DE35-86EF-15849E0E832E}"/>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48135" name="Text Box 4">
            <a:extLst>
              <a:ext uri="{FF2B5EF4-FFF2-40B4-BE49-F238E27FC236}">
                <a16:creationId xmlns:a16="http://schemas.microsoft.com/office/drawing/2014/main" id="{FF965F56-1203-C77E-C2A2-ECF3B3F38786}"/>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B934328E-303D-432D-8A55-356FD7C26B1D}" type="slidenum">
              <a:rPr lang="el-GR" altLang="en-US">
                <a:solidFill>
                  <a:srgbClr val="000000"/>
                </a:solidFill>
              </a:rPr>
              <a:pPr algn="r" eaLnBrk="1" hangingPunct="1">
                <a:spcBef>
                  <a:spcPct val="0"/>
                </a:spcBef>
              </a:pPr>
              <a:t>26</a:t>
            </a:fld>
            <a:endParaRPr lang="el-GR"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B8BF9D3-E62E-4094-6C19-5425686FDA9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50179" name="Rectangle 7">
            <a:extLst>
              <a:ext uri="{FF2B5EF4-FFF2-40B4-BE49-F238E27FC236}">
                <a16:creationId xmlns:a16="http://schemas.microsoft.com/office/drawing/2014/main" id="{1FF75A7A-4AEE-7793-00FF-3E6B03302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72D8A1-6BED-4B36-BF9A-84360ACAD437}" type="slidenum">
              <a:rPr lang="el-GR" altLang="en-US" smtClean="0"/>
              <a:pPr>
                <a:spcBef>
                  <a:spcPct val="0"/>
                </a:spcBef>
              </a:pPr>
              <a:t>27</a:t>
            </a:fld>
            <a:endParaRPr lang="el-GR" altLang="en-US"/>
          </a:p>
        </p:txBody>
      </p:sp>
      <p:sp>
        <p:nvSpPr>
          <p:cNvPr id="50180" name="Rectangle 1">
            <a:extLst>
              <a:ext uri="{FF2B5EF4-FFF2-40B4-BE49-F238E27FC236}">
                <a16:creationId xmlns:a16="http://schemas.microsoft.com/office/drawing/2014/main" id="{6B0CDD75-87E5-1E2F-5374-52B0B51BAD93}"/>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50181" name="Text Box 2">
            <a:extLst>
              <a:ext uri="{FF2B5EF4-FFF2-40B4-BE49-F238E27FC236}">
                <a16:creationId xmlns:a16="http://schemas.microsoft.com/office/drawing/2014/main" id="{1547965E-BD9E-E58F-6FF6-581F4D6AE9D6}"/>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Το πρώτο μισό του 20</a:t>
            </a:r>
            <a:r>
              <a:rPr lang="el-GR" altLang="en-US" baseline="30000">
                <a:solidFill>
                  <a:srgbClr val="000000"/>
                </a:solidFill>
              </a:rPr>
              <a:t>ου</a:t>
            </a:r>
            <a:r>
              <a:rPr lang="el-GR" altLang="en-US">
                <a:solidFill>
                  <a:srgbClr val="000000"/>
                </a:solidFill>
              </a:rPr>
              <a:t> αιώνα συμβαίνουν θεαματικές αλλαγές στην ανθρωπογεωγραφία και τη δημογραφία της Ελλάδας, οι οποίες συμβάλλουν και στην ταχύτερη αστικοποίηση της χώρας. Η χώρα διπλασιάζεται σε έκταση και πληθυσμό με τους Βαλκανικούς πολέμους του 1912-13 και τη Μικρασιατική εκστρατεία του 1919-21. Η τελευταία, παρότι κατέληξε σε εθνική τραγωδία, απέφερε στην Ελλάδα την Ανατολική Μακεδονία και τη Θράκη και έναν λιγότερο πολυεθνικό (περισσότερο ομοιογενή) πληθυσμό εξαιτίας των μετακινήσεων πληθυσμών που προξένησαν οι εχθροπραξίες και επισφράγισε η Συνθήκη της Λωζάννης το 1923. Ο πληθυσμός της Ελλάδας πριν τους Βαλκανικούς πολέμους αριθμούσε 2,6 εκατομμύρια κατοίκους οι οποίοι στη συντριπτική τους πλειοψηφία (83,6% σύμφωνα με την απογραφή του 1907) διέμεναν σε κωμοπόλεις και χωριά. Το 1920, μετά τους Βαλκανικούς πολέμους και τη Μικρασιατική εκστρατεία, ο πληθυσμός έφτασε τα 5 εκατομμύρια (Statistique Générale de la Grèce,1928) και ξεπέρασε τα 6,2 εκατομμύρια το 1928 λόγω των προσφύγων που ήρθαν στη χώρα από τη Μικρά Ασία το 1922-1923 (Statistique Générale de la Grèce, 1933). Ο αστικός πληθυσμός της Ελλάδας σχεδόν διπλασιάστηκε ως ποσοστό του συνολικού πληθυσμού μεταξύ 1907 και 1928 (βλ. πίνακα 2.2) και αυτό οφείλεται ως ένα βαθμό στην εγκατάσταση μεγάλου μέρους των προσφύγων σε πόλεις. </a:t>
            </a:r>
          </a:p>
        </p:txBody>
      </p:sp>
      <p:sp>
        <p:nvSpPr>
          <p:cNvPr id="50182" name="Text Box 3">
            <a:extLst>
              <a:ext uri="{FF2B5EF4-FFF2-40B4-BE49-F238E27FC236}">
                <a16:creationId xmlns:a16="http://schemas.microsoft.com/office/drawing/2014/main" id="{3F726BB8-970E-9A19-AE4B-7DFCC6D076B5}"/>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50183" name="Text Box 4">
            <a:extLst>
              <a:ext uri="{FF2B5EF4-FFF2-40B4-BE49-F238E27FC236}">
                <a16:creationId xmlns:a16="http://schemas.microsoft.com/office/drawing/2014/main" id="{78ACCD01-6242-9B45-8A03-677050E05B1A}"/>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9C7EFD22-2203-4F4A-8D2D-C7382674F976}" type="slidenum">
              <a:rPr lang="el-GR" altLang="en-US">
                <a:solidFill>
                  <a:srgbClr val="000000"/>
                </a:solidFill>
              </a:rPr>
              <a:pPr algn="r" eaLnBrk="1" hangingPunct="1">
                <a:spcBef>
                  <a:spcPct val="0"/>
                </a:spcBef>
              </a:pPr>
              <a:t>27</a:t>
            </a:fld>
            <a:endParaRPr lang="el-GR" altLang="en-US">
              <a:solidFill>
                <a:srgbClr val="000000"/>
              </a:solidFill>
            </a:endParaRPr>
          </a:p>
        </p:txBody>
      </p:sp>
      <p:sp>
        <p:nvSpPr>
          <p:cNvPr id="50184" name="Notes Placeholder 7">
            <a:extLst>
              <a:ext uri="{FF2B5EF4-FFF2-40B4-BE49-F238E27FC236}">
                <a16:creationId xmlns:a16="http://schemas.microsoft.com/office/drawing/2014/main" id="{F6B242DB-64C0-7FDF-1A82-E05437A185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Times New Roman" panose="02020603050405020304" pitchFamily="18" charset="0"/>
              </a:rPr>
              <a:t>Το πρώτο μισό του 20</a:t>
            </a:r>
            <a:r>
              <a:rPr lang="el-GR" altLang="en-US" baseline="30000">
                <a:latin typeface="Times New Roman" panose="02020603050405020304" pitchFamily="18" charset="0"/>
              </a:rPr>
              <a:t>ου</a:t>
            </a:r>
            <a:r>
              <a:rPr lang="el-GR" altLang="en-US">
                <a:latin typeface="Times New Roman" panose="02020603050405020304" pitchFamily="18" charset="0"/>
              </a:rPr>
              <a:t> αιώνα συμβαίνουν θεαματικές αλλαγές στην ανθρωπογεωγραφία και τη δημογραφία της Ελλάδας, οι οποίες συμβάλλουν και στην ταχύτερη αστικοποίηση της χώρας. Η χώρα διπλασιάζεται σε έκταση και πληθυσμό με τους Βαλκανικούς πολέμους του 1912-13 και τη Μικρασιατική εκστρατεία του 1919-21. Η τελευταία, παρότι κατέληξε σε εθνική τραγωδία, απέφερε στην Ελλάδα την Ανατολική Μακεδονία και τη Θράκη και έναν λιγότερο πολυεθνικό πληθυσμό εξαιτίας των μετακινήσεων πληθυσμών που προξένησαν οι εχθροπραξίες και επισφράγισε η Συνθήκη της Λωζάννης το 1923. Ο πληθυσμός της Ελλάδας πριν τους Βαλκανικούς πολέμους αριθμούσε 2,6 εκατομμύρια κατοίκους οι οποίοι στη συντριπτική τους πλειοψηφία (83,6% σύμφωνα με την απογραφή του 1907) διέμεναν σε κωμοπόλεις και χωριά. Το 1920, μετά τους Βαλκανικούς πολέμους και τη Μικρασιατική εκστρατεία, ο πληθυσμός έφτασε τα 5 εκατομμύρια και ξεπέρασε τα 6,2 εκατομμύρια το 1928 λόγω των προσφύγων που ήρθαν στη χώρα από τη Μικρά Ασία το 1922-1923</a:t>
            </a:r>
            <a:r>
              <a:rPr lang="en-US" altLang="en-US">
                <a:latin typeface="Times New Roman" panose="02020603050405020304" pitchFamily="18" charset="0"/>
              </a:rPr>
              <a:t>.</a:t>
            </a:r>
            <a:r>
              <a:rPr lang="el-GR" altLang="en-US">
                <a:latin typeface="Times New Roman" panose="02020603050405020304"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95B3893-43B7-E4DD-8F2D-B2D9915B09C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52227" name="Rectangle 7">
            <a:extLst>
              <a:ext uri="{FF2B5EF4-FFF2-40B4-BE49-F238E27FC236}">
                <a16:creationId xmlns:a16="http://schemas.microsoft.com/office/drawing/2014/main" id="{1933FE0C-85E0-1D2F-45F6-790AA47F3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CF8695-783E-4640-9576-CC74CBA4B09B}" type="slidenum">
              <a:rPr lang="el-GR" altLang="en-US" smtClean="0"/>
              <a:pPr>
                <a:spcBef>
                  <a:spcPct val="0"/>
                </a:spcBef>
              </a:pPr>
              <a:t>28</a:t>
            </a:fld>
            <a:endParaRPr lang="el-GR" altLang="en-US"/>
          </a:p>
        </p:txBody>
      </p:sp>
      <p:sp>
        <p:nvSpPr>
          <p:cNvPr id="52228" name="Rectangle 1">
            <a:extLst>
              <a:ext uri="{FF2B5EF4-FFF2-40B4-BE49-F238E27FC236}">
                <a16:creationId xmlns:a16="http://schemas.microsoft.com/office/drawing/2014/main" id="{5CE2D01D-A62B-940F-C85B-F8117DF81F74}"/>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52229" name="Text Box 2">
            <a:extLst>
              <a:ext uri="{FF2B5EF4-FFF2-40B4-BE49-F238E27FC236}">
                <a16:creationId xmlns:a16="http://schemas.microsoft.com/office/drawing/2014/main" id="{3C704532-C641-5914-D4CD-9AE5A7A24662}"/>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Ένας άλλος λόγος για το διπλασιασμό του ποσοστού του αστικού πληθυσμού μεταξύ 1907 και 1928 ήταν η προσάρτηση στο Ελληνικό κράτος ευάριθμων αστικών κέντρων που μέχρι τότε ανήκαν στην πάλαι ποτέ οθωμανική αυτοκρατορία. Τα Ιωάννινα και η Θεσσαλονίκη ήταν οι μεγαλύτερες πόλεις που προσαρτήθηκαν με τους Βαλκανικούς πολέμους. Στην ειδική απογραφή που διενεργήθηκε στη Θεσσαλονίκη στις 28 Απριλίου 1913 καταγράφηκαν 157.889 κάτοικοι. Οι Έλληνες αποτελούσαν μόλις το ¼ του πληθυσμού της Θεσσαλονίκης ενώ οι Εβραίοι ήταν η μεγαλύτερη εθνότητα (39%) και οι Μουσουλμάνοι η δεύτερη μεγαλύτερη (29%). </a:t>
            </a:r>
          </a:p>
        </p:txBody>
      </p:sp>
      <p:sp>
        <p:nvSpPr>
          <p:cNvPr id="52230" name="Text Box 3">
            <a:extLst>
              <a:ext uri="{FF2B5EF4-FFF2-40B4-BE49-F238E27FC236}">
                <a16:creationId xmlns:a16="http://schemas.microsoft.com/office/drawing/2014/main" id="{A6EC7B3A-1378-8C2F-3DF9-2A98FE194059}"/>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52231" name="Text Box 4">
            <a:extLst>
              <a:ext uri="{FF2B5EF4-FFF2-40B4-BE49-F238E27FC236}">
                <a16:creationId xmlns:a16="http://schemas.microsoft.com/office/drawing/2014/main" id="{47651082-BA1A-16F1-C212-98F01AE3CE1E}"/>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6C684DE8-2077-440D-9A2B-2F76DABD1518}" type="slidenum">
              <a:rPr lang="el-GR" altLang="en-US">
                <a:solidFill>
                  <a:srgbClr val="000000"/>
                </a:solidFill>
              </a:rPr>
              <a:pPr algn="r" eaLnBrk="1" hangingPunct="1">
                <a:spcBef>
                  <a:spcPct val="0"/>
                </a:spcBef>
              </a:pPr>
              <a:t>28</a:t>
            </a:fld>
            <a:endParaRPr lang="el-GR" altLang="en-US">
              <a:solidFill>
                <a:srgbClr val="000000"/>
              </a:solidFill>
            </a:endParaRPr>
          </a:p>
        </p:txBody>
      </p:sp>
      <p:sp>
        <p:nvSpPr>
          <p:cNvPr id="52232" name="Notes Placeholder 7">
            <a:extLst>
              <a:ext uri="{FF2B5EF4-FFF2-40B4-BE49-F238E27FC236}">
                <a16:creationId xmlns:a16="http://schemas.microsoft.com/office/drawing/2014/main" id="{4038C39F-548F-4E99-46DC-DA0C612F7C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Times New Roman" panose="02020603050405020304" pitchFamily="18" charset="0"/>
              </a:rPr>
              <a:t>Ο αστικός πληθυσμός της Ελλάδας σχεδόν διπλασιάστηκε ως ποσοστό του συνολικού πληθυσμού μεταξύ 1907 και 1928 </a:t>
            </a:r>
            <a:r>
              <a:rPr lang="en-US" altLang="en-US">
                <a:latin typeface="Times New Roman" panose="02020603050405020304" pitchFamily="18" charset="0"/>
              </a:rPr>
              <a:t> </a:t>
            </a:r>
            <a:r>
              <a:rPr lang="el-GR" altLang="en-US">
                <a:latin typeface="Times New Roman" panose="02020603050405020304" pitchFamily="18" charset="0"/>
              </a:rPr>
              <a:t>και αυτό οφείλεται ως ένα βαθμό στην εγκατάσταση μεγάλου μέρους των προσφύγων σε πόλεις.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B52A1CC-8A1D-DA6F-13A7-4F96A7A3CA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12291" name="Rectangle 7">
            <a:extLst>
              <a:ext uri="{FF2B5EF4-FFF2-40B4-BE49-F238E27FC236}">
                <a16:creationId xmlns:a16="http://schemas.microsoft.com/office/drawing/2014/main" id="{B2B74A6D-5CD9-D2B6-A76D-7B73C64D2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F96215-1532-4DC0-A2D2-223CD2108651}" type="slidenum">
              <a:rPr lang="el-GR" altLang="el-GR" smtClean="0"/>
              <a:pPr>
                <a:spcBef>
                  <a:spcPct val="0"/>
                </a:spcBef>
              </a:pPr>
              <a:t>6</a:t>
            </a:fld>
            <a:endParaRPr lang="el-GR" altLang="el-GR"/>
          </a:p>
        </p:txBody>
      </p:sp>
      <p:sp>
        <p:nvSpPr>
          <p:cNvPr id="12292" name="Rectangle 2">
            <a:extLst>
              <a:ext uri="{FF2B5EF4-FFF2-40B4-BE49-F238E27FC236}">
                <a16:creationId xmlns:a16="http://schemas.microsoft.com/office/drawing/2014/main" id="{61B04C5E-96D5-DF04-96DB-90BE78CB8D42}"/>
              </a:ext>
            </a:extLst>
          </p:cNvPr>
          <p:cNvSpPr>
            <a:spLocks noGrp="1" noRot="1" noChangeAspect="1" noChangeArrowheads="1" noTextEdit="1"/>
          </p:cNvSpPr>
          <p:nvPr>
            <p:ph type="sldImg"/>
          </p:nvPr>
        </p:nvSpPr>
        <p:spPr>
          <a:ln/>
        </p:spPr>
      </p:sp>
      <p:sp>
        <p:nvSpPr>
          <p:cNvPr id="12293" name="Rectangle 3">
            <a:extLst>
              <a:ext uri="{FF2B5EF4-FFF2-40B4-BE49-F238E27FC236}">
                <a16:creationId xmlns:a16="http://schemas.microsoft.com/office/drawing/2014/main" id="{C89123DD-E903-661B-9393-5C500433F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Σημείωση: Μέχρι το 1954 μόνο η υπερωκεάνια μετανάστευση εμφανίζεται στο γράφημα ενώ από το 1955 και μετά η καμπύλη αναφέρεται στη συνολική μετανάστευση.  Τα δύο μεγάλα κύματα μετανάστευσης ακολουθήθηκαν από δύο κύματα εισροής μεταναστών. Το πρώτο (1922-23) έφερε στην Ελλάδα 1,4 εκατομμύρια άτομα σε ένα πληθυσμό 5 εκατομμυρίων. Ήταν η μεγαλύτερη και πιο μαζική εισροή πληθυσμού στην ιστορία της σύγχρονης Ελλάδας και μια από τις μεγαλύτερες μαζικές μετακινήσεις πληθυσμών παγκοσμίως. Στην απογραφή του 1928 οι πρόσφυγες αποτελούσαν το 20% του πληθυσμού της χώρας.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35CFB82-5FFD-3C50-F848-DC8CADD5004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54275" name="Rectangle 7">
            <a:extLst>
              <a:ext uri="{FF2B5EF4-FFF2-40B4-BE49-F238E27FC236}">
                <a16:creationId xmlns:a16="http://schemas.microsoft.com/office/drawing/2014/main" id="{1E2E6C08-73F0-C79C-C235-A5E5B7A99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AD7291-57C5-49C5-8E7B-EF6494991EC8}" type="slidenum">
              <a:rPr lang="el-GR" altLang="en-US" smtClean="0"/>
              <a:pPr>
                <a:spcBef>
                  <a:spcPct val="0"/>
                </a:spcBef>
              </a:pPr>
              <a:t>29</a:t>
            </a:fld>
            <a:endParaRPr lang="el-GR" altLang="en-US"/>
          </a:p>
        </p:txBody>
      </p:sp>
      <p:sp>
        <p:nvSpPr>
          <p:cNvPr id="54276" name="Rectangle 1">
            <a:extLst>
              <a:ext uri="{FF2B5EF4-FFF2-40B4-BE49-F238E27FC236}">
                <a16:creationId xmlns:a16="http://schemas.microsoft.com/office/drawing/2014/main" id="{27131988-C5A6-39B5-3398-7BCF809B757B}"/>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54277" name="Text Box 2">
            <a:extLst>
              <a:ext uri="{FF2B5EF4-FFF2-40B4-BE49-F238E27FC236}">
                <a16:creationId xmlns:a16="http://schemas.microsoft.com/office/drawing/2014/main" id="{4778F9C8-E771-5B73-E530-04A25631DAE8}"/>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Την εποχή  της ειδικής απογραφής του 1913 η επαρχία Θεσσαλονίκης (η οποία καταργήθηκε ως διοικητική διαίρεση το 1997) αριθμούσε 203.847 κατοίκους από τους οποίους μόνο οι 45.958 κατοικούσαν εκτός πόλης. Αυτό σημαίνει ότι το ποσοστό του αστικού πληθυσμού στην επαρχία Θεσσαλονίκης  ανερχόταν στο 77,5% ήδη από το 1913.</a:t>
            </a:r>
          </a:p>
        </p:txBody>
      </p:sp>
      <p:sp>
        <p:nvSpPr>
          <p:cNvPr id="54278" name="Text Box 3">
            <a:extLst>
              <a:ext uri="{FF2B5EF4-FFF2-40B4-BE49-F238E27FC236}">
                <a16:creationId xmlns:a16="http://schemas.microsoft.com/office/drawing/2014/main" id="{BAFDAEDF-3B13-AA7A-E5D9-9EE944D98C9A}"/>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54279" name="Text Box 4">
            <a:extLst>
              <a:ext uri="{FF2B5EF4-FFF2-40B4-BE49-F238E27FC236}">
                <a16:creationId xmlns:a16="http://schemas.microsoft.com/office/drawing/2014/main" id="{9E8003A2-E5B3-E069-0650-0AC74E2D950C}"/>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53C1C3D3-17E5-4C5F-A90F-F044F37D6371}" type="slidenum">
              <a:rPr lang="el-GR" altLang="en-US">
                <a:solidFill>
                  <a:srgbClr val="000000"/>
                </a:solidFill>
              </a:rPr>
              <a:pPr algn="r" eaLnBrk="1" hangingPunct="1">
                <a:spcBef>
                  <a:spcPct val="0"/>
                </a:spcBef>
              </a:pPr>
              <a:t>29</a:t>
            </a:fld>
            <a:endParaRPr lang="el-GR"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D9B137C-DCAB-12CA-F40B-B291DEAFE2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56323" name="Rectangle 7">
            <a:extLst>
              <a:ext uri="{FF2B5EF4-FFF2-40B4-BE49-F238E27FC236}">
                <a16:creationId xmlns:a16="http://schemas.microsoft.com/office/drawing/2014/main" id="{C7E8296C-96E0-1A4E-8893-450536C2D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6B6FFC-AE91-4140-B420-D75E922A9775}" type="slidenum">
              <a:rPr lang="el-GR" altLang="en-US" smtClean="0"/>
              <a:pPr>
                <a:spcBef>
                  <a:spcPct val="0"/>
                </a:spcBef>
              </a:pPr>
              <a:t>30</a:t>
            </a:fld>
            <a:endParaRPr lang="el-GR" altLang="en-US"/>
          </a:p>
        </p:txBody>
      </p:sp>
      <p:sp>
        <p:nvSpPr>
          <p:cNvPr id="56324" name="Rectangle 1">
            <a:extLst>
              <a:ext uri="{FF2B5EF4-FFF2-40B4-BE49-F238E27FC236}">
                <a16:creationId xmlns:a16="http://schemas.microsoft.com/office/drawing/2014/main" id="{A7D27F3C-1312-0C48-F777-FFF8F7346A22}"/>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56325" name="Text Box 2">
            <a:extLst>
              <a:ext uri="{FF2B5EF4-FFF2-40B4-BE49-F238E27FC236}">
                <a16:creationId xmlns:a16="http://schemas.microsoft.com/office/drawing/2014/main" id="{97BC2557-5F77-DDEE-5F6F-CE6ED6BA43FA}"/>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Αμέσως μετά την απελευθέρωση της Θεσσαλονίκης οι πληθυσμιακές μετακινήσεις που έλαβαν χώρα άλλαξαν την εθνολογική σύνθεση της πόλης με αποτέλεσμα τρία χρόνια αργότερα, το 1916, οι Έλληνες να αποτελούν την εθνότητα με το μεγαλύτερο πληθυσμό, παρόλο που στο σύνολο του πληθυσμού της πόλης δεν είχαν την απόλυτη πλειονότητα. </a:t>
            </a:r>
          </a:p>
          <a:p>
            <a:pPr eaLnBrk="1" hangingPunct="1">
              <a:spcBef>
                <a:spcPts val="450"/>
              </a:spcBef>
            </a:pPr>
            <a:endParaRPr lang="el-GR" altLang="en-US">
              <a:solidFill>
                <a:srgbClr val="000000"/>
              </a:solidFill>
            </a:endParaRPr>
          </a:p>
        </p:txBody>
      </p:sp>
      <p:sp>
        <p:nvSpPr>
          <p:cNvPr id="56326" name="Text Box 3">
            <a:extLst>
              <a:ext uri="{FF2B5EF4-FFF2-40B4-BE49-F238E27FC236}">
                <a16:creationId xmlns:a16="http://schemas.microsoft.com/office/drawing/2014/main" id="{5FEDFAC5-CA37-24AC-03D8-E421F5C7D158}"/>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56327" name="Text Box 4">
            <a:extLst>
              <a:ext uri="{FF2B5EF4-FFF2-40B4-BE49-F238E27FC236}">
                <a16:creationId xmlns:a16="http://schemas.microsoft.com/office/drawing/2014/main" id="{003D47F2-7696-B157-6A3C-B8AD34B27A27}"/>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4458B18B-FE70-4FC1-AB9A-085B2E8DEDC0}" type="slidenum">
              <a:rPr lang="el-GR" altLang="en-US">
                <a:solidFill>
                  <a:srgbClr val="000000"/>
                </a:solidFill>
              </a:rPr>
              <a:pPr algn="r" eaLnBrk="1" hangingPunct="1">
                <a:spcBef>
                  <a:spcPct val="0"/>
                </a:spcBef>
              </a:pPr>
              <a:t>30</a:t>
            </a:fld>
            <a:endParaRPr lang="el-GR"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9D2303-AE09-FA0F-95E8-2C0DF05D708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58371" name="Rectangle 7">
            <a:extLst>
              <a:ext uri="{FF2B5EF4-FFF2-40B4-BE49-F238E27FC236}">
                <a16:creationId xmlns:a16="http://schemas.microsoft.com/office/drawing/2014/main" id="{DB95DC37-F646-2DEF-771C-D801190001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C339B4-C23E-404D-BCF7-575EFDB6DD77}" type="slidenum">
              <a:rPr lang="el-GR" altLang="en-US" smtClean="0"/>
              <a:pPr>
                <a:spcBef>
                  <a:spcPct val="0"/>
                </a:spcBef>
              </a:pPr>
              <a:t>31</a:t>
            </a:fld>
            <a:endParaRPr lang="el-GR" altLang="en-US"/>
          </a:p>
        </p:txBody>
      </p:sp>
      <p:sp>
        <p:nvSpPr>
          <p:cNvPr id="58372" name="Rectangle 1">
            <a:extLst>
              <a:ext uri="{FF2B5EF4-FFF2-40B4-BE49-F238E27FC236}">
                <a16:creationId xmlns:a16="http://schemas.microsoft.com/office/drawing/2014/main" id="{D49FAC76-C4DE-CAAA-1E88-9166D04CABFB}"/>
              </a:ext>
            </a:extLst>
          </p:cNvPr>
          <p:cNvSpPr>
            <a:spLocks noGrp="1" noRot="1" noChangeAspect="1" noChangeArrowheads="1" noTextEdit="1"/>
          </p:cNvSpPr>
          <p:nvPr>
            <p:ph type="sldImg"/>
          </p:nvPr>
        </p:nvSpPr>
        <p:spPr>
          <a:xfrm>
            <a:off x="852488" y="744538"/>
            <a:ext cx="4962525" cy="3722687"/>
          </a:xfrm>
          <a:solidFill>
            <a:srgbClr val="FFFFFF"/>
          </a:solidFill>
          <a:ln/>
        </p:spPr>
      </p:sp>
      <p:sp>
        <p:nvSpPr>
          <p:cNvPr id="58373" name="Text Box 2">
            <a:extLst>
              <a:ext uri="{FF2B5EF4-FFF2-40B4-BE49-F238E27FC236}">
                <a16:creationId xmlns:a16="http://schemas.microsoft.com/office/drawing/2014/main" id="{ED698522-3F2D-66E9-A5FF-951BAC205C31}"/>
              </a:ext>
            </a:extLst>
          </p:cNvPr>
          <p:cNvSpPr txBox="1">
            <a:spLocks noChangeArrowheads="1"/>
          </p:cNvSpPr>
          <p:nvPr/>
        </p:nvSpPr>
        <p:spPr bwMode="auto">
          <a:xfrm>
            <a:off x="666750" y="4716463"/>
            <a:ext cx="533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5711" rIns="91422" bIns="4571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ts val="450"/>
              </a:spcBef>
            </a:pPr>
            <a:r>
              <a:rPr lang="el-GR" altLang="en-US">
                <a:solidFill>
                  <a:srgbClr val="000000"/>
                </a:solidFill>
              </a:rPr>
              <a:t>Ειδικότερα όσον αφορά την Περιφέρεια Αττικής, μια σειρά από οικονομικούς-αναπτυξιακούς παράγοντες κατέστησαν μεταπολεμικά την ευρύτερη περιοχή της Αθήνας πόλο έλξης ανθρώπων που αναζητούσαν καλύτερες ευκαιρίες απασχόλησης και οδήγησαν στον υδροκεφαλισμό της Ελληνικής πρωτεύουσας (Κοτζαμάνης, Μιχού 2010;  Πετράκος 2009). </a:t>
            </a:r>
          </a:p>
          <a:p>
            <a:pPr eaLnBrk="1" hangingPunct="1">
              <a:spcBef>
                <a:spcPts val="450"/>
              </a:spcBef>
            </a:pPr>
            <a:endParaRPr lang="el-GR" altLang="en-US">
              <a:solidFill>
                <a:srgbClr val="000000"/>
              </a:solidFill>
            </a:endParaRPr>
          </a:p>
        </p:txBody>
      </p:sp>
      <p:sp>
        <p:nvSpPr>
          <p:cNvPr id="58374" name="Text Box 3">
            <a:extLst>
              <a:ext uri="{FF2B5EF4-FFF2-40B4-BE49-F238E27FC236}">
                <a16:creationId xmlns:a16="http://schemas.microsoft.com/office/drawing/2014/main" id="{C82552D0-BEC3-EEDF-B46D-A0E16019FB20}"/>
              </a:ext>
            </a:extLst>
          </p:cNvPr>
          <p:cNvSpPr txBox="1">
            <a:spLocks noChangeArrowheads="1"/>
          </p:cNvSpP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eaLnBrk="1" hangingPunct="1">
              <a:spcBef>
                <a:spcPct val="0"/>
              </a:spcBef>
            </a:pPr>
            <a:r>
              <a:rPr lang="el-GR" altLang="en-US">
                <a:solidFill>
                  <a:srgbClr val="000000"/>
                </a:solidFill>
              </a:rPr>
              <a:t>Βασίλειος Γαβαλάς, Πληθυσμιακή Γεωγραφία. Διάλεξη 3.</a:t>
            </a:r>
          </a:p>
        </p:txBody>
      </p:sp>
      <p:sp>
        <p:nvSpPr>
          <p:cNvPr id="58375" name="Text Box 4">
            <a:extLst>
              <a:ext uri="{FF2B5EF4-FFF2-40B4-BE49-F238E27FC236}">
                <a16:creationId xmlns:a16="http://schemas.microsoft.com/office/drawing/2014/main" id="{1FDD5B84-71EE-57BA-91A5-8E934853668E}"/>
              </a:ext>
            </a:extLst>
          </p:cNvPr>
          <p:cNvSpPr txBox="1">
            <a:spLocks noChangeArrowheads="1"/>
          </p:cNvSpPr>
          <p:nvPr/>
        </p:nvSpPr>
        <p:spPr bwMode="auto">
          <a:xfrm>
            <a:off x="3776663"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1pPr>
            <a:lvl2pPr marL="742950" indent="-28575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2pPr>
            <a:lvl3pPr marL="11430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3pPr>
            <a:lvl4pPr marL="16002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4pPr>
            <a:lvl5pPr marL="2057400" indent="-228600">
              <a:spcBef>
                <a:spcPct val="30000"/>
              </a:spcBef>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chemeClr val="tx1"/>
                </a:solidFill>
                <a:latin typeface="Arial" panose="020B0604020202020204" pitchFamily="34" charset="0"/>
              </a:defRPr>
            </a:lvl9pPr>
          </a:lstStyle>
          <a:p>
            <a:pPr algn="r" eaLnBrk="1" hangingPunct="1">
              <a:spcBef>
                <a:spcPct val="0"/>
              </a:spcBef>
            </a:pPr>
            <a:fld id="{99CFA9B3-8AF8-4247-8094-5E2584031F5C}" type="slidenum">
              <a:rPr lang="el-GR" altLang="en-US">
                <a:solidFill>
                  <a:srgbClr val="000000"/>
                </a:solidFill>
              </a:rPr>
              <a:pPr algn="r" eaLnBrk="1" hangingPunct="1">
                <a:spcBef>
                  <a:spcPct val="0"/>
                </a:spcBef>
              </a:pPr>
              <a:t>31</a:t>
            </a:fld>
            <a:endParaRPr lang="el-GR" altLang="en-US">
              <a:solidFill>
                <a:srgbClr val="000000"/>
              </a:solidFill>
            </a:endParaRPr>
          </a:p>
        </p:txBody>
      </p:sp>
      <p:sp>
        <p:nvSpPr>
          <p:cNvPr id="58376" name="Notes Placeholder 7">
            <a:extLst>
              <a:ext uri="{FF2B5EF4-FFF2-40B4-BE49-F238E27FC236}">
                <a16:creationId xmlns:a16="http://schemas.microsoft.com/office/drawing/2014/main" id="{1AC66B5E-F15C-D637-ED3B-DE18E1A27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69F56E1-1742-4DFB-2C07-BD5B175B823C}"/>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78FC33CB-55AC-D3C7-973A-7BD877921F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Times New Roman" panose="02020603050405020304" pitchFamily="18" charset="0"/>
              </a:rPr>
              <a:t>Στις αρχές του 21ου αιώνα η Ελλάδα είναι πλέον μια αστικοποιημένη χώρα με το 73% του πληθυσμού της να διαμένει σε πόλεις ή κωμοπόλεις. Οι λιγότερο αστικοποιημένοι νομοί περιλαμβάνουν τα σχετικά μικρά σε μέγεθος νησιά του Αιγαίου  (νομός Κυκλάδων και νομός Σάμου) και όλα τα Επτάνησα.  Αυτοί οι νομοί όμως δεν μπορούν να χαρακτηριστούν αγροτικοί, αφού ένα μεγάλο μέρος του πληθυσμού τους απασχολείται σε δραστηριότητες που έχουν να κάνουν με τον τουρισμό και ανήκουν στον τριτογενή τομέα της οικονομίας. Απλώς το μέγεθος των νησιών αυτών αποθάρρυνε τη δημιουργία μεγάλων πόλεων. Δύο νομοί στην Πελοπόννησο (Αρκαδία και Λακωνία) και αρκετοί νομοί στην ηπειρωτική Ελλάδα (νομοί Φωκίδας, Ευρυτανίας, Άρτας, Φλώρινας, Κιλκίς, Γρεβενών και Θεσπρωτίας) έχουν αστικό πληθυσμό λιγότερο από 40%, είτε λόγω του αγροτικού χαρακτήρα της οικονομίας τους, είτε επειδή άλλοι αναπτυξιακοί παράγοντες (όπως το γεγονός ότι κάποιοι από αυτούς τους νομούς είναι ακριτικοί και μέχρι πριν από λίγα χρόνια το υπάρχουν οδικό και σιδηροδρομικό δίκτυο τους καθιστούσε απομακρυσμένους από την Αθήνα και τη Θεσσαλονίκη) δεν ευνόησαν τη δημιουργία αστικών συγκεντρώσεων. Στο άλλο άκρο, από πλευράς αστικοποίησης, βρίσκονται οι νομοί Αττικής και Θεσσαλονίκης οι οποίοι συγκεντρώνουν το 44% του συνολικού πληθυσμού της χώρας και το 59% του αστικού πληθυσμού της. Ειδικά στην Αττική, σχεδόν όλος ο πληθυσμός μένει σε αστικές περιοχές. Σε καμία από τις 4 νομαρχίες της Αττικής, (δηλαδή νομαρχία Αθηνών, Πειραιώς, Ανατολικής Αττικής και Δυτικής Αττικής) ο αγροτικός πληθυσμός δεν υπερβαίνει το 4,2%, ενώ και στη νομαρχία Θεσσαλονίκης ο αγροτικός πληθυσμός αποτελεί ισχνή μειοψηφία (7,2%)</a:t>
            </a:r>
            <a:r>
              <a:rPr lang="en-US" altLang="el-GR">
                <a:latin typeface="Times New Roman" panose="02020603050405020304" pitchFamily="18" charset="0"/>
              </a:rPr>
              <a:t>.</a:t>
            </a:r>
            <a:endParaRPr lang="el-GR" altLang="el-GR">
              <a:latin typeface="Times New Roman" panose="02020603050405020304" pitchFamily="18" charset="0"/>
            </a:endParaRPr>
          </a:p>
        </p:txBody>
      </p:sp>
      <p:sp>
        <p:nvSpPr>
          <p:cNvPr id="60420" name="Header Placeholder 3">
            <a:extLst>
              <a:ext uri="{FF2B5EF4-FFF2-40B4-BE49-F238E27FC236}">
                <a16:creationId xmlns:a16="http://schemas.microsoft.com/office/drawing/2014/main" id="{442458D8-65B3-9162-A269-903A2268873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60421" name="Slide Number Placeholder 4">
            <a:extLst>
              <a:ext uri="{FF2B5EF4-FFF2-40B4-BE49-F238E27FC236}">
                <a16:creationId xmlns:a16="http://schemas.microsoft.com/office/drawing/2014/main" id="{3893D74B-C495-439A-784B-A5835BBCA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52DC68-BA68-426D-A6B0-83231737039E}" type="slidenum">
              <a:rPr lang="el-GR" altLang="en-US" smtClean="0"/>
              <a:pPr>
                <a:spcBef>
                  <a:spcPct val="0"/>
                </a:spcBef>
              </a:pPr>
              <a:t>32</a:t>
            </a:fld>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5C4D3B9-7B42-9F84-038E-95B74AD30FEE}"/>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4B844BE1-5193-CAB9-E30A-7E8BD005D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Times New Roman" panose="02020603050405020304" pitchFamily="18" charset="0"/>
              </a:rPr>
              <a:t>Οι περιφέρειες που περιλαμβάνουν την Αθήνα και τη Θεσσαλονίκη (Περιφέρειες Αττικής και Κεντρικής Μακεδονίας αντίστοιχα) είναι αυτές που αυξάνουν το μερίδιο του πληθυσμού  τους ως προς το σύνολο του πληθυσμού της χώρας. Από τις υπόλοιπες 11 περιφέρειες οι</a:t>
            </a:r>
            <a:r>
              <a:rPr lang="en-US" altLang="en-US">
                <a:latin typeface="Times New Roman" panose="02020603050405020304" pitchFamily="18" charset="0"/>
              </a:rPr>
              <a:t> </a:t>
            </a:r>
            <a:r>
              <a:rPr lang="el-GR" altLang="en-US">
                <a:latin typeface="Times New Roman" panose="02020603050405020304" pitchFamily="18" charset="0"/>
              </a:rPr>
              <a:t>επτά έχασαν πληθυσμό αναλογικά με το σύνολο της χώρας κατά την εικοσαετία 1991-2011, μία περιφέρεια έμεινε σταθερή (Ανατολική Μακεδονία και Θράκη) και μόνο τρεις, το Νότιο Αιγαίο , τα Ιόνια νησιά και η Κρήτη αύξησαν τον πληθυσμό τους και σε απόλυτους αριθμούς και αναλογικά με το σύνολο της χώρας.</a:t>
            </a:r>
          </a:p>
        </p:txBody>
      </p:sp>
      <p:sp>
        <p:nvSpPr>
          <p:cNvPr id="63492" name="Header Placeholder 3">
            <a:extLst>
              <a:ext uri="{FF2B5EF4-FFF2-40B4-BE49-F238E27FC236}">
                <a16:creationId xmlns:a16="http://schemas.microsoft.com/office/drawing/2014/main" id="{86AB729B-5D7E-9E9F-1812-CA30032CA27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63493" name="Slide Number Placeholder 4">
            <a:extLst>
              <a:ext uri="{FF2B5EF4-FFF2-40B4-BE49-F238E27FC236}">
                <a16:creationId xmlns:a16="http://schemas.microsoft.com/office/drawing/2014/main" id="{77A7EF13-326D-15E0-E6D1-24CFF9003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8BD421-2E9B-434D-ADCF-BF47578D7286}" type="slidenum">
              <a:rPr lang="el-GR" altLang="en-US" smtClean="0"/>
              <a:pPr>
                <a:spcBef>
                  <a:spcPct val="0"/>
                </a:spcBef>
              </a:pPr>
              <a:t>34</a:t>
            </a:fld>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1B6B291-B5BB-FCDB-7395-1AEEA47C84A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1494C0E4-D7FC-96D7-56C9-64651E901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Times New Roman" panose="02020603050405020304" pitchFamily="18" charset="0"/>
              </a:rPr>
              <a:t>Η ανισορροπία της χωρικής κατανομής του πληθυσμού αποτελεί και την αιτία της ανισότητας στην οικονομική ανάπτυξη των περιφερειών. Οι περιφερειακές ανισότητες στην Ελλάδα είναι ιδιαίτερα έντονες και στον οικονομικό-αναπτυξιακό τομέα. Σύμφωνα με τον πίνακα 2.7 ο μέσος κάτοικος της περιφέρειας Αττικής είναι κατά 37,4% πλουσιότερος από τον μέσο Έλληνα ενώ  ο μέσος κάτοικος της Ανατολικής Μακεδονίας και Θράκης είναι κατά 35% φτωχότερος από τον Εθνικό Μέσο Όρο.</a:t>
            </a:r>
          </a:p>
        </p:txBody>
      </p:sp>
      <p:sp>
        <p:nvSpPr>
          <p:cNvPr id="65540" name="Header Placeholder 3">
            <a:extLst>
              <a:ext uri="{FF2B5EF4-FFF2-40B4-BE49-F238E27FC236}">
                <a16:creationId xmlns:a16="http://schemas.microsoft.com/office/drawing/2014/main" id="{4D0CBCED-0935-8788-2D61-472F3FA32F1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ea typeface="Microsoft YaHei" panose="020B0503020204020204" pitchFamily="34" charset="-122"/>
                <a:cs typeface="Segoe UI" panose="020B0502040204020203" pitchFamily="34" charset="0"/>
              </a:rPr>
              <a:t>Βασίλειος Γαβαλάς. Μέθοδοι Δημογραφικής Ανάλυσης. Διάλεξη 6.</a:t>
            </a:r>
          </a:p>
        </p:txBody>
      </p:sp>
      <p:sp>
        <p:nvSpPr>
          <p:cNvPr id="65541" name="Slide Number Placeholder 4">
            <a:extLst>
              <a:ext uri="{FF2B5EF4-FFF2-40B4-BE49-F238E27FC236}">
                <a16:creationId xmlns:a16="http://schemas.microsoft.com/office/drawing/2014/main" id="{E9C32299-F286-F271-2EA7-9A9A9743C5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57362D-BC20-4080-94B4-CBB67CD15F98}" type="slidenum">
              <a:rPr lang="el-GR" altLang="en-US" smtClean="0"/>
              <a:pPr>
                <a:spcBef>
                  <a:spcPct val="0"/>
                </a:spcBef>
              </a:pPr>
              <a:t>35</a:t>
            </a:fld>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a:extLst>
              <a:ext uri="{FF2B5EF4-FFF2-40B4-BE49-F238E27FC236}">
                <a16:creationId xmlns:a16="http://schemas.microsoft.com/office/drawing/2014/main" id="{14292C9B-0289-B878-4CB8-32B47A649101}"/>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76C6AB32-F80D-E63D-F120-A08E4952D78A}"/>
              </a:ext>
            </a:extLst>
          </p:cNvPr>
          <p:cNvSpPr>
            <a:spLocks noGrp="1"/>
          </p:cNvSpPr>
          <p:nvPr>
            <p:ph type="body" idx="1"/>
          </p:nvPr>
        </p:nvSpPr>
        <p:spPr/>
        <p:txBody>
          <a:bodyPr/>
          <a:lstStyle/>
          <a:p>
            <a:pPr>
              <a:defRPr/>
            </a:pPr>
            <a:r>
              <a:rPr lang="el-GR" kern="50" dirty="0">
                <a:latin typeface="Calibri" panose="020F0502020204030204" pitchFamily="34" charset="0"/>
                <a:ea typeface="Calibri" panose="020F0502020204030204" pitchFamily="34" charset="0"/>
                <a:cs typeface="Tahoma" panose="020B0604030504040204" pitchFamily="34" charset="0"/>
              </a:rPr>
              <a:t>Σημείωση: Οι αδροί δείκτες </a:t>
            </a:r>
            <a:r>
              <a:rPr lang="en-GB" kern="50" dirty="0">
                <a:latin typeface="Calibri" panose="020F0502020204030204" pitchFamily="34" charset="0"/>
                <a:ea typeface="Calibri" panose="020F0502020204030204" pitchFamily="34" charset="0"/>
                <a:cs typeface="Tahoma" panose="020B0604030504040204" pitchFamily="34" charset="0"/>
              </a:rPr>
              <a:t>NMR</a:t>
            </a:r>
            <a:r>
              <a:rPr lang="el-GR" kern="50" dirty="0">
                <a:latin typeface="Calibri" panose="020F0502020204030204" pitchFamily="34" charset="0"/>
                <a:ea typeface="Calibri" panose="020F0502020204030204" pitchFamily="34" charset="0"/>
                <a:cs typeface="Tahoma" panose="020B0604030504040204" pitchFamily="34" charset="0"/>
              </a:rPr>
              <a:t>, </a:t>
            </a:r>
            <a:r>
              <a:rPr lang="en-US" kern="50" dirty="0">
                <a:latin typeface="Calibri" panose="020F0502020204030204" pitchFamily="34" charset="0"/>
                <a:ea typeface="Calibri" panose="020F0502020204030204" pitchFamily="34" charset="0"/>
                <a:cs typeface="Tahoma" panose="020B0604030504040204" pitchFamily="34" charset="0"/>
              </a:rPr>
              <a:t>CBR</a:t>
            </a:r>
            <a:r>
              <a:rPr lang="el-GR" kern="50" dirty="0">
                <a:latin typeface="Calibri" panose="020F0502020204030204" pitchFamily="34" charset="0"/>
                <a:ea typeface="Calibri" panose="020F0502020204030204" pitchFamily="34" charset="0"/>
                <a:cs typeface="Tahoma" panose="020B0604030504040204" pitchFamily="34" charset="0"/>
              </a:rPr>
              <a:t> και </a:t>
            </a:r>
            <a:r>
              <a:rPr lang="en-US" kern="50" dirty="0">
                <a:latin typeface="Calibri" panose="020F0502020204030204" pitchFamily="34" charset="0"/>
                <a:ea typeface="Calibri" panose="020F0502020204030204" pitchFamily="34" charset="0"/>
                <a:cs typeface="Tahoma" panose="020B0604030504040204" pitchFamily="34" charset="0"/>
              </a:rPr>
              <a:t>CDR</a:t>
            </a:r>
            <a:r>
              <a:rPr lang="el-GR" kern="50" dirty="0">
                <a:latin typeface="Calibri" panose="020F0502020204030204" pitchFamily="34" charset="0"/>
                <a:ea typeface="Calibri" panose="020F0502020204030204" pitchFamily="34" charset="0"/>
                <a:cs typeface="Tahoma" panose="020B0604030504040204" pitchFamily="34" charset="0"/>
              </a:rPr>
              <a:t> βασίζονται σε 5-ετεις κινητούς μέσους όρους ούτως ώστε να περιοριστούν οι απότομες διακυμάνσεις από χρονιά σε χρονιά. </a:t>
            </a:r>
            <a:endParaRPr lang="el-GR" sz="1600" kern="50" dirty="0">
              <a:latin typeface="Calibri" panose="020F0502020204030204" pitchFamily="34" charset="0"/>
              <a:ea typeface="Calibri" panose="020F0502020204030204" pitchFamily="34" charset="0"/>
              <a:cs typeface="Tahoma" panose="020B0604030504040204" pitchFamily="34" charset="0"/>
            </a:endParaRPr>
          </a:p>
          <a:p>
            <a:pPr>
              <a:defRPr/>
            </a:pPr>
            <a:endParaRPr lang="el-GR" dirty="0"/>
          </a:p>
        </p:txBody>
      </p:sp>
      <p:sp>
        <p:nvSpPr>
          <p:cNvPr id="69636" name="Θέση κεφαλίδας 3">
            <a:extLst>
              <a:ext uri="{FF2B5EF4-FFF2-40B4-BE49-F238E27FC236}">
                <a16:creationId xmlns:a16="http://schemas.microsoft.com/office/drawing/2014/main" id="{8CF9C09D-DC3A-81CF-0695-A8C8BD546E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l-GR" altLang="el-GR">
                <a:latin typeface="Arial" panose="020B0604020202020204" pitchFamily="34" charset="0"/>
              </a:rPr>
              <a:t>Βασίλειος Γαβαλάς, Πληθυσμιακή Γεωγραφία. Διάλεξη 8.</a:t>
            </a:r>
          </a:p>
        </p:txBody>
      </p:sp>
      <p:sp>
        <p:nvSpPr>
          <p:cNvPr id="69637" name="Θέση αριθμού διαφάνειας 4">
            <a:extLst>
              <a:ext uri="{FF2B5EF4-FFF2-40B4-BE49-F238E27FC236}">
                <a16:creationId xmlns:a16="http://schemas.microsoft.com/office/drawing/2014/main" id="{4061FDFB-CF5C-E497-14CC-8D1F4659F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59472DC-44A9-418B-A0D7-DF8BB02DDCB0}" type="slidenum">
              <a:rPr lang="el-GR" altLang="el-GR" smtClean="0">
                <a:latin typeface="Arial" panose="020B0604020202020204" pitchFamily="34" charset="0"/>
              </a:rPr>
              <a:pPr/>
              <a:t>38</a:t>
            </a:fld>
            <a:endParaRPr lang="el-GR" altLang="el-GR">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a:extLst>
              <a:ext uri="{FF2B5EF4-FFF2-40B4-BE49-F238E27FC236}">
                <a16:creationId xmlns:a16="http://schemas.microsoft.com/office/drawing/2014/main" id="{214F63A8-6D21-BB39-8595-C8B3D3EE5940}"/>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FE18E0A1-FF26-3BC4-4DF2-6DD4F1BCFCBC}"/>
              </a:ext>
            </a:extLst>
          </p:cNvPr>
          <p:cNvSpPr>
            <a:spLocks noGrp="1"/>
          </p:cNvSpPr>
          <p:nvPr>
            <p:ph type="body" idx="1"/>
          </p:nvPr>
        </p:nvSpPr>
        <p:spPr/>
        <p:txBody>
          <a:bodyPr/>
          <a:lstStyle/>
          <a:p>
            <a:pPr>
              <a:defRPr/>
            </a:pPr>
            <a:r>
              <a:rPr lang="el-GR" kern="50" dirty="0">
                <a:latin typeface="Calibri" panose="020F0502020204030204" pitchFamily="34" charset="0"/>
                <a:ea typeface="Calibri" panose="020F0502020204030204" pitchFamily="34" charset="0"/>
                <a:cs typeface="Tahoma" panose="020B0604030504040204" pitchFamily="34" charset="0"/>
              </a:rPr>
              <a:t>Σημείωση: Οι αδροί δείκτες </a:t>
            </a:r>
            <a:r>
              <a:rPr lang="en-GB" kern="50" dirty="0">
                <a:latin typeface="Calibri" panose="020F0502020204030204" pitchFamily="34" charset="0"/>
                <a:ea typeface="Calibri" panose="020F0502020204030204" pitchFamily="34" charset="0"/>
                <a:cs typeface="Tahoma" panose="020B0604030504040204" pitchFamily="34" charset="0"/>
              </a:rPr>
              <a:t>NMR</a:t>
            </a:r>
            <a:r>
              <a:rPr lang="el-GR" kern="50" dirty="0">
                <a:latin typeface="Calibri" panose="020F0502020204030204" pitchFamily="34" charset="0"/>
                <a:ea typeface="Calibri" panose="020F0502020204030204" pitchFamily="34" charset="0"/>
                <a:cs typeface="Tahoma" panose="020B0604030504040204" pitchFamily="34" charset="0"/>
              </a:rPr>
              <a:t>, </a:t>
            </a:r>
            <a:r>
              <a:rPr lang="en-US" kern="50" dirty="0">
                <a:latin typeface="Calibri" panose="020F0502020204030204" pitchFamily="34" charset="0"/>
                <a:ea typeface="Calibri" panose="020F0502020204030204" pitchFamily="34" charset="0"/>
                <a:cs typeface="Tahoma" panose="020B0604030504040204" pitchFamily="34" charset="0"/>
              </a:rPr>
              <a:t>CBR</a:t>
            </a:r>
            <a:r>
              <a:rPr lang="el-GR" kern="50" dirty="0">
                <a:latin typeface="Calibri" panose="020F0502020204030204" pitchFamily="34" charset="0"/>
                <a:ea typeface="Calibri" panose="020F0502020204030204" pitchFamily="34" charset="0"/>
                <a:cs typeface="Tahoma" panose="020B0604030504040204" pitchFamily="34" charset="0"/>
              </a:rPr>
              <a:t> και </a:t>
            </a:r>
            <a:r>
              <a:rPr lang="en-US" kern="50" dirty="0">
                <a:latin typeface="Calibri" panose="020F0502020204030204" pitchFamily="34" charset="0"/>
                <a:ea typeface="Calibri" panose="020F0502020204030204" pitchFamily="34" charset="0"/>
                <a:cs typeface="Tahoma" panose="020B0604030504040204" pitchFamily="34" charset="0"/>
              </a:rPr>
              <a:t>CDR</a:t>
            </a:r>
            <a:r>
              <a:rPr lang="el-GR" kern="50" dirty="0">
                <a:latin typeface="Calibri" panose="020F0502020204030204" pitchFamily="34" charset="0"/>
                <a:ea typeface="Calibri" panose="020F0502020204030204" pitchFamily="34" charset="0"/>
                <a:cs typeface="Tahoma" panose="020B0604030504040204" pitchFamily="34" charset="0"/>
              </a:rPr>
              <a:t> βασίζονται σε 5-ετεις κινητούς μέσους όρους ούτως ώστε να περιοριστούν οι απότομες διακυμάνσεις από χρονιά σε χρονιά. </a:t>
            </a:r>
            <a:endParaRPr lang="el-GR" sz="1600" kern="50" dirty="0">
              <a:latin typeface="Calibri" panose="020F0502020204030204" pitchFamily="34" charset="0"/>
              <a:ea typeface="Calibri" panose="020F0502020204030204" pitchFamily="34" charset="0"/>
              <a:cs typeface="Tahoma" panose="020B0604030504040204" pitchFamily="34" charset="0"/>
            </a:endParaRPr>
          </a:p>
          <a:p>
            <a:pPr>
              <a:defRPr/>
            </a:pPr>
            <a:r>
              <a:rPr lang="el-GR" sz="1800" kern="50" dirty="0">
                <a:latin typeface="Calibri" panose="020F0502020204030204" pitchFamily="34" charset="0"/>
                <a:ea typeface="Calibri" panose="020F0502020204030204" pitchFamily="34" charset="0"/>
                <a:cs typeface="Tahoma" panose="020B0604030504040204" pitchFamily="34" charset="0"/>
              </a:rPr>
              <a:t> Στο σχήμα 7.2 φαίνεται καθαρά ότι ο λόγος που το Βόρειο Αιγαίο μειώνει τον πληθυσμό του από τη δεκαετία του 1980 και εξής δεν είναι η μετανάστευση, όπως είναι διαδεδομένο, αλλά το επί πολλές δεκαετίες παγιωμένο αρνητικό φυσικό ισοζύγιο. Αντίθετα με τις Κυκλάδες, το Βόρειο Αιγαίο είχε  υπεροχή της εισροής μεταναστών τη δεκαετία του 1920, λόγω της γειτνίασης του με τα Μικρασιατικά παράλια. Από τη δεκαετία του 1930 μέχρι και το τέλος της δεκαετίας του 1970 (με εξαίρεση ίσως τη δεκαετία του 1940 για την οποία δεν έχουμε δεδομένα) χάνει πληθυσμό εξαιτίας της εκροής μεταναστών. Ποτέ όμως η εκροή μεταναστών δεν έφτασε το ρυθμό που παρατηρήθηκε στις Κυκλάδες τις δεκαετίες του 1950 και του 1960. Η μετανάστευση από τα νησιά του Βορείου Αιγαίου στη μεγαλύτερη έντασή της μόλις που ξεπέρασε τα 20 άτομα ανά 1000 κατοίκους ετησίως στα τέλη της δεκαετίας του 1960. Στις Κυκλάδες ξεπέρασε τα 30 άτομα ανά 1000 κατοίκους ετησίως στα τέλη της δεκαετίας του 1950. Αντίθετα όμως με τις Κυκλάδες, οι οποίες διατήρησαν μία ισορροπία ως προς το φυσικό τους ισοζύγιο (σχήμα 7.1), στο Βόρειο Αιγαίο από το 1972 οι θάνατοι άρχισαν να είναι περισσότεροι από τις γεννήσεις. Αυτό το αρνητικό φυσικό ισοζύγιο συνεχίζεται μέχρι τις μέρες μας (2016), και αποτελεί πλέον μία εδραιωμένη κατάσταση την οποία η μετανάστευση αν και θετική (εισροή μεταναστών) από τη δεκαετία του 1980 και εξής, δεν μπόρεσε να την ισοσκελίσει.   </a:t>
            </a:r>
          </a:p>
          <a:p>
            <a:pPr>
              <a:defRPr/>
            </a:pPr>
            <a:endParaRPr lang="el-GR" dirty="0"/>
          </a:p>
        </p:txBody>
      </p:sp>
      <p:sp>
        <p:nvSpPr>
          <p:cNvPr id="72708" name="Θέση κεφαλίδας 3">
            <a:extLst>
              <a:ext uri="{FF2B5EF4-FFF2-40B4-BE49-F238E27FC236}">
                <a16:creationId xmlns:a16="http://schemas.microsoft.com/office/drawing/2014/main" id="{447DC4DE-4A92-0DC3-608A-0C276AC0A3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l-GR" altLang="el-GR">
                <a:latin typeface="Arial" panose="020B0604020202020204" pitchFamily="34" charset="0"/>
              </a:rPr>
              <a:t>Βασίλειος Γαβαλάς, Πληθυσμιακή Γεωγραφία. Διάλεξη 8.</a:t>
            </a:r>
          </a:p>
        </p:txBody>
      </p:sp>
      <p:sp>
        <p:nvSpPr>
          <p:cNvPr id="72709" name="Θέση αριθμού διαφάνειας 4">
            <a:extLst>
              <a:ext uri="{FF2B5EF4-FFF2-40B4-BE49-F238E27FC236}">
                <a16:creationId xmlns:a16="http://schemas.microsoft.com/office/drawing/2014/main" id="{0306F53F-EEFA-CC1A-6E74-DC6F050DE9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6F69BD5-7C3F-4418-A091-A3406711CBEC}" type="slidenum">
              <a:rPr lang="el-GR" altLang="el-GR" smtClean="0">
                <a:latin typeface="Arial" panose="020B0604020202020204" pitchFamily="34" charset="0"/>
              </a:rPr>
              <a:pPr/>
              <a:t>40</a:t>
            </a:fld>
            <a:endParaRPr lang="el-GR" altLang="el-GR">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a:extLst>
              <a:ext uri="{FF2B5EF4-FFF2-40B4-BE49-F238E27FC236}">
                <a16:creationId xmlns:a16="http://schemas.microsoft.com/office/drawing/2014/main" id="{8E0BB9C6-CB49-7B9D-04F7-355FAD7A5C99}"/>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1AD1BE8E-86D8-5643-0C01-83F1E756C00B}"/>
              </a:ext>
            </a:extLst>
          </p:cNvPr>
          <p:cNvSpPr>
            <a:spLocks noGrp="1"/>
          </p:cNvSpPr>
          <p:nvPr>
            <p:ph type="body" idx="1"/>
          </p:nvPr>
        </p:nvSpPr>
        <p:spPr/>
        <p:txBody>
          <a:bodyPr/>
          <a:lstStyle/>
          <a:p>
            <a:pPr>
              <a:defRPr/>
            </a:pPr>
            <a:r>
              <a:rPr lang="el-GR" kern="50" dirty="0">
                <a:latin typeface="Calibri" panose="020F0502020204030204" pitchFamily="34" charset="0"/>
                <a:ea typeface="Calibri" panose="020F0502020204030204" pitchFamily="34" charset="0"/>
                <a:cs typeface="Tahoma" panose="020B0604030504040204" pitchFamily="34" charset="0"/>
              </a:rPr>
              <a:t>Σημείωση: Οι αδροί δείκτες </a:t>
            </a:r>
            <a:r>
              <a:rPr lang="en-GB" kern="50" dirty="0">
                <a:latin typeface="Calibri" panose="020F0502020204030204" pitchFamily="34" charset="0"/>
                <a:ea typeface="Calibri" panose="020F0502020204030204" pitchFamily="34" charset="0"/>
                <a:cs typeface="Tahoma" panose="020B0604030504040204" pitchFamily="34" charset="0"/>
              </a:rPr>
              <a:t>NMR</a:t>
            </a:r>
            <a:r>
              <a:rPr lang="el-GR" kern="50" dirty="0">
                <a:latin typeface="Calibri" panose="020F0502020204030204" pitchFamily="34" charset="0"/>
                <a:ea typeface="Calibri" panose="020F0502020204030204" pitchFamily="34" charset="0"/>
                <a:cs typeface="Tahoma" panose="020B0604030504040204" pitchFamily="34" charset="0"/>
              </a:rPr>
              <a:t>, </a:t>
            </a:r>
            <a:r>
              <a:rPr lang="en-US" kern="50" dirty="0">
                <a:latin typeface="Calibri" panose="020F0502020204030204" pitchFamily="34" charset="0"/>
                <a:ea typeface="Calibri" panose="020F0502020204030204" pitchFamily="34" charset="0"/>
                <a:cs typeface="Tahoma" panose="020B0604030504040204" pitchFamily="34" charset="0"/>
              </a:rPr>
              <a:t>CBR</a:t>
            </a:r>
            <a:r>
              <a:rPr lang="el-GR" kern="50" dirty="0">
                <a:latin typeface="Calibri" panose="020F0502020204030204" pitchFamily="34" charset="0"/>
                <a:ea typeface="Calibri" panose="020F0502020204030204" pitchFamily="34" charset="0"/>
                <a:cs typeface="Tahoma" panose="020B0604030504040204" pitchFamily="34" charset="0"/>
              </a:rPr>
              <a:t> και </a:t>
            </a:r>
            <a:r>
              <a:rPr lang="en-US" kern="50" dirty="0">
                <a:latin typeface="Calibri" panose="020F0502020204030204" pitchFamily="34" charset="0"/>
                <a:ea typeface="Calibri" panose="020F0502020204030204" pitchFamily="34" charset="0"/>
                <a:cs typeface="Tahoma" panose="020B0604030504040204" pitchFamily="34" charset="0"/>
              </a:rPr>
              <a:t>CDR</a:t>
            </a:r>
            <a:r>
              <a:rPr lang="el-GR" kern="50" dirty="0">
                <a:latin typeface="Calibri" panose="020F0502020204030204" pitchFamily="34" charset="0"/>
                <a:ea typeface="Calibri" panose="020F0502020204030204" pitchFamily="34" charset="0"/>
                <a:cs typeface="Tahoma" panose="020B0604030504040204" pitchFamily="34" charset="0"/>
              </a:rPr>
              <a:t> βασίζονται σε 5-ετεις κινητούς μέσους όρους ούτως ώστε να περιοριστούν οι απότομες διακυμάνσεις από χρονιά σε χρονιά. </a:t>
            </a:r>
            <a:endParaRPr lang="el-GR" sz="1600" kern="50" dirty="0">
              <a:latin typeface="Calibri" panose="020F0502020204030204" pitchFamily="34" charset="0"/>
              <a:ea typeface="Calibri" panose="020F0502020204030204" pitchFamily="34" charset="0"/>
              <a:cs typeface="Tahoma" panose="020B0604030504040204" pitchFamily="34" charset="0"/>
            </a:endParaRPr>
          </a:p>
          <a:p>
            <a:pPr>
              <a:defRPr/>
            </a:pPr>
            <a:r>
              <a:rPr lang="el-GR" sz="1800" kern="50" dirty="0">
                <a:latin typeface="Calibri" panose="020F0502020204030204" pitchFamily="34" charset="0"/>
                <a:ea typeface="Calibri" panose="020F0502020204030204" pitchFamily="34" charset="0"/>
                <a:cs typeface="Tahoma" panose="020B0604030504040204" pitchFamily="34" charset="0"/>
              </a:rPr>
              <a:t>Είναι το μόνο νησιωτικό σύμπλεγμα του Αιγαίου που δεν κατέγραψε ποτέ λιγότερες γεννήσεις από ό,τι θανάτους (ως σύνολο), και αυτό, σε συνδυασμό με την θετική καθαρή μετανάστευση από τη δεκαετία του 1970 και εξής είχε ως αποτέλεσμα να βιώσει μια θεαματική πληθυσμιακή αύξηση από το 1971 και εξής.</a:t>
            </a:r>
          </a:p>
          <a:p>
            <a:pPr>
              <a:defRPr/>
            </a:pPr>
            <a:endParaRPr lang="el-GR" sz="1800" kern="50" dirty="0">
              <a:latin typeface="Calibri" panose="020F0502020204030204" pitchFamily="34" charset="0"/>
              <a:ea typeface="Calibri" panose="020F0502020204030204" pitchFamily="34" charset="0"/>
              <a:cs typeface="Tahoma" panose="020B0604030504040204" pitchFamily="34" charset="0"/>
            </a:endParaRPr>
          </a:p>
          <a:p>
            <a:pPr>
              <a:defRPr/>
            </a:pPr>
            <a:r>
              <a:rPr lang="el-GR" sz="1800" kern="50" dirty="0">
                <a:latin typeface="Calibri" panose="020F0502020204030204" pitchFamily="34" charset="0"/>
                <a:ea typeface="Calibri" panose="020F0502020204030204" pitchFamily="34" charset="0"/>
                <a:cs typeface="Tahoma" panose="020B0604030504040204" pitchFamily="34" charset="0"/>
              </a:rPr>
              <a:t>Προφανώς όμως, η εκροή μεταναστών δεν ήταν της ίδιας τάξης σε όλα τα Δωδεκάνησα. Υπάρχουν νησιά, όπως η Αστυπάλαια, οι Λειψοί, η Νίσυρος, το Καστελόριζο, η Τήλος, η Σύμη και η Χάλκη, τα οποία την εικοσαετία 1951-1971 απώλεσαν πάνω από το 30% του πληθυσμού τους. Η Κάρπαθος, μεγαλύτερη σε έκταση και πληθυσμό από τα προαναφερόμενα νησιά, υπέστη μείωση του πληθυσμού της κατά 23%, ενώ ακόμα και η Κως, τη συγκεκριμένη εικοσαετία έχασε πάνω από το 12% του πληθυσμού της. Γενικά τις πρώτες μεταπολεμικές δεκαετίες μέχρι και τις αρχές της δεκαετίας του 1970 τα Δωδεκάνησα βιώσαν μία εκροή πληθυσμού τεραστίων διαστάσεων. Ο μόνος λόγος που  ο πληθυσμός τους δεν μειώθηκε αισθητά την εικοσαετία 1951-71, είναι η δημογραφική ανάπτυξη της νήσου Ρόδου και της νήσου Λέρου. Η Ρόδος, αντίθετα με τα υπόλοιπα Δωδεκάνησα, αύξησε τον πληθυσμό της από 58.945 σε 66.783 την περίοδο 1951-1971 δίνοντας έτσι την ψευδαίσθηση ότι τα Δωδεκάνησα ως σύνολο δεν υπέστησαν την πληθυσμιακή αφαίμαξη που χαρακτηρίζει τα υπόλοιπα νησιά του  Αιγαίου εκείνη την εποχή. Αν εξαιρέσουμε όμως τη Ρόδο και τη Λέρο (η οποία την εν λόγω εικοσαετία αύξησε τον πληθυσμό της κατά 20%), διαπιστώνουμε ότι τα Δωδεκάνησα τις πρώτες μεταπολεμικές δεκαετίες έστελναν τους κατοίκους τους κατά κύματα στα αστικά κέντρα της Ελλάδας, της Δυτικής Ευρώπης αλλά και σε υπερπόντιους προορισμούς στις Η.Π.Α. και την Αυστραλία</a:t>
            </a:r>
            <a:endParaRPr lang="el-GR" dirty="0"/>
          </a:p>
        </p:txBody>
      </p:sp>
      <p:sp>
        <p:nvSpPr>
          <p:cNvPr id="75780" name="Θέση κεφαλίδας 3">
            <a:extLst>
              <a:ext uri="{FF2B5EF4-FFF2-40B4-BE49-F238E27FC236}">
                <a16:creationId xmlns:a16="http://schemas.microsoft.com/office/drawing/2014/main" id="{EED098A4-312C-1932-BD17-523704E832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l-GR" altLang="el-GR">
                <a:latin typeface="Arial" panose="020B0604020202020204" pitchFamily="34" charset="0"/>
              </a:rPr>
              <a:t>Βασίλειος Γαβαλάς, Πληθυσμιακή Γεωγραφία. Διάλεξη 8.</a:t>
            </a:r>
          </a:p>
        </p:txBody>
      </p:sp>
      <p:sp>
        <p:nvSpPr>
          <p:cNvPr id="75781" name="Θέση αριθμού διαφάνειας 4">
            <a:extLst>
              <a:ext uri="{FF2B5EF4-FFF2-40B4-BE49-F238E27FC236}">
                <a16:creationId xmlns:a16="http://schemas.microsoft.com/office/drawing/2014/main" id="{85078B28-C019-049A-FEF6-65587EE919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1C253D-76DA-478D-954B-62655A4C1CCF}" type="slidenum">
              <a:rPr lang="el-GR" altLang="el-GR" smtClean="0">
                <a:latin typeface="Arial" panose="020B0604020202020204" pitchFamily="34" charset="0"/>
              </a:rPr>
              <a:pPr/>
              <a:t>42</a:t>
            </a:fld>
            <a:endParaRPr lang="el-GR" altLang="el-G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015E2FE-3FFD-1441-8153-841717303FE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14339" name="Rectangle 7">
            <a:extLst>
              <a:ext uri="{FF2B5EF4-FFF2-40B4-BE49-F238E27FC236}">
                <a16:creationId xmlns:a16="http://schemas.microsoft.com/office/drawing/2014/main" id="{607CEE86-E7ED-CEEB-E292-B54BF3FE6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40DC53-8DAF-4A23-B489-303949F9975C}" type="slidenum">
              <a:rPr lang="el-GR" altLang="el-GR" smtClean="0"/>
              <a:pPr>
                <a:spcBef>
                  <a:spcPct val="0"/>
                </a:spcBef>
              </a:pPr>
              <a:t>7</a:t>
            </a:fld>
            <a:endParaRPr lang="el-GR" altLang="el-GR"/>
          </a:p>
        </p:txBody>
      </p:sp>
      <p:sp>
        <p:nvSpPr>
          <p:cNvPr id="14340" name="Rectangle 2">
            <a:extLst>
              <a:ext uri="{FF2B5EF4-FFF2-40B4-BE49-F238E27FC236}">
                <a16:creationId xmlns:a16="http://schemas.microsoft.com/office/drawing/2014/main" id="{1A22FEF8-9B5C-F42D-C22F-4C642698E9D5}"/>
              </a:ext>
            </a:extLst>
          </p:cNvPr>
          <p:cNvSpPr>
            <a:spLocks noGrp="1" noRot="1" noChangeAspect="1" noChangeArrowheads="1" noTextEdit="1"/>
          </p:cNvSpPr>
          <p:nvPr>
            <p:ph type="sldImg"/>
          </p:nvPr>
        </p:nvSpPr>
        <p:spPr>
          <a:solidFill>
            <a:srgbClr val="FFFFFF"/>
          </a:solidFill>
          <a:ln/>
        </p:spPr>
      </p:sp>
      <p:sp>
        <p:nvSpPr>
          <p:cNvPr id="14341" name="Rectangle 3">
            <a:extLst>
              <a:ext uri="{FF2B5EF4-FFF2-40B4-BE49-F238E27FC236}">
                <a16:creationId xmlns:a16="http://schemas.microsoft.com/office/drawing/2014/main" id="{11A2EEB7-CAA0-2CCF-D018-28019DE34D2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l-GR" altLang="el-GR">
                <a:latin typeface="Arial" panose="020B0604020202020204" pitchFamily="34" charset="0"/>
              </a:rPr>
              <a:t>Πληροφορίες για τη μετανάστευση του πληθυσμού παρέχονται επίσης από:</a:t>
            </a:r>
          </a:p>
          <a:p>
            <a:pPr eaLnBrk="1" hangingPunct="1"/>
            <a:r>
              <a:rPr lang="el-GR" altLang="el-GR">
                <a:latin typeface="Arial" panose="020B0604020202020204" pitchFamily="34" charset="0"/>
              </a:rPr>
              <a:t> 1) Τα αρχεία του Υπουργείου Δημόσιας Τάξης (χορηγούμενες άδειες παραμονής σε αλλοδαπούς)</a:t>
            </a:r>
          </a:p>
          <a:p>
            <a:pPr eaLnBrk="1" hangingPunct="1"/>
            <a:r>
              <a:rPr lang="el-GR" altLang="el-GR">
                <a:latin typeface="Arial" panose="020B0604020202020204" pitchFamily="34" charset="0"/>
              </a:rPr>
              <a:t>2) Τα στοιχεία του ΟΑΕΔ (προσωρινές άδειες εργασίας και παραμονής αλλοδαπών)</a:t>
            </a:r>
          </a:p>
          <a:p>
            <a:pPr eaLnBrk="1" hangingPunct="1"/>
            <a:r>
              <a:rPr lang="el-GR" altLang="el-GR">
                <a:latin typeface="Arial" panose="020B0604020202020204" pitchFamily="34" charset="0"/>
              </a:rPr>
              <a:t>3) Τα μητρώα του ΙΚΑ (καταγραφή των νεοεισερχόμενων εργαζομένων ελληνικής και ξένης υπηκοότητας στο ΙΚΑ)</a:t>
            </a:r>
          </a:p>
          <a:p>
            <a:pPr eaLnBrk="1" hangingPunct="1"/>
            <a:r>
              <a:rPr lang="el-GR" altLang="el-GR">
                <a:latin typeface="Arial" panose="020B0604020202020204" pitchFamily="34" charset="0"/>
              </a:rPr>
              <a:t>4) Ειδικές έρευνες και απογραφές της ΕΣΥΕ.</a:t>
            </a:r>
          </a:p>
          <a:p>
            <a:pPr eaLnBrk="1" hangingPunct="1"/>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FCFCBBD-BE0B-AAFB-FD33-84F4CB8845F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16387" name="Rectangle 7">
            <a:extLst>
              <a:ext uri="{FF2B5EF4-FFF2-40B4-BE49-F238E27FC236}">
                <a16:creationId xmlns:a16="http://schemas.microsoft.com/office/drawing/2014/main" id="{AF154B66-BCDE-217D-BDD2-9126ED9ED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7FE362-CDB4-4355-929D-217BFAD8BE1B}" type="slidenum">
              <a:rPr lang="el-GR" altLang="el-GR" smtClean="0"/>
              <a:pPr>
                <a:spcBef>
                  <a:spcPct val="0"/>
                </a:spcBef>
              </a:pPr>
              <a:t>8</a:t>
            </a:fld>
            <a:endParaRPr lang="el-GR" altLang="el-GR"/>
          </a:p>
        </p:txBody>
      </p:sp>
      <p:sp>
        <p:nvSpPr>
          <p:cNvPr id="16388" name="Rectangle 2">
            <a:extLst>
              <a:ext uri="{FF2B5EF4-FFF2-40B4-BE49-F238E27FC236}">
                <a16:creationId xmlns:a16="http://schemas.microsoft.com/office/drawing/2014/main" id="{06B409C4-92CE-2213-653D-EB2E3DC15DA4}"/>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D8E266FD-8C03-FCE5-9CC8-5FDCA63E7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Πηγή: Ελληνική απογραφή 2001.</a:t>
            </a:r>
          </a:p>
          <a:p>
            <a:pPr eaLnBrk="1" hangingPunct="1"/>
            <a:r>
              <a:rPr lang="en-US" altLang="el-GR">
                <a:latin typeface="Arial" panose="020B0604020202020204" pitchFamily="34" charset="0"/>
              </a:rPr>
              <a:t>CIS=</a:t>
            </a:r>
            <a:r>
              <a:rPr lang="en-GB" altLang="el-GR">
                <a:latin typeface="Arial" panose="020B0604020202020204" pitchFamily="34" charset="0"/>
              </a:rPr>
              <a:t>Commonwealth of Independent States (</a:t>
            </a:r>
            <a:r>
              <a:rPr lang="el-GR" altLang="el-GR">
                <a:latin typeface="Arial" panose="020B0604020202020204" pitchFamily="34" charset="0"/>
              </a:rPr>
              <a:t>Κοινοπολιτεία Ανεξάρτητων Κρατών). Ιδρύθηκε το Δεκέμβριο του 1991 και σήμερα (2006) περιλαμβάνει 12 κράτη: Αζερμπαϊτζάν, Αρμενία, Γεωργία, Καζακστάν, Κυργιζιστάν, Λευκορωσία, Μολδαβία, Ρωσία, Τατζικιστάν, Τουρκμενιστάν, Ουζμπεκιστάν και Ουκρανία.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0DCCB65F-81D5-6BED-AF42-59EF92243FE7}"/>
              </a:ext>
            </a:extLst>
          </p:cNvPr>
          <p:cNvSpPr>
            <a:spLocks noGrp="1" noRot="1" noChangeAspect="1" noChangeArrowheads="1" noTextEdit="1"/>
          </p:cNvSpPr>
          <p:nvPr>
            <p:ph type="sldImg"/>
          </p:nvPr>
        </p:nvSpPr>
        <p:spPr>
          <a:ln/>
        </p:spPr>
      </p:sp>
      <p:sp>
        <p:nvSpPr>
          <p:cNvPr id="18435" name="Θέση σημειώσεων 2">
            <a:extLst>
              <a:ext uri="{FF2B5EF4-FFF2-40B4-BE49-F238E27FC236}">
                <a16:creationId xmlns:a16="http://schemas.microsoft.com/office/drawing/2014/main" id="{39E32B4B-987F-4865-AA67-D0F531779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Arial" panose="020B0604020202020204" pitchFamily="34" charset="0"/>
              </a:rPr>
              <a:t>P</a:t>
            </a:r>
            <a:r>
              <a:rPr lang="en-US" altLang="el-GR" baseline="-25000">
                <a:latin typeface="Arial" panose="020B0604020202020204" pitchFamily="34" charset="0"/>
              </a:rPr>
              <a:t>t+1</a:t>
            </a:r>
            <a:r>
              <a:rPr lang="en-US" altLang="el-GR">
                <a:latin typeface="Arial" panose="020B0604020202020204" pitchFamily="34" charset="0"/>
              </a:rPr>
              <a:t>=P</a:t>
            </a:r>
            <a:r>
              <a:rPr lang="en-US" altLang="el-GR" baseline="-25000">
                <a:latin typeface="Arial" panose="020B0604020202020204" pitchFamily="34" charset="0"/>
              </a:rPr>
              <a:t>t</a:t>
            </a:r>
            <a:r>
              <a:rPr lang="en-US" altLang="el-GR">
                <a:latin typeface="Arial" panose="020B0604020202020204" pitchFamily="34" charset="0"/>
              </a:rPr>
              <a:t>+(B</a:t>
            </a:r>
            <a:r>
              <a:rPr lang="en-US" altLang="el-GR" baseline="-25000">
                <a:latin typeface="Arial" panose="020B0604020202020204" pitchFamily="34" charset="0"/>
              </a:rPr>
              <a:t>t</a:t>
            </a:r>
            <a:r>
              <a:rPr lang="en-US" altLang="el-GR">
                <a:latin typeface="Arial" panose="020B0604020202020204" pitchFamily="34" charset="0"/>
              </a:rPr>
              <a:t>-Dt)+(I</a:t>
            </a:r>
            <a:r>
              <a:rPr lang="en-US" altLang="el-GR" baseline="-25000">
                <a:latin typeface="Arial" panose="020B0604020202020204" pitchFamily="34" charset="0"/>
              </a:rPr>
              <a:t>t</a:t>
            </a:r>
            <a:r>
              <a:rPr lang="en-US" altLang="el-GR">
                <a:latin typeface="Arial" panose="020B0604020202020204" pitchFamily="34" charset="0"/>
              </a:rPr>
              <a:t>-E</a:t>
            </a:r>
            <a:r>
              <a:rPr lang="en-US" altLang="el-GR" baseline="-25000">
                <a:latin typeface="Arial" panose="020B0604020202020204" pitchFamily="34" charset="0"/>
              </a:rPr>
              <a:t>t</a:t>
            </a:r>
            <a:r>
              <a:rPr lang="en-US" altLang="el-GR">
                <a:latin typeface="Arial" panose="020B0604020202020204" pitchFamily="34" charset="0"/>
              </a:rPr>
              <a:t>)</a:t>
            </a:r>
          </a:p>
          <a:p>
            <a:r>
              <a:rPr lang="en-US" altLang="el-GR">
                <a:latin typeface="Arial" panose="020B0604020202020204" pitchFamily="34" charset="0"/>
              </a:rPr>
              <a:t>(I-E)=(P</a:t>
            </a:r>
            <a:r>
              <a:rPr lang="en-US" altLang="el-GR" baseline="-25000">
                <a:latin typeface="Arial" panose="020B0604020202020204" pitchFamily="34" charset="0"/>
              </a:rPr>
              <a:t>t+1</a:t>
            </a:r>
            <a:r>
              <a:rPr lang="en-US" altLang="el-GR">
                <a:latin typeface="Arial" panose="020B0604020202020204" pitchFamily="34" charset="0"/>
              </a:rPr>
              <a:t>-P</a:t>
            </a:r>
            <a:r>
              <a:rPr lang="en-US" altLang="el-GR" baseline="-25000">
                <a:latin typeface="Arial" panose="020B0604020202020204" pitchFamily="34" charset="0"/>
              </a:rPr>
              <a:t>t</a:t>
            </a:r>
            <a:r>
              <a:rPr lang="en-US" altLang="el-GR">
                <a:latin typeface="Arial" panose="020B0604020202020204" pitchFamily="34" charset="0"/>
              </a:rPr>
              <a:t>)-(B-D)</a:t>
            </a:r>
            <a:endParaRPr lang="el-GR" altLang="el-GR" baseline="-25000">
              <a:latin typeface="Arial" panose="020B0604020202020204" pitchFamily="34" charset="0"/>
            </a:endParaRPr>
          </a:p>
        </p:txBody>
      </p:sp>
      <p:sp>
        <p:nvSpPr>
          <p:cNvPr id="18436" name="Θέση κεφαλίδας 3">
            <a:extLst>
              <a:ext uri="{FF2B5EF4-FFF2-40B4-BE49-F238E27FC236}">
                <a16:creationId xmlns:a16="http://schemas.microsoft.com/office/drawing/2014/main" id="{7449347D-1AF6-994E-A1F6-DA8AA12A13B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l-GR" altLang="el-GR">
                <a:latin typeface="Arial" panose="020B0604020202020204" pitchFamily="34" charset="0"/>
              </a:rPr>
              <a:t>Βασίλειος Γαβαλάς, Πληθυσμιακή Γεωγραφία. Διάλεξη 8.</a:t>
            </a:r>
          </a:p>
        </p:txBody>
      </p:sp>
      <p:sp>
        <p:nvSpPr>
          <p:cNvPr id="18437" name="Θέση αριθμού διαφάνειας 4">
            <a:extLst>
              <a:ext uri="{FF2B5EF4-FFF2-40B4-BE49-F238E27FC236}">
                <a16:creationId xmlns:a16="http://schemas.microsoft.com/office/drawing/2014/main" id="{4A9EE046-0370-25DD-71CE-459990B699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E73C111-8DAE-4899-B840-3B87BEDB30A1}" type="slidenum">
              <a:rPr lang="el-GR" altLang="el-GR" smtClean="0">
                <a:latin typeface="Arial" panose="020B0604020202020204" pitchFamily="34" charset="0"/>
              </a:rPr>
              <a:pPr/>
              <a:t>9</a:t>
            </a:fld>
            <a:endParaRPr lang="el-GR" altLang="el-G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DB177E2-AC71-020B-8F8E-669E273FA5C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21507" name="Rectangle 7">
            <a:extLst>
              <a:ext uri="{FF2B5EF4-FFF2-40B4-BE49-F238E27FC236}">
                <a16:creationId xmlns:a16="http://schemas.microsoft.com/office/drawing/2014/main" id="{963D1BEB-9DD5-414B-F4A6-3B0AC01B3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CBBF53-637C-4719-BDDC-FC69F5E8A772}" type="slidenum">
              <a:rPr lang="el-GR" altLang="el-GR" smtClean="0"/>
              <a:pPr>
                <a:spcBef>
                  <a:spcPct val="0"/>
                </a:spcBef>
              </a:pPr>
              <a:t>11</a:t>
            </a:fld>
            <a:endParaRPr lang="el-GR" altLang="el-GR"/>
          </a:p>
        </p:txBody>
      </p:sp>
      <p:sp>
        <p:nvSpPr>
          <p:cNvPr id="21508" name="Rectangle 2">
            <a:extLst>
              <a:ext uri="{FF2B5EF4-FFF2-40B4-BE49-F238E27FC236}">
                <a16:creationId xmlns:a16="http://schemas.microsoft.com/office/drawing/2014/main" id="{EC7DFE76-AAA8-F638-4AB7-A20D303337B3}"/>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9D8ADC98-9D68-1C8D-136B-413D6E4A6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534F4A-F97A-3CCD-93A6-D6F65A0FB1D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23555" name="Rectangle 7">
            <a:extLst>
              <a:ext uri="{FF2B5EF4-FFF2-40B4-BE49-F238E27FC236}">
                <a16:creationId xmlns:a16="http://schemas.microsoft.com/office/drawing/2014/main" id="{B45E6093-48E3-14F5-CF13-E6B452750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BEFF93-6D93-4FA3-990B-E1B8BF12D58D}" type="slidenum">
              <a:rPr lang="el-GR" altLang="el-GR" smtClean="0"/>
              <a:pPr>
                <a:spcBef>
                  <a:spcPct val="0"/>
                </a:spcBef>
              </a:pPr>
              <a:t>12</a:t>
            </a:fld>
            <a:endParaRPr lang="el-GR" altLang="el-GR"/>
          </a:p>
        </p:txBody>
      </p:sp>
      <p:sp>
        <p:nvSpPr>
          <p:cNvPr id="23556" name="Rectangle 2">
            <a:extLst>
              <a:ext uri="{FF2B5EF4-FFF2-40B4-BE49-F238E27FC236}">
                <a16:creationId xmlns:a16="http://schemas.microsoft.com/office/drawing/2014/main" id="{5D7F869F-560C-1669-879F-ADE07CFC5C7C}"/>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3F39CF98-FEFA-2773-6145-837758C0C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Η νομοθεσία του 1917 αποτελούσε αντίδραση στην διογκούμενη μετανάστευση από την Κίνα, την Ιαπωνία και την Ινδία. Η νομοθεσία των ποσοστώσεων του 1921 μεταβλήθηκε κατ’ επανάληψη, περιορίζοντας ακόμα περισσότερο τα ποσοστά μεταναστών από την Ανατολική και Νότια Ευρώπη. Καταργήθηκε το 1968.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AFB5E45-DE29-6768-246D-072ED3B607A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27651" name="Rectangle 7">
            <a:extLst>
              <a:ext uri="{FF2B5EF4-FFF2-40B4-BE49-F238E27FC236}">
                <a16:creationId xmlns:a16="http://schemas.microsoft.com/office/drawing/2014/main" id="{353278D4-613E-A6F3-CDDC-A2879A1D8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D7AC51-5987-4124-9C17-6D4B17C3434D}" type="slidenum">
              <a:rPr lang="el-GR" altLang="el-GR" smtClean="0"/>
              <a:pPr>
                <a:spcBef>
                  <a:spcPct val="0"/>
                </a:spcBef>
              </a:pPr>
              <a:t>15</a:t>
            </a:fld>
            <a:endParaRPr lang="el-GR" altLang="el-GR"/>
          </a:p>
        </p:txBody>
      </p:sp>
      <p:sp>
        <p:nvSpPr>
          <p:cNvPr id="27652" name="Rectangle 2">
            <a:extLst>
              <a:ext uri="{FF2B5EF4-FFF2-40B4-BE49-F238E27FC236}">
                <a16:creationId xmlns:a16="http://schemas.microsoft.com/office/drawing/2014/main" id="{DF68FDF9-D4E4-E4FC-C927-8AEEAA5D6D5F}"/>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5CDE4F4B-F296-3B3B-6E07-BE891E7C3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Άλλα παραδείγματα αναγκαστικής ή βίαιης μετανάστευσης είναι το προσφυγικό ρεύμα από το Ανατολικό Πακιστάν στην Ινδία, που οδήγησε στη δημιουργία του Μπαγκλαντές το 1971, οι πρόσφυγες ανάμεσα στις δύο Κορέες (Βόρεια και Νότια) που την περίοδο 1950-53 ανήλθαν σε 9 εκατομμύρια και οι Παλαιστίνιοι που εκτοπίστηκαν από την Παλαιστίνη με την ίδρυση του κράτους του Ισραήλ.</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62E69F9-007B-7A40-6B44-3EAF4F5CBA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l-GR"/>
              <a:t>Βασίλειος Γαβαλάς, Πληθυσμιακή Γεωγραφία. Διάλεξη 8.</a:t>
            </a:r>
          </a:p>
        </p:txBody>
      </p:sp>
      <p:sp>
        <p:nvSpPr>
          <p:cNvPr id="30723" name="Rectangle 7">
            <a:extLst>
              <a:ext uri="{FF2B5EF4-FFF2-40B4-BE49-F238E27FC236}">
                <a16:creationId xmlns:a16="http://schemas.microsoft.com/office/drawing/2014/main" id="{CFB0D875-5139-83B3-98FC-2B6BFB13C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4E24DB-9795-4279-A1AA-610944D4370E}" type="slidenum">
              <a:rPr lang="el-GR" altLang="el-GR" smtClean="0"/>
              <a:pPr>
                <a:spcBef>
                  <a:spcPct val="0"/>
                </a:spcBef>
              </a:pPr>
              <a:t>17</a:t>
            </a:fld>
            <a:endParaRPr lang="el-GR" altLang="el-GR"/>
          </a:p>
        </p:txBody>
      </p:sp>
      <p:sp>
        <p:nvSpPr>
          <p:cNvPr id="30724" name="Rectangle 2">
            <a:extLst>
              <a:ext uri="{FF2B5EF4-FFF2-40B4-BE49-F238E27FC236}">
                <a16:creationId xmlns:a16="http://schemas.microsoft.com/office/drawing/2014/main" id="{3DB4B0B6-1996-B1F1-F686-4AE42A498BA0}"/>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70FE1323-0820-0D36-4DA9-24CD57F12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rPr>
              <a:t>Στην Ευρώπη και τη Βόρεια Αμερική υψηλοί ρυθμοί αστικοποίησης παρατηρήθηκαν την περίοδο της εκβιομηχάνισης κατά το 19ο και στο πρώτο μισό του 20ου αιώνα. Στο δεύτερο μισό του 20ου αιώνα οι ρυθμοί αστικοποίησης σε αυτές τις χώρες μειώθηκαν και τις τελευταίες δεκαετίες ο πληθυσμός σε μερικές από τις μεγαλύτερες πόλεις μειώνεται καθώς οι κάτοικοι μετακινούνται από την πόλη προς αγροτικές και ημι-αστικές περιοχές.</a:t>
            </a:r>
          </a:p>
          <a:p>
            <a:pPr eaLnBrk="1" hangingPunct="1"/>
            <a:r>
              <a:rPr lang="el-GR" altLang="el-GR">
                <a:latin typeface="Arial" panose="020B0604020202020204" pitchFamily="34" charset="0"/>
              </a:rPr>
              <a:t>Αντιθέτως, στις αναπτυσσόμενες χώρες η αστικοποίηση λαμβάνει χώρα με γοργούς ρυθμούς μετά το 1950. Μεταξύ 1950 και 1990 ο αστικός πληθυσμός των αναπτυσσόμενων χωρών διπλασιάστηκε, ενώ αυτός των αναπτυγμένων αυξήθηκε λιγότερο από το ήμισυ.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C46791D-D8A6-88B4-A1D7-0A516BCAA6EA}"/>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8DF2F9A6-0F05-EE2F-FDD3-99608F0C11E6}"/>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4A212968-6BAF-84B2-5304-F546D1BA2F09}"/>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sp>
            <p:nvSpPr>
              <p:cNvPr id="11" name="Rectangle 5">
                <a:extLst>
                  <a:ext uri="{FF2B5EF4-FFF2-40B4-BE49-F238E27FC236}">
                    <a16:creationId xmlns:a16="http://schemas.microsoft.com/office/drawing/2014/main" id="{08620E9D-B82D-C471-9C1D-8F312984D805}"/>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grpSp>
        <p:grpSp>
          <p:nvGrpSpPr>
            <p:cNvPr id="4" name="Group 6">
              <a:extLst>
                <a:ext uri="{FF2B5EF4-FFF2-40B4-BE49-F238E27FC236}">
                  <a16:creationId xmlns:a16="http://schemas.microsoft.com/office/drawing/2014/main" id="{2158B13A-0466-5324-B74C-E9E927631A7D}"/>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0916B5BC-280B-610F-FF7D-2F26C81C9493}"/>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sp>
            <p:nvSpPr>
              <p:cNvPr id="9" name="Rectangle 8">
                <a:extLst>
                  <a:ext uri="{FF2B5EF4-FFF2-40B4-BE49-F238E27FC236}">
                    <a16:creationId xmlns:a16="http://schemas.microsoft.com/office/drawing/2014/main" id="{659CAFC1-3649-3AF3-7722-5E82B0B82A9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grpSp>
        <p:sp>
          <p:nvSpPr>
            <p:cNvPr id="5" name="Rectangle 9">
              <a:extLst>
                <a:ext uri="{FF2B5EF4-FFF2-40B4-BE49-F238E27FC236}">
                  <a16:creationId xmlns:a16="http://schemas.microsoft.com/office/drawing/2014/main" id="{C3295B5F-7425-D247-AF6D-1A0B93E5E51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sp>
          <p:nvSpPr>
            <p:cNvPr id="6" name="Rectangle 10">
              <a:extLst>
                <a:ext uri="{FF2B5EF4-FFF2-40B4-BE49-F238E27FC236}">
                  <a16:creationId xmlns:a16="http://schemas.microsoft.com/office/drawing/2014/main" id="{47E8FB53-6A75-24CE-E6F0-F17CD11D54BE}"/>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sp>
          <p:nvSpPr>
            <p:cNvPr id="7" name="Rectangle 11">
              <a:extLst>
                <a:ext uri="{FF2B5EF4-FFF2-40B4-BE49-F238E27FC236}">
                  <a16:creationId xmlns:a16="http://schemas.microsoft.com/office/drawing/2014/main" id="{D4A66B5A-77E0-AB51-9A41-A9CACF18C52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l-GR" altLang="el-G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l-GR"/>
              <a:t>Κάντε κλικ για να επεξεργαστείτε τον τίτλο</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 name="Rectangle 14">
            <a:extLst>
              <a:ext uri="{FF2B5EF4-FFF2-40B4-BE49-F238E27FC236}">
                <a16:creationId xmlns:a16="http://schemas.microsoft.com/office/drawing/2014/main" id="{AC19610D-9DD5-2C00-3023-6BBECFC287E5}"/>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l-GR"/>
          </a:p>
        </p:txBody>
      </p:sp>
      <p:sp>
        <p:nvSpPr>
          <p:cNvPr id="13" name="Rectangle 15">
            <a:extLst>
              <a:ext uri="{FF2B5EF4-FFF2-40B4-BE49-F238E27FC236}">
                <a16:creationId xmlns:a16="http://schemas.microsoft.com/office/drawing/2014/main" id="{8AE671CD-017D-4F0B-E2CD-56A17064CF71}"/>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l-GR"/>
          </a:p>
        </p:txBody>
      </p:sp>
      <p:sp>
        <p:nvSpPr>
          <p:cNvPr id="14" name="Rectangle 16">
            <a:extLst>
              <a:ext uri="{FF2B5EF4-FFF2-40B4-BE49-F238E27FC236}">
                <a16:creationId xmlns:a16="http://schemas.microsoft.com/office/drawing/2014/main" id="{21BA14B8-C726-DF7E-346C-6302AB06CAF7}"/>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FEAD2B52-E091-4164-BD7F-7830D969BB04}" type="slidenum">
              <a:rPr lang="el-GR" altLang="el-GR"/>
              <a:pPr>
                <a:defRPr/>
              </a:pPr>
              <a:t>‹#›</a:t>
            </a:fld>
            <a:endParaRPr lang="el-GR" altLang="el-GR"/>
          </a:p>
        </p:txBody>
      </p:sp>
    </p:spTree>
    <p:extLst>
      <p:ext uri="{BB962C8B-B14F-4D97-AF65-F5344CB8AC3E}">
        <p14:creationId xmlns:p14="http://schemas.microsoft.com/office/powerpoint/2010/main" val="103288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1">
            <a:extLst>
              <a:ext uri="{FF2B5EF4-FFF2-40B4-BE49-F238E27FC236}">
                <a16:creationId xmlns:a16="http://schemas.microsoft.com/office/drawing/2014/main" id="{FC6C679C-9C61-055A-8585-90677118D74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2">
            <a:extLst>
              <a:ext uri="{FF2B5EF4-FFF2-40B4-BE49-F238E27FC236}">
                <a16:creationId xmlns:a16="http://schemas.microsoft.com/office/drawing/2014/main" id="{3E63C27F-EE0A-1C71-9D09-E37CEE5718B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3">
            <a:extLst>
              <a:ext uri="{FF2B5EF4-FFF2-40B4-BE49-F238E27FC236}">
                <a16:creationId xmlns:a16="http://schemas.microsoft.com/office/drawing/2014/main" id="{53C3D4EE-C0BF-E674-25E6-FC6DAB98FF60}"/>
              </a:ext>
            </a:extLst>
          </p:cNvPr>
          <p:cNvSpPr>
            <a:spLocks noGrp="1" noChangeArrowheads="1"/>
          </p:cNvSpPr>
          <p:nvPr>
            <p:ph type="sldNum" sz="quarter" idx="12"/>
          </p:nvPr>
        </p:nvSpPr>
        <p:spPr>
          <a:ln/>
        </p:spPr>
        <p:txBody>
          <a:bodyPr/>
          <a:lstStyle>
            <a:lvl1pPr>
              <a:defRPr/>
            </a:lvl1pPr>
          </a:lstStyle>
          <a:p>
            <a:pPr>
              <a:defRPr/>
            </a:pPr>
            <a:fld id="{A55EB2D3-5563-49B9-84A5-3CA58388E516}" type="slidenum">
              <a:rPr lang="el-GR" altLang="el-GR"/>
              <a:pPr>
                <a:defRPr/>
              </a:pPr>
              <a:t>‹#›</a:t>
            </a:fld>
            <a:endParaRPr lang="el-GR" altLang="el-GR"/>
          </a:p>
        </p:txBody>
      </p:sp>
    </p:spTree>
    <p:extLst>
      <p:ext uri="{BB962C8B-B14F-4D97-AF65-F5344CB8AC3E}">
        <p14:creationId xmlns:p14="http://schemas.microsoft.com/office/powerpoint/2010/main" val="8765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1">
            <a:extLst>
              <a:ext uri="{FF2B5EF4-FFF2-40B4-BE49-F238E27FC236}">
                <a16:creationId xmlns:a16="http://schemas.microsoft.com/office/drawing/2014/main" id="{B1C7A553-93C7-1981-7B85-C3BDCF09A17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2">
            <a:extLst>
              <a:ext uri="{FF2B5EF4-FFF2-40B4-BE49-F238E27FC236}">
                <a16:creationId xmlns:a16="http://schemas.microsoft.com/office/drawing/2014/main" id="{BE5D4BF9-BC42-7A5F-A5AD-239FFFC3935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3">
            <a:extLst>
              <a:ext uri="{FF2B5EF4-FFF2-40B4-BE49-F238E27FC236}">
                <a16:creationId xmlns:a16="http://schemas.microsoft.com/office/drawing/2014/main" id="{5D17F4DD-B1D0-A309-68C9-6646C42E26BF}"/>
              </a:ext>
            </a:extLst>
          </p:cNvPr>
          <p:cNvSpPr>
            <a:spLocks noGrp="1" noChangeArrowheads="1"/>
          </p:cNvSpPr>
          <p:nvPr>
            <p:ph type="sldNum" sz="quarter" idx="12"/>
          </p:nvPr>
        </p:nvSpPr>
        <p:spPr>
          <a:ln/>
        </p:spPr>
        <p:txBody>
          <a:bodyPr/>
          <a:lstStyle>
            <a:lvl1pPr>
              <a:defRPr/>
            </a:lvl1pPr>
          </a:lstStyle>
          <a:p>
            <a:pPr>
              <a:defRPr/>
            </a:pPr>
            <a:fld id="{F168DBBA-8E4D-4EB9-BCCE-A8BDA5BBB4A3}" type="slidenum">
              <a:rPr lang="el-GR" altLang="el-GR"/>
              <a:pPr>
                <a:defRPr/>
              </a:pPr>
              <a:t>‹#›</a:t>
            </a:fld>
            <a:endParaRPr lang="el-GR" altLang="el-GR"/>
          </a:p>
        </p:txBody>
      </p:sp>
    </p:spTree>
    <p:extLst>
      <p:ext uri="{BB962C8B-B14F-4D97-AF65-F5344CB8AC3E}">
        <p14:creationId xmlns:p14="http://schemas.microsoft.com/office/powerpoint/2010/main" val="234850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l-G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1">
            <a:extLst>
              <a:ext uri="{FF2B5EF4-FFF2-40B4-BE49-F238E27FC236}">
                <a16:creationId xmlns:a16="http://schemas.microsoft.com/office/drawing/2014/main" id="{D25C2261-7614-220A-F6DD-668DCD5C7450}"/>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2">
            <a:extLst>
              <a:ext uri="{FF2B5EF4-FFF2-40B4-BE49-F238E27FC236}">
                <a16:creationId xmlns:a16="http://schemas.microsoft.com/office/drawing/2014/main" id="{3FB9283F-95D0-052A-6316-848B9B5351D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3">
            <a:extLst>
              <a:ext uri="{FF2B5EF4-FFF2-40B4-BE49-F238E27FC236}">
                <a16:creationId xmlns:a16="http://schemas.microsoft.com/office/drawing/2014/main" id="{FC2EA810-F9EA-8228-48B3-D02192C4AD02}"/>
              </a:ext>
            </a:extLst>
          </p:cNvPr>
          <p:cNvSpPr>
            <a:spLocks noGrp="1" noChangeArrowheads="1"/>
          </p:cNvSpPr>
          <p:nvPr>
            <p:ph type="sldNum" sz="quarter" idx="12"/>
          </p:nvPr>
        </p:nvSpPr>
        <p:spPr>
          <a:ln/>
        </p:spPr>
        <p:txBody>
          <a:bodyPr/>
          <a:lstStyle>
            <a:lvl1pPr>
              <a:defRPr/>
            </a:lvl1pPr>
          </a:lstStyle>
          <a:p>
            <a:pPr>
              <a:defRPr/>
            </a:pPr>
            <a:fld id="{EEFB1799-B677-46DD-A3C3-1E7DFF8B35E2}" type="slidenum">
              <a:rPr lang="el-GR" altLang="el-GR"/>
              <a:pPr>
                <a:defRPr/>
              </a:pPr>
              <a:t>‹#›</a:t>
            </a:fld>
            <a:endParaRPr lang="el-GR" altLang="el-GR"/>
          </a:p>
        </p:txBody>
      </p:sp>
    </p:spTree>
    <p:extLst>
      <p:ext uri="{BB962C8B-B14F-4D97-AF65-F5344CB8AC3E}">
        <p14:creationId xmlns:p14="http://schemas.microsoft.com/office/powerpoint/2010/main" val="404331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1">
            <a:extLst>
              <a:ext uri="{FF2B5EF4-FFF2-40B4-BE49-F238E27FC236}">
                <a16:creationId xmlns:a16="http://schemas.microsoft.com/office/drawing/2014/main" id="{BA2B01E4-94E5-EE83-75AA-D33EA10047B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2">
            <a:extLst>
              <a:ext uri="{FF2B5EF4-FFF2-40B4-BE49-F238E27FC236}">
                <a16:creationId xmlns:a16="http://schemas.microsoft.com/office/drawing/2014/main" id="{0ABE67EF-D041-E3B8-891D-D6BE8EA1F30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3">
            <a:extLst>
              <a:ext uri="{FF2B5EF4-FFF2-40B4-BE49-F238E27FC236}">
                <a16:creationId xmlns:a16="http://schemas.microsoft.com/office/drawing/2014/main" id="{E8AAF646-3DFB-A2CB-FD75-D9FA329A26BB}"/>
              </a:ext>
            </a:extLst>
          </p:cNvPr>
          <p:cNvSpPr>
            <a:spLocks noGrp="1" noChangeArrowheads="1"/>
          </p:cNvSpPr>
          <p:nvPr>
            <p:ph type="sldNum" sz="quarter" idx="12"/>
          </p:nvPr>
        </p:nvSpPr>
        <p:spPr>
          <a:ln/>
        </p:spPr>
        <p:txBody>
          <a:bodyPr/>
          <a:lstStyle>
            <a:lvl1pPr>
              <a:defRPr/>
            </a:lvl1pPr>
          </a:lstStyle>
          <a:p>
            <a:pPr>
              <a:defRPr/>
            </a:pPr>
            <a:fld id="{D540E1A6-928A-408D-B788-50CAFD9073F5}" type="slidenum">
              <a:rPr lang="el-GR" altLang="el-GR"/>
              <a:pPr>
                <a:defRPr/>
              </a:pPr>
              <a:t>‹#›</a:t>
            </a:fld>
            <a:endParaRPr lang="el-GR" altLang="el-GR"/>
          </a:p>
        </p:txBody>
      </p:sp>
    </p:spTree>
    <p:extLst>
      <p:ext uri="{BB962C8B-B14F-4D97-AF65-F5344CB8AC3E}">
        <p14:creationId xmlns:p14="http://schemas.microsoft.com/office/powerpoint/2010/main" val="291682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A4202774-0998-A473-5F70-A9E5201E5030}"/>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2">
            <a:extLst>
              <a:ext uri="{FF2B5EF4-FFF2-40B4-BE49-F238E27FC236}">
                <a16:creationId xmlns:a16="http://schemas.microsoft.com/office/drawing/2014/main" id="{8C1E0FA1-A0F9-7CC4-1F1F-9A3C7EDC438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3">
            <a:extLst>
              <a:ext uri="{FF2B5EF4-FFF2-40B4-BE49-F238E27FC236}">
                <a16:creationId xmlns:a16="http://schemas.microsoft.com/office/drawing/2014/main" id="{D821A139-187C-A232-8BBA-D71755F1E4E4}"/>
              </a:ext>
            </a:extLst>
          </p:cNvPr>
          <p:cNvSpPr>
            <a:spLocks noGrp="1" noChangeArrowheads="1"/>
          </p:cNvSpPr>
          <p:nvPr>
            <p:ph type="sldNum" sz="quarter" idx="12"/>
          </p:nvPr>
        </p:nvSpPr>
        <p:spPr>
          <a:ln/>
        </p:spPr>
        <p:txBody>
          <a:bodyPr/>
          <a:lstStyle>
            <a:lvl1pPr>
              <a:defRPr/>
            </a:lvl1pPr>
          </a:lstStyle>
          <a:p>
            <a:pPr>
              <a:defRPr/>
            </a:pPr>
            <a:fld id="{1D113130-CD50-45D9-A007-55E9D6E4678B}" type="slidenum">
              <a:rPr lang="el-GR" altLang="el-GR"/>
              <a:pPr>
                <a:defRPr/>
              </a:pPr>
              <a:t>‹#›</a:t>
            </a:fld>
            <a:endParaRPr lang="el-GR" altLang="el-GR"/>
          </a:p>
        </p:txBody>
      </p:sp>
    </p:spTree>
    <p:extLst>
      <p:ext uri="{BB962C8B-B14F-4D97-AF65-F5344CB8AC3E}">
        <p14:creationId xmlns:p14="http://schemas.microsoft.com/office/powerpoint/2010/main" val="363444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1">
            <a:extLst>
              <a:ext uri="{FF2B5EF4-FFF2-40B4-BE49-F238E27FC236}">
                <a16:creationId xmlns:a16="http://schemas.microsoft.com/office/drawing/2014/main" id="{134EE97E-E64D-517B-AA57-1A7F12553B55}"/>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2">
            <a:extLst>
              <a:ext uri="{FF2B5EF4-FFF2-40B4-BE49-F238E27FC236}">
                <a16:creationId xmlns:a16="http://schemas.microsoft.com/office/drawing/2014/main" id="{E5E19A9B-A75D-02AD-2FB3-9238C91C86E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3">
            <a:extLst>
              <a:ext uri="{FF2B5EF4-FFF2-40B4-BE49-F238E27FC236}">
                <a16:creationId xmlns:a16="http://schemas.microsoft.com/office/drawing/2014/main" id="{15959A29-675D-8C47-0274-899BAFAF71EF}"/>
              </a:ext>
            </a:extLst>
          </p:cNvPr>
          <p:cNvSpPr>
            <a:spLocks noGrp="1" noChangeArrowheads="1"/>
          </p:cNvSpPr>
          <p:nvPr>
            <p:ph type="sldNum" sz="quarter" idx="12"/>
          </p:nvPr>
        </p:nvSpPr>
        <p:spPr>
          <a:ln/>
        </p:spPr>
        <p:txBody>
          <a:bodyPr/>
          <a:lstStyle>
            <a:lvl1pPr>
              <a:defRPr/>
            </a:lvl1pPr>
          </a:lstStyle>
          <a:p>
            <a:pPr>
              <a:defRPr/>
            </a:pPr>
            <a:fld id="{154143D7-304F-408C-8949-1E678597F922}" type="slidenum">
              <a:rPr lang="el-GR" altLang="el-GR"/>
              <a:pPr>
                <a:defRPr/>
              </a:pPr>
              <a:t>‹#›</a:t>
            </a:fld>
            <a:endParaRPr lang="el-GR" altLang="el-GR"/>
          </a:p>
        </p:txBody>
      </p:sp>
    </p:spTree>
    <p:extLst>
      <p:ext uri="{BB962C8B-B14F-4D97-AF65-F5344CB8AC3E}">
        <p14:creationId xmlns:p14="http://schemas.microsoft.com/office/powerpoint/2010/main" val="294478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11">
            <a:extLst>
              <a:ext uri="{FF2B5EF4-FFF2-40B4-BE49-F238E27FC236}">
                <a16:creationId xmlns:a16="http://schemas.microsoft.com/office/drawing/2014/main" id="{D9AA1C13-F0EA-D915-A455-A90DBFC0F429}"/>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12">
            <a:extLst>
              <a:ext uri="{FF2B5EF4-FFF2-40B4-BE49-F238E27FC236}">
                <a16:creationId xmlns:a16="http://schemas.microsoft.com/office/drawing/2014/main" id="{C4006520-3C3B-201E-59EF-ED36D8C9931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13">
            <a:extLst>
              <a:ext uri="{FF2B5EF4-FFF2-40B4-BE49-F238E27FC236}">
                <a16:creationId xmlns:a16="http://schemas.microsoft.com/office/drawing/2014/main" id="{29CE435D-80FB-E29B-5A1E-4134941EA58A}"/>
              </a:ext>
            </a:extLst>
          </p:cNvPr>
          <p:cNvSpPr>
            <a:spLocks noGrp="1" noChangeArrowheads="1"/>
          </p:cNvSpPr>
          <p:nvPr>
            <p:ph type="sldNum" sz="quarter" idx="12"/>
          </p:nvPr>
        </p:nvSpPr>
        <p:spPr>
          <a:ln/>
        </p:spPr>
        <p:txBody>
          <a:bodyPr/>
          <a:lstStyle>
            <a:lvl1pPr>
              <a:defRPr/>
            </a:lvl1pPr>
          </a:lstStyle>
          <a:p>
            <a:pPr>
              <a:defRPr/>
            </a:pPr>
            <a:fld id="{A3F485D1-BF26-48D7-8645-A89D4CBDE465}" type="slidenum">
              <a:rPr lang="el-GR" altLang="el-GR"/>
              <a:pPr>
                <a:defRPr/>
              </a:pPr>
              <a:t>‹#›</a:t>
            </a:fld>
            <a:endParaRPr lang="el-GR" altLang="el-GR"/>
          </a:p>
        </p:txBody>
      </p:sp>
    </p:spTree>
    <p:extLst>
      <p:ext uri="{BB962C8B-B14F-4D97-AF65-F5344CB8AC3E}">
        <p14:creationId xmlns:p14="http://schemas.microsoft.com/office/powerpoint/2010/main" val="418208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11">
            <a:extLst>
              <a:ext uri="{FF2B5EF4-FFF2-40B4-BE49-F238E27FC236}">
                <a16:creationId xmlns:a16="http://schemas.microsoft.com/office/drawing/2014/main" id="{DFBDC168-0238-2862-2E4E-FF894FB0501A}"/>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12">
            <a:extLst>
              <a:ext uri="{FF2B5EF4-FFF2-40B4-BE49-F238E27FC236}">
                <a16:creationId xmlns:a16="http://schemas.microsoft.com/office/drawing/2014/main" id="{9D0619F2-747F-1BDF-BFA7-9E63C670E6F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13">
            <a:extLst>
              <a:ext uri="{FF2B5EF4-FFF2-40B4-BE49-F238E27FC236}">
                <a16:creationId xmlns:a16="http://schemas.microsoft.com/office/drawing/2014/main" id="{F2DECC53-2BDF-4861-DC3E-16F4F9D42E5B}"/>
              </a:ext>
            </a:extLst>
          </p:cNvPr>
          <p:cNvSpPr>
            <a:spLocks noGrp="1" noChangeArrowheads="1"/>
          </p:cNvSpPr>
          <p:nvPr>
            <p:ph type="sldNum" sz="quarter" idx="12"/>
          </p:nvPr>
        </p:nvSpPr>
        <p:spPr>
          <a:ln/>
        </p:spPr>
        <p:txBody>
          <a:bodyPr/>
          <a:lstStyle>
            <a:lvl1pPr>
              <a:defRPr/>
            </a:lvl1pPr>
          </a:lstStyle>
          <a:p>
            <a:pPr>
              <a:defRPr/>
            </a:pPr>
            <a:fld id="{E5714719-3CA2-461D-8D3E-8CD92545DFF6}" type="slidenum">
              <a:rPr lang="el-GR" altLang="el-GR"/>
              <a:pPr>
                <a:defRPr/>
              </a:pPr>
              <a:t>‹#›</a:t>
            </a:fld>
            <a:endParaRPr lang="el-GR" altLang="el-GR"/>
          </a:p>
        </p:txBody>
      </p:sp>
    </p:spTree>
    <p:extLst>
      <p:ext uri="{BB962C8B-B14F-4D97-AF65-F5344CB8AC3E}">
        <p14:creationId xmlns:p14="http://schemas.microsoft.com/office/powerpoint/2010/main" val="290420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4FA8D49-5FC4-157A-9714-B65C638795E5}"/>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12">
            <a:extLst>
              <a:ext uri="{FF2B5EF4-FFF2-40B4-BE49-F238E27FC236}">
                <a16:creationId xmlns:a16="http://schemas.microsoft.com/office/drawing/2014/main" id="{3A304843-143D-87BB-0849-313D6B71E86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13">
            <a:extLst>
              <a:ext uri="{FF2B5EF4-FFF2-40B4-BE49-F238E27FC236}">
                <a16:creationId xmlns:a16="http://schemas.microsoft.com/office/drawing/2014/main" id="{BFF50747-8DAE-5B54-B632-E7828B55994B}"/>
              </a:ext>
            </a:extLst>
          </p:cNvPr>
          <p:cNvSpPr>
            <a:spLocks noGrp="1" noChangeArrowheads="1"/>
          </p:cNvSpPr>
          <p:nvPr>
            <p:ph type="sldNum" sz="quarter" idx="12"/>
          </p:nvPr>
        </p:nvSpPr>
        <p:spPr>
          <a:ln/>
        </p:spPr>
        <p:txBody>
          <a:bodyPr/>
          <a:lstStyle>
            <a:lvl1pPr>
              <a:defRPr/>
            </a:lvl1pPr>
          </a:lstStyle>
          <a:p>
            <a:pPr>
              <a:defRPr/>
            </a:pPr>
            <a:fld id="{81A20EF5-7E59-4BAC-9134-D241CED0AFB9}" type="slidenum">
              <a:rPr lang="el-GR" altLang="el-GR"/>
              <a:pPr>
                <a:defRPr/>
              </a:pPr>
              <a:t>‹#›</a:t>
            </a:fld>
            <a:endParaRPr lang="el-GR" altLang="el-GR"/>
          </a:p>
        </p:txBody>
      </p:sp>
    </p:spTree>
    <p:extLst>
      <p:ext uri="{BB962C8B-B14F-4D97-AF65-F5344CB8AC3E}">
        <p14:creationId xmlns:p14="http://schemas.microsoft.com/office/powerpoint/2010/main" val="298078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2D07FE22-4956-AE9A-ACEA-6EA1DE062BCA}"/>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2">
            <a:extLst>
              <a:ext uri="{FF2B5EF4-FFF2-40B4-BE49-F238E27FC236}">
                <a16:creationId xmlns:a16="http://schemas.microsoft.com/office/drawing/2014/main" id="{620DF9A5-DF3F-5779-486C-FECBACDA29C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3">
            <a:extLst>
              <a:ext uri="{FF2B5EF4-FFF2-40B4-BE49-F238E27FC236}">
                <a16:creationId xmlns:a16="http://schemas.microsoft.com/office/drawing/2014/main" id="{9606A889-CBD9-FA88-AEB8-F880DB7CB2AA}"/>
              </a:ext>
            </a:extLst>
          </p:cNvPr>
          <p:cNvSpPr>
            <a:spLocks noGrp="1" noChangeArrowheads="1"/>
          </p:cNvSpPr>
          <p:nvPr>
            <p:ph type="sldNum" sz="quarter" idx="12"/>
          </p:nvPr>
        </p:nvSpPr>
        <p:spPr>
          <a:ln/>
        </p:spPr>
        <p:txBody>
          <a:bodyPr/>
          <a:lstStyle>
            <a:lvl1pPr>
              <a:defRPr/>
            </a:lvl1pPr>
          </a:lstStyle>
          <a:p>
            <a:pPr>
              <a:defRPr/>
            </a:pPr>
            <a:fld id="{2A823148-6BC2-4EFD-9BD1-19645695A671}" type="slidenum">
              <a:rPr lang="el-GR" altLang="el-GR"/>
              <a:pPr>
                <a:defRPr/>
              </a:pPr>
              <a:t>‹#›</a:t>
            </a:fld>
            <a:endParaRPr lang="el-GR" altLang="el-GR"/>
          </a:p>
        </p:txBody>
      </p:sp>
    </p:spTree>
    <p:extLst>
      <p:ext uri="{BB962C8B-B14F-4D97-AF65-F5344CB8AC3E}">
        <p14:creationId xmlns:p14="http://schemas.microsoft.com/office/powerpoint/2010/main" val="425947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A760C7A-0EF9-2D46-AC89-6B42A359109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2">
            <a:extLst>
              <a:ext uri="{FF2B5EF4-FFF2-40B4-BE49-F238E27FC236}">
                <a16:creationId xmlns:a16="http://schemas.microsoft.com/office/drawing/2014/main" id="{70E74246-7665-950A-3605-51904C8CCB8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3">
            <a:extLst>
              <a:ext uri="{FF2B5EF4-FFF2-40B4-BE49-F238E27FC236}">
                <a16:creationId xmlns:a16="http://schemas.microsoft.com/office/drawing/2014/main" id="{6E0F8A3C-3488-0051-0EB4-E20039AB3F52}"/>
              </a:ext>
            </a:extLst>
          </p:cNvPr>
          <p:cNvSpPr>
            <a:spLocks noGrp="1" noChangeArrowheads="1"/>
          </p:cNvSpPr>
          <p:nvPr>
            <p:ph type="sldNum" sz="quarter" idx="12"/>
          </p:nvPr>
        </p:nvSpPr>
        <p:spPr>
          <a:ln/>
        </p:spPr>
        <p:txBody>
          <a:bodyPr/>
          <a:lstStyle>
            <a:lvl1pPr>
              <a:defRPr/>
            </a:lvl1pPr>
          </a:lstStyle>
          <a:p>
            <a:pPr>
              <a:defRPr/>
            </a:pPr>
            <a:fld id="{8AFAA404-4DC1-4839-B923-E10502A7E1E2}" type="slidenum">
              <a:rPr lang="el-GR" altLang="el-GR"/>
              <a:pPr>
                <a:defRPr/>
              </a:pPr>
              <a:t>‹#›</a:t>
            </a:fld>
            <a:endParaRPr lang="el-GR" altLang="el-GR"/>
          </a:p>
        </p:txBody>
      </p:sp>
    </p:spTree>
    <p:extLst>
      <p:ext uri="{BB962C8B-B14F-4D97-AF65-F5344CB8AC3E}">
        <p14:creationId xmlns:p14="http://schemas.microsoft.com/office/powerpoint/2010/main" val="293994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3CEB96-E028-5B89-FE31-F30FEB7DE40D}"/>
              </a:ext>
            </a:extLst>
          </p:cNvPr>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27" name="Rectangle 3">
            <a:extLst>
              <a:ext uri="{FF2B5EF4-FFF2-40B4-BE49-F238E27FC236}">
                <a16:creationId xmlns:a16="http://schemas.microsoft.com/office/drawing/2014/main" id="{DF332255-D143-86A9-7A5D-25504E132064}"/>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28" name="Rectangle 4">
            <a:extLst>
              <a:ext uri="{FF2B5EF4-FFF2-40B4-BE49-F238E27FC236}">
                <a16:creationId xmlns:a16="http://schemas.microsoft.com/office/drawing/2014/main" id="{AA3009F7-DBC4-D9CD-0835-3F958380E3AF}"/>
              </a:ext>
            </a:extLst>
          </p:cNvPr>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29" name="Rectangle 5">
            <a:extLst>
              <a:ext uri="{FF2B5EF4-FFF2-40B4-BE49-F238E27FC236}">
                <a16:creationId xmlns:a16="http://schemas.microsoft.com/office/drawing/2014/main" id="{F7C883F7-D2F3-85CC-058B-C55BB3DCB280}"/>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30" name="Rectangle 6">
            <a:extLst>
              <a:ext uri="{FF2B5EF4-FFF2-40B4-BE49-F238E27FC236}">
                <a16:creationId xmlns:a16="http://schemas.microsoft.com/office/drawing/2014/main" id="{81786A2D-09C5-5FBF-8572-AC5CF25F6735}"/>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31" name="Rectangle 7">
            <a:extLst>
              <a:ext uri="{FF2B5EF4-FFF2-40B4-BE49-F238E27FC236}">
                <a16:creationId xmlns:a16="http://schemas.microsoft.com/office/drawing/2014/main" id="{8AE001AC-75E8-6EA5-C78F-E7603242375D}"/>
              </a:ext>
            </a:extLst>
          </p:cNvPr>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32" name="Rectangle 8">
            <a:extLst>
              <a:ext uri="{FF2B5EF4-FFF2-40B4-BE49-F238E27FC236}">
                <a16:creationId xmlns:a16="http://schemas.microsoft.com/office/drawing/2014/main" id="{484F05F3-8EBE-11F0-D6DA-2D0A39126C61}"/>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l-GR" altLang="el-GR" sz="2400"/>
          </a:p>
        </p:txBody>
      </p:sp>
      <p:sp>
        <p:nvSpPr>
          <p:cNvPr id="1033" name="Rectangle 9">
            <a:extLst>
              <a:ext uri="{FF2B5EF4-FFF2-40B4-BE49-F238E27FC236}">
                <a16:creationId xmlns:a16="http://schemas.microsoft.com/office/drawing/2014/main" id="{E8A3173C-5667-5DF4-E313-B9949886D6AD}"/>
              </a:ext>
            </a:extLst>
          </p:cNvPr>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34" name="Rectangle 10">
            <a:extLst>
              <a:ext uri="{FF2B5EF4-FFF2-40B4-BE49-F238E27FC236}">
                <a16:creationId xmlns:a16="http://schemas.microsoft.com/office/drawing/2014/main" id="{E9DBFE87-FF6E-FCFF-419A-2574A5F0CDFE}"/>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107" name="Rectangle 11">
            <a:extLst>
              <a:ext uri="{FF2B5EF4-FFF2-40B4-BE49-F238E27FC236}">
                <a16:creationId xmlns:a16="http://schemas.microsoft.com/office/drawing/2014/main" id="{B3B13F5A-69C0-411E-31D7-821D71790C75}"/>
              </a:ext>
            </a:extLst>
          </p:cNvPr>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defRPr>
            </a:lvl1pPr>
          </a:lstStyle>
          <a:p>
            <a:pPr>
              <a:defRPr/>
            </a:pPr>
            <a:endParaRPr lang="el-GR"/>
          </a:p>
        </p:txBody>
      </p:sp>
      <p:sp>
        <p:nvSpPr>
          <p:cNvPr id="4108" name="Rectangle 12">
            <a:extLst>
              <a:ext uri="{FF2B5EF4-FFF2-40B4-BE49-F238E27FC236}">
                <a16:creationId xmlns:a16="http://schemas.microsoft.com/office/drawing/2014/main" id="{FF912D4E-F2B1-9EBF-E984-B502093276E9}"/>
              </a:ext>
            </a:extLst>
          </p:cNvPr>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defRPr>
            </a:lvl1pPr>
          </a:lstStyle>
          <a:p>
            <a:pPr>
              <a:defRPr/>
            </a:pPr>
            <a:endParaRPr lang="el-GR"/>
          </a:p>
        </p:txBody>
      </p:sp>
      <p:sp>
        <p:nvSpPr>
          <p:cNvPr id="4109" name="Rectangle 13">
            <a:extLst>
              <a:ext uri="{FF2B5EF4-FFF2-40B4-BE49-F238E27FC236}">
                <a16:creationId xmlns:a16="http://schemas.microsoft.com/office/drawing/2014/main" id="{F56F0907-0338-111C-E8F1-9E37DEA59F56}"/>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04DB1A3-2EC6-4957-A8C3-308F97094F5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a:extLst>
              <a:ext uri="{FF2B5EF4-FFF2-40B4-BE49-F238E27FC236}">
                <a16:creationId xmlns:a16="http://schemas.microsoft.com/office/drawing/2014/main" id="{F13374CF-208A-755D-3520-D9F334C0FC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22F3C87-50D1-4E94-9207-BE9057025EDC}" type="slidenum">
              <a:rPr lang="el-GR" altLang="el-GR" sz="1400" smtClean="0">
                <a:solidFill>
                  <a:schemeClr val="bg2"/>
                </a:solidFill>
              </a:rPr>
              <a:pPr>
                <a:spcBef>
                  <a:spcPct val="0"/>
                </a:spcBef>
                <a:buClrTx/>
                <a:buSzTx/>
                <a:buFontTx/>
                <a:buNone/>
              </a:pPr>
              <a:t>1</a:t>
            </a:fld>
            <a:endParaRPr lang="el-GR" altLang="el-GR" sz="1400">
              <a:solidFill>
                <a:schemeClr val="bg2"/>
              </a:solidFill>
            </a:endParaRPr>
          </a:p>
        </p:txBody>
      </p:sp>
      <p:sp>
        <p:nvSpPr>
          <p:cNvPr id="5123" name="Rectangle 2">
            <a:extLst>
              <a:ext uri="{FF2B5EF4-FFF2-40B4-BE49-F238E27FC236}">
                <a16:creationId xmlns:a16="http://schemas.microsoft.com/office/drawing/2014/main" id="{5A162D2F-68A0-02F2-09B4-05C64F3A7A9F}"/>
              </a:ext>
            </a:extLst>
          </p:cNvPr>
          <p:cNvSpPr>
            <a:spLocks noGrp="1" noChangeArrowheads="1"/>
          </p:cNvSpPr>
          <p:nvPr>
            <p:ph type="ctrTitle"/>
          </p:nvPr>
        </p:nvSpPr>
        <p:spPr/>
        <p:txBody>
          <a:bodyPr/>
          <a:lstStyle/>
          <a:p>
            <a:pPr eaLnBrk="1" hangingPunct="1"/>
            <a:r>
              <a:rPr lang="el-GR" altLang="el-GR" sz="2400"/>
              <a:t>Πανεπιστήμιο Αιγαίου</a:t>
            </a:r>
            <a:br>
              <a:rPr lang="el-GR" altLang="el-GR" sz="2400"/>
            </a:br>
            <a:r>
              <a:rPr lang="el-GR" altLang="el-GR" sz="2400"/>
              <a:t>Τμήμα Γεωγραφίας</a:t>
            </a:r>
            <a:br>
              <a:rPr lang="en-GB" altLang="el-GR" sz="2400"/>
            </a:br>
            <a:br>
              <a:rPr lang="en-GB" altLang="el-GR" sz="2400"/>
            </a:br>
            <a:br>
              <a:rPr lang="en-GB" altLang="el-GR" sz="2400"/>
            </a:br>
            <a:r>
              <a:rPr lang="el-GR" altLang="el-GR" sz="2800"/>
              <a:t>Πληθυσμιακή Γεωγραφία</a:t>
            </a:r>
          </a:p>
        </p:txBody>
      </p:sp>
      <p:sp>
        <p:nvSpPr>
          <p:cNvPr id="5124" name="Rectangle 3">
            <a:extLst>
              <a:ext uri="{FF2B5EF4-FFF2-40B4-BE49-F238E27FC236}">
                <a16:creationId xmlns:a16="http://schemas.microsoft.com/office/drawing/2014/main" id="{51B10255-7AF8-2751-13FE-66CB0044C803}"/>
              </a:ext>
            </a:extLst>
          </p:cNvPr>
          <p:cNvSpPr>
            <a:spLocks noGrp="1" noChangeArrowheads="1"/>
          </p:cNvSpPr>
          <p:nvPr>
            <p:ph type="subTitle" idx="1"/>
          </p:nvPr>
        </p:nvSpPr>
        <p:spPr/>
        <p:txBody>
          <a:bodyPr/>
          <a:lstStyle/>
          <a:p>
            <a:pPr eaLnBrk="1" hangingPunct="1">
              <a:lnSpc>
                <a:spcPct val="80000"/>
              </a:lnSpc>
            </a:pPr>
            <a:r>
              <a:rPr lang="el-GR" altLang="el-GR" sz="2400"/>
              <a:t>Εαρινό Εξάμηνο</a:t>
            </a:r>
          </a:p>
          <a:p>
            <a:pPr eaLnBrk="1" hangingPunct="1">
              <a:lnSpc>
                <a:spcPct val="80000"/>
              </a:lnSpc>
            </a:pPr>
            <a:r>
              <a:rPr lang="el-GR" altLang="el-GR" sz="2400"/>
              <a:t>Διδάσκων: Βασίλειος Γαβαλάς</a:t>
            </a:r>
          </a:p>
          <a:p>
            <a:pPr eaLnBrk="1" hangingPunct="1">
              <a:lnSpc>
                <a:spcPct val="80000"/>
              </a:lnSpc>
            </a:pPr>
            <a:r>
              <a:rPr lang="el-GR" altLang="el-GR" sz="2400"/>
              <a:t>Διάλεξη </a:t>
            </a:r>
            <a:r>
              <a:rPr lang="en-US" altLang="el-GR" sz="2400"/>
              <a:t>8</a:t>
            </a:r>
            <a:r>
              <a:rPr lang="el-GR" altLang="el-GR" sz="2000"/>
              <a:t>:</a:t>
            </a:r>
            <a:r>
              <a:rPr lang="el-GR" altLang="el-GR" sz="2400"/>
              <a:t>Η κινητικότητα του πληθυσμού</a:t>
            </a:r>
            <a:r>
              <a:rPr lang="el-GR" altLang="el-GR" sz="2800"/>
              <a:t>.</a:t>
            </a:r>
          </a:p>
          <a:p>
            <a:pPr eaLnBrk="1" hangingPunct="1">
              <a:lnSpc>
                <a:spcPct val="80000"/>
              </a:lnSpc>
            </a:pPr>
            <a:endParaRPr lang="el-GR" altLang="el-G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1FA97E67-8229-25A8-2C9A-182C82AAA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51EFC9F-84C4-4098-BC3D-100D9C19B483}" type="slidenum">
              <a:rPr lang="el-GR" altLang="el-GR" sz="1400" smtClean="0"/>
              <a:pPr>
                <a:spcBef>
                  <a:spcPct val="0"/>
                </a:spcBef>
                <a:buClrTx/>
                <a:buSzTx/>
                <a:buFontTx/>
                <a:buNone/>
              </a:pPr>
              <a:t>10</a:t>
            </a:fld>
            <a:endParaRPr lang="el-GR" altLang="el-GR" sz="1400"/>
          </a:p>
        </p:txBody>
      </p:sp>
      <p:sp>
        <p:nvSpPr>
          <p:cNvPr id="19459" name="Rectangle 2">
            <a:extLst>
              <a:ext uri="{FF2B5EF4-FFF2-40B4-BE49-F238E27FC236}">
                <a16:creationId xmlns:a16="http://schemas.microsoft.com/office/drawing/2014/main" id="{78EB5B05-B20B-78B9-751C-EDAD48D9821A}"/>
              </a:ext>
            </a:extLst>
          </p:cNvPr>
          <p:cNvSpPr>
            <a:spLocks noGrp="1" noChangeArrowheads="1"/>
          </p:cNvSpPr>
          <p:nvPr>
            <p:ph type="title"/>
          </p:nvPr>
        </p:nvSpPr>
        <p:spPr/>
        <p:txBody>
          <a:bodyPr/>
          <a:lstStyle/>
          <a:p>
            <a:pPr algn="ctr" eaLnBrk="1" hangingPunct="1"/>
            <a:r>
              <a:rPr lang="el-GR" altLang="el-GR" sz="3200"/>
              <a:t>Τα σύγχρονα διεθνή μεταναστευτικά ρεύματα.</a:t>
            </a:r>
          </a:p>
        </p:txBody>
      </p:sp>
      <p:sp>
        <p:nvSpPr>
          <p:cNvPr id="19460" name="Rectangle 3">
            <a:extLst>
              <a:ext uri="{FF2B5EF4-FFF2-40B4-BE49-F238E27FC236}">
                <a16:creationId xmlns:a16="http://schemas.microsoft.com/office/drawing/2014/main" id="{818702D6-850B-72C9-35B5-593F10E14297}"/>
              </a:ext>
            </a:extLst>
          </p:cNvPr>
          <p:cNvSpPr>
            <a:spLocks noGrp="1" noChangeArrowheads="1"/>
          </p:cNvSpPr>
          <p:nvPr>
            <p:ph idx="1"/>
          </p:nvPr>
        </p:nvSpPr>
        <p:spPr>
          <a:xfrm>
            <a:off x="609600" y="2017713"/>
            <a:ext cx="8345488" cy="4306887"/>
          </a:xfrm>
        </p:spPr>
        <p:txBody>
          <a:bodyPr/>
          <a:lstStyle/>
          <a:p>
            <a:pPr marL="609600" indent="-609600" eaLnBrk="1" hangingPunct="1"/>
            <a:r>
              <a:rPr lang="el-GR" altLang="el-GR" sz="2200"/>
              <a:t>Δύο μορφές μετανάστευσης: </a:t>
            </a:r>
          </a:p>
          <a:p>
            <a:pPr marL="609600" indent="-609600" eaLnBrk="1" hangingPunct="1">
              <a:buSzTx/>
              <a:buFont typeface="Wingdings" panose="05000000000000000000" pitchFamily="2" charset="2"/>
              <a:buAutoNum type="arabicParenR"/>
            </a:pPr>
            <a:r>
              <a:rPr lang="el-GR" altLang="el-GR" sz="2200"/>
              <a:t>εκούσια (συνήθως μετακίνηση εργατικού δυναμικού)</a:t>
            </a:r>
          </a:p>
          <a:p>
            <a:pPr marL="609600" indent="-609600" eaLnBrk="1" hangingPunct="1">
              <a:buSzTx/>
              <a:buFont typeface="Wingdings" panose="05000000000000000000" pitchFamily="2" charset="2"/>
              <a:buAutoNum type="arabicParenR"/>
            </a:pPr>
            <a:r>
              <a:rPr lang="el-GR" altLang="el-GR" sz="2200"/>
              <a:t>αναγκαστική (μετατοπίσεις πληθυσμών από πολεμικές και πολιτικές αιτίες).</a:t>
            </a:r>
          </a:p>
          <a:p>
            <a:pPr marL="609600" indent="-609600" eaLnBrk="1" hangingPunct="1">
              <a:buSzTx/>
              <a:buFont typeface="Wingdings" panose="05000000000000000000" pitchFamily="2" charset="2"/>
              <a:buChar char="§"/>
            </a:pPr>
            <a:r>
              <a:rPr lang="el-GR" altLang="el-GR" sz="2200"/>
              <a:t>Οι μαζικές μετακινήσεις εργατικού δυναμικού είναι φαινόμενο της βιομηχανικής εποχής. Οι αντίστοιχες μετακινήσεις παλαιότερων εποχών  ήταν μικρότερης έκτασης (αφορούσαν χιλιάδες ή έστω μυριάδες ανθρώπους, οι σύγχρονες αφορούν εκατομμύρια).</a:t>
            </a:r>
          </a:p>
          <a:p>
            <a:pPr marL="609600" indent="-609600" eaLnBrk="1" hangingPunct="1">
              <a:buSzTx/>
              <a:buFont typeface="Wingdings" panose="05000000000000000000" pitchFamily="2" charset="2"/>
              <a:buChar char="§"/>
            </a:pPr>
            <a:r>
              <a:rPr lang="el-GR" altLang="el-GR" sz="2200"/>
              <a:t>Οι μετακινήσεις στην προ-βιομηχανική εποχή αφορούσαν συνήθως όμορες περιοχές. Οι σύγχρονες μετακινήσεις είναι μετακινήσεις σε μεγάλες αποστάσεις και σε σημαντικό ποσοστό διηπειρωτικές.  </a:t>
            </a:r>
          </a:p>
          <a:p>
            <a:pPr marL="609600" indent="-609600" eaLnBrk="1" hangingPunct="1">
              <a:buSzTx/>
              <a:buFont typeface="Wingdings" panose="05000000000000000000" pitchFamily="2" charset="2"/>
              <a:buChar char="§"/>
            </a:pPr>
            <a:endParaRPr lang="el-GR" altLang="el-G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3152DE0A-EA43-321C-0147-49317D9241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BB69BD1-0BA5-4597-AFFB-F30A5F1734A8}" type="slidenum">
              <a:rPr lang="el-GR" altLang="el-GR" sz="1400" smtClean="0"/>
              <a:pPr>
                <a:spcBef>
                  <a:spcPct val="0"/>
                </a:spcBef>
                <a:buClrTx/>
                <a:buSzTx/>
                <a:buFontTx/>
                <a:buNone/>
              </a:pPr>
              <a:t>11</a:t>
            </a:fld>
            <a:endParaRPr lang="el-GR" altLang="el-GR" sz="1400"/>
          </a:p>
        </p:txBody>
      </p:sp>
      <p:sp>
        <p:nvSpPr>
          <p:cNvPr id="20483" name="Rectangle 2">
            <a:extLst>
              <a:ext uri="{FF2B5EF4-FFF2-40B4-BE49-F238E27FC236}">
                <a16:creationId xmlns:a16="http://schemas.microsoft.com/office/drawing/2014/main" id="{09C50885-A267-615B-0C26-C64BBE58149B}"/>
              </a:ext>
            </a:extLst>
          </p:cNvPr>
          <p:cNvSpPr>
            <a:spLocks noGrp="1" noChangeArrowheads="1"/>
          </p:cNvSpPr>
          <p:nvPr>
            <p:ph type="title"/>
          </p:nvPr>
        </p:nvSpPr>
        <p:spPr/>
        <p:txBody>
          <a:bodyPr/>
          <a:lstStyle/>
          <a:p>
            <a:pPr algn="ctr" eaLnBrk="1" hangingPunct="1"/>
            <a:r>
              <a:rPr lang="el-GR" altLang="el-GR" sz="3200"/>
              <a:t>Η «χρυσή εποχή» της μετανάστευσης προς την Αμερική (1840-1914).</a:t>
            </a:r>
          </a:p>
        </p:txBody>
      </p:sp>
      <p:sp>
        <p:nvSpPr>
          <p:cNvPr id="20484" name="Rectangle 3">
            <a:extLst>
              <a:ext uri="{FF2B5EF4-FFF2-40B4-BE49-F238E27FC236}">
                <a16:creationId xmlns:a16="http://schemas.microsoft.com/office/drawing/2014/main" id="{BFB4650F-FA40-E0E2-5990-90104D985D45}"/>
              </a:ext>
            </a:extLst>
          </p:cNvPr>
          <p:cNvSpPr>
            <a:spLocks noGrp="1" noChangeArrowheads="1"/>
          </p:cNvSpPr>
          <p:nvPr>
            <p:ph idx="1"/>
          </p:nvPr>
        </p:nvSpPr>
        <p:spPr>
          <a:xfrm>
            <a:off x="685800" y="2017713"/>
            <a:ext cx="8269288" cy="4383087"/>
          </a:xfrm>
        </p:spPr>
        <p:txBody>
          <a:bodyPr/>
          <a:lstStyle/>
          <a:p>
            <a:pPr eaLnBrk="1" hangingPunct="1"/>
            <a:r>
              <a:rPr lang="el-GR" altLang="el-GR" sz="2200"/>
              <a:t>Μεταξύ 1840 και 1880 οι Η.Π.Α. δέχτηκαν 10 εκατομμύρια μετανάστες.</a:t>
            </a:r>
          </a:p>
          <a:p>
            <a:pPr eaLnBrk="1" hangingPunct="1"/>
            <a:r>
              <a:rPr lang="el-GR" altLang="el-GR" sz="2200"/>
              <a:t>Μεταξύ 1880 και 1914 δέχτηκαν 40 εκατ. (σύνολο 50 εκατομμύρια σε 75 χρόνια.)</a:t>
            </a:r>
          </a:p>
          <a:p>
            <a:pPr eaLnBrk="1" hangingPunct="1"/>
            <a:r>
              <a:rPr lang="el-GR" altLang="el-GR" sz="2200"/>
              <a:t>Στα πρώτα 50 χρόνια της περιόδου αυτής (1840-1890) οι μετανάστες προέρχονταν από τη Δυτική και Βόρεια Ευρώπη και απορροφήθηκαν κυρίως από τη γεωργία.</a:t>
            </a:r>
          </a:p>
          <a:p>
            <a:pPr eaLnBrk="1" hangingPunct="1"/>
            <a:r>
              <a:rPr lang="el-GR" altLang="el-GR" sz="2200"/>
              <a:t>Από το 1890 και μετά το μεταναστευτικό ρεύμα αποτελείται κυρίως από μετοίκους της Νότιας και Ανατολικής Ευρώπης και απορροφώνται συνήθως από τη βιομηχανία, τα έργα υποδομής και υπηρεσίες που προσφέρουν τα αστικά κέντρα.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CC251552-282C-3616-7B27-1CC27939F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65DDD5C-3A4B-476B-B660-E119C4FDCAD2}" type="slidenum">
              <a:rPr lang="el-GR" altLang="el-GR" sz="1400" smtClean="0"/>
              <a:pPr>
                <a:spcBef>
                  <a:spcPct val="0"/>
                </a:spcBef>
                <a:buClrTx/>
                <a:buSzTx/>
                <a:buFontTx/>
                <a:buNone/>
              </a:pPr>
              <a:t>12</a:t>
            </a:fld>
            <a:endParaRPr lang="el-GR" altLang="el-GR" sz="1400"/>
          </a:p>
        </p:txBody>
      </p:sp>
      <p:sp>
        <p:nvSpPr>
          <p:cNvPr id="22531" name="Rectangle 2">
            <a:extLst>
              <a:ext uri="{FF2B5EF4-FFF2-40B4-BE49-F238E27FC236}">
                <a16:creationId xmlns:a16="http://schemas.microsoft.com/office/drawing/2014/main" id="{88FF0ED7-8FCA-6A68-D67E-E876B98CB8BE}"/>
              </a:ext>
            </a:extLst>
          </p:cNvPr>
          <p:cNvSpPr>
            <a:spLocks noGrp="1" noChangeArrowheads="1"/>
          </p:cNvSpPr>
          <p:nvPr>
            <p:ph type="title"/>
          </p:nvPr>
        </p:nvSpPr>
        <p:spPr/>
        <p:txBody>
          <a:bodyPr/>
          <a:lstStyle/>
          <a:p>
            <a:pPr algn="ctr" eaLnBrk="1" hangingPunct="1"/>
            <a:r>
              <a:rPr lang="el-GR" altLang="el-GR" sz="3200"/>
              <a:t>Η μεταναστευτική πολιτική των Η.Π.Α.</a:t>
            </a:r>
          </a:p>
        </p:txBody>
      </p:sp>
      <p:sp>
        <p:nvSpPr>
          <p:cNvPr id="22532" name="Rectangle 3">
            <a:extLst>
              <a:ext uri="{FF2B5EF4-FFF2-40B4-BE49-F238E27FC236}">
                <a16:creationId xmlns:a16="http://schemas.microsoft.com/office/drawing/2014/main" id="{644FA84D-4C2A-364C-6BE9-1694F043E4A0}"/>
              </a:ext>
            </a:extLst>
          </p:cNvPr>
          <p:cNvSpPr>
            <a:spLocks noGrp="1" noChangeArrowheads="1"/>
          </p:cNvSpPr>
          <p:nvPr>
            <p:ph idx="1"/>
          </p:nvPr>
        </p:nvSpPr>
        <p:spPr>
          <a:xfrm>
            <a:off x="685800" y="2017713"/>
            <a:ext cx="8269288" cy="4459287"/>
          </a:xfrm>
        </p:spPr>
        <p:txBody>
          <a:bodyPr/>
          <a:lstStyle/>
          <a:p>
            <a:pPr eaLnBrk="1" hangingPunct="1"/>
            <a:r>
              <a:rPr lang="el-GR" altLang="el-GR" sz="2200"/>
              <a:t>Από τα τέλη του 19ου αιώνα οι Η.Π.Α. διαμορφώνουν μια μεταναστευτική πολιτική που αποσκοπεί στην προάσπιση του Αγγλοσαξονικού χαρακτήρα της Αμερικάνικης κοινωνίας. Το 1882 εγκαθίσταται μεταναστευτικός έλεγχος στο λιμάνι της Νέας Υόρκης.</a:t>
            </a:r>
          </a:p>
          <a:p>
            <a:pPr eaLnBrk="1" hangingPunct="1"/>
            <a:r>
              <a:rPr lang="el-GR" altLang="el-GR" sz="2200"/>
              <a:t>Το 1917 εισάγονται νόμοι που απαγορεύουν την εισροή μεταναστών από την Ασία και την Άπω Ανατολή.</a:t>
            </a:r>
          </a:p>
          <a:p>
            <a:pPr eaLnBrk="1" hangingPunct="1"/>
            <a:r>
              <a:rPr lang="el-GR" altLang="el-GR" sz="2200"/>
              <a:t>Το 1921 εισάγεται ο πρώτος νόμος των ποσοστώσεων που αποβλέπει στη ρύθμιση της μετανάστευσης από τις Ευρωπαϊκές χώρες και στον περιορισμό των μεταναστών από την Ανατολική και Νότια Ευρώπη.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0DE076AA-23C2-9AE2-A33F-E6CFD47777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E49D0F4-E3E7-48B4-A295-3C8CF1994F93}" type="slidenum">
              <a:rPr lang="el-GR" altLang="el-GR" sz="1400" smtClean="0"/>
              <a:pPr>
                <a:spcBef>
                  <a:spcPct val="0"/>
                </a:spcBef>
                <a:buClrTx/>
                <a:buSzTx/>
                <a:buFontTx/>
                <a:buNone/>
              </a:pPr>
              <a:t>13</a:t>
            </a:fld>
            <a:endParaRPr lang="el-GR" altLang="el-GR" sz="1400"/>
          </a:p>
        </p:txBody>
      </p:sp>
      <p:sp>
        <p:nvSpPr>
          <p:cNvPr id="24579" name="Rectangle 2">
            <a:extLst>
              <a:ext uri="{FF2B5EF4-FFF2-40B4-BE49-F238E27FC236}">
                <a16:creationId xmlns:a16="http://schemas.microsoft.com/office/drawing/2014/main" id="{8A4767E1-32A1-07ED-74B9-D10515D91D52}"/>
              </a:ext>
            </a:extLst>
          </p:cNvPr>
          <p:cNvSpPr>
            <a:spLocks noGrp="1" noChangeArrowheads="1"/>
          </p:cNvSpPr>
          <p:nvPr>
            <p:ph type="title"/>
          </p:nvPr>
        </p:nvSpPr>
        <p:spPr/>
        <p:txBody>
          <a:bodyPr/>
          <a:lstStyle/>
          <a:p>
            <a:pPr algn="ctr" eaLnBrk="1" hangingPunct="1"/>
            <a:r>
              <a:rPr lang="el-GR" altLang="el-GR" sz="3200"/>
              <a:t>Η ενδο-ευρωπαική μετανάστευση</a:t>
            </a:r>
          </a:p>
        </p:txBody>
      </p:sp>
      <p:sp>
        <p:nvSpPr>
          <p:cNvPr id="24580" name="Rectangle 3">
            <a:extLst>
              <a:ext uri="{FF2B5EF4-FFF2-40B4-BE49-F238E27FC236}">
                <a16:creationId xmlns:a16="http://schemas.microsoft.com/office/drawing/2014/main" id="{43122018-882A-0774-EF90-AC961223BB20}"/>
              </a:ext>
            </a:extLst>
          </p:cNvPr>
          <p:cNvSpPr>
            <a:spLocks noGrp="1" noChangeArrowheads="1"/>
          </p:cNvSpPr>
          <p:nvPr>
            <p:ph idx="1"/>
          </p:nvPr>
        </p:nvSpPr>
        <p:spPr>
          <a:xfrm>
            <a:off x="533400" y="2017713"/>
            <a:ext cx="8421688" cy="4306887"/>
          </a:xfrm>
        </p:spPr>
        <p:txBody>
          <a:bodyPr/>
          <a:lstStyle/>
          <a:p>
            <a:pPr eaLnBrk="1" hangingPunct="1"/>
            <a:r>
              <a:rPr lang="el-GR" altLang="el-GR" sz="2200"/>
              <a:t>Κατά τον 19ο και 20ο αιώνα παρατηρείται μια έντονη ενδο-ευρωπαϊκή μετανάστευση από τις χώρες της Νότιας και Ανατολικής Ευρώπης προς τις χώρες της Κεντρικής και Βορειοδυτικής Ευρώπης (Ελβετία, Γερμανία, Γαλλία, Βέλγιο, Αγγλία). </a:t>
            </a:r>
          </a:p>
          <a:p>
            <a:pPr eaLnBrk="1" hangingPunct="1"/>
            <a:r>
              <a:rPr lang="el-GR" altLang="el-GR" sz="2200"/>
              <a:t>Η ενδο-ευρωπαϊκή μετανάστευση διακόπηκε κατά τη διάρκεια των δύο παγκόσμιων πολέμων και συνεχίστηκε αμέσως μετά.</a:t>
            </a:r>
          </a:p>
          <a:p>
            <a:pPr eaLnBrk="1" hangingPunct="1"/>
            <a:r>
              <a:rPr lang="el-GR" altLang="el-GR" sz="2200"/>
              <a:t>Μετά το Β’ Π.Π. η μετανάστευση προς την Ευρώπη παρουσιάζει δύο σημαντικές διαφορές σε σύγκριση με την προπολεμική περίοδο. Αυξάνεται η απόσταση μεταξύ των χωρών προέλευσης και των χωρών προορισμού των μεταναστών (και εμφανίζονται μετανάστες από διαφορετικές ηπείρους) και αλλάζει ο τομέας απασχόλησης των μεταναστών.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9424A60-56F9-F04E-458F-F956F20951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DF017E6-F353-4E7D-A49F-E06BD1780C89}" type="slidenum">
              <a:rPr lang="el-GR" altLang="el-GR" sz="1400" smtClean="0"/>
              <a:pPr>
                <a:spcBef>
                  <a:spcPct val="0"/>
                </a:spcBef>
                <a:buClrTx/>
                <a:buSzTx/>
                <a:buFontTx/>
                <a:buNone/>
              </a:pPr>
              <a:t>14</a:t>
            </a:fld>
            <a:endParaRPr lang="el-GR" altLang="el-GR" sz="1400"/>
          </a:p>
        </p:txBody>
      </p:sp>
      <p:sp>
        <p:nvSpPr>
          <p:cNvPr id="25603" name="Rectangle 2">
            <a:extLst>
              <a:ext uri="{FF2B5EF4-FFF2-40B4-BE49-F238E27FC236}">
                <a16:creationId xmlns:a16="http://schemas.microsoft.com/office/drawing/2014/main" id="{7CC6D18B-5404-377E-CDF0-67516F821B15}"/>
              </a:ext>
            </a:extLst>
          </p:cNvPr>
          <p:cNvSpPr>
            <a:spLocks noGrp="1" noChangeArrowheads="1"/>
          </p:cNvSpPr>
          <p:nvPr>
            <p:ph type="title"/>
          </p:nvPr>
        </p:nvSpPr>
        <p:spPr/>
        <p:txBody>
          <a:bodyPr/>
          <a:lstStyle/>
          <a:p>
            <a:pPr algn="ctr" eaLnBrk="1" hangingPunct="1"/>
            <a:r>
              <a:rPr lang="el-GR" altLang="el-GR" sz="3200"/>
              <a:t>Η αναγκαστική μετανάστευση.</a:t>
            </a:r>
          </a:p>
        </p:txBody>
      </p:sp>
      <p:sp>
        <p:nvSpPr>
          <p:cNvPr id="25604" name="Rectangle 3">
            <a:extLst>
              <a:ext uri="{FF2B5EF4-FFF2-40B4-BE49-F238E27FC236}">
                <a16:creationId xmlns:a16="http://schemas.microsoft.com/office/drawing/2014/main" id="{FA9699CF-CB75-0B80-FF44-71FFF0DCF245}"/>
              </a:ext>
            </a:extLst>
          </p:cNvPr>
          <p:cNvSpPr>
            <a:spLocks noGrp="1" noChangeArrowheads="1"/>
          </p:cNvSpPr>
          <p:nvPr>
            <p:ph idx="1"/>
          </p:nvPr>
        </p:nvSpPr>
        <p:spPr>
          <a:xfrm>
            <a:off x="838200" y="2017713"/>
            <a:ext cx="7620000" cy="4383087"/>
          </a:xfrm>
        </p:spPr>
        <p:txBody>
          <a:bodyPr/>
          <a:lstStyle/>
          <a:p>
            <a:pPr eaLnBrk="1" hangingPunct="1"/>
            <a:r>
              <a:rPr lang="el-GR" altLang="el-GR" sz="2200"/>
              <a:t>Στον 20ο αιώνα οι αναγκαστικές μετατοπίσεις πληθυσμών οφείλονταν σε πολεμικές αιτίες αλλά και στην προσπάθεια των κρατών να δημιουργήσουν εθνολογικά αλλά και ιδεολογικά ομοιογενή κοινωνικά σύνολα.</a:t>
            </a:r>
          </a:p>
          <a:p>
            <a:pPr eaLnBrk="1" hangingPunct="1"/>
            <a:r>
              <a:rPr lang="el-GR" altLang="el-GR" sz="2200"/>
              <a:t>Αυτή η πολιτική οδηγεί σε εθνοκάθαρση η οποία προκαλεί μαζικές εκτοπίσεις πληθυσμών, απελάσεις, ξενηλασίες και γενικότερα εκτεταμένα κύματα προσφύγων.</a:t>
            </a:r>
          </a:p>
          <a:p>
            <a:pPr eaLnBrk="1" hangingPunct="1">
              <a:buFont typeface="Wingdings" panose="05000000000000000000" pitchFamily="2" charset="2"/>
              <a:buNone/>
            </a:pPr>
            <a:endParaRPr lang="el-GR" altLang="el-GR" sz="2200"/>
          </a:p>
          <a:p>
            <a:pPr eaLnBrk="1" hangingPunct="1"/>
            <a:endParaRPr lang="el-GR" altLang="el-G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0DBBD1B4-B376-8290-24BC-F38196F7C7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A3C12D-06B4-4DC7-8666-517E3ADB30BC}" type="slidenum">
              <a:rPr lang="el-GR" altLang="el-GR" sz="1400" smtClean="0"/>
              <a:pPr>
                <a:spcBef>
                  <a:spcPct val="0"/>
                </a:spcBef>
                <a:buClrTx/>
                <a:buSzTx/>
                <a:buFontTx/>
                <a:buNone/>
              </a:pPr>
              <a:t>15</a:t>
            </a:fld>
            <a:endParaRPr lang="el-GR" altLang="el-GR" sz="1400"/>
          </a:p>
        </p:txBody>
      </p:sp>
      <p:sp>
        <p:nvSpPr>
          <p:cNvPr id="26627" name="Rectangle 2">
            <a:extLst>
              <a:ext uri="{FF2B5EF4-FFF2-40B4-BE49-F238E27FC236}">
                <a16:creationId xmlns:a16="http://schemas.microsoft.com/office/drawing/2014/main" id="{75904349-19DC-3734-E447-B6EC252E919A}"/>
              </a:ext>
            </a:extLst>
          </p:cNvPr>
          <p:cNvSpPr>
            <a:spLocks noGrp="1" noChangeArrowheads="1"/>
          </p:cNvSpPr>
          <p:nvPr>
            <p:ph type="title"/>
          </p:nvPr>
        </p:nvSpPr>
        <p:spPr/>
        <p:txBody>
          <a:bodyPr/>
          <a:lstStyle/>
          <a:p>
            <a:pPr algn="ctr" eaLnBrk="1" hangingPunct="1"/>
            <a:r>
              <a:rPr lang="el-GR" altLang="el-GR" sz="3200"/>
              <a:t>Παραδείγματα αναγκαστικής μετανάστευσης στον 20ο αιώνα.</a:t>
            </a:r>
          </a:p>
        </p:txBody>
      </p:sp>
      <p:sp>
        <p:nvSpPr>
          <p:cNvPr id="26628" name="Rectangle 3">
            <a:extLst>
              <a:ext uri="{FF2B5EF4-FFF2-40B4-BE49-F238E27FC236}">
                <a16:creationId xmlns:a16="http://schemas.microsoft.com/office/drawing/2014/main" id="{E5D4405B-FFE4-F27D-DEE7-29E1DB5E106F}"/>
              </a:ext>
            </a:extLst>
          </p:cNvPr>
          <p:cNvSpPr>
            <a:spLocks noGrp="1" noChangeArrowheads="1"/>
          </p:cNvSpPr>
          <p:nvPr>
            <p:ph idx="1"/>
          </p:nvPr>
        </p:nvSpPr>
        <p:spPr>
          <a:xfrm>
            <a:off x="762000" y="2017713"/>
            <a:ext cx="8193088" cy="4306887"/>
          </a:xfrm>
        </p:spPr>
        <p:txBody>
          <a:bodyPr/>
          <a:lstStyle/>
          <a:p>
            <a:pPr eaLnBrk="1" hangingPunct="1"/>
            <a:r>
              <a:rPr lang="el-GR" altLang="el-GR" sz="2200"/>
              <a:t>Την Οκτωβριανή επανάσταση του 1917 ακολούθησε ένα κύμα 1,5 εκατ. Ρώσων «εμιγκρέ».</a:t>
            </a:r>
          </a:p>
          <a:p>
            <a:pPr eaLnBrk="1" hangingPunct="1"/>
            <a:r>
              <a:rPr lang="el-GR" altLang="el-GR" sz="2200"/>
              <a:t>Η συμφωνία περί ανταλλαγής πληθυσμών μεταξύ Ελλάδος και Τουρκίας το 1923 είχε ως αποτέλεσμα τη μετατόπιση 1,5 εκατ. Χριστιανών και 0, 5 εκατ. Μουσουλμάνων από τη μια χώρα στην άλλη.</a:t>
            </a:r>
          </a:p>
          <a:p>
            <a:pPr eaLnBrk="1" hangingPunct="1"/>
            <a:r>
              <a:rPr lang="el-GR" altLang="el-GR" sz="2200"/>
              <a:t>Το 1939 απελαύνονται από τη ναζιστική Γερμανία περί τα 400.000 άτομα.</a:t>
            </a:r>
          </a:p>
          <a:p>
            <a:pPr eaLnBrk="1" hangingPunct="1"/>
            <a:r>
              <a:rPr lang="el-GR" altLang="el-GR" sz="2200"/>
              <a:t>Η διχοτόμηση της Ινδίας το 1948 σήμανε την αναγκαστική μετακίνηση 7,5 εκατ. Μουσουλμάνων από την Ινδία στο Πακιστάν και 10,5 εκατ. Ινδών από το Πακιστάν στην Ινδία.</a:t>
            </a:r>
          </a:p>
          <a:p>
            <a:pPr eaLnBrk="1" hangingPunct="1"/>
            <a:endParaRPr lang="el-GR" altLang="el-GR" sz="22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6A3DD64C-414D-8B94-AB83-022F51BDB1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98F498C-032A-4BDE-8CD3-AF3895456BB5}" type="slidenum">
              <a:rPr lang="el-GR" altLang="el-GR" sz="1400" smtClean="0"/>
              <a:pPr>
                <a:spcBef>
                  <a:spcPct val="0"/>
                </a:spcBef>
                <a:buClrTx/>
                <a:buSzTx/>
                <a:buFontTx/>
                <a:buNone/>
              </a:pPr>
              <a:t>16</a:t>
            </a:fld>
            <a:endParaRPr lang="el-GR" altLang="el-GR" sz="1400"/>
          </a:p>
        </p:txBody>
      </p:sp>
      <p:sp>
        <p:nvSpPr>
          <p:cNvPr id="28675" name="Rectangle 2">
            <a:extLst>
              <a:ext uri="{FF2B5EF4-FFF2-40B4-BE49-F238E27FC236}">
                <a16:creationId xmlns:a16="http://schemas.microsoft.com/office/drawing/2014/main" id="{7AED21D1-80A3-CEA8-E8E1-8991C5685D0F}"/>
              </a:ext>
            </a:extLst>
          </p:cNvPr>
          <p:cNvSpPr>
            <a:spLocks noGrp="1" noChangeArrowheads="1"/>
          </p:cNvSpPr>
          <p:nvPr>
            <p:ph type="title"/>
          </p:nvPr>
        </p:nvSpPr>
        <p:spPr/>
        <p:txBody>
          <a:bodyPr/>
          <a:lstStyle/>
          <a:p>
            <a:pPr eaLnBrk="1" hangingPunct="1"/>
            <a:r>
              <a:rPr lang="el-GR" altLang="el-GR"/>
              <a:t>Αστικοποίηση (</a:t>
            </a:r>
            <a:r>
              <a:rPr lang="en-US" altLang="el-GR"/>
              <a:t>Urbanisation)</a:t>
            </a:r>
            <a:endParaRPr lang="el-GR" altLang="el-GR"/>
          </a:p>
        </p:txBody>
      </p:sp>
      <p:sp>
        <p:nvSpPr>
          <p:cNvPr id="28676" name="Rectangle 3">
            <a:extLst>
              <a:ext uri="{FF2B5EF4-FFF2-40B4-BE49-F238E27FC236}">
                <a16:creationId xmlns:a16="http://schemas.microsoft.com/office/drawing/2014/main" id="{4F394BCB-CD8B-F940-475C-AE8B3DD52300}"/>
              </a:ext>
            </a:extLst>
          </p:cNvPr>
          <p:cNvSpPr>
            <a:spLocks noGrp="1" noChangeArrowheads="1"/>
          </p:cNvSpPr>
          <p:nvPr>
            <p:ph type="body" sz="half" idx="1"/>
          </p:nvPr>
        </p:nvSpPr>
        <p:spPr>
          <a:xfrm>
            <a:off x="395288" y="2017713"/>
            <a:ext cx="8137525" cy="4435475"/>
          </a:xfrm>
        </p:spPr>
        <p:txBody>
          <a:bodyPr/>
          <a:lstStyle/>
          <a:p>
            <a:pPr eaLnBrk="1" hangingPunct="1"/>
            <a:r>
              <a:rPr lang="el-GR" altLang="el-GR" sz="2200"/>
              <a:t>Αστικοποίηση είναι η αύξηση του ποσοστού των ανθρώπων που διαμένουν στις πόλεις.</a:t>
            </a:r>
          </a:p>
          <a:p>
            <a:pPr eaLnBrk="1" hangingPunct="1"/>
            <a:r>
              <a:rPr lang="el-GR" altLang="el-GR" sz="2200"/>
              <a:t>Δείκτης αστικοποίησης</a:t>
            </a:r>
            <a:endParaRPr lang="en-US" altLang="el-GR" sz="2200"/>
          </a:p>
          <a:p>
            <a:pPr eaLnBrk="1" hangingPunct="1">
              <a:buFont typeface="Wingdings" panose="05000000000000000000" pitchFamily="2" charset="2"/>
              <a:buNone/>
            </a:pPr>
            <a:endParaRPr lang="el-GR" altLang="el-GR" sz="2200"/>
          </a:p>
          <a:p>
            <a:pPr eaLnBrk="1" hangingPunct="1"/>
            <a:r>
              <a:rPr lang="el-GR" altLang="el-GR" sz="2200"/>
              <a:t>Ο δείκτης αστικοποίησης εκφράζει τον αστικό πληθυσμό (</a:t>
            </a:r>
            <a:r>
              <a:rPr lang="en-US" altLang="el-GR" sz="2200"/>
              <a:t>U) </a:t>
            </a:r>
            <a:r>
              <a:rPr lang="el-GR" altLang="el-GR" sz="2200"/>
              <a:t>ως ποσοστό % επί του συνολικού πληθυσμού (</a:t>
            </a:r>
            <a:r>
              <a:rPr lang="en-US" altLang="el-GR" sz="2200"/>
              <a:t>P).</a:t>
            </a:r>
          </a:p>
          <a:p>
            <a:pPr eaLnBrk="1" hangingPunct="1"/>
            <a:r>
              <a:rPr lang="el-GR" altLang="el-GR" sz="2200"/>
              <a:t>Η αστικοποίηση συμβαίνει εξαιτίας της μετακίνησης του πληθυσμού από τις αγροτικές στις αστικές περιοχές.</a:t>
            </a:r>
          </a:p>
          <a:p>
            <a:pPr eaLnBrk="1" hangingPunct="1"/>
            <a:r>
              <a:rPr lang="el-GR" altLang="el-GR" sz="2200"/>
              <a:t>Η διαδικασία της αστικοποίησης συνήθως βρίσκεται σε εξέλιξη όταν μία χώρα είναι ακόμα αναπτυσσόμενη.</a:t>
            </a:r>
            <a:endParaRPr lang="el-GR" altLang="el-GR" sz="2000"/>
          </a:p>
        </p:txBody>
      </p:sp>
      <p:graphicFrame>
        <p:nvGraphicFramePr>
          <p:cNvPr id="28677" name="Object 4">
            <a:extLst>
              <a:ext uri="{FF2B5EF4-FFF2-40B4-BE49-F238E27FC236}">
                <a16:creationId xmlns:a16="http://schemas.microsoft.com/office/drawing/2014/main" id="{2C35C793-1C24-4F77-68FE-91C8C8B71CB6}"/>
              </a:ext>
            </a:extLst>
          </p:cNvPr>
          <p:cNvGraphicFramePr>
            <a:graphicFrameLocks noGrp="1" noChangeAspect="1"/>
          </p:cNvGraphicFramePr>
          <p:nvPr>
            <p:ph sz="half" idx="2"/>
          </p:nvPr>
        </p:nvGraphicFramePr>
        <p:xfrm>
          <a:off x="4284663" y="2565400"/>
          <a:ext cx="1719262" cy="952500"/>
        </p:xfrm>
        <a:graphic>
          <a:graphicData uri="http://schemas.openxmlformats.org/presentationml/2006/ole">
            <mc:AlternateContent xmlns:mc="http://schemas.openxmlformats.org/markup-compatibility/2006">
              <mc:Choice xmlns:v="urn:schemas-microsoft-com:vml" Requires="v">
                <p:oleObj name="Εξίσωση" r:id="rId2" imgW="710891" imgH="393529" progId="Equation.3">
                  <p:embed/>
                </p:oleObj>
              </mc:Choice>
              <mc:Fallback>
                <p:oleObj name="Εξίσωση" r:id="rId2" imgW="710891" imgH="39352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565400"/>
                        <a:ext cx="17192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EB1FC316-7F6B-E1BB-A118-A1DFEE3829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00A82A-4544-4617-9FC1-DB550096C801}" type="slidenum">
              <a:rPr lang="el-GR" altLang="el-GR" sz="1400" smtClean="0"/>
              <a:pPr>
                <a:spcBef>
                  <a:spcPct val="0"/>
                </a:spcBef>
                <a:buClrTx/>
                <a:buSzTx/>
                <a:buFontTx/>
                <a:buNone/>
              </a:pPr>
              <a:t>17</a:t>
            </a:fld>
            <a:endParaRPr lang="el-GR" altLang="el-GR" sz="1400"/>
          </a:p>
        </p:txBody>
      </p:sp>
      <p:sp>
        <p:nvSpPr>
          <p:cNvPr id="29699" name="Rectangle 4">
            <a:extLst>
              <a:ext uri="{FF2B5EF4-FFF2-40B4-BE49-F238E27FC236}">
                <a16:creationId xmlns:a16="http://schemas.microsoft.com/office/drawing/2014/main" id="{C610F3A8-4207-9DCC-8C85-47956734582E}"/>
              </a:ext>
            </a:extLst>
          </p:cNvPr>
          <p:cNvSpPr>
            <a:spLocks noGrp="1" noChangeArrowheads="1"/>
          </p:cNvSpPr>
          <p:nvPr>
            <p:ph type="title"/>
          </p:nvPr>
        </p:nvSpPr>
        <p:spPr/>
        <p:txBody>
          <a:bodyPr/>
          <a:lstStyle/>
          <a:p>
            <a:pPr algn="ctr" eaLnBrk="1" hangingPunct="1"/>
            <a:r>
              <a:rPr lang="el-GR" altLang="el-GR" sz="3200"/>
              <a:t>Οικονομική ανάπτυξη και βαθμός αστικοποίησης.</a:t>
            </a:r>
          </a:p>
        </p:txBody>
      </p:sp>
      <p:sp>
        <p:nvSpPr>
          <p:cNvPr id="29700" name="Rectangle 6">
            <a:extLst>
              <a:ext uri="{FF2B5EF4-FFF2-40B4-BE49-F238E27FC236}">
                <a16:creationId xmlns:a16="http://schemas.microsoft.com/office/drawing/2014/main" id="{2F062A59-A538-E9D9-07C7-D87B75D861FF}"/>
              </a:ext>
            </a:extLst>
          </p:cNvPr>
          <p:cNvSpPr>
            <a:spLocks noGrp="1" noChangeArrowheads="1"/>
          </p:cNvSpPr>
          <p:nvPr>
            <p:ph type="body" idx="1"/>
          </p:nvPr>
        </p:nvSpPr>
        <p:spPr>
          <a:xfrm>
            <a:off x="468313" y="1916113"/>
            <a:ext cx="8207375" cy="2233612"/>
          </a:xfrm>
        </p:spPr>
        <p:txBody>
          <a:bodyPr/>
          <a:lstStyle/>
          <a:p>
            <a:pPr eaLnBrk="1" hangingPunct="1"/>
            <a:r>
              <a:rPr lang="el-GR" altLang="el-GR" sz="2200"/>
              <a:t>Πριν το 1950 η αστικοποίηση ήταν χαρακτηριστικό των βιομηχανικά αναπτυγμένων χωρών της Δύσης.</a:t>
            </a:r>
          </a:p>
          <a:p>
            <a:pPr eaLnBrk="1" hangingPunct="1"/>
            <a:r>
              <a:rPr lang="el-GR" altLang="el-GR" sz="2200"/>
              <a:t>Από το 1950 και μετά η διαδικασία της αστικοποίησης εξελίσσεται με γρήγορους ρυθμούς στις αναπτυσσόμενες χώρες της Λατινικής Αμερικής αλλά και σε μέρη της Αφρικής και της Ασίας.</a:t>
            </a:r>
          </a:p>
        </p:txBody>
      </p:sp>
      <p:graphicFrame>
        <p:nvGraphicFramePr>
          <p:cNvPr id="29701" name="Object 3">
            <a:extLst>
              <a:ext uri="{FF2B5EF4-FFF2-40B4-BE49-F238E27FC236}">
                <a16:creationId xmlns:a16="http://schemas.microsoft.com/office/drawing/2014/main" id="{FE96548B-5999-23C9-42FE-F18D1E8B9B65}"/>
              </a:ext>
            </a:extLst>
          </p:cNvPr>
          <p:cNvGraphicFramePr>
            <a:graphicFrameLocks noGrp="1" noChangeAspect="1"/>
          </p:cNvGraphicFramePr>
          <p:nvPr>
            <p:ph idx="4294967295"/>
          </p:nvPr>
        </p:nvGraphicFramePr>
        <p:xfrm>
          <a:off x="900113" y="4437063"/>
          <a:ext cx="6442075" cy="1903412"/>
        </p:xfrm>
        <a:graphic>
          <a:graphicData uri="http://schemas.openxmlformats.org/presentationml/2006/ole">
            <mc:AlternateContent xmlns:mc="http://schemas.openxmlformats.org/markup-compatibility/2006">
              <mc:Choice xmlns:v="urn:schemas-microsoft-com:vml" Requires="v">
                <p:oleObj name="Φύλλο εργασίας" r:id="rId3" imgW="2697528" imgH="797103" progId="Excel.Sheet.8">
                  <p:embed/>
                </p:oleObj>
              </mc:Choice>
              <mc:Fallback>
                <p:oleObj name="Φύλλο εργασίας" r:id="rId3" imgW="2697528" imgH="797103"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437063"/>
                        <a:ext cx="6442075" cy="190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7CADD949-4905-13B8-97F4-CF91E05FA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9127A24-C77C-4F71-A4AF-C7ED2B935A8F}" type="slidenum">
              <a:rPr lang="el-GR" altLang="el-GR" sz="1400" smtClean="0"/>
              <a:pPr>
                <a:spcBef>
                  <a:spcPct val="0"/>
                </a:spcBef>
                <a:buClrTx/>
                <a:buSzTx/>
                <a:buFontTx/>
                <a:buNone/>
              </a:pPr>
              <a:t>18</a:t>
            </a:fld>
            <a:endParaRPr lang="el-GR" altLang="el-GR" sz="1400"/>
          </a:p>
        </p:txBody>
      </p:sp>
      <p:sp>
        <p:nvSpPr>
          <p:cNvPr id="31747" name="Rectangle 4">
            <a:extLst>
              <a:ext uri="{FF2B5EF4-FFF2-40B4-BE49-F238E27FC236}">
                <a16:creationId xmlns:a16="http://schemas.microsoft.com/office/drawing/2014/main" id="{8C4FE00C-DA69-D0F6-6FD6-CE7A7DE72EA5}"/>
              </a:ext>
            </a:extLst>
          </p:cNvPr>
          <p:cNvSpPr>
            <a:spLocks noGrp="1" noChangeArrowheads="1"/>
          </p:cNvSpPr>
          <p:nvPr>
            <p:ph type="title"/>
          </p:nvPr>
        </p:nvSpPr>
        <p:spPr/>
        <p:txBody>
          <a:bodyPr/>
          <a:lstStyle/>
          <a:p>
            <a:pPr eaLnBrk="1" hangingPunct="1"/>
            <a:r>
              <a:rPr lang="el-GR" altLang="el-GR"/>
              <a:t>Οι 15 πολυπληθέστερες πόλεις του κόσμου (2005).</a:t>
            </a:r>
          </a:p>
        </p:txBody>
      </p:sp>
      <p:graphicFrame>
        <p:nvGraphicFramePr>
          <p:cNvPr id="31748" name="Object 2">
            <a:extLst>
              <a:ext uri="{FF2B5EF4-FFF2-40B4-BE49-F238E27FC236}">
                <a16:creationId xmlns:a16="http://schemas.microsoft.com/office/drawing/2014/main" id="{F1F4909A-F1CA-5803-DA4A-6E60C8CE62F3}"/>
              </a:ext>
            </a:extLst>
          </p:cNvPr>
          <p:cNvGraphicFramePr>
            <a:graphicFrameLocks noGrp="1" noChangeAspect="1"/>
          </p:cNvGraphicFramePr>
          <p:nvPr>
            <p:ph idx="1"/>
          </p:nvPr>
        </p:nvGraphicFramePr>
        <p:xfrm>
          <a:off x="2843213" y="1773238"/>
          <a:ext cx="4697412" cy="4906962"/>
        </p:xfrm>
        <a:graphic>
          <a:graphicData uri="http://schemas.openxmlformats.org/presentationml/2006/ole">
            <mc:AlternateContent xmlns:mc="http://schemas.openxmlformats.org/markup-compatibility/2006">
              <mc:Choice xmlns:v="urn:schemas-microsoft-com:vml" Requires="v">
                <p:oleObj name="Φύλλο εργασίας" r:id="rId3" imgW="2406360" imgH="2514577" progId="Excel.Sheet.8">
                  <p:embed/>
                </p:oleObj>
              </mc:Choice>
              <mc:Fallback>
                <p:oleObj name="Φύλλο εργασίας" r:id="rId3" imgW="2406360" imgH="2514577"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773238"/>
                        <a:ext cx="4697412"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a:extLst>
              <a:ext uri="{FF2B5EF4-FFF2-40B4-BE49-F238E27FC236}">
                <a16:creationId xmlns:a16="http://schemas.microsoft.com/office/drawing/2014/main" id="{EDCDFB27-E3A4-02AC-22CC-CE9E45334ECE}"/>
              </a:ext>
            </a:extLst>
          </p:cNvPr>
          <p:cNvSpPr>
            <a:spLocks noGrp="1" noChangeArrowheads="1"/>
          </p:cNvSpPr>
          <p:nvPr>
            <p:ph type="title"/>
          </p:nvPr>
        </p:nvSpPr>
        <p:spPr/>
        <p:txBody>
          <a:bodyPr/>
          <a:lstStyle/>
          <a:p>
            <a:pPr eaLnBrk="1" hangingPunct="1"/>
            <a:r>
              <a:rPr lang="el-GR" altLang="el-GR"/>
              <a:t>Οι 15 πολυπληθέστερες πόλεις του κόσμου (20</a:t>
            </a:r>
            <a:r>
              <a:rPr lang="en-US" altLang="el-GR"/>
              <a:t>11</a:t>
            </a:r>
            <a:r>
              <a:rPr lang="el-GR" altLang="el-GR"/>
              <a:t>).</a:t>
            </a:r>
          </a:p>
        </p:txBody>
      </p:sp>
      <p:sp>
        <p:nvSpPr>
          <p:cNvPr id="33795" name="Θέση αριθμού διαφάνειας 3">
            <a:extLst>
              <a:ext uri="{FF2B5EF4-FFF2-40B4-BE49-F238E27FC236}">
                <a16:creationId xmlns:a16="http://schemas.microsoft.com/office/drawing/2014/main" id="{89A859E6-9BAA-5355-D7F2-A85A1C7BDE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CFD99B3-342D-400D-B720-4AE1E2190A0F}" type="slidenum">
              <a:rPr lang="el-GR" altLang="el-GR" sz="1400" smtClean="0"/>
              <a:pPr>
                <a:spcBef>
                  <a:spcPct val="0"/>
                </a:spcBef>
                <a:buClrTx/>
                <a:buSzTx/>
                <a:buFontTx/>
                <a:buNone/>
              </a:pPr>
              <a:t>19</a:t>
            </a:fld>
            <a:endParaRPr lang="el-GR" altLang="el-GR" sz="1400"/>
          </a:p>
        </p:txBody>
      </p:sp>
      <p:pic>
        <p:nvPicPr>
          <p:cNvPr id="33796" name="Picture 6">
            <a:extLst>
              <a:ext uri="{FF2B5EF4-FFF2-40B4-BE49-F238E27FC236}">
                <a16:creationId xmlns:a16="http://schemas.microsoft.com/office/drawing/2014/main" id="{0FA7AF93-5668-C969-9DB1-952B88AE8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820863"/>
            <a:ext cx="5832475"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E1579FDF-7943-A1B2-9E50-8EE9DA813B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CC87538-18BA-4164-98E4-BB4EF39330AC}" type="slidenum">
              <a:rPr lang="el-GR" altLang="el-GR" sz="1400" smtClean="0"/>
              <a:pPr>
                <a:spcBef>
                  <a:spcPct val="0"/>
                </a:spcBef>
                <a:buClrTx/>
                <a:buSzTx/>
                <a:buFontTx/>
                <a:buNone/>
              </a:pPr>
              <a:t>2</a:t>
            </a:fld>
            <a:endParaRPr lang="el-GR" altLang="el-GR" sz="1400"/>
          </a:p>
        </p:txBody>
      </p:sp>
      <p:sp>
        <p:nvSpPr>
          <p:cNvPr id="6147" name="Rectangle 2">
            <a:extLst>
              <a:ext uri="{FF2B5EF4-FFF2-40B4-BE49-F238E27FC236}">
                <a16:creationId xmlns:a16="http://schemas.microsoft.com/office/drawing/2014/main" id="{A397F852-CB95-9EC3-634F-EB5DEDE2448F}"/>
              </a:ext>
            </a:extLst>
          </p:cNvPr>
          <p:cNvSpPr>
            <a:spLocks noGrp="1" noChangeArrowheads="1"/>
          </p:cNvSpPr>
          <p:nvPr>
            <p:ph type="title"/>
          </p:nvPr>
        </p:nvSpPr>
        <p:spPr/>
        <p:txBody>
          <a:bodyPr/>
          <a:lstStyle/>
          <a:p>
            <a:pPr algn="ctr" eaLnBrk="1" hangingPunct="1"/>
            <a:r>
              <a:rPr lang="el-GR" altLang="el-GR" sz="3200"/>
              <a:t>Τα κυριότερα είδη μεταναστευτικής κίνησης</a:t>
            </a:r>
          </a:p>
        </p:txBody>
      </p:sp>
      <p:sp>
        <p:nvSpPr>
          <p:cNvPr id="6148" name="Rectangle 3">
            <a:extLst>
              <a:ext uri="{FF2B5EF4-FFF2-40B4-BE49-F238E27FC236}">
                <a16:creationId xmlns:a16="http://schemas.microsoft.com/office/drawing/2014/main" id="{21AAC263-9427-203A-D636-0359092FC617}"/>
              </a:ext>
            </a:extLst>
          </p:cNvPr>
          <p:cNvSpPr>
            <a:spLocks noGrp="1" noChangeArrowheads="1"/>
          </p:cNvSpPr>
          <p:nvPr>
            <p:ph type="body" idx="1"/>
          </p:nvPr>
        </p:nvSpPr>
        <p:spPr>
          <a:xfrm>
            <a:off x="179388" y="2017713"/>
            <a:ext cx="8775700" cy="4579937"/>
          </a:xfrm>
        </p:spPr>
        <p:txBody>
          <a:bodyPr/>
          <a:lstStyle/>
          <a:p>
            <a:pPr eaLnBrk="1" hangingPunct="1"/>
            <a:endParaRPr lang="el-GR" altLang="el-GR" sz="2200"/>
          </a:p>
          <a:p>
            <a:pPr eaLnBrk="1" hangingPunct="1">
              <a:buFont typeface="Wingdings" panose="05000000000000000000" pitchFamily="2" charset="2"/>
              <a:buNone/>
            </a:pPr>
            <a:endParaRPr lang="el-GR" altLang="el-GR" sz="2200"/>
          </a:p>
          <a:p>
            <a:pPr eaLnBrk="1" hangingPunct="1">
              <a:buFont typeface="Wingdings" panose="05000000000000000000" pitchFamily="2" charset="2"/>
              <a:buNone/>
            </a:pPr>
            <a:endParaRPr lang="el-GR" altLang="el-GR" sz="2200"/>
          </a:p>
          <a:p>
            <a:pPr eaLnBrk="1" hangingPunct="1"/>
            <a:endParaRPr lang="el-GR" altLang="el-GR" sz="2200"/>
          </a:p>
          <a:p>
            <a:pPr eaLnBrk="1" hangingPunct="1"/>
            <a:r>
              <a:rPr lang="el-GR" altLang="el-GR" sz="2200"/>
              <a:t>Μετανάστευση</a:t>
            </a:r>
          </a:p>
        </p:txBody>
      </p:sp>
      <p:sp>
        <p:nvSpPr>
          <p:cNvPr id="6149" name="Text Box 4">
            <a:extLst>
              <a:ext uri="{FF2B5EF4-FFF2-40B4-BE49-F238E27FC236}">
                <a16:creationId xmlns:a16="http://schemas.microsoft.com/office/drawing/2014/main" id="{3003A84A-BF44-6919-C37A-3C9912BCC844}"/>
              </a:ext>
            </a:extLst>
          </p:cNvPr>
          <p:cNvSpPr txBox="1">
            <a:spLocks noChangeArrowheads="1"/>
          </p:cNvSpPr>
          <p:nvPr/>
        </p:nvSpPr>
        <p:spPr bwMode="auto">
          <a:xfrm>
            <a:off x="2700338" y="2565400"/>
            <a:ext cx="1152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Διεθνής</a:t>
            </a:r>
          </a:p>
        </p:txBody>
      </p:sp>
      <p:sp>
        <p:nvSpPr>
          <p:cNvPr id="6150" name="Line 5">
            <a:extLst>
              <a:ext uri="{FF2B5EF4-FFF2-40B4-BE49-F238E27FC236}">
                <a16:creationId xmlns:a16="http://schemas.microsoft.com/office/drawing/2014/main" id="{8390DDD4-FD43-B7C9-CCDF-3D7B9B5AB9D1}"/>
              </a:ext>
            </a:extLst>
          </p:cNvPr>
          <p:cNvSpPr>
            <a:spLocks noChangeShapeType="1"/>
          </p:cNvSpPr>
          <p:nvPr/>
        </p:nvSpPr>
        <p:spPr bwMode="auto">
          <a:xfrm flipV="1">
            <a:off x="2411413" y="2997200"/>
            <a:ext cx="431800"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1" name="Text Box 6">
            <a:extLst>
              <a:ext uri="{FF2B5EF4-FFF2-40B4-BE49-F238E27FC236}">
                <a16:creationId xmlns:a16="http://schemas.microsoft.com/office/drawing/2014/main" id="{7670DBD0-6958-1A77-DF14-063CE163DA02}"/>
              </a:ext>
            </a:extLst>
          </p:cNvPr>
          <p:cNvSpPr txBox="1">
            <a:spLocks noChangeArrowheads="1"/>
          </p:cNvSpPr>
          <p:nvPr/>
        </p:nvSpPr>
        <p:spPr bwMode="auto">
          <a:xfrm>
            <a:off x="4140200" y="1844675"/>
            <a:ext cx="3167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Αποδημία (</a:t>
            </a:r>
            <a:r>
              <a:rPr lang="en-US" altLang="el-GR" sz="2200"/>
              <a:t>emigration)</a:t>
            </a:r>
            <a:endParaRPr lang="el-GR" altLang="el-GR" sz="2200"/>
          </a:p>
        </p:txBody>
      </p:sp>
      <p:sp>
        <p:nvSpPr>
          <p:cNvPr id="6152" name="Text Box 7">
            <a:extLst>
              <a:ext uri="{FF2B5EF4-FFF2-40B4-BE49-F238E27FC236}">
                <a16:creationId xmlns:a16="http://schemas.microsoft.com/office/drawing/2014/main" id="{DE196413-78CB-9EC0-B1F0-15AD610D8DFF}"/>
              </a:ext>
            </a:extLst>
          </p:cNvPr>
          <p:cNvSpPr txBox="1">
            <a:spLocks noChangeArrowheads="1"/>
          </p:cNvSpPr>
          <p:nvPr/>
        </p:nvSpPr>
        <p:spPr bwMode="auto">
          <a:xfrm>
            <a:off x="3708400" y="3213100"/>
            <a:ext cx="1295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Μετοικία</a:t>
            </a:r>
          </a:p>
        </p:txBody>
      </p:sp>
      <p:sp>
        <p:nvSpPr>
          <p:cNvPr id="6153" name="Line 8">
            <a:extLst>
              <a:ext uri="{FF2B5EF4-FFF2-40B4-BE49-F238E27FC236}">
                <a16:creationId xmlns:a16="http://schemas.microsoft.com/office/drawing/2014/main" id="{84F49A15-889F-9F34-F27A-12ED8E0BDB66}"/>
              </a:ext>
            </a:extLst>
          </p:cNvPr>
          <p:cNvSpPr>
            <a:spLocks noChangeShapeType="1"/>
          </p:cNvSpPr>
          <p:nvPr/>
        </p:nvSpPr>
        <p:spPr bwMode="auto">
          <a:xfrm flipV="1">
            <a:off x="4859338" y="3068638"/>
            <a:ext cx="360362"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4" name="Text Box 9">
            <a:extLst>
              <a:ext uri="{FF2B5EF4-FFF2-40B4-BE49-F238E27FC236}">
                <a16:creationId xmlns:a16="http://schemas.microsoft.com/office/drawing/2014/main" id="{83D6DF51-EC27-CA68-0F80-C80E38B3C536}"/>
              </a:ext>
            </a:extLst>
          </p:cNvPr>
          <p:cNvSpPr txBox="1">
            <a:spLocks noChangeArrowheads="1"/>
          </p:cNvSpPr>
          <p:nvPr/>
        </p:nvSpPr>
        <p:spPr bwMode="auto">
          <a:xfrm>
            <a:off x="5148263" y="2708275"/>
            <a:ext cx="19446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παλιννόστηση</a:t>
            </a:r>
          </a:p>
        </p:txBody>
      </p:sp>
      <p:sp>
        <p:nvSpPr>
          <p:cNvPr id="6155" name="Text Box 10">
            <a:extLst>
              <a:ext uri="{FF2B5EF4-FFF2-40B4-BE49-F238E27FC236}">
                <a16:creationId xmlns:a16="http://schemas.microsoft.com/office/drawing/2014/main" id="{571E2067-438D-24F0-E57C-4526D1C24C59}"/>
              </a:ext>
            </a:extLst>
          </p:cNvPr>
          <p:cNvSpPr txBox="1">
            <a:spLocks noChangeArrowheads="1"/>
          </p:cNvSpPr>
          <p:nvPr/>
        </p:nvSpPr>
        <p:spPr bwMode="auto">
          <a:xfrm>
            <a:off x="5219700" y="3429000"/>
            <a:ext cx="1584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εποικισμός</a:t>
            </a:r>
          </a:p>
        </p:txBody>
      </p:sp>
      <p:sp>
        <p:nvSpPr>
          <p:cNvPr id="6156" name="AutoShape 11">
            <a:extLst>
              <a:ext uri="{FF2B5EF4-FFF2-40B4-BE49-F238E27FC236}">
                <a16:creationId xmlns:a16="http://schemas.microsoft.com/office/drawing/2014/main" id="{00A43F12-FCAC-3943-B96E-4948C17FE304}"/>
              </a:ext>
            </a:extLst>
          </p:cNvPr>
          <p:cNvSpPr>
            <a:spLocks/>
          </p:cNvSpPr>
          <p:nvPr/>
        </p:nvSpPr>
        <p:spPr bwMode="auto">
          <a:xfrm>
            <a:off x="7019925" y="2924175"/>
            <a:ext cx="71438" cy="865188"/>
          </a:xfrm>
          <a:prstGeom prst="rightBrace">
            <a:avLst>
              <a:gd name="adj1" fmla="val 1009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l-GR" altLang="el-GR" sz="1800"/>
          </a:p>
        </p:txBody>
      </p:sp>
      <p:sp>
        <p:nvSpPr>
          <p:cNvPr id="6157" name="Text Box 12">
            <a:extLst>
              <a:ext uri="{FF2B5EF4-FFF2-40B4-BE49-F238E27FC236}">
                <a16:creationId xmlns:a16="http://schemas.microsoft.com/office/drawing/2014/main" id="{2F3B22B9-B532-D397-9A26-E18D93859C48}"/>
              </a:ext>
            </a:extLst>
          </p:cNvPr>
          <p:cNvSpPr txBox="1">
            <a:spLocks noChangeArrowheads="1"/>
          </p:cNvSpPr>
          <p:nvPr/>
        </p:nvSpPr>
        <p:spPr bwMode="auto">
          <a:xfrm>
            <a:off x="7092950" y="3141663"/>
            <a:ext cx="1943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l-GR" sz="2200"/>
              <a:t>(immigration)</a:t>
            </a:r>
            <a:endParaRPr lang="el-GR" altLang="el-GR" sz="2200"/>
          </a:p>
        </p:txBody>
      </p:sp>
      <p:sp>
        <p:nvSpPr>
          <p:cNvPr id="6158" name="Line 13">
            <a:extLst>
              <a:ext uri="{FF2B5EF4-FFF2-40B4-BE49-F238E27FC236}">
                <a16:creationId xmlns:a16="http://schemas.microsoft.com/office/drawing/2014/main" id="{B3176F8B-E7BF-4EEA-C452-994A6AA01C28}"/>
              </a:ext>
            </a:extLst>
          </p:cNvPr>
          <p:cNvSpPr>
            <a:spLocks noChangeShapeType="1"/>
          </p:cNvSpPr>
          <p:nvPr/>
        </p:nvSpPr>
        <p:spPr bwMode="auto">
          <a:xfrm>
            <a:off x="3635375" y="2924175"/>
            <a:ext cx="1444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9" name="Line 14">
            <a:extLst>
              <a:ext uri="{FF2B5EF4-FFF2-40B4-BE49-F238E27FC236}">
                <a16:creationId xmlns:a16="http://schemas.microsoft.com/office/drawing/2014/main" id="{293E266C-62B6-EADD-3359-E1408C9DED6A}"/>
              </a:ext>
            </a:extLst>
          </p:cNvPr>
          <p:cNvSpPr>
            <a:spLocks noChangeShapeType="1"/>
          </p:cNvSpPr>
          <p:nvPr/>
        </p:nvSpPr>
        <p:spPr bwMode="auto">
          <a:xfrm flipV="1">
            <a:off x="3851275" y="2205038"/>
            <a:ext cx="43180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60" name="Line 15">
            <a:extLst>
              <a:ext uri="{FF2B5EF4-FFF2-40B4-BE49-F238E27FC236}">
                <a16:creationId xmlns:a16="http://schemas.microsoft.com/office/drawing/2014/main" id="{E12E823B-89A3-762B-E5C6-9C42DD79C4B2}"/>
              </a:ext>
            </a:extLst>
          </p:cNvPr>
          <p:cNvSpPr>
            <a:spLocks noChangeShapeType="1"/>
          </p:cNvSpPr>
          <p:nvPr/>
        </p:nvSpPr>
        <p:spPr bwMode="auto">
          <a:xfrm>
            <a:off x="4787900" y="3500438"/>
            <a:ext cx="5048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61" name="Text Box 16">
            <a:extLst>
              <a:ext uri="{FF2B5EF4-FFF2-40B4-BE49-F238E27FC236}">
                <a16:creationId xmlns:a16="http://schemas.microsoft.com/office/drawing/2014/main" id="{E5AF7C1B-F352-C256-6C9F-3D24E0AE363E}"/>
              </a:ext>
            </a:extLst>
          </p:cNvPr>
          <p:cNvSpPr txBox="1">
            <a:spLocks noChangeArrowheads="1"/>
          </p:cNvSpPr>
          <p:nvPr/>
        </p:nvSpPr>
        <p:spPr bwMode="auto">
          <a:xfrm>
            <a:off x="2700338" y="5300663"/>
            <a:ext cx="1511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Εσωτερική</a:t>
            </a:r>
          </a:p>
        </p:txBody>
      </p:sp>
      <p:sp>
        <p:nvSpPr>
          <p:cNvPr id="6162" name="Text Box 17">
            <a:extLst>
              <a:ext uri="{FF2B5EF4-FFF2-40B4-BE49-F238E27FC236}">
                <a16:creationId xmlns:a16="http://schemas.microsoft.com/office/drawing/2014/main" id="{CC41AB71-6215-03F8-684D-997AA54A2EF0}"/>
              </a:ext>
            </a:extLst>
          </p:cNvPr>
          <p:cNvSpPr txBox="1">
            <a:spLocks noChangeArrowheads="1"/>
          </p:cNvSpPr>
          <p:nvPr/>
        </p:nvSpPr>
        <p:spPr bwMode="auto">
          <a:xfrm>
            <a:off x="4643438" y="479742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l-GR" altLang="el-GR" sz="1800"/>
          </a:p>
        </p:txBody>
      </p:sp>
      <p:sp>
        <p:nvSpPr>
          <p:cNvPr id="6163" name="Text Box 18">
            <a:extLst>
              <a:ext uri="{FF2B5EF4-FFF2-40B4-BE49-F238E27FC236}">
                <a16:creationId xmlns:a16="http://schemas.microsoft.com/office/drawing/2014/main" id="{C92ACE03-9DD4-EC13-C3F1-518750C2EF0C}"/>
              </a:ext>
            </a:extLst>
          </p:cNvPr>
          <p:cNvSpPr txBox="1">
            <a:spLocks noChangeArrowheads="1"/>
          </p:cNvSpPr>
          <p:nvPr/>
        </p:nvSpPr>
        <p:spPr bwMode="auto">
          <a:xfrm>
            <a:off x="4572000" y="4868863"/>
            <a:ext cx="32400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Εκδημία (</a:t>
            </a:r>
            <a:r>
              <a:rPr lang="en-US" altLang="el-GR" sz="2200"/>
              <a:t>out-migration)</a:t>
            </a:r>
            <a:endParaRPr lang="el-GR" altLang="el-GR" sz="2200"/>
          </a:p>
        </p:txBody>
      </p:sp>
      <p:sp>
        <p:nvSpPr>
          <p:cNvPr id="6164" name="Text Box 19">
            <a:extLst>
              <a:ext uri="{FF2B5EF4-FFF2-40B4-BE49-F238E27FC236}">
                <a16:creationId xmlns:a16="http://schemas.microsoft.com/office/drawing/2014/main" id="{463F299F-5D82-CE8D-80D6-7129DBFCD95E}"/>
              </a:ext>
            </a:extLst>
          </p:cNvPr>
          <p:cNvSpPr txBox="1">
            <a:spLocks noChangeArrowheads="1"/>
          </p:cNvSpPr>
          <p:nvPr/>
        </p:nvSpPr>
        <p:spPr bwMode="auto">
          <a:xfrm>
            <a:off x="4716463" y="5805488"/>
            <a:ext cx="32400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l-GR" altLang="el-GR" sz="2200"/>
              <a:t>Εισδημία (</a:t>
            </a:r>
            <a:r>
              <a:rPr lang="en-US" altLang="el-GR" sz="2200"/>
              <a:t>in-migration)</a:t>
            </a:r>
            <a:endParaRPr lang="el-GR" altLang="el-GR" sz="2200"/>
          </a:p>
        </p:txBody>
      </p:sp>
      <p:sp>
        <p:nvSpPr>
          <p:cNvPr id="6165" name="Line 20">
            <a:extLst>
              <a:ext uri="{FF2B5EF4-FFF2-40B4-BE49-F238E27FC236}">
                <a16:creationId xmlns:a16="http://schemas.microsoft.com/office/drawing/2014/main" id="{3DA315EC-4B31-7FF0-6710-DF7042287F72}"/>
              </a:ext>
            </a:extLst>
          </p:cNvPr>
          <p:cNvSpPr>
            <a:spLocks noChangeShapeType="1"/>
          </p:cNvSpPr>
          <p:nvPr/>
        </p:nvSpPr>
        <p:spPr bwMode="auto">
          <a:xfrm flipV="1">
            <a:off x="4140200" y="5229225"/>
            <a:ext cx="5032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66" name="Line 21">
            <a:extLst>
              <a:ext uri="{FF2B5EF4-FFF2-40B4-BE49-F238E27FC236}">
                <a16:creationId xmlns:a16="http://schemas.microsoft.com/office/drawing/2014/main" id="{B47CB462-ABAC-AA8C-70F0-D8568DFE44D3}"/>
              </a:ext>
            </a:extLst>
          </p:cNvPr>
          <p:cNvSpPr>
            <a:spLocks noChangeShapeType="1"/>
          </p:cNvSpPr>
          <p:nvPr/>
        </p:nvSpPr>
        <p:spPr bwMode="auto">
          <a:xfrm>
            <a:off x="4140200" y="5661025"/>
            <a:ext cx="6477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67" name="Line 22">
            <a:extLst>
              <a:ext uri="{FF2B5EF4-FFF2-40B4-BE49-F238E27FC236}">
                <a16:creationId xmlns:a16="http://schemas.microsoft.com/office/drawing/2014/main" id="{8E529E85-9E0E-4A2A-D6A1-8511951ECFF2}"/>
              </a:ext>
            </a:extLst>
          </p:cNvPr>
          <p:cNvSpPr>
            <a:spLocks noChangeShapeType="1"/>
          </p:cNvSpPr>
          <p:nvPr/>
        </p:nvSpPr>
        <p:spPr bwMode="auto">
          <a:xfrm>
            <a:off x="2339975" y="4005263"/>
            <a:ext cx="503238"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68" name="Line 23">
            <a:extLst>
              <a:ext uri="{FF2B5EF4-FFF2-40B4-BE49-F238E27FC236}">
                <a16:creationId xmlns:a16="http://schemas.microsoft.com/office/drawing/2014/main" id="{21E5BCD9-5A64-57A5-5CA9-73F9135BBA6A}"/>
              </a:ext>
            </a:extLst>
          </p:cNvPr>
          <p:cNvSpPr>
            <a:spLocks noChangeShapeType="1"/>
          </p:cNvSpPr>
          <p:nvPr/>
        </p:nvSpPr>
        <p:spPr bwMode="auto">
          <a:xfrm>
            <a:off x="2484438" y="3860800"/>
            <a:ext cx="6659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16A7B057-0807-3128-4D03-9EA059CE85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E7EA4E-EEFD-42A3-A1DF-476C48B375BF}" type="slidenum">
              <a:rPr lang="el-GR" altLang="el-GR" sz="1400" smtClean="0"/>
              <a:pPr>
                <a:spcBef>
                  <a:spcPct val="0"/>
                </a:spcBef>
                <a:buClrTx/>
                <a:buSzTx/>
                <a:buFontTx/>
                <a:buNone/>
              </a:pPr>
              <a:t>20</a:t>
            </a:fld>
            <a:endParaRPr lang="el-GR" altLang="el-GR" sz="1400"/>
          </a:p>
        </p:txBody>
      </p:sp>
      <p:sp>
        <p:nvSpPr>
          <p:cNvPr id="35843" name="Rectangle 2">
            <a:extLst>
              <a:ext uri="{FF2B5EF4-FFF2-40B4-BE49-F238E27FC236}">
                <a16:creationId xmlns:a16="http://schemas.microsoft.com/office/drawing/2014/main" id="{DE884387-499E-CD05-221E-C779B2735C7B}"/>
              </a:ext>
            </a:extLst>
          </p:cNvPr>
          <p:cNvSpPr>
            <a:spLocks noGrp="1" noChangeArrowheads="1"/>
          </p:cNvSpPr>
          <p:nvPr>
            <p:ph type="title"/>
          </p:nvPr>
        </p:nvSpPr>
        <p:spPr/>
        <p:txBody>
          <a:bodyPr/>
          <a:lstStyle/>
          <a:p>
            <a:pPr algn="ctr" eaLnBrk="1" hangingPunct="1"/>
            <a:r>
              <a:rPr lang="el-GR" altLang="el-GR" sz="3600"/>
              <a:t>Αιτίες της αστικοποίησης στις αναπτυσσόμενες χώρες.</a:t>
            </a:r>
          </a:p>
        </p:txBody>
      </p:sp>
      <p:sp>
        <p:nvSpPr>
          <p:cNvPr id="35844" name="Rectangle 3">
            <a:extLst>
              <a:ext uri="{FF2B5EF4-FFF2-40B4-BE49-F238E27FC236}">
                <a16:creationId xmlns:a16="http://schemas.microsoft.com/office/drawing/2014/main" id="{9F9A513F-850C-9B84-774A-47F7015DA273}"/>
              </a:ext>
            </a:extLst>
          </p:cNvPr>
          <p:cNvSpPr>
            <a:spLocks noGrp="1" noChangeArrowheads="1"/>
          </p:cNvSpPr>
          <p:nvPr>
            <p:ph type="body" idx="1"/>
          </p:nvPr>
        </p:nvSpPr>
        <p:spPr>
          <a:xfrm>
            <a:off x="395288" y="2017713"/>
            <a:ext cx="8559800" cy="4435475"/>
          </a:xfrm>
        </p:spPr>
        <p:txBody>
          <a:bodyPr/>
          <a:lstStyle/>
          <a:p>
            <a:pPr eaLnBrk="1" hangingPunct="1">
              <a:lnSpc>
                <a:spcPct val="90000"/>
              </a:lnSpc>
            </a:pPr>
            <a:r>
              <a:rPr lang="el-GR" altLang="el-GR" sz="2200"/>
              <a:t>Η έξοδος του αγροτικού πληθυσμού προς τα αστικά κέντρα συντελείται σε μαζική κλίμακα εξαιτίας της πληθυσμιακής πίεσης και της έλλειψης πόρων στις αγροτικές περιοχές. Αυτοί είναι οι λεγόμενοι παράγοντες «απώθησης» από μια περιοχή.</a:t>
            </a:r>
          </a:p>
          <a:p>
            <a:pPr eaLnBrk="1" hangingPunct="1">
              <a:lnSpc>
                <a:spcPct val="90000"/>
              </a:lnSpc>
            </a:pPr>
            <a:r>
              <a:rPr lang="el-GR" altLang="el-GR" sz="2200"/>
              <a:t>Οι πόλεις λειτουργούν ως πόλοι έλξης. Οι κάτοικοι των αγροτικών περιοχών συχνά πιστεύουν ότι το βιοτικό επίπεδο στις αστικές περιοχές είναι καλύτερο. Συνήθως διαψεύδονται. Αναζητάν στις πόλεις πιο καλοπληρωμένες δουλειές, καλύτερη υγειονομική περίθαλψη και εκπαίδευση.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40B35B89-28D8-0481-5549-770B65E33777}"/>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505E6412-6EB5-4702-B0F8-1A7E071086A6}" type="slidenum">
              <a:rPr lang="el-GR" altLang="en-US" sz="1400">
                <a:solidFill>
                  <a:srgbClr val="000000"/>
                </a:solidFill>
              </a:rPr>
              <a:pPr algn="r" eaLnBrk="1" hangingPunct="1">
                <a:spcBef>
                  <a:spcPct val="0"/>
                </a:spcBef>
                <a:buClrTx/>
                <a:buSzPct val="100000"/>
                <a:buFontTx/>
                <a:buNone/>
              </a:pPr>
              <a:t>21</a:t>
            </a:fld>
            <a:endParaRPr lang="el-GR" altLang="en-US" sz="1400">
              <a:solidFill>
                <a:srgbClr val="000000"/>
              </a:solidFill>
            </a:endParaRPr>
          </a:p>
        </p:txBody>
      </p:sp>
      <p:sp>
        <p:nvSpPr>
          <p:cNvPr id="36867" name="Text Box 2">
            <a:extLst>
              <a:ext uri="{FF2B5EF4-FFF2-40B4-BE49-F238E27FC236}">
                <a16:creationId xmlns:a16="http://schemas.microsoft.com/office/drawing/2014/main" id="{7047D04F-6A91-EAB6-68E2-1ADB97566996}"/>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a:solidFill>
                  <a:srgbClr val="333399"/>
                </a:solidFill>
              </a:rPr>
              <a:t>Η αστικοποίηση στην Ελλάδα</a:t>
            </a:r>
          </a:p>
        </p:txBody>
      </p:sp>
      <p:pic>
        <p:nvPicPr>
          <p:cNvPr id="36868" name="Picture 3">
            <a:extLst>
              <a:ext uri="{FF2B5EF4-FFF2-40B4-BE49-F238E27FC236}">
                <a16:creationId xmlns:a16="http://schemas.microsoft.com/office/drawing/2014/main" id="{6D5B8DF4-F048-804C-5EAE-D31DCAF48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a:extLst>
              <a:ext uri="{FF2B5EF4-FFF2-40B4-BE49-F238E27FC236}">
                <a16:creationId xmlns:a16="http://schemas.microsoft.com/office/drawing/2014/main" id="{FCB398AA-A834-11E1-F1C7-E7D3924BE418}"/>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2800">
                <a:solidFill>
                  <a:srgbClr val="333399"/>
                </a:solidFill>
              </a:rPr>
              <a:t>Πληθυσμός  της Ελλάδας κατά βαθμό αστικότητας (%). 1856-2001.</a:t>
            </a:r>
          </a:p>
        </p:txBody>
      </p:sp>
      <p:sp>
        <p:nvSpPr>
          <p:cNvPr id="38915" name="Text Box 2">
            <a:extLst>
              <a:ext uri="{FF2B5EF4-FFF2-40B4-BE49-F238E27FC236}">
                <a16:creationId xmlns:a16="http://schemas.microsoft.com/office/drawing/2014/main" id="{816EBF92-B29D-878A-79B4-B5E17E5F286D}"/>
              </a:ext>
            </a:extLst>
          </p:cNvPr>
          <p:cNvSpPr txBox="1">
            <a:spLocks noChangeArrowheads="1"/>
          </p:cNvSpPr>
          <p:nvPr/>
        </p:nvSpPr>
        <p:spPr bwMode="auto">
          <a:xfrm>
            <a:off x="1116013" y="6381750"/>
            <a:ext cx="431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ts val="750"/>
              </a:spcBef>
              <a:buClrTx/>
              <a:buSzPct val="100000"/>
              <a:buFontTx/>
              <a:buNone/>
            </a:pPr>
            <a:r>
              <a:rPr lang="el-GR" altLang="en-US" sz="1200">
                <a:solidFill>
                  <a:srgbClr val="000000"/>
                </a:solidFill>
              </a:rPr>
              <a:t>Πηγή: Κοτζαμάνης, Β., Ανδρουλάκης Ε. (2009)</a:t>
            </a:r>
          </a:p>
        </p:txBody>
      </p:sp>
      <p:graphicFrame>
        <p:nvGraphicFramePr>
          <p:cNvPr id="38916" name="Object 3">
            <a:extLst>
              <a:ext uri="{FF2B5EF4-FFF2-40B4-BE49-F238E27FC236}">
                <a16:creationId xmlns:a16="http://schemas.microsoft.com/office/drawing/2014/main" id="{9418E1FF-6100-131E-6350-38B4CCE1F5F7}"/>
              </a:ext>
            </a:extLst>
          </p:cNvPr>
          <p:cNvGraphicFramePr>
            <a:graphicFrameLocks noChangeAspect="1"/>
          </p:cNvGraphicFramePr>
          <p:nvPr/>
        </p:nvGraphicFramePr>
        <p:xfrm>
          <a:off x="1547813" y="1844675"/>
          <a:ext cx="4608512" cy="4529138"/>
        </p:xfrm>
        <a:graphic>
          <a:graphicData uri="http://schemas.openxmlformats.org/presentationml/2006/ole">
            <mc:AlternateContent xmlns:mc="http://schemas.openxmlformats.org/markup-compatibility/2006">
              <mc:Choice xmlns:v="urn:schemas-microsoft-com:vml" Requires="v">
                <p:oleObj r:id="rId3" imgW="3046506" imgH="2994763" progId="">
                  <p:embed/>
                </p:oleObj>
              </mc:Choice>
              <mc:Fallback>
                <p:oleObj r:id="rId3" imgW="3046506" imgH="2994763"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844675"/>
                        <a:ext cx="4608512" cy="452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101494FD-C0A2-46B5-D369-BAEFCB8D2ABB}"/>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2400">
                <a:solidFill>
                  <a:srgbClr val="333399"/>
                </a:solidFill>
              </a:rPr>
              <a:t> </a:t>
            </a:r>
            <a:r>
              <a:rPr lang="el-GR" altLang="en-US" sz="2400" b="1">
                <a:solidFill>
                  <a:srgbClr val="333399"/>
                </a:solidFill>
              </a:rPr>
              <a:t>Η αστικοποίηση στην Ελλάδα κατά περιόδους</a:t>
            </a:r>
            <a:r>
              <a:rPr lang="en-US" altLang="en-US" sz="2400" b="1">
                <a:solidFill>
                  <a:srgbClr val="333399"/>
                </a:solidFill>
                <a:ea typeface="宋体" panose="02010600030101010101" pitchFamily="2" charset="-122"/>
              </a:rPr>
              <a:t>: </a:t>
            </a:r>
            <a:r>
              <a:rPr lang="el-GR" altLang="en-US" sz="2400" b="1">
                <a:solidFill>
                  <a:srgbClr val="333399"/>
                </a:solidFill>
              </a:rPr>
              <a:t>19ος αιώνας</a:t>
            </a:r>
          </a:p>
        </p:txBody>
      </p:sp>
      <p:pic>
        <p:nvPicPr>
          <p:cNvPr id="40963" name="Picture 2">
            <a:extLst>
              <a:ext uri="{FF2B5EF4-FFF2-40B4-BE49-F238E27FC236}">
                <a16:creationId xmlns:a16="http://schemas.microsoft.com/office/drawing/2014/main" id="{9027CA07-DE84-EA44-51FE-D48501D47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916113"/>
            <a:ext cx="65532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7873A948-143B-1AD8-E994-9D2746509857}"/>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2800" b="1">
                <a:solidFill>
                  <a:srgbClr val="333399"/>
                </a:solidFill>
              </a:rPr>
              <a:t>Η αστικοποίηση στην Ελλάδα κατά περιόδους</a:t>
            </a:r>
            <a:r>
              <a:rPr lang="en-US" altLang="en-US" sz="2800" b="1">
                <a:solidFill>
                  <a:srgbClr val="333399"/>
                </a:solidFill>
                <a:ea typeface="宋体" panose="02010600030101010101" pitchFamily="2" charset="-122"/>
              </a:rPr>
              <a:t>: </a:t>
            </a:r>
            <a:r>
              <a:rPr lang="el-GR" altLang="en-US" sz="2800" b="1">
                <a:solidFill>
                  <a:srgbClr val="333399"/>
                </a:solidFill>
              </a:rPr>
              <a:t>19ος αιώνας</a:t>
            </a:r>
          </a:p>
        </p:txBody>
      </p:sp>
      <p:pic>
        <p:nvPicPr>
          <p:cNvPr id="43011" name="Picture 2">
            <a:extLst>
              <a:ext uri="{FF2B5EF4-FFF2-40B4-BE49-F238E27FC236}">
                <a16:creationId xmlns:a16="http://schemas.microsoft.com/office/drawing/2014/main" id="{CFA1FFB5-B212-FF38-D2A0-3B2F05E0E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2005013"/>
            <a:ext cx="73199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94AF7680-2A81-7D7F-B847-11C10B17F4FC}"/>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b="1">
                <a:solidFill>
                  <a:srgbClr val="333399"/>
                </a:solidFill>
              </a:rPr>
              <a:t>Η αστικοποίηση στην Ελλάδα κατά περιόδους</a:t>
            </a:r>
            <a:r>
              <a:rPr lang="en-US" altLang="en-US" b="1">
                <a:solidFill>
                  <a:srgbClr val="333399"/>
                </a:solidFill>
                <a:ea typeface="宋体" panose="02010600030101010101" pitchFamily="2" charset="-122"/>
              </a:rPr>
              <a:t>: </a:t>
            </a:r>
            <a:r>
              <a:rPr lang="el-GR" altLang="en-US" b="1">
                <a:solidFill>
                  <a:srgbClr val="333399"/>
                </a:solidFill>
              </a:rPr>
              <a:t>19ος αιώνας.</a:t>
            </a:r>
          </a:p>
        </p:txBody>
      </p:sp>
      <p:sp>
        <p:nvSpPr>
          <p:cNvPr id="45059" name="Text Box 2">
            <a:extLst>
              <a:ext uri="{FF2B5EF4-FFF2-40B4-BE49-F238E27FC236}">
                <a16:creationId xmlns:a16="http://schemas.microsoft.com/office/drawing/2014/main" id="{EE23290A-EADD-D5E7-BF18-34BF5CDDEBC1}"/>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67A5A8F6-5A26-4F64-BEA1-BF61644F3F09}" type="slidenum">
              <a:rPr lang="el-GR" altLang="en-US" sz="1400">
                <a:solidFill>
                  <a:srgbClr val="000000"/>
                </a:solidFill>
              </a:rPr>
              <a:pPr algn="r" eaLnBrk="1" hangingPunct="1">
                <a:spcBef>
                  <a:spcPct val="0"/>
                </a:spcBef>
                <a:buClrTx/>
                <a:buSzPct val="100000"/>
                <a:buFontTx/>
                <a:buNone/>
              </a:pPr>
              <a:t>25</a:t>
            </a:fld>
            <a:endParaRPr lang="el-GR" altLang="en-US" sz="1400">
              <a:solidFill>
                <a:srgbClr val="000000"/>
              </a:solidFill>
            </a:endParaRPr>
          </a:p>
        </p:txBody>
      </p:sp>
      <p:pic>
        <p:nvPicPr>
          <p:cNvPr id="45060" name="Picture 3">
            <a:extLst>
              <a:ext uri="{FF2B5EF4-FFF2-40B4-BE49-F238E27FC236}">
                <a16:creationId xmlns:a16="http://schemas.microsoft.com/office/drawing/2014/main" id="{02391244-ABA4-2819-F3E9-C052887C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5897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3595BE32-A851-5577-FE5E-9CB07E1CB98B}"/>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a:solidFill>
                  <a:srgbClr val="333399"/>
                </a:solidFill>
              </a:rPr>
              <a:t>Η ταχύτατη ανάπτυξη της Αθήνας.</a:t>
            </a:r>
          </a:p>
        </p:txBody>
      </p:sp>
      <p:sp>
        <p:nvSpPr>
          <p:cNvPr id="47107" name="Text Box 2">
            <a:extLst>
              <a:ext uri="{FF2B5EF4-FFF2-40B4-BE49-F238E27FC236}">
                <a16:creationId xmlns:a16="http://schemas.microsoft.com/office/drawing/2014/main" id="{D7EB7C4D-DB69-9AC6-D366-520AC16F3D1B}"/>
              </a:ext>
            </a:extLst>
          </p:cNvPr>
          <p:cNvSpPr txBox="1">
            <a:spLocks noChangeArrowheads="1"/>
          </p:cNvSpPr>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Clr>
                <a:schemeClr val="folHlink"/>
              </a:buClr>
              <a:buSzPct val="6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9pPr>
          </a:lstStyle>
          <a:p>
            <a:pPr eaLnBrk="1" hangingPunct="1">
              <a:spcBef>
                <a:spcPts val="550"/>
              </a:spcBef>
              <a:buClr>
                <a:srgbClr val="3333CC"/>
              </a:buClr>
              <a:buFont typeface="Wingdings" panose="05000000000000000000" pitchFamily="2" charset="2"/>
              <a:buChar char=""/>
            </a:pPr>
            <a:r>
              <a:rPr lang="el-GR" altLang="en-US" sz="2200">
                <a:solidFill>
                  <a:srgbClr val="000000"/>
                </a:solidFill>
              </a:rPr>
              <a:t>Η Αθήνα αναδύθηκε από μία μικρή επαρχιακή πόλη σε πρωτεύουσα του Ελληνικού Βασιλείου και πολύ γρήγορα σε μεγάλο αστικό κέντρο των Βαλκανίων. </a:t>
            </a:r>
          </a:p>
          <a:p>
            <a:pPr eaLnBrk="1" hangingPunct="1">
              <a:spcBef>
                <a:spcPts val="550"/>
              </a:spcBef>
              <a:buClr>
                <a:srgbClr val="3333CC"/>
              </a:buClr>
              <a:buFont typeface="Wingdings" panose="05000000000000000000" pitchFamily="2" charset="2"/>
              <a:buChar char=""/>
            </a:pPr>
            <a:r>
              <a:rPr lang="el-GR" altLang="en-US" sz="2200">
                <a:solidFill>
                  <a:srgbClr val="000000"/>
                </a:solidFill>
              </a:rPr>
              <a:t>Ουσιαστική μεγέθυνση της πόλης έχουμε στο δεύτερο μισό του 19</a:t>
            </a:r>
            <a:r>
              <a:rPr lang="el-GR" altLang="en-US" sz="2200" baseline="30000">
                <a:solidFill>
                  <a:srgbClr val="000000"/>
                </a:solidFill>
              </a:rPr>
              <a:t>ου</a:t>
            </a:r>
            <a:r>
              <a:rPr lang="el-GR" altLang="en-US" sz="2200">
                <a:solidFill>
                  <a:srgbClr val="000000"/>
                </a:solidFill>
              </a:rPr>
              <a:t> αιώνα, όπου ο πληθυσμός αυξήθηκε σε 40.000 τη δεκαετία του 1860 (από 10.000-12.000 τη δεκαετία του 1830) και ξεπέρασε τους 114.000 κατοίκους στην απογραφή του 1889 </a:t>
            </a:r>
          </a:p>
        </p:txBody>
      </p:sp>
      <p:sp>
        <p:nvSpPr>
          <p:cNvPr id="47108" name="Text Box 3">
            <a:extLst>
              <a:ext uri="{FF2B5EF4-FFF2-40B4-BE49-F238E27FC236}">
                <a16:creationId xmlns:a16="http://schemas.microsoft.com/office/drawing/2014/main" id="{140C363C-AF2F-E8C9-67F2-DFA57085E835}"/>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CE805881-F8BD-4B14-859C-77270FA601D2}" type="slidenum">
              <a:rPr lang="el-GR" altLang="en-US" sz="1400">
                <a:solidFill>
                  <a:srgbClr val="000000"/>
                </a:solidFill>
              </a:rPr>
              <a:pPr algn="r" eaLnBrk="1" hangingPunct="1">
                <a:spcBef>
                  <a:spcPct val="0"/>
                </a:spcBef>
                <a:buClrTx/>
                <a:buSzPct val="100000"/>
                <a:buFontTx/>
                <a:buNone/>
              </a:pPr>
              <a:t>26</a:t>
            </a:fld>
            <a:endParaRPr lang="el-GR" alt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D3A1C4E5-3453-BA17-FBFC-592CF8A2AC36}"/>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b="1">
                <a:solidFill>
                  <a:srgbClr val="333399"/>
                </a:solidFill>
              </a:rPr>
              <a:t>Πρώτο μισό του 20</a:t>
            </a:r>
            <a:r>
              <a:rPr lang="el-GR" altLang="en-US" sz="4400" b="1" baseline="30000">
                <a:solidFill>
                  <a:srgbClr val="333399"/>
                </a:solidFill>
              </a:rPr>
              <a:t>ου</a:t>
            </a:r>
            <a:r>
              <a:rPr lang="el-GR" altLang="en-US" sz="4400" b="1">
                <a:solidFill>
                  <a:srgbClr val="333399"/>
                </a:solidFill>
              </a:rPr>
              <a:t> αιώνα</a:t>
            </a:r>
          </a:p>
        </p:txBody>
      </p:sp>
      <p:sp>
        <p:nvSpPr>
          <p:cNvPr id="49155" name="Text Box 2">
            <a:extLst>
              <a:ext uri="{FF2B5EF4-FFF2-40B4-BE49-F238E27FC236}">
                <a16:creationId xmlns:a16="http://schemas.microsoft.com/office/drawing/2014/main" id="{B5A6049F-E21E-8245-F9A8-BDBF2A9B9791}"/>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B6BCDF36-11F1-4C8F-84E6-45F0D2E54450}" type="slidenum">
              <a:rPr lang="el-GR" altLang="en-US" sz="1400">
                <a:solidFill>
                  <a:srgbClr val="000000"/>
                </a:solidFill>
              </a:rPr>
              <a:pPr algn="r" eaLnBrk="1" hangingPunct="1">
                <a:spcBef>
                  <a:spcPct val="0"/>
                </a:spcBef>
                <a:buClrTx/>
                <a:buSzPct val="100000"/>
                <a:buFontTx/>
                <a:buNone/>
              </a:pPr>
              <a:t>27</a:t>
            </a:fld>
            <a:endParaRPr lang="el-GR" altLang="en-US" sz="1400">
              <a:solidFill>
                <a:srgbClr val="000000"/>
              </a:solidFill>
            </a:endParaRPr>
          </a:p>
        </p:txBody>
      </p:sp>
      <p:pic>
        <p:nvPicPr>
          <p:cNvPr id="49156" name="Picture 3">
            <a:extLst>
              <a:ext uri="{FF2B5EF4-FFF2-40B4-BE49-F238E27FC236}">
                <a16:creationId xmlns:a16="http://schemas.microsoft.com/office/drawing/2014/main" id="{A942FC0B-BB85-EAD1-7D8C-1F0285F39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28800"/>
            <a:ext cx="6642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F6B8D803-474F-4D38-C82C-75060FD19B28}"/>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b="1">
                <a:solidFill>
                  <a:srgbClr val="333399"/>
                </a:solidFill>
              </a:rPr>
              <a:t>Πρώτο μισό του 20</a:t>
            </a:r>
            <a:r>
              <a:rPr lang="el-GR" altLang="en-US" sz="4400" b="1" baseline="30000">
                <a:solidFill>
                  <a:srgbClr val="333399"/>
                </a:solidFill>
              </a:rPr>
              <a:t>ου</a:t>
            </a:r>
            <a:r>
              <a:rPr lang="el-GR" altLang="en-US" sz="4400" b="1">
                <a:solidFill>
                  <a:srgbClr val="333399"/>
                </a:solidFill>
              </a:rPr>
              <a:t> αιώνα</a:t>
            </a:r>
          </a:p>
        </p:txBody>
      </p:sp>
      <p:sp>
        <p:nvSpPr>
          <p:cNvPr id="51203" name="Text Box 2">
            <a:extLst>
              <a:ext uri="{FF2B5EF4-FFF2-40B4-BE49-F238E27FC236}">
                <a16:creationId xmlns:a16="http://schemas.microsoft.com/office/drawing/2014/main" id="{1D8C9CFD-1487-5CC1-0566-F87CD0434096}"/>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FBF1F427-7CF1-4FB3-8711-A5370AE35A04}" type="slidenum">
              <a:rPr lang="el-GR" altLang="en-US" sz="1400">
                <a:solidFill>
                  <a:srgbClr val="000000"/>
                </a:solidFill>
              </a:rPr>
              <a:pPr algn="r" eaLnBrk="1" hangingPunct="1">
                <a:spcBef>
                  <a:spcPct val="0"/>
                </a:spcBef>
                <a:buClrTx/>
                <a:buSzPct val="100000"/>
                <a:buFontTx/>
                <a:buNone/>
              </a:pPr>
              <a:t>28</a:t>
            </a:fld>
            <a:endParaRPr lang="el-GR" altLang="en-US" sz="1400">
              <a:solidFill>
                <a:srgbClr val="000000"/>
              </a:solidFill>
            </a:endParaRPr>
          </a:p>
        </p:txBody>
      </p:sp>
      <p:pic>
        <p:nvPicPr>
          <p:cNvPr id="51204" name="Picture 3">
            <a:extLst>
              <a:ext uri="{FF2B5EF4-FFF2-40B4-BE49-F238E27FC236}">
                <a16:creationId xmlns:a16="http://schemas.microsoft.com/office/drawing/2014/main" id="{39B864A7-5268-918B-7857-AF5066389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060575"/>
            <a:ext cx="66516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40D6B8AA-2D81-23EF-B3DD-F59773405CA7}"/>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a:solidFill>
                  <a:srgbClr val="333399"/>
                </a:solidFill>
              </a:rPr>
              <a:t>Πληθυσμός κατά εθνότητα. Θεσσαλονίκη 1913. </a:t>
            </a:r>
          </a:p>
        </p:txBody>
      </p:sp>
      <p:sp>
        <p:nvSpPr>
          <p:cNvPr id="53251" name="Text Box 2">
            <a:extLst>
              <a:ext uri="{FF2B5EF4-FFF2-40B4-BE49-F238E27FC236}">
                <a16:creationId xmlns:a16="http://schemas.microsoft.com/office/drawing/2014/main" id="{67B415C3-73BD-5617-1E59-E5DC462C109E}"/>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44A3382B-79A0-486B-A09D-7FE51FDD6E66}" type="slidenum">
              <a:rPr lang="el-GR" altLang="en-US" sz="1400">
                <a:solidFill>
                  <a:srgbClr val="000000"/>
                </a:solidFill>
              </a:rPr>
              <a:pPr algn="r" eaLnBrk="1" hangingPunct="1">
                <a:spcBef>
                  <a:spcPct val="0"/>
                </a:spcBef>
                <a:buClrTx/>
                <a:buSzPct val="100000"/>
                <a:buFontTx/>
                <a:buNone/>
              </a:pPr>
              <a:t>29</a:t>
            </a:fld>
            <a:endParaRPr lang="el-GR" altLang="en-US" sz="1400">
              <a:solidFill>
                <a:srgbClr val="000000"/>
              </a:solidFill>
            </a:endParaRPr>
          </a:p>
        </p:txBody>
      </p:sp>
      <p:pic>
        <p:nvPicPr>
          <p:cNvPr id="53252" name="Picture 3">
            <a:extLst>
              <a:ext uri="{FF2B5EF4-FFF2-40B4-BE49-F238E27FC236}">
                <a16:creationId xmlns:a16="http://schemas.microsoft.com/office/drawing/2014/main" id="{24A3D833-171F-D578-7FC9-D7E9FCEB7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0575"/>
            <a:ext cx="131667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3" name="Rectangle 4">
            <a:extLst>
              <a:ext uri="{FF2B5EF4-FFF2-40B4-BE49-F238E27FC236}">
                <a16:creationId xmlns:a16="http://schemas.microsoft.com/office/drawing/2014/main" id="{5993D0FF-79E0-A999-D791-7DF51E69EB35}"/>
              </a:ext>
            </a:extLst>
          </p:cNvPr>
          <p:cNvSpPr>
            <a:spLocks noChangeArrowheads="1"/>
          </p:cNvSpPr>
          <p:nvPr/>
        </p:nvSpPr>
        <p:spPr bwMode="auto">
          <a:xfrm>
            <a:off x="827088" y="5084763"/>
            <a:ext cx="7848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2000">
                <a:solidFill>
                  <a:srgbClr val="000000"/>
                </a:solidFill>
              </a:rPr>
              <a:t>Πηγή: Ειδική απογραφή 1913 </a:t>
            </a:r>
            <a:r>
              <a:rPr lang="el-GR" altLang="en-US" sz="2000" i="1">
                <a:solidFill>
                  <a:srgbClr val="000000"/>
                </a:solidFill>
              </a:rPr>
              <a:t>στο </a:t>
            </a:r>
            <a:r>
              <a:rPr lang="el-GR" altLang="en-US" sz="2000">
                <a:solidFill>
                  <a:srgbClr val="000000"/>
                </a:solidFill>
              </a:rPr>
              <a:t>Παπαγιαννόπουλος 2009: 253-254</a:t>
            </a:r>
            <a:r>
              <a:rPr lang="el-GR" altLang="en-US" sz="180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2E13D8BD-F526-7A9B-1964-9A9E33B8C1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9ED590-E3A7-4955-8A25-61D09355AA5F}" type="slidenum">
              <a:rPr lang="el-GR" altLang="el-GR" sz="1400" smtClean="0"/>
              <a:pPr>
                <a:spcBef>
                  <a:spcPct val="0"/>
                </a:spcBef>
                <a:buClrTx/>
                <a:buSzTx/>
                <a:buFontTx/>
                <a:buNone/>
              </a:pPr>
              <a:t>3</a:t>
            </a:fld>
            <a:endParaRPr lang="el-GR" altLang="el-GR" sz="1400"/>
          </a:p>
        </p:txBody>
      </p:sp>
      <p:sp>
        <p:nvSpPr>
          <p:cNvPr id="7171" name="Rectangle 2">
            <a:extLst>
              <a:ext uri="{FF2B5EF4-FFF2-40B4-BE49-F238E27FC236}">
                <a16:creationId xmlns:a16="http://schemas.microsoft.com/office/drawing/2014/main" id="{D3B2D46C-59FC-2712-AA6F-A80707FDB73A}"/>
              </a:ext>
            </a:extLst>
          </p:cNvPr>
          <p:cNvSpPr>
            <a:spLocks noGrp="1" noChangeArrowheads="1"/>
          </p:cNvSpPr>
          <p:nvPr>
            <p:ph type="title"/>
          </p:nvPr>
        </p:nvSpPr>
        <p:spPr/>
        <p:txBody>
          <a:bodyPr/>
          <a:lstStyle/>
          <a:p>
            <a:pPr eaLnBrk="1" hangingPunct="1"/>
            <a:r>
              <a:rPr lang="el-GR" altLang="el-GR" sz="3200"/>
              <a:t>Κυριότερες θεωρίες περί μετανάστευσης</a:t>
            </a:r>
          </a:p>
        </p:txBody>
      </p:sp>
      <p:sp>
        <p:nvSpPr>
          <p:cNvPr id="7172" name="Rectangle 3">
            <a:extLst>
              <a:ext uri="{FF2B5EF4-FFF2-40B4-BE49-F238E27FC236}">
                <a16:creationId xmlns:a16="http://schemas.microsoft.com/office/drawing/2014/main" id="{90E08A36-4FA2-C815-ADB2-6CB13AF7FE84}"/>
              </a:ext>
            </a:extLst>
          </p:cNvPr>
          <p:cNvSpPr>
            <a:spLocks noGrp="1" noChangeArrowheads="1"/>
          </p:cNvSpPr>
          <p:nvPr>
            <p:ph type="body" idx="1"/>
          </p:nvPr>
        </p:nvSpPr>
        <p:spPr>
          <a:xfrm>
            <a:off x="323850" y="2017713"/>
            <a:ext cx="8631238" cy="4579937"/>
          </a:xfrm>
        </p:spPr>
        <p:txBody>
          <a:bodyPr/>
          <a:lstStyle/>
          <a:p>
            <a:pPr eaLnBrk="1" hangingPunct="1"/>
            <a:r>
              <a:rPr lang="el-GR" altLang="el-GR" sz="2400"/>
              <a:t>Θεωρία του παγκόσμιου Συστήματος</a:t>
            </a:r>
          </a:p>
          <a:p>
            <a:pPr eaLnBrk="1" hangingPunct="1">
              <a:buFont typeface="Wingdings" panose="05000000000000000000" pitchFamily="2" charset="2"/>
              <a:buNone/>
            </a:pPr>
            <a:r>
              <a:rPr lang="el-GR" altLang="el-GR" sz="2200"/>
              <a:t>Σύγχρονη μετανάστευση: αποτέλεσμα της παγκοσμιοποίησης της οικονομίας.</a:t>
            </a:r>
          </a:p>
          <a:p>
            <a:pPr eaLnBrk="1" hangingPunct="1">
              <a:buFont typeface="Wingdings" panose="05000000000000000000" pitchFamily="2" charset="2"/>
              <a:buNone/>
            </a:pPr>
            <a:r>
              <a:rPr lang="el-GR" altLang="el-GR" sz="2200"/>
              <a:t>1ο στάδιο: εσωτερική μετανάστευση (από αγροτικές σε αστικές περιοχές). </a:t>
            </a:r>
          </a:p>
          <a:p>
            <a:pPr eaLnBrk="1" hangingPunct="1">
              <a:buFont typeface="Wingdings" panose="05000000000000000000" pitchFamily="2" charset="2"/>
              <a:buNone/>
            </a:pPr>
            <a:r>
              <a:rPr lang="el-GR" altLang="el-GR" sz="2200"/>
              <a:t>2ο στάδιο: μετανάστευση προς οικονομικά αναπτυγμένες χώρες.</a:t>
            </a:r>
          </a:p>
          <a:p>
            <a:pPr eaLnBrk="1" hangingPunct="1">
              <a:buFont typeface="Wingdings" panose="05000000000000000000" pitchFamily="2" charset="2"/>
              <a:buNone/>
            </a:pPr>
            <a:r>
              <a:rPr lang="el-GR" altLang="el-GR" sz="2200"/>
              <a:t>Π.χ. μεταναστευτικές κινήσεις μεταξύ πρώην αποικιών και πρώην αποικιακών δυνάμεων (περίπτωση Μ. Βρετανίας).</a:t>
            </a:r>
          </a:p>
          <a:p>
            <a:pPr eaLnBrk="1" hangingPunct="1">
              <a:buFont typeface="Wingdings" panose="05000000000000000000" pitchFamily="2" charset="2"/>
              <a:buNone/>
            </a:pPr>
            <a:r>
              <a:rPr lang="el-GR" altLang="el-GR" sz="2200"/>
              <a:t>Οι μεταναστευτικές κινήσεις ενθαρρύνονται από νέο-αποικιακά καθεστώτα χωρών που αναζητάν άφθονο και φτηνό εργατικό δυναμικό ώστε να παραμείνουν ανταγωνιστικές.</a:t>
            </a:r>
          </a:p>
          <a:p>
            <a:pPr eaLnBrk="1" hangingPunct="1"/>
            <a:endParaRPr lang="el-GR" altLang="el-G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A44A5E41-3258-BE3A-AED5-2A431A7465AB}"/>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a:solidFill>
                  <a:srgbClr val="333399"/>
                </a:solidFill>
              </a:rPr>
              <a:t>Πληθυσμός κατά εθνότητα. Θεσσαλονίκη 1916. </a:t>
            </a:r>
          </a:p>
        </p:txBody>
      </p:sp>
      <p:sp>
        <p:nvSpPr>
          <p:cNvPr id="55299" name="Text Box 2">
            <a:extLst>
              <a:ext uri="{FF2B5EF4-FFF2-40B4-BE49-F238E27FC236}">
                <a16:creationId xmlns:a16="http://schemas.microsoft.com/office/drawing/2014/main" id="{5FA26049-7FB6-B07F-8029-010E14A0DC3B}"/>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FD18A840-5D17-4E38-BB50-522AB3DE766E}" type="slidenum">
              <a:rPr lang="el-GR" altLang="en-US" sz="1400">
                <a:solidFill>
                  <a:srgbClr val="000000"/>
                </a:solidFill>
              </a:rPr>
              <a:pPr algn="r" eaLnBrk="1" hangingPunct="1">
                <a:spcBef>
                  <a:spcPct val="0"/>
                </a:spcBef>
                <a:buClrTx/>
                <a:buSzPct val="100000"/>
                <a:buFontTx/>
                <a:buNone/>
              </a:pPr>
              <a:t>30</a:t>
            </a:fld>
            <a:endParaRPr lang="el-GR" altLang="en-US" sz="1400">
              <a:solidFill>
                <a:srgbClr val="000000"/>
              </a:solidFill>
            </a:endParaRPr>
          </a:p>
        </p:txBody>
      </p:sp>
      <p:pic>
        <p:nvPicPr>
          <p:cNvPr id="55300" name="Picture 3">
            <a:extLst>
              <a:ext uri="{FF2B5EF4-FFF2-40B4-BE49-F238E27FC236}">
                <a16:creationId xmlns:a16="http://schemas.microsoft.com/office/drawing/2014/main" id="{26FF64D4-ED3A-E2FE-B6F6-37DA20DBA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636838"/>
            <a:ext cx="126428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1" name="Rectangle 4">
            <a:extLst>
              <a:ext uri="{FF2B5EF4-FFF2-40B4-BE49-F238E27FC236}">
                <a16:creationId xmlns:a16="http://schemas.microsoft.com/office/drawing/2014/main" id="{EB68AB6C-5523-445F-2A37-F6F4D2D5E5A3}"/>
              </a:ext>
            </a:extLst>
          </p:cNvPr>
          <p:cNvSpPr>
            <a:spLocks noChangeArrowheads="1"/>
          </p:cNvSpPr>
          <p:nvPr/>
        </p:nvSpPr>
        <p:spPr bwMode="auto">
          <a:xfrm>
            <a:off x="1908175" y="5516563"/>
            <a:ext cx="64801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2000">
                <a:solidFill>
                  <a:srgbClr val="000000"/>
                </a:solidFill>
              </a:rPr>
              <a:t>Πηγή:</a:t>
            </a:r>
            <a:r>
              <a:rPr lang="el-GR" altLang="en-US" sz="2000" i="1">
                <a:solidFill>
                  <a:srgbClr val="000000"/>
                </a:solidFill>
              </a:rPr>
              <a:t> </a:t>
            </a:r>
            <a:r>
              <a:rPr lang="el-GR" altLang="en-US" sz="2000">
                <a:solidFill>
                  <a:srgbClr val="000000"/>
                </a:solidFill>
              </a:rPr>
              <a:t>Παπαγιαννόπουλος 2009:254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A86C997D-F32D-3D87-6059-56074CAC29FE}"/>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eaLnBrk="1" hangingPunct="1">
              <a:spcBef>
                <a:spcPct val="0"/>
              </a:spcBef>
              <a:buClrTx/>
              <a:buSzPct val="100000"/>
              <a:buFontTx/>
              <a:buNone/>
            </a:pPr>
            <a:r>
              <a:rPr lang="el-GR" altLang="en-US" sz="4400" b="1">
                <a:solidFill>
                  <a:srgbClr val="333399"/>
                </a:solidFill>
              </a:rPr>
              <a:t>Δεύτερο μισό του 20</a:t>
            </a:r>
            <a:r>
              <a:rPr lang="el-GR" altLang="en-US" sz="4400" b="1" baseline="30000">
                <a:solidFill>
                  <a:srgbClr val="333399"/>
                </a:solidFill>
              </a:rPr>
              <a:t>ου</a:t>
            </a:r>
            <a:r>
              <a:rPr lang="el-GR" altLang="en-US" sz="4400" b="1">
                <a:solidFill>
                  <a:srgbClr val="333399"/>
                </a:solidFill>
              </a:rPr>
              <a:t> αιώνα</a:t>
            </a:r>
            <a:r>
              <a:rPr lang="el-GR" altLang="en-US" sz="4400">
                <a:solidFill>
                  <a:srgbClr val="333399"/>
                </a:solidFill>
              </a:rPr>
              <a:t>.</a:t>
            </a:r>
          </a:p>
        </p:txBody>
      </p:sp>
      <p:sp>
        <p:nvSpPr>
          <p:cNvPr id="57347" name="Text Box 2">
            <a:extLst>
              <a:ext uri="{FF2B5EF4-FFF2-40B4-BE49-F238E27FC236}">
                <a16:creationId xmlns:a16="http://schemas.microsoft.com/office/drawing/2014/main" id="{DC59F699-3115-19C5-FB3F-4570E36A7E28}"/>
              </a:ext>
            </a:extLst>
          </p:cNvPr>
          <p:cNvSpPr txBox="1">
            <a:spLocks noChangeArrowheads="1"/>
          </p:cNvSpPr>
          <p:nvPr/>
        </p:nvSpPr>
        <p:spPr bwMode="auto">
          <a:xfrm>
            <a:off x="539750" y="2017713"/>
            <a:ext cx="841533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Clr>
                <a:schemeClr val="folHlink"/>
              </a:buClr>
              <a:buSzPct val="6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ahoma" panose="020B0604030504040204" pitchFamily="34" charset="0"/>
              </a:defRPr>
            </a:lvl9pPr>
          </a:lstStyle>
          <a:p>
            <a:pPr eaLnBrk="1" hangingPunct="1">
              <a:spcBef>
                <a:spcPts val="550"/>
              </a:spcBef>
              <a:buClr>
                <a:srgbClr val="3333CC"/>
              </a:buClr>
              <a:buFont typeface="Wingdings" panose="05000000000000000000" pitchFamily="2" charset="2"/>
              <a:buChar char=""/>
            </a:pPr>
            <a:r>
              <a:rPr lang="el-GR" altLang="en-US" sz="2200">
                <a:solidFill>
                  <a:srgbClr val="000000"/>
                </a:solidFill>
              </a:rPr>
              <a:t>Μεταπολεμικά γιγαντώθηκε η μετακίνηση πληθυσμού από τον αγροτικό χώρο στις πόλεις. Καθιερώνεται ο όρος «αστυφιλία».</a:t>
            </a:r>
          </a:p>
          <a:p>
            <a:pPr eaLnBrk="1" hangingPunct="1">
              <a:spcBef>
                <a:spcPts val="600"/>
              </a:spcBef>
              <a:buClr>
                <a:srgbClr val="3333CC"/>
              </a:buClr>
              <a:buFont typeface="Wingdings" panose="05000000000000000000" pitchFamily="2" charset="2"/>
              <a:buChar char=""/>
            </a:pPr>
            <a:r>
              <a:rPr lang="el-GR" altLang="en-US" sz="2400">
                <a:solidFill>
                  <a:srgbClr val="000000"/>
                </a:solidFill>
              </a:rPr>
              <a:t>Ο νομός Αττικής προσέλκυσε  σχεδόν αποκλειστικά τους εσωτερικούς μετανάστες από το δυτικό τμήμα της ηπειρωτικής Ελλάδας και από ένα μεγάλο μέρος του νησιωτικού χώρου.</a:t>
            </a:r>
          </a:p>
          <a:p>
            <a:pPr eaLnBrk="1" hangingPunct="1">
              <a:spcBef>
                <a:spcPts val="600"/>
              </a:spcBef>
              <a:buClr>
                <a:srgbClr val="3333CC"/>
              </a:buClr>
              <a:buFont typeface="Wingdings" panose="05000000000000000000" pitchFamily="2" charset="2"/>
              <a:buChar char=""/>
            </a:pPr>
            <a:r>
              <a:rPr lang="el-GR" altLang="en-US" sz="2400">
                <a:solidFill>
                  <a:srgbClr val="000000"/>
                </a:solidFill>
              </a:rPr>
              <a:t>ο νομός Θεσσαλονίκης απορρόφησε την εκροή εσωτερικών μεταναστών  από τους περισσότερους νομούς της Μακεδονίας και κατά δεύτερο λόγο από δύο νομούς της Θράκης (Ξάνθης και Ροδόπης) .</a:t>
            </a:r>
          </a:p>
        </p:txBody>
      </p:sp>
      <p:sp>
        <p:nvSpPr>
          <p:cNvPr id="57348" name="Text Box 3">
            <a:extLst>
              <a:ext uri="{FF2B5EF4-FFF2-40B4-BE49-F238E27FC236}">
                <a16:creationId xmlns:a16="http://schemas.microsoft.com/office/drawing/2014/main" id="{ADECBEC3-6821-BFC1-B073-6CE74709FA89}"/>
              </a:ext>
            </a:extLst>
          </p:cNvPr>
          <p:cNvSpPr txBox="1">
            <a:spLocks noChangeArrowheads="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defRPr>
            </a:lvl9pPr>
          </a:lstStyle>
          <a:p>
            <a:pPr algn="r" eaLnBrk="1" hangingPunct="1">
              <a:spcBef>
                <a:spcPct val="0"/>
              </a:spcBef>
              <a:buClrTx/>
              <a:buSzPct val="100000"/>
              <a:buFontTx/>
              <a:buNone/>
            </a:pPr>
            <a:fld id="{C7F374C5-E996-424B-9AF3-BEB21BB8F832}" type="slidenum">
              <a:rPr lang="el-GR" altLang="en-US" sz="1400">
                <a:solidFill>
                  <a:srgbClr val="000000"/>
                </a:solidFill>
              </a:rPr>
              <a:pPr algn="r" eaLnBrk="1" hangingPunct="1">
                <a:spcBef>
                  <a:spcPct val="0"/>
                </a:spcBef>
                <a:buClrTx/>
                <a:buSzPct val="100000"/>
                <a:buFontTx/>
                <a:buNone/>
              </a:pPr>
              <a:t>31</a:t>
            </a:fld>
            <a:endParaRPr lang="el-GR" alt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αστικός 2001 πραγματικός">
            <a:extLst>
              <a:ext uri="{FF2B5EF4-FFF2-40B4-BE49-F238E27FC236}">
                <a16:creationId xmlns:a16="http://schemas.microsoft.com/office/drawing/2014/main" id="{BB4F21CB-0E48-83D7-5AC3-08F1CC03D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25563"/>
            <a:ext cx="6129337"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2C88511A-712B-4DE1-902E-3D899EC1011B}"/>
              </a:ext>
            </a:extLst>
          </p:cNvPr>
          <p:cNvSpPr>
            <a:spLocks noChangeArrowheads="1"/>
          </p:cNvSpPr>
          <p:nvPr/>
        </p:nvSpPr>
        <p:spPr bwMode="auto">
          <a:xfrm>
            <a:off x="1187450" y="273050"/>
            <a:ext cx="6769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
                <a:srgbClr val="000000"/>
              </a:buClr>
              <a:buSzPct val="100000"/>
              <a:buFont typeface="Times New Roman" panose="02020603050405020304" pitchFamily="18" charset="0"/>
              <a:buNone/>
            </a:pPr>
            <a:r>
              <a:rPr lang="el-GR" altLang="el-GR" sz="2800">
                <a:solidFill>
                  <a:srgbClr val="262699"/>
                </a:solidFill>
                <a:latin typeface="Times New Roman" panose="02020603050405020304" pitchFamily="18" charset="0"/>
                <a:cs typeface="Times New Roman" panose="02020603050405020304" pitchFamily="18" charset="0"/>
              </a:rPr>
              <a:t>Ποσοστά αστικού πληθυσμού κατά νομό. Ελλάδα 2001. </a:t>
            </a:r>
            <a:endParaRPr lang="el-GR" altLang="el-GR" sz="4000">
              <a:solidFill>
                <a:srgbClr val="2626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03B44D94-57E9-33BE-B77B-A4B03C8F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73238"/>
            <a:ext cx="60848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a:extLst>
              <a:ext uri="{FF2B5EF4-FFF2-40B4-BE49-F238E27FC236}">
                <a16:creationId xmlns:a16="http://schemas.microsoft.com/office/drawing/2014/main" id="{D9C00844-69FF-70C0-908E-6689DB97C146}"/>
              </a:ext>
            </a:extLst>
          </p:cNvPr>
          <p:cNvSpPr txBox="1">
            <a:spLocks noChangeArrowheads="1"/>
          </p:cNvSpPr>
          <p:nvPr/>
        </p:nvSpPr>
        <p:spPr bwMode="auto">
          <a:xfrm>
            <a:off x="1331913" y="549275"/>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r>
              <a:rPr lang="el-GR" altLang="en-US" sz="2400">
                <a:solidFill>
                  <a:srgbClr val="262699"/>
                </a:solidFill>
              </a:rPr>
              <a:t>Περιφερειακές ανισότητες</a:t>
            </a:r>
          </a:p>
          <a:p>
            <a:pPr eaLnBrk="1" hangingPunct="1">
              <a:spcBef>
                <a:spcPct val="0"/>
              </a:spcBef>
              <a:buClr>
                <a:srgbClr val="000000"/>
              </a:buClr>
              <a:buSzPct val="100000"/>
              <a:buFont typeface="Times New Roman" panose="02020603050405020304" pitchFamily="18" charset="0"/>
              <a:buNone/>
            </a:pPr>
            <a:r>
              <a:rPr lang="el-GR" altLang="en-US" sz="2400">
                <a:solidFill>
                  <a:srgbClr val="262699"/>
                </a:solidFill>
              </a:rPr>
              <a:t>Μόνιμος πληθυσμός κατά Περιφέρεια. Ελλάδα 1991-2011</a:t>
            </a:r>
          </a:p>
        </p:txBody>
      </p:sp>
      <p:sp>
        <p:nvSpPr>
          <p:cNvPr id="61444" name="TextBox 4">
            <a:extLst>
              <a:ext uri="{FF2B5EF4-FFF2-40B4-BE49-F238E27FC236}">
                <a16:creationId xmlns:a16="http://schemas.microsoft.com/office/drawing/2014/main" id="{19715597-E228-A2F2-7C38-105C37B845A1}"/>
              </a:ext>
            </a:extLst>
          </p:cNvPr>
          <p:cNvSpPr txBox="1">
            <a:spLocks noChangeArrowheads="1"/>
          </p:cNvSpPr>
          <p:nvPr/>
        </p:nvSpPr>
        <p:spPr bwMode="auto">
          <a:xfrm>
            <a:off x="1116013" y="6165850"/>
            <a:ext cx="676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r>
              <a:rPr lang="el-GR" altLang="en-US" sz="1400"/>
              <a:t>Πηγή: Γαβαλάς Β. (2015) </a:t>
            </a:r>
            <a:r>
              <a:rPr lang="el-GR" altLang="en-US" sz="1400" i="1"/>
              <a:t>Ο Κόσμος που κερδίσαμε. </a:t>
            </a:r>
            <a:r>
              <a:rPr lang="el-GR" altLang="en-US" sz="1400"/>
              <a:t>Αυτοέκδοση, Μυτιλήνη.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a:extLst>
              <a:ext uri="{FF2B5EF4-FFF2-40B4-BE49-F238E27FC236}">
                <a16:creationId xmlns:a16="http://schemas.microsoft.com/office/drawing/2014/main" id="{247DBBE6-9098-8BB4-48AE-5FDBA19C8E88}"/>
              </a:ext>
            </a:extLst>
          </p:cNvPr>
          <p:cNvSpPr txBox="1">
            <a:spLocks noChangeArrowheads="1"/>
          </p:cNvSpPr>
          <p:nvPr/>
        </p:nvSpPr>
        <p:spPr bwMode="auto">
          <a:xfrm>
            <a:off x="1116013" y="476250"/>
            <a:ext cx="6480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r>
              <a:rPr lang="el-GR" altLang="en-US" sz="2800">
                <a:solidFill>
                  <a:srgbClr val="262699"/>
                </a:solidFill>
              </a:rPr>
              <a:t>Περιφερειακές ανισότητες</a:t>
            </a:r>
          </a:p>
          <a:p>
            <a:pPr eaLnBrk="1" hangingPunct="1">
              <a:spcBef>
                <a:spcPct val="0"/>
              </a:spcBef>
              <a:buClr>
                <a:srgbClr val="000000"/>
              </a:buClr>
              <a:buSzPct val="100000"/>
              <a:buFont typeface="Times New Roman" panose="02020603050405020304" pitchFamily="18" charset="0"/>
              <a:buNone/>
            </a:pPr>
            <a:r>
              <a:rPr lang="el-GR" altLang="en-US" sz="1800">
                <a:solidFill>
                  <a:srgbClr val="262699"/>
                </a:solidFill>
              </a:rPr>
              <a:t>Πληθυσμός κατά Περιφέρεια ως ποσοστό του συνολικού πληθυσμού της χώρας. Ελλάδα 1991-2011</a:t>
            </a:r>
          </a:p>
        </p:txBody>
      </p:sp>
      <p:graphicFrame>
        <p:nvGraphicFramePr>
          <p:cNvPr id="62467" name="Object 2">
            <a:extLst>
              <a:ext uri="{FF2B5EF4-FFF2-40B4-BE49-F238E27FC236}">
                <a16:creationId xmlns:a16="http://schemas.microsoft.com/office/drawing/2014/main" id="{F1ADBBE9-472A-92BC-F377-627D721B9613}"/>
              </a:ext>
            </a:extLst>
          </p:cNvPr>
          <p:cNvGraphicFramePr>
            <a:graphicFrameLocks noChangeAspect="1"/>
          </p:cNvGraphicFramePr>
          <p:nvPr/>
        </p:nvGraphicFramePr>
        <p:xfrm>
          <a:off x="611188" y="2060575"/>
          <a:ext cx="7993062" cy="4321175"/>
        </p:xfrm>
        <a:graphic>
          <a:graphicData uri="http://schemas.openxmlformats.org/presentationml/2006/ole">
            <mc:AlternateContent xmlns:mc="http://schemas.openxmlformats.org/markup-compatibility/2006">
              <mc:Choice xmlns:v="urn:schemas-microsoft-com:vml" Requires="v">
                <p:oleObj name="Document" r:id="rId3" imgW="5432851" imgH="2936155" progId="Word.Document.12">
                  <p:embed/>
                </p:oleObj>
              </mc:Choice>
              <mc:Fallback>
                <p:oleObj name="Document" r:id="rId3" imgW="5432851" imgH="2936155"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7993062" cy="4321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Box 3">
            <a:extLst>
              <a:ext uri="{FF2B5EF4-FFF2-40B4-BE49-F238E27FC236}">
                <a16:creationId xmlns:a16="http://schemas.microsoft.com/office/drawing/2014/main" id="{002D0F4C-04BD-9BDF-0EFC-997A6D466043}"/>
              </a:ext>
            </a:extLst>
          </p:cNvPr>
          <p:cNvSpPr txBox="1">
            <a:spLocks noChangeArrowheads="1"/>
          </p:cNvSpPr>
          <p:nvPr/>
        </p:nvSpPr>
        <p:spPr bwMode="auto">
          <a:xfrm>
            <a:off x="1116013" y="6165850"/>
            <a:ext cx="676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r>
              <a:rPr lang="el-GR" altLang="en-US" sz="1400"/>
              <a:t>Πηγή: Γαβαλάς Β. (2015) </a:t>
            </a:r>
            <a:r>
              <a:rPr lang="el-GR" altLang="en-US" sz="1400" i="1"/>
              <a:t>Ο Κόσμος που κερδίσαμε. </a:t>
            </a:r>
            <a:r>
              <a:rPr lang="el-GR" altLang="en-US" sz="1400"/>
              <a:t>Αυτοέκδοση, Μυτιλήνη.</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99FD645E-1E53-986F-5396-8C7DBF010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205038"/>
            <a:ext cx="6884988"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5" name="TextBox 2">
            <a:extLst>
              <a:ext uri="{FF2B5EF4-FFF2-40B4-BE49-F238E27FC236}">
                <a16:creationId xmlns:a16="http://schemas.microsoft.com/office/drawing/2014/main" id="{3634F2D1-C8A0-2833-1049-0791E396A6CC}"/>
              </a:ext>
            </a:extLst>
          </p:cNvPr>
          <p:cNvSpPr txBox="1">
            <a:spLocks noChangeArrowheads="1"/>
          </p:cNvSpPr>
          <p:nvPr/>
        </p:nvSpPr>
        <p:spPr bwMode="auto">
          <a:xfrm>
            <a:off x="1116013" y="549275"/>
            <a:ext cx="66960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endParaRPr lang="el-GR" altLang="en-US" sz="1800">
              <a:solidFill>
                <a:srgbClr val="262699"/>
              </a:solidFill>
            </a:endParaRPr>
          </a:p>
          <a:p>
            <a:pPr eaLnBrk="1" hangingPunct="1">
              <a:spcBef>
                <a:spcPct val="0"/>
              </a:spcBef>
              <a:buClr>
                <a:srgbClr val="000000"/>
              </a:buClr>
              <a:buSzPct val="100000"/>
              <a:buFont typeface="Times New Roman" panose="02020603050405020304" pitchFamily="18" charset="0"/>
              <a:buNone/>
            </a:pPr>
            <a:r>
              <a:rPr lang="el-GR" altLang="en-US" sz="2400">
                <a:solidFill>
                  <a:srgbClr val="262699"/>
                </a:solidFill>
              </a:rPr>
              <a:t>Περιφερειακές ανισότητες</a:t>
            </a:r>
          </a:p>
          <a:p>
            <a:pPr eaLnBrk="1" hangingPunct="1">
              <a:spcBef>
                <a:spcPct val="0"/>
              </a:spcBef>
              <a:buClr>
                <a:srgbClr val="000000"/>
              </a:buClr>
              <a:buSzPct val="100000"/>
              <a:buFont typeface="Times New Roman" panose="02020603050405020304" pitchFamily="18" charset="0"/>
              <a:buNone/>
            </a:pPr>
            <a:r>
              <a:rPr lang="el-GR" altLang="en-US" sz="1800">
                <a:solidFill>
                  <a:srgbClr val="262699"/>
                </a:solidFill>
              </a:rPr>
              <a:t>Η κατανομή του εισοδήματος σε ευρώ μετρημένο σε Μονάδες Αγοραστικής Δύναμης (ΜΑΔ). Ελλάδα, 2006 </a:t>
            </a:r>
          </a:p>
        </p:txBody>
      </p:sp>
      <p:sp>
        <p:nvSpPr>
          <p:cNvPr id="64516" name="TextBox 3">
            <a:extLst>
              <a:ext uri="{FF2B5EF4-FFF2-40B4-BE49-F238E27FC236}">
                <a16:creationId xmlns:a16="http://schemas.microsoft.com/office/drawing/2014/main" id="{266656F0-FCAD-7864-A0EC-B48928C62E34}"/>
              </a:ext>
            </a:extLst>
          </p:cNvPr>
          <p:cNvSpPr txBox="1">
            <a:spLocks noChangeArrowheads="1"/>
          </p:cNvSpPr>
          <p:nvPr/>
        </p:nvSpPr>
        <p:spPr bwMode="auto">
          <a:xfrm>
            <a:off x="1116013" y="6165850"/>
            <a:ext cx="676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
                <a:srgbClr val="000000"/>
              </a:buClr>
              <a:buSzPct val="100000"/>
              <a:buFont typeface="Times New Roman" panose="02020603050405020304" pitchFamily="18" charset="0"/>
              <a:buNone/>
            </a:pPr>
            <a:r>
              <a:rPr lang="el-GR" altLang="en-US" sz="1400"/>
              <a:t>Πηγή: Γαβαλάς Β. (2015) </a:t>
            </a:r>
            <a:r>
              <a:rPr lang="el-GR" altLang="en-US" sz="1400" i="1"/>
              <a:t>Ο Κόσμος που κερδίσαμε. </a:t>
            </a:r>
            <a:r>
              <a:rPr lang="el-GR" altLang="en-US" sz="1400"/>
              <a:t>Αυτοέκδοση, Μυτιλήνη.</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C38D5F9D-02BC-08E8-FA0B-583C58B48B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C6E2475-4D13-4C2C-903C-17E138301DF9}" type="slidenum">
              <a:rPr lang="el-GR" altLang="el-GR" sz="1400" smtClean="0"/>
              <a:pPr>
                <a:spcBef>
                  <a:spcPct val="0"/>
                </a:spcBef>
                <a:buClrTx/>
                <a:buSzTx/>
                <a:buFontTx/>
                <a:buNone/>
              </a:pPr>
              <a:t>36</a:t>
            </a:fld>
            <a:endParaRPr lang="el-GR" altLang="el-GR" sz="1400"/>
          </a:p>
        </p:txBody>
      </p:sp>
      <p:sp>
        <p:nvSpPr>
          <p:cNvPr id="66563" name="Rectangle 2">
            <a:extLst>
              <a:ext uri="{FF2B5EF4-FFF2-40B4-BE49-F238E27FC236}">
                <a16:creationId xmlns:a16="http://schemas.microsoft.com/office/drawing/2014/main" id="{E45A6FE4-5EF0-2177-AE64-456F37DEAD95}"/>
              </a:ext>
            </a:extLst>
          </p:cNvPr>
          <p:cNvSpPr>
            <a:spLocks noGrp="1" noChangeArrowheads="1"/>
          </p:cNvSpPr>
          <p:nvPr>
            <p:ph type="title"/>
          </p:nvPr>
        </p:nvSpPr>
        <p:spPr/>
        <p:txBody>
          <a:bodyPr/>
          <a:lstStyle/>
          <a:p>
            <a:pPr algn="ctr" eaLnBrk="1" hangingPunct="1"/>
            <a:r>
              <a:rPr lang="el-GR" altLang="el-GR" sz="3200"/>
              <a:t>Από-αστικοποίηση (</a:t>
            </a:r>
            <a:r>
              <a:rPr lang="en-US" altLang="el-GR" sz="3200"/>
              <a:t>counter-urbanisation).</a:t>
            </a:r>
            <a:endParaRPr lang="el-GR" altLang="el-GR" sz="3200"/>
          </a:p>
        </p:txBody>
      </p:sp>
      <p:sp>
        <p:nvSpPr>
          <p:cNvPr id="66564" name="Rectangle 3">
            <a:extLst>
              <a:ext uri="{FF2B5EF4-FFF2-40B4-BE49-F238E27FC236}">
                <a16:creationId xmlns:a16="http://schemas.microsoft.com/office/drawing/2014/main" id="{E43FDCE9-F0E8-CEA6-6899-45E99C96AA7E}"/>
              </a:ext>
            </a:extLst>
          </p:cNvPr>
          <p:cNvSpPr>
            <a:spLocks noGrp="1" noChangeArrowheads="1"/>
          </p:cNvSpPr>
          <p:nvPr>
            <p:ph type="body" idx="1"/>
          </p:nvPr>
        </p:nvSpPr>
        <p:spPr>
          <a:xfrm>
            <a:off x="611188" y="2017713"/>
            <a:ext cx="8343900" cy="4364037"/>
          </a:xfrm>
        </p:spPr>
        <p:txBody>
          <a:bodyPr/>
          <a:lstStyle/>
          <a:p>
            <a:pPr eaLnBrk="1" hangingPunct="1"/>
            <a:r>
              <a:rPr lang="el-GR" altLang="el-GR" sz="2200"/>
              <a:t>Από-αστικοποίηση είναι η μετανάστευση από τις πόλεις προς μη αστικές περιοχές (συνήθως στα προάστια και σε παρακείμενες περιοχές). Αυτή η διαδικασία άρχισε στο δεύτερο μισό του 20ου αιώνα στις αναπτυγμένες χώρες.</a:t>
            </a:r>
          </a:p>
          <a:p>
            <a:pPr eaLnBrk="1" hangingPunct="1"/>
            <a:endParaRPr lang="el-GR" altLang="el-GR" sz="2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C8144D72-7804-9B19-9153-2D32CEB644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985493A-4BD9-4A1D-B7A4-572A64F87CF7}" type="slidenum">
              <a:rPr lang="el-GR" altLang="el-GR" sz="1400" smtClean="0"/>
              <a:pPr>
                <a:spcBef>
                  <a:spcPct val="0"/>
                </a:spcBef>
                <a:buClrTx/>
                <a:buSzTx/>
                <a:buFontTx/>
                <a:buNone/>
              </a:pPr>
              <a:t>37</a:t>
            </a:fld>
            <a:endParaRPr lang="el-GR" altLang="el-GR" sz="1400"/>
          </a:p>
        </p:txBody>
      </p:sp>
      <p:sp>
        <p:nvSpPr>
          <p:cNvPr id="67587" name="Rectangle 2">
            <a:extLst>
              <a:ext uri="{FF2B5EF4-FFF2-40B4-BE49-F238E27FC236}">
                <a16:creationId xmlns:a16="http://schemas.microsoft.com/office/drawing/2014/main" id="{FDF72C78-EDE0-B576-8D5C-499DD557BC0D}"/>
              </a:ext>
            </a:extLst>
          </p:cNvPr>
          <p:cNvSpPr>
            <a:spLocks noGrp="1" noChangeArrowheads="1"/>
          </p:cNvSpPr>
          <p:nvPr>
            <p:ph type="title"/>
          </p:nvPr>
        </p:nvSpPr>
        <p:spPr/>
        <p:txBody>
          <a:bodyPr/>
          <a:lstStyle/>
          <a:p>
            <a:pPr eaLnBrk="1" hangingPunct="1"/>
            <a:r>
              <a:rPr lang="el-GR" altLang="el-GR" sz="3200"/>
              <a:t>Αιτίες της</a:t>
            </a:r>
            <a:r>
              <a:rPr lang="el-GR" altLang="el-GR"/>
              <a:t> </a:t>
            </a:r>
            <a:r>
              <a:rPr lang="el-GR" altLang="el-GR" sz="3200"/>
              <a:t>από-αστικοποίησης</a:t>
            </a:r>
          </a:p>
        </p:txBody>
      </p:sp>
      <p:sp>
        <p:nvSpPr>
          <p:cNvPr id="67588" name="Rectangle 3">
            <a:extLst>
              <a:ext uri="{FF2B5EF4-FFF2-40B4-BE49-F238E27FC236}">
                <a16:creationId xmlns:a16="http://schemas.microsoft.com/office/drawing/2014/main" id="{C643C974-AA6A-014B-06CB-F53F812F95E0}"/>
              </a:ext>
            </a:extLst>
          </p:cNvPr>
          <p:cNvSpPr>
            <a:spLocks noGrp="1" noChangeArrowheads="1"/>
          </p:cNvSpPr>
          <p:nvPr>
            <p:ph type="body" idx="1"/>
          </p:nvPr>
        </p:nvSpPr>
        <p:spPr>
          <a:xfrm>
            <a:off x="457200" y="2017713"/>
            <a:ext cx="8497888" cy="4535487"/>
          </a:xfrm>
        </p:spPr>
        <p:txBody>
          <a:bodyPr/>
          <a:lstStyle/>
          <a:p>
            <a:pPr eaLnBrk="1" hangingPunct="1">
              <a:lnSpc>
                <a:spcPct val="90000"/>
              </a:lnSpc>
            </a:pPr>
            <a:r>
              <a:rPr lang="el-GR" altLang="el-GR" sz="2200"/>
              <a:t>Η ποιότητα ζωής στα μεγάλα αστικά κέντρα είναι υποβαθμισμένη, ως αποτέλεσμα της περιβαλλοντικής μόλυνσης, της αυξημένης εγκληματικότητας και της κυκλοφοριακής συμφόρησης.</a:t>
            </a:r>
          </a:p>
          <a:p>
            <a:pPr eaLnBrk="1" hangingPunct="1">
              <a:lnSpc>
                <a:spcPct val="90000"/>
              </a:lnSpc>
            </a:pPr>
            <a:r>
              <a:rPr lang="el-GR" altLang="el-GR" sz="2200"/>
              <a:t>Η αύξηση του ποσοστού των ιδιωτικής χρήσης οχημάτων τα τελευταία 40 χρόνια σημαίνει μεγαλύτερη κινητικότητα. Περισσότεροι άνθρωποι έχουν τη δυνατότητα να διαμένουν στα προάστια και να δουλεύουν στα αστικά κέντρα.</a:t>
            </a:r>
          </a:p>
          <a:p>
            <a:pPr eaLnBrk="1" hangingPunct="1">
              <a:lnSpc>
                <a:spcPct val="90000"/>
              </a:lnSpc>
            </a:pPr>
            <a:r>
              <a:rPr lang="el-GR" altLang="el-GR" sz="2200"/>
              <a:t>Περισσότεροι άνθρωποι τείνουν να εγκαθίστανται σε αγροτικές και ημι-αστικές περιοχές όταν συνταξιοδοτούνται.</a:t>
            </a:r>
            <a:endParaRPr lang="en-US" altLang="el-GR" sz="2200"/>
          </a:p>
          <a:p>
            <a:pPr eaLnBrk="1" hangingPunct="1">
              <a:lnSpc>
                <a:spcPct val="90000"/>
              </a:lnSpc>
            </a:pPr>
            <a:r>
              <a:rPr lang="el-GR" altLang="el-GR" sz="2200"/>
              <a:t>Η παρακμή των παλιών βιομηχανικών μονάδων, οι οποίες ήταν χτισμένες μέσα στις πόλεις, συνέβαλε στην αποκέντρωση. Οι σύγχρονες βιομηχανίες εγκαθίστανται στην περίμετρο των πόλεων.</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7B52D8-E56C-4CDC-2526-37D52254AF00}"/>
              </a:ext>
            </a:extLst>
          </p:cNvPr>
          <p:cNvSpPr>
            <a:spLocks noGrp="1"/>
          </p:cNvSpPr>
          <p:nvPr>
            <p:ph type="title"/>
          </p:nvPr>
        </p:nvSpPr>
        <p:spPr/>
        <p:txBody>
          <a:bodyPr/>
          <a:lstStyle/>
          <a:p>
            <a:pPr>
              <a:defRPr/>
            </a:pPr>
            <a:r>
              <a:rPr lang="el-GR" sz="2400" dirty="0"/>
              <a:t>Πληθυσμιακή κινητικότητα στο Αρχιπέλαγος του Αιγαίου</a:t>
            </a:r>
            <a:br>
              <a:rPr lang="el-GR" sz="2400" dirty="0"/>
            </a:br>
            <a:r>
              <a:rPr lang="el-GR" sz="1800" kern="50" dirty="0">
                <a:latin typeface="Calibri" panose="020F0502020204030204" pitchFamily="34" charset="0"/>
                <a:ea typeface="Calibri" panose="020F0502020204030204" pitchFamily="34" charset="0"/>
                <a:cs typeface="Tahoma" panose="020B0604030504040204" pitchFamily="34" charset="0"/>
              </a:rPr>
              <a:t>Καθαρή μετανάστευση (</a:t>
            </a:r>
            <a:r>
              <a:rPr lang="en-US" sz="1800" kern="50" dirty="0">
                <a:latin typeface="Calibri" panose="020F0502020204030204" pitchFamily="34" charset="0"/>
                <a:ea typeface="Calibri" panose="020F0502020204030204" pitchFamily="34" charset="0"/>
                <a:cs typeface="Tahoma" panose="020B0604030504040204" pitchFamily="34" charset="0"/>
              </a:rPr>
              <a:t>NMR</a:t>
            </a:r>
            <a:r>
              <a:rPr lang="el-GR" sz="1800" kern="50" dirty="0">
                <a:latin typeface="Calibri" panose="020F0502020204030204" pitchFamily="34" charset="0"/>
                <a:ea typeface="Calibri" panose="020F0502020204030204" pitchFamily="34" charset="0"/>
                <a:cs typeface="Tahoma" panose="020B0604030504040204" pitchFamily="34" charset="0"/>
              </a:rPr>
              <a:t>), γεννήσεις (</a:t>
            </a:r>
            <a:r>
              <a:rPr lang="en-US" sz="1800" kern="50" dirty="0">
                <a:latin typeface="Calibri" panose="020F0502020204030204" pitchFamily="34" charset="0"/>
                <a:ea typeface="Calibri" panose="020F0502020204030204" pitchFamily="34" charset="0"/>
                <a:cs typeface="Tahoma" panose="020B0604030504040204" pitchFamily="34" charset="0"/>
              </a:rPr>
              <a:t>CBR</a:t>
            </a:r>
            <a:r>
              <a:rPr lang="el-GR" sz="1800" kern="50" dirty="0">
                <a:latin typeface="Calibri" panose="020F0502020204030204" pitchFamily="34" charset="0"/>
                <a:ea typeface="Calibri" panose="020F0502020204030204" pitchFamily="34" charset="0"/>
                <a:cs typeface="Tahoma" panose="020B0604030504040204" pitchFamily="34" charset="0"/>
              </a:rPr>
              <a:t>) και θάνατοι (</a:t>
            </a:r>
            <a:r>
              <a:rPr lang="en-US" sz="1800" kern="50" dirty="0">
                <a:latin typeface="Calibri" panose="020F0502020204030204" pitchFamily="34" charset="0"/>
                <a:ea typeface="Calibri" panose="020F0502020204030204" pitchFamily="34" charset="0"/>
                <a:cs typeface="Tahoma" panose="020B0604030504040204" pitchFamily="34" charset="0"/>
              </a:rPr>
              <a:t>CDR</a:t>
            </a:r>
            <a:r>
              <a:rPr lang="el-GR" sz="1800" kern="50" dirty="0">
                <a:latin typeface="Calibri" panose="020F0502020204030204" pitchFamily="34" charset="0"/>
                <a:ea typeface="Calibri" panose="020F0502020204030204" pitchFamily="34" charset="0"/>
                <a:cs typeface="Tahoma" panose="020B0604030504040204" pitchFamily="34" charset="0"/>
              </a:rPr>
              <a:t>) ανά 1000 άτομα σε ετήσια βάση. Κυκλάδες 1860-1885, 1921-1940, 1951-2016.</a:t>
            </a:r>
            <a:endParaRPr lang="el-GR" sz="2400" dirty="0"/>
          </a:p>
        </p:txBody>
      </p:sp>
      <p:pic>
        <p:nvPicPr>
          <p:cNvPr id="68611" name="Θέση περιεχομένου 11">
            <a:extLst>
              <a:ext uri="{FF2B5EF4-FFF2-40B4-BE49-F238E27FC236}">
                <a16:creationId xmlns:a16="http://schemas.microsoft.com/office/drawing/2014/main" id="{E6773F81-CDF7-684C-1E01-47A698A7EE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676400"/>
            <a:ext cx="6840538" cy="4164013"/>
          </a:xfrm>
        </p:spPr>
      </p:pic>
      <p:sp>
        <p:nvSpPr>
          <p:cNvPr id="68612" name="Θέση αριθμού διαφάνειας 3">
            <a:extLst>
              <a:ext uri="{FF2B5EF4-FFF2-40B4-BE49-F238E27FC236}">
                <a16:creationId xmlns:a16="http://schemas.microsoft.com/office/drawing/2014/main" id="{8008865B-6197-384F-5D8B-C614956D9D6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F860D4-7E97-4AEB-A786-BB4F0AD8EA4A}" type="slidenum">
              <a:rPr lang="el-GR" altLang="el-GR" sz="1400" smtClean="0"/>
              <a:pPr>
                <a:spcBef>
                  <a:spcPct val="0"/>
                </a:spcBef>
                <a:buClrTx/>
                <a:buSzTx/>
                <a:buFontTx/>
                <a:buNone/>
              </a:pPr>
              <a:t>38</a:t>
            </a:fld>
            <a:endParaRPr lang="el-GR" altLang="el-GR" sz="1400"/>
          </a:p>
        </p:txBody>
      </p:sp>
      <p:sp>
        <p:nvSpPr>
          <p:cNvPr id="14" name="TextBox 13">
            <a:extLst>
              <a:ext uri="{FF2B5EF4-FFF2-40B4-BE49-F238E27FC236}">
                <a16:creationId xmlns:a16="http://schemas.microsoft.com/office/drawing/2014/main" id="{06790680-3C0D-439E-1CF5-771ACCE40043}"/>
              </a:ext>
            </a:extLst>
          </p:cNvPr>
          <p:cNvSpPr txBox="1"/>
          <p:nvPr/>
        </p:nvSpPr>
        <p:spPr>
          <a:xfrm>
            <a:off x="971550" y="5913438"/>
            <a:ext cx="6985000" cy="341312"/>
          </a:xfrm>
          <a:prstGeom prst="rect">
            <a:avLst/>
          </a:prstGeom>
          <a:noFill/>
        </p:spPr>
        <p:txBody>
          <a:bodyPr>
            <a:spAutoFit/>
          </a:bodyPr>
          <a:lstStyle/>
          <a:p>
            <a:pPr algn="just">
              <a:lnSpc>
                <a:spcPct val="150000"/>
              </a:lnSpc>
              <a:defRPr/>
            </a:pPr>
            <a:r>
              <a:rPr lang="el-GR" sz="1200" b="1" kern="50" dirty="0">
                <a:latin typeface="Calibri" panose="020F0502020204030204" pitchFamily="34" charset="0"/>
                <a:ea typeface="Calibri" panose="020F0502020204030204" pitchFamily="34" charset="0"/>
                <a:cs typeface="Tahoma" panose="020B0604030504040204" pitchFamily="34" charset="0"/>
              </a:rPr>
              <a:t>Πηγή: </a:t>
            </a:r>
            <a:r>
              <a:rPr lang="el-GR" sz="1200" kern="50" dirty="0">
                <a:latin typeface="Calibri" panose="020F0502020204030204" pitchFamily="34" charset="0"/>
                <a:ea typeface="Calibri" panose="020F0502020204030204" pitchFamily="34" charset="0"/>
                <a:cs typeface="Tahoma" panose="020B0604030504040204" pitchFamily="34" charset="0"/>
              </a:rPr>
              <a:t>Γαβαλάς Β. (2019) </a:t>
            </a:r>
            <a:r>
              <a:rPr lang="el-GR" sz="1200" i="1" kern="50" dirty="0">
                <a:latin typeface="Calibri" panose="020F0502020204030204" pitchFamily="34" charset="0"/>
                <a:ea typeface="Calibri" panose="020F0502020204030204" pitchFamily="34" charset="0"/>
                <a:cs typeface="Tahoma" panose="020B0604030504040204" pitchFamily="34" charset="0"/>
              </a:rPr>
              <a:t>Ο πληθυσμός των νησιών του Αρχιπελάγους. </a:t>
            </a:r>
            <a:r>
              <a:rPr lang="el-GR" sz="1200" kern="50" dirty="0" err="1">
                <a:latin typeface="Calibri" panose="020F0502020204030204" pitchFamily="34" charset="0"/>
                <a:ea typeface="Calibri" panose="020F0502020204030204" pitchFamily="34" charset="0"/>
                <a:cs typeface="Tahoma" panose="020B0604030504040204" pitchFamily="34" charset="0"/>
              </a:rPr>
              <a:t>Δίσιγμα</a:t>
            </a:r>
            <a:r>
              <a:rPr lang="el-GR" sz="1200" kern="50" dirty="0">
                <a:latin typeface="Calibri" panose="020F0502020204030204" pitchFamily="34" charset="0"/>
                <a:ea typeface="Calibri" panose="020F0502020204030204" pitchFamily="34" charset="0"/>
                <a:cs typeface="Tahoma" panose="020B0604030504040204" pitchFamily="34" charset="0"/>
              </a:rPr>
              <a:t>: Θεσσαλονίκη. Σχήμα 7.1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5514F-2BA8-C7A8-4900-D41E89F08F07}"/>
              </a:ext>
            </a:extLst>
          </p:cNvPr>
          <p:cNvSpPr>
            <a:spLocks noGrp="1"/>
          </p:cNvSpPr>
          <p:nvPr>
            <p:ph type="title"/>
          </p:nvPr>
        </p:nvSpPr>
        <p:spPr/>
        <p:txBody>
          <a:bodyPr/>
          <a:lstStyle/>
          <a:p>
            <a:pPr>
              <a:defRPr/>
            </a:pPr>
            <a:r>
              <a:rPr lang="el-GR" sz="1800" kern="50" dirty="0">
                <a:latin typeface="Calibri" panose="020F0502020204030204" pitchFamily="34" charset="0"/>
                <a:ea typeface="Calibri" panose="020F0502020204030204" pitchFamily="34" charset="0"/>
                <a:cs typeface="Tahoma" panose="020B0604030504040204" pitchFamily="34" charset="0"/>
              </a:rPr>
              <a:t>Εκτίμηση της καθαρής μετανάστευσης με τη μέθοδο των ληξιαρχικών καταγραφών. Κυκλάδες 1861-2016.</a:t>
            </a:r>
            <a:br>
              <a:rPr lang="el-GR" sz="1800" kern="50" dirty="0">
                <a:latin typeface="Calibri" panose="020F0502020204030204" pitchFamily="34" charset="0"/>
                <a:ea typeface="Calibri" panose="020F0502020204030204" pitchFamily="34" charset="0"/>
                <a:cs typeface="Tahoma" panose="020B0604030504040204" pitchFamily="34" charset="0"/>
              </a:rPr>
            </a:br>
            <a:endParaRPr lang="el-GR" dirty="0"/>
          </a:p>
        </p:txBody>
      </p:sp>
      <p:graphicFrame>
        <p:nvGraphicFramePr>
          <p:cNvPr id="5" name="Θέση περιεχομένου 4">
            <a:extLst>
              <a:ext uri="{FF2B5EF4-FFF2-40B4-BE49-F238E27FC236}">
                <a16:creationId xmlns:a16="http://schemas.microsoft.com/office/drawing/2014/main" id="{6EC58859-4308-8F78-B0E3-A0018E4C1C88}"/>
              </a:ext>
            </a:extLst>
          </p:cNvPr>
          <p:cNvGraphicFramePr>
            <a:graphicFrameLocks noGrp="1"/>
          </p:cNvGraphicFramePr>
          <p:nvPr>
            <p:ph idx="1"/>
          </p:nvPr>
        </p:nvGraphicFramePr>
        <p:xfrm>
          <a:off x="1475656" y="1484784"/>
          <a:ext cx="7056785" cy="4968536"/>
        </p:xfrm>
        <a:graphic>
          <a:graphicData uri="http://schemas.openxmlformats.org/drawingml/2006/table">
            <a:tbl>
              <a:tblPr firstRow="1" firstCol="1" bandRow="1">
                <a:tableStyleId>{5C22544A-7EE6-4342-B048-85BDC9FD1C3A}</a:tableStyleId>
              </a:tblPr>
              <a:tblGrid>
                <a:gridCol w="1020353">
                  <a:extLst>
                    <a:ext uri="{9D8B030D-6E8A-4147-A177-3AD203B41FA5}">
                      <a16:colId xmlns:a16="http://schemas.microsoft.com/office/drawing/2014/main" val="20000"/>
                    </a:ext>
                  </a:extLst>
                </a:gridCol>
                <a:gridCol w="1042939">
                  <a:extLst>
                    <a:ext uri="{9D8B030D-6E8A-4147-A177-3AD203B41FA5}">
                      <a16:colId xmlns:a16="http://schemas.microsoft.com/office/drawing/2014/main" val="20001"/>
                    </a:ext>
                  </a:extLst>
                </a:gridCol>
                <a:gridCol w="1119273">
                  <a:extLst>
                    <a:ext uri="{9D8B030D-6E8A-4147-A177-3AD203B41FA5}">
                      <a16:colId xmlns:a16="http://schemas.microsoft.com/office/drawing/2014/main" val="20002"/>
                    </a:ext>
                  </a:extLst>
                </a:gridCol>
                <a:gridCol w="958819">
                  <a:extLst>
                    <a:ext uri="{9D8B030D-6E8A-4147-A177-3AD203B41FA5}">
                      <a16:colId xmlns:a16="http://schemas.microsoft.com/office/drawing/2014/main" val="20003"/>
                    </a:ext>
                  </a:extLst>
                </a:gridCol>
                <a:gridCol w="1248567">
                  <a:extLst>
                    <a:ext uri="{9D8B030D-6E8A-4147-A177-3AD203B41FA5}">
                      <a16:colId xmlns:a16="http://schemas.microsoft.com/office/drawing/2014/main" val="20004"/>
                    </a:ext>
                  </a:extLst>
                </a:gridCol>
                <a:gridCol w="1666834">
                  <a:extLst>
                    <a:ext uri="{9D8B030D-6E8A-4147-A177-3AD203B41FA5}">
                      <a16:colId xmlns:a16="http://schemas.microsoft.com/office/drawing/2014/main" val="20005"/>
                    </a:ext>
                  </a:extLst>
                </a:gridCol>
              </a:tblGrid>
              <a:tr h="1388156">
                <a:tc>
                  <a:txBody>
                    <a:bodyPr/>
                    <a:lstStyle/>
                    <a:p>
                      <a:pPr algn="ctr" fontAlgn="auto">
                        <a:buNone/>
                      </a:pPr>
                      <a:r>
                        <a:rPr lang="el-GR" sz="1200" kern="0" dirty="0">
                          <a:effectLst/>
                        </a:rPr>
                        <a:t>Έτος απογραφής (t)</a:t>
                      </a:r>
                      <a:endParaRPr lang="el-GR" sz="1100" kern="50" dirty="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ctr" fontAlgn="auto">
                        <a:buNone/>
                      </a:pPr>
                      <a:r>
                        <a:rPr lang="el-GR" sz="1200" kern="0">
                          <a:effectLst/>
                        </a:rPr>
                        <a:t>Πληθυσμός (P)</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ctr" fontAlgn="auto">
                        <a:buNone/>
                      </a:pPr>
                      <a:r>
                        <a:rPr lang="el-GR" sz="1200" kern="0">
                          <a:effectLst/>
                        </a:rPr>
                        <a:t>Πραγματική αύξηση  P</a:t>
                      </a:r>
                      <a:r>
                        <a:rPr lang="el-GR" sz="1200" kern="0" baseline="-25000">
                          <a:effectLst/>
                        </a:rPr>
                        <a:t>t+n</a:t>
                      </a:r>
                      <a:r>
                        <a:rPr lang="el-GR" sz="1200" kern="0">
                          <a:effectLst/>
                        </a:rPr>
                        <a:t>-P</a:t>
                      </a:r>
                      <a:r>
                        <a:rPr lang="el-GR" sz="1200" kern="0" baseline="-25000">
                          <a:effectLst/>
                        </a:rPr>
                        <a:t>t=</a:t>
                      </a:r>
                      <a:r>
                        <a:rPr lang="el-GR" sz="1200" kern="0">
                          <a:effectLst/>
                        </a:rPr>
                        <a:t>(1)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ctr" fontAlgn="auto">
                        <a:buNone/>
                      </a:pPr>
                      <a:r>
                        <a:rPr lang="el-GR" sz="1200" kern="0">
                          <a:effectLst/>
                        </a:rPr>
                        <a:t>Φυσική αύξηση B</a:t>
                      </a:r>
                      <a:r>
                        <a:rPr lang="el-GR" sz="1200" kern="0" baseline="-25000">
                          <a:effectLst/>
                        </a:rPr>
                        <a:t>(t,t+n)</a:t>
                      </a:r>
                      <a:r>
                        <a:rPr lang="el-GR" sz="1200" kern="0">
                          <a:effectLst/>
                        </a:rPr>
                        <a:t>-D</a:t>
                      </a:r>
                      <a:r>
                        <a:rPr lang="el-GR" sz="1200" kern="0" baseline="-25000">
                          <a:effectLst/>
                        </a:rPr>
                        <a:t>(t,t+n)</a:t>
                      </a:r>
                      <a:r>
                        <a:rPr lang="el-GR" sz="1200" kern="0">
                          <a:effectLst/>
                        </a:rPr>
                        <a:t>=(2)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ctr" fontAlgn="auto">
                        <a:buNone/>
                      </a:pPr>
                      <a:r>
                        <a:rPr lang="el-GR" sz="1200" kern="0">
                          <a:effectLst/>
                        </a:rPr>
                        <a:t>Καθαρή μετανάστευση (1)-(2)=(3)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endParaRPr lang="el-GR"/>
                    </a:p>
                  </a:txBody>
                  <a:tcPr marL="67950" marR="67950" marT="0" marB="0" anchor="b">
                    <a:blipFill>
                      <a:blip r:embed="rId2"/>
                      <a:stretch>
                        <a:fillRect l="-322993" t="-439" r="-1460" b="-264035"/>
                      </a:stretch>
                    </a:blipFill>
                  </a:tcPr>
                </a:tc>
                <a:extLst>
                  <a:ext uri="{0D108BD9-81ED-4DB2-BD59-A6C34878D82A}">
                    <a16:rowId xmlns:a16="http://schemas.microsoft.com/office/drawing/2014/main" val="10000"/>
                  </a:ext>
                </a:extLst>
              </a:tr>
              <a:tr h="238692">
                <a:tc>
                  <a:txBody>
                    <a:bodyPr/>
                    <a:lstStyle/>
                    <a:p>
                      <a:pPr algn="r" fontAlgn="auto">
                        <a:buNone/>
                      </a:pPr>
                      <a:r>
                        <a:rPr lang="el-GR" sz="1200" kern="0">
                          <a:effectLst/>
                        </a:rPr>
                        <a:t>1.861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117.046</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endParaRPr lang="el-GR" sz="1000">
                        <a:effectLst/>
                        <a:latin typeface="Times New Roman" panose="02020603050405020304" pitchFamily="18" charset="0"/>
                      </a:endParaRPr>
                    </a:p>
                  </a:txBody>
                  <a:tcPr marL="67950" marR="67950" marT="0" marB="0" anchor="ctr"/>
                </a:tc>
                <a:tc>
                  <a:txBody>
                    <a:bodyPr/>
                    <a:lstStyle/>
                    <a:p>
                      <a:pPr algn="ct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1"/>
                  </a:ext>
                </a:extLst>
              </a:tr>
              <a:tr h="238692">
                <a:tc>
                  <a:txBody>
                    <a:bodyPr/>
                    <a:lstStyle/>
                    <a:p>
                      <a:pPr algn="r" fontAlgn="auto">
                        <a:buNone/>
                      </a:pPr>
                      <a:r>
                        <a:rPr lang="el-GR" sz="1200" kern="0">
                          <a:effectLst/>
                        </a:rPr>
                        <a:t>1.870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123.299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6.253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9.733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-3.480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2"/>
                  </a:ext>
                </a:extLst>
              </a:tr>
              <a:tr h="238692">
                <a:tc>
                  <a:txBody>
                    <a:bodyPr/>
                    <a:lstStyle/>
                    <a:p>
                      <a:pPr algn="r" fontAlgn="auto">
                        <a:buNone/>
                      </a:pPr>
                      <a:r>
                        <a:rPr lang="el-GR" sz="1200" kern="0">
                          <a:effectLst/>
                        </a:rPr>
                        <a:t>1.879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132.020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8.721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11.188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-2.467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3"/>
                  </a:ext>
                </a:extLst>
              </a:tr>
              <a:tr h="238692">
                <a:tc>
                  <a:txBody>
                    <a:bodyPr/>
                    <a:lstStyle/>
                    <a:p>
                      <a:pPr algn="r" fontAlgn="auto">
                        <a:buNone/>
                      </a:pPr>
                      <a:r>
                        <a:rPr lang="el-GR" sz="1200" kern="0">
                          <a:effectLst/>
                        </a:rPr>
                        <a:t>1.889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131.508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-512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11.593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-12.105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-9,2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4"/>
                  </a:ext>
                </a:extLst>
              </a:tr>
              <a:tr h="238692">
                <a:tc>
                  <a:txBody>
                    <a:bodyPr/>
                    <a:lstStyle/>
                    <a:p>
                      <a:pPr algn="r" fontAlgn="auto">
                        <a:buNone/>
                      </a:pPr>
                      <a:r>
                        <a:rPr lang="el-GR" sz="1200" kern="0">
                          <a:effectLst/>
                        </a:rPr>
                        <a:t>1.920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122.347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5"/>
                  </a:ext>
                </a:extLst>
              </a:tr>
              <a:tr h="238692">
                <a:tc>
                  <a:txBody>
                    <a:bodyPr/>
                    <a:lstStyle/>
                    <a:p>
                      <a:pPr algn="r" fontAlgn="auto">
                        <a:buNone/>
                      </a:pPr>
                      <a:r>
                        <a:rPr lang="el-GR" sz="1200" kern="0">
                          <a:effectLst/>
                        </a:rPr>
                        <a:t>1.928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129.702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7.355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12.718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-5.363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-4,3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6"/>
                  </a:ext>
                </a:extLst>
              </a:tr>
              <a:tr h="238692">
                <a:tc>
                  <a:txBody>
                    <a:bodyPr/>
                    <a:lstStyle/>
                    <a:p>
                      <a:pPr algn="r" fontAlgn="auto">
                        <a:buNone/>
                      </a:pPr>
                      <a:r>
                        <a:rPr lang="el-GR" sz="1200" kern="0">
                          <a:effectLst/>
                        </a:rPr>
                        <a:t>1.940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129.015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-687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19.124</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-19.811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-15,3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7"/>
                  </a:ext>
                </a:extLst>
              </a:tr>
              <a:tr h="238692">
                <a:tc>
                  <a:txBody>
                    <a:bodyPr/>
                    <a:lstStyle/>
                    <a:p>
                      <a:pPr algn="r" fontAlgn="auto">
                        <a:buNone/>
                      </a:pPr>
                      <a:r>
                        <a:rPr lang="el-GR" sz="1200" kern="0">
                          <a:effectLst/>
                        </a:rPr>
                        <a:t>1.951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125.959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endParaRPr lang="el-GR" sz="1000">
                        <a:effectLst/>
                        <a:latin typeface="Times New Roman" panose="02020603050405020304" pitchFamily="18" charset="0"/>
                      </a:endParaRPr>
                    </a:p>
                  </a:txBody>
                  <a:tcPr marL="67950" marR="67950" marT="0" marB="0" anchor="ctr"/>
                </a:tc>
                <a:tc>
                  <a:txBody>
                    <a:bodyPr/>
                    <a:lstStyle/>
                    <a:p>
                      <a:pPr algn="r" fontAlgn="auto">
                        <a:buNone/>
                      </a:pPr>
                      <a:r>
                        <a:rPr lang="el-GR" sz="1200" kern="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endParaRPr lang="el-GR" sz="1000">
                        <a:effectLst/>
                        <a:latin typeface="Times New Roman" panose="02020603050405020304" pitchFamily="18" charset="0"/>
                      </a:endParaRPr>
                    </a:p>
                  </a:txBody>
                  <a:tcPr marL="67950" marR="67950" marT="0" marB="0" anchor="ctr"/>
                </a:tc>
                <a:extLst>
                  <a:ext uri="{0D108BD9-81ED-4DB2-BD59-A6C34878D82A}">
                    <a16:rowId xmlns:a16="http://schemas.microsoft.com/office/drawing/2014/main" val="10008"/>
                  </a:ext>
                </a:extLst>
              </a:tr>
              <a:tr h="238692">
                <a:tc>
                  <a:txBody>
                    <a:bodyPr/>
                    <a:lstStyle/>
                    <a:p>
                      <a:pPr algn="r" fontAlgn="auto">
                        <a:buNone/>
                      </a:pPr>
                      <a:r>
                        <a:rPr lang="el-GR" sz="1200" kern="0">
                          <a:effectLst/>
                        </a:rPr>
                        <a:t>1.961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99.959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-26.000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9.256</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-35.256</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-31,2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09"/>
                  </a:ext>
                </a:extLst>
              </a:tr>
              <a:tr h="238692">
                <a:tc>
                  <a:txBody>
                    <a:bodyPr/>
                    <a:lstStyle/>
                    <a:p>
                      <a:pPr algn="r" fontAlgn="auto">
                        <a:buNone/>
                      </a:pPr>
                      <a:r>
                        <a:rPr lang="el-GR" sz="1200" kern="0">
                          <a:effectLst/>
                        </a:rPr>
                        <a:t>1.971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86.340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-13.619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5.448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-19.067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-20,5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10"/>
                  </a:ext>
                </a:extLst>
              </a:tr>
              <a:tr h="238692">
                <a:tc>
                  <a:txBody>
                    <a:bodyPr/>
                    <a:lstStyle/>
                    <a:p>
                      <a:pPr algn="r" fontAlgn="auto">
                        <a:buNone/>
                      </a:pPr>
                      <a:r>
                        <a:rPr lang="el-GR" sz="1200" kern="0">
                          <a:effectLst/>
                        </a:rPr>
                        <a:t>1.981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88.458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2.118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2.219</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-101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-0,1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11"/>
                  </a:ext>
                </a:extLst>
              </a:tr>
              <a:tr h="238692">
                <a:tc>
                  <a:txBody>
                    <a:bodyPr/>
                    <a:lstStyle/>
                    <a:p>
                      <a:pPr algn="r" fontAlgn="auto">
                        <a:buNone/>
                      </a:pPr>
                      <a:r>
                        <a:rPr lang="el-GR" sz="1200" kern="0">
                          <a:effectLst/>
                        </a:rPr>
                        <a:t>1.991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94.005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5.547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30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5.517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6,0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12"/>
                  </a:ext>
                </a:extLst>
              </a:tr>
              <a:tr h="238692">
                <a:tc>
                  <a:txBody>
                    <a:bodyPr/>
                    <a:lstStyle/>
                    <a:p>
                      <a:pPr algn="r" fontAlgn="auto">
                        <a:buNone/>
                      </a:pPr>
                      <a:r>
                        <a:rPr lang="el-GR" sz="1200" kern="0">
                          <a:effectLst/>
                        </a:rPr>
                        <a:t>2.001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112.615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18.610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-240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18850</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18,2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extLst>
                  <a:ext uri="{0D108BD9-81ED-4DB2-BD59-A6C34878D82A}">
                    <a16:rowId xmlns:a16="http://schemas.microsoft.com/office/drawing/2014/main" val="10013"/>
                  </a:ext>
                </a:extLst>
              </a:tr>
              <a:tr h="238692">
                <a:tc>
                  <a:txBody>
                    <a:bodyPr/>
                    <a:lstStyle/>
                    <a:p>
                      <a:pPr algn="r" fontAlgn="auto">
                        <a:buNone/>
                      </a:pPr>
                      <a:r>
                        <a:rPr lang="el-GR" sz="1200" kern="0">
                          <a:effectLst/>
                        </a:rPr>
                        <a:t>2.011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127.337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14.722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1.447</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13.275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100" kern="0">
                          <a:effectLst/>
                        </a:rPr>
                        <a:t>11,1</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b"/>
                </a:tc>
                <a:extLst>
                  <a:ext uri="{0D108BD9-81ED-4DB2-BD59-A6C34878D82A}">
                    <a16:rowId xmlns:a16="http://schemas.microsoft.com/office/drawing/2014/main" val="10014"/>
                  </a:ext>
                </a:extLst>
              </a:tr>
              <a:tr h="238692">
                <a:tc>
                  <a:txBody>
                    <a:bodyPr/>
                    <a:lstStyle/>
                    <a:p>
                      <a:pPr algn="r" fontAlgn="auto">
                        <a:buNone/>
                      </a:pPr>
                      <a:r>
                        <a:rPr lang="el-GR" sz="1200" kern="0">
                          <a:effectLst/>
                        </a:rPr>
                        <a:t>2.016</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127.002</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-335</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68</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a:effectLst/>
                        </a:rPr>
                        <a:t>-403</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ctr"/>
                </a:tc>
                <a:tc>
                  <a:txBody>
                    <a:bodyPr/>
                    <a:lstStyle/>
                    <a:p>
                      <a:pPr algn="r" fontAlgn="auto">
                        <a:buNone/>
                      </a:pPr>
                      <a:r>
                        <a:rPr lang="el-GR" sz="1200" kern="0" dirty="0">
                          <a:effectLst/>
                        </a:rPr>
                        <a:t>-0,3</a:t>
                      </a:r>
                      <a:endParaRPr lang="el-GR" sz="1100" kern="50" dirty="0">
                        <a:effectLst/>
                        <a:latin typeface="Calibri" panose="020F0502020204030204" pitchFamily="34" charset="0"/>
                        <a:ea typeface="Calibri" panose="020F0502020204030204" pitchFamily="34" charset="0"/>
                        <a:cs typeface="Tahoma" panose="020B0604030504040204" pitchFamily="34" charset="0"/>
                      </a:endParaRPr>
                    </a:p>
                  </a:txBody>
                  <a:tcPr marL="67950" marR="67950" marT="0" marB="0" anchor="b"/>
                </a:tc>
                <a:extLst>
                  <a:ext uri="{0D108BD9-81ED-4DB2-BD59-A6C34878D82A}">
                    <a16:rowId xmlns:a16="http://schemas.microsoft.com/office/drawing/2014/main" val="10015"/>
                  </a:ext>
                </a:extLst>
              </a:tr>
            </a:tbl>
          </a:graphicData>
        </a:graphic>
      </p:graphicFrame>
      <p:sp>
        <p:nvSpPr>
          <p:cNvPr id="70660" name="Θέση αριθμού διαφάνειας 3">
            <a:extLst>
              <a:ext uri="{FF2B5EF4-FFF2-40B4-BE49-F238E27FC236}">
                <a16:creationId xmlns:a16="http://schemas.microsoft.com/office/drawing/2014/main" id="{3BB46F59-54E8-AF27-D25B-088F5B2DED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93A2AEF-F76E-492F-B46B-5BE849683858}" type="slidenum">
              <a:rPr lang="el-GR" altLang="el-GR" sz="1400" smtClean="0"/>
              <a:pPr>
                <a:spcBef>
                  <a:spcPct val="0"/>
                </a:spcBef>
                <a:buClrTx/>
                <a:buSzTx/>
                <a:buFontTx/>
                <a:buNone/>
              </a:pPr>
              <a:t>39</a:t>
            </a:fld>
            <a:endParaRPr lang="el-GR" altLang="el-GR" sz="1400"/>
          </a:p>
        </p:txBody>
      </p:sp>
      <p:sp>
        <p:nvSpPr>
          <p:cNvPr id="7" name="TextBox 6">
            <a:extLst>
              <a:ext uri="{FF2B5EF4-FFF2-40B4-BE49-F238E27FC236}">
                <a16:creationId xmlns:a16="http://schemas.microsoft.com/office/drawing/2014/main" id="{E6D772A1-8276-043A-A72E-71ECDCDE7A5F}"/>
              </a:ext>
            </a:extLst>
          </p:cNvPr>
          <p:cNvSpPr txBox="1"/>
          <p:nvPr/>
        </p:nvSpPr>
        <p:spPr>
          <a:xfrm>
            <a:off x="1547813" y="6424613"/>
            <a:ext cx="6911975" cy="276225"/>
          </a:xfrm>
          <a:prstGeom prst="rect">
            <a:avLst/>
          </a:prstGeom>
          <a:noFill/>
        </p:spPr>
        <p:txBody>
          <a:bodyPr>
            <a:spAutoFit/>
          </a:bodyPr>
          <a:lstStyle/>
          <a:p>
            <a:pPr>
              <a:defRPr/>
            </a:pPr>
            <a:r>
              <a:rPr lang="el-GR" sz="1200" b="1" kern="50" dirty="0">
                <a:latin typeface="Calibri" panose="020F0502020204030204" pitchFamily="34" charset="0"/>
                <a:ea typeface="Calibri" panose="020F0502020204030204" pitchFamily="34" charset="0"/>
                <a:cs typeface="Tahoma" panose="020B0604030504040204" pitchFamily="34" charset="0"/>
              </a:rPr>
              <a:t>Πηγή: </a:t>
            </a:r>
            <a:r>
              <a:rPr lang="el-GR" sz="1200" kern="50" dirty="0">
                <a:latin typeface="Calibri" panose="020F0502020204030204" pitchFamily="34" charset="0"/>
                <a:ea typeface="Calibri" panose="020F0502020204030204" pitchFamily="34" charset="0"/>
                <a:cs typeface="Tahoma" panose="020B0604030504040204" pitchFamily="34" charset="0"/>
              </a:rPr>
              <a:t>Γαβαλάς Β. (2019) </a:t>
            </a:r>
            <a:r>
              <a:rPr lang="el-GR" sz="1200" i="1" kern="50" dirty="0">
                <a:latin typeface="Calibri" panose="020F0502020204030204" pitchFamily="34" charset="0"/>
                <a:ea typeface="Calibri" panose="020F0502020204030204" pitchFamily="34" charset="0"/>
                <a:cs typeface="Tahoma" panose="020B0604030504040204" pitchFamily="34" charset="0"/>
              </a:rPr>
              <a:t>Ο πληθυσμός των νησιών του Αρχιπελάγους. </a:t>
            </a:r>
            <a:r>
              <a:rPr lang="el-GR" sz="1200" kern="50" dirty="0" err="1">
                <a:latin typeface="Calibri" panose="020F0502020204030204" pitchFamily="34" charset="0"/>
                <a:ea typeface="Calibri" panose="020F0502020204030204" pitchFamily="34" charset="0"/>
                <a:cs typeface="Tahoma" panose="020B0604030504040204" pitchFamily="34" charset="0"/>
              </a:rPr>
              <a:t>Δίσιγμα</a:t>
            </a:r>
            <a:r>
              <a:rPr lang="el-GR" sz="1200" kern="50" dirty="0">
                <a:latin typeface="Calibri" panose="020F0502020204030204" pitchFamily="34" charset="0"/>
                <a:ea typeface="Calibri" panose="020F0502020204030204" pitchFamily="34" charset="0"/>
                <a:cs typeface="Tahoma" panose="020B0604030504040204" pitchFamily="34" charset="0"/>
              </a:rPr>
              <a:t>: Θεσσαλονίκη.</a:t>
            </a:r>
            <a:endParaRPr lang="el-G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0FBBDEBE-742C-74C8-BD78-C2A9D61622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995BDAD-2A84-4A3A-B4EA-DE93E79CB1AF}" type="slidenum">
              <a:rPr lang="el-GR" altLang="el-GR" sz="1400" smtClean="0"/>
              <a:pPr>
                <a:spcBef>
                  <a:spcPct val="0"/>
                </a:spcBef>
                <a:buClrTx/>
                <a:buSzTx/>
                <a:buFontTx/>
                <a:buNone/>
              </a:pPr>
              <a:t>4</a:t>
            </a:fld>
            <a:endParaRPr lang="el-GR" altLang="el-GR" sz="1400"/>
          </a:p>
        </p:txBody>
      </p:sp>
      <p:sp>
        <p:nvSpPr>
          <p:cNvPr id="8195" name="Rectangle 2">
            <a:extLst>
              <a:ext uri="{FF2B5EF4-FFF2-40B4-BE49-F238E27FC236}">
                <a16:creationId xmlns:a16="http://schemas.microsoft.com/office/drawing/2014/main" id="{1074A734-C0AC-F443-948D-AE926F75AD6E}"/>
              </a:ext>
            </a:extLst>
          </p:cNvPr>
          <p:cNvSpPr>
            <a:spLocks noGrp="1" noChangeArrowheads="1"/>
          </p:cNvSpPr>
          <p:nvPr>
            <p:ph type="title"/>
          </p:nvPr>
        </p:nvSpPr>
        <p:spPr/>
        <p:txBody>
          <a:bodyPr/>
          <a:lstStyle/>
          <a:p>
            <a:pPr eaLnBrk="1" hangingPunct="1"/>
            <a:r>
              <a:rPr lang="el-GR" altLang="el-GR" sz="3200"/>
              <a:t>Κυριότερες θεωρίες περί μετανάστευσης</a:t>
            </a:r>
          </a:p>
        </p:txBody>
      </p:sp>
      <p:sp>
        <p:nvSpPr>
          <p:cNvPr id="8196" name="Rectangle 3">
            <a:extLst>
              <a:ext uri="{FF2B5EF4-FFF2-40B4-BE49-F238E27FC236}">
                <a16:creationId xmlns:a16="http://schemas.microsoft.com/office/drawing/2014/main" id="{47995A47-2DE2-97F7-0F84-42BFA6A184B8}"/>
              </a:ext>
            </a:extLst>
          </p:cNvPr>
          <p:cNvSpPr>
            <a:spLocks noGrp="1" noChangeArrowheads="1"/>
          </p:cNvSpPr>
          <p:nvPr>
            <p:ph type="body" idx="1"/>
          </p:nvPr>
        </p:nvSpPr>
        <p:spPr>
          <a:xfrm>
            <a:off x="468313" y="2017713"/>
            <a:ext cx="8486775" cy="4506912"/>
          </a:xfrm>
        </p:spPr>
        <p:txBody>
          <a:bodyPr/>
          <a:lstStyle/>
          <a:p>
            <a:pPr eaLnBrk="1" hangingPunct="1"/>
            <a:r>
              <a:rPr lang="el-GR" altLang="el-GR" sz="2400"/>
              <a:t>Θεωρία της εξάρτησης</a:t>
            </a:r>
          </a:p>
          <a:p>
            <a:pPr eaLnBrk="1" hangingPunct="1">
              <a:buFont typeface="Wingdings" panose="05000000000000000000" pitchFamily="2" charset="2"/>
              <a:buNone/>
            </a:pPr>
            <a:r>
              <a:rPr lang="el-GR" altLang="el-GR" sz="2200"/>
              <a:t>Τονίζει την εξάρτηση της αδύναμης περιφέρειας (αναπτυσσόμενες χώρες) από το αναπτυγμένο κέντρο (Δ. Ευρώπη Β. Αμερική). Εκφράζει την άποψη ότι οι προηγμένες χώρες αναπτύσσονται μέσω της εκμετάλλευσης που ασκούν στις χώρες της περιφέρειας. Οι μεταναστευτικές κινήσεις δημιουργούν και ενδυναμώνουν κοινωνικό-οικονομικές ανισότητες μεταξύ αγροτικών και αστικών περιοχών, κυρίως μέσω του </a:t>
            </a:r>
            <a:r>
              <a:rPr lang="en-US" altLang="el-GR" sz="2200"/>
              <a:t>brain drain.</a:t>
            </a:r>
            <a:r>
              <a:rPr lang="el-GR" altLang="el-GR" sz="2200"/>
              <a:t> Η θεωρία αυτή αποτελεί τη συμβολή των νέο-Μαρξιστών στη σύγχρονη οικονομία.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94F8E-C2B6-86B8-D703-74C5D8BA55A5}"/>
              </a:ext>
            </a:extLst>
          </p:cNvPr>
          <p:cNvSpPr>
            <a:spLocks noGrp="1"/>
          </p:cNvSpPr>
          <p:nvPr>
            <p:ph type="title"/>
          </p:nvPr>
        </p:nvSpPr>
        <p:spPr>
          <a:xfrm>
            <a:off x="1150938" y="476250"/>
            <a:ext cx="7793037" cy="792163"/>
          </a:xfrm>
        </p:spPr>
        <p:txBody>
          <a:bodyPr/>
          <a:lstStyle/>
          <a:p>
            <a:pPr>
              <a:defRPr/>
            </a:pPr>
            <a:r>
              <a:rPr lang="el-GR" sz="1800" kern="50" dirty="0">
                <a:latin typeface="Calibri" panose="020F0502020204030204" pitchFamily="34" charset="0"/>
                <a:ea typeface="Calibri" panose="020F0502020204030204" pitchFamily="34" charset="0"/>
                <a:cs typeface="Tahoma" panose="020B0604030504040204" pitchFamily="34" charset="0"/>
              </a:rPr>
              <a:t>Καθαρή μετανάστευση (</a:t>
            </a:r>
            <a:r>
              <a:rPr lang="en-US" sz="1800" kern="50" dirty="0">
                <a:latin typeface="Calibri" panose="020F0502020204030204" pitchFamily="34" charset="0"/>
                <a:ea typeface="Calibri" panose="020F0502020204030204" pitchFamily="34" charset="0"/>
                <a:cs typeface="Tahoma" panose="020B0604030504040204" pitchFamily="34" charset="0"/>
              </a:rPr>
              <a:t>NMR</a:t>
            </a:r>
            <a:r>
              <a:rPr lang="el-GR" sz="1800" kern="50" dirty="0">
                <a:latin typeface="Calibri" panose="020F0502020204030204" pitchFamily="34" charset="0"/>
                <a:ea typeface="Calibri" panose="020F0502020204030204" pitchFamily="34" charset="0"/>
                <a:cs typeface="Tahoma" panose="020B0604030504040204" pitchFamily="34" charset="0"/>
              </a:rPr>
              <a:t>), γεννήσεις (</a:t>
            </a:r>
            <a:r>
              <a:rPr lang="en-US" sz="1800" kern="50" dirty="0">
                <a:latin typeface="Calibri" panose="020F0502020204030204" pitchFamily="34" charset="0"/>
                <a:ea typeface="Calibri" panose="020F0502020204030204" pitchFamily="34" charset="0"/>
                <a:cs typeface="Tahoma" panose="020B0604030504040204" pitchFamily="34" charset="0"/>
              </a:rPr>
              <a:t>CBR</a:t>
            </a:r>
            <a:r>
              <a:rPr lang="el-GR" sz="1800" kern="50" dirty="0">
                <a:latin typeface="Calibri" panose="020F0502020204030204" pitchFamily="34" charset="0"/>
                <a:ea typeface="Calibri" panose="020F0502020204030204" pitchFamily="34" charset="0"/>
                <a:cs typeface="Tahoma" panose="020B0604030504040204" pitchFamily="34" charset="0"/>
              </a:rPr>
              <a:t>) και θάνατοι (</a:t>
            </a:r>
            <a:r>
              <a:rPr lang="en-US" sz="1800" kern="50" dirty="0">
                <a:latin typeface="Calibri" panose="020F0502020204030204" pitchFamily="34" charset="0"/>
                <a:ea typeface="Calibri" panose="020F0502020204030204" pitchFamily="34" charset="0"/>
                <a:cs typeface="Tahoma" panose="020B0604030504040204" pitchFamily="34" charset="0"/>
              </a:rPr>
              <a:t>CDR</a:t>
            </a:r>
            <a:r>
              <a:rPr lang="el-GR" sz="1800" kern="50" dirty="0">
                <a:latin typeface="Calibri" panose="020F0502020204030204" pitchFamily="34" charset="0"/>
                <a:ea typeface="Calibri" panose="020F0502020204030204" pitchFamily="34" charset="0"/>
                <a:cs typeface="Tahoma" panose="020B0604030504040204" pitchFamily="34" charset="0"/>
              </a:rPr>
              <a:t>) ανά 1000 άτομα σε ετήσια βάση. Βόρειο Αιγαίο 1921-1940, 1951-2016.</a:t>
            </a:r>
            <a:endParaRPr lang="el-GR" dirty="0"/>
          </a:p>
        </p:txBody>
      </p:sp>
      <p:sp>
        <p:nvSpPr>
          <p:cNvPr id="71683" name="Θέση αριθμού διαφάνειας 3">
            <a:extLst>
              <a:ext uri="{FF2B5EF4-FFF2-40B4-BE49-F238E27FC236}">
                <a16:creationId xmlns:a16="http://schemas.microsoft.com/office/drawing/2014/main" id="{8D9AB503-9970-94D3-E513-3A3C5647222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1455083-28D5-4261-83CF-90CAF48A0147}" type="slidenum">
              <a:rPr lang="el-GR" altLang="el-GR" sz="1400" smtClean="0"/>
              <a:pPr>
                <a:spcBef>
                  <a:spcPct val="0"/>
                </a:spcBef>
                <a:buClrTx/>
                <a:buSzTx/>
                <a:buFontTx/>
                <a:buNone/>
              </a:pPr>
              <a:t>40</a:t>
            </a:fld>
            <a:endParaRPr lang="el-GR" altLang="el-GR" sz="1400"/>
          </a:p>
        </p:txBody>
      </p:sp>
      <p:pic>
        <p:nvPicPr>
          <p:cNvPr id="71684" name="Εικόνα 6">
            <a:extLst>
              <a:ext uri="{FF2B5EF4-FFF2-40B4-BE49-F238E27FC236}">
                <a16:creationId xmlns:a16="http://schemas.microsoft.com/office/drawing/2014/main" id="{AC46FC18-8B27-506A-4B74-7705DFD45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655763"/>
            <a:ext cx="69500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0EE4DD7-CFB4-CDF2-A4FC-D8ED9688F280}"/>
              </a:ext>
            </a:extLst>
          </p:cNvPr>
          <p:cNvSpPr txBox="1"/>
          <p:nvPr/>
        </p:nvSpPr>
        <p:spPr>
          <a:xfrm>
            <a:off x="1150938" y="6096000"/>
            <a:ext cx="7021512" cy="341313"/>
          </a:xfrm>
          <a:prstGeom prst="rect">
            <a:avLst/>
          </a:prstGeom>
          <a:noFill/>
        </p:spPr>
        <p:txBody>
          <a:bodyPr>
            <a:spAutoFit/>
          </a:bodyPr>
          <a:lstStyle/>
          <a:p>
            <a:pPr algn="just">
              <a:lnSpc>
                <a:spcPct val="150000"/>
              </a:lnSpc>
              <a:defRPr/>
            </a:pPr>
            <a:r>
              <a:rPr lang="el-GR" sz="1200" b="1" kern="50" dirty="0">
                <a:latin typeface="Calibri" panose="020F0502020204030204" pitchFamily="34" charset="0"/>
                <a:ea typeface="Calibri" panose="020F0502020204030204" pitchFamily="34" charset="0"/>
                <a:cs typeface="Tahoma" panose="020B0604030504040204" pitchFamily="34" charset="0"/>
              </a:rPr>
              <a:t>Πηγή: </a:t>
            </a:r>
            <a:r>
              <a:rPr lang="el-GR" sz="1200" kern="50" dirty="0">
                <a:latin typeface="Calibri" panose="020F0502020204030204" pitchFamily="34" charset="0"/>
                <a:ea typeface="Calibri" panose="020F0502020204030204" pitchFamily="34" charset="0"/>
                <a:cs typeface="Tahoma" panose="020B0604030504040204" pitchFamily="34" charset="0"/>
              </a:rPr>
              <a:t>Γαβαλάς Β. (2019) </a:t>
            </a:r>
            <a:r>
              <a:rPr lang="el-GR" sz="1200" i="1" kern="50" dirty="0">
                <a:latin typeface="Calibri" panose="020F0502020204030204" pitchFamily="34" charset="0"/>
                <a:ea typeface="Calibri" panose="020F0502020204030204" pitchFamily="34" charset="0"/>
                <a:cs typeface="Tahoma" panose="020B0604030504040204" pitchFamily="34" charset="0"/>
              </a:rPr>
              <a:t>Ο πληθυσμός των νησιών του Αρχιπελάγους. </a:t>
            </a:r>
            <a:r>
              <a:rPr lang="el-GR" sz="1200" kern="50" dirty="0" err="1">
                <a:latin typeface="Calibri" panose="020F0502020204030204" pitchFamily="34" charset="0"/>
                <a:ea typeface="Calibri" panose="020F0502020204030204" pitchFamily="34" charset="0"/>
                <a:cs typeface="Tahoma" panose="020B0604030504040204" pitchFamily="34" charset="0"/>
              </a:rPr>
              <a:t>Δίσιγμα</a:t>
            </a:r>
            <a:r>
              <a:rPr lang="el-GR" sz="1200" kern="50" dirty="0">
                <a:latin typeface="Calibri" panose="020F0502020204030204" pitchFamily="34" charset="0"/>
                <a:ea typeface="Calibri" panose="020F0502020204030204" pitchFamily="34" charset="0"/>
                <a:cs typeface="Tahoma" panose="020B0604030504040204" pitchFamily="34" charset="0"/>
              </a:rPr>
              <a:t>: Θεσσαλονίκη. Σχήμα 7.2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7547A-78F4-B102-5798-3D743CB1E6E3}"/>
              </a:ext>
            </a:extLst>
          </p:cNvPr>
          <p:cNvSpPr>
            <a:spLocks noGrp="1"/>
          </p:cNvSpPr>
          <p:nvPr>
            <p:ph type="title"/>
          </p:nvPr>
        </p:nvSpPr>
        <p:spPr/>
        <p:txBody>
          <a:bodyPr/>
          <a:lstStyle/>
          <a:p>
            <a:pPr>
              <a:defRPr/>
            </a:pPr>
            <a:r>
              <a:rPr lang="el-GR" sz="1800" kern="50" dirty="0">
                <a:latin typeface="Calibri" panose="020F0502020204030204" pitchFamily="34" charset="0"/>
                <a:ea typeface="Calibri" panose="020F0502020204030204" pitchFamily="34" charset="0"/>
                <a:cs typeface="Tahoma" panose="020B0604030504040204" pitchFamily="34" charset="0"/>
              </a:rPr>
              <a:t>Εκτίμηση της καθαρής μετανάστευσης με τη μέθοδο των ληξιαρχικών καταγραφών. </a:t>
            </a:r>
            <a:r>
              <a:rPr lang="el-GR" sz="1800" kern="50">
                <a:latin typeface="Calibri" panose="020F0502020204030204" pitchFamily="34" charset="0"/>
                <a:ea typeface="Calibri" panose="020F0502020204030204" pitchFamily="34" charset="0"/>
                <a:cs typeface="Tahoma" panose="020B0604030504040204" pitchFamily="34" charset="0"/>
              </a:rPr>
              <a:t>Βόρειο Αιγαίο 1920-2016</a:t>
            </a:r>
            <a:endParaRPr lang="el-GR"/>
          </a:p>
        </p:txBody>
      </p:sp>
      <p:sp>
        <p:nvSpPr>
          <p:cNvPr id="73731" name="Θέση αριθμού διαφάνειας 3">
            <a:extLst>
              <a:ext uri="{FF2B5EF4-FFF2-40B4-BE49-F238E27FC236}">
                <a16:creationId xmlns:a16="http://schemas.microsoft.com/office/drawing/2014/main" id="{285C1DC9-35BF-27D0-8416-3AF11F359F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CEF972B-13ED-4199-8A8A-B7CB7A5FB25A}" type="slidenum">
              <a:rPr lang="el-GR" altLang="el-GR" sz="1400" smtClean="0"/>
              <a:pPr>
                <a:spcBef>
                  <a:spcPct val="0"/>
                </a:spcBef>
                <a:buClrTx/>
                <a:buSzTx/>
                <a:buFontTx/>
                <a:buNone/>
              </a:pPr>
              <a:t>41</a:t>
            </a:fld>
            <a:endParaRPr lang="el-GR" altLang="el-GR" sz="1400"/>
          </a:p>
        </p:txBody>
      </p:sp>
      <p:graphicFrame>
        <p:nvGraphicFramePr>
          <p:cNvPr id="15" name="Πίνακας 14">
            <a:extLst>
              <a:ext uri="{FF2B5EF4-FFF2-40B4-BE49-F238E27FC236}">
                <a16:creationId xmlns:a16="http://schemas.microsoft.com/office/drawing/2014/main" id="{40044F7C-CB73-296C-808D-68D035A4F978}"/>
              </a:ext>
            </a:extLst>
          </p:cNvPr>
          <p:cNvGraphicFramePr>
            <a:graphicFrameLocks noGrp="1"/>
          </p:cNvGraphicFramePr>
          <p:nvPr/>
        </p:nvGraphicFramePr>
        <p:xfrm>
          <a:off x="1259632" y="1676400"/>
          <a:ext cx="6984775" cy="4188845"/>
        </p:xfrm>
        <a:graphic>
          <a:graphicData uri="http://schemas.openxmlformats.org/drawingml/2006/table">
            <a:tbl>
              <a:tblPr>
                <a:tableStyleId>{5C22544A-7EE6-4342-B048-85BDC9FD1C3A}</a:tableStyleId>
              </a:tblPr>
              <a:tblGrid>
                <a:gridCol w="896351">
                  <a:extLst>
                    <a:ext uri="{9D8B030D-6E8A-4147-A177-3AD203B41FA5}">
                      <a16:colId xmlns:a16="http://schemas.microsoft.com/office/drawing/2014/main" val="20000"/>
                    </a:ext>
                  </a:extLst>
                </a:gridCol>
                <a:gridCol w="1121053">
                  <a:extLst>
                    <a:ext uri="{9D8B030D-6E8A-4147-A177-3AD203B41FA5}">
                      <a16:colId xmlns:a16="http://schemas.microsoft.com/office/drawing/2014/main" val="20001"/>
                    </a:ext>
                  </a:extLst>
                </a:gridCol>
                <a:gridCol w="1074978">
                  <a:extLst>
                    <a:ext uri="{9D8B030D-6E8A-4147-A177-3AD203B41FA5}">
                      <a16:colId xmlns:a16="http://schemas.microsoft.com/office/drawing/2014/main" val="20002"/>
                    </a:ext>
                  </a:extLst>
                </a:gridCol>
                <a:gridCol w="1084082">
                  <a:extLst>
                    <a:ext uri="{9D8B030D-6E8A-4147-A177-3AD203B41FA5}">
                      <a16:colId xmlns:a16="http://schemas.microsoft.com/office/drawing/2014/main" val="20003"/>
                    </a:ext>
                  </a:extLst>
                </a:gridCol>
                <a:gridCol w="1072006">
                  <a:extLst>
                    <a:ext uri="{9D8B030D-6E8A-4147-A177-3AD203B41FA5}">
                      <a16:colId xmlns:a16="http://schemas.microsoft.com/office/drawing/2014/main" val="20004"/>
                    </a:ext>
                  </a:extLst>
                </a:gridCol>
                <a:gridCol w="1621279">
                  <a:extLst>
                    <a:ext uri="{9D8B030D-6E8A-4147-A177-3AD203B41FA5}">
                      <a16:colId xmlns:a16="http://schemas.microsoft.com/office/drawing/2014/main" val="20005"/>
                    </a:ext>
                  </a:extLst>
                </a:gridCol>
                <a:gridCol w="115026">
                  <a:extLst>
                    <a:ext uri="{9D8B030D-6E8A-4147-A177-3AD203B41FA5}">
                      <a16:colId xmlns:a16="http://schemas.microsoft.com/office/drawing/2014/main" val="20006"/>
                    </a:ext>
                  </a:extLst>
                </a:gridCol>
              </a:tblGrid>
              <a:tr h="1670695">
                <a:tc>
                  <a:txBody>
                    <a:bodyPr/>
                    <a:lstStyle/>
                    <a:p>
                      <a:pPr algn="ctr">
                        <a:buNone/>
                      </a:pPr>
                      <a:r>
                        <a:rPr lang="el-GR" sz="1400" kern="50" dirty="0">
                          <a:effectLst/>
                        </a:rPr>
                        <a:t>Έτος  (t) </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ctr">
                        <a:buNone/>
                      </a:pPr>
                      <a:r>
                        <a:rPr lang="el-GR" sz="1400" kern="50" dirty="0">
                          <a:effectLst/>
                        </a:rPr>
                        <a:t>Πληθυσμός (P)</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ctr">
                        <a:buNone/>
                      </a:pPr>
                      <a:r>
                        <a:rPr lang="el-GR" sz="1400" kern="50" dirty="0">
                          <a:effectLst/>
                        </a:rPr>
                        <a:t>Πραγματική αύξηση  </a:t>
                      </a:r>
                      <a:r>
                        <a:rPr lang="el-GR" sz="1400" kern="50" dirty="0" err="1">
                          <a:effectLst/>
                        </a:rPr>
                        <a:t>P</a:t>
                      </a:r>
                      <a:r>
                        <a:rPr lang="el-GR" sz="1400" kern="50" baseline="-25000" dirty="0" err="1">
                          <a:effectLst/>
                        </a:rPr>
                        <a:t>t+n</a:t>
                      </a:r>
                      <a:r>
                        <a:rPr lang="el-GR" sz="1400" kern="50" dirty="0" err="1">
                          <a:effectLst/>
                        </a:rPr>
                        <a:t>-P</a:t>
                      </a:r>
                      <a:r>
                        <a:rPr lang="el-GR" sz="1400" kern="50" baseline="-25000" dirty="0" err="1">
                          <a:effectLst/>
                        </a:rPr>
                        <a:t>t</a:t>
                      </a:r>
                      <a:r>
                        <a:rPr lang="el-GR" sz="1400" kern="50" baseline="-25000" dirty="0">
                          <a:effectLst/>
                        </a:rPr>
                        <a:t>=</a:t>
                      </a:r>
                      <a:r>
                        <a:rPr lang="el-GR" sz="1400" kern="50" dirty="0">
                          <a:effectLst/>
                        </a:rPr>
                        <a:t>(1)</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ctr">
                        <a:buNone/>
                      </a:pPr>
                      <a:r>
                        <a:rPr lang="el-GR" sz="1400" kern="50">
                          <a:effectLst/>
                        </a:rPr>
                        <a:t>Φυσική αύξηση </a:t>
                      </a:r>
                      <a:r>
                        <a:rPr lang="el-GR" sz="1600" kern="50">
                          <a:effectLst/>
                        </a:rPr>
                        <a:t>B</a:t>
                      </a:r>
                      <a:r>
                        <a:rPr lang="el-GR" sz="1600" kern="50" baseline="-25000">
                          <a:effectLst/>
                        </a:rPr>
                        <a:t>(t,t+n)</a:t>
                      </a:r>
                      <a:r>
                        <a:rPr lang="el-GR" sz="1600" kern="50">
                          <a:effectLst/>
                        </a:rPr>
                        <a:t>-D</a:t>
                      </a:r>
                      <a:r>
                        <a:rPr lang="el-GR" sz="1600" kern="50" baseline="-25000">
                          <a:effectLst/>
                        </a:rPr>
                        <a:t>(t,t+n)</a:t>
                      </a:r>
                      <a:r>
                        <a:rPr lang="el-GR" sz="1600" kern="50">
                          <a:effectLst/>
                        </a:rPr>
                        <a:t>=</a:t>
                      </a:r>
                      <a:r>
                        <a:rPr lang="el-GR" sz="1400" kern="50">
                          <a:effectLst/>
                        </a:rPr>
                        <a:t>(2)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ctr">
                        <a:buNone/>
                      </a:pPr>
                      <a:r>
                        <a:rPr lang="el-GR" sz="1400" kern="50">
                          <a:effectLst/>
                        </a:rPr>
                        <a:t>Καθαρή μετανάστευση (1)-(2)=(3)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l-GR"/>
                    </a:p>
                  </a:txBody>
                  <a:tcPr marL="68580" marR="68580" marT="0" marB="0" anchor="b">
                    <a:blipFill>
                      <a:blip r:embed="rId2"/>
                      <a:stretch>
                        <a:fillRect l="-324436" t="-3650" r="-7895" b="-156934"/>
                      </a:stretch>
                    </a:blipFill>
                  </a:tcPr>
                </a:tc>
                <a:tc>
                  <a:txBody>
                    <a:bodyPr/>
                    <a:lstStyle/>
                    <a:p>
                      <a:pPr>
                        <a:buNone/>
                      </a:pPr>
                      <a:r>
                        <a:rPr lang="el-GR" sz="1100" kern="50">
                          <a:effectLst/>
                        </a:rPr>
                        <a:t> </a:t>
                      </a:r>
                      <a:endParaRPr lang="el-GR" sz="1100" kern="50">
                        <a:effectLst/>
                        <a:latin typeface="Calibri" panose="020F0502020204030204" pitchFamily="34" charset="0"/>
                        <a:ea typeface="Calibri" panose="020F0502020204030204" pitchFamily="34" charset="0"/>
                        <a:cs typeface="Tahoma" panose="020B0604030504040204" pitchFamily="34" charset="0"/>
                      </a:endParaRPr>
                    </a:p>
                  </a:txBody>
                  <a:tcPr marL="0" marR="0" marT="0" marB="0" anchor="ctr"/>
                </a:tc>
                <a:extLst>
                  <a:ext uri="{0D108BD9-81ED-4DB2-BD59-A6C34878D82A}">
                    <a16:rowId xmlns:a16="http://schemas.microsoft.com/office/drawing/2014/main" val="10000"/>
                  </a:ext>
                </a:extLst>
              </a:tr>
              <a:tr h="227936">
                <a:tc>
                  <a:txBody>
                    <a:bodyPr/>
                    <a:lstStyle/>
                    <a:p>
                      <a:pPr algn="r">
                        <a:buNone/>
                      </a:pPr>
                      <a:r>
                        <a:rPr lang="el-GR" sz="1400" kern="50">
                          <a:effectLst/>
                        </a:rPr>
                        <a:t>1.920</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260.058</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dirty="0">
                          <a:effectLst/>
                        </a:rPr>
                        <a:t> </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gridSpan="2">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l-GR"/>
                    </a:p>
                  </a:txBody>
                  <a:tcPr/>
                </a:tc>
                <a:extLst>
                  <a:ext uri="{0D108BD9-81ED-4DB2-BD59-A6C34878D82A}">
                    <a16:rowId xmlns:a16="http://schemas.microsoft.com/office/drawing/2014/main" val="10001"/>
                  </a:ext>
                </a:extLst>
              </a:tr>
              <a:tr h="227936">
                <a:tc>
                  <a:txBody>
                    <a:bodyPr/>
                    <a:lstStyle/>
                    <a:p>
                      <a:pPr algn="r">
                        <a:buNone/>
                      </a:pPr>
                      <a:r>
                        <a:rPr lang="el-GR" sz="1400" kern="50">
                          <a:effectLst/>
                        </a:rPr>
                        <a:t>1.928</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307.734</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dirty="0">
                          <a:effectLst/>
                        </a:rPr>
                        <a:t>47.676</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dirty="0">
                          <a:effectLst/>
                        </a:rPr>
                        <a:t>26.744</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20.932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gridSpan="2">
                  <a:txBody>
                    <a:bodyPr/>
                    <a:lstStyle/>
                    <a:p>
                      <a:pPr algn="r">
                        <a:buNone/>
                      </a:pPr>
                      <a:r>
                        <a:rPr lang="el-GR" sz="1400" kern="50">
                          <a:effectLst/>
                        </a:rPr>
                        <a:t>7,4%</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l-GR"/>
                    </a:p>
                  </a:txBody>
                  <a:tcPr/>
                </a:tc>
                <a:extLst>
                  <a:ext uri="{0D108BD9-81ED-4DB2-BD59-A6C34878D82A}">
                    <a16:rowId xmlns:a16="http://schemas.microsoft.com/office/drawing/2014/main" val="10002"/>
                  </a:ext>
                </a:extLst>
              </a:tr>
              <a:tr h="238790">
                <a:tc>
                  <a:txBody>
                    <a:bodyPr/>
                    <a:lstStyle/>
                    <a:p>
                      <a:pPr algn="r">
                        <a:buNone/>
                      </a:pPr>
                      <a:r>
                        <a:rPr lang="el-GR" sz="1400" kern="50">
                          <a:effectLst/>
                        </a:rPr>
                        <a:t>1.940</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304.022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-17.995</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dirty="0">
                          <a:effectLst/>
                        </a:rPr>
                        <a:t>37.399</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pPr algn="r">
                        <a:buNone/>
                      </a:pPr>
                      <a:r>
                        <a:rPr lang="el-GR" sz="1400" kern="50">
                          <a:effectLst/>
                        </a:rPr>
                        <a:t>-55.394</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gridSpan="2">
                  <a:txBody>
                    <a:bodyPr/>
                    <a:lstStyle/>
                    <a:p>
                      <a:pPr algn="r">
                        <a:buNone/>
                      </a:pPr>
                      <a:r>
                        <a:rPr lang="el-GR" sz="1400" kern="50">
                          <a:effectLst/>
                        </a:rPr>
                        <a:t>-18,1%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l-GR"/>
                    </a:p>
                  </a:txBody>
                  <a:tcPr/>
                </a:tc>
                <a:extLst>
                  <a:ext uri="{0D108BD9-81ED-4DB2-BD59-A6C34878D82A}">
                    <a16:rowId xmlns:a16="http://schemas.microsoft.com/office/drawing/2014/main" val="10003"/>
                  </a:ext>
                </a:extLst>
              </a:tr>
              <a:tr h="227936">
                <a:tc>
                  <a:txBody>
                    <a:bodyPr/>
                    <a:lstStyle/>
                    <a:p>
                      <a:pPr algn="r">
                        <a:buNone/>
                      </a:pPr>
                      <a:r>
                        <a:rPr lang="el-GR" sz="1400" kern="50">
                          <a:effectLst/>
                        </a:rPr>
                        <a:t>1.951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281.507</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dirty="0">
                          <a:effectLst/>
                        </a:rPr>
                        <a:t> </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a:effectLst/>
                        </a:rPr>
                        <a:t> </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4"/>
                  </a:ext>
                </a:extLst>
              </a:tr>
              <a:tr h="227936">
                <a:tc>
                  <a:txBody>
                    <a:bodyPr/>
                    <a:lstStyle/>
                    <a:p>
                      <a:pPr algn="r">
                        <a:buNone/>
                      </a:pPr>
                      <a:r>
                        <a:rPr lang="el-GR" sz="1400" kern="50">
                          <a:effectLst/>
                        </a:rPr>
                        <a:t>1.961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254.496</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-27.011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19.360</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dirty="0">
                          <a:effectLst/>
                        </a:rPr>
                        <a:t>-46.371</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a:effectLst/>
                        </a:rPr>
                        <a:t>-17,3%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5"/>
                  </a:ext>
                </a:extLst>
              </a:tr>
              <a:tr h="227936">
                <a:tc>
                  <a:txBody>
                    <a:bodyPr/>
                    <a:lstStyle/>
                    <a:p>
                      <a:pPr algn="r">
                        <a:buNone/>
                      </a:pPr>
                      <a:r>
                        <a:rPr lang="el-GR" sz="1400" kern="50">
                          <a:effectLst/>
                        </a:rPr>
                        <a:t>1.971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210.444</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-44.052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5.982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dirty="0">
                          <a:effectLst/>
                        </a:rPr>
                        <a:t>-50.034</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-21,5%</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6"/>
                  </a:ext>
                </a:extLst>
              </a:tr>
              <a:tr h="227936">
                <a:tc>
                  <a:txBody>
                    <a:bodyPr/>
                    <a:lstStyle/>
                    <a:p>
                      <a:pPr algn="r">
                        <a:buNone/>
                      </a:pPr>
                      <a:r>
                        <a:rPr lang="el-GR" sz="1400" kern="50">
                          <a:effectLst/>
                        </a:rPr>
                        <a:t>1.981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195.048</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-15.396</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-3.293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-12.103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-6,0%</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7"/>
                  </a:ext>
                </a:extLst>
              </a:tr>
              <a:tr h="227936">
                <a:tc>
                  <a:txBody>
                    <a:bodyPr/>
                    <a:lstStyle/>
                    <a:p>
                      <a:pPr algn="r">
                        <a:buNone/>
                      </a:pPr>
                      <a:r>
                        <a:rPr lang="el-GR" sz="1400" kern="50">
                          <a:effectLst/>
                        </a:rPr>
                        <a:t>1.991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199.231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41.83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-7.440</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11.623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5,9%</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8"/>
                  </a:ext>
                </a:extLst>
              </a:tr>
              <a:tr h="227936">
                <a:tc>
                  <a:txBody>
                    <a:bodyPr/>
                    <a:lstStyle/>
                    <a:p>
                      <a:pPr algn="r">
                        <a:buNone/>
                      </a:pPr>
                      <a:r>
                        <a:rPr lang="el-GR" sz="1400" kern="50">
                          <a:effectLst/>
                        </a:rPr>
                        <a:t>2.001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205.291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6.060</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-8.438</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14.498</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7,2%</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09"/>
                  </a:ext>
                </a:extLst>
              </a:tr>
              <a:tr h="227936">
                <a:tc>
                  <a:txBody>
                    <a:bodyPr/>
                    <a:lstStyle/>
                    <a:p>
                      <a:pPr algn="r">
                        <a:buNone/>
                      </a:pPr>
                      <a:r>
                        <a:rPr lang="el-GR" sz="1400" kern="50">
                          <a:effectLst/>
                        </a:rPr>
                        <a:t>2.011</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200.696</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-4.595</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-6.232</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1.637</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0,8%</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10"/>
                  </a:ext>
                </a:extLst>
              </a:tr>
              <a:tr h="227936">
                <a:tc>
                  <a:txBody>
                    <a:bodyPr/>
                    <a:lstStyle/>
                    <a:p>
                      <a:pPr algn="r">
                        <a:buNone/>
                      </a:pPr>
                      <a:r>
                        <a:rPr lang="el-GR" sz="1400" kern="50">
                          <a:effectLst/>
                        </a:rPr>
                        <a:t>2.016</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algn="r">
                        <a:buNone/>
                      </a:pPr>
                      <a:r>
                        <a:rPr lang="el-GR" sz="1400" kern="50">
                          <a:effectLst/>
                        </a:rPr>
                        <a:t>200.177</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-519</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-3.5</a:t>
                      </a:r>
                      <a:r>
                        <a:rPr lang="en-US" sz="1400" kern="50">
                          <a:effectLst/>
                        </a:rPr>
                        <a:t>23</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a:txBody>
                    <a:bodyPr/>
                    <a:lstStyle/>
                    <a:p>
                      <a:pPr algn="r">
                        <a:buNone/>
                      </a:pPr>
                      <a:r>
                        <a:rPr lang="el-GR" sz="1400" kern="50">
                          <a:effectLst/>
                        </a:rPr>
                        <a:t>3.0</a:t>
                      </a:r>
                      <a:r>
                        <a:rPr lang="en-US" sz="1400" kern="50">
                          <a:effectLst/>
                        </a:rPr>
                        <a:t>04</a:t>
                      </a:r>
                      <a:endParaRPr lang="el-GR" sz="1400" kern="5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gridSpan="2">
                  <a:txBody>
                    <a:bodyPr/>
                    <a:lstStyle/>
                    <a:p>
                      <a:pPr algn="r">
                        <a:buNone/>
                      </a:pPr>
                      <a:r>
                        <a:rPr lang="el-GR" sz="1400" kern="50" dirty="0">
                          <a:effectLst/>
                        </a:rPr>
                        <a:t>1,5%</a:t>
                      </a:r>
                      <a:endParaRPr lang="el-GR" sz="1400" kern="50" dirty="0">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b"/>
                </a:tc>
                <a:tc hMerge="1">
                  <a:txBody>
                    <a:bodyPr/>
                    <a:lstStyle/>
                    <a:p>
                      <a:endParaRPr lang="el-G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64221-F088-231B-FD28-219C62E202F1}"/>
              </a:ext>
            </a:extLst>
          </p:cNvPr>
          <p:cNvSpPr>
            <a:spLocks noGrp="1"/>
          </p:cNvSpPr>
          <p:nvPr>
            <p:ph type="title"/>
          </p:nvPr>
        </p:nvSpPr>
        <p:spPr/>
        <p:txBody>
          <a:bodyPr/>
          <a:lstStyle/>
          <a:p>
            <a:pPr>
              <a:defRPr/>
            </a:pPr>
            <a:r>
              <a:rPr lang="el-GR" sz="1800" kern="50" dirty="0">
                <a:latin typeface="Calibri" panose="020F0502020204030204" pitchFamily="34" charset="0"/>
                <a:ea typeface="Calibri" panose="020F0502020204030204" pitchFamily="34" charset="0"/>
                <a:cs typeface="Tahoma" panose="020B0604030504040204" pitchFamily="34" charset="0"/>
              </a:rPr>
              <a:t>Καθαρή μετανάστευση (</a:t>
            </a:r>
            <a:r>
              <a:rPr lang="en-US" sz="1800" kern="50" dirty="0">
                <a:latin typeface="Calibri" panose="020F0502020204030204" pitchFamily="34" charset="0"/>
                <a:ea typeface="Calibri" panose="020F0502020204030204" pitchFamily="34" charset="0"/>
                <a:cs typeface="Tahoma" panose="020B0604030504040204" pitchFamily="34" charset="0"/>
              </a:rPr>
              <a:t>NMR</a:t>
            </a:r>
            <a:r>
              <a:rPr lang="el-GR" sz="1800" kern="50" dirty="0">
                <a:latin typeface="Calibri" panose="020F0502020204030204" pitchFamily="34" charset="0"/>
                <a:ea typeface="Calibri" panose="020F0502020204030204" pitchFamily="34" charset="0"/>
                <a:cs typeface="Tahoma" panose="020B0604030504040204" pitchFamily="34" charset="0"/>
              </a:rPr>
              <a:t>), γεννήσεις (</a:t>
            </a:r>
            <a:r>
              <a:rPr lang="en-US" sz="1800" kern="50" dirty="0">
                <a:latin typeface="Calibri" panose="020F0502020204030204" pitchFamily="34" charset="0"/>
                <a:ea typeface="Calibri" panose="020F0502020204030204" pitchFamily="34" charset="0"/>
                <a:cs typeface="Tahoma" panose="020B0604030504040204" pitchFamily="34" charset="0"/>
              </a:rPr>
              <a:t>CBR</a:t>
            </a:r>
            <a:r>
              <a:rPr lang="el-GR" sz="1800" kern="50" dirty="0">
                <a:latin typeface="Calibri" panose="020F0502020204030204" pitchFamily="34" charset="0"/>
                <a:ea typeface="Calibri" panose="020F0502020204030204" pitchFamily="34" charset="0"/>
                <a:cs typeface="Tahoma" panose="020B0604030504040204" pitchFamily="34" charset="0"/>
              </a:rPr>
              <a:t>) και θάνατοι (</a:t>
            </a:r>
            <a:r>
              <a:rPr lang="en-US" sz="1800" kern="50" dirty="0">
                <a:latin typeface="Calibri" panose="020F0502020204030204" pitchFamily="34" charset="0"/>
                <a:ea typeface="Calibri" panose="020F0502020204030204" pitchFamily="34" charset="0"/>
                <a:cs typeface="Tahoma" panose="020B0604030504040204" pitchFamily="34" charset="0"/>
              </a:rPr>
              <a:t>CDR</a:t>
            </a:r>
            <a:r>
              <a:rPr lang="el-GR" sz="1800" kern="50" dirty="0">
                <a:latin typeface="Calibri" panose="020F0502020204030204" pitchFamily="34" charset="0"/>
                <a:ea typeface="Calibri" panose="020F0502020204030204" pitchFamily="34" charset="0"/>
                <a:cs typeface="Tahoma" panose="020B0604030504040204" pitchFamily="34" charset="0"/>
              </a:rPr>
              <a:t>) ανά 1000 άτομα σε ετήσια βάση. Δωδεκάνησα 1951-2016.</a:t>
            </a:r>
            <a:endParaRPr lang="el-GR" dirty="0"/>
          </a:p>
        </p:txBody>
      </p:sp>
      <p:pic>
        <p:nvPicPr>
          <p:cNvPr id="74755" name="Θέση περιεχομένου 6">
            <a:extLst>
              <a:ext uri="{FF2B5EF4-FFF2-40B4-BE49-F238E27FC236}">
                <a16:creationId xmlns:a16="http://schemas.microsoft.com/office/drawing/2014/main" id="{A8766F20-AF54-5A61-C790-28EE792296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916113"/>
            <a:ext cx="6335713" cy="3802062"/>
          </a:xfrm>
        </p:spPr>
      </p:pic>
      <p:sp>
        <p:nvSpPr>
          <p:cNvPr id="74756" name="Θέση αριθμού διαφάνειας 3">
            <a:extLst>
              <a:ext uri="{FF2B5EF4-FFF2-40B4-BE49-F238E27FC236}">
                <a16:creationId xmlns:a16="http://schemas.microsoft.com/office/drawing/2014/main" id="{01AF03FD-44C2-0894-D3D1-1FE76FB4FC5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3F913AF-6481-4D6C-B153-B9157364EB22}" type="slidenum">
              <a:rPr lang="el-GR" altLang="el-GR" sz="1400" smtClean="0"/>
              <a:pPr>
                <a:spcBef>
                  <a:spcPct val="0"/>
                </a:spcBef>
                <a:buClrTx/>
                <a:buSzTx/>
                <a:buFontTx/>
                <a:buNone/>
              </a:pPr>
              <a:t>42</a:t>
            </a:fld>
            <a:endParaRPr lang="el-GR" altLang="el-GR" sz="1400"/>
          </a:p>
        </p:txBody>
      </p:sp>
      <p:sp>
        <p:nvSpPr>
          <p:cNvPr id="8" name="TextBox 7">
            <a:extLst>
              <a:ext uri="{FF2B5EF4-FFF2-40B4-BE49-F238E27FC236}">
                <a16:creationId xmlns:a16="http://schemas.microsoft.com/office/drawing/2014/main" id="{1690C685-3B68-39FA-781D-4C1C45B2AA01}"/>
              </a:ext>
            </a:extLst>
          </p:cNvPr>
          <p:cNvSpPr txBox="1"/>
          <p:nvPr/>
        </p:nvSpPr>
        <p:spPr>
          <a:xfrm>
            <a:off x="1150938" y="6096000"/>
            <a:ext cx="7021512" cy="341313"/>
          </a:xfrm>
          <a:prstGeom prst="rect">
            <a:avLst/>
          </a:prstGeom>
          <a:noFill/>
        </p:spPr>
        <p:txBody>
          <a:bodyPr>
            <a:spAutoFit/>
          </a:bodyPr>
          <a:lstStyle/>
          <a:p>
            <a:pPr algn="just">
              <a:lnSpc>
                <a:spcPct val="150000"/>
              </a:lnSpc>
              <a:defRPr/>
            </a:pPr>
            <a:r>
              <a:rPr lang="el-GR" sz="1200" b="1" kern="50" dirty="0">
                <a:latin typeface="Calibri" panose="020F0502020204030204" pitchFamily="34" charset="0"/>
                <a:ea typeface="Calibri" panose="020F0502020204030204" pitchFamily="34" charset="0"/>
                <a:cs typeface="Tahoma" panose="020B0604030504040204" pitchFamily="34" charset="0"/>
              </a:rPr>
              <a:t>Πηγή: </a:t>
            </a:r>
            <a:r>
              <a:rPr lang="el-GR" sz="1200" kern="50" dirty="0">
                <a:latin typeface="Calibri" panose="020F0502020204030204" pitchFamily="34" charset="0"/>
                <a:ea typeface="Calibri" panose="020F0502020204030204" pitchFamily="34" charset="0"/>
                <a:cs typeface="Tahoma" panose="020B0604030504040204" pitchFamily="34" charset="0"/>
              </a:rPr>
              <a:t>Γαβαλάς Β. (2019) </a:t>
            </a:r>
            <a:r>
              <a:rPr lang="el-GR" sz="1200" i="1" kern="50" dirty="0">
                <a:latin typeface="Calibri" panose="020F0502020204030204" pitchFamily="34" charset="0"/>
                <a:ea typeface="Calibri" panose="020F0502020204030204" pitchFamily="34" charset="0"/>
                <a:cs typeface="Tahoma" panose="020B0604030504040204" pitchFamily="34" charset="0"/>
              </a:rPr>
              <a:t>Ο πληθυσμός των νησιών του Αρχιπελάγους. </a:t>
            </a:r>
            <a:r>
              <a:rPr lang="el-GR" sz="1200" kern="50" dirty="0" err="1">
                <a:latin typeface="Calibri" panose="020F0502020204030204" pitchFamily="34" charset="0"/>
                <a:ea typeface="Calibri" panose="020F0502020204030204" pitchFamily="34" charset="0"/>
                <a:cs typeface="Tahoma" panose="020B0604030504040204" pitchFamily="34" charset="0"/>
              </a:rPr>
              <a:t>Δίσιγμα</a:t>
            </a:r>
            <a:r>
              <a:rPr lang="el-GR" sz="1200" kern="50" dirty="0">
                <a:latin typeface="Calibri" panose="020F0502020204030204" pitchFamily="34" charset="0"/>
                <a:ea typeface="Calibri" panose="020F0502020204030204" pitchFamily="34" charset="0"/>
                <a:cs typeface="Tahoma" panose="020B0604030504040204" pitchFamily="34" charset="0"/>
              </a:rPr>
              <a:t>: Θεσσαλονίκη. Σχήμα 7.3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CB05-DEBE-993B-74C7-1BC7569E24E3}"/>
              </a:ext>
            </a:extLst>
          </p:cNvPr>
          <p:cNvSpPr>
            <a:spLocks noGrp="1"/>
          </p:cNvSpPr>
          <p:nvPr>
            <p:ph type="title"/>
          </p:nvPr>
        </p:nvSpPr>
        <p:spPr>
          <a:xfrm>
            <a:off x="1042988" y="457200"/>
            <a:ext cx="7793037" cy="1096963"/>
          </a:xfrm>
        </p:spPr>
        <p:txBody>
          <a:bodyPr/>
          <a:lstStyle/>
          <a:p>
            <a:pPr>
              <a:defRPr/>
            </a:pPr>
            <a:r>
              <a:rPr lang="el-GR" sz="2000" kern="50" dirty="0">
                <a:latin typeface="Calibri" panose="020F0502020204030204" pitchFamily="34" charset="0"/>
                <a:ea typeface="Calibri" panose="020F0502020204030204" pitchFamily="34" charset="0"/>
                <a:cs typeface="Tahoma" panose="020B0604030504040204" pitchFamily="34" charset="0"/>
              </a:rPr>
              <a:t>Καθαρή μετανάστευση (</a:t>
            </a:r>
            <a:r>
              <a:rPr lang="en-US" sz="2000" kern="50" dirty="0">
                <a:latin typeface="Calibri" panose="020F0502020204030204" pitchFamily="34" charset="0"/>
                <a:ea typeface="Calibri" panose="020F0502020204030204" pitchFamily="34" charset="0"/>
                <a:cs typeface="Tahoma" panose="020B0604030504040204" pitchFamily="34" charset="0"/>
              </a:rPr>
              <a:t>NMR</a:t>
            </a:r>
            <a:r>
              <a:rPr lang="el-GR" sz="2000" kern="50" dirty="0">
                <a:latin typeface="Calibri" panose="020F0502020204030204" pitchFamily="34" charset="0"/>
                <a:ea typeface="Calibri" panose="020F0502020204030204" pitchFamily="34" charset="0"/>
                <a:cs typeface="Tahoma" panose="020B0604030504040204" pitchFamily="34" charset="0"/>
              </a:rPr>
              <a:t>), γεννήσεις (</a:t>
            </a:r>
            <a:r>
              <a:rPr lang="en-US" sz="2000" kern="50" dirty="0">
                <a:latin typeface="Calibri" panose="020F0502020204030204" pitchFamily="34" charset="0"/>
                <a:ea typeface="Calibri" panose="020F0502020204030204" pitchFamily="34" charset="0"/>
                <a:cs typeface="Tahoma" panose="020B0604030504040204" pitchFamily="34" charset="0"/>
              </a:rPr>
              <a:t>CBR</a:t>
            </a:r>
            <a:r>
              <a:rPr lang="el-GR" sz="2000" kern="50" dirty="0">
                <a:latin typeface="Calibri" panose="020F0502020204030204" pitchFamily="34" charset="0"/>
                <a:ea typeface="Calibri" panose="020F0502020204030204" pitchFamily="34" charset="0"/>
                <a:cs typeface="Tahoma" panose="020B0604030504040204" pitchFamily="34" charset="0"/>
              </a:rPr>
              <a:t>) και θάνατοι (</a:t>
            </a:r>
            <a:r>
              <a:rPr lang="en-US" sz="2000" kern="50" dirty="0">
                <a:latin typeface="Calibri" panose="020F0502020204030204" pitchFamily="34" charset="0"/>
                <a:ea typeface="Calibri" panose="020F0502020204030204" pitchFamily="34" charset="0"/>
                <a:cs typeface="Tahoma" panose="020B0604030504040204" pitchFamily="34" charset="0"/>
              </a:rPr>
              <a:t>CDR</a:t>
            </a:r>
            <a:r>
              <a:rPr lang="el-GR" sz="2000" kern="50" dirty="0">
                <a:latin typeface="Calibri" panose="020F0502020204030204" pitchFamily="34" charset="0"/>
                <a:ea typeface="Calibri" panose="020F0502020204030204" pitchFamily="34" charset="0"/>
                <a:cs typeface="Tahoma" panose="020B0604030504040204" pitchFamily="34" charset="0"/>
              </a:rPr>
              <a:t>) ανά 1000 άτομα σε ετήσια βάση. Ιόνια νησιά 1920-1940, 1951-2021.</a:t>
            </a:r>
            <a:endParaRPr lang="el-GR" sz="2000" dirty="0"/>
          </a:p>
        </p:txBody>
      </p:sp>
      <p:sp>
        <p:nvSpPr>
          <p:cNvPr id="76803" name="Slide Number Placeholder 3">
            <a:extLst>
              <a:ext uri="{FF2B5EF4-FFF2-40B4-BE49-F238E27FC236}">
                <a16:creationId xmlns:a16="http://schemas.microsoft.com/office/drawing/2014/main" id="{AE96C1C5-1445-BA9E-96E0-13BD9649737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2078DD-C683-4B59-8C1A-8C9384C301B1}" type="slidenum">
              <a:rPr lang="el-GR" altLang="el-GR" smtClean="0"/>
              <a:pPr/>
              <a:t>43</a:t>
            </a:fld>
            <a:endParaRPr lang="el-GR" altLang="el-GR"/>
          </a:p>
        </p:txBody>
      </p:sp>
      <p:pic>
        <p:nvPicPr>
          <p:cNvPr id="76804" name="Picture 11">
            <a:extLst>
              <a:ext uri="{FF2B5EF4-FFF2-40B4-BE49-F238E27FC236}">
                <a16:creationId xmlns:a16="http://schemas.microsoft.com/office/drawing/2014/main" id="{B5DCAFEC-E675-ACED-0F78-0846B1F1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2060575"/>
            <a:ext cx="62706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0C48-2222-70B2-DDEE-963901F4488B}"/>
              </a:ext>
            </a:extLst>
          </p:cNvPr>
          <p:cNvSpPr>
            <a:spLocks noGrp="1"/>
          </p:cNvSpPr>
          <p:nvPr>
            <p:ph type="title"/>
          </p:nvPr>
        </p:nvSpPr>
        <p:spPr>
          <a:xfrm>
            <a:off x="683568" y="229522"/>
            <a:ext cx="7560840" cy="689070"/>
          </a:xfrm>
        </p:spPr>
        <p:txBody>
          <a:bodyPr/>
          <a:lstStyle/>
          <a:p>
            <a:r>
              <a:rPr lang="el-GR" sz="1800" kern="50" dirty="0">
                <a:latin typeface="Calibri" panose="020F0502020204030204" pitchFamily="34" charset="0"/>
                <a:ea typeface="Calibri" panose="020F0502020204030204" pitchFamily="34" charset="0"/>
                <a:cs typeface="Tahoma" panose="020B0604030504040204" pitchFamily="34" charset="0"/>
              </a:rPr>
              <a:t>Καθαρή μετανάστευση (</a:t>
            </a:r>
            <a:r>
              <a:rPr lang="en-US" sz="1800" kern="50" dirty="0">
                <a:latin typeface="Calibri" panose="020F0502020204030204" pitchFamily="34" charset="0"/>
                <a:ea typeface="Calibri" panose="020F0502020204030204" pitchFamily="34" charset="0"/>
                <a:cs typeface="Tahoma" panose="020B0604030504040204" pitchFamily="34" charset="0"/>
              </a:rPr>
              <a:t>NMR</a:t>
            </a:r>
            <a:r>
              <a:rPr lang="el-GR" sz="1800" kern="50" dirty="0">
                <a:latin typeface="Calibri" panose="020F0502020204030204" pitchFamily="34" charset="0"/>
                <a:ea typeface="Calibri" panose="020F0502020204030204" pitchFamily="34" charset="0"/>
                <a:cs typeface="Tahoma" panose="020B0604030504040204" pitchFamily="34" charset="0"/>
              </a:rPr>
              <a:t>), γεννήσεις (</a:t>
            </a:r>
            <a:r>
              <a:rPr lang="en-US" sz="1800" kern="50" dirty="0">
                <a:latin typeface="Calibri" panose="020F0502020204030204" pitchFamily="34" charset="0"/>
                <a:ea typeface="Calibri" panose="020F0502020204030204" pitchFamily="34" charset="0"/>
                <a:cs typeface="Tahoma" panose="020B0604030504040204" pitchFamily="34" charset="0"/>
              </a:rPr>
              <a:t>CBR</a:t>
            </a:r>
            <a:r>
              <a:rPr lang="el-GR" sz="1800" kern="50" dirty="0">
                <a:latin typeface="Calibri" panose="020F0502020204030204" pitchFamily="34" charset="0"/>
                <a:ea typeface="Calibri" panose="020F0502020204030204" pitchFamily="34" charset="0"/>
                <a:cs typeface="Tahoma" panose="020B0604030504040204" pitchFamily="34" charset="0"/>
              </a:rPr>
              <a:t>) και θάνατοι (</a:t>
            </a:r>
            <a:r>
              <a:rPr lang="en-US" sz="1800" kern="50" dirty="0">
                <a:latin typeface="Calibri" panose="020F0502020204030204" pitchFamily="34" charset="0"/>
                <a:ea typeface="Calibri" panose="020F0502020204030204" pitchFamily="34" charset="0"/>
                <a:cs typeface="Tahoma" panose="020B0604030504040204" pitchFamily="34" charset="0"/>
              </a:rPr>
              <a:t>CDR</a:t>
            </a:r>
            <a:r>
              <a:rPr lang="el-GR" sz="1800" kern="50" dirty="0">
                <a:latin typeface="Calibri" panose="020F0502020204030204" pitchFamily="34" charset="0"/>
                <a:ea typeface="Calibri" panose="020F0502020204030204" pitchFamily="34" charset="0"/>
                <a:cs typeface="Tahoma" panose="020B0604030504040204" pitchFamily="34" charset="0"/>
              </a:rPr>
              <a:t>) ανά 1000 άτομα σε ετήσια βάση. Νομοί Ιονίων νήσων 1920-1940, 1951-2021.</a:t>
            </a:r>
            <a:endParaRPr lang="el-GR" sz="1800" dirty="0"/>
          </a:p>
        </p:txBody>
      </p:sp>
      <p:sp>
        <p:nvSpPr>
          <p:cNvPr id="4" name="Slide Number Placeholder 3">
            <a:extLst>
              <a:ext uri="{FF2B5EF4-FFF2-40B4-BE49-F238E27FC236}">
                <a16:creationId xmlns:a16="http://schemas.microsoft.com/office/drawing/2014/main" id="{0B391935-D7D1-4FE3-316E-EEFFFE878EF6}"/>
              </a:ext>
            </a:extLst>
          </p:cNvPr>
          <p:cNvSpPr>
            <a:spLocks noGrp="1"/>
          </p:cNvSpPr>
          <p:nvPr>
            <p:ph type="sldNum" sz="quarter" idx="12"/>
          </p:nvPr>
        </p:nvSpPr>
        <p:spPr/>
        <p:txBody>
          <a:bodyPr/>
          <a:lstStyle/>
          <a:p>
            <a:pPr>
              <a:defRPr/>
            </a:pPr>
            <a:fld id="{D540E1A6-928A-408D-B788-50CAFD9073F5}" type="slidenum">
              <a:rPr lang="el-GR" altLang="el-GR" smtClean="0"/>
              <a:pPr>
                <a:defRPr/>
              </a:pPr>
              <a:t>44</a:t>
            </a:fld>
            <a:endParaRPr lang="el-GR" altLang="el-GR"/>
          </a:p>
        </p:txBody>
      </p:sp>
      <p:pic>
        <p:nvPicPr>
          <p:cNvPr id="8" name="Picture 7">
            <a:extLst>
              <a:ext uri="{FF2B5EF4-FFF2-40B4-BE49-F238E27FC236}">
                <a16:creationId xmlns:a16="http://schemas.microsoft.com/office/drawing/2014/main" id="{0B89EFB0-8884-0C9B-1E09-9608767F5B2A}"/>
              </a:ext>
            </a:extLst>
          </p:cNvPr>
          <p:cNvPicPr>
            <a:picLocks noChangeAspect="1"/>
          </p:cNvPicPr>
          <p:nvPr/>
        </p:nvPicPr>
        <p:blipFill>
          <a:blip r:embed="rId2"/>
          <a:stretch>
            <a:fillRect/>
          </a:stretch>
        </p:blipFill>
        <p:spPr>
          <a:xfrm>
            <a:off x="4572000" y="918593"/>
            <a:ext cx="4548518" cy="2819645"/>
          </a:xfrm>
          <a:prstGeom prst="rect">
            <a:avLst/>
          </a:prstGeom>
        </p:spPr>
      </p:pic>
      <p:pic>
        <p:nvPicPr>
          <p:cNvPr id="10" name="Picture 9">
            <a:extLst>
              <a:ext uri="{FF2B5EF4-FFF2-40B4-BE49-F238E27FC236}">
                <a16:creationId xmlns:a16="http://schemas.microsoft.com/office/drawing/2014/main" id="{8A0887D6-385E-0FE3-F3A1-C1BBC366DA4E}"/>
              </a:ext>
            </a:extLst>
          </p:cNvPr>
          <p:cNvPicPr>
            <a:picLocks noChangeAspect="1"/>
          </p:cNvPicPr>
          <p:nvPr/>
        </p:nvPicPr>
        <p:blipFill>
          <a:blip r:embed="rId3"/>
          <a:stretch>
            <a:fillRect/>
          </a:stretch>
        </p:blipFill>
        <p:spPr>
          <a:xfrm>
            <a:off x="143405" y="918594"/>
            <a:ext cx="4428595" cy="2819645"/>
          </a:xfrm>
          <a:prstGeom prst="rect">
            <a:avLst/>
          </a:prstGeom>
        </p:spPr>
      </p:pic>
      <p:cxnSp>
        <p:nvCxnSpPr>
          <p:cNvPr id="12" name="Straight Connector 11">
            <a:extLst>
              <a:ext uri="{FF2B5EF4-FFF2-40B4-BE49-F238E27FC236}">
                <a16:creationId xmlns:a16="http://schemas.microsoft.com/office/drawing/2014/main" id="{4676DFED-7846-0A09-AF37-61EF2136F823}"/>
              </a:ext>
            </a:extLst>
          </p:cNvPr>
          <p:cNvCxnSpPr/>
          <p:nvPr/>
        </p:nvCxnSpPr>
        <p:spPr>
          <a:xfrm>
            <a:off x="395536" y="2060848"/>
            <a:ext cx="410445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208EECC-1858-08E3-6C36-98F92E1ACE3D}"/>
              </a:ext>
            </a:extLst>
          </p:cNvPr>
          <p:cNvCxnSpPr/>
          <p:nvPr/>
        </p:nvCxnSpPr>
        <p:spPr>
          <a:xfrm>
            <a:off x="4842694" y="2204864"/>
            <a:ext cx="4104456"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E5DF156-CDA9-0848-29CF-38835940789B}"/>
              </a:ext>
            </a:extLst>
          </p:cNvPr>
          <p:cNvPicPr>
            <a:picLocks noChangeAspect="1"/>
          </p:cNvPicPr>
          <p:nvPr/>
        </p:nvPicPr>
        <p:blipFill>
          <a:blip r:embed="rId4"/>
          <a:stretch>
            <a:fillRect/>
          </a:stretch>
        </p:blipFill>
        <p:spPr>
          <a:xfrm>
            <a:off x="142339" y="3738238"/>
            <a:ext cx="4428596" cy="2819645"/>
          </a:xfrm>
          <a:prstGeom prst="rect">
            <a:avLst/>
          </a:prstGeom>
        </p:spPr>
      </p:pic>
      <p:pic>
        <p:nvPicPr>
          <p:cNvPr id="15" name="Picture 14">
            <a:extLst>
              <a:ext uri="{FF2B5EF4-FFF2-40B4-BE49-F238E27FC236}">
                <a16:creationId xmlns:a16="http://schemas.microsoft.com/office/drawing/2014/main" id="{A92D6F53-23D3-619A-3EF8-FB35BF542149}"/>
              </a:ext>
            </a:extLst>
          </p:cNvPr>
          <p:cNvPicPr>
            <a:picLocks noChangeAspect="1"/>
          </p:cNvPicPr>
          <p:nvPr/>
        </p:nvPicPr>
        <p:blipFill>
          <a:blip r:embed="rId5"/>
          <a:stretch>
            <a:fillRect/>
          </a:stretch>
        </p:blipFill>
        <p:spPr>
          <a:xfrm>
            <a:off x="4547986" y="3738238"/>
            <a:ext cx="4548519" cy="2819645"/>
          </a:xfrm>
          <a:prstGeom prst="rect">
            <a:avLst/>
          </a:prstGeom>
        </p:spPr>
      </p:pic>
      <p:cxnSp>
        <p:nvCxnSpPr>
          <p:cNvPr id="16" name="Straight Connector 15">
            <a:extLst>
              <a:ext uri="{FF2B5EF4-FFF2-40B4-BE49-F238E27FC236}">
                <a16:creationId xmlns:a16="http://schemas.microsoft.com/office/drawing/2014/main" id="{CBEB2507-DBC2-4611-3BE9-55686E518109}"/>
              </a:ext>
            </a:extLst>
          </p:cNvPr>
          <p:cNvCxnSpPr/>
          <p:nvPr/>
        </p:nvCxnSpPr>
        <p:spPr>
          <a:xfrm>
            <a:off x="395536" y="4797152"/>
            <a:ext cx="4104456"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2113CE-8E47-DD0D-45D6-3124879BCCA8}"/>
              </a:ext>
            </a:extLst>
          </p:cNvPr>
          <p:cNvCxnSpPr/>
          <p:nvPr/>
        </p:nvCxnSpPr>
        <p:spPr>
          <a:xfrm>
            <a:off x="4842694" y="4797152"/>
            <a:ext cx="41044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107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834CA1A8-5D10-7E0C-3676-238AFD8107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6EE004-7AEA-49EC-891B-26BB44C5A69B}" type="slidenum">
              <a:rPr lang="el-GR" altLang="el-GR" sz="1400" smtClean="0"/>
              <a:pPr>
                <a:spcBef>
                  <a:spcPct val="0"/>
                </a:spcBef>
                <a:buClrTx/>
                <a:buSzTx/>
                <a:buFontTx/>
                <a:buNone/>
              </a:pPr>
              <a:t>5</a:t>
            </a:fld>
            <a:endParaRPr lang="el-GR" altLang="el-GR" sz="1400"/>
          </a:p>
        </p:txBody>
      </p:sp>
      <p:sp>
        <p:nvSpPr>
          <p:cNvPr id="9219" name="Rectangle 2">
            <a:extLst>
              <a:ext uri="{FF2B5EF4-FFF2-40B4-BE49-F238E27FC236}">
                <a16:creationId xmlns:a16="http://schemas.microsoft.com/office/drawing/2014/main" id="{AA236CDA-9686-A030-21E7-AE945359A7AA}"/>
              </a:ext>
            </a:extLst>
          </p:cNvPr>
          <p:cNvSpPr>
            <a:spLocks noGrp="1" noChangeArrowheads="1"/>
          </p:cNvSpPr>
          <p:nvPr>
            <p:ph type="title"/>
          </p:nvPr>
        </p:nvSpPr>
        <p:spPr/>
        <p:txBody>
          <a:bodyPr/>
          <a:lstStyle/>
          <a:p>
            <a:pPr algn="ctr" eaLnBrk="1" hangingPunct="1"/>
            <a:r>
              <a:rPr lang="el-GR" altLang="el-GR" sz="3200"/>
              <a:t>Άμεση μέτρηση της μετανάστευσης: Οι συνοριακές καταγραφές.</a:t>
            </a:r>
          </a:p>
        </p:txBody>
      </p:sp>
      <p:sp>
        <p:nvSpPr>
          <p:cNvPr id="9220" name="Rectangle 3">
            <a:extLst>
              <a:ext uri="{FF2B5EF4-FFF2-40B4-BE49-F238E27FC236}">
                <a16:creationId xmlns:a16="http://schemas.microsoft.com/office/drawing/2014/main" id="{06238770-CBEE-44D5-2408-6BF6B123EFC5}"/>
              </a:ext>
            </a:extLst>
          </p:cNvPr>
          <p:cNvSpPr>
            <a:spLocks noGrp="1" noChangeArrowheads="1"/>
          </p:cNvSpPr>
          <p:nvPr>
            <p:ph type="body" idx="1"/>
          </p:nvPr>
        </p:nvSpPr>
        <p:spPr>
          <a:xfrm>
            <a:off x="250825" y="2017713"/>
            <a:ext cx="8704263" cy="4579937"/>
          </a:xfrm>
        </p:spPr>
        <p:txBody>
          <a:bodyPr/>
          <a:lstStyle/>
          <a:p>
            <a:pPr eaLnBrk="1" hangingPunct="1"/>
            <a:r>
              <a:rPr lang="el-GR" altLang="el-GR" sz="2200"/>
              <a:t>Το σύστημα συνοριακών καταγραφών στην Ελλάδα λειτουργούσε μέχρι το Σεπτέμβριο του 1977. Τα στοιχεία συλλέγονταν από τις Υπηρεσίες Ελέγχου Διαβατηρίων.</a:t>
            </a:r>
          </a:p>
          <a:p>
            <a:pPr eaLnBrk="1" hangingPunct="1"/>
            <a:r>
              <a:rPr lang="el-GR" altLang="el-GR" sz="2200"/>
              <a:t>1946-1977: Δεδομένα αποδημίας Ελλήνων υπηκόων.</a:t>
            </a:r>
          </a:p>
          <a:p>
            <a:pPr eaLnBrk="1" hangingPunct="1"/>
            <a:r>
              <a:rPr lang="el-GR" altLang="el-GR" sz="2200"/>
              <a:t>1968-1977: Δεδομένα παλιννόστησης Ελλήνων υπηκόων.</a:t>
            </a:r>
          </a:p>
          <a:p>
            <a:pPr eaLnBrk="1" hangingPunct="1"/>
            <a:r>
              <a:rPr lang="el-GR" altLang="el-GR" sz="2200"/>
              <a:t>Η λειτουργία του συστήματος διακόπηκε το Σεπτέμβριο του 1977 γιατί θεωρήθηκε ότι η ερώτηση «Σκοπός ταξιδιού» παραβιάζει το απόρρητο των προσωπικών δεδομένων.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5F66A5DF-68FD-3BB5-0320-07CA019F01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27A25E5-F924-4D74-BD75-9BD73BA72B33}" type="slidenum">
              <a:rPr lang="el-GR" altLang="el-GR" sz="1400" smtClean="0"/>
              <a:pPr>
                <a:spcBef>
                  <a:spcPct val="0"/>
                </a:spcBef>
                <a:buClrTx/>
                <a:buSzTx/>
                <a:buFontTx/>
                <a:buNone/>
              </a:pPr>
              <a:t>6</a:t>
            </a:fld>
            <a:endParaRPr lang="el-GR" altLang="el-GR" sz="1400"/>
          </a:p>
        </p:txBody>
      </p:sp>
      <p:sp>
        <p:nvSpPr>
          <p:cNvPr id="11267" name="Rectangle 2">
            <a:extLst>
              <a:ext uri="{FF2B5EF4-FFF2-40B4-BE49-F238E27FC236}">
                <a16:creationId xmlns:a16="http://schemas.microsoft.com/office/drawing/2014/main" id="{B6CB7222-02C3-C81F-E19E-689B7B42C933}"/>
              </a:ext>
            </a:extLst>
          </p:cNvPr>
          <p:cNvSpPr>
            <a:spLocks noGrp="1" noChangeArrowheads="1"/>
          </p:cNvSpPr>
          <p:nvPr>
            <p:ph type="title"/>
          </p:nvPr>
        </p:nvSpPr>
        <p:spPr/>
        <p:txBody>
          <a:bodyPr/>
          <a:lstStyle/>
          <a:p>
            <a:pPr algn="ctr" eaLnBrk="1" hangingPunct="1"/>
            <a:r>
              <a:rPr lang="el-GR" altLang="el-GR" sz="3600"/>
              <a:t>Μετανάστευση από την Ελλάδα 1891-1976</a:t>
            </a:r>
          </a:p>
        </p:txBody>
      </p:sp>
      <p:graphicFrame>
        <p:nvGraphicFramePr>
          <p:cNvPr id="11268" name="Object 3">
            <a:extLst>
              <a:ext uri="{FF2B5EF4-FFF2-40B4-BE49-F238E27FC236}">
                <a16:creationId xmlns:a16="http://schemas.microsoft.com/office/drawing/2014/main" id="{18A891C1-28E1-832B-942B-70CE0CE1652C}"/>
              </a:ext>
            </a:extLst>
          </p:cNvPr>
          <p:cNvGraphicFramePr>
            <a:graphicFrameLocks noGrp="1" noChangeAspect="1"/>
          </p:cNvGraphicFramePr>
          <p:nvPr>
            <p:ph idx="1"/>
          </p:nvPr>
        </p:nvGraphicFramePr>
        <p:xfrm>
          <a:off x="684213" y="1773238"/>
          <a:ext cx="8064500" cy="4795837"/>
        </p:xfrm>
        <a:graphic>
          <a:graphicData uri="http://schemas.openxmlformats.org/presentationml/2006/ole">
            <mc:AlternateContent xmlns:mc="http://schemas.openxmlformats.org/markup-compatibility/2006">
              <mc:Choice xmlns:v="urn:schemas-microsoft-com:vml" Requires="v">
                <p:oleObj name="Φύλλο εργασίας" r:id="rId3" imgW="5286451" imgH="3143402" progId="Excel.Sheet.8">
                  <p:embed/>
                </p:oleObj>
              </mc:Choice>
              <mc:Fallback>
                <p:oleObj name="Φύλλο εργασίας" r:id="rId3" imgW="5286451" imgH="3143402"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773238"/>
                        <a:ext cx="8064500" cy="47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20683D24-0D05-EF3C-731D-BAA9AA7F9E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B69B549-3740-46AC-8786-AD3F77A02735}" type="slidenum">
              <a:rPr lang="el-GR" altLang="el-GR" sz="1400" smtClean="0"/>
              <a:pPr>
                <a:spcBef>
                  <a:spcPct val="0"/>
                </a:spcBef>
                <a:buClrTx/>
                <a:buSzTx/>
                <a:buFontTx/>
                <a:buNone/>
              </a:pPr>
              <a:t>7</a:t>
            </a:fld>
            <a:endParaRPr lang="el-GR" altLang="el-GR" sz="1400"/>
          </a:p>
        </p:txBody>
      </p:sp>
      <p:sp>
        <p:nvSpPr>
          <p:cNvPr id="13315" name="Rectangle 2">
            <a:extLst>
              <a:ext uri="{FF2B5EF4-FFF2-40B4-BE49-F238E27FC236}">
                <a16:creationId xmlns:a16="http://schemas.microsoft.com/office/drawing/2014/main" id="{600406ED-66A2-D8E7-03EC-3AD8D5342E62}"/>
              </a:ext>
            </a:extLst>
          </p:cNvPr>
          <p:cNvSpPr>
            <a:spLocks noGrp="1" noChangeArrowheads="1"/>
          </p:cNvSpPr>
          <p:nvPr>
            <p:ph type="title"/>
          </p:nvPr>
        </p:nvSpPr>
        <p:spPr/>
        <p:txBody>
          <a:bodyPr/>
          <a:lstStyle/>
          <a:p>
            <a:pPr algn="ctr" eaLnBrk="1" hangingPunct="1"/>
            <a:r>
              <a:rPr lang="el-GR" altLang="el-GR" sz="2800"/>
              <a:t>Άμεση μέτρηση της μετανάστευσης: οι απογραφές πληθυσμού. </a:t>
            </a:r>
            <a:r>
              <a:rPr lang="el-GR" altLang="el-GR" sz="2300"/>
              <a:t>Ερωτήσεις περί μετανάστευσης στις Ελληνικές απογραφές:</a:t>
            </a:r>
          </a:p>
        </p:txBody>
      </p:sp>
      <p:sp>
        <p:nvSpPr>
          <p:cNvPr id="13316" name="Rectangle 3">
            <a:extLst>
              <a:ext uri="{FF2B5EF4-FFF2-40B4-BE49-F238E27FC236}">
                <a16:creationId xmlns:a16="http://schemas.microsoft.com/office/drawing/2014/main" id="{95FE424B-20B0-FA72-B465-E0EFBC218F8E}"/>
              </a:ext>
            </a:extLst>
          </p:cNvPr>
          <p:cNvSpPr>
            <a:spLocks noGrp="1" noChangeArrowheads="1"/>
          </p:cNvSpPr>
          <p:nvPr>
            <p:ph type="body" idx="1"/>
          </p:nvPr>
        </p:nvSpPr>
        <p:spPr>
          <a:xfrm>
            <a:off x="250825" y="2017713"/>
            <a:ext cx="8704263" cy="4651375"/>
          </a:xfrm>
        </p:spPr>
        <p:txBody>
          <a:bodyPr/>
          <a:lstStyle/>
          <a:p>
            <a:pPr eaLnBrk="1" hangingPunct="1">
              <a:buSzTx/>
              <a:buFont typeface="Wingdings" panose="05000000000000000000" pitchFamily="2" charset="2"/>
              <a:buChar char="§"/>
            </a:pPr>
            <a:r>
              <a:rPr lang="el-GR" altLang="el-GR" sz="2200"/>
              <a:t>Τόπος Γέννησης: ισόβιοι (ή δια βίου) μετανάστες, μη μετακινηθέντες. Μετανάστες πρώτης γενιάς και δεύτερης γενιάς.</a:t>
            </a:r>
          </a:p>
          <a:p>
            <a:pPr eaLnBrk="1" hangingPunct="1">
              <a:buSzTx/>
              <a:buFont typeface="Wingdings" panose="05000000000000000000" pitchFamily="2" charset="2"/>
              <a:buNone/>
            </a:pPr>
            <a:r>
              <a:rPr lang="el-GR" altLang="el-GR" sz="2200"/>
              <a:t>Μειονέκτημα: Δεν απογράφονται ως μετανάστες άτομα που γεννήθηκαν στην Ελλάδα, έζησαν στο εξωτερικό και βρίσκονταν στην Ελλάδα την ημερομηνία της απογραφής.</a:t>
            </a:r>
          </a:p>
          <a:p>
            <a:pPr eaLnBrk="1" hangingPunct="1">
              <a:buSzTx/>
              <a:buFont typeface="Wingdings" panose="05000000000000000000" pitchFamily="2" charset="2"/>
              <a:buChar char="§"/>
            </a:pPr>
            <a:r>
              <a:rPr lang="el-GR" altLang="el-GR" sz="2200"/>
              <a:t>Υπηκοότητα: αναφέρεται μόνο σε πολίτες άλλων κρατών. Δεν απογράφονται ως μετανάστες αλλοδαποί που έχουν πάρει την Ελληνική υπηκοότητα. </a:t>
            </a:r>
          </a:p>
          <a:p>
            <a:pPr eaLnBrk="1" hangingPunct="1">
              <a:buSzTx/>
              <a:buFont typeface="Wingdings" panose="05000000000000000000" pitchFamily="2" charset="2"/>
              <a:buChar char="§"/>
            </a:pPr>
            <a:r>
              <a:rPr lang="el-GR" altLang="el-GR" sz="2200"/>
              <a:t>Τόπος προηγούμενης διαμονής: η πιο αξιόπιστη πηγή μέτρησης της μετανάστευσης από το εξωτερικό (μετοικίας) και το εσωτερικό (εισδημίας).  Μειονέκτημα: Η ερώτηση (τόπος διαμονής 5 χρόνια πριν) δεν καταγράφει τους μετανάστες που ήρθαν στην Ελλάδα την πρώτη 5-ετία της διαπογραφικής περιόδου. </a:t>
            </a:r>
          </a:p>
          <a:p>
            <a:pPr eaLnBrk="1" hangingPunct="1"/>
            <a:endParaRPr lang="el-GR" altLang="el-G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7C48AA70-2A34-A636-47BC-6C6188EB27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EF0BB5-95A2-4F9F-B3FB-4909F89AA48C}" type="slidenum">
              <a:rPr lang="el-GR" altLang="el-GR" sz="1400" smtClean="0"/>
              <a:pPr>
                <a:spcBef>
                  <a:spcPct val="0"/>
                </a:spcBef>
                <a:buClrTx/>
                <a:buSzTx/>
                <a:buFontTx/>
                <a:buNone/>
              </a:pPr>
              <a:t>8</a:t>
            </a:fld>
            <a:endParaRPr lang="el-GR" altLang="el-GR" sz="1400"/>
          </a:p>
        </p:txBody>
      </p:sp>
      <p:sp>
        <p:nvSpPr>
          <p:cNvPr id="15363" name="Rectangle 2">
            <a:extLst>
              <a:ext uri="{FF2B5EF4-FFF2-40B4-BE49-F238E27FC236}">
                <a16:creationId xmlns:a16="http://schemas.microsoft.com/office/drawing/2014/main" id="{F33389A0-32C3-8DFA-9B9F-843AAD0A52EC}"/>
              </a:ext>
            </a:extLst>
          </p:cNvPr>
          <p:cNvSpPr>
            <a:spLocks noGrp="1" noChangeArrowheads="1"/>
          </p:cNvSpPr>
          <p:nvPr>
            <p:ph type="title"/>
          </p:nvPr>
        </p:nvSpPr>
        <p:spPr>
          <a:xfrm>
            <a:off x="955675" y="188913"/>
            <a:ext cx="8188325" cy="1462087"/>
          </a:xfrm>
        </p:spPr>
        <p:txBody>
          <a:bodyPr/>
          <a:lstStyle/>
          <a:p>
            <a:pPr eaLnBrk="1" hangingPunct="1"/>
            <a:r>
              <a:rPr lang="el-GR" altLang="el-GR" sz="2400"/>
              <a:t>Παράδειγμα διασταύρωσης ερωτήσεων. Μετανάστες κατά υπηκοότητα και τόπο γέννησης. Ελλάδα 2001. </a:t>
            </a:r>
            <a:br>
              <a:rPr lang="el-GR" altLang="el-GR" sz="2400"/>
            </a:br>
            <a:r>
              <a:rPr lang="el-GR" altLang="el-GR" sz="2200">
                <a:solidFill>
                  <a:schemeClr val="tx1"/>
                </a:solidFill>
              </a:rPr>
              <a:t>Η στήλη «Β-Α» δείχνει κατά προσέγγιση σε πόσους μετανάστες έχει δοθεί η Ελληνική υπηκοότητα.</a:t>
            </a:r>
            <a:r>
              <a:rPr lang="el-GR" altLang="el-GR" sz="2400"/>
              <a:t> </a:t>
            </a:r>
          </a:p>
        </p:txBody>
      </p:sp>
      <p:graphicFrame>
        <p:nvGraphicFramePr>
          <p:cNvPr id="15364" name="Object 3">
            <a:extLst>
              <a:ext uri="{FF2B5EF4-FFF2-40B4-BE49-F238E27FC236}">
                <a16:creationId xmlns:a16="http://schemas.microsoft.com/office/drawing/2014/main" id="{DEF9131A-6232-FD89-1285-BECD048F1F61}"/>
              </a:ext>
            </a:extLst>
          </p:cNvPr>
          <p:cNvGraphicFramePr>
            <a:graphicFrameLocks noGrp="1" noChangeAspect="1"/>
          </p:cNvGraphicFramePr>
          <p:nvPr>
            <p:ph idx="1"/>
          </p:nvPr>
        </p:nvGraphicFramePr>
        <p:xfrm>
          <a:off x="1258888" y="1792288"/>
          <a:ext cx="6980237" cy="4814887"/>
        </p:xfrm>
        <a:graphic>
          <a:graphicData uri="http://schemas.openxmlformats.org/presentationml/2006/ole">
            <mc:AlternateContent xmlns:mc="http://schemas.openxmlformats.org/markup-compatibility/2006">
              <mc:Choice xmlns:v="urn:schemas-microsoft-com:vml" Requires="v">
                <p:oleObj name="Φύλλο εργασίας" r:id="rId3" imgW="4390949" imgH="3029102" progId="Excel.Sheet.8">
                  <p:embed/>
                </p:oleObj>
              </mc:Choice>
              <mc:Fallback>
                <p:oleObj name="Φύλλο εργασίας" r:id="rId3" imgW="4390949" imgH="3029102"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792288"/>
                        <a:ext cx="6980237"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BE0365FB-A7F6-FF13-6C05-B728A14D35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EDA09F1-D478-4D56-A744-CC54714B5FCC}" type="slidenum">
              <a:rPr lang="el-GR" altLang="el-GR" sz="1400" smtClean="0"/>
              <a:pPr>
                <a:spcBef>
                  <a:spcPct val="0"/>
                </a:spcBef>
                <a:buClrTx/>
                <a:buSzTx/>
                <a:buFontTx/>
                <a:buNone/>
              </a:pPr>
              <a:t>9</a:t>
            </a:fld>
            <a:endParaRPr lang="el-GR" altLang="el-GR" sz="1400"/>
          </a:p>
        </p:txBody>
      </p:sp>
      <p:sp>
        <p:nvSpPr>
          <p:cNvPr id="17411" name="Rectangle 2">
            <a:extLst>
              <a:ext uri="{FF2B5EF4-FFF2-40B4-BE49-F238E27FC236}">
                <a16:creationId xmlns:a16="http://schemas.microsoft.com/office/drawing/2014/main" id="{46BD0572-244D-2C64-E6D0-FCB542713571}"/>
              </a:ext>
            </a:extLst>
          </p:cNvPr>
          <p:cNvSpPr>
            <a:spLocks noGrp="1" noChangeArrowheads="1"/>
          </p:cNvSpPr>
          <p:nvPr>
            <p:ph type="title"/>
          </p:nvPr>
        </p:nvSpPr>
        <p:spPr/>
        <p:txBody>
          <a:bodyPr/>
          <a:lstStyle/>
          <a:p>
            <a:pPr algn="ctr" eaLnBrk="1" hangingPunct="1"/>
            <a:r>
              <a:rPr lang="el-GR" altLang="el-GR" sz="3600"/>
              <a:t>Μέθοδοι έμμεσης εκτίμησης της μετανάστευσης</a:t>
            </a:r>
          </a:p>
        </p:txBody>
      </p:sp>
      <p:sp>
        <p:nvSpPr>
          <p:cNvPr id="17412" name="Rectangle 3">
            <a:extLst>
              <a:ext uri="{FF2B5EF4-FFF2-40B4-BE49-F238E27FC236}">
                <a16:creationId xmlns:a16="http://schemas.microsoft.com/office/drawing/2014/main" id="{1F26C70A-4FB1-48A4-099C-7895121D1F77}"/>
              </a:ext>
            </a:extLst>
          </p:cNvPr>
          <p:cNvSpPr>
            <a:spLocks noGrp="1" noChangeArrowheads="1"/>
          </p:cNvSpPr>
          <p:nvPr>
            <p:ph type="body" idx="1"/>
          </p:nvPr>
        </p:nvSpPr>
        <p:spPr>
          <a:xfrm>
            <a:off x="395288" y="2017713"/>
            <a:ext cx="8559800" cy="4435475"/>
          </a:xfrm>
        </p:spPr>
        <p:txBody>
          <a:bodyPr/>
          <a:lstStyle/>
          <a:p>
            <a:pPr marL="609600" indent="-609600" eaLnBrk="1" hangingPunct="1">
              <a:buSzTx/>
              <a:buFont typeface="Wingdings" panose="05000000000000000000" pitchFamily="2" charset="2"/>
              <a:buAutoNum type="arabicParenR"/>
            </a:pPr>
            <a:r>
              <a:rPr lang="el-GR" altLang="el-GR" sz="2200"/>
              <a:t>Μέθοδος των ληξιαρχικών καταγραφών (</a:t>
            </a:r>
            <a:r>
              <a:rPr lang="en-US" altLang="el-GR" sz="2200"/>
              <a:t>residual method).</a:t>
            </a:r>
            <a:endParaRPr lang="el-GR" altLang="el-GR" sz="2200"/>
          </a:p>
          <a:p>
            <a:pPr marL="609600" indent="-609600" eaLnBrk="1" hangingPunct="1">
              <a:buSzTx/>
              <a:buFont typeface="Wingdings" panose="05000000000000000000" pitchFamily="2" charset="2"/>
              <a:buAutoNum type="arabicParenR"/>
            </a:pPr>
            <a:endParaRPr lang="en-US" altLang="el-GR" sz="2200"/>
          </a:p>
          <a:p>
            <a:pPr marL="609600" indent="-609600" eaLnBrk="1" hangingPunct="1">
              <a:buSzTx/>
              <a:buFont typeface="Wingdings" panose="05000000000000000000" pitchFamily="2" charset="2"/>
              <a:buAutoNum type="arabicParenR"/>
            </a:pPr>
            <a:r>
              <a:rPr lang="el-GR" altLang="el-GR" sz="2200"/>
              <a:t>Μέθοδος των πηλίκων επιβίωσης (</a:t>
            </a:r>
            <a:r>
              <a:rPr lang="en-US" altLang="el-GR" sz="2200"/>
              <a:t>cohort-component method). </a:t>
            </a:r>
          </a:p>
          <a:p>
            <a:pPr marL="609600" indent="-609600" eaLnBrk="1" hangingPunct="1">
              <a:buFont typeface="Wingdings" panose="05000000000000000000" pitchFamily="2" charset="2"/>
              <a:buNone/>
            </a:pPr>
            <a:r>
              <a:rPr lang="el-GR" altLang="el-GR" sz="2200"/>
              <a:t>Η μέθοδος των πηλίκων επιβίωσης είναι μια πιο εξελιγμένη μορφή της μεθόδου των ληξιαρχικών καταγραφών. Εφαρμόζει ειδικά κατά ηλικία και φύλο ποσοστά επιβίωσης στον αρχικό πληθυσμό και παρέχει εκτιμήσεις της καθαρής μετανάστευσης κατά φύλο και ηλικία.</a:t>
            </a:r>
          </a:p>
        </p:txBody>
      </p:sp>
    </p:spTree>
  </p:cSld>
  <p:clrMapOvr>
    <a:masterClrMapping/>
  </p:clrMapOvr>
</p:sld>
</file>

<file path=ppt/theme/theme1.xml><?xml version="1.0" encoding="utf-8"?>
<a:theme xmlns:a="http://schemas.openxmlformats.org/drawingml/2006/main" name="Δίχρωμος συνδυασμός">
  <a:themeElements>
    <a:clrScheme name="Δίχρωμος συνδυασμός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Δίχρωμος συνδυασμ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Δίχρωμος συνδυασμός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Δίχρωμος συνδυασμός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Δίχρωμος συνδυασμός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Δίχρωμος συνδυασμός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Δίχρωμος συνδυασμός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Δίχρωμος συνδυασμός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2316</TotalTime>
  <Words>6360</Words>
  <Application>Microsoft Office PowerPoint</Application>
  <PresentationFormat>On-screen Show (4:3)</PresentationFormat>
  <Paragraphs>459</Paragraphs>
  <Slides>44</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5" baseType="lpstr">
      <vt:lpstr>Microsoft YaHei</vt:lpstr>
      <vt:lpstr>宋体</vt:lpstr>
      <vt:lpstr>Arial</vt:lpstr>
      <vt:lpstr>Calibri</vt:lpstr>
      <vt:lpstr>Tahoma</vt:lpstr>
      <vt:lpstr>Times New Roman</vt:lpstr>
      <vt:lpstr>Wingdings</vt:lpstr>
      <vt:lpstr>Δίχρωμος συνδυασμός</vt:lpstr>
      <vt:lpstr>Φύλλο εργασίας</vt:lpstr>
      <vt:lpstr>Εξίσωση</vt:lpstr>
      <vt:lpstr>Document</vt:lpstr>
      <vt:lpstr>Πανεπιστήμιο Αιγαίου Τμήμα Γεωγραφίας   Πληθυσμιακή Γεωγραφία</vt:lpstr>
      <vt:lpstr>Τα κυριότερα είδη μεταναστευτικής κίνησης</vt:lpstr>
      <vt:lpstr>Κυριότερες θεωρίες περί μετανάστευσης</vt:lpstr>
      <vt:lpstr>Κυριότερες θεωρίες περί μετανάστευσης</vt:lpstr>
      <vt:lpstr>Άμεση μέτρηση της μετανάστευσης: Οι συνοριακές καταγραφές.</vt:lpstr>
      <vt:lpstr>Μετανάστευση από την Ελλάδα 1891-1976</vt:lpstr>
      <vt:lpstr>Άμεση μέτρηση της μετανάστευσης: οι απογραφές πληθυσμού. Ερωτήσεις περί μετανάστευσης στις Ελληνικές απογραφές:</vt:lpstr>
      <vt:lpstr>Παράδειγμα διασταύρωσης ερωτήσεων. Μετανάστες κατά υπηκοότητα και τόπο γέννησης. Ελλάδα 2001.  Η στήλη «Β-Α» δείχνει κατά προσέγγιση σε πόσους μετανάστες έχει δοθεί η Ελληνική υπηκοότητα. </vt:lpstr>
      <vt:lpstr>Μέθοδοι έμμεσης εκτίμησης της μετανάστευσης</vt:lpstr>
      <vt:lpstr>Τα σύγχρονα διεθνή μεταναστευτικά ρεύματα.</vt:lpstr>
      <vt:lpstr>Η «χρυσή εποχή» της μετανάστευσης προς την Αμερική (1840-1914).</vt:lpstr>
      <vt:lpstr>Η μεταναστευτική πολιτική των Η.Π.Α.</vt:lpstr>
      <vt:lpstr>Η ενδο-ευρωπαική μετανάστευση</vt:lpstr>
      <vt:lpstr>Η αναγκαστική μετανάστευση.</vt:lpstr>
      <vt:lpstr>Παραδείγματα αναγκαστικής μετανάστευσης στον 20ο αιώνα.</vt:lpstr>
      <vt:lpstr>Αστικοποίηση (Urbanisation)</vt:lpstr>
      <vt:lpstr>Οικονομική ανάπτυξη και βαθμός αστικοποίησης.</vt:lpstr>
      <vt:lpstr>Οι 15 πολυπληθέστερες πόλεις του κόσμου (2005).</vt:lpstr>
      <vt:lpstr>Οι 15 πολυπληθέστερες πόλεις του κόσμου (2011).</vt:lpstr>
      <vt:lpstr>Αιτίες της αστικοποίησης στις αναπτυσσόμενες χώρες.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Από-αστικοποίηση (counter-urbanisation).</vt:lpstr>
      <vt:lpstr>Αιτίες της από-αστικοποίησης</vt:lpstr>
      <vt:lpstr>Πληθυσμιακή κινητικότητα στο Αρχιπέλαγος του Αιγαίου Καθαρή μετανάστευση (NMR), γεννήσεις (CBR) και θάνατοι (CDR) ανά 1000 άτομα σε ετήσια βάση. Κυκλάδες 1860-1885, 1921-1940, 1951-2016.</vt:lpstr>
      <vt:lpstr>Εκτίμηση της καθαρής μετανάστευσης με τη μέθοδο των ληξιαρχικών καταγραφών. Κυκλάδες 1861-2016. </vt:lpstr>
      <vt:lpstr>Καθαρή μετανάστευση (NMR), γεννήσεις (CBR) και θάνατοι (CDR) ανά 1000 άτομα σε ετήσια βάση. Βόρειο Αιγαίο 1921-1940, 1951-2016.</vt:lpstr>
      <vt:lpstr>Εκτίμηση της καθαρής μετανάστευσης με τη μέθοδο των ληξιαρχικών καταγραφών. Βόρειο Αιγαίο 1920-2016</vt:lpstr>
      <vt:lpstr>Καθαρή μετανάστευση (NMR), γεννήσεις (CBR) και θάνατοι (CDR) ανά 1000 άτομα σε ετήσια βάση. Δωδεκάνησα 1951-2016.</vt:lpstr>
      <vt:lpstr>Καθαρή μετανάστευση (NMR), γεννήσεις (CBR) και θάνατοι (CDR) ανά 1000 άτομα σε ετήσια βάση. Ιόνια νησιά 1920-1940, 1951-2021.</vt:lpstr>
      <vt:lpstr>Καθαρή μετανάστευση (NMR), γεννήσεις (CBR) και θάνατοι (CDR) ανά 1000 άτομα σε ετήσια βάση. Νομοί Ιονίων νήσων 1920-1940, 1951-2021.</vt:lpstr>
    </vt:vector>
  </TitlesOfParts>
  <Company>UoA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Αιγαίου Τμήμα Γεωγραφίας   Πληθυσμιακή Γεωγραφία</dc:title>
  <dc:creator>bgav</dc:creator>
  <cp:lastModifiedBy>Vasilis Gavalas</cp:lastModifiedBy>
  <cp:revision>55</cp:revision>
  <dcterms:created xsi:type="dcterms:W3CDTF">2006-04-13T06:13:43Z</dcterms:created>
  <dcterms:modified xsi:type="dcterms:W3CDTF">2026-04-28T05:59:38Z</dcterms:modified>
</cp:coreProperties>
</file>