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7.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0" r:id="rId4"/>
    <p:sldId id="258" r:id="rId5"/>
    <p:sldId id="270" r:id="rId6"/>
    <p:sldId id="262" r:id="rId7"/>
    <p:sldId id="275" r:id="rId8"/>
    <p:sldId id="276" r:id="rId9"/>
    <p:sldId id="272" r:id="rId10"/>
    <p:sldId id="261" r:id="rId11"/>
    <p:sldId id="263" r:id="rId12"/>
    <p:sldId id="264" r:id="rId13"/>
    <p:sldId id="265" r:id="rId14"/>
    <p:sldId id="277" r:id="rId15"/>
    <p:sldId id="271" r:id="rId16"/>
    <p:sldId id="266" r:id="rId17"/>
    <p:sldId id="267" r:id="rId18"/>
    <p:sldId id="273" r:id="rId19"/>
    <p:sldId id="268" r:id="rId20"/>
    <p:sldId id="269" r:id="rId21"/>
  </p:sldIdLst>
  <p:sldSz cx="12192000" cy="6858000"/>
  <p:notesSz cx="6797675" cy="992505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20" autoAdjust="0"/>
  </p:normalViewPr>
  <p:slideViewPr>
    <p:cSldViewPr snapToGrid="0">
      <p:cViewPr varScale="1">
        <p:scale>
          <a:sx n="89" d="100"/>
          <a:sy n="89" d="100"/>
        </p:scale>
        <p:origin x="13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8T08:52:43.4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0 214,'58'-2,"0"-2,0-2,0-3,89-26,-83 17,1 4,71-7,-103 16,55-16,-11 1,-47 15,14-5,86-5,-9 1,-81 8,57-2,-44 8,116 2,-133 0,0 2,61 15,31 8,3 0,-86-17,1-3,0-2,0-1,56-4,34 2,33 17,252-13,-354-6,2 3,104 18,-108-8,-41-7,0-1,27 1,129-4,64 5,-163 0,-2-1,95 19,-61-3,2-5,136 3,-130-7,-10-1,84 4,-90-6,-9 2,41 3,408 11,33-23,-296-5,1853 2,-1942-13,-50 2,112-9,-129 10,163 8,-155 3,-58 0,594-17,-51 5,-403 12,639-1,-620 14,-6-1,-76 0,-20-1,-11-10,115 8,360 6,-468-16,-93 1,42 8,4 1,70-4,60 5,193 20,-375-29,407 8,2 0,204 22,277-20,-590-14,-224 2,296-11,-37-14,-241 17,489-1,-194 9,-189-14,61 1,888 14,-649-2,-4-13,-10 0,-278 16,172-3,-200-12,62 0,1304 15,-827-3,-710 3,49 8,8 1,80 9,-62 7,-93-23,-2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8T09:03:45.4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1,'1151'0,"-1114"2,1 3,-1 1,0 2,0 1,-1 2,47 21,24 7,-82-31,1 0,0-2,0-1,1-1,53 2,629-8,-683 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8T09:04:07.2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13,'2601'0,"-2567"2,-1 1,40 9,-7 0,73 14,-83-14,1-3,82 4,1176-12,-608-3,4089 2,-4769-2,0-1,-1-1,0-1,33-11,-32 8,0 1,1 1,53-4,-38 8,0-1,0-3,59-15,-76 13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8T09:04:16.2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66,'0'-2,"1"0,0 0,-1 0,1 0,0 0,0 1,0-1,1 0,-1 0,0 1,1-1,-1 1,1-1,0 1,-1 0,1-1,0 1,0 0,0 0,0 0,0 0,2 0,47-16,-4 11,0 1,-1 2,83 7,-21-1,818-3,-853 4,74 12,-75-6,12 2,68 5,47 2,-106-8,-3-1,172 11,2429-22,-2646 3,1 2,82 20,-82-14,2-1,68 3,813-12,-419-2,1061 2,-1515-3,62-10,-63 5,67 0,23 9,-120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8T09:04:19.3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0 122,'1'-2,"-1"1,1-1,-1 1,1 0,-1-1,1 1,0-1,0 1,-1 0,1 0,0-1,0 1,0 0,1 0,-1 0,0 0,0 0,0 0,1 1,-1-1,3-1,35-13,9 2,2 1,-1 3,86-5,157 11,-197 4,1669 2,-1082-3,-466-15,-18 0,1156 13,-660 5,2123-3,-2608 13,-50 0,48 3,59 2,-243-16,-1 0,0 2,44 12,23 5,7-12,127-3,55 3,125 33,-367-38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8T09:04:22.6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1 122,'0'-3,"0"0,1 0,-1 0,1 0,0 0,-1 0,1 0,1 0,-1 0,0 1,1-1,-1 1,1-1,0 1,0-1,0 1,0 0,0 0,0 0,1 0,-1 0,1 1,0-1,-1 1,1-1,0 1,5-2,8-1,-1 0,1 1,0 0,17 0,-23 3,757-37,7 38,-303 2,8053-3,-8499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8T09:04:25.5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62,'416'-17,"458"2,-559 18,2574-3,-2594-15,-17-1,1641 14,-927 5,1894-3,-2857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8T09:04:28.3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1 151,'43'-2,"1"-2,58-14,21-2,172-19,237-19,438 49,-552 12,2428-3,-2732 5,0 5,154 33,-93-10,0-7,266 5,-407-29,1 2,-1 2,0 0,53 19,-48-13,-1-2,1-1,46 4,396-10,-243-6,234 3,-447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8T09:10:31.0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67,'0'-2,"1"0,0 0,0 0,0 0,0 0,0 1,0-1,0 0,1 1,-1-1,0 1,1-1,0 1,-1-1,1 1,0 0,-1 0,1 0,0 0,0 0,3 0,44-16,-9 10,0 2,0 2,1 2,60 5,1-1,1375-3,-1415 3,-1 3,1 3,61 18,-62-13,0-2,1-3,67 2,-22-10,140-5,-168-11,-59 10,1 1,34-2,62 6,-91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9T04:51:09.5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2,'130'-1,"147"3,-230 4,-1 2,-1 2,57 21,-15 3,-56-20,35 10,24 5,45 11,-91-29,0-3,0-1,48 0,-29-8,-41-1,0 2,1 0,-1 2,1 0,25 7,-22-3,0 0,0-2,40 1,82-6,-57-1,-72 0,0 0,0-1,-1-1,1 0,21-10,-20 7,-1 1,1 1,0 1,28-2,4 1,0-3,64-17,-27 6,-3-5,-71 21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9T04:51:52.0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2,'716'0,"-692"1,0 2,0 1,0 1,-1 1,26 10,-22-7,-1-2,1 0,38 4,194-9,-133-4,359 2,-355-11,-12-1,-98 12,1-2,-1-1,24-6,-3-1,1 2,0 1,76-1,298 9,-383 0,51 10,-50-6,47 2,-76-7,54 1,97 12,-84-6,0-2,95-6,-51-1,394 2,-487 1,0 1,25 6,-23-3,37 2,409-6,-227-3,239 2,-458 1,0 2,25 5,33 3,278-8,-187-5,399 2,-433-13,-94 7,51 0,-84 6,70 1,111-14,-100 4,158 7,-123 4,536-2,-638 1,48 9,8 1,-62-9,1 1,-1 2,30 9,24 5,58 0,-86-14,0-1,84-6,39 3,-100 10,-44-6,29 2,315-5,-190-4,-50 2,-110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8T08:52:50.2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0 162,'268'-11,"-63"-5,-53 5,619-6,-548 19,830-2,-797 13,-45-1,289 13,-104 3,28-1,-246-26,212 9,-291-3,141 19,-189-19,0-3,101-4,-70-2,-23 2,254 10,439 36,8-46,-336-2,787 2,-859-28,-27 1,6 26,268-12,-317 0,3-1,-17-11,183-13,-309 28,211-8,868 17,-586 3,2936-2,-3110-20,-436 19,257-23,119-6,825 1,151 27,-765 3,-368-16,-184 9,400-2,-291 10,424 9,488 6,-751-6,-77 0,268 14,-46 11,19 2,-185-23,-111-8,237 10,8 19,233 6,-255-29,21 0,-356-15,112 4,-167 2,-9 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9T04:52:04.2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26,'0'0,"0"-1,0 0,0 1,0-1,1 0,-1 1,0-1,1 1,-1-1,0 0,1 1,-1-1,1 1,-1-1,1 1,-1-1,1 1,-1 0,1-1,-1 1,1-1,0 1,-1 0,1 0,0-1,-1 1,2 0,22-4,-20 3,81-5,117 5,-95 2,342 0,-422 0,53 10,-51-6,38 2,-46-5,37 7,-38-5,41 3,-17-6,-14-1,0 1,37 6,5 2,0-3,128-5,-85-3,790 2,-885-1,-1-1,32-7,-30 5,43-4,3 8,-36 1,0-2,0-1,49-9,-62 8,0 0,27 0,-25 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9T04:52:09.6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26,'374'0,"-353"-1,1-1,29-7,-28 5,42-4,444 7,-243 3,379-2,-616 1,48 9,15 2,240-10,-172-4,-129 4,46 7,19 2,461-9,-286-4,1400 2,-1641 2,50 9,-49-6,50 2,1204-6,-590-3,-667 1,51-10,17 0,231 9,-167 3,-120 2,0 1,55 12,28 4,27-12,11 2,270 0,-273-11,-149 1,427 14,57-3,-313-13,-130 2,-25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9T04:52:16.0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1,'162'0,"205"1,-78 22,-1 19,-257-38,359 59,-230-27,-126-28,-13-4,1-1,0-1,29 0,-24-2,41 6,20 4,0-4,117-7,-77-1,-42 2,42 1,206-24,-268 13,231-33,1 25,-259 16,48-7,16-2,11 11,23-1,-47-10,18 0,608 10,-346 3,-203-4,185 4,-219 9,40 1,-148-11,41 8,15 1,461-6,-296-6,1068 2,-1276 2,47 8,-45-5,44 2,36-8,-20-1,107 13,-30 2,196-10,-187-5,421 2,-576 2,49 8,-35-4,-21-2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9T04:52:20.0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1,'4770'0,"-4537"12,-2 0,-17-3,-49 0,589-4,-543-5,-24 11,4 1,2177-13,-1385 1,-946 2,51 8,23 2,-57-11,-32-1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9T04:52:23.6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48,'2028'0,"-1843"-10,-45 0,551 6,-385 6,1091-2,-1372-2,1 0,25-6,-23 3,43-2,533 5,-290 4,-199-2,-96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8T08:53:02.5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1 321,'33'-5,"-7"-1,203-27,155-17,242 16,4 23,-117 4,1350-6,-1523 13,63-14,-14 0,1549 13,-898 3,-318-32,-335 8,128 19,-261 5,780-2,-772 13,-41-1,87 1,14 0,-28-12,52 1,-106 11,42 0,-222-12,191 8,374 8,-459-18,2588 0,-2022 43,-724-41,251 24,325 17,265-60,476-22,-704 15,-179 4,792 13,-717 10,-80-18,-223 6,249-15,-244 14,269-7,8-5,-367 10,60-4,-12 5,-32 1,98 9,122-9,364-6,-484 19,654-2,-887 0,1 1,0 0,0 1,-1 0,1 1,-1 1,0 0,21 9,-11-4,0-2,1 0,0-1,28 2,-31-4,37 3,-32-5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8T08:53:06.3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1 319,'38'-2,"49"-8,-9 0,49-1,733-52,514 9,-426 46,58-3,-665-7,145-5,4 29,-301 5,1116 48,-876-45,-131-2,37-10,138 7,-251 7,378 12,-5-28,197-2,70-20,-828 22,981-31,-980 29,554-24,-124-10,-346 23,510-60,-406 60,-17 2,466-26,1204 39,-988-3,-599 16,-140-5,283 17,-267-15,138 5,274-35,115 6,-441 13,350-1,-571 2,0 0,44 11,-49-8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8T08:53:09.3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1,'530'-1,"646"3,-646 11,98 0,-523-8,112 20,-72-6,340 13,-346-20,-20 0,401-10,-266-4,-226 4,-1 0,30 8,-25-5,35 3,10-6,126 12,37 13,-35-14,1 0,-86-4,128-7,-132-4,-86 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8T08:53:10.5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0,'1388'31,"763"21,-2057-51,-1 5,95 19,-47-4,176 4,-263-24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8T08:53:11.5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0,'132'0,"537"21,-438 4,542 36,-724-60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8T08:53:15.8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1 188,'8'0,"1"-1,0 0,-1-1,15-5,17-3,328-30,1 28,-289 10,2313 28,-1087-2,-874-50,-4-32,46-5,159 48,-389 17,-235-2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8T08:53:17.6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0 134,'11'0,"0"-2,-1 1,1-1,19-7,12-3,53-4,155-5,-116 12,121-14,254-14,-174 36,-302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Θέση κεφαλίδας 1"/>
          <p:cNvSpPr txBox="1">
            <a:spLocks noGrp="1"/>
          </p:cNvSpPr>
          <p:nvPr>
            <p:ph type="hdr" sz="quarter"/>
          </p:nvPr>
        </p:nvSpPr>
        <p:spPr>
          <a:xfrm>
            <a:off x="0" y="1"/>
            <a:ext cx="2945659" cy="49797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Calibri"/>
              </a:defRPr>
            </a:lvl1pPr>
          </a:lstStyle>
          <a:p>
            <a:pPr lvl="0"/>
            <a:endParaRPr lang="el-GR"/>
          </a:p>
        </p:txBody>
      </p:sp>
      <p:sp>
        <p:nvSpPr>
          <p:cNvPr id="3" name="Θέση ημερομηνίας 2"/>
          <p:cNvSpPr txBox="1">
            <a:spLocks noGrp="1"/>
          </p:cNvSpPr>
          <p:nvPr>
            <p:ph type="dt" idx="1"/>
          </p:nvPr>
        </p:nvSpPr>
        <p:spPr>
          <a:xfrm>
            <a:off x="3850438" y="1"/>
            <a:ext cx="2945659" cy="497979"/>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Calibri"/>
              </a:defRPr>
            </a:lvl1pPr>
          </a:lstStyle>
          <a:p>
            <a:pPr lvl="0"/>
            <a:fld id="{97C1A599-95EF-4DB8-A40D-E6E2C15860A0}" type="datetime1">
              <a:rPr lang="el-GR"/>
              <a:pPr lvl="0"/>
              <a:t>28/5/2024</a:t>
            </a:fld>
            <a:endParaRPr lang="el-GR"/>
          </a:p>
        </p:txBody>
      </p:sp>
      <p:sp>
        <p:nvSpPr>
          <p:cNvPr id="4" name="Θέση εικόνας διαφάνειας 3"/>
          <p:cNvSpPr>
            <a:spLocks noGrp="1" noRot="1" noChangeAspect="1"/>
          </p:cNvSpPr>
          <p:nvPr>
            <p:ph type="sldImg" idx="2"/>
          </p:nvPr>
        </p:nvSpPr>
        <p:spPr>
          <a:xfrm>
            <a:off x="422275" y="1241425"/>
            <a:ext cx="5953125" cy="3349625"/>
          </a:xfrm>
          <a:prstGeom prst="rect">
            <a:avLst/>
          </a:prstGeom>
          <a:noFill/>
          <a:ln w="12701">
            <a:solidFill>
              <a:srgbClr val="000000"/>
            </a:solidFill>
            <a:prstDash val="solid"/>
          </a:ln>
        </p:spPr>
      </p:sp>
      <p:sp>
        <p:nvSpPr>
          <p:cNvPr id="5" name="Θέση σημειώσεων 4"/>
          <p:cNvSpPr txBox="1">
            <a:spLocks noGrp="1"/>
          </p:cNvSpPr>
          <p:nvPr>
            <p:ph type="body" sz="quarter" idx="3"/>
          </p:nvPr>
        </p:nvSpPr>
        <p:spPr>
          <a:xfrm>
            <a:off x="679768" y="4776429"/>
            <a:ext cx="5438140" cy="3907988"/>
          </a:xfrm>
          <a:prstGeom prst="rect">
            <a:avLst/>
          </a:prstGeom>
          <a:noFill/>
          <a:ln>
            <a:noFill/>
          </a:ln>
        </p:spPr>
        <p:txBody>
          <a:bodyPr vert="horz" wrap="square" lIns="91440" tIns="45720" rIns="91440" bIns="45720" anchor="t" anchorCtr="0" compatLnSpc="1">
            <a:no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txBox="1">
            <a:spLocks noGrp="1"/>
          </p:cNvSpPr>
          <p:nvPr>
            <p:ph type="ftr" sz="quarter" idx="4"/>
          </p:nvPr>
        </p:nvSpPr>
        <p:spPr>
          <a:xfrm>
            <a:off x="0" y="9427070"/>
            <a:ext cx="2945659" cy="497979"/>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Calibri"/>
              </a:defRPr>
            </a:lvl1pPr>
          </a:lstStyle>
          <a:p>
            <a:pPr lvl="0"/>
            <a:endParaRPr lang="el-GR"/>
          </a:p>
        </p:txBody>
      </p:sp>
      <p:sp>
        <p:nvSpPr>
          <p:cNvPr id="7" name="Θέση αριθμού διαφάνειας 6"/>
          <p:cNvSpPr txBox="1">
            <a:spLocks noGrp="1"/>
          </p:cNvSpPr>
          <p:nvPr>
            <p:ph type="sldNum" sz="quarter" idx="5"/>
          </p:nvPr>
        </p:nvSpPr>
        <p:spPr>
          <a:xfrm>
            <a:off x="3850438" y="9427070"/>
            <a:ext cx="2945659" cy="497979"/>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Calibri"/>
              </a:defRPr>
            </a:lvl1pPr>
          </a:lstStyle>
          <a:p>
            <a:pPr lvl="0"/>
            <a:fld id="{C4D42599-00F8-4CA0-A8D9-C67C44DA1F38}" type="slidenum">
              <a:t>‹#›</a:t>
            </a:fld>
            <a:endParaRPr lang="el-GR"/>
          </a:p>
        </p:txBody>
      </p:sp>
    </p:spTree>
    <p:extLst>
      <p:ext uri="{BB962C8B-B14F-4D97-AF65-F5344CB8AC3E}">
        <p14:creationId xmlns:p14="http://schemas.microsoft.com/office/powerpoint/2010/main" val="2164416541"/>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lvl="0"/>
            <a:fld id="{C4D42599-00F8-4CA0-A8D9-C67C44DA1F38}" type="slidenum">
              <a:rPr lang="el-GR" smtClean="0"/>
              <a:t>1</a:t>
            </a:fld>
            <a:endParaRPr lang="el-GR"/>
          </a:p>
        </p:txBody>
      </p:sp>
    </p:spTree>
    <p:extLst>
      <p:ext uri="{BB962C8B-B14F-4D97-AF65-F5344CB8AC3E}">
        <p14:creationId xmlns:p14="http://schemas.microsoft.com/office/powerpoint/2010/main" val="484798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420688" y="1239838"/>
            <a:ext cx="5956300" cy="3351212"/>
          </a:xfrm>
        </p:spPr>
      </p:sp>
      <p:sp>
        <p:nvSpPr>
          <p:cNvPr id="3" name="Θέση σημειώσεων 2"/>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solidFill>
                  <a:srgbClr val="000000"/>
                </a:solidFill>
                <a:effectLst/>
                <a:latin typeface="Times New Roman" panose="02020603050405020304" pitchFamily="18" charset="0"/>
                <a:ea typeface="Calibri" panose="020F0502020204030204" pitchFamily="34" charset="0"/>
                <a:cs typeface="Code"/>
              </a:rPr>
              <a:t>Ο χάρτης 3 αποκαλύπτει ότι η διαφορική κατά φύλο θνησιμότητα δεν ακολουθεί μία διακριτή γεωγραφική διχοτόμηση Βορρά-Νότου. Είναι μάλλον δύο Γεωγραφικά Διαμερίσματα που ξεχωρίζουν από το σύνολο. Η Θεσσαλία, όπου τα κορίτσια είχαν μικρότερο προσδόκιμο επιβίωσης από τα αγόρια, και η Θράκη, όπου το προσδόκιμο επιβίωσης των κοριτσιών κατά τη γέννηση ήταν οριακά μεγαλύτερο από αυτό των αγοριών.</a:t>
            </a:r>
            <a:endParaRPr lang="el-GR" sz="1800" dirty="0">
              <a:solidFill>
                <a:srgbClr val="000000"/>
              </a:solidFill>
              <a:effectLst/>
              <a:latin typeface="Code"/>
              <a:ea typeface="Calibri" panose="020F0502020204030204" pitchFamily="34" charset="0"/>
              <a:cs typeface="Code"/>
            </a:endParaRPr>
          </a:p>
          <a:p>
            <a:pPr lvl="0"/>
            <a:endParaRPr lang="el-GR" dirty="0"/>
          </a:p>
        </p:txBody>
      </p:sp>
      <p:sp>
        <p:nvSpPr>
          <p:cNvPr id="4" name="Θέση αριθμού διαφάνειας 3"/>
          <p:cNvSpPr txBox="1"/>
          <p:nvPr/>
        </p:nvSpPr>
        <p:spPr>
          <a:xfrm>
            <a:off x="3850438" y="9427070"/>
            <a:ext cx="2945659" cy="497979"/>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44E3F6A-8DC6-4F1C-A961-A39A20F7F90E}" type="slidenum">
              <a:t>12</a:t>
            </a:fld>
            <a:endParaRPr lang="el-GR"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pPr marL="0" marR="0" indent="457200" algn="just">
              <a:lnSpc>
                <a:spcPct val="150000"/>
              </a:lnSpc>
              <a:spcBef>
                <a:spcPts val="0"/>
              </a:spcBef>
              <a:spcAft>
                <a:spcPts val="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Με μια πρώτη ματιά στο σχήμα είναι φανερό ότι υπήρχαν μεγάλες διαφορές στην διαφορική κατά φύλο θνησιμότητα από το ένα Γεωγραφικό Διαμέρισμα στο άλλο, και αυτό το γεγονός από μόνο του υπονοεί ότι η μεταχείριση των δύο φύλων δεν ήταν ίδια σε όλη την Ελληνική επικράτεια. Οι γυναίκες φαίνεται ότι ήταν σε δυσμενέστερη θέση στη Θεσσαλία, όπου είχαν υψηλότερη θνησιμότητα από τους άνδρες σε κάθε ηλικιακή ομάδα από τη νηπιακή ηλικία (1-4) μέχρι τα 35-39.  Το δεύτερο χειρότερο Γεωγραφικό Διαμέρισμα για να ζει μια γυναίκα στην προπολεμική Ελλάδα ήταν η Θράκη, όπου οι γυναίκες είχαν υψηλότερη θνησιμότητα από τους άνδρες από τη νηπιακή ηλικία (1-4) μέχρι τα πρώιμα 30 (30-34). Η Μακεδονία παρουσίαζε παρόμοια εικόνα με τη Θράκη: οι γυναίκες βίωναν μεγαλύτερη θνησιμότητα από τους άνδρες στις ηλικίες 1-4 μέχρι και 30-34, αν και το επίπεδο της υπερβάλλουσας γυναικείας θνησιμότητας στη Μακεδονία δεν ήταν τόσο υψηλό όσο στη Θράκη. </a:t>
            </a:r>
          </a:p>
          <a:p>
            <a:pPr marL="0" marR="0" lvl="0" indent="457200" algn="just" defTabSz="914400" rtl="0" eaLnBrk="1" fontAlgn="auto" latinLnBrk="0" hangingPunct="1">
              <a:lnSpc>
                <a:spcPct val="150000"/>
              </a:lnSpc>
              <a:spcBef>
                <a:spcPts val="0"/>
              </a:spcBef>
              <a:spcAft>
                <a:spcPts val="0"/>
              </a:spcAft>
              <a:buClrTx/>
              <a:buSzTx/>
              <a:buFontTx/>
              <a:buNone/>
              <a:tabLst/>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 μόνο Γεωγραφικό Διαμέρισμα όπου η γυναικεία θνησιμότητα ήταν χαμηλότερη από την ανδρική σε όλες τις ηλικίες ήταν τα Ιόνια νησιά. Η Ήπειρος επίσης επιδείκνυε χαμηλότερη γυναικεία θνησιμότητα σε όλες εκτός από μία ηλικιακή ομάδα, αυτήν της εφηβείας (15-19), όπου η θνησιμότητα ήταν στην ουσία ίδια και για τα δύο φύλα.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50000"/>
              </a:lnSpc>
              <a:spcBef>
                <a:spcPts val="0"/>
              </a:spcBef>
              <a:spcAft>
                <a:spcPts val="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lvl="0"/>
            <a:fld id="{C4D42599-00F8-4CA0-A8D9-C67C44DA1F38}" type="slidenum">
              <a:rPr lang="el-GR" smtClean="0"/>
              <a:t>13</a:t>
            </a:fld>
            <a:endParaRPr lang="el-GR"/>
          </a:p>
        </p:txBody>
      </p:sp>
    </p:spTree>
    <p:extLst>
      <p:ext uri="{BB962C8B-B14F-4D97-AF65-F5344CB8AC3E}">
        <p14:creationId xmlns:p14="http://schemas.microsoft.com/office/powerpoint/2010/main" val="2815034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lvl="0"/>
            <a:fld id="{C4D42599-00F8-4CA0-A8D9-C67C44DA1F38}" type="slidenum">
              <a:rPr lang="el-GR" smtClean="0"/>
              <a:t>15</a:t>
            </a:fld>
            <a:endParaRPr lang="el-GR"/>
          </a:p>
        </p:txBody>
      </p:sp>
    </p:spTree>
    <p:extLst>
      <p:ext uri="{BB962C8B-B14F-4D97-AF65-F5344CB8AC3E}">
        <p14:creationId xmlns:p14="http://schemas.microsoft.com/office/powerpoint/2010/main" val="1634973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r>
              <a:rPr lang="en-US" sz="1200" b="0" i="0" u="none" strike="noStrike" kern="1200" cap="none" spc="0" baseline="0" dirty="0">
                <a:solidFill>
                  <a:srgbClr val="000000"/>
                </a:solidFill>
                <a:uFillTx/>
                <a:latin typeface="Calibri"/>
              </a:rPr>
              <a:t>Source: Model life tables based on census returns and vital statistics.</a:t>
            </a:r>
            <a:endParaRPr lang="el-GR" dirty="0"/>
          </a:p>
        </p:txBody>
      </p:sp>
      <p:sp>
        <p:nvSpPr>
          <p:cNvPr id="4" name="Slide Number Placeholder 3"/>
          <p:cNvSpPr>
            <a:spLocks noGrp="1"/>
          </p:cNvSpPr>
          <p:nvPr>
            <p:ph type="sldNum" sz="quarter" idx="10"/>
          </p:nvPr>
        </p:nvSpPr>
        <p:spPr/>
        <p:txBody>
          <a:bodyPr/>
          <a:lstStyle/>
          <a:p>
            <a:pPr lvl="0"/>
            <a:fld id="{C4D42599-00F8-4CA0-A8D9-C67C44DA1F38}" type="slidenum">
              <a:rPr lang="el-GR" smtClean="0"/>
              <a:t>16</a:t>
            </a:fld>
            <a:endParaRPr lang="el-GR"/>
          </a:p>
        </p:txBody>
      </p:sp>
    </p:spTree>
    <p:extLst>
      <p:ext uri="{BB962C8B-B14F-4D97-AF65-F5344CB8AC3E}">
        <p14:creationId xmlns:p14="http://schemas.microsoft.com/office/powerpoint/2010/main" val="2044972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lvl="0"/>
            <a:fld id="{C4D42599-00F8-4CA0-A8D9-C67C44DA1F38}" type="slidenum">
              <a:rPr lang="el-GR" smtClean="0"/>
              <a:t>17</a:t>
            </a:fld>
            <a:endParaRPr lang="el-GR"/>
          </a:p>
        </p:txBody>
      </p:sp>
    </p:spTree>
    <p:extLst>
      <p:ext uri="{BB962C8B-B14F-4D97-AF65-F5344CB8AC3E}">
        <p14:creationId xmlns:p14="http://schemas.microsoft.com/office/powerpoint/2010/main" val="590802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lvl="0"/>
            <a:fld id="{C4D42599-00F8-4CA0-A8D9-C67C44DA1F38}" type="slidenum">
              <a:rPr lang="el-GR" smtClean="0"/>
              <a:t>18</a:t>
            </a:fld>
            <a:endParaRPr lang="el-GR"/>
          </a:p>
        </p:txBody>
      </p:sp>
    </p:spTree>
    <p:extLst>
      <p:ext uri="{BB962C8B-B14F-4D97-AF65-F5344CB8AC3E}">
        <p14:creationId xmlns:p14="http://schemas.microsoft.com/office/powerpoint/2010/main" val="2475177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lvl="0"/>
            <a:fld id="{C4D42599-00F8-4CA0-A8D9-C67C44DA1F38}" type="slidenum">
              <a:rPr lang="el-GR" smtClean="0"/>
              <a:t>19</a:t>
            </a:fld>
            <a:endParaRPr lang="el-GR"/>
          </a:p>
        </p:txBody>
      </p:sp>
    </p:spTree>
    <p:extLst>
      <p:ext uri="{BB962C8B-B14F-4D97-AF65-F5344CB8AC3E}">
        <p14:creationId xmlns:p14="http://schemas.microsoft.com/office/powerpoint/2010/main" val="3077350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pPr marL="0" marR="0" indent="228600" algn="just">
              <a:lnSpc>
                <a:spcPct val="150000"/>
              </a:lnSpc>
              <a:spcBef>
                <a:spcPts val="0"/>
              </a:spcBef>
              <a:spcAft>
                <a:spcPts val="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Στο ερώτημα αν η προτίμηση προς τα αρσενικά παιδιά έφτανε σε τέτοιο βαθμό ώστε να έχουμε περιπτώσεις βρεφοκτονίας νεογέννητων θηλυκών, δεν μπορούμε να απαντήσουμε με βεβαιότητα βασισμένοι στους δημογραφικούς δείκτες μόνο. Είναι πιθανόν πάντως βρεφοκτονίες κοριτσιών να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συνέβαιναν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σε κάποιες περιοχές της Ελλάδας. Η Θεσσαλία, όντας το μόνο Γεωγραφικό Διαμέρισμα της Ελλάδας όπου οι άνδρες ζούσαν περισσότερο από τις γυναίκες, δεν είναι απίθανο να ανήκε σε αυτές τις περιοχές. Ούτε είναι απίθανο, ο Παπαδιαμάντης στη «Φόνισσα», μια από τις γνωστότερες νουβέλες του, να κυριολεκτεί όταν έγραφε, στα 1903, για μια γυναίκα, την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Φραγκογιαννού</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που στραγγάλισε τη νεογέννητη εγγονή της για να την απαλλάξει από τις κακουχίες που της έμελλε να υπομένει στη διάρκεια της ζωής της σε ένα πατριαρχικό σύστημα: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sz="2800" dirty="0"/>
              <a:t>Και άλλοτε </a:t>
            </a:r>
            <a:r>
              <a:rPr lang="el-GR" sz="2800" dirty="0" err="1"/>
              <a:t>πάλιν</a:t>
            </a:r>
            <a:r>
              <a:rPr lang="el-GR" sz="2800" dirty="0"/>
              <a:t> την ήκουσαν να </a:t>
            </a:r>
            <a:r>
              <a:rPr lang="el-GR" sz="2800" dirty="0" err="1"/>
              <a:t>δογματίζη</a:t>
            </a:r>
            <a:r>
              <a:rPr lang="el-GR" sz="2800" dirty="0"/>
              <a:t> ότι ο άνθρωπος δεν συμφέρει να </a:t>
            </a:r>
            <a:r>
              <a:rPr lang="el-GR" sz="2800" dirty="0" err="1"/>
              <a:t>κάμνη</a:t>
            </a:r>
            <a:r>
              <a:rPr lang="el-GR" sz="2800" dirty="0"/>
              <a:t> πολλά κορίτσια, και ότι το </a:t>
            </a:r>
            <a:r>
              <a:rPr lang="el-GR" sz="2800" dirty="0" err="1"/>
              <a:t>καλύτερον</a:t>
            </a:r>
            <a:r>
              <a:rPr lang="el-GR" sz="2800" dirty="0"/>
              <a:t> είναι να μη πανδρεύεται κανείς. Η δε συνήθης ευχή της προς τα μικρά κοράσια ήτο «να μη σώσουν!... Να μην πάνε παραπάνω!»</a:t>
            </a:r>
          </a:p>
          <a:p>
            <a:r>
              <a:rPr lang="el-GR" sz="2800" dirty="0"/>
              <a:t>Και άλλοτε προέβη επί </a:t>
            </a:r>
            <a:r>
              <a:rPr lang="el-GR" sz="2800" dirty="0" err="1"/>
              <a:t>τοσούτον</a:t>
            </a:r>
            <a:r>
              <a:rPr lang="el-GR" sz="2800" dirty="0"/>
              <a:t> ώστε να </a:t>
            </a:r>
            <a:r>
              <a:rPr lang="el-GR" sz="2800" dirty="0" err="1"/>
              <a:t>είπη</a:t>
            </a:r>
            <a:r>
              <a:rPr lang="el-GR" sz="2800" dirty="0"/>
              <a:t>:</a:t>
            </a:r>
          </a:p>
          <a:p>
            <a:r>
              <a:rPr lang="el-GR" sz="2800" dirty="0"/>
              <a:t>— Τι να σας πω!... Έτσι του 'ρχεται τ' ανθρώπου, την ώρα που </a:t>
            </a:r>
            <a:r>
              <a:rPr lang="el-GR" sz="2800" dirty="0" err="1"/>
              <a:t>γεννιώνται</a:t>
            </a:r>
            <a:r>
              <a:rPr lang="el-GR" sz="2800" dirty="0"/>
              <a:t>, να τα </a:t>
            </a:r>
            <a:r>
              <a:rPr lang="el-GR" sz="2800" dirty="0" err="1"/>
              <a:t>καρυδοπνίγη</a:t>
            </a:r>
            <a:r>
              <a:rPr lang="el-GR" sz="2800" dirty="0"/>
              <a:t>!...</a:t>
            </a:r>
          </a:p>
          <a:p>
            <a:r>
              <a:rPr lang="el-GR" sz="2800" dirty="0"/>
              <a:t>Ναι μεν το </a:t>
            </a:r>
            <a:r>
              <a:rPr lang="el-GR" sz="2800" dirty="0" err="1"/>
              <a:t>είπεν</a:t>
            </a:r>
            <a:r>
              <a:rPr lang="el-GR" sz="2800" dirty="0"/>
              <a:t>, αλλά βεβαίως δεν θα </a:t>
            </a:r>
            <a:r>
              <a:rPr lang="el-GR" sz="2800" dirty="0" err="1"/>
              <a:t>ήτον</a:t>
            </a:r>
            <a:r>
              <a:rPr lang="el-GR" sz="2800" dirty="0"/>
              <a:t> ικανή να το </a:t>
            </a:r>
            <a:r>
              <a:rPr lang="el-GR" sz="2800" dirty="0" err="1"/>
              <a:t>κάμη</a:t>
            </a:r>
            <a:r>
              <a:rPr lang="el-GR" sz="2800" dirty="0"/>
              <a:t> ποτέ... Και η ιδία δεν το </a:t>
            </a:r>
            <a:r>
              <a:rPr lang="el-GR" sz="2800" dirty="0" err="1"/>
              <a:t>επίστευε</a:t>
            </a:r>
            <a:r>
              <a:rPr lang="el-GR" sz="2800" dirty="0"/>
              <a:t>.</a:t>
            </a:r>
          </a:p>
          <a:p>
            <a:pPr marL="0" marR="0" indent="228600" algn="just">
              <a:lnSpc>
                <a:spcPct val="150000"/>
              </a:lnSpc>
              <a:spcBef>
                <a:spcPts val="0"/>
              </a:spcBef>
              <a:spcAft>
                <a:spcPts val="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(Παπαδιαμάντης, 1912:12).</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50000"/>
              </a:lnSpc>
              <a:spcBef>
                <a:spcPts val="0"/>
              </a:spcBef>
              <a:spcAft>
                <a:spcPts val="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Αποτελεί άραγε σύμπτωση ότι η ιστορία της  «Φόνισσας» λαμβάνει χώρα στη Σκιάθο, η οποία ανήκει στο Γεωγραφικό Διαμέρισμα της Θεσσαλίας, και, εν αντιθέσει με την αρχική πρόβλεψη του συγγραφέα, η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Φραγκογιαννού</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σκοτώνει τη νεογέννητη εγγονή της;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«Η Φόνισσα» αρχικά δημοσιεύτηκε στο περιοδικό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Παναθήναια</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 σε συνέχειες μεταξύ Ιανουαρίου και Ιουνίου 1903.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Πρωτοδημοσιεύτηκε</a:t>
            </a:r>
            <a:r>
              <a:rPr lang="el-GR" sz="1800" dirty="0">
                <a:effectLst/>
                <a:latin typeface="Calibri" panose="020F0502020204030204" pitchFamily="34" charset="0"/>
                <a:ea typeface="Calibri" panose="020F0502020204030204" pitchFamily="34" charset="0"/>
                <a:cs typeface="Times New Roman" panose="02020603050405020304" pitchFamily="18" charset="0"/>
              </a:rPr>
              <a:t> ως βιβλίο το 1912, ένα χρόνο μετά το θάνατο του Αλ. Παπαδιαμάντη.</a:t>
            </a:r>
          </a:p>
          <a:p>
            <a:endParaRPr lang="el-GR" sz="2700" b="1" i="0" u="none" strike="noStrike" kern="1200" cap="none" spc="-50" baseline="0" dirty="0">
              <a:solidFill>
                <a:schemeClr val="accent5"/>
              </a:solidFill>
              <a:uFillTx/>
              <a:latin typeface="Calibri Light"/>
            </a:endParaRPr>
          </a:p>
        </p:txBody>
      </p:sp>
      <p:sp>
        <p:nvSpPr>
          <p:cNvPr id="4" name="Slide Number Placeholder 3"/>
          <p:cNvSpPr>
            <a:spLocks noGrp="1"/>
          </p:cNvSpPr>
          <p:nvPr>
            <p:ph type="sldNum" sz="quarter" idx="10"/>
          </p:nvPr>
        </p:nvSpPr>
        <p:spPr/>
        <p:txBody>
          <a:bodyPr/>
          <a:lstStyle/>
          <a:p>
            <a:pPr lvl="0"/>
            <a:fld id="{C4D42599-00F8-4CA0-A8D9-C67C44DA1F38}" type="slidenum">
              <a:rPr lang="el-GR" smtClean="0"/>
              <a:t>20</a:t>
            </a:fld>
            <a:endParaRPr lang="el-GR"/>
          </a:p>
        </p:txBody>
      </p:sp>
    </p:spTree>
    <p:extLst>
      <p:ext uri="{BB962C8B-B14F-4D97-AF65-F5344CB8AC3E}">
        <p14:creationId xmlns:p14="http://schemas.microsoft.com/office/powerpoint/2010/main" val="1573544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lvl="0"/>
            <a:fld id="{C4D42599-00F8-4CA0-A8D9-C67C44DA1F38}" type="slidenum">
              <a:rPr lang="el-GR" smtClean="0"/>
              <a:t>2</a:t>
            </a:fld>
            <a:endParaRPr lang="el-GR"/>
          </a:p>
        </p:txBody>
      </p:sp>
    </p:spTree>
    <p:extLst>
      <p:ext uri="{BB962C8B-B14F-4D97-AF65-F5344CB8AC3E}">
        <p14:creationId xmlns:p14="http://schemas.microsoft.com/office/powerpoint/2010/main" val="142608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800" dirty="0">
                <a:effectLst/>
                <a:latin typeface="Times New Roman" panose="02020603050405020304" pitchFamily="18" charset="0"/>
                <a:ea typeface="Calibri" panose="020F0502020204030204" pitchFamily="34" charset="0"/>
              </a:rPr>
              <a:t>Όσον αφορά την Ελλάδα, δημογραφικές μελέτες έχουν καταδείξει ότι </a:t>
            </a:r>
            <a:r>
              <a:rPr lang="el-GR" sz="1800" dirty="0" err="1">
                <a:effectLst/>
                <a:latin typeface="Times New Roman" panose="02020603050405020304" pitchFamily="18" charset="0"/>
                <a:ea typeface="Calibri" panose="020F0502020204030204" pitchFamily="34" charset="0"/>
              </a:rPr>
              <a:t>έμφυλες</a:t>
            </a:r>
            <a:r>
              <a:rPr lang="el-GR" sz="1800" dirty="0">
                <a:effectLst/>
                <a:latin typeface="Times New Roman" panose="02020603050405020304" pitchFamily="18" charset="0"/>
                <a:ea typeface="Calibri" panose="020F0502020204030204" pitchFamily="34" charset="0"/>
              </a:rPr>
              <a:t> διακρίσεις, ως αποτέλεσμα της προτίμησης αρσενικών παιδιών, υπήρχαν τουλάχιστον μέχρι το πρώτο μισό του 20ου αιώνα</a:t>
            </a:r>
            <a:r>
              <a:rPr lang="en-US" sz="1800" dirty="0">
                <a:effectLst/>
                <a:latin typeface="Times New Roman" panose="02020603050405020304" pitchFamily="18" charset="0"/>
                <a:ea typeface="Calibri" panose="020F0502020204030204" pitchFamily="34" charset="0"/>
              </a:rPr>
              <a:t> </a:t>
            </a:r>
            <a:r>
              <a:rPr lang="en-US" sz="1200" b="0" i="0" u="none" strike="noStrike" kern="1200" cap="none" spc="0" baseline="0" dirty="0">
                <a:solidFill>
                  <a:srgbClr val="000000"/>
                </a:solidFill>
                <a:effectLst/>
                <a:uFillTx/>
                <a:latin typeface="Calibri"/>
              </a:rPr>
              <a:t>(Tapia et al. 2021; Gavalas 2015). </a:t>
            </a:r>
            <a:r>
              <a:rPr lang="el-GR" sz="1800" dirty="0">
                <a:effectLst/>
                <a:latin typeface="Times New Roman" panose="02020603050405020304" pitchFamily="18" charset="0"/>
                <a:ea typeface="Calibri" panose="020F0502020204030204" pitchFamily="34" charset="0"/>
              </a:rPr>
              <a:t>Μάλιστα δημογραφικοί δείκτες βασισμένοι στη φυσική κίνηση του πληθυσμού, όπως ο δείκτης αναλογίας των φύλων κατά τη γέννηση και στη διάρκεια της παιδικής ηλικίας, είναι τόσο στρεβλοί που ορισμένοι </a:t>
            </a:r>
            <a:r>
              <a:rPr lang="el-GR" sz="1800" dirty="0" err="1">
                <a:effectLst/>
                <a:latin typeface="Times New Roman" panose="02020603050405020304" pitchFamily="18" charset="0"/>
                <a:ea typeface="Calibri" panose="020F0502020204030204" pitchFamily="34" charset="0"/>
              </a:rPr>
              <a:t>δημογράφοι</a:t>
            </a:r>
            <a:r>
              <a:rPr lang="el-GR" sz="1800" dirty="0">
                <a:effectLst/>
                <a:latin typeface="Times New Roman" panose="02020603050405020304" pitchFamily="18" charset="0"/>
                <a:ea typeface="Calibri" panose="020F0502020204030204" pitchFamily="34" charset="0"/>
              </a:rPr>
              <a:t> είναι πεπεισμένοι ότι αυτή η στρέβλωση οφείλεται σε επιλεκτικές κατά φύλο βρεφοκτονίες και παραμέληση των κοριτσιών (</a:t>
            </a:r>
            <a:r>
              <a:rPr lang="el-GR" sz="1800" dirty="0" err="1">
                <a:effectLst/>
                <a:latin typeface="Times New Roman" panose="02020603050405020304" pitchFamily="18" charset="0"/>
                <a:ea typeface="Calibri" panose="020F0502020204030204" pitchFamily="34" charset="0"/>
              </a:rPr>
              <a:t>Tapia</a:t>
            </a:r>
            <a:r>
              <a:rPr lang="el-GR" sz="1800" dirty="0">
                <a:effectLst/>
                <a:latin typeface="Times New Roman" panose="02020603050405020304" pitchFamily="18" charset="0"/>
                <a:ea typeface="Calibri" panose="020F0502020204030204" pitchFamily="34" charset="0"/>
              </a:rPr>
              <a:t> </a:t>
            </a:r>
            <a:r>
              <a:rPr lang="el-GR" sz="1800" dirty="0" err="1">
                <a:effectLst/>
                <a:latin typeface="Times New Roman" panose="02020603050405020304" pitchFamily="18" charset="0"/>
                <a:ea typeface="Calibri" panose="020F0502020204030204" pitchFamily="34" charset="0"/>
              </a:rPr>
              <a:t>et</a:t>
            </a:r>
            <a:r>
              <a:rPr lang="el-GR" sz="1800" dirty="0">
                <a:effectLst/>
                <a:latin typeface="Times New Roman" panose="02020603050405020304" pitchFamily="18" charset="0"/>
                <a:ea typeface="Calibri" panose="020F0502020204030204" pitchFamily="34" charset="0"/>
              </a:rPr>
              <a:t> </a:t>
            </a:r>
            <a:r>
              <a:rPr lang="el-GR" sz="1800" dirty="0" err="1">
                <a:effectLst/>
                <a:latin typeface="Times New Roman" panose="02020603050405020304" pitchFamily="18" charset="0"/>
                <a:ea typeface="Calibri" panose="020F0502020204030204" pitchFamily="34" charset="0"/>
              </a:rPr>
              <a:t>al</a:t>
            </a:r>
            <a:r>
              <a:rPr lang="el-GR" sz="1800" dirty="0">
                <a:effectLst/>
                <a:latin typeface="Times New Roman" panose="02020603050405020304" pitchFamily="18" charset="0"/>
                <a:ea typeface="Calibri" panose="020F0502020204030204" pitchFamily="34" charset="0"/>
              </a:rPr>
              <a:t>., 2021).</a:t>
            </a:r>
            <a:r>
              <a:rPr lang="en-US" sz="1200" b="0" i="0" u="none" strike="noStrike" kern="1200" cap="none" spc="0" baseline="0" dirty="0">
                <a:solidFill>
                  <a:srgbClr val="000000"/>
                </a:solidFill>
                <a:effectLst/>
                <a:uFillTx/>
                <a:latin typeface="Calibri"/>
              </a:rPr>
              <a:t> </a:t>
            </a:r>
            <a:r>
              <a:rPr lang="en-US" sz="1800" b="0" i="0" u="none" strike="noStrike" kern="1200" cap="none" spc="0" baseline="0" dirty="0">
                <a:solidFill>
                  <a:srgbClr val="000000"/>
                </a:solidFill>
                <a:effectLst/>
                <a:uFillTx/>
                <a:latin typeface="Times New Roman" panose="02020603050405020304" pitchFamily="18" charset="0"/>
                <a:ea typeface="Calibri" panose="020F0502020204030204" pitchFamily="34" charset="0"/>
              </a:rPr>
              <a:t>‘O</a:t>
            </a:r>
            <a:r>
              <a:rPr lang="el-GR" sz="1800" dirty="0">
                <a:effectLst/>
                <a:latin typeface="Times New Roman" panose="02020603050405020304" pitchFamily="18" charset="0"/>
                <a:ea typeface="Calibri" panose="020F0502020204030204" pitchFamily="34" charset="0"/>
              </a:rPr>
              <a:t>λες οι ελληνικές απογραφές πριν το 1920 καταγράφουν συστηματικά περισσότερους άνδρες από ό,τι γυναίκες, παρά το γεγονός ότι η μαζική υπερωκεάνιος μετανάστευση των αρχών του 20</a:t>
            </a:r>
            <a:r>
              <a:rPr lang="el-GR" sz="1800" baseline="30000" dirty="0">
                <a:effectLst/>
                <a:latin typeface="Times New Roman" panose="02020603050405020304" pitchFamily="18" charset="0"/>
                <a:ea typeface="Calibri" panose="020F0502020204030204" pitchFamily="34" charset="0"/>
              </a:rPr>
              <a:t>ου</a:t>
            </a:r>
            <a:r>
              <a:rPr lang="el-GR" sz="1800" dirty="0">
                <a:effectLst/>
                <a:latin typeface="Times New Roman" panose="02020603050405020304" pitchFamily="18" charset="0"/>
                <a:ea typeface="Calibri" panose="020F0502020204030204" pitchFamily="34" charset="0"/>
              </a:rPr>
              <a:t> αιώνα (πρωτίστως προς τις ΗΠΑ) απορροφούσε κυρίως νεαρούς άνδρες</a:t>
            </a:r>
            <a:r>
              <a:rPr lang="en-US" sz="1800" dirty="0">
                <a:effectLst/>
                <a:latin typeface="Times New Roman" panose="02020603050405020304" pitchFamily="18" charset="0"/>
                <a:ea typeface="Calibri" panose="020F0502020204030204" pitchFamily="34" charset="0"/>
              </a:rPr>
              <a:t>. </a:t>
            </a:r>
            <a:r>
              <a:rPr lang="el-GR" sz="1800" dirty="0">
                <a:effectLst/>
                <a:latin typeface="Times New Roman" panose="02020603050405020304" pitchFamily="18" charset="0"/>
                <a:ea typeface="Calibri" panose="020F0502020204030204" pitchFamily="34" charset="0"/>
              </a:rPr>
              <a:t>Επίσης οι συνεχείς πόλεμοι τη δεκαετία 1912-1922 (Βαλκανικοί πόλεμοι, Α’ παγκόσμιος πόλεμος, Μικρασιατική εκστρατεία) απομύζησαν το πιο δυναμικό και παραγωγικό κομμάτι του ανδρικού πληθυσμού. Αυτά τα δύο γεγονότα (μαζική μετανάστευση και συνεχείς πόλεμοι) θα έπρεπε να είχαν μειώσει τον ανδρικό πληθυσμό σε τέτοιο βαθμό ώστε οι γυναίκες να υπερτερούν αριθμητικά </a:t>
            </a:r>
            <a:r>
              <a:rPr lang="en-US" sz="1200" dirty="0">
                <a:latin typeface="Times New Roman" pitchFamily="18"/>
              </a:rPr>
              <a:t>(</a:t>
            </a:r>
            <a:r>
              <a:rPr lang="en-US" sz="1200" dirty="0" err="1">
                <a:latin typeface="Times New Roman" pitchFamily="18"/>
              </a:rPr>
              <a:t>Valaoras</a:t>
            </a:r>
            <a:r>
              <a:rPr lang="en-US" sz="1200" dirty="0">
                <a:latin typeface="Times New Roman" pitchFamily="18"/>
              </a:rPr>
              <a:t>, 1960:116). </a:t>
            </a:r>
            <a:r>
              <a:rPr lang="el-GR" sz="1800" dirty="0">
                <a:effectLst/>
                <a:latin typeface="Times New Roman" panose="02020603050405020304" pitchFamily="18" charset="0"/>
                <a:ea typeface="Calibri" panose="020F0502020204030204" pitchFamily="34" charset="0"/>
              </a:rPr>
              <a:t>Και όμως </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οι Ελληνικές απογραφές που διενεργήθηκαν από την ίδρυση του Ελληνικού κράτους μέχρι και το 1907 καταμετρούσαν συνεχώς περισσότερους άνδρες από ό,τι γυναίκες. Ακόμα και στην απογραφή του 1920, η οποία είναι η πρώτη Ελληνική απογραφή η οποία καταμέτρησε περισσότερες γυναίκες από άνδρες, η υπεροχή των γυναικών είναι οριακή στο σύνολο της Ελλάδας (100 γυναίκες αντιστοιχούσαν σε 99 άνδρες) και δεν ίσχυε σε όλα τα γεωγραφικά διαμερίσματα. Στη Στερεά Ελλάδα και Εύβοια, την Θεσσαλία και Άρτα, την Μακεδονία, και τη Θράκη, δηλαδή σε 4 από τα 10 Γεωγραφικά Διαμερίσματα η απογραφή καταμέτρησε περισσότερους άνδρες παρά γυναίκες</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Ακόμα και στην Ελλάδα ως σύνολο, περισσότεροι άνδρες καταμετρήθηκαν το 1920 στις ηλικίες 45-49 και 75-79, ηλικίες όπου υπό φυσιολογικές συνθήκες θα περιμέναμε να βρούμε περισσότερες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γυαναίκες</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l-GR" dirty="0"/>
          </a:p>
        </p:txBody>
      </p:sp>
      <p:sp>
        <p:nvSpPr>
          <p:cNvPr id="4" name="Slide Number Placeholder 3"/>
          <p:cNvSpPr>
            <a:spLocks noGrp="1"/>
          </p:cNvSpPr>
          <p:nvPr>
            <p:ph type="sldNum" sz="quarter" idx="10"/>
          </p:nvPr>
        </p:nvSpPr>
        <p:spPr/>
        <p:txBody>
          <a:bodyPr/>
          <a:lstStyle/>
          <a:p>
            <a:pPr lvl="0"/>
            <a:fld id="{C4D42599-00F8-4CA0-A8D9-C67C44DA1F38}" type="slidenum">
              <a:rPr lang="el-GR" smtClean="0"/>
              <a:t>3</a:t>
            </a:fld>
            <a:endParaRPr lang="el-GR"/>
          </a:p>
        </p:txBody>
      </p:sp>
    </p:spTree>
    <p:extLst>
      <p:ext uri="{BB962C8B-B14F-4D97-AF65-F5344CB8AC3E}">
        <p14:creationId xmlns:p14="http://schemas.microsoft.com/office/powerpoint/2010/main" val="1745273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420688" y="1239838"/>
            <a:ext cx="5956300" cy="3351212"/>
          </a:xfrm>
        </p:spPr>
      </p:sp>
      <p:sp>
        <p:nvSpPr>
          <p:cNvPr id="3" name="Θέση σημειώσεων 2"/>
          <p:cNvSpPr txBox="1">
            <a:spLocks noGrp="1"/>
          </p:cNvSpPr>
          <p:nvPr>
            <p:ph type="body" sz="quarter" idx="1"/>
          </p:nvPr>
        </p:nvSpPr>
        <p:spPr/>
        <p:txBody>
          <a:bodyPr/>
          <a:lstStyle/>
          <a:p>
            <a:pPr algn="l"/>
            <a:r>
              <a:rPr lang="el-GR" sz="1800" dirty="0">
                <a:effectLst/>
                <a:latin typeface="Times New Roman" panose="02020603050405020304" pitchFamily="18" charset="0"/>
                <a:ea typeface="Calibri" panose="020F0502020204030204" pitchFamily="34" charset="0"/>
              </a:rPr>
              <a:t>Επιπλέον, οι γεννήσεις μέχρι τη δεκαετία του 1920 </a:t>
            </a:r>
            <a:r>
              <a:rPr lang="el-GR" sz="1800" dirty="0" err="1">
                <a:effectLst/>
                <a:latin typeface="Times New Roman" panose="02020603050405020304" pitchFamily="18" charset="0"/>
                <a:ea typeface="Calibri" panose="020F0502020204030204" pitchFamily="34" charset="0"/>
              </a:rPr>
              <a:t>υπο</a:t>
            </a:r>
            <a:r>
              <a:rPr lang="el-GR" sz="1800" dirty="0">
                <a:effectLst/>
                <a:latin typeface="Times New Roman" panose="02020603050405020304" pitchFamily="18" charset="0"/>
                <a:ea typeface="Calibri" panose="020F0502020204030204" pitchFamily="34" charset="0"/>
              </a:rPr>
              <a:t>-καταγράφονταν και η </a:t>
            </a:r>
            <a:r>
              <a:rPr lang="el-GR" sz="1800" dirty="0" err="1">
                <a:effectLst/>
                <a:latin typeface="Times New Roman" panose="02020603050405020304" pitchFamily="18" charset="0"/>
                <a:ea typeface="Calibri" panose="020F0502020204030204" pitchFamily="34" charset="0"/>
              </a:rPr>
              <a:t>υπο</a:t>
            </a:r>
            <a:r>
              <a:rPr lang="el-GR" sz="1800" dirty="0">
                <a:effectLst/>
                <a:latin typeface="Times New Roman" panose="02020603050405020304" pitchFamily="18" charset="0"/>
                <a:ea typeface="Calibri" panose="020F0502020204030204" pitchFamily="34" charset="0"/>
              </a:rPr>
              <a:t>-καταγραφή ήταν μεγαλύτερη για τις γεννήσεις κοριτσιών</a:t>
            </a:r>
            <a:r>
              <a:rPr lang="en-US" sz="1800" dirty="0">
                <a:latin typeface="Times New Roman" pitchFamily="18"/>
              </a:rPr>
              <a:t>(Gavalas, 2001:241). A </a:t>
            </a:r>
            <a:r>
              <a:rPr lang="en-US" sz="1800" b="0" i="0" u="none" strike="noStrike" baseline="0" dirty="0">
                <a:latin typeface="URWPalladioL-Roma"/>
              </a:rPr>
              <a:t>swift drop in SRB from 117 to 109 during the 1920s is more plausible to reflect an improvement in the stock of the background statistical material, rather than a</a:t>
            </a:r>
            <a:r>
              <a:rPr lang="el-GR" sz="1800" b="0" i="0" u="none" strike="noStrike" baseline="0" dirty="0">
                <a:latin typeface="URWPalladioL-Roma"/>
              </a:rPr>
              <a:t> </a:t>
            </a:r>
            <a:r>
              <a:rPr lang="en-US" sz="1800" b="0" i="0" u="none" strike="noStrike" baseline="0" dirty="0">
                <a:latin typeface="URWPalladioL-Roma"/>
              </a:rPr>
              <a:t>radical change in the mentality of people as far as gender-inequality is concerned. It is</a:t>
            </a:r>
          </a:p>
          <a:p>
            <a:pPr algn="l"/>
            <a:r>
              <a:rPr lang="en-US" sz="1800" b="0" i="0" u="none" strike="noStrike" baseline="0" dirty="0">
                <a:latin typeface="URWPalladioL-Roma"/>
              </a:rPr>
              <a:t>this rapid decrease in SRB that makes us assume that the initially highly unbalanced ratio</a:t>
            </a:r>
          </a:p>
          <a:p>
            <a:pPr algn="l"/>
            <a:r>
              <a:rPr lang="en-US" sz="1800" b="0" i="0" u="none" strike="noStrike" baseline="0" dirty="0">
                <a:latin typeface="URWPalladioL-Roma"/>
              </a:rPr>
              <a:t>(117 male births to 100 female ones) was mostly due to under-registration of female births</a:t>
            </a:r>
          </a:p>
          <a:p>
            <a:pPr algn="l"/>
            <a:r>
              <a:rPr lang="en-US" sz="1800" b="0" i="0" u="none" strike="noStrike" baseline="0" dirty="0">
                <a:latin typeface="URWPalladioL-Roma"/>
              </a:rPr>
              <a:t>rather than due to infanticide of newborn girls.</a:t>
            </a:r>
          </a:p>
        </p:txBody>
      </p:sp>
      <p:sp>
        <p:nvSpPr>
          <p:cNvPr id="4" name="Θέση αριθμού διαφάνειας 3"/>
          <p:cNvSpPr txBox="1"/>
          <p:nvPr/>
        </p:nvSpPr>
        <p:spPr>
          <a:xfrm>
            <a:off x="3850438" y="9427070"/>
            <a:ext cx="2945659" cy="497979"/>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CDBA96-091C-4224-82A4-60C131EF7B7B}" type="slidenum">
              <a:t>4</a:t>
            </a:fld>
            <a:endParaRPr lang="el-GR"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lvl="0"/>
            <a:fld id="{C4D42599-00F8-4CA0-A8D9-C67C44DA1F38}" type="slidenum">
              <a:rPr lang="el-GR" smtClean="0"/>
              <a:t>5</a:t>
            </a:fld>
            <a:endParaRPr lang="el-GR"/>
          </a:p>
        </p:txBody>
      </p:sp>
    </p:spTree>
    <p:extLst>
      <p:ext uri="{BB962C8B-B14F-4D97-AF65-F5344CB8AC3E}">
        <p14:creationId xmlns:p14="http://schemas.microsoft.com/office/powerpoint/2010/main" val="3008146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r>
              <a:rPr lang="en-US" dirty="0"/>
              <a:t>ASSDM: Age-specific Sex-differential Mortality. </a:t>
            </a:r>
            <a:r>
              <a:rPr lang="el-GR" dirty="0"/>
              <a:t>Όσο μεγαλύτερος είναι ο </a:t>
            </a:r>
            <a:r>
              <a:rPr lang="el-GR" dirty="0" err="1"/>
              <a:t>τυποποιήμενος</a:t>
            </a:r>
            <a:r>
              <a:rPr lang="el-GR" dirty="0"/>
              <a:t> δείκτης </a:t>
            </a:r>
            <a:r>
              <a:rPr lang="en-US" dirty="0"/>
              <a:t>SSDM</a:t>
            </a:r>
            <a:r>
              <a:rPr lang="en-US" baseline="0" dirty="0"/>
              <a:t>, </a:t>
            </a:r>
            <a:r>
              <a:rPr lang="el-GR" baseline="0" dirty="0"/>
              <a:t>τόσο μεγαλύτερη είναι η υπερβάλλουσα γυναικεία θνησιμότητα σε σχέση με τον πρότυπο πληθυσμό (Ελλάδα 2016)</a:t>
            </a:r>
            <a:endParaRPr lang="el-GR" dirty="0"/>
          </a:p>
        </p:txBody>
      </p:sp>
      <p:sp>
        <p:nvSpPr>
          <p:cNvPr id="4" name="Slide Number Placeholder 3"/>
          <p:cNvSpPr>
            <a:spLocks noGrp="1"/>
          </p:cNvSpPr>
          <p:nvPr>
            <p:ph type="sldNum" sz="quarter" idx="10"/>
          </p:nvPr>
        </p:nvSpPr>
        <p:spPr/>
        <p:txBody>
          <a:bodyPr/>
          <a:lstStyle/>
          <a:p>
            <a:pPr lvl="0"/>
            <a:fld id="{C4D42599-00F8-4CA0-A8D9-C67C44DA1F38}" type="slidenum">
              <a:rPr lang="el-GR" smtClean="0"/>
              <a:t>6</a:t>
            </a:fld>
            <a:endParaRPr lang="el-GR"/>
          </a:p>
        </p:txBody>
      </p:sp>
    </p:spTree>
    <p:extLst>
      <p:ext uri="{BB962C8B-B14F-4D97-AF65-F5344CB8AC3E}">
        <p14:creationId xmlns:p14="http://schemas.microsoft.com/office/powerpoint/2010/main" val="3380045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pPr indent="228600" algn="just">
              <a:lnSpc>
                <a:spcPct val="150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Αυτό ήταν γνωστό στους ιθύνοντες της εποχής εκείνης. Είναι χαρακτηριστικό το παρακάτω απόσπασμα από τον τόμο με τη φυσική κίνηση του πληθυσμού της Ελλάδας του 1921, το οποίο προσπαθεί να εξηγήσει την αφύσικα υψηλή αναλογία των φύλων κατά τη γέννηση (εκείνη τη χρονιά καταγράφηκαν 116 γεννήσεις αγοριών για κάθε 100 γεννήσεις κοριτσιών):</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«Η διαφορά αύτη δύναται να εξηγηθεί εάν ληφθεί υπ’ όψει ότι […] αι γεννήσεις θηλέων δεν δηλούνται εξ ίσου τακτικώς προς τας των αρρένων, δι’ ας στρατολογικοί και άλλοι νόμοι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επιβάλλουσιν</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εντονώτερον</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την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υφισταμένην</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υποχρέωσιν</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της δηλώσεως των αρρένων» (Υπουργείο Εθνικής Οικονομίας, 1924:λδ’)</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lvl="0"/>
            <a:fld id="{C4D42599-00F8-4CA0-A8D9-C67C44DA1F38}" type="slidenum">
              <a:rPr lang="el-GR" smtClean="0"/>
              <a:t>9</a:t>
            </a:fld>
            <a:endParaRPr lang="el-GR"/>
          </a:p>
        </p:txBody>
      </p:sp>
    </p:spTree>
    <p:extLst>
      <p:ext uri="{BB962C8B-B14F-4D97-AF65-F5344CB8AC3E}">
        <p14:creationId xmlns:p14="http://schemas.microsoft.com/office/powerpoint/2010/main" val="645576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420688" y="1239838"/>
            <a:ext cx="5956300" cy="3351212"/>
          </a:xfrm>
        </p:spPr>
      </p:sp>
      <p:sp>
        <p:nvSpPr>
          <p:cNvPr id="3" name="Θέση σημειώσεων 2"/>
          <p:cNvSpPr txBox="1">
            <a:spLocks noGrp="1"/>
          </p:cNvSpPr>
          <p:nvPr>
            <p:ph type="body" sz="quarter"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800" dirty="0">
                <a:effectLst/>
                <a:latin typeface="Times New Roman" panose="02020603050405020304" pitchFamily="18" charset="0"/>
                <a:ea typeface="Calibri" panose="020F0502020204030204" pitchFamily="34" charset="0"/>
              </a:rPr>
              <a:t>Το σχήμα 1 δείχνει μία δραματικά στρεβλή αναλογία των φύλων κατά ηλικία στις απογραφές του 1920 και 1928</a:t>
            </a:r>
            <a:r>
              <a:rPr lang="en-US" sz="1200" dirty="0">
                <a:latin typeface="Times New Roman" pitchFamily="18"/>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Στις ηλικίες 0-4 υπήρχαν 109,5 αγόρια για κάθε 100 κορίτσια το 1920, μία αναλογία υψηλότερη από την φυσιολογικά αναμενόμενη. Το 1928 αυτή η αναλογία ήταν φυσιολογική (104,4) αλλά αυξάνεται απότομα στις ηλικίες 10-14 (110 αγόρια προς 100 κορίτσια). Ακολούθως, υπάρχει μία έλλειψη ανδρών στις ηλικίες 15-44. Αυτές ήταν οι ηλικίες από  τις οποίες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στρατολογούνταν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οι άνδρες εν καιρώ πολέμου και είναι πολύ πιθανό ότι στην απογραφή του 1928 (όπως και σε αυτή του 1920) η φαινομενική έλλειψη ανδρών σε αυτές τις ηλικίες εξηγείται από το ιστορικό πλαίσιο. Η Ελλάδα τη δεκαετία του 1920 έβγαινε από μία περίοδο πολεμικών συγκρούσεων (Βαλκανικοί πόλεμοι 1912-12, Α’ παγκόσμιος πόλεμος 1914-18, Μικρασιατική εκστρατεία 1919-22) και είναι εύλογο ότι πολλοί νέοι άντρες (όσοι είχαν επιζήσει από τους πολέμους) θα προσπαθούσαν να αποφύγουν τη στρατιωτική θητεία από φόβο μήπως σταλούν σε έναν καινούριο πόλεμο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Siampos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,1973:57). Η αποφυγή δήλωσης της ηλικιακής ομάδας 15-44, εξηγεί και την πληθώρα ανδρών στις ηλικιακές ομάδες 10-14 και 45-49.</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ακανόνιστες διακυμάνσεις της αναλογίας των φύλων στις ηλικίες 45 και άνω ίσως οφείλονται σε μία τάση των γυναικών να στρογγυλοποιούν τις ηλικίες τους σε πολλαπλάσια του 10 (50, 60, 70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κτλ</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ως εκ τούτου, υπήρχαν αναλογικά περισσότερες γυναίκες στις ηλικιακές ομάδες 50-54, 60-64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κτλ</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αναλογικά περισσότεροι άνδρες στις ηλικιακές ομάδες 45-49, 55-59, 65-59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κτλ</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στην απογραφή του 1920 και σε αυτήν του 1928.</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0000"/>
              </a:lnSpc>
            </a:pPr>
            <a:r>
              <a:rPr lang="el-GR" sz="1200" dirty="0">
                <a:latin typeface="Calibri" pitchFamily="34"/>
                <a:cs typeface="Times New Roman" pitchFamily="18"/>
              </a:rPr>
              <a:t>Ένα άλλο γεγονός που εξηγεί εν μέρει την έλλειψη ανδρών στις ηλικίες 15-44 είναι η μαζική υπερωκεάνιος μετανάστευση νέων ανδρών τις δύο πρώτες δεκαετίες του 20</a:t>
            </a:r>
            <a:r>
              <a:rPr lang="el-GR" sz="1200" baseline="30000" dirty="0">
                <a:latin typeface="Calibri" pitchFamily="34"/>
                <a:cs typeface="Times New Roman" pitchFamily="18"/>
              </a:rPr>
              <a:t>ου</a:t>
            </a:r>
            <a:r>
              <a:rPr lang="el-GR" sz="1200" dirty="0">
                <a:latin typeface="Calibri" pitchFamily="34"/>
                <a:cs typeface="Times New Roman" pitchFamily="18"/>
              </a:rPr>
              <a:t> αιώνα. </a:t>
            </a:r>
            <a:r>
              <a:rPr lang="en-US" sz="1200" dirty="0">
                <a:latin typeface="Calibri" pitchFamily="34"/>
                <a:cs typeface="Times New Roman" pitchFamily="18"/>
              </a:rPr>
              <a:t>(</a:t>
            </a:r>
            <a:r>
              <a:rPr lang="en-US" sz="1200" dirty="0" err="1">
                <a:latin typeface="Calibri" pitchFamily="34"/>
                <a:cs typeface="Times New Roman" pitchFamily="18"/>
              </a:rPr>
              <a:t>Valaoras</a:t>
            </a:r>
            <a:r>
              <a:rPr lang="en-US" sz="1200" dirty="0">
                <a:latin typeface="Calibri" pitchFamily="34"/>
                <a:cs typeface="Times New Roman" pitchFamily="18"/>
              </a:rPr>
              <a:t>, 1960: 118)</a:t>
            </a:r>
            <a:endParaRPr lang="el-GR" sz="1200" dirty="0">
              <a:latin typeface="Calibri" pitchFamily="34"/>
              <a:cs typeface="Times New Roman" pitchFamily="18"/>
            </a:endParaRPr>
          </a:p>
          <a:p>
            <a:pPr lvl="0"/>
            <a:endParaRPr lang="el-GR" dirty="0"/>
          </a:p>
        </p:txBody>
      </p:sp>
      <p:sp>
        <p:nvSpPr>
          <p:cNvPr id="4" name="Θέση αριθμού διαφάνειας 3"/>
          <p:cNvSpPr txBox="1"/>
          <p:nvPr/>
        </p:nvSpPr>
        <p:spPr>
          <a:xfrm>
            <a:off x="3850438" y="9427070"/>
            <a:ext cx="2945659" cy="497979"/>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3B59C3D-6297-4543-8E44-848F8D9C7370}" type="slidenum">
              <a:t>10</a:t>
            </a:fld>
            <a:endParaRPr lang="el-GR"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420688" y="1239838"/>
            <a:ext cx="5956300" cy="3351212"/>
          </a:xfrm>
        </p:spPr>
      </p:sp>
      <p:sp>
        <p:nvSpPr>
          <p:cNvPr id="3" name="Θέση σημειώσεων 2"/>
          <p:cNvSpPr txBox="1">
            <a:spLocks noGrp="1"/>
          </p:cNvSpPr>
          <p:nvPr>
            <p:ph type="body" sz="quarter" idx="1"/>
          </p:nvPr>
        </p:nvSpPr>
        <p:spPr/>
        <p:txBody>
          <a:bodyPr/>
          <a:lstStyle/>
          <a:p>
            <a:pPr lvl="0"/>
            <a:r>
              <a:rPr lang="el-GR" sz="1800" dirty="0">
                <a:effectLst/>
                <a:latin typeface="Times New Roman" panose="02020603050405020304" pitchFamily="18" charset="0"/>
                <a:ea typeface="Calibri" panose="020F0502020204030204" pitchFamily="34" charset="0"/>
              </a:rPr>
              <a:t>Με μια πρώτη ματιά στο χάρτη 2 διακρίνεται μία χωρική διάσταση στο προσδόκιμο επιβίωσης των γυναικών το 1928:  Οι γυναίκες στη βόρεια Ελλάδα (βορείως της Κεντρικής Ελλάδας και Εύβοιας) ζούσαν λιγότερα χρόνια από ό,τι οι γυναίκες στη νότια Ελλάδα. Αυτή η γεωγραφική διαφοροποίηση δεν αντανακλά απαραιτήτως διαφορική κατά φύλο θνησιμότητα ή </a:t>
            </a:r>
            <a:r>
              <a:rPr lang="el-GR" sz="1800" dirty="0" err="1">
                <a:effectLst/>
                <a:latin typeface="Times New Roman" panose="02020603050405020304" pitchFamily="18" charset="0"/>
                <a:ea typeface="Calibri" panose="020F0502020204030204" pitchFamily="34" charset="0"/>
              </a:rPr>
              <a:t>έμφυλες</a:t>
            </a:r>
            <a:r>
              <a:rPr lang="el-GR" sz="1800" dirty="0">
                <a:effectLst/>
                <a:latin typeface="Times New Roman" panose="02020603050405020304" pitchFamily="18" charset="0"/>
                <a:ea typeface="Calibri" panose="020F0502020204030204" pitchFamily="34" charset="0"/>
              </a:rPr>
              <a:t> ανισότητες μεταξύ βόρειας και νότιας Ελλάδας. Πιθανότατα αντανακλά υποδεέστερες υπηρεσίες υγείας και συνθήκες διαβίωσης στη βόρεια Ελλάδα συγκριτικά με τη νότια. Οι περιοχές βορείως της Στερεάς Ελλάδας και Εύβοιας (βορείως δηλαδή της νοητής γραμμής Παγασητικού-Αμβρακικού) προσαρτήθηκαν σταδιακά στην Ελληνική επικράτεια στα τέλη του 19</a:t>
            </a:r>
            <a:r>
              <a:rPr lang="el-GR" sz="1800" baseline="30000" dirty="0">
                <a:effectLst/>
                <a:latin typeface="Times New Roman" panose="02020603050405020304" pitchFamily="18" charset="0"/>
                <a:ea typeface="Calibri" panose="020F0502020204030204" pitchFamily="34" charset="0"/>
              </a:rPr>
              <a:t>ου</a:t>
            </a:r>
            <a:r>
              <a:rPr lang="el-GR" sz="1800" dirty="0">
                <a:effectLst/>
                <a:latin typeface="Times New Roman" panose="02020603050405020304" pitchFamily="18" charset="0"/>
                <a:ea typeface="Calibri" panose="020F0502020204030204" pitchFamily="34" charset="0"/>
              </a:rPr>
              <a:t> αιώνα και στις αρχές του 20</a:t>
            </a:r>
            <a:r>
              <a:rPr lang="el-GR" sz="1800" baseline="30000" dirty="0">
                <a:effectLst/>
                <a:latin typeface="Times New Roman" panose="02020603050405020304" pitchFamily="18" charset="0"/>
                <a:ea typeface="Calibri" panose="020F0502020204030204" pitchFamily="34" charset="0"/>
              </a:rPr>
              <a:t>ου</a:t>
            </a:r>
            <a:r>
              <a:rPr lang="el-GR" sz="1800" dirty="0">
                <a:effectLst/>
                <a:latin typeface="Times New Roman" panose="02020603050405020304" pitchFamily="18" charset="0"/>
                <a:ea typeface="Calibri" panose="020F0502020204030204" pitchFamily="34" charset="0"/>
              </a:rPr>
              <a:t> αιώνα. Μέχρι τότε ήταν μέρος της Οθωμανικής αυτοκρατορίας. Είναι εύλογο ότι οι συνθήκες διαβίωσης και η πρόσβαση σε υπηρεσίες υγείας διέφεραν από το ένα γεωγραφικό διαμέρισμα στο άλλο λόγω αυτής της ιστορικής ιδιομορφίας. </a:t>
            </a:r>
            <a:endParaRPr lang="el-GR" sz="1200" dirty="0"/>
          </a:p>
        </p:txBody>
      </p:sp>
      <p:sp>
        <p:nvSpPr>
          <p:cNvPr id="4" name="Θέση αριθμού διαφάνειας 3"/>
          <p:cNvSpPr txBox="1"/>
          <p:nvPr/>
        </p:nvSpPr>
        <p:spPr>
          <a:xfrm>
            <a:off x="3850438" y="9427070"/>
            <a:ext cx="2945659" cy="497979"/>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D4AB5A5-661D-4C0B-8894-03BF0D9D8153}" type="slidenum">
              <a:t>11</a:t>
            </a:fld>
            <a:endParaRPr lang="el-GR"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Rectangle 6"/>
          <p:cNvSpPr/>
          <p:nvPr/>
        </p:nvSpPr>
        <p:spPr>
          <a:xfrm>
            <a:off x="3172" y="6400800"/>
            <a:ext cx="12188823" cy="457200"/>
          </a:xfrm>
          <a:prstGeom prst="rect">
            <a:avLst/>
          </a:prstGeom>
          <a:solidFill>
            <a:srgbClr val="BD582C"/>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3" name="Rectangle 7"/>
          <p:cNvSpPr/>
          <p:nvPr/>
        </p:nvSpPr>
        <p:spPr>
          <a:xfrm>
            <a:off x="18" y="6334313"/>
            <a:ext cx="12188823" cy="64008"/>
          </a:xfrm>
          <a:prstGeom prst="rect">
            <a:avLst/>
          </a:prstGeom>
          <a:solidFill>
            <a:srgbClr val="E48312"/>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4" name="Title 1"/>
          <p:cNvSpPr txBox="1">
            <a:spLocks noGrp="1"/>
          </p:cNvSpPr>
          <p:nvPr>
            <p:ph type="ctrTitle"/>
          </p:nvPr>
        </p:nvSpPr>
        <p:spPr>
          <a:xfrm>
            <a:off x="1097280" y="758952"/>
            <a:ext cx="10058400" cy="3566160"/>
          </a:xfrm>
        </p:spPr>
        <p:txBody>
          <a:bodyPr/>
          <a:lstStyle>
            <a:lvl1pPr>
              <a:defRPr sz="8000">
                <a:solidFill>
                  <a:srgbClr val="262626"/>
                </a:solidFill>
              </a:defRPr>
            </a:lvl1pPr>
          </a:lstStyle>
          <a:p>
            <a:pPr lvl="0"/>
            <a:r>
              <a:rPr lang="el-GR"/>
              <a:t>Κάντε κλικ για να επεξεργαστείτε τον τίτλο υποδείγματος</a:t>
            </a:r>
            <a:endParaRPr lang="en-US"/>
          </a:p>
        </p:txBody>
      </p:sp>
      <p:sp>
        <p:nvSpPr>
          <p:cNvPr id="5" name="Subtitle 2"/>
          <p:cNvSpPr txBox="1">
            <a:spLocks noGrp="1"/>
          </p:cNvSpPr>
          <p:nvPr>
            <p:ph type="subTitle" idx="1"/>
          </p:nvPr>
        </p:nvSpPr>
        <p:spPr>
          <a:xfrm>
            <a:off x="1100050" y="4455624"/>
            <a:ext cx="10058400" cy="1143000"/>
          </a:xfrm>
        </p:spPr>
        <p:txBody>
          <a:bodyPr lIns="91440" rIns="91440"/>
          <a:lstStyle>
            <a:lvl1pPr marL="0" indent="0">
              <a:buNone/>
              <a:defRPr sz="2400" cap="all" spc="200">
                <a:solidFill>
                  <a:srgbClr val="637052"/>
                </a:solidFill>
                <a:latin typeface="Calibri Light"/>
              </a:defRPr>
            </a:lvl1pPr>
          </a:lstStyle>
          <a:p>
            <a:pPr lvl="0"/>
            <a:r>
              <a:rPr lang="el-GR"/>
              <a:t>Κάντε κλικ για να επεξεργαστείτε τον υπότιτλο του υποδείγματος</a:t>
            </a:r>
            <a:endParaRPr lang="en-US"/>
          </a:p>
        </p:txBody>
      </p:sp>
      <p:sp>
        <p:nvSpPr>
          <p:cNvPr id="6" name="Date Placeholder 3"/>
          <p:cNvSpPr txBox="1">
            <a:spLocks noGrp="1"/>
          </p:cNvSpPr>
          <p:nvPr>
            <p:ph type="dt" sz="half" idx="7"/>
          </p:nvPr>
        </p:nvSpPr>
        <p:spPr/>
        <p:txBody>
          <a:bodyPr/>
          <a:lstStyle>
            <a:lvl1pPr>
              <a:defRPr/>
            </a:lvl1pPr>
          </a:lstStyle>
          <a:p>
            <a:pPr lvl="0"/>
            <a:fld id="{9F3FF3CF-7852-4089-93B2-50EA567A7AA8}" type="datetime1">
              <a:rPr lang="el-GR"/>
              <a:pPr lvl="0"/>
              <a:t>28/5/2024</a:t>
            </a:fld>
            <a:endParaRPr lang="el-GR"/>
          </a:p>
        </p:txBody>
      </p:sp>
      <p:sp>
        <p:nvSpPr>
          <p:cNvPr id="7" name="Footer Placeholder 4"/>
          <p:cNvSpPr txBox="1">
            <a:spLocks noGrp="1"/>
          </p:cNvSpPr>
          <p:nvPr>
            <p:ph type="ftr" sz="quarter" idx="9"/>
          </p:nvPr>
        </p:nvSpPr>
        <p:spPr/>
        <p:txBody>
          <a:bodyPr/>
          <a:lstStyle>
            <a:lvl1pPr>
              <a:defRPr/>
            </a:lvl1pPr>
          </a:lstStyle>
          <a:p>
            <a:pPr lvl="0"/>
            <a:endParaRPr lang="el-GR"/>
          </a:p>
        </p:txBody>
      </p:sp>
      <p:sp>
        <p:nvSpPr>
          <p:cNvPr id="8" name="Slide Number Placeholder 5"/>
          <p:cNvSpPr txBox="1">
            <a:spLocks noGrp="1"/>
          </p:cNvSpPr>
          <p:nvPr>
            <p:ph type="sldNum" sz="quarter" idx="8"/>
          </p:nvPr>
        </p:nvSpPr>
        <p:spPr/>
        <p:txBody>
          <a:bodyPr/>
          <a:lstStyle>
            <a:lvl1pPr>
              <a:defRPr/>
            </a:lvl1pPr>
          </a:lstStyle>
          <a:p>
            <a:pPr lvl="0"/>
            <a:fld id="{D2E3E3A2-FB1D-490A-8608-11FB5979A9A0}" type="slidenum">
              <a:t>‹#›</a:t>
            </a:fld>
            <a:endParaRPr lang="el-GR"/>
          </a:p>
        </p:txBody>
      </p:sp>
      <p:cxnSp>
        <p:nvCxnSpPr>
          <p:cNvPr id="9" name="Straight Connector 8"/>
          <p:cNvCxnSpPr/>
          <p:nvPr/>
        </p:nvCxnSpPr>
        <p:spPr>
          <a:xfrm>
            <a:off x="1207657" y="4343400"/>
            <a:ext cx="9875520" cy="0"/>
          </a:xfrm>
          <a:prstGeom prst="straightConnector1">
            <a:avLst/>
          </a:prstGeom>
          <a:noFill/>
          <a:ln w="6345" cap="flat">
            <a:solidFill>
              <a:srgbClr val="7F7F7F"/>
            </a:solidFill>
            <a:prstDash val="solid"/>
            <a:miter/>
          </a:ln>
        </p:spPr>
      </p:cxnSp>
    </p:spTree>
    <p:extLst>
      <p:ext uri="{BB962C8B-B14F-4D97-AF65-F5344CB8AC3E}">
        <p14:creationId xmlns:p14="http://schemas.microsoft.com/office/powerpoint/2010/main" val="194007030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endParaRPr lang="en-US"/>
          </a:p>
        </p:txBody>
      </p:sp>
      <p:sp>
        <p:nvSpPr>
          <p:cNvPr id="3" name="Vertical Text Placeholder 2"/>
          <p:cNvSpPr txBox="1">
            <a:spLocks noGrp="1"/>
          </p:cNvSpPr>
          <p:nvPr>
            <p:ph type="body" orient="vert" idx="1"/>
          </p:nvPr>
        </p:nvSpPr>
        <p:spPr/>
        <p:txBody>
          <a:bodyPr vert="eaVert" lIns="45720" tIns="0" rIns="45720" bIns="0"/>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p:cNvSpPr txBox="1">
            <a:spLocks noGrp="1"/>
          </p:cNvSpPr>
          <p:nvPr>
            <p:ph type="dt" sz="half" idx="7"/>
          </p:nvPr>
        </p:nvSpPr>
        <p:spPr/>
        <p:txBody>
          <a:bodyPr/>
          <a:lstStyle>
            <a:lvl1pPr>
              <a:defRPr/>
            </a:lvl1pPr>
          </a:lstStyle>
          <a:p>
            <a:pPr lvl="0"/>
            <a:fld id="{BAF2D994-88A9-48B5-AF09-71CCB3451968}" type="datetime1">
              <a:rPr lang="el-GR"/>
              <a:pPr lvl="0"/>
              <a:t>28/5/2024</a:t>
            </a:fld>
            <a:endParaRPr lang="el-GR"/>
          </a:p>
        </p:txBody>
      </p:sp>
      <p:sp>
        <p:nvSpPr>
          <p:cNvPr id="5" name="Footer Placeholder 4"/>
          <p:cNvSpPr txBox="1">
            <a:spLocks noGrp="1"/>
          </p:cNvSpPr>
          <p:nvPr>
            <p:ph type="ftr" sz="quarter" idx="9"/>
          </p:nvPr>
        </p:nvSpPr>
        <p:spPr/>
        <p:txBody>
          <a:bodyPr/>
          <a:lstStyle>
            <a:lvl1pPr>
              <a:defRPr/>
            </a:lvl1pPr>
          </a:lstStyle>
          <a:p>
            <a:pPr lvl="0"/>
            <a:endParaRPr lang="el-GR"/>
          </a:p>
        </p:txBody>
      </p:sp>
      <p:sp>
        <p:nvSpPr>
          <p:cNvPr id="6" name="Slide Number Placeholder 5"/>
          <p:cNvSpPr txBox="1">
            <a:spLocks noGrp="1"/>
          </p:cNvSpPr>
          <p:nvPr>
            <p:ph type="sldNum" sz="quarter" idx="8"/>
          </p:nvPr>
        </p:nvSpPr>
        <p:spPr/>
        <p:txBody>
          <a:bodyPr/>
          <a:lstStyle>
            <a:lvl1pPr>
              <a:defRPr/>
            </a:lvl1pPr>
          </a:lstStyle>
          <a:p>
            <a:pPr lvl="0"/>
            <a:fld id="{D1793F30-BDE1-4C8F-8771-5B0BA48C377A}" type="slidenum">
              <a:t>‹#›</a:t>
            </a:fld>
            <a:endParaRPr lang="el-GR"/>
          </a:p>
        </p:txBody>
      </p:sp>
    </p:spTree>
    <p:extLst>
      <p:ext uri="{BB962C8B-B14F-4D97-AF65-F5344CB8AC3E}">
        <p14:creationId xmlns:p14="http://schemas.microsoft.com/office/powerpoint/2010/main" val="2766101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Rectangle 6"/>
          <p:cNvSpPr/>
          <p:nvPr/>
        </p:nvSpPr>
        <p:spPr>
          <a:xfrm>
            <a:off x="3172" y="6400800"/>
            <a:ext cx="12188823" cy="457200"/>
          </a:xfrm>
          <a:prstGeom prst="rect">
            <a:avLst/>
          </a:prstGeom>
          <a:solidFill>
            <a:srgbClr val="BD582C"/>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3" name="Rectangle 7"/>
          <p:cNvSpPr/>
          <p:nvPr/>
        </p:nvSpPr>
        <p:spPr>
          <a:xfrm>
            <a:off x="18" y="6334313"/>
            <a:ext cx="12188823" cy="64008"/>
          </a:xfrm>
          <a:prstGeom prst="rect">
            <a:avLst/>
          </a:prstGeom>
          <a:solidFill>
            <a:srgbClr val="E48312"/>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4" name="Vertical Title 1"/>
          <p:cNvSpPr txBox="1">
            <a:spLocks noGrp="1"/>
          </p:cNvSpPr>
          <p:nvPr>
            <p:ph type="title" orient="vert"/>
          </p:nvPr>
        </p:nvSpPr>
        <p:spPr>
          <a:xfrm>
            <a:off x="8724903" y="414780"/>
            <a:ext cx="2628899" cy="5757419"/>
          </a:xfrm>
        </p:spPr>
        <p:txBody>
          <a:bodyPr vert="eaVert"/>
          <a:lstStyle>
            <a:lvl1pPr>
              <a:defRPr/>
            </a:lvl1pPr>
          </a:lstStyle>
          <a:p>
            <a:pPr lvl="0"/>
            <a:r>
              <a:rPr lang="el-GR"/>
              <a:t>Κάντε κλικ για να επεξεργαστείτε τον τίτλο υποδείγματος</a:t>
            </a:r>
            <a:endParaRPr lang="en-US"/>
          </a:p>
        </p:txBody>
      </p:sp>
      <p:sp>
        <p:nvSpPr>
          <p:cNvPr id="5" name="Vertical Text Placeholder 2"/>
          <p:cNvSpPr txBox="1">
            <a:spLocks noGrp="1"/>
          </p:cNvSpPr>
          <p:nvPr>
            <p:ph type="body" orient="vert" idx="1"/>
          </p:nvPr>
        </p:nvSpPr>
        <p:spPr>
          <a:xfrm>
            <a:off x="838203" y="414780"/>
            <a:ext cx="7734296" cy="5757419"/>
          </a:xfrm>
        </p:spPr>
        <p:txBody>
          <a:bodyPr vert="eaVert" lIns="45720" tIns="0" rIns="45720" bIns="0"/>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Date Placeholder 3"/>
          <p:cNvSpPr txBox="1">
            <a:spLocks noGrp="1"/>
          </p:cNvSpPr>
          <p:nvPr>
            <p:ph type="dt" sz="half" idx="7"/>
          </p:nvPr>
        </p:nvSpPr>
        <p:spPr/>
        <p:txBody>
          <a:bodyPr/>
          <a:lstStyle>
            <a:lvl1pPr>
              <a:defRPr/>
            </a:lvl1pPr>
          </a:lstStyle>
          <a:p>
            <a:pPr lvl="0"/>
            <a:fld id="{AE34464C-CDC6-4F9B-A889-2B406214AE49}" type="datetime1">
              <a:rPr lang="el-GR"/>
              <a:pPr lvl="0"/>
              <a:t>28/5/2024</a:t>
            </a:fld>
            <a:endParaRPr lang="el-GR"/>
          </a:p>
        </p:txBody>
      </p:sp>
      <p:sp>
        <p:nvSpPr>
          <p:cNvPr id="7" name="Footer Placeholder 4"/>
          <p:cNvSpPr txBox="1">
            <a:spLocks noGrp="1"/>
          </p:cNvSpPr>
          <p:nvPr>
            <p:ph type="ftr" sz="quarter" idx="9"/>
          </p:nvPr>
        </p:nvSpPr>
        <p:spPr/>
        <p:txBody>
          <a:bodyPr/>
          <a:lstStyle>
            <a:lvl1pPr>
              <a:defRPr/>
            </a:lvl1pPr>
          </a:lstStyle>
          <a:p>
            <a:pPr lvl="0"/>
            <a:endParaRPr lang="el-GR"/>
          </a:p>
        </p:txBody>
      </p:sp>
      <p:sp>
        <p:nvSpPr>
          <p:cNvPr id="8" name="Slide Number Placeholder 5"/>
          <p:cNvSpPr txBox="1">
            <a:spLocks noGrp="1"/>
          </p:cNvSpPr>
          <p:nvPr>
            <p:ph type="sldNum" sz="quarter" idx="8"/>
          </p:nvPr>
        </p:nvSpPr>
        <p:spPr/>
        <p:txBody>
          <a:bodyPr/>
          <a:lstStyle>
            <a:lvl1pPr>
              <a:defRPr/>
            </a:lvl1pPr>
          </a:lstStyle>
          <a:p>
            <a:pPr lvl="0"/>
            <a:fld id="{E4358EFD-F665-4537-A933-FBDACDC97D22}" type="slidenum">
              <a:t>‹#›</a:t>
            </a:fld>
            <a:endParaRPr lang="el-GR"/>
          </a:p>
        </p:txBody>
      </p:sp>
    </p:spTree>
    <p:extLst>
      <p:ext uri="{BB962C8B-B14F-4D97-AF65-F5344CB8AC3E}">
        <p14:creationId xmlns:p14="http://schemas.microsoft.com/office/powerpoint/2010/main" val="705961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p:cNvSpPr txBox="1">
            <a:spLocks noGrp="1"/>
          </p:cNvSpPr>
          <p:nvPr>
            <p:ph type="dt" sz="half" idx="7"/>
          </p:nvPr>
        </p:nvSpPr>
        <p:spPr/>
        <p:txBody>
          <a:bodyPr/>
          <a:lstStyle>
            <a:lvl1pPr>
              <a:defRPr/>
            </a:lvl1pPr>
          </a:lstStyle>
          <a:p>
            <a:pPr lvl="0"/>
            <a:fld id="{C978EB16-2B64-4122-B9A1-7E46EE1D111B}" type="datetime1">
              <a:rPr lang="el-GR"/>
              <a:pPr lvl="0"/>
              <a:t>28/5/2024</a:t>
            </a:fld>
            <a:endParaRPr lang="el-GR"/>
          </a:p>
        </p:txBody>
      </p:sp>
      <p:sp>
        <p:nvSpPr>
          <p:cNvPr id="5" name="Footer Placeholder 4"/>
          <p:cNvSpPr txBox="1">
            <a:spLocks noGrp="1"/>
          </p:cNvSpPr>
          <p:nvPr>
            <p:ph type="ftr" sz="quarter" idx="9"/>
          </p:nvPr>
        </p:nvSpPr>
        <p:spPr/>
        <p:txBody>
          <a:bodyPr/>
          <a:lstStyle>
            <a:lvl1pPr>
              <a:defRPr/>
            </a:lvl1pPr>
          </a:lstStyle>
          <a:p>
            <a:pPr lvl="0"/>
            <a:endParaRPr lang="el-GR"/>
          </a:p>
        </p:txBody>
      </p:sp>
      <p:sp>
        <p:nvSpPr>
          <p:cNvPr id="6" name="Slide Number Placeholder 5"/>
          <p:cNvSpPr txBox="1">
            <a:spLocks noGrp="1"/>
          </p:cNvSpPr>
          <p:nvPr>
            <p:ph type="sldNum" sz="quarter" idx="8"/>
          </p:nvPr>
        </p:nvSpPr>
        <p:spPr/>
        <p:txBody>
          <a:bodyPr/>
          <a:lstStyle>
            <a:lvl1pPr>
              <a:defRPr/>
            </a:lvl1pPr>
          </a:lstStyle>
          <a:p>
            <a:pPr lvl="0"/>
            <a:fld id="{C22F9C1A-AA56-4D69-B417-74100796C6AF}" type="slidenum">
              <a:t>‹#›</a:t>
            </a:fld>
            <a:endParaRPr lang="el-GR"/>
          </a:p>
        </p:txBody>
      </p:sp>
    </p:spTree>
    <p:extLst>
      <p:ext uri="{BB962C8B-B14F-4D97-AF65-F5344CB8AC3E}">
        <p14:creationId xmlns:p14="http://schemas.microsoft.com/office/powerpoint/2010/main" val="1872910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3172" y="6400800"/>
            <a:ext cx="12188823" cy="457200"/>
          </a:xfrm>
          <a:prstGeom prst="rect">
            <a:avLst/>
          </a:prstGeom>
          <a:solidFill>
            <a:srgbClr val="BD582C"/>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3" name="Rectangle 7"/>
          <p:cNvSpPr/>
          <p:nvPr/>
        </p:nvSpPr>
        <p:spPr>
          <a:xfrm>
            <a:off x="18" y="6334313"/>
            <a:ext cx="12188823" cy="64008"/>
          </a:xfrm>
          <a:prstGeom prst="rect">
            <a:avLst/>
          </a:prstGeom>
          <a:solidFill>
            <a:srgbClr val="E48312"/>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4" name="Title 1"/>
          <p:cNvSpPr txBox="1">
            <a:spLocks noGrp="1"/>
          </p:cNvSpPr>
          <p:nvPr>
            <p:ph type="title"/>
          </p:nvPr>
        </p:nvSpPr>
        <p:spPr>
          <a:xfrm>
            <a:off x="1097280" y="758952"/>
            <a:ext cx="10058400" cy="3566160"/>
          </a:xfrm>
        </p:spPr>
        <p:txBody>
          <a:bodyPr/>
          <a:lstStyle>
            <a:lvl1pPr>
              <a:defRPr sz="8000">
                <a:solidFill>
                  <a:srgbClr val="262626"/>
                </a:solidFill>
              </a:defRPr>
            </a:lvl1pPr>
          </a:lstStyle>
          <a:p>
            <a:pPr lvl="0"/>
            <a:r>
              <a:rPr lang="el-GR"/>
              <a:t>Κάντε κλικ για να επεξεργαστείτε τον τίτλο υποδείγματος</a:t>
            </a:r>
            <a:endParaRPr lang="en-US"/>
          </a:p>
        </p:txBody>
      </p:sp>
      <p:sp>
        <p:nvSpPr>
          <p:cNvPr id="5" name="Text Placeholder 2"/>
          <p:cNvSpPr txBox="1">
            <a:spLocks noGrp="1"/>
          </p:cNvSpPr>
          <p:nvPr>
            <p:ph type="body" idx="1"/>
          </p:nvPr>
        </p:nvSpPr>
        <p:spPr>
          <a:xfrm>
            <a:off x="1097280" y="4453128"/>
            <a:ext cx="10058400" cy="1143000"/>
          </a:xfrm>
        </p:spPr>
        <p:txBody>
          <a:bodyPr lIns="91440" rIns="91440"/>
          <a:lstStyle>
            <a:lvl1pPr marL="0" indent="0">
              <a:buNone/>
              <a:defRPr sz="2400" cap="all" spc="200">
                <a:solidFill>
                  <a:srgbClr val="637052"/>
                </a:solidFill>
                <a:latin typeface="Calibri Light"/>
              </a:defRPr>
            </a:lvl1pPr>
          </a:lstStyle>
          <a:p>
            <a:pPr lvl="0"/>
            <a:r>
              <a:rPr lang="el-GR"/>
              <a:t>Στυλ κειμένου υποδείγματος</a:t>
            </a:r>
          </a:p>
        </p:txBody>
      </p:sp>
      <p:sp>
        <p:nvSpPr>
          <p:cNvPr id="6" name="Date Placeholder 3"/>
          <p:cNvSpPr txBox="1">
            <a:spLocks noGrp="1"/>
          </p:cNvSpPr>
          <p:nvPr>
            <p:ph type="dt" sz="half" idx="7"/>
          </p:nvPr>
        </p:nvSpPr>
        <p:spPr/>
        <p:txBody>
          <a:bodyPr/>
          <a:lstStyle>
            <a:lvl1pPr>
              <a:defRPr/>
            </a:lvl1pPr>
          </a:lstStyle>
          <a:p>
            <a:pPr lvl="0"/>
            <a:fld id="{947D71E7-30F1-4729-AF4E-792797F43FED}" type="datetime1">
              <a:rPr lang="el-GR"/>
              <a:pPr lvl="0"/>
              <a:t>28/5/2024</a:t>
            </a:fld>
            <a:endParaRPr lang="el-GR"/>
          </a:p>
        </p:txBody>
      </p:sp>
      <p:sp>
        <p:nvSpPr>
          <p:cNvPr id="7" name="Footer Placeholder 4"/>
          <p:cNvSpPr txBox="1">
            <a:spLocks noGrp="1"/>
          </p:cNvSpPr>
          <p:nvPr>
            <p:ph type="ftr" sz="quarter" idx="9"/>
          </p:nvPr>
        </p:nvSpPr>
        <p:spPr/>
        <p:txBody>
          <a:bodyPr/>
          <a:lstStyle>
            <a:lvl1pPr>
              <a:defRPr/>
            </a:lvl1pPr>
          </a:lstStyle>
          <a:p>
            <a:pPr lvl="0"/>
            <a:endParaRPr lang="el-GR"/>
          </a:p>
        </p:txBody>
      </p:sp>
      <p:sp>
        <p:nvSpPr>
          <p:cNvPr id="8" name="Slide Number Placeholder 5"/>
          <p:cNvSpPr txBox="1">
            <a:spLocks noGrp="1"/>
          </p:cNvSpPr>
          <p:nvPr>
            <p:ph type="sldNum" sz="quarter" idx="8"/>
          </p:nvPr>
        </p:nvSpPr>
        <p:spPr/>
        <p:txBody>
          <a:bodyPr/>
          <a:lstStyle>
            <a:lvl1pPr>
              <a:defRPr/>
            </a:lvl1pPr>
          </a:lstStyle>
          <a:p>
            <a:pPr lvl="0"/>
            <a:fld id="{8F2AD2B5-24C7-43C5-96CE-DF36D3173E93}" type="slidenum">
              <a:t>‹#›</a:t>
            </a:fld>
            <a:endParaRPr lang="el-GR"/>
          </a:p>
        </p:txBody>
      </p:sp>
      <p:cxnSp>
        <p:nvCxnSpPr>
          <p:cNvPr id="9" name="Straight Connector 8"/>
          <p:cNvCxnSpPr/>
          <p:nvPr/>
        </p:nvCxnSpPr>
        <p:spPr>
          <a:xfrm>
            <a:off x="1207657" y="4343400"/>
            <a:ext cx="9875520" cy="0"/>
          </a:xfrm>
          <a:prstGeom prst="straightConnector1">
            <a:avLst/>
          </a:prstGeom>
          <a:noFill/>
          <a:ln w="6345" cap="flat">
            <a:solidFill>
              <a:srgbClr val="7F7F7F"/>
            </a:solidFill>
            <a:prstDash val="solid"/>
            <a:miter/>
          </a:ln>
        </p:spPr>
      </p:cxnSp>
    </p:spTree>
    <p:extLst>
      <p:ext uri="{BB962C8B-B14F-4D97-AF65-F5344CB8AC3E}">
        <p14:creationId xmlns:p14="http://schemas.microsoft.com/office/powerpoint/2010/main" val="3316639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7"/>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endParaRPr lang="en-US"/>
          </a:p>
        </p:txBody>
      </p:sp>
      <p:sp>
        <p:nvSpPr>
          <p:cNvPr id="3" name="Content Placeholder 2"/>
          <p:cNvSpPr txBox="1">
            <a:spLocks noGrp="1"/>
          </p:cNvSpPr>
          <p:nvPr>
            <p:ph idx="1"/>
          </p:nvPr>
        </p:nvSpPr>
        <p:spPr>
          <a:xfrm>
            <a:off x="1097280" y="1845734"/>
            <a:ext cx="4937760" cy="4023360"/>
          </a:xfrm>
        </p:spPr>
        <p:txBody>
          <a:bodyP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Content Placeholder 3"/>
          <p:cNvSpPr txBox="1">
            <a:spLocks noGrp="1"/>
          </p:cNvSpPr>
          <p:nvPr>
            <p:ph idx="2"/>
          </p:nvPr>
        </p:nvSpPr>
        <p:spPr>
          <a:xfrm>
            <a:off x="6217920" y="1845734"/>
            <a:ext cx="4937760" cy="4023360"/>
          </a:xfrm>
        </p:spPr>
        <p:txBody>
          <a:bodyP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Date Placeholder 4"/>
          <p:cNvSpPr txBox="1">
            <a:spLocks noGrp="1"/>
          </p:cNvSpPr>
          <p:nvPr>
            <p:ph type="dt" sz="half" idx="7"/>
          </p:nvPr>
        </p:nvSpPr>
        <p:spPr/>
        <p:txBody>
          <a:bodyPr/>
          <a:lstStyle>
            <a:lvl1pPr>
              <a:defRPr/>
            </a:lvl1pPr>
          </a:lstStyle>
          <a:p>
            <a:pPr lvl="0"/>
            <a:fld id="{21806D9D-8167-46DB-AF38-6095F6149424}" type="datetime1">
              <a:rPr lang="el-GR"/>
              <a:pPr lvl="0"/>
              <a:t>28/5/2024</a:t>
            </a:fld>
            <a:endParaRPr lang="el-GR"/>
          </a:p>
        </p:txBody>
      </p:sp>
      <p:sp>
        <p:nvSpPr>
          <p:cNvPr id="6" name="Footer Placeholder 5"/>
          <p:cNvSpPr txBox="1">
            <a:spLocks noGrp="1"/>
          </p:cNvSpPr>
          <p:nvPr>
            <p:ph type="ftr" sz="quarter" idx="9"/>
          </p:nvPr>
        </p:nvSpPr>
        <p:spPr/>
        <p:txBody>
          <a:bodyPr/>
          <a:lstStyle>
            <a:lvl1pPr>
              <a:defRPr/>
            </a:lvl1pPr>
          </a:lstStyle>
          <a:p>
            <a:pPr lvl="0"/>
            <a:endParaRPr lang="el-GR"/>
          </a:p>
        </p:txBody>
      </p:sp>
      <p:sp>
        <p:nvSpPr>
          <p:cNvPr id="7" name="Slide Number Placeholder 6"/>
          <p:cNvSpPr txBox="1">
            <a:spLocks noGrp="1"/>
          </p:cNvSpPr>
          <p:nvPr>
            <p:ph type="sldNum" sz="quarter" idx="8"/>
          </p:nvPr>
        </p:nvSpPr>
        <p:spPr/>
        <p:txBody>
          <a:bodyPr/>
          <a:lstStyle>
            <a:lvl1pPr>
              <a:defRPr/>
            </a:lvl1pPr>
          </a:lstStyle>
          <a:p>
            <a:pPr lvl="0"/>
            <a:fld id="{AEC79C88-43E8-4A4C-ACF4-09325B5F6A3D}" type="slidenum">
              <a:t>‹#›</a:t>
            </a:fld>
            <a:endParaRPr lang="el-GR"/>
          </a:p>
        </p:txBody>
      </p:sp>
    </p:spTree>
    <p:extLst>
      <p:ext uri="{BB962C8B-B14F-4D97-AF65-F5344CB8AC3E}">
        <p14:creationId xmlns:p14="http://schemas.microsoft.com/office/powerpoint/2010/main" val="656515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9"/>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endParaRPr lang="en-US"/>
          </a:p>
        </p:txBody>
      </p:sp>
      <p:sp>
        <p:nvSpPr>
          <p:cNvPr id="3" name="Text Placeholder 2"/>
          <p:cNvSpPr txBox="1">
            <a:spLocks noGrp="1"/>
          </p:cNvSpPr>
          <p:nvPr>
            <p:ph type="body" idx="1"/>
          </p:nvPr>
        </p:nvSpPr>
        <p:spPr>
          <a:xfrm>
            <a:off x="1097280" y="1846054"/>
            <a:ext cx="4937760" cy="736284"/>
          </a:xfrm>
        </p:spPr>
        <p:txBody>
          <a:bodyPr lIns="91440" rIns="91440" anchor="ctr"/>
          <a:lstStyle>
            <a:lvl1pPr marL="0" indent="0">
              <a:buNone/>
              <a:defRPr cap="all">
                <a:solidFill>
                  <a:srgbClr val="637052"/>
                </a:solidFill>
              </a:defRPr>
            </a:lvl1pPr>
          </a:lstStyle>
          <a:p>
            <a:pPr lvl="0"/>
            <a:r>
              <a:rPr lang="el-GR"/>
              <a:t>Στυλ κειμένου υποδείγματος</a:t>
            </a:r>
          </a:p>
        </p:txBody>
      </p:sp>
      <p:sp>
        <p:nvSpPr>
          <p:cNvPr id="4" name="Content Placeholder 3"/>
          <p:cNvSpPr txBox="1">
            <a:spLocks noGrp="1"/>
          </p:cNvSpPr>
          <p:nvPr>
            <p:ph idx="2"/>
          </p:nvPr>
        </p:nvSpPr>
        <p:spPr>
          <a:xfrm>
            <a:off x="1097280" y="2582329"/>
            <a:ext cx="4937760" cy="3378195"/>
          </a:xfrm>
        </p:spPr>
        <p:txBody>
          <a:bodyP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Text Placeholder 4"/>
          <p:cNvSpPr txBox="1">
            <a:spLocks noGrp="1"/>
          </p:cNvSpPr>
          <p:nvPr>
            <p:ph type="body" idx="3"/>
          </p:nvPr>
        </p:nvSpPr>
        <p:spPr>
          <a:xfrm>
            <a:off x="6217920" y="1846054"/>
            <a:ext cx="4937760" cy="736284"/>
          </a:xfrm>
        </p:spPr>
        <p:txBody>
          <a:bodyPr lIns="91440" rIns="91440" anchor="ctr"/>
          <a:lstStyle>
            <a:lvl1pPr marL="0" indent="0">
              <a:buNone/>
              <a:defRPr cap="all">
                <a:solidFill>
                  <a:srgbClr val="637052"/>
                </a:solidFill>
              </a:defRPr>
            </a:lvl1pPr>
          </a:lstStyle>
          <a:p>
            <a:pPr lvl="0"/>
            <a:r>
              <a:rPr lang="el-GR"/>
              <a:t>Στυλ κειμένου υποδείγματος</a:t>
            </a:r>
          </a:p>
        </p:txBody>
      </p:sp>
      <p:sp>
        <p:nvSpPr>
          <p:cNvPr id="6" name="Content Placeholder 5"/>
          <p:cNvSpPr txBox="1">
            <a:spLocks noGrp="1"/>
          </p:cNvSpPr>
          <p:nvPr>
            <p:ph idx="4"/>
          </p:nvPr>
        </p:nvSpPr>
        <p:spPr>
          <a:xfrm>
            <a:off x="6217920" y="2582329"/>
            <a:ext cx="4937760" cy="3378195"/>
          </a:xfrm>
        </p:spPr>
        <p:txBody>
          <a:bodyP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Date Placeholder 6"/>
          <p:cNvSpPr txBox="1">
            <a:spLocks noGrp="1"/>
          </p:cNvSpPr>
          <p:nvPr>
            <p:ph type="dt" sz="half" idx="7"/>
          </p:nvPr>
        </p:nvSpPr>
        <p:spPr/>
        <p:txBody>
          <a:bodyPr/>
          <a:lstStyle>
            <a:lvl1pPr>
              <a:defRPr/>
            </a:lvl1pPr>
          </a:lstStyle>
          <a:p>
            <a:pPr lvl="0"/>
            <a:fld id="{1408DF3F-1365-4ABB-99AD-24CB11CEA414}" type="datetime1">
              <a:rPr lang="el-GR"/>
              <a:pPr lvl="0"/>
              <a:t>28/5/2024</a:t>
            </a:fld>
            <a:endParaRPr lang="el-GR"/>
          </a:p>
        </p:txBody>
      </p:sp>
      <p:sp>
        <p:nvSpPr>
          <p:cNvPr id="8" name="Footer Placeholder 7"/>
          <p:cNvSpPr txBox="1">
            <a:spLocks noGrp="1"/>
          </p:cNvSpPr>
          <p:nvPr>
            <p:ph type="ftr" sz="quarter" idx="9"/>
          </p:nvPr>
        </p:nvSpPr>
        <p:spPr/>
        <p:txBody>
          <a:bodyPr/>
          <a:lstStyle>
            <a:lvl1pPr>
              <a:defRPr/>
            </a:lvl1pPr>
          </a:lstStyle>
          <a:p>
            <a:pPr lvl="0"/>
            <a:endParaRPr lang="el-GR"/>
          </a:p>
        </p:txBody>
      </p:sp>
      <p:sp>
        <p:nvSpPr>
          <p:cNvPr id="9" name="Slide Number Placeholder 8"/>
          <p:cNvSpPr txBox="1">
            <a:spLocks noGrp="1"/>
          </p:cNvSpPr>
          <p:nvPr>
            <p:ph type="sldNum" sz="quarter" idx="8"/>
          </p:nvPr>
        </p:nvSpPr>
        <p:spPr/>
        <p:txBody>
          <a:bodyPr/>
          <a:lstStyle>
            <a:lvl1pPr>
              <a:defRPr/>
            </a:lvl1pPr>
          </a:lstStyle>
          <a:p>
            <a:pPr lvl="0"/>
            <a:fld id="{7F0A3BF6-F499-4805-9B3A-FE8779DB62CA}" type="slidenum">
              <a:t>‹#›</a:t>
            </a:fld>
            <a:endParaRPr lang="el-GR"/>
          </a:p>
        </p:txBody>
      </p:sp>
    </p:spTree>
    <p:extLst>
      <p:ext uri="{BB962C8B-B14F-4D97-AF65-F5344CB8AC3E}">
        <p14:creationId xmlns:p14="http://schemas.microsoft.com/office/powerpoint/2010/main" val="3918297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endParaRPr lang="en-US"/>
          </a:p>
        </p:txBody>
      </p:sp>
      <p:sp>
        <p:nvSpPr>
          <p:cNvPr id="3" name="Date Placeholder 2"/>
          <p:cNvSpPr txBox="1">
            <a:spLocks noGrp="1"/>
          </p:cNvSpPr>
          <p:nvPr>
            <p:ph type="dt" sz="half" idx="7"/>
          </p:nvPr>
        </p:nvSpPr>
        <p:spPr/>
        <p:txBody>
          <a:bodyPr/>
          <a:lstStyle>
            <a:lvl1pPr>
              <a:defRPr/>
            </a:lvl1pPr>
          </a:lstStyle>
          <a:p>
            <a:pPr lvl="0"/>
            <a:fld id="{26F80655-DC02-45FE-9FF3-136EAAAD7FBC}" type="datetime1">
              <a:rPr lang="el-GR"/>
              <a:pPr lvl="0"/>
              <a:t>28/5/2024</a:t>
            </a:fld>
            <a:endParaRPr lang="el-GR"/>
          </a:p>
        </p:txBody>
      </p:sp>
      <p:sp>
        <p:nvSpPr>
          <p:cNvPr id="4" name="Footer Placeholder 3"/>
          <p:cNvSpPr txBox="1">
            <a:spLocks noGrp="1"/>
          </p:cNvSpPr>
          <p:nvPr>
            <p:ph type="ftr" sz="quarter" idx="9"/>
          </p:nvPr>
        </p:nvSpPr>
        <p:spPr/>
        <p:txBody>
          <a:bodyPr/>
          <a:lstStyle>
            <a:lvl1pPr>
              <a:defRPr/>
            </a:lvl1pPr>
          </a:lstStyle>
          <a:p>
            <a:pPr lvl="0"/>
            <a:endParaRPr lang="el-GR"/>
          </a:p>
        </p:txBody>
      </p:sp>
      <p:sp>
        <p:nvSpPr>
          <p:cNvPr id="5" name="Slide Number Placeholder 4"/>
          <p:cNvSpPr txBox="1">
            <a:spLocks noGrp="1"/>
          </p:cNvSpPr>
          <p:nvPr>
            <p:ph type="sldNum" sz="quarter" idx="8"/>
          </p:nvPr>
        </p:nvSpPr>
        <p:spPr/>
        <p:txBody>
          <a:bodyPr/>
          <a:lstStyle>
            <a:lvl1pPr>
              <a:defRPr/>
            </a:lvl1pPr>
          </a:lstStyle>
          <a:p>
            <a:pPr lvl="0"/>
            <a:fld id="{AFADEECF-0B7E-4673-9FBD-AC5B57F6377D}" type="slidenum">
              <a:t>‹#›</a:t>
            </a:fld>
            <a:endParaRPr lang="el-GR"/>
          </a:p>
        </p:txBody>
      </p:sp>
    </p:spTree>
    <p:extLst>
      <p:ext uri="{BB962C8B-B14F-4D97-AF65-F5344CB8AC3E}">
        <p14:creationId xmlns:p14="http://schemas.microsoft.com/office/powerpoint/2010/main" val="4170481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Rectangle 4"/>
          <p:cNvSpPr/>
          <p:nvPr/>
        </p:nvSpPr>
        <p:spPr>
          <a:xfrm>
            <a:off x="3172" y="6400800"/>
            <a:ext cx="12188823" cy="457200"/>
          </a:xfrm>
          <a:prstGeom prst="rect">
            <a:avLst/>
          </a:prstGeom>
          <a:solidFill>
            <a:srgbClr val="BD582C"/>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3" name="Rectangle 5"/>
          <p:cNvSpPr/>
          <p:nvPr/>
        </p:nvSpPr>
        <p:spPr>
          <a:xfrm>
            <a:off x="18" y="6334313"/>
            <a:ext cx="12188823" cy="64008"/>
          </a:xfrm>
          <a:prstGeom prst="rect">
            <a:avLst/>
          </a:prstGeom>
          <a:solidFill>
            <a:srgbClr val="E48312"/>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4" name="Date Placeholder 6"/>
          <p:cNvSpPr txBox="1">
            <a:spLocks noGrp="1"/>
          </p:cNvSpPr>
          <p:nvPr>
            <p:ph type="dt" sz="half" idx="7"/>
          </p:nvPr>
        </p:nvSpPr>
        <p:spPr/>
        <p:txBody>
          <a:bodyPr/>
          <a:lstStyle>
            <a:lvl1pPr>
              <a:defRPr/>
            </a:lvl1pPr>
          </a:lstStyle>
          <a:p>
            <a:pPr lvl="0"/>
            <a:fld id="{A0C70A38-2398-4D3A-A1B9-511ADE747A8A}" type="datetime1">
              <a:rPr lang="el-GR"/>
              <a:pPr lvl="0"/>
              <a:t>28/5/2024</a:t>
            </a:fld>
            <a:endParaRPr lang="el-GR"/>
          </a:p>
        </p:txBody>
      </p:sp>
      <p:sp>
        <p:nvSpPr>
          <p:cNvPr id="5" name="Footer Placeholder 7"/>
          <p:cNvSpPr txBox="1">
            <a:spLocks noGrp="1"/>
          </p:cNvSpPr>
          <p:nvPr>
            <p:ph type="ftr" sz="quarter" idx="9"/>
          </p:nvPr>
        </p:nvSpPr>
        <p:spPr/>
        <p:txBody>
          <a:bodyPr/>
          <a:lstStyle>
            <a:lvl1pPr>
              <a:defRPr/>
            </a:lvl1pPr>
          </a:lstStyle>
          <a:p>
            <a:pPr lvl="0"/>
            <a:endParaRPr lang="el-GR"/>
          </a:p>
        </p:txBody>
      </p:sp>
      <p:sp>
        <p:nvSpPr>
          <p:cNvPr id="6" name="Slide Number Placeholder 8"/>
          <p:cNvSpPr txBox="1">
            <a:spLocks noGrp="1"/>
          </p:cNvSpPr>
          <p:nvPr>
            <p:ph type="sldNum" sz="quarter" idx="8"/>
          </p:nvPr>
        </p:nvSpPr>
        <p:spPr/>
        <p:txBody>
          <a:bodyPr/>
          <a:lstStyle>
            <a:lvl1pPr>
              <a:defRPr/>
            </a:lvl1pPr>
          </a:lstStyle>
          <a:p>
            <a:pPr lvl="0"/>
            <a:fld id="{66CF9B2F-15D4-418B-9614-FC453BA31548}" type="slidenum">
              <a:t>‹#›</a:t>
            </a:fld>
            <a:endParaRPr lang="el-GR"/>
          </a:p>
        </p:txBody>
      </p:sp>
    </p:spTree>
    <p:extLst>
      <p:ext uri="{BB962C8B-B14F-4D97-AF65-F5344CB8AC3E}">
        <p14:creationId xmlns:p14="http://schemas.microsoft.com/office/powerpoint/2010/main" val="295878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Rectangle 7"/>
          <p:cNvSpPr/>
          <p:nvPr/>
        </p:nvSpPr>
        <p:spPr>
          <a:xfrm>
            <a:off x="18" y="0"/>
            <a:ext cx="4050792" cy="6858000"/>
          </a:xfrm>
          <a:prstGeom prst="rect">
            <a:avLst/>
          </a:prstGeom>
          <a:solidFill>
            <a:srgbClr val="BD582C"/>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3" name="Rectangle 8"/>
          <p:cNvSpPr/>
          <p:nvPr/>
        </p:nvSpPr>
        <p:spPr>
          <a:xfrm>
            <a:off x="4040075" y="0"/>
            <a:ext cx="64008" cy="6858000"/>
          </a:xfrm>
          <a:prstGeom prst="rect">
            <a:avLst/>
          </a:prstGeom>
          <a:solidFill>
            <a:srgbClr val="E48312"/>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4" name="Title 1"/>
          <p:cNvSpPr txBox="1">
            <a:spLocks noGrp="1"/>
          </p:cNvSpPr>
          <p:nvPr>
            <p:ph type="title"/>
          </p:nvPr>
        </p:nvSpPr>
        <p:spPr>
          <a:xfrm>
            <a:off x="457200" y="594360"/>
            <a:ext cx="3200400" cy="2286000"/>
          </a:xfrm>
        </p:spPr>
        <p:txBody>
          <a:bodyPr/>
          <a:lstStyle>
            <a:lvl1pPr>
              <a:defRPr sz="3600">
                <a:solidFill>
                  <a:srgbClr val="FFFFFF"/>
                </a:solidFill>
              </a:defRPr>
            </a:lvl1pPr>
          </a:lstStyle>
          <a:p>
            <a:pPr lvl="0"/>
            <a:r>
              <a:rPr lang="el-GR"/>
              <a:t>Κάντε κλικ για να επεξεργαστείτε τον τίτλο υποδείγματος</a:t>
            </a:r>
            <a:endParaRPr lang="en-US"/>
          </a:p>
        </p:txBody>
      </p:sp>
      <p:sp>
        <p:nvSpPr>
          <p:cNvPr id="5" name="Content Placeholder 2"/>
          <p:cNvSpPr txBox="1">
            <a:spLocks noGrp="1"/>
          </p:cNvSpPr>
          <p:nvPr>
            <p:ph idx="1"/>
          </p:nvPr>
        </p:nvSpPr>
        <p:spPr>
          <a:xfrm>
            <a:off x="4800600" y="731520"/>
            <a:ext cx="6492240" cy="5257800"/>
          </a:xfrm>
        </p:spPr>
        <p:txBody>
          <a:bodyP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Text Placeholder 3"/>
          <p:cNvSpPr txBox="1">
            <a:spLocks noGrp="1"/>
          </p:cNvSpPr>
          <p:nvPr>
            <p:ph type="body" idx="2"/>
          </p:nvPr>
        </p:nvSpPr>
        <p:spPr>
          <a:xfrm>
            <a:off x="457200" y="2926080"/>
            <a:ext cx="3200400" cy="3379119"/>
          </a:xfrm>
        </p:spPr>
        <p:txBody>
          <a:bodyPr lIns="91440" rIns="91440"/>
          <a:lstStyle>
            <a:lvl1pPr marL="0" indent="0">
              <a:buNone/>
              <a:defRPr sz="1500">
                <a:solidFill>
                  <a:srgbClr val="FFFFFF"/>
                </a:solidFill>
              </a:defRPr>
            </a:lvl1pPr>
          </a:lstStyle>
          <a:p>
            <a:pPr lvl="0"/>
            <a:r>
              <a:rPr lang="el-GR"/>
              <a:t>Στυλ κειμένου υποδείγματος</a:t>
            </a:r>
          </a:p>
        </p:txBody>
      </p:sp>
      <p:sp>
        <p:nvSpPr>
          <p:cNvPr id="7" name="Date Placeholder 4"/>
          <p:cNvSpPr txBox="1">
            <a:spLocks noGrp="1"/>
          </p:cNvSpPr>
          <p:nvPr>
            <p:ph type="dt" sz="half" idx="7"/>
          </p:nvPr>
        </p:nvSpPr>
        <p:spPr>
          <a:xfrm>
            <a:off x="465511" y="6459787"/>
            <a:ext cx="2618512" cy="365129"/>
          </a:xfrm>
        </p:spPr>
        <p:txBody>
          <a:bodyPr/>
          <a:lstStyle>
            <a:lvl1pPr>
              <a:defRPr/>
            </a:lvl1pPr>
          </a:lstStyle>
          <a:p>
            <a:pPr lvl="0"/>
            <a:fld id="{8DA48A2C-4A2D-45EE-81CC-FCB5F0FF4EEF}" type="datetime1">
              <a:rPr lang="el-GR"/>
              <a:pPr lvl="0"/>
              <a:t>28/5/2024</a:t>
            </a:fld>
            <a:endParaRPr lang="el-GR"/>
          </a:p>
        </p:txBody>
      </p:sp>
      <p:sp>
        <p:nvSpPr>
          <p:cNvPr id="8" name="Footer Placeholder 5"/>
          <p:cNvSpPr txBox="1">
            <a:spLocks noGrp="1"/>
          </p:cNvSpPr>
          <p:nvPr>
            <p:ph type="ftr" sz="quarter" idx="9"/>
          </p:nvPr>
        </p:nvSpPr>
        <p:spPr>
          <a:xfrm>
            <a:off x="4800600" y="6459787"/>
            <a:ext cx="4648196" cy="365129"/>
          </a:xfrm>
        </p:spPr>
        <p:txBody>
          <a:bodyPr anchorCtr="0"/>
          <a:lstStyle>
            <a:lvl1pPr algn="l">
              <a:defRPr>
                <a:solidFill>
                  <a:srgbClr val="637052"/>
                </a:solidFill>
              </a:defRPr>
            </a:lvl1pPr>
          </a:lstStyle>
          <a:p>
            <a:pPr lvl="0"/>
            <a:endParaRPr lang="el-GR"/>
          </a:p>
        </p:txBody>
      </p:sp>
      <p:sp>
        <p:nvSpPr>
          <p:cNvPr id="9" name="Slide Number Placeholder 6"/>
          <p:cNvSpPr txBox="1">
            <a:spLocks noGrp="1"/>
          </p:cNvSpPr>
          <p:nvPr>
            <p:ph type="sldNum" sz="quarter" idx="8"/>
          </p:nvPr>
        </p:nvSpPr>
        <p:spPr/>
        <p:txBody>
          <a:bodyPr/>
          <a:lstStyle>
            <a:lvl1pPr>
              <a:defRPr>
                <a:solidFill>
                  <a:srgbClr val="637052"/>
                </a:solidFill>
              </a:defRPr>
            </a:lvl1pPr>
          </a:lstStyle>
          <a:p>
            <a:pPr lvl="0"/>
            <a:fld id="{55C66475-DC4F-4A7B-BCC9-AE53A9544301}" type="slidenum">
              <a:t>‹#›</a:t>
            </a:fld>
            <a:endParaRPr lang="el-GR"/>
          </a:p>
        </p:txBody>
      </p:sp>
    </p:spTree>
    <p:extLst>
      <p:ext uri="{BB962C8B-B14F-4D97-AF65-F5344CB8AC3E}">
        <p14:creationId xmlns:p14="http://schemas.microsoft.com/office/powerpoint/2010/main" val="132965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Rectangle 7"/>
          <p:cNvSpPr/>
          <p:nvPr/>
        </p:nvSpPr>
        <p:spPr>
          <a:xfrm>
            <a:off x="0" y="4953003"/>
            <a:ext cx="12188823" cy="1904996"/>
          </a:xfrm>
          <a:prstGeom prst="rect">
            <a:avLst/>
          </a:prstGeom>
          <a:solidFill>
            <a:srgbClr val="BD582C"/>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3" name="Rectangle 8"/>
          <p:cNvSpPr/>
          <p:nvPr/>
        </p:nvSpPr>
        <p:spPr>
          <a:xfrm>
            <a:off x="18" y="4915073"/>
            <a:ext cx="12188823" cy="64008"/>
          </a:xfrm>
          <a:prstGeom prst="rect">
            <a:avLst/>
          </a:prstGeom>
          <a:solidFill>
            <a:srgbClr val="E48312"/>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4" name="Title 1"/>
          <p:cNvSpPr txBox="1">
            <a:spLocks noGrp="1"/>
          </p:cNvSpPr>
          <p:nvPr>
            <p:ph type="title"/>
          </p:nvPr>
        </p:nvSpPr>
        <p:spPr>
          <a:xfrm>
            <a:off x="1097280" y="5074920"/>
            <a:ext cx="10113264" cy="822960"/>
          </a:xfrm>
        </p:spPr>
        <p:txBody>
          <a:bodyPr tIns="0" bIns="0">
            <a:noAutofit/>
          </a:bodyPr>
          <a:lstStyle>
            <a:lvl1pPr>
              <a:defRPr sz="3600">
                <a:solidFill>
                  <a:srgbClr val="FFFFFF"/>
                </a:solidFill>
              </a:defRPr>
            </a:lvl1pPr>
          </a:lstStyle>
          <a:p>
            <a:pPr lvl="0"/>
            <a:r>
              <a:rPr lang="el-GR"/>
              <a:t>Κάντε κλικ για να επεξεργαστείτε τον τίτλο υποδείγματος</a:t>
            </a:r>
            <a:endParaRPr lang="en-US"/>
          </a:p>
        </p:txBody>
      </p:sp>
      <p:sp>
        <p:nvSpPr>
          <p:cNvPr id="5" name="Picture Placeholder 2"/>
          <p:cNvSpPr txBox="1">
            <a:spLocks noGrp="1"/>
          </p:cNvSpPr>
          <p:nvPr>
            <p:ph type="pic" idx="1"/>
          </p:nvPr>
        </p:nvSpPr>
        <p:spPr>
          <a:xfrm>
            <a:off x="18" y="0"/>
            <a:ext cx="12191987" cy="4915073"/>
          </a:xfrm>
          <a:blipFill>
            <a:blip r:embed="rId2"/>
            <a:stretch>
              <a:fillRect/>
            </a:stretch>
          </a:blipFill>
        </p:spPr>
        <p:txBody>
          <a:bodyPr lIns="457200" tIns="457200"/>
          <a:lstStyle>
            <a:lvl1pPr marL="0" indent="0">
              <a:buNone/>
              <a:defRPr sz="3200">
                <a:solidFill>
                  <a:srgbClr val="FFFFFF"/>
                </a:solidFill>
              </a:defRPr>
            </a:lvl1pPr>
          </a:lstStyle>
          <a:p>
            <a:pPr lvl="0"/>
            <a:r>
              <a:rPr lang="el-GR"/>
              <a:t>Κάντε κλικ στο εικονίδιο για να προσθέσετε εικόνα</a:t>
            </a:r>
            <a:endParaRPr lang="en-US"/>
          </a:p>
        </p:txBody>
      </p:sp>
      <p:sp>
        <p:nvSpPr>
          <p:cNvPr id="6" name="Text Placeholder 3"/>
          <p:cNvSpPr txBox="1">
            <a:spLocks noGrp="1"/>
          </p:cNvSpPr>
          <p:nvPr>
            <p:ph type="body" idx="2"/>
          </p:nvPr>
        </p:nvSpPr>
        <p:spPr>
          <a:xfrm>
            <a:off x="1097280" y="5907024"/>
            <a:ext cx="10113264" cy="594360"/>
          </a:xfrm>
        </p:spPr>
        <p:txBody>
          <a:bodyPr lIns="91440" tIns="0" rIns="91440" bIns="0"/>
          <a:lstStyle>
            <a:lvl1pPr marL="0" indent="0">
              <a:spcBef>
                <a:spcPts val="0"/>
              </a:spcBef>
              <a:spcAft>
                <a:spcPts val="600"/>
              </a:spcAft>
              <a:buNone/>
              <a:defRPr sz="1500">
                <a:solidFill>
                  <a:srgbClr val="FFFFFF"/>
                </a:solidFill>
              </a:defRPr>
            </a:lvl1pPr>
          </a:lstStyle>
          <a:p>
            <a:pPr lvl="0"/>
            <a:r>
              <a:rPr lang="el-GR"/>
              <a:t>Στυλ κειμένου υποδείγματος</a:t>
            </a:r>
          </a:p>
        </p:txBody>
      </p:sp>
      <p:sp>
        <p:nvSpPr>
          <p:cNvPr id="7" name="Date Placeholder 4"/>
          <p:cNvSpPr txBox="1">
            <a:spLocks noGrp="1"/>
          </p:cNvSpPr>
          <p:nvPr>
            <p:ph type="dt" sz="half" idx="7"/>
          </p:nvPr>
        </p:nvSpPr>
        <p:spPr/>
        <p:txBody>
          <a:bodyPr/>
          <a:lstStyle>
            <a:lvl1pPr>
              <a:defRPr/>
            </a:lvl1pPr>
          </a:lstStyle>
          <a:p>
            <a:pPr lvl="0"/>
            <a:fld id="{B3A51140-D1B0-4980-AD2A-2067881ED5E4}" type="datetime1">
              <a:rPr lang="el-GR"/>
              <a:pPr lvl="0"/>
              <a:t>28/5/2024</a:t>
            </a:fld>
            <a:endParaRPr lang="el-GR"/>
          </a:p>
        </p:txBody>
      </p:sp>
      <p:sp>
        <p:nvSpPr>
          <p:cNvPr id="8" name="Footer Placeholder 5"/>
          <p:cNvSpPr txBox="1">
            <a:spLocks noGrp="1"/>
          </p:cNvSpPr>
          <p:nvPr>
            <p:ph type="ftr" sz="quarter" idx="9"/>
          </p:nvPr>
        </p:nvSpPr>
        <p:spPr/>
        <p:txBody>
          <a:bodyPr/>
          <a:lstStyle>
            <a:lvl1pPr>
              <a:defRPr/>
            </a:lvl1pPr>
          </a:lstStyle>
          <a:p>
            <a:pPr lvl="0"/>
            <a:endParaRPr lang="el-GR"/>
          </a:p>
        </p:txBody>
      </p:sp>
      <p:sp>
        <p:nvSpPr>
          <p:cNvPr id="9" name="Slide Number Placeholder 6"/>
          <p:cNvSpPr txBox="1">
            <a:spLocks noGrp="1"/>
          </p:cNvSpPr>
          <p:nvPr>
            <p:ph type="sldNum" sz="quarter" idx="8"/>
          </p:nvPr>
        </p:nvSpPr>
        <p:spPr/>
        <p:txBody>
          <a:bodyPr/>
          <a:lstStyle>
            <a:lvl1pPr>
              <a:defRPr/>
            </a:lvl1pPr>
          </a:lstStyle>
          <a:p>
            <a:pPr lvl="0"/>
            <a:fld id="{F211EE98-E2B2-4030-BDB7-37A97EC83D30}" type="slidenum">
              <a:t>‹#›</a:t>
            </a:fld>
            <a:endParaRPr lang="el-GR"/>
          </a:p>
        </p:txBody>
      </p:sp>
    </p:spTree>
    <p:extLst>
      <p:ext uri="{BB962C8B-B14F-4D97-AF65-F5344CB8AC3E}">
        <p14:creationId xmlns:p14="http://schemas.microsoft.com/office/powerpoint/2010/main" val="3917359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0" y="6400800"/>
            <a:ext cx="12191996" cy="457200"/>
          </a:xfrm>
          <a:prstGeom prst="rect">
            <a:avLst/>
          </a:prstGeom>
          <a:solidFill>
            <a:srgbClr val="BD582C"/>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3" name="Rectangle 8"/>
          <p:cNvSpPr/>
          <p:nvPr/>
        </p:nvSpPr>
        <p:spPr>
          <a:xfrm>
            <a:off x="0" y="6334313"/>
            <a:ext cx="12191996" cy="66001"/>
          </a:xfrm>
          <a:prstGeom prst="rect">
            <a:avLst/>
          </a:prstGeom>
          <a:solidFill>
            <a:srgbClr val="E48312"/>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4" name="Title Placeholder 1"/>
          <p:cNvSpPr txBox="1">
            <a:spLocks noGrp="1"/>
          </p:cNvSpPr>
          <p:nvPr>
            <p:ph type="title"/>
          </p:nvPr>
        </p:nvSpPr>
        <p:spPr>
          <a:xfrm>
            <a:off x="1097280" y="286600"/>
            <a:ext cx="10058400" cy="1450759"/>
          </a:xfrm>
          <a:prstGeom prst="rect">
            <a:avLst/>
          </a:prstGeom>
          <a:noFill/>
          <a:ln>
            <a:noFill/>
          </a:ln>
        </p:spPr>
        <p:txBody>
          <a:bodyPr vert="horz" wrap="square" lIns="91440" tIns="45720" rIns="91440" bIns="45720" anchor="b" anchorCtr="0" compatLnSpc="1">
            <a:normAutofit/>
          </a:bodyPr>
          <a:lstStyle/>
          <a:p>
            <a:pPr lvl="0"/>
            <a:r>
              <a:rPr lang="el-GR"/>
              <a:t>Κάντε κλικ για να επεξεργαστείτε τον τίτλο υποδείγματος</a:t>
            </a:r>
            <a:endParaRPr lang="en-US"/>
          </a:p>
        </p:txBody>
      </p:sp>
      <p:sp>
        <p:nvSpPr>
          <p:cNvPr id="5" name="Text Placeholder 2"/>
          <p:cNvSpPr txBox="1">
            <a:spLocks noGrp="1"/>
          </p:cNvSpPr>
          <p:nvPr>
            <p:ph type="body" idx="1"/>
          </p:nvPr>
        </p:nvSpPr>
        <p:spPr>
          <a:xfrm>
            <a:off x="1097280" y="1845734"/>
            <a:ext cx="10058400" cy="4023360"/>
          </a:xfrm>
          <a:prstGeom prst="rect">
            <a:avLst/>
          </a:prstGeom>
          <a:noFill/>
          <a:ln>
            <a:noFill/>
          </a:ln>
        </p:spPr>
        <p:txBody>
          <a:bodyPr vert="horz" wrap="square" lIns="0" tIns="45720" rIns="0" bIns="45720" anchor="t" anchorCtr="0" compatLnSpc="1">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Date Placeholder 3"/>
          <p:cNvSpPr txBox="1">
            <a:spLocks noGrp="1"/>
          </p:cNvSpPr>
          <p:nvPr>
            <p:ph type="dt" sz="half" idx="2"/>
          </p:nvPr>
        </p:nvSpPr>
        <p:spPr>
          <a:xfrm>
            <a:off x="1097280" y="6459787"/>
            <a:ext cx="2472272"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l-GR" sz="900" b="0" i="0" u="none" strike="noStrike" kern="1200" cap="none" spc="0" baseline="0">
                <a:solidFill>
                  <a:srgbClr val="FFFFFF"/>
                </a:solidFill>
                <a:uFillTx/>
                <a:latin typeface="Calibri"/>
              </a:defRPr>
            </a:lvl1pPr>
          </a:lstStyle>
          <a:p>
            <a:pPr lvl="0"/>
            <a:fld id="{D20AA43E-460C-402A-9FBC-6F771C64738F}" type="datetime1">
              <a:rPr lang="el-GR"/>
              <a:pPr lvl="0"/>
              <a:t>28/5/2024</a:t>
            </a:fld>
            <a:endParaRPr lang="el-GR"/>
          </a:p>
        </p:txBody>
      </p:sp>
      <p:sp>
        <p:nvSpPr>
          <p:cNvPr id="7" name="Footer Placeholder 4"/>
          <p:cNvSpPr txBox="1">
            <a:spLocks noGrp="1"/>
          </p:cNvSpPr>
          <p:nvPr>
            <p:ph type="ftr" sz="quarter" idx="3"/>
          </p:nvPr>
        </p:nvSpPr>
        <p:spPr>
          <a:xfrm>
            <a:off x="3686184" y="6459787"/>
            <a:ext cx="4822801" cy="365129"/>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el-GR" sz="900" b="0" i="0" u="none" strike="noStrike" kern="1200" cap="all" spc="0" baseline="0">
                <a:solidFill>
                  <a:srgbClr val="FFFFFF"/>
                </a:solidFill>
                <a:uFillTx/>
                <a:latin typeface="Calibri"/>
              </a:defRPr>
            </a:lvl1pPr>
          </a:lstStyle>
          <a:p>
            <a:pPr lvl="0"/>
            <a:endParaRPr lang="el-GR"/>
          </a:p>
        </p:txBody>
      </p:sp>
      <p:sp>
        <p:nvSpPr>
          <p:cNvPr id="8" name="Slide Number Placeholder 5"/>
          <p:cNvSpPr txBox="1">
            <a:spLocks noGrp="1"/>
          </p:cNvSpPr>
          <p:nvPr>
            <p:ph type="sldNum" sz="quarter" idx="4"/>
          </p:nvPr>
        </p:nvSpPr>
        <p:spPr>
          <a:xfrm>
            <a:off x="9900455" y="6459787"/>
            <a:ext cx="1312026"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l-GR" sz="1050" b="0" i="0" u="none" strike="noStrike" kern="1200" cap="none" spc="0" baseline="0">
                <a:solidFill>
                  <a:srgbClr val="FFFFFF"/>
                </a:solidFill>
                <a:uFillTx/>
                <a:latin typeface="Calibri"/>
              </a:defRPr>
            </a:lvl1pPr>
          </a:lstStyle>
          <a:p>
            <a:pPr lvl="0"/>
            <a:fld id="{4113A2D9-D0B4-4814-9026-797DA8651F77}" type="slidenum">
              <a:t>‹#›</a:t>
            </a:fld>
            <a:endParaRPr lang="el-GR"/>
          </a:p>
        </p:txBody>
      </p:sp>
      <p:cxnSp>
        <p:nvCxnSpPr>
          <p:cNvPr id="9" name="Straight Connector 9"/>
          <p:cNvCxnSpPr/>
          <p:nvPr/>
        </p:nvCxnSpPr>
        <p:spPr>
          <a:xfrm>
            <a:off x="1193529" y="1737844"/>
            <a:ext cx="9966960" cy="0"/>
          </a:xfrm>
          <a:prstGeom prst="straightConnector1">
            <a:avLst/>
          </a:prstGeom>
          <a:noFill/>
          <a:ln w="6345" cap="flat">
            <a:solidFill>
              <a:srgbClr val="7F7F7F"/>
            </a:solidFill>
            <a:prstDash val="solid"/>
            <a:miter/>
          </a:ln>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85000"/>
        </a:lnSpc>
        <a:spcBef>
          <a:spcPts val="0"/>
        </a:spcBef>
        <a:spcAft>
          <a:spcPts val="0"/>
        </a:spcAft>
        <a:buNone/>
        <a:tabLst/>
        <a:defRPr lang="el-GR" sz="4800" b="0" i="0" u="none" strike="noStrike" kern="1200" cap="none" spc="-50" baseline="0">
          <a:solidFill>
            <a:srgbClr val="404040"/>
          </a:solidFill>
          <a:uFillTx/>
          <a:latin typeface="Calibri Light"/>
        </a:defRPr>
      </a:lvl1pPr>
    </p:titleStyle>
    <p:bodyStyle>
      <a:lvl1pPr marL="91440" marR="0" lvl="0" indent="-91440" algn="l" defTabSz="914400" rtl="0" fontAlgn="auto" hangingPunct="1">
        <a:lnSpc>
          <a:spcPct val="90000"/>
        </a:lnSpc>
        <a:spcBef>
          <a:spcPts val="1200"/>
        </a:spcBef>
        <a:spcAft>
          <a:spcPts val="200"/>
        </a:spcAft>
        <a:buClr>
          <a:srgbClr val="E48312"/>
        </a:buClr>
        <a:buSzPct val="100000"/>
        <a:buFont typeface="Calibri" pitchFamily="34"/>
        <a:buChar char=" "/>
        <a:tabLst/>
        <a:defRPr lang="el-GR" sz="2000" b="0" i="0" u="none" strike="noStrike" kern="1200" cap="none" spc="0" baseline="0">
          <a:solidFill>
            <a:srgbClr val="404040"/>
          </a:solidFill>
          <a:uFillTx/>
          <a:latin typeface="Calibri"/>
        </a:defRPr>
      </a:lvl1pPr>
      <a:lvl2pPr marL="384048" marR="0" lvl="1" indent="-182880" algn="l" defTabSz="914400" rtl="0" fontAlgn="auto" hangingPunct="1">
        <a:lnSpc>
          <a:spcPct val="90000"/>
        </a:lnSpc>
        <a:spcBef>
          <a:spcPts val="200"/>
        </a:spcBef>
        <a:spcAft>
          <a:spcPts val="400"/>
        </a:spcAft>
        <a:buClr>
          <a:srgbClr val="E48312"/>
        </a:buClr>
        <a:buSzPct val="100000"/>
        <a:buFont typeface="Calibri" pitchFamily="34"/>
        <a:buChar char="◦"/>
        <a:tabLst/>
        <a:defRPr lang="el-GR" sz="1800" b="0" i="0" u="none" strike="noStrike" kern="1200" cap="none" spc="0" baseline="0">
          <a:solidFill>
            <a:srgbClr val="404040"/>
          </a:solidFill>
          <a:uFillTx/>
          <a:latin typeface="Calibri"/>
        </a:defRPr>
      </a:lvl2pPr>
      <a:lvl3pPr marL="566928" marR="0" lvl="2" indent="-182880" algn="l" defTabSz="914400" rtl="0" fontAlgn="auto" hangingPunct="1">
        <a:lnSpc>
          <a:spcPct val="90000"/>
        </a:lnSpc>
        <a:spcBef>
          <a:spcPts val="200"/>
        </a:spcBef>
        <a:spcAft>
          <a:spcPts val="400"/>
        </a:spcAft>
        <a:buClr>
          <a:srgbClr val="E48312"/>
        </a:buClr>
        <a:buSzPct val="100000"/>
        <a:buFont typeface="Calibri" pitchFamily="34"/>
        <a:buChar char="◦"/>
        <a:tabLst/>
        <a:defRPr lang="el-GR" sz="1400" b="0" i="0" u="none" strike="noStrike" kern="1200" cap="none" spc="0" baseline="0">
          <a:solidFill>
            <a:srgbClr val="404040"/>
          </a:solidFill>
          <a:uFillTx/>
          <a:latin typeface="Calibri"/>
        </a:defRPr>
      </a:lvl3pPr>
      <a:lvl4pPr marL="749808" marR="0" lvl="3" indent="-182880" algn="l" defTabSz="914400" rtl="0" fontAlgn="auto" hangingPunct="1">
        <a:lnSpc>
          <a:spcPct val="90000"/>
        </a:lnSpc>
        <a:spcBef>
          <a:spcPts val="200"/>
        </a:spcBef>
        <a:spcAft>
          <a:spcPts val="400"/>
        </a:spcAft>
        <a:buClr>
          <a:srgbClr val="E48312"/>
        </a:buClr>
        <a:buSzPct val="100000"/>
        <a:buFont typeface="Calibri" pitchFamily="34"/>
        <a:buChar char="◦"/>
        <a:tabLst/>
        <a:defRPr lang="el-GR" sz="1400" b="0" i="0" u="none" strike="noStrike" kern="1200" cap="none" spc="0" baseline="0">
          <a:solidFill>
            <a:srgbClr val="404040"/>
          </a:solidFill>
          <a:uFillTx/>
          <a:latin typeface="Calibri"/>
        </a:defRPr>
      </a:lvl4pPr>
      <a:lvl5pPr marL="932688" marR="0" lvl="4" indent="-182880" algn="l" defTabSz="914400" rtl="0" fontAlgn="auto" hangingPunct="1">
        <a:lnSpc>
          <a:spcPct val="90000"/>
        </a:lnSpc>
        <a:spcBef>
          <a:spcPts val="200"/>
        </a:spcBef>
        <a:spcAft>
          <a:spcPts val="400"/>
        </a:spcAft>
        <a:buClr>
          <a:srgbClr val="E48312"/>
        </a:buClr>
        <a:buSzPct val="100000"/>
        <a:buFont typeface="Calibri" pitchFamily="34"/>
        <a:buChar char="◦"/>
        <a:tabLst/>
        <a:defRPr lang="el-GR" sz="1400" b="0" i="0" u="none" strike="noStrike" kern="1200" cap="none" spc="0" baseline="0">
          <a:solidFill>
            <a:srgbClr val="40404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gav@geo.Aegean.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ustomXml" Target="../ink/ink6.xml"/><Relationship Id="rId18" Type="http://schemas.openxmlformats.org/officeDocument/2006/relationships/image" Target="../media/image14.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1.png"/><Relationship Id="rId17" Type="http://schemas.openxmlformats.org/officeDocument/2006/relationships/customXml" Target="../ink/ink8.xml"/><Relationship Id="rId2" Type="http://schemas.openxmlformats.org/officeDocument/2006/relationships/image" Target="../media/image6.emf"/><Relationship Id="rId16" Type="http://schemas.openxmlformats.org/officeDocument/2006/relationships/image" Target="../media/image13.png"/><Relationship Id="rId20"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0.png"/><Relationship Id="rId19" Type="http://schemas.openxmlformats.org/officeDocument/2006/relationships/customXml" Target="../ink/ink9.xml"/><Relationship Id="rId4" Type="http://schemas.openxmlformats.org/officeDocument/2006/relationships/image" Target="../media/image7.png"/><Relationship Id="rId9" Type="http://schemas.openxmlformats.org/officeDocument/2006/relationships/customXml" Target="../ink/ink4.xml"/><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image" Target="../media/image100.png"/><Relationship Id="rId18" Type="http://schemas.openxmlformats.org/officeDocument/2006/relationships/customXml" Target="../ink/ink17.xml"/><Relationship Id="rId26" Type="http://schemas.openxmlformats.org/officeDocument/2006/relationships/customXml" Target="../ink/ink21.xml"/><Relationship Id="rId3" Type="http://schemas.openxmlformats.org/officeDocument/2006/relationships/image" Target="../media/image8.emf"/><Relationship Id="rId21" Type="http://schemas.openxmlformats.org/officeDocument/2006/relationships/image" Target="../media/image140.png"/><Relationship Id="rId7" Type="http://schemas.openxmlformats.org/officeDocument/2006/relationships/image" Target="../media/image70.png"/><Relationship Id="rId12" Type="http://schemas.openxmlformats.org/officeDocument/2006/relationships/customXml" Target="../ink/ink14.xml"/><Relationship Id="rId17" Type="http://schemas.openxmlformats.org/officeDocument/2006/relationships/image" Target="../media/image120.png"/><Relationship Id="rId25" Type="http://schemas.openxmlformats.org/officeDocument/2006/relationships/image" Target="../media/image16.png"/><Relationship Id="rId33" Type="http://schemas.openxmlformats.org/officeDocument/2006/relationships/image" Target="../media/image20.png"/><Relationship Id="rId2" Type="http://schemas.openxmlformats.org/officeDocument/2006/relationships/notesSlide" Target="../notesSlides/notesSlide7.xml"/><Relationship Id="rId16" Type="http://schemas.openxmlformats.org/officeDocument/2006/relationships/customXml" Target="../ink/ink16.xml"/><Relationship Id="rId20" Type="http://schemas.openxmlformats.org/officeDocument/2006/relationships/customXml" Target="../ink/ink18.xml"/><Relationship Id="rId29"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ustomXml" Target="../ink/ink11.xml"/><Relationship Id="rId11" Type="http://schemas.openxmlformats.org/officeDocument/2006/relationships/image" Target="../media/image90.png"/><Relationship Id="rId24" Type="http://schemas.openxmlformats.org/officeDocument/2006/relationships/customXml" Target="../ink/ink20.xml"/><Relationship Id="rId32" Type="http://schemas.openxmlformats.org/officeDocument/2006/relationships/customXml" Target="../ink/ink24.xml"/><Relationship Id="rId5" Type="http://schemas.openxmlformats.org/officeDocument/2006/relationships/image" Target="../media/image6.png"/><Relationship Id="rId15" Type="http://schemas.openxmlformats.org/officeDocument/2006/relationships/image" Target="../media/image110.png"/><Relationship Id="rId23" Type="http://schemas.openxmlformats.org/officeDocument/2006/relationships/image" Target="../media/image150.png"/><Relationship Id="rId28" Type="http://schemas.openxmlformats.org/officeDocument/2006/relationships/customXml" Target="../ink/ink22.xml"/><Relationship Id="rId10" Type="http://schemas.openxmlformats.org/officeDocument/2006/relationships/customXml" Target="../ink/ink13.xml"/><Relationship Id="rId19" Type="http://schemas.openxmlformats.org/officeDocument/2006/relationships/image" Target="../media/image130.png"/><Relationship Id="rId31" Type="http://schemas.openxmlformats.org/officeDocument/2006/relationships/image" Target="../media/image19.png"/><Relationship Id="rId4" Type="http://schemas.openxmlformats.org/officeDocument/2006/relationships/customXml" Target="../ink/ink10.xml"/><Relationship Id="rId9" Type="http://schemas.openxmlformats.org/officeDocument/2006/relationships/image" Target="../media/image80.png"/><Relationship Id="rId14" Type="http://schemas.openxmlformats.org/officeDocument/2006/relationships/customXml" Target="../ink/ink15.xml"/><Relationship Id="rId22" Type="http://schemas.openxmlformats.org/officeDocument/2006/relationships/customXml" Target="../ink/ink19.xml"/><Relationship Id="rId27" Type="http://schemas.openxmlformats.org/officeDocument/2006/relationships/image" Target="../media/image17.png"/><Relationship Id="rId30" Type="http://schemas.openxmlformats.org/officeDocument/2006/relationships/customXml" Target="../ink/ink23.xml"/><Relationship Id="rId8" Type="http://schemas.openxmlformats.org/officeDocument/2006/relationships/customXml" Target="../ink/ink1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Τίτλος 1"/>
          <p:cNvSpPr txBox="1">
            <a:spLocks noGrp="1"/>
          </p:cNvSpPr>
          <p:nvPr>
            <p:ph type="ctrTitle"/>
          </p:nvPr>
        </p:nvSpPr>
        <p:spPr>
          <a:xfrm>
            <a:off x="1097280" y="632179"/>
            <a:ext cx="10058400" cy="3692932"/>
          </a:xfrm>
        </p:spPr>
        <p:txBody>
          <a:bodyPr/>
          <a:lstStyle/>
          <a:p>
            <a:pPr algn="ctr"/>
            <a:br>
              <a:rPr lang="el-GR" sz="1800" b="0" i="0" u="none" strike="noStrike" baseline="0" dirty="0">
                <a:solidFill>
                  <a:srgbClr val="000000"/>
                </a:solidFill>
                <a:latin typeface="Times New Roman" panose="02020603050405020304" pitchFamily="18" charset="0"/>
              </a:rPr>
            </a:br>
            <a:r>
              <a:rPr lang="el-GR" sz="1800" b="0" i="0" u="none" strike="noStrike" baseline="0" dirty="0">
                <a:solidFill>
                  <a:srgbClr val="000000"/>
                </a:solidFill>
                <a:latin typeface="Times New Roman" panose="02020603050405020304" pitchFamily="18" charset="0"/>
              </a:rPr>
              <a:t> </a:t>
            </a:r>
            <a:r>
              <a:rPr lang="el-GR" sz="3200" b="0" i="0" u="none" strike="noStrike" baseline="0" dirty="0" err="1">
                <a:solidFill>
                  <a:srgbClr val="000000"/>
                </a:solidFill>
                <a:latin typeface="Times New Roman" panose="02020603050405020304" pitchFamily="18" charset="0"/>
              </a:rPr>
              <a:t>Έμφυλες</a:t>
            </a:r>
            <a:r>
              <a:rPr lang="el-GR" sz="3200" b="0" i="0" u="none" strike="noStrike" baseline="0" dirty="0">
                <a:solidFill>
                  <a:srgbClr val="000000"/>
                </a:solidFill>
                <a:latin typeface="Times New Roman" panose="02020603050405020304" pitchFamily="18" charset="0"/>
              </a:rPr>
              <a:t> ανισότητες στην νησιωτική &amp; ηπειρωτική Ελλάδα κατά την περίοδο του Μεσοπολέμου</a:t>
            </a:r>
            <a:r>
              <a:rPr lang="el-GR" sz="1800" b="0" i="0" u="none" strike="noStrike" baseline="0" dirty="0">
                <a:solidFill>
                  <a:srgbClr val="000000"/>
                </a:solidFill>
                <a:latin typeface="Times New Roman" panose="02020603050405020304" pitchFamily="18" charset="0"/>
              </a:rPr>
              <a:t>	</a:t>
            </a:r>
          </a:p>
        </p:txBody>
      </p:sp>
      <p:sp>
        <p:nvSpPr>
          <p:cNvPr id="3" name="Rectangle 3"/>
          <p:cNvSpPr/>
          <p:nvPr/>
        </p:nvSpPr>
        <p:spPr>
          <a:xfrm>
            <a:off x="1401409" y="4539666"/>
            <a:ext cx="8137529" cy="648508"/>
          </a:xfrm>
          <a:prstGeom prst="rect">
            <a:avLst/>
          </a:prstGeom>
          <a:noFill/>
          <a:ln cap="flat">
            <a:noFill/>
            <a:prstDash val="solid"/>
          </a:ln>
        </p:spPr>
        <p:txBody>
          <a:bodyPr vert="horz" wrap="square" lIns="90004" tIns="46798" rIns="90004" bIns="46798" anchor="t" anchorCtr="1" compatLnSpc="1">
            <a:spAutoFit/>
          </a:bodyPr>
          <a:lstStyle/>
          <a:p>
            <a:pPr marL="280985" marR="0" lvl="0" indent="-280985" algn="ctr" defTabSz="457200" rtl="0" fontAlgn="auto" hangingPunct="1">
              <a:lnSpc>
                <a:spcPct val="100000"/>
              </a:lnSpc>
              <a:spcBef>
                <a:spcPts val="0"/>
              </a:spcBef>
              <a:spcAft>
                <a:spcPts val="0"/>
              </a:spcAft>
              <a:buNone/>
              <a:tabLst>
                <a:tab pos="280985" algn="l"/>
                <a:tab pos="728656" algn="l"/>
                <a:tab pos="1177919" algn="l"/>
                <a:tab pos="1627182" algn="l"/>
                <a:tab pos="2076445" algn="l"/>
                <a:tab pos="2525708" algn="l"/>
                <a:tab pos="2974971" algn="l"/>
                <a:tab pos="3424235" algn="l"/>
                <a:tab pos="3873498" algn="l"/>
                <a:tab pos="4322761" algn="l"/>
                <a:tab pos="4772024" algn="l"/>
                <a:tab pos="5221287" algn="l"/>
                <a:tab pos="5670550" algn="l"/>
                <a:tab pos="6119813" algn="l"/>
                <a:tab pos="6569076" algn="l"/>
                <a:tab pos="7018339" algn="l"/>
                <a:tab pos="7467592" algn="l"/>
                <a:tab pos="7916855" algn="l"/>
                <a:tab pos="8366118" algn="l"/>
                <a:tab pos="8815381" algn="l"/>
                <a:tab pos="9264644" algn="l"/>
              </a:tabLst>
              <a:defRPr sz="1800" b="0" i="0" u="none" strike="noStrike" kern="0" cap="none" spc="0" baseline="0">
                <a:solidFill>
                  <a:srgbClr val="000000"/>
                </a:solidFill>
                <a:uFillTx/>
              </a:defRPr>
            </a:pPr>
            <a:r>
              <a:rPr lang="el-GR" sz="1800" b="0" i="0" u="none" strike="noStrike" kern="1200" cap="none" spc="0" baseline="0" dirty="0">
                <a:solidFill>
                  <a:srgbClr val="000000"/>
                </a:solidFill>
                <a:uFillTx/>
                <a:latin typeface="Tahoma" pitchFamily="34"/>
                <a:cs typeface="Calibri" pitchFamily="34"/>
              </a:rPr>
              <a:t>Βασίλειος Γαβαλάς</a:t>
            </a:r>
            <a:r>
              <a:rPr lang="en-US" sz="1800" b="0" i="0" u="none" strike="noStrike" kern="1200" cap="none" spc="0" baseline="0" dirty="0">
                <a:solidFill>
                  <a:srgbClr val="000000"/>
                </a:solidFill>
                <a:uFillTx/>
                <a:latin typeface="Tahoma" pitchFamily="34"/>
                <a:cs typeface="Calibri" pitchFamily="34"/>
              </a:rPr>
              <a:t>,</a:t>
            </a:r>
            <a:r>
              <a:rPr lang="en-US" sz="1800" b="0" i="0" u="none" strike="noStrike" kern="1200" cap="none" spc="0" baseline="0" dirty="0">
                <a:solidFill>
                  <a:srgbClr val="F2F2F2"/>
                </a:solidFill>
                <a:uFillTx/>
                <a:latin typeface="Tahoma" pitchFamily="34"/>
                <a:cs typeface="Droid Sans Fallback"/>
              </a:rPr>
              <a:t> </a:t>
            </a:r>
            <a:r>
              <a:rPr lang="el-GR" sz="1800" b="0" i="0" u="none" strike="noStrike" kern="1200" cap="none" spc="0" baseline="0" dirty="0">
                <a:solidFill>
                  <a:srgbClr val="000000"/>
                </a:solidFill>
                <a:uFillTx/>
                <a:latin typeface="Tahoma" pitchFamily="34"/>
                <a:cs typeface="Calibri" pitchFamily="34"/>
              </a:rPr>
              <a:t>Αναπληρωτής καθηγητής</a:t>
            </a:r>
            <a:r>
              <a:rPr lang="en-US" sz="1800" b="0" i="0" u="none" strike="noStrike" kern="1200" cap="none" spc="0" baseline="0" dirty="0">
                <a:solidFill>
                  <a:srgbClr val="000000"/>
                </a:solidFill>
                <a:uFillTx/>
                <a:latin typeface="Tahoma" pitchFamily="34"/>
                <a:cs typeface="Calibri" pitchFamily="34"/>
              </a:rPr>
              <a:t>, </a:t>
            </a:r>
            <a:r>
              <a:rPr lang="el-GR" sz="1800" b="0" i="0" u="none" strike="noStrike" kern="1200" cap="none" spc="0" baseline="0" dirty="0">
                <a:solidFill>
                  <a:srgbClr val="000000"/>
                </a:solidFill>
                <a:uFillTx/>
                <a:latin typeface="Tahoma" pitchFamily="34"/>
                <a:cs typeface="Calibri" pitchFamily="34"/>
              </a:rPr>
              <a:t>Τμήμα Γεωγραφίας</a:t>
            </a:r>
            <a:r>
              <a:rPr lang="en-US" sz="1800" b="0" i="0" u="none" strike="noStrike" kern="1200" cap="none" spc="0" baseline="0" dirty="0">
                <a:solidFill>
                  <a:srgbClr val="000000"/>
                </a:solidFill>
                <a:uFillTx/>
                <a:latin typeface="Tahoma" pitchFamily="34"/>
                <a:cs typeface="Calibri" pitchFamily="34"/>
              </a:rPr>
              <a:t>, </a:t>
            </a:r>
            <a:r>
              <a:rPr lang="el-GR" sz="1800" b="0" i="0" u="none" strike="noStrike" kern="1200" cap="none" spc="0" baseline="0" dirty="0">
                <a:solidFill>
                  <a:srgbClr val="000000"/>
                </a:solidFill>
                <a:uFillTx/>
                <a:latin typeface="Tahoma" pitchFamily="34"/>
                <a:cs typeface="Calibri" pitchFamily="34"/>
              </a:rPr>
              <a:t>Πανεπιστήμιο Αιγαίου</a:t>
            </a:r>
            <a:r>
              <a:rPr lang="en-US" sz="1800" b="0" i="0" u="none" strike="noStrike" kern="1200" cap="none" spc="0" baseline="0" dirty="0">
                <a:solidFill>
                  <a:srgbClr val="000000"/>
                </a:solidFill>
                <a:uFillTx/>
                <a:latin typeface="Tahoma" pitchFamily="34"/>
                <a:cs typeface="Calibri" pitchFamily="34"/>
              </a:rPr>
              <a:t>.</a:t>
            </a:r>
            <a:r>
              <a:rPr lang="el-GR" sz="1800" b="0" i="0" u="none" strike="noStrike" kern="1200" cap="none" spc="0" baseline="0" dirty="0">
                <a:solidFill>
                  <a:srgbClr val="000000"/>
                </a:solidFill>
                <a:uFillTx/>
                <a:latin typeface="Tahoma" pitchFamily="34"/>
                <a:cs typeface="Calibri" pitchFamily="34"/>
              </a:rPr>
              <a:t> </a:t>
            </a:r>
            <a:r>
              <a:rPr lang="en-US" sz="1400" dirty="0">
                <a:solidFill>
                  <a:srgbClr val="000000"/>
                </a:solidFill>
                <a:latin typeface="Tahoma" pitchFamily="34"/>
                <a:cs typeface="Calibri" pitchFamily="34"/>
              </a:rPr>
              <a:t>Email: </a:t>
            </a:r>
            <a:r>
              <a:rPr lang="en-US" sz="1400" dirty="0">
                <a:solidFill>
                  <a:srgbClr val="000000"/>
                </a:solidFill>
                <a:latin typeface="Tahoma" pitchFamily="34"/>
                <a:cs typeface="Calibri" pitchFamily="34"/>
                <a:hlinkClick r:id="rId3"/>
              </a:rPr>
              <a:t>bgav@geo.aegean.gr</a:t>
            </a:r>
            <a:r>
              <a:rPr lang="en-US" sz="1400" dirty="0">
                <a:solidFill>
                  <a:srgbClr val="000000"/>
                </a:solidFill>
                <a:latin typeface="Tahoma" pitchFamily="34"/>
                <a:cs typeface="Calibri" pitchFamily="34"/>
              </a:rPr>
              <a:t> </a:t>
            </a:r>
            <a:r>
              <a:rPr lang="en-US" sz="1800" b="0" i="0" u="none" strike="noStrike" kern="1200" cap="none" spc="0" baseline="0" dirty="0">
                <a:solidFill>
                  <a:srgbClr val="000000"/>
                </a:solidFill>
                <a:uFillTx/>
                <a:latin typeface="Tahoma" pitchFamily="34"/>
                <a:cs typeface="Calibri" pitchFamily="34"/>
              </a:rPr>
              <a:t> </a:t>
            </a:r>
            <a:endParaRPr lang="el-GR" sz="1800" b="0" i="0" u="none" strike="noStrike" kern="1200" cap="none" spc="0" baseline="0" dirty="0">
              <a:solidFill>
                <a:srgbClr val="000000"/>
              </a:solidFill>
              <a:uFillTx/>
              <a:latin typeface="Tahoma" pitchFamily="34"/>
              <a:cs typeface="Calibri" pitchFamily="34"/>
            </a:endParaRPr>
          </a:p>
        </p:txBody>
      </p:sp>
      <p:sp>
        <p:nvSpPr>
          <p:cNvPr id="4" name="TextBox 3"/>
          <p:cNvSpPr txBox="1"/>
          <p:nvPr/>
        </p:nvSpPr>
        <p:spPr>
          <a:xfrm>
            <a:off x="1129048" y="863999"/>
            <a:ext cx="9921025" cy="815608"/>
          </a:xfrm>
          <a:prstGeom prst="rect">
            <a:avLst/>
          </a:prstGeom>
          <a:noFill/>
        </p:spPr>
        <p:txBody>
          <a:bodyPr wrap="square" rtlCol="0">
            <a:spAutoFit/>
          </a:bodyPr>
          <a:lstStyle/>
          <a:p>
            <a:pPr algn="ctr"/>
            <a:r>
              <a:rPr lang="el-GR" sz="2300" dirty="0">
                <a:solidFill>
                  <a:schemeClr val="accent1">
                    <a:lumMod val="50000"/>
                  </a:schemeClr>
                </a:solidFill>
              </a:rPr>
              <a:t>Πανεπιστήμιο Αιγαίου, Τμήμα Γεωγραφίας</a:t>
            </a:r>
          </a:p>
          <a:p>
            <a:pPr algn="ctr"/>
            <a:r>
              <a:rPr lang="el-GR" altLang="el-GR" sz="2400" dirty="0">
                <a:solidFill>
                  <a:srgbClr val="333399"/>
                </a:solidFill>
                <a:latin typeface="Tahoma" panose="020B0604030504040204" pitchFamily="34" charset="0"/>
                <a:ea typeface="Microsoft YaHei" panose="020B0503020204020204" pitchFamily="34" charset="-122"/>
              </a:rPr>
              <a:t>Πληθυσμιακή Γεωγραφία</a:t>
            </a:r>
            <a:endParaRPr lang="el-GR" sz="2300" dirty="0">
              <a:solidFill>
                <a:schemeClr val="accent1">
                  <a:lumMod val="50000"/>
                </a:schemeClr>
              </a:solidFill>
            </a:endParaRPr>
          </a:p>
        </p:txBody>
      </p:sp>
      <p:pic>
        <p:nvPicPr>
          <p:cNvPr id="1028" name="Picture 4">
            <a:extLst>
              <a:ext uri="{FF2B5EF4-FFF2-40B4-BE49-F238E27FC236}">
                <a16:creationId xmlns:a16="http://schemas.microsoft.com/office/drawing/2014/main" id="{FA42D59D-A510-E356-6F82-6C062D568C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0642" y="1878773"/>
            <a:ext cx="2540859" cy="1047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1097280" y="286600"/>
            <a:ext cx="10058400" cy="1253441"/>
          </a:xfrm>
          <a:ln w="9528">
            <a:solidFill>
              <a:srgbClr val="0070C0"/>
            </a:solidFill>
            <a:prstDash val="solid"/>
          </a:ln>
        </p:spPr>
        <p:txBody>
          <a:bodyPr/>
          <a:lstStyle/>
          <a:p>
            <a:pPr lvl="0"/>
            <a:r>
              <a:rPr lang="el-GR" sz="4000" dirty="0">
                <a:solidFill>
                  <a:srgbClr val="4472C4"/>
                </a:solidFill>
              </a:rPr>
              <a:t>Αναλογία των φύλων </a:t>
            </a:r>
            <a:r>
              <a:rPr lang="el-GR" sz="4000">
                <a:solidFill>
                  <a:srgbClr val="4472C4"/>
                </a:solidFill>
              </a:rPr>
              <a:t>κατά ηλικία, 1920-1928. </a:t>
            </a:r>
            <a:endParaRPr lang="el-GR" sz="4000" dirty="0">
              <a:solidFill>
                <a:srgbClr val="4472C4"/>
              </a:solidFill>
            </a:endParaRPr>
          </a:p>
        </p:txBody>
      </p:sp>
      <p:pic>
        <p:nvPicPr>
          <p:cNvPr id="6" name="Picture 5"/>
          <p:cNvPicPr>
            <a:picLocks noChangeAspect="1"/>
          </p:cNvPicPr>
          <p:nvPr/>
        </p:nvPicPr>
        <p:blipFill>
          <a:blip r:embed="rId3"/>
          <a:stretch>
            <a:fillRect/>
          </a:stretch>
        </p:blipFill>
        <p:spPr>
          <a:xfrm>
            <a:off x="1524379" y="1597996"/>
            <a:ext cx="8113441" cy="4593130"/>
          </a:xfrm>
          <a:prstGeom prst="rect">
            <a:avLst/>
          </a:prstGeom>
        </p:spPr>
      </p:pic>
      <p:sp>
        <p:nvSpPr>
          <p:cNvPr id="3" name="Rectangle 2"/>
          <p:cNvSpPr/>
          <p:nvPr/>
        </p:nvSpPr>
        <p:spPr>
          <a:xfrm>
            <a:off x="1288740" y="6350169"/>
            <a:ext cx="4488729" cy="507831"/>
          </a:xfrm>
          <a:prstGeom prst="rect">
            <a:avLst/>
          </a:prstGeom>
        </p:spPr>
        <p:txBody>
          <a:bodyPr wrap="none">
            <a:spAutoFit/>
          </a:bodyPr>
          <a:lstStyle/>
          <a:p>
            <a:pPr algn="just">
              <a:lnSpc>
                <a:spcPct val="150000"/>
              </a:lnSpc>
              <a:spcAft>
                <a:spcPts val="0"/>
              </a:spcAft>
            </a:pPr>
            <a:r>
              <a:rPr lang="en-US" sz="1400" dirty="0">
                <a:solidFill>
                  <a:srgbClr val="000000"/>
                </a:solidFill>
                <a:latin typeface="Times New Roman" panose="02020603050405020304" pitchFamily="18" charset="0"/>
                <a:ea typeface="Calibri" panose="020F0502020204030204" pitchFamily="34" charset="0"/>
                <a:cs typeface="Code"/>
              </a:rPr>
              <a:t>Source: Greek census returns 1920, 1928.</a:t>
            </a:r>
            <a:r>
              <a:rPr lang="el-GR" sz="1400" dirty="0">
                <a:solidFill>
                  <a:srgbClr val="000000"/>
                </a:solidFill>
                <a:latin typeface="Times New Roman" panose="02020603050405020304" pitchFamily="18" charset="0"/>
                <a:ea typeface="Calibri" panose="020F0502020204030204" pitchFamily="34" charset="0"/>
                <a:cs typeface="Code"/>
              </a:rPr>
              <a:t> </a:t>
            </a:r>
            <a:r>
              <a:rPr lang="en-US" sz="1400" dirty="0">
                <a:solidFill>
                  <a:srgbClr val="000000"/>
                </a:solidFill>
                <a:latin typeface="Times New Roman" panose="02020603050405020304" pitchFamily="18" charset="0"/>
                <a:ea typeface="Calibri" panose="020F0502020204030204" pitchFamily="34" charset="0"/>
                <a:cs typeface="Code"/>
              </a:rPr>
              <a:t>Own elaboration</a:t>
            </a:r>
            <a:r>
              <a:rPr lang="en-US" dirty="0">
                <a:solidFill>
                  <a:srgbClr val="000000"/>
                </a:solidFill>
                <a:latin typeface="Times New Roman" panose="02020603050405020304" pitchFamily="18" charset="0"/>
                <a:ea typeface="Calibri" panose="020F0502020204030204" pitchFamily="34" charset="0"/>
                <a:cs typeface="Code"/>
              </a:rPr>
              <a:t> </a:t>
            </a:r>
            <a:endParaRPr lang="el-GR" dirty="0">
              <a:solidFill>
                <a:srgbClr val="000000"/>
              </a:solidFill>
              <a:latin typeface="Code"/>
              <a:ea typeface="Calibri" panose="020F0502020204030204" pitchFamily="34" charset="0"/>
              <a:cs typeface="Cod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1160775" y="286600"/>
            <a:ext cx="10058400" cy="627799"/>
          </a:xfrm>
        </p:spPr>
        <p:txBody>
          <a:bodyPr>
            <a:normAutofit/>
          </a:bodyPr>
          <a:lstStyle/>
          <a:p>
            <a:pPr lvl="0"/>
            <a:r>
              <a:rPr lang="el-GR" sz="2400" dirty="0">
                <a:solidFill>
                  <a:srgbClr val="4472C4"/>
                </a:solidFill>
                <a:latin typeface="Times New Roman" pitchFamily="18"/>
              </a:rPr>
              <a:t>Προσδόκιμο επιβίωσης των γυναικών κατά Γεωγραφικό Διαμέρισμα το </a:t>
            </a:r>
            <a:r>
              <a:rPr lang="en-US" sz="2400" dirty="0">
                <a:solidFill>
                  <a:srgbClr val="4472C4"/>
                </a:solidFill>
                <a:latin typeface="Times New Roman" pitchFamily="18"/>
              </a:rPr>
              <a:t>1928</a:t>
            </a:r>
            <a:endParaRPr lang="el-GR" sz="2400" dirty="0">
              <a:solidFill>
                <a:srgbClr val="4472C4"/>
              </a:solidFill>
            </a:endParaRPr>
          </a:p>
        </p:txBody>
      </p:sp>
      <p:pic>
        <p:nvPicPr>
          <p:cNvPr id="3" name="Εικόνα 3" descr="Εικόνα που περιέχει χάρτης&#10;&#10;Περιγραφή που δημιουργήθηκε αυτόματα"/>
          <p:cNvPicPr>
            <a:picLocks noChangeAspect="1"/>
          </p:cNvPicPr>
          <p:nvPr/>
        </p:nvPicPr>
        <p:blipFill>
          <a:blip r:embed="rId3"/>
          <a:srcRect/>
          <a:stretch>
            <a:fillRect/>
          </a:stretch>
        </p:blipFill>
        <p:spPr>
          <a:xfrm>
            <a:off x="1777995" y="914400"/>
            <a:ext cx="8178795" cy="5568101"/>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1097280" y="286600"/>
            <a:ext cx="10058400" cy="702304"/>
          </a:xfrm>
        </p:spPr>
        <p:txBody>
          <a:bodyPr>
            <a:normAutofit/>
          </a:bodyPr>
          <a:lstStyle/>
          <a:p>
            <a:pPr algn="ctr"/>
            <a:r>
              <a:rPr lang="el-GR" sz="2200" dirty="0">
                <a:solidFill>
                  <a:srgbClr val="4472C4"/>
                </a:solidFill>
                <a:latin typeface="Times New Roman" pitchFamily="18"/>
              </a:rPr>
              <a:t>Διαφορική κατά φύλο προσδοκία ζωής κατά τη γέννηση στα 10 Γεωγραφικά </a:t>
            </a:r>
            <a:r>
              <a:rPr lang="el-GR" sz="2200" dirty="0" err="1">
                <a:solidFill>
                  <a:srgbClr val="4472C4"/>
                </a:solidFill>
                <a:latin typeface="Times New Roman" pitchFamily="18"/>
              </a:rPr>
              <a:t>Διαμέρισματα</a:t>
            </a:r>
            <a:r>
              <a:rPr lang="el-GR" sz="2200" dirty="0">
                <a:solidFill>
                  <a:srgbClr val="4472C4"/>
                </a:solidFill>
                <a:latin typeface="Times New Roman" pitchFamily="18"/>
              </a:rPr>
              <a:t> το 1928</a:t>
            </a:r>
          </a:p>
        </p:txBody>
      </p:sp>
      <p:pic>
        <p:nvPicPr>
          <p:cNvPr id="3" name="Θέση περιεχομένου 3" descr="Εικόνα που περιέχει χάρτης&#10;&#10;Περιγραφή που δημιουργήθηκε αυτόματα"/>
          <p:cNvPicPr>
            <a:picLocks noGrp="1" noChangeAspect="1"/>
          </p:cNvPicPr>
          <p:nvPr>
            <p:ph idx="1"/>
          </p:nvPr>
        </p:nvPicPr>
        <p:blipFill>
          <a:blip r:embed="rId3"/>
          <a:srcRect/>
          <a:stretch>
            <a:fillRect/>
          </a:stretch>
        </p:blipFill>
        <p:spPr>
          <a:xfrm>
            <a:off x="2832097" y="988905"/>
            <a:ext cx="7416798" cy="524679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1097280" y="286601"/>
            <a:ext cx="10058400" cy="1082252"/>
          </a:xfrm>
        </p:spPr>
        <p:txBody>
          <a:bodyPr>
            <a:normAutofit/>
          </a:bodyPr>
          <a:lstStyle/>
          <a:p>
            <a:r>
              <a:rPr lang="el-GR" sz="2400" dirty="0">
                <a:solidFill>
                  <a:srgbClr val="0070C0"/>
                </a:solidFill>
              </a:rPr>
              <a:t>Διαφορική κατά φύλο θνησιμότητα στα 10 Γεωγραφικά Διαμερίσματα το 1928.</a:t>
            </a:r>
          </a:p>
        </p:txBody>
      </p:sp>
      <p:pic>
        <p:nvPicPr>
          <p:cNvPr id="7" name="Picture 6"/>
          <p:cNvPicPr>
            <a:picLocks noChangeAspect="1"/>
          </p:cNvPicPr>
          <p:nvPr/>
        </p:nvPicPr>
        <p:blipFill>
          <a:blip r:embed="rId3"/>
          <a:stretch>
            <a:fillRect/>
          </a:stretch>
        </p:blipFill>
        <p:spPr>
          <a:xfrm>
            <a:off x="1716725" y="1252942"/>
            <a:ext cx="8221505" cy="5210368"/>
          </a:xfrm>
          <a:prstGeom prst="rect">
            <a:avLst/>
          </a:prstGeom>
        </p:spPr>
      </p:pic>
      <p:sp>
        <p:nvSpPr>
          <p:cNvPr id="5" name="Rectangle 4"/>
          <p:cNvSpPr/>
          <p:nvPr/>
        </p:nvSpPr>
        <p:spPr>
          <a:xfrm>
            <a:off x="2156431" y="6460265"/>
            <a:ext cx="6096000" cy="338554"/>
          </a:xfrm>
          <a:prstGeom prst="rect">
            <a:avLst/>
          </a:prstGeom>
        </p:spPr>
        <p:txBody>
          <a:bodyPr>
            <a:spAutoFit/>
          </a:bodyPr>
          <a:lstStyle/>
          <a:p>
            <a:r>
              <a:rPr lang="en-US" sz="1600" dirty="0">
                <a:latin typeface="Times New Roman" panose="02020603050405020304" pitchFamily="18" charset="0"/>
                <a:ea typeface="Calibri" panose="020F0502020204030204" pitchFamily="34" charset="0"/>
              </a:rPr>
              <a:t>Source: Model life tables based on census returns and vital statistics.</a:t>
            </a:r>
            <a:endParaRPr lang="el-GR"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5AB159-3D51-46C7-5102-5AAE438BA2EC}"/>
              </a:ext>
            </a:extLst>
          </p:cNvPr>
          <p:cNvSpPr>
            <a:spLocks noGrp="1"/>
          </p:cNvSpPr>
          <p:nvPr>
            <p:ph type="title"/>
          </p:nvPr>
        </p:nvSpPr>
        <p:spPr>
          <a:xfrm>
            <a:off x="1151068" y="268941"/>
            <a:ext cx="10058400" cy="694615"/>
          </a:xfrm>
        </p:spPr>
        <p:txBody>
          <a:bodyPr>
            <a:normAutofit fontScale="90000"/>
          </a:bodyPr>
          <a:lstStyle/>
          <a:p>
            <a:r>
              <a:rPr lang="el-GR" altLang="el-GR" sz="2800" dirty="0">
                <a:solidFill>
                  <a:srgbClr val="0070C0"/>
                </a:solidFill>
              </a:rPr>
              <a:t>Διαφορική κατά φύλο θνησιμότητα κατά Γεωγραφικό Διαμέρισμα. Ελλάδα 1928</a:t>
            </a:r>
            <a:endParaRPr lang="el-GR" sz="2800" dirty="0">
              <a:solidFill>
                <a:srgbClr val="0070C0"/>
              </a:solidFill>
            </a:endParaRPr>
          </a:p>
        </p:txBody>
      </p:sp>
      <p:graphicFrame>
        <p:nvGraphicFramePr>
          <p:cNvPr id="4" name="Θέση περιεχομένου 3">
            <a:extLst>
              <a:ext uri="{FF2B5EF4-FFF2-40B4-BE49-F238E27FC236}">
                <a16:creationId xmlns:a16="http://schemas.microsoft.com/office/drawing/2014/main" id="{3CC0E752-956F-5AEB-A9CA-33DD9C247824}"/>
              </a:ext>
            </a:extLst>
          </p:cNvPr>
          <p:cNvGraphicFramePr>
            <a:graphicFrameLocks noGrp="1"/>
          </p:cNvGraphicFramePr>
          <p:nvPr>
            <p:ph idx="1"/>
            <p:extLst>
              <p:ext uri="{D42A27DB-BD31-4B8C-83A1-F6EECF244321}">
                <p14:modId xmlns:p14="http://schemas.microsoft.com/office/powerpoint/2010/main" val="3420207348"/>
              </p:ext>
            </p:extLst>
          </p:nvPr>
        </p:nvGraphicFramePr>
        <p:xfrm>
          <a:off x="1430766" y="1161825"/>
          <a:ext cx="9176273" cy="5161131"/>
        </p:xfrm>
        <a:graphic>
          <a:graphicData uri="http://schemas.openxmlformats.org/drawingml/2006/table">
            <a:tbl>
              <a:tblPr firstRow="1" firstCol="1" bandRow="1">
                <a:tableStyleId>{5C22544A-7EE6-4342-B048-85BDC9FD1C3A}</a:tableStyleId>
              </a:tblPr>
              <a:tblGrid>
                <a:gridCol w="1910122">
                  <a:extLst>
                    <a:ext uri="{9D8B030D-6E8A-4147-A177-3AD203B41FA5}">
                      <a16:colId xmlns:a16="http://schemas.microsoft.com/office/drawing/2014/main" val="3558617643"/>
                    </a:ext>
                  </a:extLst>
                </a:gridCol>
                <a:gridCol w="1508338">
                  <a:extLst>
                    <a:ext uri="{9D8B030D-6E8A-4147-A177-3AD203B41FA5}">
                      <a16:colId xmlns:a16="http://schemas.microsoft.com/office/drawing/2014/main" val="4212341681"/>
                    </a:ext>
                  </a:extLst>
                </a:gridCol>
                <a:gridCol w="1555542">
                  <a:extLst>
                    <a:ext uri="{9D8B030D-6E8A-4147-A177-3AD203B41FA5}">
                      <a16:colId xmlns:a16="http://schemas.microsoft.com/office/drawing/2014/main" val="4190906106"/>
                    </a:ext>
                  </a:extLst>
                </a:gridCol>
                <a:gridCol w="1712524">
                  <a:extLst>
                    <a:ext uri="{9D8B030D-6E8A-4147-A177-3AD203B41FA5}">
                      <a16:colId xmlns:a16="http://schemas.microsoft.com/office/drawing/2014/main" val="3366268123"/>
                    </a:ext>
                  </a:extLst>
                </a:gridCol>
                <a:gridCol w="2489747">
                  <a:extLst>
                    <a:ext uri="{9D8B030D-6E8A-4147-A177-3AD203B41FA5}">
                      <a16:colId xmlns:a16="http://schemas.microsoft.com/office/drawing/2014/main" val="170366979"/>
                    </a:ext>
                  </a:extLst>
                </a:gridCol>
              </a:tblGrid>
              <a:tr h="439360">
                <a:tc>
                  <a:txBody>
                    <a:bodyPr/>
                    <a:lstStyle/>
                    <a:p>
                      <a:pPr marL="0" marR="0" algn="just">
                        <a:spcBef>
                          <a:spcPts val="0"/>
                        </a:spcBef>
                        <a:spcAft>
                          <a:spcPts val="0"/>
                        </a:spcAft>
                      </a:pPr>
                      <a:r>
                        <a:rPr lang="en-US" sz="1600" dirty="0">
                          <a:effectLst/>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gridSpan="3">
                  <a:txBody>
                    <a:bodyPr/>
                    <a:lstStyle/>
                    <a:p>
                      <a:pPr marL="0" marR="0" algn="just">
                        <a:spcBef>
                          <a:spcPts val="0"/>
                        </a:spcBef>
                        <a:spcAft>
                          <a:spcPts val="0"/>
                        </a:spcAft>
                      </a:pPr>
                      <a:r>
                        <a:rPr lang="el-GR" sz="1800" dirty="0">
                          <a:effectLst/>
                        </a:rPr>
                        <a:t>Διαφορά προσδόκιμου επιβίωσης σε έτη (Γυναίκες-Άνδρες)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hMerge="1">
                  <a:txBody>
                    <a:bodyPr/>
                    <a:lstStyle/>
                    <a:p>
                      <a:endParaRPr lang="el-GR"/>
                    </a:p>
                  </a:txBody>
                  <a:tcPr/>
                </a:tc>
                <a:tc hMerge="1">
                  <a:txBody>
                    <a:bodyPr/>
                    <a:lstStyle/>
                    <a:p>
                      <a:endParaRPr lang="el-GR"/>
                    </a:p>
                  </a:txBody>
                  <a:tcPr/>
                </a:tc>
                <a:tc>
                  <a:txBody>
                    <a:bodyPr/>
                    <a:lstStyle/>
                    <a:p>
                      <a:pPr marL="0" marR="0" algn="just">
                        <a:spcBef>
                          <a:spcPts val="0"/>
                        </a:spcBef>
                        <a:spcAft>
                          <a:spcPts val="0"/>
                        </a:spcAft>
                      </a:pPr>
                      <a:r>
                        <a:rPr lang="en-US" sz="1600">
                          <a:effectLst/>
                        </a:rPr>
                        <a:t> </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extLst>
                  <a:ext uri="{0D108BD9-81ED-4DB2-BD59-A6C34878D82A}">
                    <a16:rowId xmlns:a16="http://schemas.microsoft.com/office/drawing/2014/main" val="3341967935"/>
                  </a:ext>
                </a:extLst>
              </a:tr>
              <a:tr h="1318080">
                <a:tc>
                  <a:txBody>
                    <a:bodyPr/>
                    <a:lstStyle/>
                    <a:p>
                      <a:pPr marL="0" marR="0" algn="just">
                        <a:spcBef>
                          <a:spcPts val="0"/>
                        </a:spcBef>
                        <a:spcAft>
                          <a:spcPts val="0"/>
                        </a:spcAft>
                      </a:pPr>
                      <a:r>
                        <a:rPr lang="el-GR" sz="1600" dirty="0">
                          <a:effectLst/>
                        </a:rPr>
                        <a:t>Γεωγραφικό Διαμέρισμα</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just">
                        <a:spcBef>
                          <a:spcPts val="0"/>
                        </a:spcBef>
                        <a:spcAft>
                          <a:spcPts val="0"/>
                        </a:spcAft>
                      </a:pPr>
                      <a:r>
                        <a:rPr lang="en-US" sz="1600" dirty="0">
                          <a:effectLst/>
                        </a:rPr>
                        <a:t>F(</a:t>
                      </a:r>
                      <a:r>
                        <a:rPr lang="el-GR" sz="1600" dirty="0">
                          <a:effectLst/>
                        </a:rPr>
                        <a:t>e</a:t>
                      </a:r>
                      <a:r>
                        <a:rPr lang="el-GR" sz="1600" baseline="-25000" dirty="0">
                          <a:effectLst/>
                        </a:rPr>
                        <a:t>0</a:t>
                      </a:r>
                      <a:r>
                        <a:rPr lang="en-US" sz="1600" dirty="0">
                          <a:effectLst/>
                        </a:rPr>
                        <a:t>)-M(</a:t>
                      </a:r>
                      <a:r>
                        <a:rPr lang="el-GR" sz="1600" dirty="0">
                          <a:effectLst/>
                        </a:rPr>
                        <a:t>e</a:t>
                      </a:r>
                      <a:r>
                        <a:rPr lang="el-GR" sz="1600" baseline="-25000" dirty="0">
                          <a:effectLst/>
                        </a:rPr>
                        <a:t>0</a:t>
                      </a:r>
                      <a:r>
                        <a:rPr lang="en-US" sz="1600" dirty="0">
                          <a:effectLst/>
                        </a:rPr>
                        <a:t>)</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just">
                        <a:spcBef>
                          <a:spcPts val="0"/>
                        </a:spcBef>
                        <a:spcAft>
                          <a:spcPts val="0"/>
                        </a:spcAft>
                      </a:pPr>
                      <a:r>
                        <a:rPr lang="en-US" sz="1600" dirty="0">
                          <a:effectLst/>
                        </a:rPr>
                        <a:t>F(</a:t>
                      </a:r>
                      <a:r>
                        <a:rPr lang="el-GR" sz="1600" dirty="0">
                          <a:effectLst/>
                        </a:rPr>
                        <a:t>e</a:t>
                      </a:r>
                      <a:r>
                        <a:rPr lang="en-US" sz="1600" baseline="-25000" dirty="0">
                          <a:effectLst/>
                        </a:rPr>
                        <a:t>5</a:t>
                      </a:r>
                      <a:r>
                        <a:rPr lang="en-US" sz="1600" dirty="0">
                          <a:effectLst/>
                        </a:rPr>
                        <a:t>)-M(</a:t>
                      </a:r>
                      <a:r>
                        <a:rPr lang="el-GR" sz="1600" dirty="0">
                          <a:effectLst/>
                        </a:rPr>
                        <a:t>e</a:t>
                      </a:r>
                      <a:r>
                        <a:rPr lang="en-US" sz="1600" baseline="-25000" dirty="0">
                          <a:effectLst/>
                        </a:rPr>
                        <a:t>5</a:t>
                      </a:r>
                      <a:r>
                        <a:rPr lang="en-US" sz="1600" dirty="0">
                          <a:effectLst/>
                        </a:rPr>
                        <a:t>)</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just">
                        <a:spcBef>
                          <a:spcPts val="0"/>
                        </a:spcBef>
                        <a:spcAft>
                          <a:spcPts val="0"/>
                        </a:spcAft>
                      </a:pPr>
                      <a:r>
                        <a:rPr lang="en-US" sz="1600" dirty="0">
                          <a:effectLst/>
                        </a:rPr>
                        <a:t>F(</a:t>
                      </a:r>
                      <a:r>
                        <a:rPr lang="el-GR" sz="1600" dirty="0">
                          <a:effectLst/>
                        </a:rPr>
                        <a:t>e</a:t>
                      </a:r>
                      <a:r>
                        <a:rPr lang="en-US" sz="1600" baseline="-25000" dirty="0">
                          <a:effectLst/>
                        </a:rPr>
                        <a:t>60</a:t>
                      </a:r>
                      <a:r>
                        <a:rPr lang="en-US" sz="1600" dirty="0">
                          <a:effectLst/>
                        </a:rPr>
                        <a:t>)-M(</a:t>
                      </a:r>
                      <a:r>
                        <a:rPr lang="el-GR" sz="1600" dirty="0">
                          <a:effectLst/>
                        </a:rPr>
                        <a:t>e</a:t>
                      </a:r>
                      <a:r>
                        <a:rPr lang="en-US" sz="1600" baseline="-25000" dirty="0">
                          <a:effectLst/>
                        </a:rPr>
                        <a:t>60</a:t>
                      </a:r>
                      <a:r>
                        <a:rPr lang="en-US" sz="1600" dirty="0">
                          <a:effectLst/>
                        </a:rPr>
                        <a:t>)</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ctr">
                        <a:spcBef>
                          <a:spcPts val="0"/>
                        </a:spcBef>
                        <a:spcAft>
                          <a:spcPts val="0"/>
                        </a:spcAft>
                      </a:pPr>
                      <a:r>
                        <a:rPr lang="en-US" sz="1600">
                          <a:effectLst/>
                        </a:rPr>
                        <a:t>SSDM</a:t>
                      </a:r>
                      <a:endParaRPr lang="el-GR" sz="1600">
                        <a:effectLst/>
                      </a:endParaRPr>
                    </a:p>
                    <a:p>
                      <a:pPr marL="0" marR="0" algn="just">
                        <a:spcBef>
                          <a:spcPts val="0"/>
                        </a:spcBef>
                        <a:spcAft>
                          <a:spcPts val="0"/>
                        </a:spcAft>
                      </a:pPr>
                      <a:r>
                        <a:rPr lang="el-GR" sz="1600">
                          <a:effectLst/>
                        </a:rPr>
                        <a:t>(Τυποποιημένος δείκτης διαφορικής κατά φύλο θνησιμότητας. Ελλάδα 2016=0)</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extLst>
                  <a:ext uri="{0D108BD9-81ED-4DB2-BD59-A6C34878D82A}">
                    <a16:rowId xmlns:a16="http://schemas.microsoft.com/office/drawing/2014/main" val="723465016"/>
                  </a:ext>
                </a:extLst>
              </a:tr>
              <a:tr h="220406">
                <a:tc>
                  <a:txBody>
                    <a:bodyPr/>
                    <a:lstStyle/>
                    <a:p>
                      <a:pPr marL="0" marR="0" algn="just">
                        <a:spcBef>
                          <a:spcPts val="0"/>
                        </a:spcBef>
                        <a:spcAft>
                          <a:spcPts val="0"/>
                        </a:spcAft>
                      </a:pPr>
                      <a:r>
                        <a:rPr lang="el-GR" sz="1600">
                          <a:effectLst/>
                        </a:rPr>
                        <a:t>Ιόνια Νησιά</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ctr"/>
                </a:tc>
                <a:tc>
                  <a:txBody>
                    <a:bodyPr/>
                    <a:lstStyle/>
                    <a:p>
                      <a:pPr marL="0" marR="0" algn="r">
                        <a:spcBef>
                          <a:spcPts val="0"/>
                        </a:spcBef>
                        <a:spcAft>
                          <a:spcPts val="0"/>
                        </a:spcAft>
                      </a:pPr>
                      <a:r>
                        <a:rPr lang="el-GR" sz="1600">
                          <a:effectLst/>
                        </a:rPr>
                        <a:t>6,4</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dirty="0">
                          <a:effectLst/>
                        </a:rPr>
                        <a:t>4,7</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dirty="0">
                          <a:effectLst/>
                        </a:rPr>
                        <a:t>2,1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a:effectLst/>
                        </a:rPr>
                        <a:t>0,67</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extLst>
                  <a:ext uri="{0D108BD9-81ED-4DB2-BD59-A6C34878D82A}">
                    <a16:rowId xmlns:a16="http://schemas.microsoft.com/office/drawing/2014/main" val="1521349157"/>
                  </a:ext>
                </a:extLst>
              </a:tr>
              <a:tr h="220406">
                <a:tc>
                  <a:txBody>
                    <a:bodyPr/>
                    <a:lstStyle/>
                    <a:p>
                      <a:pPr marL="0" marR="0" algn="just">
                        <a:spcBef>
                          <a:spcPts val="0"/>
                        </a:spcBef>
                        <a:spcAft>
                          <a:spcPts val="0"/>
                        </a:spcAft>
                      </a:pPr>
                      <a:r>
                        <a:rPr lang="el-GR" sz="1600">
                          <a:effectLst/>
                        </a:rPr>
                        <a:t>Κυκλάδες</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ctr"/>
                </a:tc>
                <a:tc>
                  <a:txBody>
                    <a:bodyPr/>
                    <a:lstStyle/>
                    <a:p>
                      <a:pPr marL="0" marR="0" algn="r">
                        <a:spcBef>
                          <a:spcPts val="0"/>
                        </a:spcBef>
                        <a:spcAft>
                          <a:spcPts val="0"/>
                        </a:spcAft>
                      </a:pPr>
                      <a:r>
                        <a:rPr lang="el-GR" sz="1600">
                          <a:effectLst/>
                        </a:rPr>
                        <a:t>3,2</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dirty="0">
                          <a:effectLst/>
                        </a:rPr>
                        <a:t>2,7</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dirty="0">
                          <a:effectLst/>
                        </a:rPr>
                        <a:t>1,6</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a:effectLst/>
                        </a:rPr>
                        <a:t>0,84</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extLst>
                  <a:ext uri="{0D108BD9-81ED-4DB2-BD59-A6C34878D82A}">
                    <a16:rowId xmlns:a16="http://schemas.microsoft.com/office/drawing/2014/main" val="1701745680"/>
                  </a:ext>
                </a:extLst>
              </a:tr>
              <a:tr h="220406">
                <a:tc>
                  <a:txBody>
                    <a:bodyPr/>
                    <a:lstStyle/>
                    <a:p>
                      <a:pPr marL="0" marR="0" algn="just">
                        <a:spcBef>
                          <a:spcPts val="0"/>
                        </a:spcBef>
                        <a:spcAft>
                          <a:spcPts val="0"/>
                        </a:spcAft>
                      </a:pPr>
                      <a:r>
                        <a:rPr lang="el-GR" sz="1600">
                          <a:effectLst/>
                        </a:rPr>
                        <a:t>Ήπειρος</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ctr"/>
                </a:tc>
                <a:tc>
                  <a:txBody>
                    <a:bodyPr/>
                    <a:lstStyle/>
                    <a:p>
                      <a:pPr marL="0" marR="0" algn="r">
                        <a:spcBef>
                          <a:spcPts val="0"/>
                        </a:spcBef>
                        <a:spcAft>
                          <a:spcPts val="0"/>
                        </a:spcAft>
                      </a:pPr>
                      <a:r>
                        <a:rPr lang="el-GR" sz="1600">
                          <a:effectLst/>
                        </a:rPr>
                        <a:t>4,3</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dirty="0">
                          <a:effectLst/>
                        </a:rPr>
                        <a:t>2,5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dirty="0">
                          <a:effectLst/>
                        </a:rPr>
                        <a:t>1,4</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a:effectLst/>
                        </a:rPr>
                        <a:t>0,84</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extLst>
                  <a:ext uri="{0D108BD9-81ED-4DB2-BD59-A6C34878D82A}">
                    <a16:rowId xmlns:a16="http://schemas.microsoft.com/office/drawing/2014/main" val="3968258328"/>
                  </a:ext>
                </a:extLst>
              </a:tr>
              <a:tr h="440811">
                <a:tc>
                  <a:txBody>
                    <a:bodyPr/>
                    <a:lstStyle/>
                    <a:p>
                      <a:pPr marL="0" marR="0" algn="just">
                        <a:spcBef>
                          <a:spcPts val="0"/>
                        </a:spcBef>
                        <a:spcAft>
                          <a:spcPts val="0"/>
                        </a:spcAft>
                      </a:pPr>
                      <a:r>
                        <a:rPr lang="el-GR" sz="1600">
                          <a:effectLst/>
                        </a:rPr>
                        <a:t>Κρήτη</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ctr"/>
                </a:tc>
                <a:tc>
                  <a:txBody>
                    <a:bodyPr/>
                    <a:lstStyle/>
                    <a:p>
                      <a:pPr marL="0" marR="0" algn="r">
                        <a:spcBef>
                          <a:spcPts val="0"/>
                        </a:spcBef>
                        <a:spcAft>
                          <a:spcPts val="0"/>
                        </a:spcAft>
                      </a:pPr>
                      <a:r>
                        <a:rPr lang="el-GR" sz="1600">
                          <a:effectLst/>
                        </a:rPr>
                        <a:t>2,5</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dirty="0">
                          <a:effectLst/>
                        </a:rPr>
                        <a:t>2,5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dirty="0">
                          <a:effectLst/>
                        </a:rPr>
                        <a:t>1,6</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a:effectLst/>
                        </a:rPr>
                        <a:t>0,86</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extLst>
                  <a:ext uri="{0D108BD9-81ED-4DB2-BD59-A6C34878D82A}">
                    <a16:rowId xmlns:a16="http://schemas.microsoft.com/office/drawing/2014/main" val="769228785"/>
                  </a:ext>
                </a:extLst>
              </a:tr>
              <a:tr h="220406">
                <a:tc>
                  <a:txBody>
                    <a:bodyPr/>
                    <a:lstStyle/>
                    <a:p>
                      <a:pPr marL="0" marR="0" algn="just">
                        <a:spcBef>
                          <a:spcPts val="0"/>
                        </a:spcBef>
                        <a:spcAft>
                          <a:spcPts val="0"/>
                        </a:spcAft>
                      </a:pPr>
                      <a:r>
                        <a:rPr lang="el-GR" sz="1600">
                          <a:effectLst/>
                        </a:rPr>
                        <a:t>Νησιά Αιγαίου</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ctr"/>
                </a:tc>
                <a:tc>
                  <a:txBody>
                    <a:bodyPr/>
                    <a:lstStyle/>
                    <a:p>
                      <a:pPr marL="0" marR="0" algn="r">
                        <a:spcBef>
                          <a:spcPts val="0"/>
                        </a:spcBef>
                        <a:spcAft>
                          <a:spcPts val="0"/>
                        </a:spcAft>
                      </a:pPr>
                      <a:r>
                        <a:rPr lang="el-GR" sz="1600">
                          <a:effectLst/>
                        </a:rPr>
                        <a:t>2,8</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a:effectLst/>
                        </a:rPr>
                        <a:t>2,4</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dirty="0">
                          <a:effectLst/>
                        </a:rPr>
                        <a:t>1,5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a:effectLst/>
                        </a:rPr>
                        <a:t>0,87</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extLst>
                  <a:ext uri="{0D108BD9-81ED-4DB2-BD59-A6C34878D82A}">
                    <a16:rowId xmlns:a16="http://schemas.microsoft.com/office/drawing/2014/main" val="1694564668"/>
                  </a:ext>
                </a:extLst>
              </a:tr>
              <a:tr h="220406">
                <a:tc>
                  <a:txBody>
                    <a:bodyPr/>
                    <a:lstStyle/>
                    <a:p>
                      <a:pPr marL="0" marR="0" algn="just">
                        <a:spcBef>
                          <a:spcPts val="0"/>
                        </a:spcBef>
                        <a:spcAft>
                          <a:spcPts val="0"/>
                        </a:spcAft>
                      </a:pPr>
                      <a:r>
                        <a:rPr lang="el-GR" sz="1600">
                          <a:effectLst/>
                        </a:rPr>
                        <a:t>Πελοπόννησος</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ctr"/>
                </a:tc>
                <a:tc>
                  <a:txBody>
                    <a:bodyPr/>
                    <a:lstStyle/>
                    <a:p>
                      <a:pPr marL="0" marR="0" algn="r">
                        <a:spcBef>
                          <a:spcPts val="0"/>
                        </a:spcBef>
                        <a:spcAft>
                          <a:spcPts val="0"/>
                        </a:spcAft>
                      </a:pPr>
                      <a:r>
                        <a:rPr lang="el-GR" sz="1600">
                          <a:effectLst/>
                        </a:rPr>
                        <a:t>2,9</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a:effectLst/>
                        </a:rPr>
                        <a:t>2,0</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dirty="0">
                          <a:effectLst/>
                        </a:rPr>
                        <a:t>1,3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dirty="0">
                          <a:effectLst/>
                        </a:rPr>
                        <a:t>0,88</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extLst>
                  <a:ext uri="{0D108BD9-81ED-4DB2-BD59-A6C34878D82A}">
                    <a16:rowId xmlns:a16="http://schemas.microsoft.com/office/drawing/2014/main" val="4198934197"/>
                  </a:ext>
                </a:extLst>
              </a:tr>
              <a:tr h="659040">
                <a:tc>
                  <a:txBody>
                    <a:bodyPr/>
                    <a:lstStyle/>
                    <a:p>
                      <a:pPr marL="0" marR="0" algn="just">
                        <a:spcBef>
                          <a:spcPts val="0"/>
                        </a:spcBef>
                        <a:spcAft>
                          <a:spcPts val="0"/>
                        </a:spcAft>
                      </a:pPr>
                      <a:r>
                        <a:rPr lang="el-GR" sz="1600">
                          <a:effectLst/>
                        </a:rPr>
                        <a:t>Κεντρική Ελλάδα και Εύβοια</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ctr"/>
                </a:tc>
                <a:tc>
                  <a:txBody>
                    <a:bodyPr/>
                    <a:lstStyle/>
                    <a:p>
                      <a:pPr marL="0" marR="0" algn="r">
                        <a:spcBef>
                          <a:spcPts val="0"/>
                        </a:spcBef>
                        <a:spcAft>
                          <a:spcPts val="0"/>
                        </a:spcAft>
                      </a:pPr>
                      <a:r>
                        <a:rPr lang="el-GR" sz="1600">
                          <a:effectLst/>
                        </a:rPr>
                        <a:t>2,7</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a:effectLst/>
                        </a:rPr>
                        <a:t>2,0</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dirty="0">
                          <a:effectLst/>
                        </a:rPr>
                        <a:t>1,3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dirty="0">
                          <a:effectLst/>
                        </a:rPr>
                        <a:t>0,89</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extLst>
                  <a:ext uri="{0D108BD9-81ED-4DB2-BD59-A6C34878D82A}">
                    <a16:rowId xmlns:a16="http://schemas.microsoft.com/office/drawing/2014/main" val="3995113923"/>
                  </a:ext>
                </a:extLst>
              </a:tr>
              <a:tr h="220406">
                <a:tc>
                  <a:txBody>
                    <a:bodyPr/>
                    <a:lstStyle/>
                    <a:p>
                      <a:pPr marL="0" marR="0" algn="just">
                        <a:spcBef>
                          <a:spcPts val="0"/>
                        </a:spcBef>
                        <a:spcAft>
                          <a:spcPts val="0"/>
                        </a:spcAft>
                      </a:pPr>
                      <a:r>
                        <a:rPr lang="el-GR" sz="1600">
                          <a:effectLst/>
                        </a:rPr>
                        <a:t>Μακεδονία</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ctr"/>
                </a:tc>
                <a:tc>
                  <a:txBody>
                    <a:bodyPr/>
                    <a:lstStyle/>
                    <a:p>
                      <a:pPr marL="0" marR="0" algn="r">
                        <a:spcBef>
                          <a:spcPts val="0"/>
                        </a:spcBef>
                        <a:spcAft>
                          <a:spcPts val="0"/>
                        </a:spcAft>
                      </a:pPr>
                      <a:r>
                        <a:rPr lang="el-GR" sz="1600">
                          <a:effectLst/>
                        </a:rPr>
                        <a:t>2,2</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a:effectLst/>
                        </a:rPr>
                        <a:t>1,3</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a:effectLst/>
                        </a:rPr>
                        <a:t>1,2</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dirty="0">
                          <a:effectLst/>
                        </a:rPr>
                        <a:t>0,92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extLst>
                  <a:ext uri="{0D108BD9-81ED-4DB2-BD59-A6C34878D82A}">
                    <a16:rowId xmlns:a16="http://schemas.microsoft.com/office/drawing/2014/main" val="1154633726"/>
                  </a:ext>
                </a:extLst>
              </a:tr>
              <a:tr h="220406">
                <a:tc>
                  <a:txBody>
                    <a:bodyPr/>
                    <a:lstStyle/>
                    <a:p>
                      <a:pPr marL="0" marR="0" algn="just">
                        <a:spcBef>
                          <a:spcPts val="0"/>
                        </a:spcBef>
                        <a:spcAft>
                          <a:spcPts val="0"/>
                        </a:spcAft>
                      </a:pPr>
                      <a:r>
                        <a:rPr lang="el-GR" sz="1600">
                          <a:effectLst/>
                        </a:rPr>
                        <a:t>Θράκη</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ctr"/>
                </a:tc>
                <a:tc>
                  <a:txBody>
                    <a:bodyPr/>
                    <a:lstStyle/>
                    <a:p>
                      <a:pPr marL="0" marR="0" algn="r">
                        <a:spcBef>
                          <a:spcPts val="0"/>
                        </a:spcBef>
                        <a:spcAft>
                          <a:spcPts val="0"/>
                        </a:spcAft>
                      </a:pPr>
                      <a:r>
                        <a:rPr lang="el-GR" sz="1600">
                          <a:effectLst/>
                        </a:rPr>
                        <a:t>1,6</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a:effectLst/>
                        </a:rPr>
                        <a:t>1,2</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a:effectLst/>
                        </a:rPr>
                        <a:t>1,2</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dirty="0">
                          <a:effectLst/>
                        </a:rPr>
                        <a:t>0,93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extLst>
                  <a:ext uri="{0D108BD9-81ED-4DB2-BD59-A6C34878D82A}">
                    <a16:rowId xmlns:a16="http://schemas.microsoft.com/office/drawing/2014/main" val="330262516"/>
                  </a:ext>
                </a:extLst>
              </a:tr>
              <a:tr h="220406">
                <a:tc>
                  <a:txBody>
                    <a:bodyPr/>
                    <a:lstStyle/>
                    <a:p>
                      <a:pPr marL="0" marR="0" algn="just">
                        <a:spcBef>
                          <a:spcPts val="0"/>
                        </a:spcBef>
                        <a:spcAft>
                          <a:spcPts val="0"/>
                        </a:spcAft>
                      </a:pPr>
                      <a:r>
                        <a:rPr lang="el-GR" sz="1600">
                          <a:effectLst/>
                        </a:rPr>
                        <a:t>Θεσσαλία</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ctr"/>
                </a:tc>
                <a:tc>
                  <a:txBody>
                    <a:bodyPr/>
                    <a:lstStyle/>
                    <a:p>
                      <a:pPr marL="0" marR="0" algn="r">
                        <a:spcBef>
                          <a:spcPts val="0"/>
                        </a:spcBef>
                        <a:spcAft>
                          <a:spcPts val="0"/>
                        </a:spcAft>
                      </a:pPr>
                      <a:r>
                        <a:rPr lang="el-GR" sz="1600">
                          <a:effectLst/>
                        </a:rPr>
                        <a:t>-0,2</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a:effectLst/>
                        </a:rPr>
                        <a:t>-0,3</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a:effectLst/>
                        </a:rPr>
                        <a:t>0,9</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dirty="0">
                          <a:effectLst/>
                        </a:rPr>
                        <a:t>1,01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extLst>
                  <a:ext uri="{0D108BD9-81ED-4DB2-BD59-A6C34878D82A}">
                    <a16:rowId xmlns:a16="http://schemas.microsoft.com/office/drawing/2014/main" val="3039895177"/>
                  </a:ext>
                </a:extLst>
              </a:tr>
              <a:tr h="220406">
                <a:tc>
                  <a:txBody>
                    <a:bodyPr/>
                    <a:lstStyle/>
                    <a:p>
                      <a:pPr marL="0" marR="0" algn="just">
                        <a:spcBef>
                          <a:spcPts val="0"/>
                        </a:spcBef>
                        <a:spcAft>
                          <a:spcPts val="0"/>
                        </a:spcAft>
                      </a:pPr>
                      <a:r>
                        <a:rPr lang="el-GR" sz="1600">
                          <a:effectLst/>
                        </a:rPr>
                        <a:t>Ελλάδα</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a:effectLst/>
                        </a:rPr>
                        <a:t>2,5</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a:effectLst/>
                        </a:rPr>
                        <a:t>1,7</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a:effectLst/>
                        </a:rPr>
                        <a:t>1,3</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tc>
                  <a:txBody>
                    <a:bodyPr/>
                    <a:lstStyle/>
                    <a:p>
                      <a:pPr marL="0" marR="0" algn="r">
                        <a:spcBef>
                          <a:spcPts val="0"/>
                        </a:spcBef>
                        <a:spcAft>
                          <a:spcPts val="0"/>
                        </a:spcAft>
                      </a:pPr>
                      <a:r>
                        <a:rPr lang="el-GR" sz="1600" dirty="0">
                          <a:effectLst/>
                        </a:rPr>
                        <a:t>0,90</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32" marR="68332" marT="0" marB="0" anchor="b"/>
                </a:tc>
                <a:extLst>
                  <a:ext uri="{0D108BD9-81ED-4DB2-BD59-A6C34878D82A}">
                    <a16:rowId xmlns:a16="http://schemas.microsoft.com/office/drawing/2014/main" val="307978873"/>
                  </a:ext>
                </a:extLst>
              </a:tr>
            </a:tbl>
          </a:graphicData>
        </a:graphic>
      </p:graphicFrame>
      <p:sp>
        <p:nvSpPr>
          <p:cNvPr id="6" name="Rectangle 4">
            <a:extLst>
              <a:ext uri="{FF2B5EF4-FFF2-40B4-BE49-F238E27FC236}">
                <a16:creationId xmlns:a16="http://schemas.microsoft.com/office/drawing/2014/main" id="{A095FD25-8024-C31E-C7C5-6D25E334BE3E}"/>
              </a:ext>
            </a:extLst>
          </p:cNvPr>
          <p:cNvSpPr/>
          <p:nvPr/>
        </p:nvSpPr>
        <p:spPr>
          <a:xfrm>
            <a:off x="2156431" y="6460265"/>
            <a:ext cx="6096000" cy="338554"/>
          </a:xfrm>
          <a:prstGeom prst="rect">
            <a:avLst/>
          </a:prstGeom>
        </p:spPr>
        <p:txBody>
          <a:bodyPr>
            <a:spAutoFit/>
          </a:bodyPr>
          <a:lstStyle/>
          <a:p>
            <a:r>
              <a:rPr lang="en-US" sz="1600" dirty="0">
                <a:latin typeface="Times New Roman" panose="02020603050405020304" pitchFamily="18" charset="0"/>
                <a:ea typeface="Calibri" panose="020F0502020204030204" pitchFamily="34" charset="0"/>
              </a:rPr>
              <a:t>Source: Model life tables based on census returns and vital statistics.</a:t>
            </a:r>
            <a:endParaRPr lang="el-GR" sz="1600" dirty="0"/>
          </a:p>
        </p:txBody>
      </p:sp>
    </p:spTree>
    <p:extLst>
      <p:ext uri="{BB962C8B-B14F-4D97-AF65-F5344CB8AC3E}">
        <p14:creationId xmlns:p14="http://schemas.microsoft.com/office/powerpoint/2010/main" val="576964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915AEE-F4DB-2F41-4D22-77B337075C6F}"/>
              </a:ext>
            </a:extLst>
          </p:cNvPr>
          <p:cNvSpPr>
            <a:spLocks noGrp="1"/>
          </p:cNvSpPr>
          <p:nvPr>
            <p:ph type="title"/>
          </p:nvPr>
        </p:nvSpPr>
        <p:spPr>
          <a:xfrm>
            <a:off x="1097280" y="286600"/>
            <a:ext cx="10058400" cy="785455"/>
          </a:xfrm>
        </p:spPr>
        <p:txBody>
          <a:bodyPr>
            <a:normAutofit/>
          </a:bodyPr>
          <a:lstStyle/>
          <a:p>
            <a:pPr algn="ctr"/>
            <a:r>
              <a:rPr lang="el-GR" sz="2500" dirty="0">
                <a:solidFill>
                  <a:srgbClr val="4472C4"/>
                </a:solidFill>
                <a:latin typeface="Times New Roman" pitchFamily="18"/>
              </a:rPr>
              <a:t>Τυποποιημένος δείκτης διαφορικής κατά φύλο θνησιμότητας το 1928 ανά Γεωγραφικό διαμέρισμα</a:t>
            </a:r>
            <a:r>
              <a:rPr lang="en-US" sz="2500" dirty="0">
                <a:solidFill>
                  <a:srgbClr val="4472C4"/>
                </a:solidFill>
                <a:latin typeface="Times New Roman" pitchFamily="18"/>
              </a:rPr>
              <a:t>. </a:t>
            </a:r>
            <a:endParaRPr lang="el-GR" sz="2500" dirty="0">
              <a:solidFill>
                <a:srgbClr val="4472C4"/>
              </a:solidFill>
              <a:latin typeface="Times New Roman" pitchFamily="18"/>
            </a:endParaRPr>
          </a:p>
        </p:txBody>
      </p:sp>
      <p:pic>
        <p:nvPicPr>
          <p:cNvPr id="5" name="Εικόνα 4">
            <a:extLst>
              <a:ext uri="{FF2B5EF4-FFF2-40B4-BE49-F238E27FC236}">
                <a16:creationId xmlns:a16="http://schemas.microsoft.com/office/drawing/2014/main" id="{7259BBE7-B03A-9817-B2C5-2C9180EDAA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7007" y="1303314"/>
            <a:ext cx="7854952" cy="5554685"/>
          </a:xfrm>
          <a:prstGeom prst="rect">
            <a:avLst/>
          </a:prstGeom>
        </p:spPr>
      </p:pic>
    </p:spTree>
    <p:extLst>
      <p:ext uri="{BB962C8B-B14F-4D97-AF65-F5344CB8AC3E}">
        <p14:creationId xmlns:p14="http://schemas.microsoft.com/office/powerpoint/2010/main" val="1026060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0"/>
            <a:ext cx="9923646" cy="955059"/>
          </a:xfrm>
        </p:spPr>
        <p:txBody>
          <a:bodyPr>
            <a:normAutofit/>
          </a:bodyPr>
          <a:lstStyle/>
          <a:p>
            <a:r>
              <a:rPr lang="el-GR" sz="2400" dirty="0">
                <a:solidFill>
                  <a:srgbClr val="0070C0"/>
                </a:solidFill>
              </a:rPr>
              <a:t>Γεωγραφικά Διαμερίσματα και διαφορική κατά φύλο θνησιμότητα. Ελλάδα 1928.</a:t>
            </a:r>
          </a:p>
        </p:txBody>
      </p:sp>
      <p:sp>
        <p:nvSpPr>
          <p:cNvPr id="3" name="Rectangle 2"/>
          <p:cNvSpPr/>
          <p:nvPr/>
        </p:nvSpPr>
        <p:spPr>
          <a:xfrm>
            <a:off x="2156431" y="6460265"/>
            <a:ext cx="6096000" cy="338554"/>
          </a:xfrm>
          <a:prstGeom prst="rect">
            <a:avLst/>
          </a:prstGeom>
        </p:spPr>
        <p:txBody>
          <a:bodyPr>
            <a:spAutoFit/>
          </a:bodyPr>
          <a:lstStyle/>
          <a:p>
            <a:r>
              <a:rPr lang="en-US" sz="1600" dirty="0">
                <a:latin typeface="Times New Roman" panose="02020603050405020304" pitchFamily="18" charset="0"/>
                <a:ea typeface="Calibri" panose="020F0502020204030204" pitchFamily="34" charset="0"/>
              </a:rPr>
              <a:t>Source: Model life tables based on census returns and vital statistics.</a:t>
            </a:r>
            <a:endParaRPr lang="el-GR" sz="1600" dirty="0"/>
          </a:p>
        </p:txBody>
      </p:sp>
      <p:graphicFrame>
        <p:nvGraphicFramePr>
          <p:cNvPr id="4" name="Table 3">
            <a:extLst>
              <a:ext uri="{FF2B5EF4-FFF2-40B4-BE49-F238E27FC236}">
                <a16:creationId xmlns:a16="http://schemas.microsoft.com/office/drawing/2014/main" id="{962FDF23-3E25-2D92-F778-BD798A447B4B}"/>
              </a:ext>
            </a:extLst>
          </p:cNvPr>
          <p:cNvGraphicFramePr>
            <a:graphicFrameLocks noGrp="1"/>
          </p:cNvGraphicFramePr>
          <p:nvPr>
            <p:extLst>
              <p:ext uri="{D42A27DB-BD31-4B8C-83A1-F6EECF244321}">
                <p14:modId xmlns:p14="http://schemas.microsoft.com/office/powerpoint/2010/main" val="1952509115"/>
              </p:ext>
            </p:extLst>
          </p:nvPr>
        </p:nvGraphicFramePr>
        <p:xfrm>
          <a:off x="1867302" y="1384911"/>
          <a:ext cx="9689544" cy="5051508"/>
        </p:xfrm>
        <a:graphic>
          <a:graphicData uri="http://schemas.openxmlformats.org/drawingml/2006/table">
            <a:tbl>
              <a:tblPr firstRow="1" firstCol="1" bandRow="1">
                <a:tableStyleId>{7DF18680-E054-41AD-8BC1-D1AEF772440D}</a:tableStyleId>
              </a:tblPr>
              <a:tblGrid>
                <a:gridCol w="1621481">
                  <a:extLst>
                    <a:ext uri="{9D8B030D-6E8A-4147-A177-3AD203B41FA5}">
                      <a16:colId xmlns:a16="http://schemas.microsoft.com/office/drawing/2014/main" val="2895612213"/>
                    </a:ext>
                  </a:extLst>
                </a:gridCol>
                <a:gridCol w="1323849">
                  <a:extLst>
                    <a:ext uri="{9D8B030D-6E8A-4147-A177-3AD203B41FA5}">
                      <a16:colId xmlns:a16="http://schemas.microsoft.com/office/drawing/2014/main" val="1867334962"/>
                    </a:ext>
                  </a:extLst>
                </a:gridCol>
                <a:gridCol w="972151">
                  <a:extLst>
                    <a:ext uri="{9D8B030D-6E8A-4147-A177-3AD203B41FA5}">
                      <a16:colId xmlns:a16="http://schemas.microsoft.com/office/drawing/2014/main" val="2852758337"/>
                    </a:ext>
                  </a:extLst>
                </a:gridCol>
                <a:gridCol w="1174282">
                  <a:extLst>
                    <a:ext uri="{9D8B030D-6E8A-4147-A177-3AD203B41FA5}">
                      <a16:colId xmlns:a16="http://schemas.microsoft.com/office/drawing/2014/main" val="3060736353"/>
                    </a:ext>
                  </a:extLst>
                </a:gridCol>
                <a:gridCol w="4597781">
                  <a:extLst>
                    <a:ext uri="{9D8B030D-6E8A-4147-A177-3AD203B41FA5}">
                      <a16:colId xmlns:a16="http://schemas.microsoft.com/office/drawing/2014/main" val="3606031432"/>
                    </a:ext>
                  </a:extLst>
                </a:gridCol>
              </a:tblGrid>
              <a:tr h="429233">
                <a:tc>
                  <a:txBody>
                    <a:bodyPr/>
                    <a:lstStyle/>
                    <a:p>
                      <a:pPr algn="just">
                        <a:spcAft>
                          <a:spcPts val="800"/>
                        </a:spcAft>
                      </a:pPr>
                      <a:r>
                        <a:rPr lang="en-US" sz="1200" dirty="0">
                          <a:effectLst/>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gridSpan="3">
                  <a:txBody>
                    <a:bodyPr/>
                    <a:lstStyle/>
                    <a:p>
                      <a:pPr algn="just">
                        <a:spcAft>
                          <a:spcPts val="800"/>
                        </a:spcAft>
                      </a:pPr>
                      <a:r>
                        <a:rPr lang="el-GR" sz="1800" dirty="0">
                          <a:effectLst/>
                        </a:rPr>
                        <a:t>Διαφορά προσδόκιμου επιβίωσης σε έτη (Γυναίκες-΄</a:t>
                      </a:r>
                      <a:r>
                        <a:rPr lang="el-GR" sz="1800" dirty="0" err="1">
                          <a:effectLst/>
                        </a:rPr>
                        <a:t>Ανδρες</a:t>
                      </a:r>
                      <a:r>
                        <a:rPr lang="el-GR" sz="1800" dirty="0">
                          <a:effectLst/>
                        </a:rPr>
                        <a:t>)</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hMerge="1">
                  <a:txBody>
                    <a:bodyPr/>
                    <a:lstStyle/>
                    <a:p>
                      <a:endParaRPr lang="el-GR"/>
                    </a:p>
                  </a:txBody>
                  <a:tcPr/>
                </a:tc>
                <a:tc hMerge="1">
                  <a:txBody>
                    <a:bodyPr/>
                    <a:lstStyle/>
                    <a:p>
                      <a:endParaRPr lang="el-GR"/>
                    </a:p>
                  </a:txBody>
                  <a:tcPr/>
                </a:tc>
                <a:tc>
                  <a:txBody>
                    <a:bodyPr/>
                    <a:lstStyle/>
                    <a:p>
                      <a:pPr algn="just">
                        <a:spcAft>
                          <a:spcPts val="800"/>
                        </a:spcAft>
                      </a:pPr>
                      <a:r>
                        <a:rPr lang="en-US" sz="1400">
                          <a:effectLst/>
                        </a:rPr>
                        <a:t> </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extLst>
                  <a:ext uri="{0D108BD9-81ED-4DB2-BD59-A6C34878D82A}">
                    <a16:rowId xmlns:a16="http://schemas.microsoft.com/office/drawing/2014/main" val="322181585"/>
                  </a:ext>
                </a:extLst>
              </a:tr>
              <a:tr h="1300626">
                <a:tc>
                  <a:txBody>
                    <a:bodyPr/>
                    <a:lstStyle/>
                    <a:p>
                      <a:pPr algn="just">
                        <a:spcAft>
                          <a:spcPts val="800"/>
                        </a:spcAft>
                      </a:pPr>
                      <a:r>
                        <a:rPr lang="el-GR" sz="1600" dirty="0">
                          <a:effectLst/>
                        </a:rPr>
                        <a:t>Γεωγραφικό Διαμέρισμα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just">
                        <a:spcAft>
                          <a:spcPts val="800"/>
                        </a:spcAft>
                      </a:pPr>
                      <a:r>
                        <a:rPr lang="en-US" sz="1400" dirty="0">
                          <a:effectLst/>
                        </a:rPr>
                        <a:t>F(</a:t>
                      </a:r>
                      <a:r>
                        <a:rPr lang="el-GR" sz="1400" dirty="0">
                          <a:effectLst/>
                        </a:rPr>
                        <a:t>e</a:t>
                      </a:r>
                      <a:r>
                        <a:rPr lang="el-GR" sz="1400" baseline="-25000" dirty="0">
                          <a:effectLst/>
                        </a:rPr>
                        <a:t>0</a:t>
                      </a:r>
                      <a:r>
                        <a:rPr lang="en-US" sz="1400" dirty="0">
                          <a:effectLst/>
                        </a:rPr>
                        <a:t>)-M(</a:t>
                      </a:r>
                      <a:r>
                        <a:rPr lang="el-GR" sz="1400" dirty="0">
                          <a:effectLst/>
                        </a:rPr>
                        <a:t>e</a:t>
                      </a:r>
                      <a:r>
                        <a:rPr lang="el-GR" sz="1400" baseline="-25000" dirty="0">
                          <a:effectLst/>
                        </a:rPr>
                        <a:t>0</a:t>
                      </a:r>
                      <a:r>
                        <a:rPr lang="en-US" sz="1400" dirty="0">
                          <a:effectLst/>
                        </a:rPr>
                        <a:t>)</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just">
                        <a:spcAft>
                          <a:spcPts val="800"/>
                        </a:spcAft>
                      </a:pPr>
                      <a:r>
                        <a:rPr lang="en-US" sz="1400">
                          <a:effectLst/>
                        </a:rPr>
                        <a:t>F(</a:t>
                      </a:r>
                      <a:r>
                        <a:rPr lang="el-GR" sz="1400">
                          <a:effectLst/>
                        </a:rPr>
                        <a:t>e</a:t>
                      </a:r>
                      <a:r>
                        <a:rPr lang="en-US" sz="1400" baseline="-25000">
                          <a:effectLst/>
                        </a:rPr>
                        <a:t>5</a:t>
                      </a:r>
                      <a:r>
                        <a:rPr lang="en-US" sz="1400">
                          <a:effectLst/>
                        </a:rPr>
                        <a:t>)-M(</a:t>
                      </a:r>
                      <a:r>
                        <a:rPr lang="el-GR" sz="1400">
                          <a:effectLst/>
                        </a:rPr>
                        <a:t>e</a:t>
                      </a:r>
                      <a:r>
                        <a:rPr lang="en-US" sz="1400" baseline="-25000">
                          <a:effectLst/>
                        </a:rPr>
                        <a:t>5</a:t>
                      </a:r>
                      <a:r>
                        <a:rPr lang="en-US" sz="1400">
                          <a:effectLst/>
                        </a:rPr>
                        <a:t>)</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just">
                        <a:spcAft>
                          <a:spcPts val="800"/>
                        </a:spcAft>
                      </a:pPr>
                      <a:r>
                        <a:rPr lang="en-US" sz="1400" dirty="0">
                          <a:effectLst/>
                        </a:rPr>
                        <a:t>F(</a:t>
                      </a:r>
                      <a:r>
                        <a:rPr lang="el-GR" sz="1400" dirty="0">
                          <a:effectLst/>
                        </a:rPr>
                        <a:t>e</a:t>
                      </a:r>
                      <a:r>
                        <a:rPr lang="en-US" sz="1400" baseline="-25000" dirty="0">
                          <a:effectLst/>
                        </a:rPr>
                        <a:t>60</a:t>
                      </a:r>
                      <a:r>
                        <a:rPr lang="en-US" sz="1400" dirty="0">
                          <a:effectLst/>
                        </a:rPr>
                        <a:t>)-M(</a:t>
                      </a:r>
                      <a:r>
                        <a:rPr lang="el-GR" sz="1400" dirty="0">
                          <a:effectLst/>
                        </a:rPr>
                        <a:t>e</a:t>
                      </a:r>
                      <a:r>
                        <a:rPr lang="en-US" sz="1400" baseline="-25000" dirty="0">
                          <a:effectLst/>
                        </a:rPr>
                        <a:t>60</a:t>
                      </a:r>
                      <a:r>
                        <a:rPr lang="en-US" sz="1400" dirty="0">
                          <a:effectLst/>
                        </a:rPr>
                        <a:t>)</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ctr">
                        <a:spcAft>
                          <a:spcPts val="800"/>
                        </a:spcAft>
                      </a:pPr>
                      <a:r>
                        <a:rPr lang="en-US" sz="1400" b="1" dirty="0">
                          <a:effectLst/>
                        </a:rPr>
                        <a:t>SSDM</a:t>
                      </a:r>
                      <a:endParaRPr lang="el-GR" sz="1200" b="1" dirty="0">
                        <a:effectLst/>
                      </a:endParaRPr>
                    </a:p>
                    <a:p>
                      <a:pPr algn="just">
                        <a:spcAft>
                          <a:spcPts val="800"/>
                        </a:spcAft>
                      </a:pPr>
                      <a:r>
                        <a:rPr lang="el-GR" sz="1400" dirty="0">
                          <a:effectLst/>
                        </a:rPr>
                        <a:t>(Τυποποιημένος δείκτης διαφορικής κατά φύλο θνησιμότητας. Ελλάδα 2016=0)</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extLst>
                  <a:ext uri="{0D108BD9-81ED-4DB2-BD59-A6C34878D82A}">
                    <a16:rowId xmlns:a16="http://schemas.microsoft.com/office/drawing/2014/main" val="2685935360"/>
                  </a:ext>
                </a:extLst>
              </a:tr>
              <a:tr h="245276">
                <a:tc>
                  <a:txBody>
                    <a:bodyPr/>
                    <a:lstStyle/>
                    <a:p>
                      <a:pPr algn="just">
                        <a:spcAft>
                          <a:spcPts val="800"/>
                        </a:spcAft>
                      </a:pPr>
                      <a:r>
                        <a:rPr lang="el-GR" sz="1600">
                          <a:effectLst/>
                        </a:rPr>
                        <a:t>Ιόνια Νησιά</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ctr"/>
                </a:tc>
                <a:tc>
                  <a:txBody>
                    <a:bodyPr/>
                    <a:lstStyle/>
                    <a:p>
                      <a:pPr algn="r">
                        <a:spcAft>
                          <a:spcPts val="800"/>
                        </a:spcAft>
                      </a:pPr>
                      <a:r>
                        <a:rPr lang="el-GR" sz="1400">
                          <a:effectLst/>
                        </a:rPr>
                        <a:t>6,4</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a:effectLst/>
                        </a:rPr>
                        <a:t>4,7</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a:effectLst/>
                        </a:rPr>
                        <a:t>2,1</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dirty="0">
                          <a:effectLst/>
                        </a:rPr>
                        <a:t>0,67</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extLst>
                  <a:ext uri="{0D108BD9-81ED-4DB2-BD59-A6C34878D82A}">
                    <a16:rowId xmlns:a16="http://schemas.microsoft.com/office/drawing/2014/main" val="2579641750"/>
                  </a:ext>
                </a:extLst>
              </a:tr>
              <a:tr h="245276">
                <a:tc>
                  <a:txBody>
                    <a:bodyPr/>
                    <a:lstStyle/>
                    <a:p>
                      <a:pPr algn="just">
                        <a:spcAft>
                          <a:spcPts val="800"/>
                        </a:spcAft>
                      </a:pPr>
                      <a:r>
                        <a:rPr lang="el-GR" sz="1600" dirty="0">
                          <a:effectLst/>
                        </a:rPr>
                        <a:t>Κυκλάδες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ctr"/>
                </a:tc>
                <a:tc>
                  <a:txBody>
                    <a:bodyPr/>
                    <a:lstStyle/>
                    <a:p>
                      <a:pPr algn="r">
                        <a:spcAft>
                          <a:spcPts val="800"/>
                        </a:spcAft>
                      </a:pPr>
                      <a:r>
                        <a:rPr lang="el-GR" sz="1400">
                          <a:effectLst/>
                        </a:rPr>
                        <a:t>3,2</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a:effectLst/>
                        </a:rPr>
                        <a:t>2,7</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a:effectLst/>
                        </a:rPr>
                        <a:t>1,6</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dirty="0">
                          <a:effectLst/>
                        </a:rPr>
                        <a:t>0,84</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extLst>
                  <a:ext uri="{0D108BD9-81ED-4DB2-BD59-A6C34878D82A}">
                    <a16:rowId xmlns:a16="http://schemas.microsoft.com/office/drawing/2014/main" val="3154032349"/>
                  </a:ext>
                </a:extLst>
              </a:tr>
              <a:tr h="245276">
                <a:tc>
                  <a:txBody>
                    <a:bodyPr/>
                    <a:lstStyle/>
                    <a:p>
                      <a:pPr algn="just">
                        <a:spcAft>
                          <a:spcPts val="800"/>
                        </a:spcAft>
                      </a:pPr>
                      <a:r>
                        <a:rPr lang="el-GR" sz="1600">
                          <a:effectLst/>
                        </a:rPr>
                        <a:t>Ήπειρος</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ctr"/>
                </a:tc>
                <a:tc>
                  <a:txBody>
                    <a:bodyPr/>
                    <a:lstStyle/>
                    <a:p>
                      <a:pPr algn="r">
                        <a:spcAft>
                          <a:spcPts val="800"/>
                        </a:spcAft>
                      </a:pPr>
                      <a:r>
                        <a:rPr lang="el-GR" sz="1400">
                          <a:effectLst/>
                        </a:rPr>
                        <a:t>4,3</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a:effectLst/>
                        </a:rPr>
                        <a:t>2,5</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a:effectLst/>
                        </a:rPr>
                        <a:t>1,4</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a:effectLst/>
                        </a:rPr>
                        <a:t>0,84</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extLst>
                  <a:ext uri="{0D108BD9-81ED-4DB2-BD59-A6C34878D82A}">
                    <a16:rowId xmlns:a16="http://schemas.microsoft.com/office/drawing/2014/main" val="2935108262"/>
                  </a:ext>
                </a:extLst>
              </a:tr>
              <a:tr h="399557">
                <a:tc>
                  <a:txBody>
                    <a:bodyPr/>
                    <a:lstStyle/>
                    <a:p>
                      <a:pPr algn="just">
                        <a:spcAft>
                          <a:spcPts val="800"/>
                        </a:spcAft>
                      </a:pPr>
                      <a:r>
                        <a:rPr lang="el-GR" sz="1600" dirty="0">
                          <a:effectLst/>
                        </a:rPr>
                        <a:t>Κρήτη</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ctr"/>
                </a:tc>
                <a:tc>
                  <a:txBody>
                    <a:bodyPr/>
                    <a:lstStyle/>
                    <a:p>
                      <a:pPr algn="r">
                        <a:spcAft>
                          <a:spcPts val="800"/>
                        </a:spcAft>
                      </a:pPr>
                      <a:r>
                        <a:rPr lang="el-GR" sz="1400">
                          <a:effectLst/>
                        </a:rPr>
                        <a:t>2,5</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a:effectLst/>
                        </a:rPr>
                        <a:t>2,5</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a:effectLst/>
                        </a:rPr>
                        <a:t>1,6</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dirty="0">
                          <a:effectLst/>
                        </a:rPr>
                        <a:t>0,86</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extLst>
                  <a:ext uri="{0D108BD9-81ED-4DB2-BD59-A6C34878D82A}">
                    <a16:rowId xmlns:a16="http://schemas.microsoft.com/office/drawing/2014/main" val="1848448135"/>
                  </a:ext>
                </a:extLst>
              </a:tr>
              <a:tr h="245276">
                <a:tc>
                  <a:txBody>
                    <a:bodyPr/>
                    <a:lstStyle/>
                    <a:p>
                      <a:pPr algn="just">
                        <a:spcAft>
                          <a:spcPts val="800"/>
                        </a:spcAft>
                      </a:pPr>
                      <a:r>
                        <a:rPr lang="el-GR" sz="1600">
                          <a:effectLst/>
                        </a:rPr>
                        <a:t>Νησιά Αιγαίου</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ctr"/>
                </a:tc>
                <a:tc>
                  <a:txBody>
                    <a:bodyPr/>
                    <a:lstStyle/>
                    <a:p>
                      <a:pPr algn="r">
                        <a:spcAft>
                          <a:spcPts val="800"/>
                        </a:spcAft>
                      </a:pPr>
                      <a:r>
                        <a:rPr lang="el-GR" sz="1400">
                          <a:effectLst/>
                        </a:rPr>
                        <a:t>2,8</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a:effectLst/>
                        </a:rPr>
                        <a:t>2,4</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a:effectLst/>
                        </a:rPr>
                        <a:t>1,5</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dirty="0">
                          <a:effectLst/>
                        </a:rPr>
                        <a:t>0,87</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extLst>
                  <a:ext uri="{0D108BD9-81ED-4DB2-BD59-A6C34878D82A}">
                    <a16:rowId xmlns:a16="http://schemas.microsoft.com/office/drawing/2014/main" val="3210487367"/>
                  </a:ext>
                </a:extLst>
              </a:tr>
              <a:tr h="245276">
                <a:tc>
                  <a:txBody>
                    <a:bodyPr/>
                    <a:lstStyle/>
                    <a:p>
                      <a:pPr algn="just">
                        <a:spcAft>
                          <a:spcPts val="800"/>
                        </a:spcAft>
                      </a:pPr>
                      <a:r>
                        <a:rPr lang="el-GR" sz="1600" dirty="0">
                          <a:effectLst/>
                        </a:rPr>
                        <a:t>Πελοπόννησος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ctr"/>
                </a:tc>
                <a:tc>
                  <a:txBody>
                    <a:bodyPr/>
                    <a:lstStyle/>
                    <a:p>
                      <a:pPr algn="r">
                        <a:spcAft>
                          <a:spcPts val="800"/>
                        </a:spcAft>
                      </a:pPr>
                      <a:r>
                        <a:rPr lang="el-GR" sz="1400">
                          <a:effectLst/>
                        </a:rPr>
                        <a:t>2,9</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a:effectLst/>
                        </a:rPr>
                        <a:t>2,0</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a:effectLst/>
                        </a:rPr>
                        <a:t>1,3</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dirty="0">
                          <a:effectLst/>
                        </a:rPr>
                        <a:t>0,88</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extLst>
                  <a:ext uri="{0D108BD9-81ED-4DB2-BD59-A6C34878D82A}">
                    <a16:rowId xmlns:a16="http://schemas.microsoft.com/office/drawing/2014/main" val="291165165"/>
                  </a:ext>
                </a:extLst>
              </a:tr>
              <a:tr h="595201">
                <a:tc>
                  <a:txBody>
                    <a:bodyPr/>
                    <a:lstStyle/>
                    <a:p>
                      <a:pPr algn="just">
                        <a:spcAft>
                          <a:spcPts val="800"/>
                        </a:spcAft>
                      </a:pPr>
                      <a:r>
                        <a:rPr lang="el-GR" sz="1600" dirty="0">
                          <a:effectLst/>
                        </a:rPr>
                        <a:t>Κεντρική Ελλάδα και Εύβοια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ctr"/>
                </a:tc>
                <a:tc>
                  <a:txBody>
                    <a:bodyPr/>
                    <a:lstStyle/>
                    <a:p>
                      <a:pPr algn="r">
                        <a:spcAft>
                          <a:spcPts val="800"/>
                        </a:spcAft>
                      </a:pPr>
                      <a:r>
                        <a:rPr lang="el-GR" sz="1400">
                          <a:effectLst/>
                        </a:rPr>
                        <a:t>2,7</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a:effectLst/>
                        </a:rPr>
                        <a:t>2,0</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a:effectLst/>
                        </a:rPr>
                        <a:t>1,3</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dirty="0">
                          <a:effectLst/>
                        </a:rPr>
                        <a:t>0,89</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extLst>
                  <a:ext uri="{0D108BD9-81ED-4DB2-BD59-A6C34878D82A}">
                    <a16:rowId xmlns:a16="http://schemas.microsoft.com/office/drawing/2014/main" val="2221534259"/>
                  </a:ext>
                </a:extLst>
              </a:tr>
              <a:tr h="245276">
                <a:tc>
                  <a:txBody>
                    <a:bodyPr/>
                    <a:lstStyle/>
                    <a:p>
                      <a:pPr algn="just">
                        <a:spcAft>
                          <a:spcPts val="800"/>
                        </a:spcAft>
                      </a:pPr>
                      <a:r>
                        <a:rPr lang="el-GR" sz="1600" dirty="0">
                          <a:effectLst/>
                        </a:rPr>
                        <a:t>Μακεδονία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ctr"/>
                </a:tc>
                <a:tc>
                  <a:txBody>
                    <a:bodyPr/>
                    <a:lstStyle/>
                    <a:p>
                      <a:pPr algn="r">
                        <a:spcAft>
                          <a:spcPts val="800"/>
                        </a:spcAft>
                      </a:pPr>
                      <a:r>
                        <a:rPr lang="el-GR" sz="1400">
                          <a:effectLst/>
                        </a:rPr>
                        <a:t>2,2</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a:effectLst/>
                        </a:rPr>
                        <a:t>1,3</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a:effectLst/>
                        </a:rPr>
                        <a:t>1,2</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dirty="0">
                          <a:effectLst/>
                        </a:rPr>
                        <a:t>0,92</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extLst>
                  <a:ext uri="{0D108BD9-81ED-4DB2-BD59-A6C34878D82A}">
                    <a16:rowId xmlns:a16="http://schemas.microsoft.com/office/drawing/2014/main" val="3260643137"/>
                  </a:ext>
                </a:extLst>
              </a:tr>
              <a:tr h="245276">
                <a:tc>
                  <a:txBody>
                    <a:bodyPr/>
                    <a:lstStyle/>
                    <a:p>
                      <a:pPr algn="just">
                        <a:spcAft>
                          <a:spcPts val="800"/>
                        </a:spcAft>
                      </a:pPr>
                      <a:r>
                        <a:rPr lang="el-GR" sz="1600" dirty="0">
                          <a:effectLst/>
                        </a:rPr>
                        <a:t>Θράκη</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ctr"/>
                </a:tc>
                <a:tc>
                  <a:txBody>
                    <a:bodyPr/>
                    <a:lstStyle/>
                    <a:p>
                      <a:pPr algn="r">
                        <a:spcAft>
                          <a:spcPts val="800"/>
                        </a:spcAft>
                      </a:pPr>
                      <a:r>
                        <a:rPr lang="el-GR" sz="1400">
                          <a:effectLst/>
                        </a:rPr>
                        <a:t>1,6</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a:effectLst/>
                        </a:rPr>
                        <a:t>1,2</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a:effectLst/>
                        </a:rPr>
                        <a:t>1,2</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dirty="0">
                          <a:effectLst/>
                        </a:rPr>
                        <a:t>0,93</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extLst>
                  <a:ext uri="{0D108BD9-81ED-4DB2-BD59-A6C34878D82A}">
                    <a16:rowId xmlns:a16="http://schemas.microsoft.com/office/drawing/2014/main" val="1435626618"/>
                  </a:ext>
                </a:extLst>
              </a:tr>
              <a:tr h="245276">
                <a:tc>
                  <a:txBody>
                    <a:bodyPr/>
                    <a:lstStyle/>
                    <a:p>
                      <a:pPr algn="just">
                        <a:spcAft>
                          <a:spcPts val="800"/>
                        </a:spcAft>
                      </a:pPr>
                      <a:r>
                        <a:rPr lang="el-GR" sz="1600" dirty="0">
                          <a:effectLst/>
                        </a:rPr>
                        <a:t>Θεσσαλία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ctr"/>
                </a:tc>
                <a:tc>
                  <a:txBody>
                    <a:bodyPr/>
                    <a:lstStyle/>
                    <a:p>
                      <a:pPr algn="r">
                        <a:spcAft>
                          <a:spcPts val="800"/>
                        </a:spcAft>
                      </a:pPr>
                      <a:r>
                        <a:rPr lang="el-GR" sz="1400">
                          <a:effectLst/>
                        </a:rPr>
                        <a:t>-0,2</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a:effectLst/>
                        </a:rPr>
                        <a:t>-0,3</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a:effectLst/>
                        </a:rPr>
                        <a:t>0,9</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dirty="0">
                          <a:effectLst/>
                        </a:rPr>
                        <a:t>1,01</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extLst>
                  <a:ext uri="{0D108BD9-81ED-4DB2-BD59-A6C34878D82A}">
                    <a16:rowId xmlns:a16="http://schemas.microsoft.com/office/drawing/2014/main" val="4196851678"/>
                  </a:ext>
                </a:extLst>
              </a:tr>
              <a:tr h="245276">
                <a:tc>
                  <a:txBody>
                    <a:bodyPr/>
                    <a:lstStyle/>
                    <a:p>
                      <a:pPr algn="just">
                        <a:spcAft>
                          <a:spcPts val="800"/>
                        </a:spcAft>
                      </a:pPr>
                      <a:r>
                        <a:rPr lang="el-GR" sz="1600" dirty="0">
                          <a:effectLst/>
                        </a:rPr>
                        <a:t>Ελλάδα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a:effectLst/>
                        </a:rPr>
                        <a:t>2,5</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a:effectLst/>
                        </a:rPr>
                        <a:t>1,7</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a:effectLst/>
                        </a:rPr>
                        <a:t>1,3</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tc>
                  <a:txBody>
                    <a:bodyPr/>
                    <a:lstStyle/>
                    <a:p>
                      <a:pPr algn="r">
                        <a:spcAft>
                          <a:spcPts val="800"/>
                        </a:spcAft>
                      </a:pPr>
                      <a:r>
                        <a:rPr lang="el-GR" sz="1400" dirty="0">
                          <a:effectLst/>
                        </a:rPr>
                        <a:t>0,90</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655" marR="66655" marT="0" marB="0" anchor="b"/>
                </a:tc>
                <a:extLst>
                  <a:ext uri="{0D108BD9-81ED-4DB2-BD59-A6C34878D82A}">
                    <a16:rowId xmlns:a16="http://schemas.microsoft.com/office/drawing/2014/main" val="1919169165"/>
                  </a:ext>
                </a:extLst>
              </a:tr>
            </a:tbl>
          </a:graphicData>
        </a:graphic>
      </p:graphicFrame>
    </p:spTree>
    <p:extLst>
      <p:ext uri="{BB962C8B-B14F-4D97-AF65-F5344CB8AC3E}">
        <p14:creationId xmlns:p14="http://schemas.microsoft.com/office/powerpoint/2010/main" val="1615783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0"/>
            <a:ext cx="10058400" cy="1027045"/>
          </a:xfrm>
        </p:spPr>
        <p:txBody>
          <a:bodyPr>
            <a:normAutofit fontScale="90000"/>
          </a:bodyPr>
          <a:lstStyle/>
          <a:p>
            <a:r>
              <a:rPr lang="el-GR" sz="4400" b="1" dirty="0" err="1">
                <a:solidFill>
                  <a:schemeClr val="accent5"/>
                </a:solidFill>
              </a:rPr>
              <a:t>Εγγραμματοσύνη</a:t>
            </a:r>
            <a:r>
              <a:rPr lang="el-GR" sz="4400" b="1" dirty="0">
                <a:solidFill>
                  <a:schemeClr val="accent5"/>
                </a:solidFill>
              </a:rPr>
              <a:t> και διαφορική κατά φύλο θνησιμότητα το </a:t>
            </a:r>
            <a:r>
              <a:rPr lang="en-US" sz="4400" b="1" dirty="0">
                <a:solidFill>
                  <a:schemeClr val="accent5"/>
                </a:solidFill>
              </a:rPr>
              <a:t>1928</a:t>
            </a:r>
            <a:r>
              <a:rPr lang="el-GR" sz="4400" b="1" dirty="0">
                <a:solidFill>
                  <a:schemeClr val="accent5"/>
                </a:solidFill>
              </a:rPr>
              <a:t>.</a:t>
            </a:r>
            <a:endParaRPr lang="el-GR" dirty="0">
              <a:solidFill>
                <a:schemeClr val="accent5"/>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1865962"/>
              </p:ext>
            </p:extLst>
          </p:nvPr>
        </p:nvGraphicFramePr>
        <p:xfrm>
          <a:off x="3645534" y="1162499"/>
          <a:ext cx="8049162" cy="4940066"/>
        </p:xfrm>
        <a:graphic>
          <a:graphicData uri="http://schemas.openxmlformats.org/drawingml/2006/table">
            <a:tbl>
              <a:tblPr firstRow="1" firstCol="1" bandRow="1">
                <a:tableStyleId>{7DF18680-E054-41AD-8BC1-D1AEF772440D}</a:tableStyleId>
              </a:tblPr>
              <a:tblGrid>
                <a:gridCol w="1542483">
                  <a:extLst>
                    <a:ext uri="{9D8B030D-6E8A-4147-A177-3AD203B41FA5}">
                      <a16:colId xmlns:a16="http://schemas.microsoft.com/office/drawing/2014/main" val="2891293085"/>
                    </a:ext>
                  </a:extLst>
                </a:gridCol>
                <a:gridCol w="847024">
                  <a:extLst>
                    <a:ext uri="{9D8B030D-6E8A-4147-A177-3AD203B41FA5}">
                      <a16:colId xmlns:a16="http://schemas.microsoft.com/office/drawing/2014/main" val="1927120390"/>
                    </a:ext>
                  </a:extLst>
                </a:gridCol>
                <a:gridCol w="952901">
                  <a:extLst>
                    <a:ext uri="{9D8B030D-6E8A-4147-A177-3AD203B41FA5}">
                      <a16:colId xmlns:a16="http://schemas.microsoft.com/office/drawing/2014/main" val="842309246"/>
                    </a:ext>
                  </a:extLst>
                </a:gridCol>
                <a:gridCol w="2304466">
                  <a:extLst>
                    <a:ext uri="{9D8B030D-6E8A-4147-A177-3AD203B41FA5}">
                      <a16:colId xmlns:a16="http://schemas.microsoft.com/office/drawing/2014/main" val="1006387190"/>
                    </a:ext>
                  </a:extLst>
                </a:gridCol>
                <a:gridCol w="2402288">
                  <a:extLst>
                    <a:ext uri="{9D8B030D-6E8A-4147-A177-3AD203B41FA5}">
                      <a16:colId xmlns:a16="http://schemas.microsoft.com/office/drawing/2014/main" val="2727290647"/>
                    </a:ext>
                  </a:extLst>
                </a:gridCol>
              </a:tblGrid>
              <a:tr h="557562">
                <a:tc>
                  <a:txBody>
                    <a:bodyPr/>
                    <a:lstStyle/>
                    <a:p>
                      <a:pPr algn="just">
                        <a:lnSpc>
                          <a:spcPct val="107000"/>
                        </a:lnSpc>
                        <a:spcAft>
                          <a:spcPts val="0"/>
                        </a:spcAft>
                      </a:pPr>
                      <a:r>
                        <a:rPr lang="el-GR" sz="1700" dirty="0">
                          <a:effectLst/>
                        </a:rPr>
                        <a:t> </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2">
                  <a:txBody>
                    <a:bodyPr/>
                    <a:lstStyle/>
                    <a:p>
                      <a:pPr algn="just">
                        <a:spcAft>
                          <a:spcPts val="800"/>
                        </a:spcAft>
                      </a:pPr>
                      <a:r>
                        <a:rPr lang="el-GR" sz="1700" b="1" kern="1200" dirty="0">
                          <a:solidFill>
                            <a:schemeClr val="lt1"/>
                          </a:solidFill>
                          <a:effectLst/>
                        </a:rPr>
                        <a:t>Ποσοστό εγγραμμάτων στις ηλικίες 25-29 </a:t>
                      </a:r>
                    </a:p>
                    <a:p>
                      <a:pPr algn="just">
                        <a:spcAft>
                          <a:spcPts val="800"/>
                        </a:spcAft>
                      </a:pP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algn="just">
                        <a:spcAft>
                          <a:spcPts val="800"/>
                        </a:spcAft>
                      </a:pPr>
                      <a:r>
                        <a:rPr lang="el-G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Ποσοστό εγγραμμάτων στις ηλικίες 25-29</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7000"/>
                        </a:lnSpc>
                        <a:spcAft>
                          <a:spcPts val="0"/>
                        </a:spcAft>
                      </a:pPr>
                      <a:r>
                        <a:rPr lang="en-US" sz="1700" dirty="0">
                          <a:effectLst/>
                        </a:rPr>
                        <a:t>(2)</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7000"/>
                        </a:lnSpc>
                        <a:spcAft>
                          <a:spcPts val="0"/>
                        </a:spcAft>
                      </a:pPr>
                      <a:r>
                        <a:rPr lang="en-US" sz="1700" dirty="0">
                          <a:effectLst/>
                        </a:rPr>
                        <a:t>(3)</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17234144"/>
                  </a:ext>
                </a:extLst>
              </a:tr>
              <a:tr h="611224">
                <a:tc>
                  <a:txBody>
                    <a:bodyPr/>
                    <a:lstStyle/>
                    <a:p>
                      <a:pPr algn="just">
                        <a:spcAft>
                          <a:spcPts val="800"/>
                        </a:spcAft>
                      </a:pPr>
                      <a:r>
                        <a:rPr lang="el-GR" sz="1800" b="1" dirty="0">
                          <a:effectLst/>
                        </a:rPr>
                        <a:t>Γεωγραφικό Διαμέρισμα</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fontAlgn="auto">
                        <a:lnSpc>
                          <a:spcPct val="107000"/>
                        </a:lnSpc>
                        <a:spcAft>
                          <a:spcPts val="0"/>
                        </a:spcAft>
                      </a:pPr>
                      <a:r>
                        <a:rPr lang="el-GR" sz="1700" dirty="0">
                          <a:effectLst/>
                          <a:latin typeface="Calibri" panose="020F0502020204030204" pitchFamily="34" charset="0"/>
                          <a:ea typeface="Calibri" panose="020F0502020204030204" pitchFamily="34" charset="0"/>
                          <a:cs typeface="Times New Roman" panose="02020603050405020304" pitchFamily="18" charset="0"/>
                        </a:rPr>
                        <a:t>Άνδρες</a:t>
                      </a:r>
                    </a:p>
                  </a:txBody>
                  <a:tcPr marL="68580" marR="68580" marT="0" marB="0" anchor="b"/>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700" b="1" kern="1200" dirty="0">
                          <a:solidFill>
                            <a:schemeClr val="lt1"/>
                          </a:solidFill>
                          <a:effectLst/>
                        </a:rPr>
                        <a:t>(1)</a:t>
                      </a:r>
                      <a:endParaRPr lang="el-GR" sz="1700" b="1" kern="1200" dirty="0">
                        <a:solidFill>
                          <a:schemeClr val="lt1"/>
                        </a:solidFill>
                        <a:effectLst/>
                      </a:endParaRPr>
                    </a:p>
                    <a:p>
                      <a:pPr fontAlgn="auto">
                        <a:lnSpc>
                          <a:spcPct val="107000"/>
                        </a:lnSpc>
                        <a:spcAft>
                          <a:spcPts val="0"/>
                        </a:spcAft>
                      </a:pPr>
                      <a:r>
                        <a:rPr lang="el-GR" sz="1700" dirty="0">
                          <a:effectLst/>
                        </a:rPr>
                        <a:t>Γυναίκες</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fontAlgn="auto">
                        <a:lnSpc>
                          <a:spcPct val="107000"/>
                        </a:lnSpc>
                        <a:spcAft>
                          <a:spcPts val="0"/>
                        </a:spcAft>
                      </a:pPr>
                      <a:r>
                        <a:rPr lang="el-GR" sz="1700" dirty="0">
                          <a:effectLst/>
                        </a:rPr>
                        <a:t>Εγγράμματοι άνδρες ανά 100 </a:t>
                      </a:r>
                      <a:r>
                        <a:rPr lang="el-GR" sz="1700" dirty="0" err="1">
                          <a:effectLst/>
                        </a:rPr>
                        <a:t>εγγ</a:t>
                      </a:r>
                      <a:r>
                        <a:rPr lang="el-GR" sz="1700" dirty="0">
                          <a:effectLst/>
                        </a:rPr>
                        <a:t>. Γυναίκες</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800"/>
                        </a:spcAft>
                      </a:pPr>
                      <a:r>
                        <a:rPr lang="en-US" sz="1800" b="1" dirty="0">
                          <a:effectLst/>
                        </a:rPr>
                        <a:t>SSDM</a:t>
                      </a:r>
                      <a:endParaRPr lang="el-GR" sz="1600" b="1" dirty="0">
                        <a:effectLst/>
                      </a:endParaRPr>
                    </a:p>
                  </a:txBody>
                  <a:tcPr marL="68580" marR="68580" marT="0" marB="0" anchor="b"/>
                </a:tc>
                <a:extLst>
                  <a:ext uri="{0D108BD9-81ED-4DB2-BD59-A6C34878D82A}">
                    <a16:rowId xmlns:a16="http://schemas.microsoft.com/office/drawing/2014/main" val="2055046956"/>
                  </a:ext>
                </a:extLst>
              </a:tr>
              <a:tr h="272480">
                <a:tc>
                  <a:txBody>
                    <a:bodyPr/>
                    <a:lstStyle/>
                    <a:p>
                      <a:pPr algn="just">
                        <a:spcAft>
                          <a:spcPts val="800"/>
                        </a:spcAft>
                      </a:pPr>
                      <a:r>
                        <a:rPr lang="el-GR" sz="1200" b="1" kern="1200" dirty="0">
                          <a:solidFill>
                            <a:schemeClr val="lt1"/>
                          </a:solidFill>
                          <a:effectLst/>
                          <a:latin typeface="+mn-lt"/>
                          <a:ea typeface="+mn-ea"/>
                          <a:cs typeface="+mn-cs"/>
                        </a:rPr>
                        <a:t>Ιόνια νησιά</a:t>
                      </a:r>
                    </a:p>
                  </a:txBody>
                  <a:tcPr marL="68580" marR="68580" marT="0" marB="0" anchor="b"/>
                </a:tc>
                <a:tc>
                  <a:txBody>
                    <a:bodyPr/>
                    <a:lstStyle/>
                    <a:p>
                      <a:pPr algn="r">
                        <a:lnSpc>
                          <a:spcPct val="107000"/>
                        </a:lnSpc>
                        <a:spcAft>
                          <a:spcPts val="0"/>
                        </a:spcAft>
                      </a:pPr>
                      <a:r>
                        <a:rPr lang="el-GR" sz="1700" dirty="0">
                          <a:effectLst/>
                        </a:rPr>
                        <a:t>84%</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dirty="0">
                          <a:effectLst/>
                        </a:rPr>
                        <a:t>45%</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dirty="0">
                          <a:effectLst/>
                        </a:rPr>
                        <a:t>185</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a:effectLst/>
                        </a:rPr>
                        <a:t>0,67</a:t>
                      </a:r>
                      <a:endParaRPr lang="el-G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45806483"/>
                  </a:ext>
                </a:extLst>
              </a:tr>
              <a:tr h="272480">
                <a:tc>
                  <a:txBody>
                    <a:bodyPr/>
                    <a:lstStyle/>
                    <a:p>
                      <a:pPr algn="just">
                        <a:spcAft>
                          <a:spcPts val="800"/>
                        </a:spcAft>
                      </a:pPr>
                      <a:r>
                        <a:rPr lang="el-GR" sz="1200" b="1" kern="1200" dirty="0">
                          <a:solidFill>
                            <a:schemeClr val="lt1"/>
                          </a:solidFill>
                          <a:effectLst/>
                          <a:latin typeface="+mn-lt"/>
                          <a:ea typeface="+mn-ea"/>
                          <a:cs typeface="+mn-cs"/>
                        </a:rPr>
                        <a:t>Κυκλάδες</a:t>
                      </a:r>
                    </a:p>
                  </a:txBody>
                  <a:tcPr marL="68580" marR="68580" marT="0" marB="0" anchor="b"/>
                </a:tc>
                <a:tc>
                  <a:txBody>
                    <a:bodyPr/>
                    <a:lstStyle/>
                    <a:p>
                      <a:pPr algn="r">
                        <a:lnSpc>
                          <a:spcPct val="107000"/>
                        </a:lnSpc>
                        <a:spcAft>
                          <a:spcPts val="0"/>
                        </a:spcAft>
                      </a:pPr>
                      <a:r>
                        <a:rPr lang="el-GR" sz="1700">
                          <a:effectLst/>
                        </a:rPr>
                        <a:t>77%</a:t>
                      </a:r>
                      <a:endParaRPr lang="el-G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dirty="0">
                          <a:effectLst/>
                        </a:rPr>
                        <a:t>60%</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dirty="0">
                          <a:effectLst/>
                        </a:rPr>
                        <a:t>130</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a:effectLst/>
                        </a:rPr>
                        <a:t>0,84</a:t>
                      </a:r>
                      <a:endParaRPr lang="el-G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19974694"/>
                  </a:ext>
                </a:extLst>
              </a:tr>
              <a:tr h="272480">
                <a:tc>
                  <a:txBody>
                    <a:bodyPr/>
                    <a:lstStyle/>
                    <a:p>
                      <a:pPr algn="just">
                        <a:spcAft>
                          <a:spcPts val="800"/>
                        </a:spcAft>
                      </a:pPr>
                      <a:r>
                        <a:rPr lang="el-GR" sz="1200" b="1" kern="1200" dirty="0">
                          <a:solidFill>
                            <a:schemeClr val="lt1"/>
                          </a:solidFill>
                          <a:effectLst/>
                          <a:latin typeface="+mn-lt"/>
                          <a:ea typeface="+mn-ea"/>
                          <a:cs typeface="+mn-cs"/>
                        </a:rPr>
                        <a:t>Ήπειρος</a:t>
                      </a:r>
                    </a:p>
                  </a:txBody>
                  <a:tcPr marL="68580" marR="68580" marT="0" marB="0" anchor="b"/>
                </a:tc>
                <a:tc>
                  <a:txBody>
                    <a:bodyPr/>
                    <a:lstStyle/>
                    <a:p>
                      <a:pPr algn="r">
                        <a:lnSpc>
                          <a:spcPct val="107000"/>
                        </a:lnSpc>
                        <a:spcAft>
                          <a:spcPts val="0"/>
                        </a:spcAft>
                      </a:pPr>
                      <a:r>
                        <a:rPr lang="el-GR" sz="1700">
                          <a:effectLst/>
                        </a:rPr>
                        <a:t>78%</a:t>
                      </a:r>
                      <a:endParaRPr lang="el-G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dirty="0">
                          <a:effectLst/>
                        </a:rPr>
                        <a:t>29%</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dirty="0">
                          <a:effectLst/>
                        </a:rPr>
                        <a:t>265</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a:effectLst/>
                        </a:rPr>
                        <a:t>0,84</a:t>
                      </a:r>
                      <a:endParaRPr lang="el-G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40998523"/>
                  </a:ext>
                </a:extLst>
              </a:tr>
              <a:tr h="272480">
                <a:tc>
                  <a:txBody>
                    <a:bodyPr/>
                    <a:lstStyle/>
                    <a:p>
                      <a:pPr algn="just">
                        <a:spcAft>
                          <a:spcPts val="800"/>
                        </a:spcAft>
                      </a:pPr>
                      <a:r>
                        <a:rPr lang="el-GR" sz="1200" b="1" kern="1200">
                          <a:solidFill>
                            <a:schemeClr val="lt1"/>
                          </a:solidFill>
                          <a:effectLst/>
                          <a:latin typeface="+mn-lt"/>
                          <a:ea typeface="+mn-ea"/>
                          <a:cs typeface="+mn-cs"/>
                        </a:rPr>
                        <a:t>Κρήτη</a:t>
                      </a:r>
                    </a:p>
                  </a:txBody>
                  <a:tcPr marL="68580" marR="68580" marT="0" marB="0" anchor="b"/>
                </a:tc>
                <a:tc>
                  <a:txBody>
                    <a:bodyPr/>
                    <a:lstStyle/>
                    <a:p>
                      <a:pPr algn="r">
                        <a:lnSpc>
                          <a:spcPct val="107000"/>
                        </a:lnSpc>
                        <a:spcAft>
                          <a:spcPts val="0"/>
                        </a:spcAft>
                      </a:pPr>
                      <a:r>
                        <a:rPr lang="el-GR" sz="1700">
                          <a:effectLst/>
                        </a:rPr>
                        <a:t>87%</a:t>
                      </a:r>
                      <a:endParaRPr lang="el-G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dirty="0">
                          <a:effectLst/>
                        </a:rPr>
                        <a:t>44%</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dirty="0">
                          <a:effectLst/>
                        </a:rPr>
                        <a:t>200</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dirty="0">
                          <a:effectLst/>
                        </a:rPr>
                        <a:t>0,86</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78568189"/>
                  </a:ext>
                </a:extLst>
              </a:tr>
              <a:tr h="272480">
                <a:tc>
                  <a:txBody>
                    <a:bodyPr/>
                    <a:lstStyle/>
                    <a:p>
                      <a:pPr algn="just">
                        <a:spcAft>
                          <a:spcPts val="800"/>
                        </a:spcAft>
                      </a:pPr>
                      <a:r>
                        <a:rPr lang="el-GR" sz="1200" b="1" kern="1200" dirty="0">
                          <a:solidFill>
                            <a:schemeClr val="lt1"/>
                          </a:solidFill>
                          <a:effectLst/>
                          <a:latin typeface="+mn-lt"/>
                          <a:ea typeface="+mn-ea"/>
                          <a:cs typeface="+mn-cs"/>
                        </a:rPr>
                        <a:t>Νήσοι Αιγαίου</a:t>
                      </a:r>
                    </a:p>
                  </a:txBody>
                  <a:tcPr marL="68580" marR="68580" marT="0" marB="0" anchor="b"/>
                </a:tc>
                <a:tc>
                  <a:txBody>
                    <a:bodyPr/>
                    <a:lstStyle/>
                    <a:p>
                      <a:pPr algn="r">
                        <a:lnSpc>
                          <a:spcPct val="107000"/>
                        </a:lnSpc>
                        <a:spcAft>
                          <a:spcPts val="0"/>
                        </a:spcAft>
                      </a:pPr>
                      <a:r>
                        <a:rPr lang="el-GR" sz="1700">
                          <a:effectLst/>
                        </a:rPr>
                        <a:t>82%</a:t>
                      </a:r>
                      <a:endParaRPr lang="el-G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a:effectLst/>
                        </a:rPr>
                        <a:t>59%</a:t>
                      </a:r>
                      <a:endParaRPr lang="el-G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dirty="0">
                          <a:effectLst/>
                        </a:rPr>
                        <a:t>139</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dirty="0">
                          <a:effectLst/>
                        </a:rPr>
                        <a:t>0,87</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83331921"/>
                  </a:ext>
                </a:extLst>
              </a:tr>
              <a:tr h="272480">
                <a:tc>
                  <a:txBody>
                    <a:bodyPr/>
                    <a:lstStyle/>
                    <a:p>
                      <a:pPr algn="just">
                        <a:spcAft>
                          <a:spcPts val="800"/>
                        </a:spcAft>
                      </a:pPr>
                      <a:r>
                        <a:rPr lang="el-GR" sz="1200" b="1" kern="1200">
                          <a:solidFill>
                            <a:schemeClr val="lt1"/>
                          </a:solidFill>
                          <a:effectLst/>
                          <a:latin typeface="+mn-lt"/>
                          <a:ea typeface="+mn-ea"/>
                          <a:cs typeface="+mn-cs"/>
                        </a:rPr>
                        <a:t>Πελοπόννησος</a:t>
                      </a:r>
                    </a:p>
                  </a:txBody>
                  <a:tcPr marL="68580" marR="68580" marT="0" marB="0" anchor="b"/>
                </a:tc>
                <a:tc>
                  <a:txBody>
                    <a:bodyPr/>
                    <a:lstStyle/>
                    <a:p>
                      <a:pPr algn="r">
                        <a:lnSpc>
                          <a:spcPct val="107000"/>
                        </a:lnSpc>
                        <a:spcAft>
                          <a:spcPts val="0"/>
                        </a:spcAft>
                      </a:pPr>
                      <a:r>
                        <a:rPr lang="el-GR" sz="1700">
                          <a:effectLst/>
                        </a:rPr>
                        <a:t>91%</a:t>
                      </a:r>
                      <a:endParaRPr lang="el-G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a:effectLst/>
                        </a:rPr>
                        <a:t>44%</a:t>
                      </a:r>
                      <a:endParaRPr lang="el-G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dirty="0">
                          <a:effectLst/>
                        </a:rPr>
                        <a:t>207</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dirty="0">
                          <a:effectLst/>
                        </a:rPr>
                        <a:t>0,88</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0695737"/>
                  </a:ext>
                </a:extLst>
              </a:tr>
              <a:tr h="557562">
                <a:tc>
                  <a:txBody>
                    <a:bodyPr/>
                    <a:lstStyle/>
                    <a:p>
                      <a:pPr algn="just">
                        <a:spcAft>
                          <a:spcPts val="800"/>
                        </a:spcAft>
                      </a:pPr>
                      <a:r>
                        <a:rPr lang="el-GR" sz="1200" b="1" kern="1200" dirty="0">
                          <a:solidFill>
                            <a:schemeClr val="lt1"/>
                          </a:solidFill>
                          <a:effectLst/>
                          <a:latin typeface="+mn-lt"/>
                          <a:ea typeface="+mn-ea"/>
                          <a:cs typeface="+mn-cs"/>
                        </a:rPr>
                        <a:t>Στερεά Ελλάς και Εύβοια</a:t>
                      </a:r>
                    </a:p>
                  </a:txBody>
                  <a:tcPr marL="68580" marR="68580" marT="0" marB="0" anchor="b"/>
                </a:tc>
                <a:tc>
                  <a:txBody>
                    <a:bodyPr/>
                    <a:lstStyle/>
                    <a:p>
                      <a:pPr algn="r">
                        <a:lnSpc>
                          <a:spcPct val="107000"/>
                        </a:lnSpc>
                        <a:spcAft>
                          <a:spcPts val="0"/>
                        </a:spcAft>
                      </a:pPr>
                      <a:r>
                        <a:rPr lang="el-GR" sz="1700">
                          <a:effectLst/>
                        </a:rPr>
                        <a:t>89%</a:t>
                      </a:r>
                      <a:endParaRPr lang="el-G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a:effectLst/>
                        </a:rPr>
                        <a:t>56%</a:t>
                      </a:r>
                      <a:endParaRPr lang="el-G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dirty="0">
                          <a:effectLst/>
                        </a:rPr>
                        <a:t>159</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dirty="0">
                          <a:effectLst/>
                        </a:rPr>
                        <a:t>0,89</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51153274"/>
                  </a:ext>
                </a:extLst>
              </a:tr>
              <a:tr h="272480">
                <a:tc>
                  <a:txBody>
                    <a:bodyPr/>
                    <a:lstStyle/>
                    <a:p>
                      <a:pPr algn="just">
                        <a:spcAft>
                          <a:spcPts val="800"/>
                        </a:spcAft>
                      </a:pPr>
                      <a:r>
                        <a:rPr lang="el-GR" sz="1200" b="1" kern="1200" dirty="0">
                          <a:solidFill>
                            <a:schemeClr val="lt1"/>
                          </a:solidFill>
                          <a:effectLst/>
                          <a:latin typeface="+mn-lt"/>
                          <a:ea typeface="+mn-ea"/>
                          <a:cs typeface="+mn-cs"/>
                        </a:rPr>
                        <a:t>Μακεδονία</a:t>
                      </a:r>
                    </a:p>
                  </a:txBody>
                  <a:tcPr marL="68580" marR="68580" marT="0" marB="0" anchor="b"/>
                </a:tc>
                <a:tc>
                  <a:txBody>
                    <a:bodyPr/>
                    <a:lstStyle/>
                    <a:p>
                      <a:pPr algn="r">
                        <a:lnSpc>
                          <a:spcPct val="107000"/>
                        </a:lnSpc>
                        <a:spcAft>
                          <a:spcPts val="0"/>
                        </a:spcAft>
                      </a:pPr>
                      <a:r>
                        <a:rPr lang="el-GR" sz="1700">
                          <a:effectLst/>
                        </a:rPr>
                        <a:t>79%</a:t>
                      </a:r>
                      <a:endParaRPr lang="el-G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a:effectLst/>
                        </a:rPr>
                        <a:t>39%</a:t>
                      </a:r>
                      <a:endParaRPr lang="el-G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dirty="0">
                          <a:effectLst/>
                        </a:rPr>
                        <a:t>203</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dirty="0">
                          <a:effectLst/>
                        </a:rPr>
                        <a:t>0,92</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6878945"/>
                  </a:ext>
                </a:extLst>
              </a:tr>
              <a:tr h="272480">
                <a:tc>
                  <a:txBody>
                    <a:bodyPr/>
                    <a:lstStyle/>
                    <a:p>
                      <a:pPr algn="just">
                        <a:spcAft>
                          <a:spcPts val="800"/>
                        </a:spcAft>
                      </a:pPr>
                      <a:r>
                        <a:rPr lang="el-GR" sz="1200" b="1" kern="1200" dirty="0">
                          <a:solidFill>
                            <a:schemeClr val="lt1"/>
                          </a:solidFill>
                          <a:effectLst/>
                          <a:latin typeface="+mn-lt"/>
                          <a:ea typeface="+mn-ea"/>
                          <a:cs typeface="+mn-cs"/>
                        </a:rPr>
                        <a:t>Δυτική Θράκη</a:t>
                      </a:r>
                    </a:p>
                  </a:txBody>
                  <a:tcPr marL="68580" marR="68580" marT="0" marB="0" anchor="b"/>
                </a:tc>
                <a:tc>
                  <a:txBody>
                    <a:bodyPr/>
                    <a:lstStyle/>
                    <a:p>
                      <a:pPr algn="r">
                        <a:lnSpc>
                          <a:spcPct val="107000"/>
                        </a:lnSpc>
                        <a:spcAft>
                          <a:spcPts val="0"/>
                        </a:spcAft>
                      </a:pPr>
                      <a:r>
                        <a:rPr lang="el-GR" sz="1700">
                          <a:effectLst/>
                        </a:rPr>
                        <a:t>57%</a:t>
                      </a:r>
                      <a:endParaRPr lang="el-G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a:effectLst/>
                        </a:rPr>
                        <a:t>27%</a:t>
                      </a:r>
                      <a:endParaRPr lang="el-G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dirty="0">
                          <a:effectLst/>
                        </a:rPr>
                        <a:t>209</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dirty="0">
                          <a:effectLst/>
                        </a:rPr>
                        <a:t>0,93</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79402965"/>
                  </a:ext>
                </a:extLst>
              </a:tr>
              <a:tr h="272480">
                <a:tc>
                  <a:txBody>
                    <a:bodyPr/>
                    <a:lstStyle/>
                    <a:p>
                      <a:pPr algn="just">
                        <a:spcAft>
                          <a:spcPts val="800"/>
                        </a:spcAft>
                      </a:pPr>
                      <a:r>
                        <a:rPr lang="el-GR" sz="1200" b="1" kern="1200" dirty="0">
                          <a:solidFill>
                            <a:schemeClr val="lt1"/>
                          </a:solidFill>
                          <a:effectLst/>
                          <a:latin typeface="+mn-lt"/>
                          <a:ea typeface="+mn-ea"/>
                          <a:cs typeface="+mn-cs"/>
                        </a:rPr>
                        <a:t>Θεσσαλία</a:t>
                      </a:r>
                    </a:p>
                  </a:txBody>
                  <a:tcPr marL="68580" marR="68580" marT="0" marB="0" anchor="b"/>
                </a:tc>
                <a:tc>
                  <a:txBody>
                    <a:bodyPr/>
                    <a:lstStyle/>
                    <a:p>
                      <a:pPr algn="r">
                        <a:lnSpc>
                          <a:spcPct val="107000"/>
                        </a:lnSpc>
                        <a:spcAft>
                          <a:spcPts val="0"/>
                        </a:spcAft>
                      </a:pPr>
                      <a:r>
                        <a:rPr lang="el-GR" sz="1700">
                          <a:effectLst/>
                        </a:rPr>
                        <a:t>87%</a:t>
                      </a:r>
                      <a:endParaRPr lang="el-G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a:effectLst/>
                        </a:rPr>
                        <a:t>35%</a:t>
                      </a:r>
                      <a:endParaRPr lang="el-G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dirty="0">
                          <a:effectLst/>
                        </a:rPr>
                        <a:t>245</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dirty="0">
                          <a:effectLst/>
                        </a:rPr>
                        <a:t>1,01</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23800363"/>
                  </a:ext>
                </a:extLst>
              </a:tr>
              <a:tr h="272480">
                <a:tc>
                  <a:txBody>
                    <a:bodyPr/>
                    <a:lstStyle/>
                    <a:p>
                      <a:pPr algn="just">
                        <a:spcAft>
                          <a:spcPts val="800"/>
                        </a:spcAft>
                      </a:pPr>
                      <a:r>
                        <a:rPr lang="el-GR" sz="1200" b="1" kern="1200" dirty="0">
                          <a:solidFill>
                            <a:schemeClr val="lt1"/>
                          </a:solidFill>
                          <a:effectLst/>
                          <a:latin typeface="+mn-lt"/>
                          <a:ea typeface="+mn-ea"/>
                          <a:cs typeface="+mn-cs"/>
                        </a:rPr>
                        <a:t>Ελλάδα</a:t>
                      </a:r>
                    </a:p>
                  </a:txBody>
                  <a:tcPr marL="68580" marR="68580" marT="0" marB="0" anchor="b"/>
                </a:tc>
                <a:tc>
                  <a:txBody>
                    <a:bodyPr/>
                    <a:lstStyle/>
                    <a:p>
                      <a:pPr algn="r">
                        <a:lnSpc>
                          <a:spcPct val="107000"/>
                        </a:lnSpc>
                        <a:spcAft>
                          <a:spcPts val="0"/>
                        </a:spcAft>
                      </a:pPr>
                      <a:r>
                        <a:rPr lang="el-GR" sz="1700">
                          <a:effectLst/>
                        </a:rPr>
                        <a:t>84%</a:t>
                      </a:r>
                      <a:endParaRPr lang="el-G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a:effectLst/>
                        </a:rPr>
                        <a:t>45%</a:t>
                      </a:r>
                      <a:endParaRPr lang="el-G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dirty="0">
                          <a:effectLst/>
                        </a:rPr>
                        <a:t>187</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700" dirty="0">
                          <a:effectLst/>
                        </a:rPr>
                        <a:t>0,90</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62411523"/>
                  </a:ext>
                </a:extLst>
              </a:tr>
            </a:tbl>
          </a:graphicData>
        </a:graphic>
      </p:graphicFrame>
      <p:sp>
        <p:nvSpPr>
          <p:cNvPr id="5" name="Rectangle 4"/>
          <p:cNvSpPr/>
          <p:nvPr/>
        </p:nvSpPr>
        <p:spPr>
          <a:xfrm>
            <a:off x="776022" y="2083503"/>
            <a:ext cx="2493423" cy="1415772"/>
          </a:xfrm>
          <a:prstGeom prst="rect">
            <a:avLst/>
          </a:prstGeom>
        </p:spPr>
        <p:txBody>
          <a:bodyPr wrap="square">
            <a:spAutoFit/>
          </a:bodyPr>
          <a:lstStyle/>
          <a:p>
            <a:pPr algn="just">
              <a:spcAft>
                <a:spcPts val="0"/>
              </a:spcAft>
            </a:pPr>
            <a:r>
              <a:rPr lang="el-GR" dirty="0" err="1">
                <a:latin typeface="Times New Roman" panose="02020603050405020304" pitchFamily="18" charset="0"/>
                <a:ea typeface="Calibri" panose="020F0502020204030204" pitchFamily="34" charset="0"/>
                <a:cs typeface="Times New Roman" panose="02020603050405020304" pitchFamily="18" charset="0"/>
              </a:rPr>
              <a:t>Pearsons</a:t>
            </a:r>
            <a:r>
              <a:rPr lang="el-GR" dirty="0">
                <a:latin typeface="Times New Roman" panose="02020603050405020304" pitchFamily="18" charset="0"/>
                <a:ea typeface="Calibri" panose="020F0502020204030204" pitchFamily="34" charset="0"/>
                <a:cs typeface="Times New Roman" panose="02020603050405020304" pitchFamily="18" charset="0"/>
              </a:rPr>
              <a:t>’ r (</a:t>
            </a:r>
            <a:r>
              <a:rPr lang="en-US" dirty="0">
                <a:latin typeface="Times New Roman" panose="02020603050405020304" pitchFamily="18" charset="0"/>
                <a:ea typeface="Calibri" panose="020F0502020204030204" pitchFamily="34" charset="0"/>
                <a:cs typeface="Times New Roman" panose="02020603050405020304" pitchFamily="18" charset="0"/>
              </a:rPr>
              <a:t>2</a:t>
            </a:r>
            <a:r>
              <a:rPr lang="el-GR"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3</a:t>
            </a:r>
            <a:r>
              <a:rPr lang="el-GR" dirty="0">
                <a:latin typeface="Times New Roman" panose="02020603050405020304" pitchFamily="18" charset="0"/>
                <a:ea typeface="Calibri" panose="020F0502020204030204" pitchFamily="34" charset="0"/>
                <a:cs typeface="Times New Roman" panose="02020603050405020304" pitchFamily="18" charset="0"/>
              </a:rPr>
              <a:t>)=0.29</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l-GR" dirty="0">
                <a:latin typeface="Times New Roman" panose="02020603050405020304" pitchFamily="18" charset="0"/>
                <a:ea typeface="Calibri" panose="020F0502020204030204" pitchFamily="34" charset="0"/>
                <a:cs typeface="Times New Roman" panose="02020603050405020304" pitchFamily="18" charset="0"/>
              </a:rPr>
              <a:t> p-</a:t>
            </a:r>
            <a:r>
              <a:rPr lang="el-GR" dirty="0" err="1">
                <a:latin typeface="Times New Roman" panose="02020603050405020304" pitchFamily="18" charset="0"/>
                <a:ea typeface="Calibri" panose="020F0502020204030204" pitchFamily="34" charset="0"/>
                <a:cs typeface="Times New Roman" panose="02020603050405020304" pitchFamily="18" charset="0"/>
              </a:rPr>
              <a:t>value</a:t>
            </a:r>
            <a:r>
              <a:rPr lang="el-GR" dirty="0">
                <a:latin typeface="Times New Roman" panose="02020603050405020304" pitchFamily="18" charset="0"/>
                <a:ea typeface="Calibri" panose="020F0502020204030204" pitchFamily="34" charset="0"/>
                <a:cs typeface="Times New Roman" panose="02020603050405020304" pitchFamily="18" charset="0"/>
              </a:rPr>
              <a:t>=0.4</a:t>
            </a:r>
            <a:r>
              <a:rPr lang="en-US" dirty="0">
                <a:latin typeface="Times New Roman" panose="02020603050405020304" pitchFamily="18" charset="0"/>
                <a:ea typeface="Calibri" panose="020F0502020204030204" pitchFamily="34" charset="0"/>
                <a:cs typeface="Times New Roman" panose="02020603050405020304" pitchFamily="18" charset="0"/>
              </a:rPr>
              <a:t>2</a:t>
            </a:r>
          </a:p>
          <a:p>
            <a:pPr algn="just">
              <a:spcAft>
                <a:spcPts val="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Pearson</a:t>
            </a:r>
            <a:r>
              <a:rPr lang="en-US" sz="1600" dirty="0">
                <a:latin typeface="Times New Roman" panose="02020603050405020304" pitchFamily="18" charset="0"/>
                <a:ea typeface="Calibri" panose="020F0502020204030204" pitchFamily="34" charset="0"/>
                <a:cs typeface="Times New Roman" panose="02020603050405020304" pitchFamily="18" charset="0"/>
              </a:rPr>
              <a:t>s’ r (1)*(3)=-0.29</a:t>
            </a:r>
          </a:p>
          <a:p>
            <a:pPr algn="just">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P-value=0.41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61445" y="6361021"/>
            <a:ext cx="4611968" cy="338554"/>
          </a:xfrm>
          <a:prstGeom prst="rect">
            <a:avLst/>
          </a:prstGeom>
        </p:spPr>
        <p:txBody>
          <a:bodyPr wrap="none">
            <a:spAutoFit/>
          </a:bodyPr>
          <a:lstStyle/>
          <a:p>
            <a:r>
              <a:rPr lang="el-GR" sz="1600" dirty="0">
                <a:latin typeface="Times New Roman" panose="02020603050405020304" pitchFamily="18" charset="0"/>
                <a:ea typeface="Calibri" panose="020F0502020204030204" pitchFamily="34" charset="0"/>
              </a:rPr>
              <a:t>Πηγή: απογραφή πληθυσμού 1928. Ίδια επεξεργασία.</a:t>
            </a:r>
            <a:endParaRPr lang="el-GR" sz="1600" dirty="0"/>
          </a:p>
        </p:txBody>
      </p:sp>
    </p:spTree>
    <p:extLst>
      <p:ext uri="{BB962C8B-B14F-4D97-AF65-F5344CB8AC3E}">
        <p14:creationId xmlns:p14="http://schemas.microsoft.com/office/powerpoint/2010/main" val="3618729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86A27B-0BB9-969A-4EBD-78E3F91CA394}"/>
              </a:ext>
            </a:extLst>
          </p:cNvPr>
          <p:cNvSpPr>
            <a:spLocks noGrp="1"/>
          </p:cNvSpPr>
          <p:nvPr>
            <p:ph type="title"/>
          </p:nvPr>
        </p:nvSpPr>
        <p:spPr>
          <a:xfrm>
            <a:off x="1066800" y="68886"/>
            <a:ext cx="10058400" cy="732303"/>
          </a:xfrm>
        </p:spPr>
        <p:txBody>
          <a:bodyPr>
            <a:normAutofit fontScale="90000"/>
          </a:bodyPr>
          <a:lstStyle/>
          <a:p>
            <a:r>
              <a:rPr lang="el-GR" sz="2700" b="1" dirty="0" err="1">
                <a:solidFill>
                  <a:schemeClr val="accent5"/>
                </a:solidFill>
              </a:rPr>
              <a:t>Έμφυλες</a:t>
            </a:r>
            <a:r>
              <a:rPr lang="el-GR" sz="2700" b="1" dirty="0">
                <a:solidFill>
                  <a:schemeClr val="accent5"/>
                </a:solidFill>
              </a:rPr>
              <a:t> ανισότητες στην εκπαίδευση κατά Γεωγραφικό Διαμέρισμα. Ελλάδα 1928.</a:t>
            </a:r>
            <a:endParaRPr lang="el-GR" dirty="0"/>
          </a:p>
        </p:txBody>
      </p:sp>
      <p:pic>
        <p:nvPicPr>
          <p:cNvPr id="5" name="Εικόνα 4">
            <a:extLst>
              <a:ext uri="{FF2B5EF4-FFF2-40B4-BE49-F238E27FC236}">
                <a16:creationId xmlns:a16="http://schemas.microsoft.com/office/drawing/2014/main" id="{3CCDD3B9-F818-9F8C-96CC-76DCB78E1E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8566" y="905691"/>
            <a:ext cx="8417238" cy="5952309"/>
          </a:xfrm>
          <a:prstGeom prst="rect">
            <a:avLst/>
          </a:prstGeom>
        </p:spPr>
      </p:pic>
    </p:spTree>
    <p:extLst>
      <p:ext uri="{BB962C8B-B14F-4D97-AF65-F5344CB8AC3E}">
        <p14:creationId xmlns:p14="http://schemas.microsoft.com/office/powerpoint/2010/main" val="3479658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0"/>
            <a:ext cx="10058400" cy="679315"/>
          </a:xfrm>
        </p:spPr>
        <p:txBody>
          <a:bodyPr>
            <a:normAutofit/>
          </a:bodyPr>
          <a:lstStyle/>
          <a:p>
            <a:pPr algn="ctr"/>
            <a:r>
              <a:rPr lang="el-GR" sz="3200" b="1" dirty="0">
                <a:solidFill>
                  <a:srgbClr val="002060"/>
                </a:solidFill>
              </a:rPr>
              <a:t>Συμπεράσματα</a:t>
            </a:r>
          </a:p>
        </p:txBody>
      </p:sp>
      <p:sp>
        <p:nvSpPr>
          <p:cNvPr id="3" name="Content Placeholder 2"/>
          <p:cNvSpPr>
            <a:spLocks noGrp="1"/>
          </p:cNvSpPr>
          <p:nvPr>
            <p:ph idx="1"/>
          </p:nvPr>
        </p:nvSpPr>
        <p:spPr>
          <a:xfrm>
            <a:off x="784284" y="1680694"/>
            <a:ext cx="10058400" cy="4276761"/>
          </a:xfrm>
        </p:spPr>
        <p:txBody>
          <a:bodyPr>
            <a:normAutofit/>
          </a:bodyPr>
          <a:lstStyle/>
          <a:p>
            <a:pPr>
              <a:buFont typeface="Wingdings" panose="05000000000000000000" pitchFamily="2" charset="2"/>
              <a:buChar char="Ø"/>
            </a:pPr>
            <a:r>
              <a:rPr lang="en-US" dirty="0"/>
              <a:t> </a:t>
            </a:r>
            <a:r>
              <a:rPr lang="el-GR" dirty="0"/>
              <a:t>Τα κορίτσια παρουσίαζαν μεγαλύτερη θνησιμότητα από τα αγόρια στην νηπιακή ηλικία (1-4 έτη) </a:t>
            </a:r>
            <a:r>
              <a:rPr lang="el-GR" sz="2200" dirty="0"/>
              <a:t>σε όλα τα Γεωγραφικά Διαμερίσματα πλην των Ιονίων νήσων, ενώ στη βρεφική ηλικία η θνησιμότητά τους ήταν αξιοσημείωτα χαμηλότερη από αυτή των αγοριών. </a:t>
            </a:r>
          </a:p>
          <a:p>
            <a:pPr>
              <a:buFont typeface="Wingdings" panose="05000000000000000000" pitchFamily="2" charset="2"/>
              <a:buChar char="Ø"/>
            </a:pPr>
            <a:r>
              <a:rPr lang="el-GR" dirty="0"/>
              <a:t> Το ίδιο μοτίβο θνησιμότητας από τη βρεφική στην νηπιακή ηλικία είναι παρόν (σε διαφορετική ένταση) σε όλους τους Ελληνικούς πίνακες επιβίωσης μέχρι το 1951, κάτι που αποτελεί ένδειξη παραμέλησης των κοριτσιών. </a:t>
            </a:r>
            <a:endParaRPr lang="en-US" sz="2200" dirty="0"/>
          </a:p>
          <a:p>
            <a:pPr>
              <a:buFont typeface="Wingdings" panose="05000000000000000000" pitchFamily="2" charset="2"/>
              <a:buChar char="Ø"/>
            </a:pPr>
            <a:r>
              <a:rPr lang="el-GR" dirty="0"/>
              <a:t>Ένα παρόμοιο πρότυπο θνησιμότητας έχει βρεθεί στην αγροτική Ισπανία από το 18</a:t>
            </a:r>
            <a:r>
              <a:rPr lang="el-GR" baseline="30000" dirty="0"/>
              <a:t>ο</a:t>
            </a:r>
            <a:r>
              <a:rPr lang="el-GR" dirty="0"/>
              <a:t> αιώνα (που υπάρχουν δεδομένα) μέχρι το πρώτο μισό του 20</a:t>
            </a:r>
            <a:r>
              <a:rPr lang="el-GR" baseline="30000" dirty="0"/>
              <a:t>ου</a:t>
            </a:r>
            <a:r>
              <a:rPr lang="el-GR" dirty="0"/>
              <a:t> αιώνα </a:t>
            </a:r>
            <a:r>
              <a:rPr lang="en-US" dirty="0"/>
              <a:t>(Marco-</a:t>
            </a:r>
            <a:r>
              <a:rPr lang="en-US" dirty="0" err="1"/>
              <a:t>Gracia</a:t>
            </a:r>
            <a:r>
              <a:rPr lang="en-US" dirty="0"/>
              <a:t> et al.,2021)</a:t>
            </a:r>
            <a:r>
              <a:rPr lang="el-GR" dirty="0"/>
              <a:t>. </a:t>
            </a:r>
            <a:endParaRPr lang="en-US" dirty="0"/>
          </a:p>
          <a:p>
            <a:pPr>
              <a:buFont typeface="Wingdings" panose="05000000000000000000" pitchFamily="2" charset="2"/>
              <a:buChar char="Ø"/>
            </a:pPr>
            <a:r>
              <a:rPr lang="el-GR" dirty="0"/>
              <a:t>Παρομοίως, σε μέρη της Ινδίας και του Μπαγκλαντές στις δεκαετίες του 1970 και του 1980, η θνησιμότητα των κοριτσιών ήταν χαμηλότερη από αυτή των αγοριών τους πρώτους μήνες μετά τη γέννηση, αλλά αυξανόταν θεματικά προς το τέλος του πρώτου έτους ζωής. </a:t>
            </a:r>
            <a:r>
              <a:rPr lang="en-US" dirty="0"/>
              <a:t>(</a:t>
            </a:r>
            <a:r>
              <a:rPr lang="en-US" dirty="0" err="1"/>
              <a:t>Coale</a:t>
            </a:r>
            <a:r>
              <a:rPr lang="en-US" dirty="0"/>
              <a:t>, 1991)</a:t>
            </a:r>
            <a:endParaRPr lang="en-US" sz="2200" dirty="0"/>
          </a:p>
          <a:p>
            <a:pPr marL="0" indent="0">
              <a:buNone/>
            </a:pPr>
            <a:endParaRPr lang="el-GR" sz="2200" dirty="0"/>
          </a:p>
        </p:txBody>
      </p:sp>
    </p:spTree>
    <p:extLst>
      <p:ext uri="{BB962C8B-B14F-4D97-AF65-F5344CB8AC3E}">
        <p14:creationId xmlns:p14="http://schemas.microsoft.com/office/powerpoint/2010/main" val="1970205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901117" y="199725"/>
            <a:ext cx="10389765" cy="719409"/>
          </a:xfrm>
        </p:spPr>
        <p:txBody>
          <a:bodyPr>
            <a:normAutofit/>
          </a:bodyPr>
          <a:lstStyle/>
          <a:p>
            <a:pPr lvl="0"/>
            <a:r>
              <a:rPr lang="el-GR" dirty="0">
                <a:solidFill>
                  <a:srgbClr val="002060"/>
                </a:solidFill>
              </a:rPr>
              <a:t>Περιοχή μελέτης </a:t>
            </a:r>
            <a:r>
              <a:rPr lang="el-GR" sz="2400" dirty="0">
                <a:solidFill>
                  <a:srgbClr val="002060"/>
                </a:solidFill>
              </a:rPr>
              <a:t>(εντός των συνόρων του 1928</a:t>
            </a:r>
            <a:r>
              <a:rPr lang="en-US" sz="2400" dirty="0">
                <a:solidFill>
                  <a:srgbClr val="002060"/>
                </a:solidFill>
              </a:rPr>
              <a:t>)</a:t>
            </a:r>
            <a:endParaRPr lang="el-GR" dirty="0">
              <a:solidFill>
                <a:srgbClr val="002060"/>
              </a:solidFill>
            </a:endParaRPr>
          </a:p>
        </p:txBody>
      </p:sp>
      <p:pic>
        <p:nvPicPr>
          <p:cNvPr id="3" name="Θέση περιεχομένου 4" descr="Εικόνα που περιέχει χάρτης&#10;&#10;Περιγραφή που δημιουργήθηκε αυτόματα"/>
          <p:cNvPicPr>
            <a:picLocks noGrp="1" noChangeAspect="1"/>
          </p:cNvPicPr>
          <p:nvPr>
            <p:ph idx="1"/>
          </p:nvPr>
        </p:nvPicPr>
        <p:blipFill>
          <a:blip r:embed="rId3"/>
          <a:stretch>
            <a:fillRect/>
          </a:stretch>
        </p:blipFill>
        <p:spPr>
          <a:xfrm>
            <a:off x="1925049" y="1034716"/>
            <a:ext cx="7952344" cy="5623559"/>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0"/>
            <a:ext cx="10058400" cy="1169221"/>
          </a:xfrm>
        </p:spPr>
        <p:txBody>
          <a:bodyPr>
            <a:normAutofit/>
          </a:bodyPr>
          <a:lstStyle/>
          <a:p>
            <a:pPr algn="ctr"/>
            <a:r>
              <a:rPr lang="el-GR" sz="3200" b="1" dirty="0">
                <a:solidFill>
                  <a:srgbClr val="002060"/>
                </a:solidFill>
              </a:rPr>
              <a:t>Συμπεράσματα</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l-GR" dirty="0"/>
              <a:t>Δεν μπορούμε να αποκλείσουμε περιπτώσεις βρεφοκτονίας σε ορισμένες περιοχές της Ελλάδας στις αρχές του 20</a:t>
            </a:r>
            <a:r>
              <a:rPr lang="el-GR" baseline="30000" dirty="0"/>
              <a:t>ου</a:t>
            </a:r>
            <a:r>
              <a:rPr lang="el-GR" dirty="0"/>
              <a:t> αιώνα. Η Θεσσαλία, όντας το μόνο Γεωγραφικό Διαμέρισμα της Ελλάδας όπου οι άνδρες ζούσαν περισσότερα χρόνια από τις γυναίκες, είναι η πιο  πιθανή περιοχή όπου μπορεί να συνέβαινε κάτι τέτοιο. </a:t>
            </a:r>
            <a:endParaRPr lang="en-US" dirty="0"/>
          </a:p>
          <a:p>
            <a:pPr>
              <a:buFont typeface="Wingdings" panose="05000000000000000000" pitchFamily="2" charset="2"/>
              <a:buChar char="Ø"/>
            </a:pPr>
            <a:r>
              <a:rPr lang="el-GR" dirty="0"/>
              <a:t>Εντούτοις η αναλογία των φύλων κατά τη γέννηση στην Ελλάδα ως σύνολο, μειώθηκε αισθητά τη δεκαετία του 1920, από 117 (το 1923) σε 107 γεννήσεις αγοριών ανά 100 γεννήσεις κοριτσιών το 1929. Αυτή η θεαματική μείωση της αναλογίας των φύλων κατά τη γέννηση είναι περισσότερο εύλογο να αντανακλά μία βελτίωση στην καταγραφή των γεννήσεων κοριτσιών παρά μία ριζική αλλαγή στην νοοτροπία των ανθρώπων όσων αφορά τις </a:t>
            </a:r>
            <a:r>
              <a:rPr lang="el-GR" dirty="0" err="1"/>
              <a:t>έμφυλες</a:t>
            </a:r>
            <a:r>
              <a:rPr lang="el-GR" dirty="0"/>
              <a:t> διακρίσεις. </a:t>
            </a:r>
            <a:endParaRPr lang="en-US" dirty="0"/>
          </a:p>
          <a:p>
            <a:pPr>
              <a:buFont typeface="Wingdings" panose="05000000000000000000" pitchFamily="2" charset="2"/>
              <a:buChar char="Ø"/>
            </a:pPr>
            <a:r>
              <a:rPr lang="el-GR" dirty="0"/>
              <a:t> Εν κατακλείδι, έχουμε λόγους να πιστεύουμε ότι η στρεβλή αναλογία των φύλων στις ληξιαρχικές καταγραφές των αρχών του 20</a:t>
            </a:r>
            <a:r>
              <a:rPr lang="el-GR" baseline="30000" dirty="0"/>
              <a:t>ου</a:t>
            </a:r>
            <a:r>
              <a:rPr lang="el-GR" dirty="0"/>
              <a:t> αιώνα οφειλόταν σε μεγάλο βαθμό στην </a:t>
            </a:r>
            <a:r>
              <a:rPr lang="el-GR" dirty="0" err="1"/>
              <a:t>υπο</a:t>
            </a:r>
            <a:r>
              <a:rPr lang="el-GR" dirty="0"/>
              <a:t>-καταγραφή των γεννήσεων κοριτσιών και όχι στη βρεφοκτονία νεογέννητων κοριτσιών. </a:t>
            </a:r>
          </a:p>
        </p:txBody>
      </p:sp>
    </p:spTree>
    <p:extLst>
      <p:ext uri="{BB962C8B-B14F-4D97-AF65-F5344CB8AC3E}">
        <p14:creationId xmlns:p14="http://schemas.microsoft.com/office/powerpoint/2010/main" val="2063043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1097280" y="286600"/>
            <a:ext cx="10058400" cy="1169224"/>
          </a:xfrm>
        </p:spPr>
        <p:txBody>
          <a:bodyPr/>
          <a:lstStyle/>
          <a:p>
            <a:pPr lvl="0" algn="ctr"/>
            <a:r>
              <a:rPr lang="el-GR" sz="3600" dirty="0">
                <a:solidFill>
                  <a:srgbClr val="4472C4"/>
                </a:solidFill>
              </a:rPr>
              <a:t>Η στρεβλή αναλογία των φύλων κατά το παρελθόν </a:t>
            </a:r>
            <a:r>
              <a:rPr lang="en-US" sz="3200" dirty="0">
                <a:solidFill>
                  <a:srgbClr val="4472C4"/>
                </a:solidFill>
              </a:rPr>
              <a:t>(</a:t>
            </a:r>
            <a:r>
              <a:rPr lang="el-GR" sz="3200" dirty="0">
                <a:solidFill>
                  <a:srgbClr val="4472C4"/>
                </a:solidFill>
              </a:rPr>
              <a:t>Απογραφές πληθυσμού</a:t>
            </a:r>
            <a:r>
              <a:rPr lang="en-US" sz="3200" dirty="0">
                <a:solidFill>
                  <a:srgbClr val="4472C4"/>
                </a:solidFill>
              </a:rPr>
              <a:t>)</a:t>
            </a:r>
            <a:endParaRPr lang="el-GR" dirty="0"/>
          </a:p>
        </p:txBody>
      </p:sp>
      <p:pic>
        <p:nvPicPr>
          <p:cNvPr id="3" name="Εικόνα 3"/>
          <p:cNvPicPr>
            <a:picLocks noChangeAspect="1"/>
          </p:cNvPicPr>
          <p:nvPr/>
        </p:nvPicPr>
        <p:blipFill>
          <a:blip r:embed="rId3"/>
          <a:stretch>
            <a:fillRect/>
          </a:stretch>
        </p:blipFill>
        <p:spPr>
          <a:xfrm>
            <a:off x="2286000" y="1455825"/>
            <a:ext cx="6858000" cy="4114800"/>
          </a:xfrm>
          <a:prstGeom prst="rect">
            <a:avLst/>
          </a:prstGeom>
          <a:noFill/>
          <a:ln cap="flat">
            <a:noFill/>
          </a:ln>
        </p:spPr>
      </p:pic>
      <p:sp>
        <p:nvSpPr>
          <p:cNvPr id="4" name="TextBox 4"/>
          <p:cNvSpPr txBox="1"/>
          <p:nvPr/>
        </p:nvSpPr>
        <p:spPr>
          <a:xfrm>
            <a:off x="3156289" y="5748692"/>
            <a:ext cx="4905886" cy="3385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b="0" i="0" u="none" strike="noStrike" kern="1200" cap="none" spc="0" baseline="0" dirty="0">
                <a:solidFill>
                  <a:srgbClr val="000000"/>
                </a:solidFill>
                <a:uFillTx/>
                <a:latin typeface="Calibri"/>
              </a:rPr>
              <a:t>Πηγή: Ελληνικές απογραφές. Ίδια επεξεργασία.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1097280" y="286600"/>
            <a:ext cx="10058400" cy="979852"/>
          </a:xfrm>
        </p:spPr>
        <p:txBody>
          <a:bodyPr>
            <a:normAutofit/>
          </a:bodyPr>
          <a:lstStyle/>
          <a:p>
            <a:pPr lvl="0" algn="ctr"/>
            <a:r>
              <a:rPr lang="el-GR" sz="3200" dirty="0">
                <a:solidFill>
                  <a:srgbClr val="4472C4"/>
                </a:solidFill>
              </a:rPr>
              <a:t>Η στρεβλή αναλογία των φύλων κατά το παρελθόν</a:t>
            </a:r>
            <a:br>
              <a:rPr lang="en-US" sz="3200" dirty="0">
                <a:solidFill>
                  <a:srgbClr val="4472C4"/>
                </a:solidFill>
              </a:rPr>
            </a:br>
            <a:r>
              <a:rPr lang="en-US" sz="3200" dirty="0">
                <a:solidFill>
                  <a:srgbClr val="4472C4"/>
                </a:solidFill>
              </a:rPr>
              <a:t> (</a:t>
            </a:r>
            <a:r>
              <a:rPr lang="el-GR" sz="3200" dirty="0">
                <a:solidFill>
                  <a:srgbClr val="4472C4"/>
                </a:solidFill>
              </a:rPr>
              <a:t>Ληξιαρχικές καταγραφές</a:t>
            </a:r>
            <a:r>
              <a:rPr lang="en-US" sz="3200" dirty="0">
                <a:solidFill>
                  <a:srgbClr val="4472C4"/>
                </a:solidFill>
              </a:rPr>
              <a:t>)</a:t>
            </a:r>
            <a:endParaRPr lang="el-GR" sz="4300" dirty="0">
              <a:solidFill>
                <a:srgbClr val="4472C4"/>
              </a:solidFill>
            </a:endParaRPr>
          </a:p>
        </p:txBody>
      </p:sp>
      <p:pic>
        <p:nvPicPr>
          <p:cNvPr id="3" name="Εικόνα 7"/>
          <p:cNvPicPr>
            <a:picLocks noChangeAspect="1"/>
          </p:cNvPicPr>
          <p:nvPr/>
        </p:nvPicPr>
        <p:blipFill>
          <a:blip r:embed="rId3"/>
          <a:stretch>
            <a:fillRect/>
          </a:stretch>
        </p:blipFill>
        <p:spPr>
          <a:xfrm>
            <a:off x="1769363" y="1544848"/>
            <a:ext cx="7966764" cy="4398748"/>
          </a:xfrm>
          <a:prstGeom prst="rect">
            <a:avLst/>
          </a:prstGeom>
          <a:noFill/>
          <a:ln cap="flat">
            <a:noFill/>
          </a:ln>
        </p:spPr>
      </p:pic>
      <p:sp>
        <p:nvSpPr>
          <p:cNvPr id="4" name="TextBox 8"/>
          <p:cNvSpPr txBox="1"/>
          <p:nvPr/>
        </p:nvSpPr>
        <p:spPr>
          <a:xfrm>
            <a:off x="134754" y="5943596"/>
            <a:ext cx="12057246" cy="584775"/>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dirty="0">
                <a:solidFill>
                  <a:srgbClr val="000000"/>
                </a:solidFill>
                <a:latin typeface="Calibri"/>
              </a:rPr>
              <a:t>Πηγή</a:t>
            </a:r>
            <a:r>
              <a:rPr lang="en-US" sz="1600" b="0" i="0" u="none" strike="noStrike" kern="1200" cap="none" spc="0" baseline="0" dirty="0">
                <a:solidFill>
                  <a:srgbClr val="000000"/>
                </a:solidFill>
                <a:uFillTx/>
                <a:latin typeface="Calibri"/>
              </a:rPr>
              <a:t>: </a:t>
            </a:r>
            <a:r>
              <a:rPr lang="en-US" sz="1600" b="0" i="0" u="none" strike="noStrike" kern="1200" cap="none" spc="0" baseline="0" dirty="0" err="1">
                <a:solidFill>
                  <a:srgbClr val="000000"/>
                </a:solidFill>
                <a:uFillTx/>
                <a:latin typeface="Calibri"/>
              </a:rPr>
              <a:t>Statistique</a:t>
            </a:r>
            <a:r>
              <a:rPr lang="en-US" sz="1600" b="0" i="0" u="none" strike="noStrike" kern="1200" cap="none" spc="0" baseline="0" dirty="0">
                <a:solidFill>
                  <a:srgbClr val="000000"/>
                </a:solidFill>
                <a:uFillTx/>
                <a:latin typeface="Calibri"/>
              </a:rPr>
              <a:t> du </a:t>
            </a:r>
            <a:r>
              <a:rPr lang="en-US" sz="1600" b="0" i="0" u="none" strike="noStrike" kern="1200" cap="none" spc="0" baseline="0" dirty="0" err="1">
                <a:solidFill>
                  <a:srgbClr val="000000"/>
                </a:solidFill>
                <a:uFillTx/>
                <a:latin typeface="Calibri"/>
              </a:rPr>
              <a:t>Mouvement</a:t>
            </a:r>
            <a:r>
              <a:rPr lang="en-US" sz="1600" b="0" i="0" u="none" strike="noStrike" kern="1200" cap="none" spc="0" baseline="0" dirty="0">
                <a:solidFill>
                  <a:srgbClr val="000000"/>
                </a:solidFill>
                <a:uFillTx/>
                <a:latin typeface="Calibri"/>
              </a:rPr>
              <a:t> de la population 1921-1938. </a:t>
            </a:r>
            <a:r>
              <a:rPr lang="en-US" sz="1600" b="0" i="1" u="none" strike="noStrike" kern="1200" cap="none" spc="0" baseline="0" dirty="0" err="1">
                <a:solidFill>
                  <a:srgbClr val="000000"/>
                </a:solidFill>
                <a:uFillTx/>
                <a:latin typeface="Calibri"/>
              </a:rPr>
              <a:t>Ministere</a:t>
            </a:r>
            <a:r>
              <a:rPr lang="en-US" sz="1600" b="0" i="1" u="none" strike="noStrike" kern="1200" cap="none" spc="0" baseline="0" dirty="0">
                <a:solidFill>
                  <a:srgbClr val="000000"/>
                </a:solidFill>
                <a:uFillTx/>
                <a:latin typeface="Calibri"/>
              </a:rPr>
              <a:t> de l’ </a:t>
            </a:r>
            <a:r>
              <a:rPr lang="en-US" sz="1600" b="0" i="1" u="none" strike="noStrike" kern="1200" cap="none" spc="0" baseline="0" dirty="0" err="1">
                <a:solidFill>
                  <a:srgbClr val="000000"/>
                </a:solidFill>
                <a:uFillTx/>
                <a:latin typeface="Calibri"/>
              </a:rPr>
              <a:t>economie</a:t>
            </a:r>
            <a:r>
              <a:rPr lang="en-US" sz="1600" b="0" i="1" u="none" strike="noStrike" kern="1200" cap="none" spc="0" baseline="0" dirty="0">
                <a:solidFill>
                  <a:srgbClr val="000000"/>
                </a:solidFill>
                <a:uFillTx/>
                <a:latin typeface="Calibri"/>
              </a:rPr>
              <a:t> </a:t>
            </a:r>
            <a:r>
              <a:rPr lang="en-US" sz="1600" b="0" i="1" u="none" strike="noStrike" kern="1200" cap="none" spc="0" baseline="0" dirty="0" err="1">
                <a:solidFill>
                  <a:srgbClr val="000000"/>
                </a:solidFill>
                <a:uFillTx/>
                <a:latin typeface="Calibri"/>
              </a:rPr>
              <a:t>Nationale</a:t>
            </a:r>
            <a:r>
              <a:rPr lang="en-US" sz="1600" b="0" i="1" u="none" strike="noStrike" kern="1200" cap="none" spc="0" baseline="0" dirty="0">
                <a:solidFill>
                  <a:srgbClr val="000000"/>
                </a:solidFill>
                <a:uFillTx/>
                <a:latin typeface="Calibri"/>
              </a:rPr>
              <a:t> – Direction de la </a:t>
            </a:r>
            <a:r>
              <a:rPr lang="en-US" sz="1600" b="0" i="1" u="none" strike="noStrike" kern="1200" cap="none" spc="0" baseline="0" dirty="0" err="1">
                <a:solidFill>
                  <a:srgbClr val="000000"/>
                </a:solidFill>
                <a:uFillTx/>
                <a:latin typeface="Calibri"/>
              </a:rPr>
              <a:t>Statistique</a:t>
            </a:r>
            <a:r>
              <a:rPr lang="el-GR" sz="1600" b="0" i="1" u="none" strike="noStrike" kern="1200" cap="none" spc="0" baseline="0" dirty="0">
                <a:solidFill>
                  <a:srgbClr val="000000"/>
                </a:solidFill>
                <a:uFillTx/>
                <a:latin typeface="Calibri"/>
              </a:rPr>
              <a:t>. Ίδια επεξεργασία.</a:t>
            </a:r>
            <a:endParaRPr lang="el-GR" sz="1600" b="0" i="0" u="none" strike="noStrike" kern="1200" cap="none" spc="0" baseline="0" dirty="0">
              <a:solidFill>
                <a:srgbClr val="000000"/>
              </a:solidFill>
              <a:uFillTx/>
              <a:latin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Ερευνητικές ερωτήματα</a:t>
            </a:r>
          </a:p>
        </p:txBody>
      </p:sp>
      <p:sp>
        <p:nvSpPr>
          <p:cNvPr id="3" name="Θέση περιεχομένου 2"/>
          <p:cNvSpPr txBox="1">
            <a:spLocks noGrp="1"/>
          </p:cNvSpPr>
          <p:nvPr>
            <p:ph idx="1"/>
          </p:nvPr>
        </p:nvSpPr>
        <p:spPr/>
        <p:txBody>
          <a:bodyPr/>
          <a:lstStyle/>
          <a:p>
            <a:pPr lvl="0">
              <a:buFont typeface="Wingdings" pitchFamily="2"/>
              <a:buChar char="§"/>
            </a:pPr>
            <a:r>
              <a:rPr lang="el-GR" dirty="0"/>
              <a:t>Σε τι βαθμό η στρεβλή αναλογία των φύλων στην προπολεμική Ελλάδα οφείλεται στην </a:t>
            </a:r>
            <a:r>
              <a:rPr lang="el-GR" dirty="0" err="1"/>
              <a:t>υπο</a:t>
            </a:r>
            <a:r>
              <a:rPr lang="el-GR" dirty="0"/>
              <a:t>-καταγραφή των γεννήσεων κοριτσιών (στα ληξιαρχεία) και στην </a:t>
            </a:r>
            <a:r>
              <a:rPr lang="el-GR" dirty="0" err="1"/>
              <a:t>υπο</a:t>
            </a:r>
            <a:r>
              <a:rPr lang="el-GR" dirty="0"/>
              <a:t>-καταμέτρηση των γυναικών (στις απογραφές);</a:t>
            </a:r>
            <a:endParaRPr lang="en-US" dirty="0"/>
          </a:p>
          <a:p>
            <a:pPr lvl="0">
              <a:buFont typeface="Wingdings" pitchFamily="2"/>
              <a:buChar char="§"/>
            </a:pPr>
            <a:r>
              <a:rPr lang="el-GR" dirty="0"/>
              <a:t>Σε τι βαθμό η στρεβλή αναλογία των φύλων στην προπολεμική Ελλάδα οφείλεται σε διαφορετική μεταχείριση αγοριών και κοριτσιών</a:t>
            </a:r>
            <a:r>
              <a:rPr lang="en-US" dirty="0"/>
              <a:t> (</a:t>
            </a:r>
            <a:r>
              <a:rPr lang="el-GR" dirty="0" err="1"/>
              <a:t>έμφυλες</a:t>
            </a:r>
            <a:r>
              <a:rPr lang="el-GR" dirty="0"/>
              <a:t> διακρίσεις</a:t>
            </a:r>
            <a:r>
              <a:rPr lang="en-US" dirty="0"/>
              <a:t>)</a:t>
            </a:r>
            <a:r>
              <a:rPr lang="el-GR" dirty="0"/>
              <a:t>;</a:t>
            </a:r>
            <a:endParaRPr lang="en-US" dirty="0"/>
          </a:p>
          <a:p>
            <a:pPr lvl="0">
              <a:buFont typeface="Wingdings" pitchFamily="2"/>
              <a:buChar char="§"/>
            </a:pPr>
            <a:r>
              <a:rPr lang="el-GR" dirty="0"/>
              <a:t>Υπήρχε γεωγραφική διακύμανση στις </a:t>
            </a:r>
            <a:r>
              <a:rPr lang="el-GR" dirty="0" err="1"/>
              <a:t>έμφυλες</a:t>
            </a:r>
            <a:r>
              <a:rPr lang="el-GR" dirty="0"/>
              <a:t> διακρίσεις;</a:t>
            </a:r>
            <a:r>
              <a:rPr lang="en-US" dirty="0"/>
              <a:t> (</a:t>
            </a:r>
            <a:r>
              <a:rPr lang="el-GR" dirty="0"/>
              <a:t>Περιφερειακή ανάλυση</a:t>
            </a:r>
            <a:r>
              <a:rPr lang="en-US" dirty="0"/>
              <a:t>). </a:t>
            </a:r>
          </a:p>
          <a:p>
            <a:pPr lvl="0"/>
            <a:endParaRPr lang="el-GR" dirty="0"/>
          </a:p>
        </p:txBody>
      </p:sp>
    </p:spTree>
    <p:extLst>
      <p:ext uri="{BB962C8B-B14F-4D97-AF65-F5344CB8AC3E}">
        <p14:creationId xmlns:p14="http://schemas.microsoft.com/office/powerpoint/2010/main" val="1224223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Μέθοδοι και δεδομένα</a:t>
            </a:r>
          </a:p>
        </p:txBody>
      </p:sp>
      <mc:AlternateContent xmlns:mc="http://schemas.openxmlformats.org/markup-compatibility/2006" xmlns:a14="http://schemas.microsoft.com/office/drawing/2010/main">
        <mc:Choice Requires="a14">
          <p:sp>
            <p:nvSpPr>
              <p:cNvPr id="3" name="Θέση περιεχομένου 2"/>
              <p:cNvSpPr txBox="1">
                <a:spLocks noGrp="1"/>
              </p:cNvSpPr>
              <p:nvPr>
                <p:ph idx="1"/>
              </p:nvPr>
            </p:nvSpPr>
            <p:spPr>
              <a:xfrm>
                <a:off x="1097280" y="2000280"/>
                <a:ext cx="10058400" cy="4023360"/>
              </a:xfrm>
            </p:spPr>
            <p:txBody>
              <a:bodyPr>
                <a:normAutofit/>
              </a:bodyPr>
              <a:lstStyle/>
              <a:p>
                <a:pPr lvl="0">
                  <a:buFont typeface="Wingdings" pitchFamily="2"/>
                  <a:buChar char="§"/>
                </a:pPr>
                <a:r>
                  <a:rPr lang="el-GR" dirty="0"/>
                  <a:t>Αναλογία των φύλων κατά τη γέννηση</a:t>
                </a:r>
                <a:r>
                  <a:rPr lang="en-US" dirty="0"/>
                  <a:t>: SRB=</a:t>
                </a:r>
                <a14:m>
                  <m:oMath xmlns:m="http://schemas.openxmlformats.org/officeDocument/2006/math">
                    <m:f>
                      <m:fPr>
                        <m:ctrlPr>
                          <a:rPr lang="el-GR" i="1">
                            <a:latin typeface="Cambria Math" panose="02040503050406030204" pitchFamily="18" charset="0"/>
                          </a:rPr>
                        </m:ctrlPr>
                      </m:fPr>
                      <m:num>
                        <m:sSubSup>
                          <m:sSubSupPr>
                            <m:ctrlPr>
                              <a:rPr lang="el-GR" i="1">
                                <a:latin typeface="Cambria Math" panose="02040503050406030204" pitchFamily="18" charset="0"/>
                              </a:rPr>
                            </m:ctrlPr>
                          </m:sSubSupPr>
                          <m:e>
                            <m:r>
                              <a:rPr lang="el-GR" i="1">
                                <a:latin typeface="Cambria Math" panose="02040503050406030204" pitchFamily="18" charset="0"/>
                              </a:rPr>
                              <m:t>𝐵</m:t>
                            </m:r>
                          </m:e>
                          <m:sub>
                            <m:r>
                              <a:rPr lang="el-GR" i="1">
                                <a:latin typeface="Cambria Math" panose="02040503050406030204" pitchFamily="18" charset="0"/>
                              </a:rPr>
                              <m:t>𝑡</m:t>
                            </m:r>
                          </m:sub>
                          <m:sup>
                            <m:r>
                              <a:rPr lang="el-GR" i="1">
                                <a:latin typeface="Cambria Math" panose="02040503050406030204" pitchFamily="18" charset="0"/>
                              </a:rPr>
                              <m:t>𝑀</m:t>
                            </m:r>
                          </m:sup>
                        </m:sSubSup>
                      </m:num>
                      <m:den>
                        <m:sSubSup>
                          <m:sSubSupPr>
                            <m:ctrlPr>
                              <a:rPr lang="el-GR" i="1">
                                <a:latin typeface="Cambria Math" panose="02040503050406030204" pitchFamily="18" charset="0"/>
                              </a:rPr>
                            </m:ctrlPr>
                          </m:sSubSupPr>
                          <m:e>
                            <m:r>
                              <a:rPr lang="el-GR" i="1">
                                <a:latin typeface="Cambria Math" panose="02040503050406030204" pitchFamily="18" charset="0"/>
                              </a:rPr>
                              <m:t>𝐵</m:t>
                            </m:r>
                          </m:e>
                          <m:sub>
                            <m:r>
                              <a:rPr lang="el-GR" i="1">
                                <a:latin typeface="Cambria Math" panose="02040503050406030204" pitchFamily="18" charset="0"/>
                              </a:rPr>
                              <m:t>𝑡</m:t>
                            </m:r>
                          </m:sub>
                          <m:sup>
                            <m:r>
                              <a:rPr lang="el-GR" i="1">
                                <a:latin typeface="Cambria Math" panose="02040503050406030204" pitchFamily="18" charset="0"/>
                              </a:rPr>
                              <m:t>𝐹</m:t>
                            </m:r>
                          </m:sup>
                        </m:sSubSup>
                      </m:den>
                    </m:f>
                    <m:r>
                      <a:rPr lang="el-GR">
                        <a:latin typeface="Cambria Math" panose="02040503050406030204" pitchFamily="18" charset="0"/>
                      </a:rPr>
                      <m:t>∗100</m:t>
                    </m:r>
                  </m:oMath>
                </a14:m>
                <a:r>
                  <a:rPr lang="en-US" dirty="0"/>
                  <a:t> (</a:t>
                </a:r>
                <a:r>
                  <a:rPr lang="el-GR" dirty="0"/>
                  <a:t>γεννήσεις αγοριών ανά</a:t>
                </a:r>
                <a:r>
                  <a:rPr lang="en-US" dirty="0"/>
                  <a:t> 100 </a:t>
                </a:r>
                <a:r>
                  <a:rPr lang="el-GR" dirty="0"/>
                  <a:t>γεννήσεις κοριτσιών</a:t>
                </a:r>
                <a:r>
                  <a:rPr lang="en-US" dirty="0"/>
                  <a:t>)</a:t>
                </a:r>
              </a:p>
              <a:p>
                <a:pPr lvl="0">
                  <a:buFont typeface="Wingdings" pitchFamily="2"/>
                  <a:buChar char="§"/>
                </a:pPr>
                <a:r>
                  <a:rPr lang="el-GR" dirty="0"/>
                  <a:t>Κατασκευή 22 πινάκων επιβίωσης για το </a:t>
                </a:r>
                <a:r>
                  <a:rPr lang="en-US" dirty="0"/>
                  <a:t>1928 (</a:t>
                </a:r>
                <a:r>
                  <a:rPr lang="el-GR" dirty="0"/>
                  <a:t>χρησιμοποιώντας </a:t>
                </a:r>
                <a:r>
                  <a:rPr lang="el-GR" dirty="0" err="1"/>
                  <a:t>πολυπαραμετρικά</a:t>
                </a:r>
                <a:r>
                  <a:rPr lang="el-GR" dirty="0"/>
                  <a:t> μοντέλα βασισμένα στις παρατηρούμενες πιθανότητες θανάτου </a:t>
                </a:r>
                <a:r>
                  <a:rPr lang="el-GR" sz="1800" dirty="0">
                    <a:effectLst/>
                    <a:latin typeface="Times New Roman" panose="02020603050405020304" pitchFamily="18" charset="0"/>
                    <a:ea typeface="Calibri" panose="020F0502020204030204" pitchFamily="34" charset="0"/>
                  </a:rPr>
                  <a:t>στις ηλικίες 5-9, 10-14, 50-54 και 70-74</a:t>
                </a:r>
                <a:r>
                  <a:rPr lang="en-US" sz="1800" dirty="0">
                    <a:latin typeface="Times New Roman" pitchFamily="18"/>
                  </a:rPr>
                  <a:t> </a:t>
                </a:r>
                <a:r>
                  <a:rPr lang="el-GR" sz="1800" dirty="0">
                    <a:latin typeface="Times New Roman" pitchFamily="18"/>
                  </a:rPr>
                  <a:t>(</a:t>
                </a:r>
                <a:r>
                  <a:rPr lang="en-US" sz="1800" dirty="0">
                    <a:latin typeface="Times New Roman" pitchFamily="18"/>
                  </a:rPr>
                  <a:t>UN General model life table pattern).</a:t>
                </a:r>
                <a:endParaRPr lang="en-US" dirty="0"/>
              </a:p>
              <a:p>
                <a:pPr lvl="0">
                  <a:buFont typeface="Wingdings" pitchFamily="2"/>
                  <a:buChar char="§"/>
                </a:pPr>
                <a:r>
                  <a:rPr lang="el-GR" dirty="0"/>
                  <a:t>Ειδικοί κατά ηλικία δείκτες διαφορικής κατά φύλο θνησιμότητας</a:t>
                </a:r>
                <a:r>
                  <a:rPr lang="en-US" dirty="0"/>
                  <a:t>: ASSDM= </a:t>
                </a:r>
                <a14:m>
                  <m:oMath xmlns:m="http://schemas.openxmlformats.org/officeDocument/2006/math">
                    <m:f>
                      <m:fPr>
                        <m:ctrlPr>
                          <a:rPr lang="el-GR" i="1">
                            <a:latin typeface="Cambria Math" panose="02040503050406030204" pitchFamily="18" charset="0"/>
                          </a:rPr>
                        </m:ctrlPr>
                      </m:fPr>
                      <m:num>
                        <m:r>
                          <a:rPr lang="el-GR" i="1" baseline="-25000">
                            <a:latin typeface="Cambria Math" panose="02040503050406030204" pitchFamily="18" charset="0"/>
                          </a:rPr>
                          <m:t>𝑛</m:t>
                        </m:r>
                        <m:sSubSup>
                          <m:sSubSupPr>
                            <m:ctrlPr>
                              <a:rPr lang="el-GR" i="1">
                                <a:latin typeface="Cambria Math" panose="02040503050406030204" pitchFamily="18" charset="0"/>
                              </a:rPr>
                            </m:ctrlPr>
                          </m:sSubSupPr>
                          <m:e>
                            <m:r>
                              <a:rPr lang="el-GR" i="1">
                                <a:latin typeface="Cambria Math" panose="02040503050406030204" pitchFamily="18" charset="0"/>
                              </a:rPr>
                              <m:t>𝑚</m:t>
                            </m:r>
                          </m:e>
                          <m:sub>
                            <m:r>
                              <a:rPr lang="el-GR" i="1">
                                <a:latin typeface="Cambria Math" panose="02040503050406030204" pitchFamily="18" charset="0"/>
                              </a:rPr>
                              <m:t>𝑥</m:t>
                            </m:r>
                          </m:sub>
                          <m:sup>
                            <m:r>
                              <a:rPr lang="el-GR" i="1" smtClean="0">
                                <a:latin typeface="Cambria Math" panose="02040503050406030204" pitchFamily="18" charset="0"/>
                              </a:rPr>
                              <m:t>𝑀</m:t>
                            </m:r>
                          </m:sup>
                        </m:sSubSup>
                      </m:num>
                      <m:den>
                        <m:sSubSup>
                          <m:sSubSupPr>
                            <m:ctrlPr>
                              <a:rPr lang="el-GR" i="1">
                                <a:latin typeface="Cambria Math" panose="02040503050406030204" pitchFamily="18" charset="0"/>
                              </a:rPr>
                            </m:ctrlPr>
                          </m:sSubSupPr>
                          <m:e>
                            <m:r>
                              <a:rPr lang="el-GR" i="1" baseline="-25000">
                                <a:latin typeface="Cambria Math" panose="02040503050406030204" pitchFamily="18" charset="0"/>
                              </a:rPr>
                              <m:t>𝑛</m:t>
                            </m:r>
                            <m:r>
                              <a:rPr lang="el-GR" i="1">
                                <a:latin typeface="Cambria Math" panose="02040503050406030204" pitchFamily="18" charset="0"/>
                              </a:rPr>
                              <m:t>𝑚</m:t>
                            </m:r>
                          </m:e>
                          <m:sub>
                            <m:r>
                              <a:rPr lang="el-GR" i="1">
                                <a:latin typeface="Cambria Math" panose="02040503050406030204" pitchFamily="18" charset="0"/>
                              </a:rPr>
                              <m:t>𝑥</m:t>
                            </m:r>
                          </m:sub>
                          <m:sup>
                            <m:r>
                              <a:rPr lang="el-GR" i="1">
                                <a:latin typeface="Cambria Math" panose="02040503050406030204" pitchFamily="18" charset="0"/>
                              </a:rPr>
                              <m:t>𝐹</m:t>
                            </m:r>
                          </m:sup>
                        </m:sSubSup>
                      </m:den>
                    </m:f>
                    <m:r>
                      <a:rPr lang="el-GR">
                        <a:latin typeface="Cambria Math" panose="02040503050406030204" pitchFamily="18" charset="0"/>
                      </a:rPr>
                      <m:t> </m:t>
                    </m:r>
                  </m:oMath>
                </a14:m>
                <a:r>
                  <a:rPr lang="en-US" dirty="0"/>
                  <a:t> </a:t>
                </a:r>
              </a:p>
              <a:p>
                <a:pPr lvl="0">
                  <a:buFont typeface="Wingdings" pitchFamily="2"/>
                  <a:buChar char="§"/>
                </a:pPr>
                <a:r>
                  <a:rPr lang="el-GR" i="1" dirty="0"/>
                  <a:t>Τυποποιημένος δείκτης </a:t>
                </a:r>
                <a:r>
                  <a:rPr lang="el-GR" dirty="0"/>
                  <a:t>διαφορικής κατά φύλο θνησιμότητας </a:t>
                </a:r>
                <a:r>
                  <a:rPr lang="en-US" dirty="0"/>
                  <a:t>:</a:t>
                </a:r>
                <a:r>
                  <a:rPr lang="en-US" i="1" dirty="0"/>
                  <a:t> </a:t>
                </a:r>
                <a:r>
                  <a:rPr lang="en-US" sz="1800" dirty="0">
                    <a:latin typeface="Times New Roman" pitchFamily="18"/>
                  </a:rPr>
                  <a:t>SSDM</a:t>
                </a:r>
                <a:r>
                  <a:rPr lang="el-GR" sz="1800" dirty="0">
                    <a:latin typeface="Times New Roman" pitchFamily="18"/>
                  </a:rPr>
                  <a:t>= [∑(</a:t>
                </a:r>
                <a14:m>
                  <m:oMath xmlns:m="http://schemas.openxmlformats.org/officeDocument/2006/math">
                    <m:f>
                      <m:fPr>
                        <m:ctrlPr>
                          <a:rPr lang="el-GR" i="1">
                            <a:latin typeface="Cambria Math" panose="02040503050406030204" pitchFamily="18" charset="0"/>
                          </a:rPr>
                        </m:ctrlPr>
                      </m:fPr>
                      <m:num>
                        <m:sSubSup>
                          <m:sSubSupPr>
                            <m:ctrlPr>
                              <a:rPr lang="el-GR" i="1">
                                <a:latin typeface="Cambria Math" panose="02040503050406030204" pitchFamily="18" charset="0"/>
                              </a:rPr>
                            </m:ctrlPr>
                          </m:sSubSupPr>
                          <m:e>
                            <m:sPre>
                              <m:sPrePr>
                                <m:ctrlPr>
                                  <a:rPr lang="el-GR" i="1">
                                    <a:latin typeface="Cambria Math" panose="02040503050406030204" pitchFamily="18" charset="0"/>
                                  </a:rPr>
                                </m:ctrlPr>
                              </m:sPrePr>
                              <m:sub>
                                <m:r>
                                  <a:rPr lang="el-GR" i="1">
                                    <a:latin typeface="Cambria Math" panose="02040503050406030204" pitchFamily="18" charset="0"/>
                                  </a:rPr>
                                  <m:t>𝑛</m:t>
                                </m:r>
                              </m:sub>
                              <m:sup>
                                <m:r>
                                  <a:rPr lang="el-GR" i="1">
                                    <a:latin typeface="Cambria Math" panose="02040503050406030204" pitchFamily="18" charset="0"/>
                                  </a:rPr>
                                  <m:t>𝑠</m:t>
                                </m:r>
                              </m:sup>
                              <m:e>
                                <m:r>
                                  <a:rPr lang="el-GR" i="1">
                                    <a:latin typeface="Cambria Math" panose="02040503050406030204" pitchFamily="18" charset="0"/>
                                  </a:rPr>
                                  <m:t>𝑚</m:t>
                                </m:r>
                              </m:e>
                            </m:sPre>
                          </m:e>
                          <m:sub>
                            <m:r>
                              <a:rPr lang="el-GR" i="1">
                                <a:latin typeface="Cambria Math" panose="02040503050406030204" pitchFamily="18" charset="0"/>
                              </a:rPr>
                              <m:t>𝑥</m:t>
                            </m:r>
                          </m:sub>
                          <m:sup>
                            <m:r>
                              <a:rPr lang="el-GR" i="1">
                                <a:latin typeface="Cambria Math" panose="02040503050406030204" pitchFamily="18" charset="0"/>
                              </a:rPr>
                              <m:t>𝑀</m:t>
                            </m:r>
                          </m:sup>
                        </m:sSubSup>
                      </m:num>
                      <m:den>
                        <m:sSubSup>
                          <m:sSubSupPr>
                            <m:ctrlPr>
                              <a:rPr lang="el-GR" i="1">
                                <a:latin typeface="Cambria Math" panose="02040503050406030204" pitchFamily="18" charset="0"/>
                              </a:rPr>
                            </m:ctrlPr>
                          </m:sSubSupPr>
                          <m:e>
                            <m:sPre>
                              <m:sPrePr>
                                <m:ctrlPr>
                                  <a:rPr lang="el-GR" i="1">
                                    <a:latin typeface="Cambria Math" panose="02040503050406030204" pitchFamily="18" charset="0"/>
                                  </a:rPr>
                                </m:ctrlPr>
                              </m:sPrePr>
                              <m:sub>
                                <m:r>
                                  <a:rPr lang="el-GR" i="1">
                                    <a:latin typeface="Cambria Math" panose="02040503050406030204" pitchFamily="18" charset="0"/>
                                  </a:rPr>
                                  <m:t>𝑛</m:t>
                                </m:r>
                              </m:sub>
                              <m:sup>
                                <m:r>
                                  <a:rPr lang="el-GR" i="1">
                                    <a:latin typeface="Cambria Math" panose="02040503050406030204" pitchFamily="18" charset="0"/>
                                  </a:rPr>
                                  <m:t>𝑠</m:t>
                                </m:r>
                              </m:sup>
                              <m:e>
                                <m:r>
                                  <a:rPr lang="el-GR" i="1">
                                    <a:latin typeface="Cambria Math" panose="02040503050406030204" pitchFamily="18" charset="0"/>
                                  </a:rPr>
                                  <m:t>𝑚</m:t>
                                </m:r>
                              </m:e>
                            </m:sPre>
                          </m:e>
                          <m:sub>
                            <m:r>
                              <a:rPr lang="el-GR" i="1">
                                <a:latin typeface="Cambria Math" panose="02040503050406030204" pitchFamily="18" charset="0"/>
                              </a:rPr>
                              <m:t>𝑥</m:t>
                            </m:r>
                          </m:sub>
                          <m:sup>
                            <m:r>
                              <a:rPr lang="el-GR" i="1">
                                <a:latin typeface="Cambria Math" panose="02040503050406030204" pitchFamily="18" charset="0"/>
                              </a:rPr>
                              <m:t>𝐹</m:t>
                            </m:r>
                          </m:sup>
                        </m:sSubSup>
                      </m:den>
                    </m:f>
                    <m:r>
                      <a:rPr lang="el-GR">
                        <a:latin typeface="Cambria Math" panose="02040503050406030204" pitchFamily="18" charset="0"/>
                      </a:rPr>
                      <m:t>−</m:t>
                    </m:r>
                    <m:f>
                      <m:fPr>
                        <m:ctrlPr>
                          <a:rPr lang="el-GR" i="1">
                            <a:latin typeface="Cambria Math" panose="02040503050406030204" pitchFamily="18" charset="0"/>
                          </a:rPr>
                        </m:ctrlPr>
                      </m:fPr>
                      <m:num>
                        <m:sSubSup>
                          <m:sSubSupPr>
                            <m:ctrlPr>
                              <a:rPr lang="el-GR" i="1">
                                <a:latin typeface="Cambria Math" panose="02040503050406030204" pitchFamily="18" charset="0"/>
                              </a:rPr>
                            </m:ctrlPr>
                          </m:sSubSupPr>
                          <m:e>
                            <m:sPre>
                              <m:sPrePr>
                                <m:ctrlPr>
                                  <a:rPr lang="el-GR" i="1">
                                    <a:latin typeface="Cambria Math" panose="02040503050406030204" pitchFamily="18" charset="0"/>
                                  </a:rPr>
                                </m:ctrlPr>
                              </m:sPrePr>
                              <m:sub>
                                <m:r>
                                  <a:rPr lang="el-GR" i="1">
                                    <a:latin typeface="Cambria Math" panose="02040503050406030204" pitchFamily="18" charset="0"/>
                                  </a:rPr>
                                  <m:t>𝑛</m:t>
                                </m:r>
                              </m:sub>
                              <m:sup/>
                              <m:e>
                                <m:r>
                                  <a:rPr lang="el-GR" i="1">
                                    <a:latin typeface="Cambria Math" panose="02040503050406030204" pitchFamily="18" charset="0"/>
                                  </a:rPr>
                                  <m:t>𝑚</m:t>
                                </m:r>
                              </m:e>
                            </m:sPre>
                          </m:e>
                          <m:sub>
                            <m:r>
                              <a:rPr lang="el-GR" i="1">
                                <a:latin typeface="Cambria Math" panose="02040503050406030204" pitchFamily="18" charset="0"/>
                              </a:rPr>
                              <m:t>𝑥</m:t>
                            </m:r>
                          </m:sub>
                          <m:sup>
                            <m:r>
                              <a:rPr lang="el-GR" i="1">
                                <a:latin typeface="Cambria Math" panose="02040503050406030204" pitchFamily="18" charset="0"/>
                              </a:rPr>
                              <m:t>𝑀</m:t>
                            </m:r>
                          </m:sup>
                        </m:sSubSup>
                      </m:num>
                      <m:den>
                        <m:sSubSup>
                          <m:sSubSupPr>
                            <m:ctrlPr>
                              <a:rPr lang="el-GR" i="1">
                                <a:latin typeface="Cambria Math" panose="02040503050406030204" pitchFamily="18" charset="0"/>
                              </a:rPr>
                            </m:ctrlPr>
                          </m:sSubSupPr>
                          <m:e>
                            <m:sPre>
                              <m:sPrePr>
                                <m:ctrlPr>
                                  <a:rPr lang="el-GR" i="1">
                                    <a:latin typeface="Cambria Math" panose="02040503050406030204" pitchFamily="18" charset="0"/>
                                  </a:rPr>
                                </m:ctrlPr>
                              </m:sPrePr>
                              <m:sub>
                                <m:r>
                                  <a:rPr lang="el-GR" i="1">
                                    <a:latin typeface="Cambria Math" panose="02040503050406030204" pitchFamily="18" charset="0"/>
                                  </a:rPr>
                                  <m:t>𝑛</m:t>
                                </m:r>
                              </m:sub>
                              <m:sup/>
                              <m:e>
                                <m:r>
                                  <a:rPr lang="el-GR" i="1">
                                    <a:latin typeface="Cambria Math" panose="02040503050406030204" pitchFamily="18" charset="0"/>
                                  </a:rPr>
                                  <m:t>𝑚</m:t>
                                </m:r>
                              </m:e>
                            </m:sPre>
                          </m:e>
                          <m:sub>
                            <m:r>
                              <a:rPr lang="el-GR" i="1">
                                <a:latin typeface="Cambria Math" panose="02040503050406030204" pitchFamily="18" charset="0"/>
                              </a:rPr>
                              <m:t>𝑥</m:t>
                            </m:r>
                          </m:sub>
                          <m:sup>
                            <m:r>
                              <a:rPr lang="el-GR" i="1">
                                <a:latin typeface="Cambria Math" panose="02040503050406030204" pitchFamily="18" charset="0"/>
                              </a:rPr>
                              <m:t>𝐹</m:t>
                            </m:r>
                          </m:sup>
                        </m:sSubSup>
                      </m:den>
                    </m:f>
                  </m:oMath>
                </a14:m>
                <a:r>
                  <a:rPr lang="el-GR" sz="1800" dirty="0">
                    <a:latin typeface="Times New Roman" pitchFamily="18"/>
                  </a:rPr>
                  <a:t>)]/19</a:t>
                </a:r>
                <a:r>
                  <a:rPr lang="en-US" sz="1800" dirty="0">
                    <a:latin typeface="Times New Roman" pitchFamily="18"/>
                  </a:rPr>
                  <a:t>  (</a:t>
                </a:r>
                <a:r>
                  <a:rPr lang="el-GR" sz="1800" dirty="0">
                    <a:latin typeface="Times New Roman" pitchFamily="18"/>
                  </a:rPr>
                  <a:t>χρησιμοποιώντας ως πρότυπο πληθυσμό την Ελλάδα του </a:t>
                </a:r>
                <a:r>
                  <a:rPr lang="en-US" sz="1800" dirty="0">
                    <a:latin typeface="Times New Roman" pitchFamily="18"/>
                  </a:rPr>
                  <a:t>2016). </a:t>
                </a:r>
                <a:endParaRPr lang="el-GR" sz="1800" dirty="0">
                  <a:latin typeface="Calibri" pitchFamily="34"/>
                  <a:cs typeface="Times New Roman" pitchFamily="18"/>
                </a:endParaRPr>
              </a:p>
              <a:p>
                <a:pPr lvl="0">
                  <a:buFont typeface="Wingdings" pitchFamily="2"/>
                  <a:buChar char="§"/>
                </a:pPr>
                <a:r>
                  <a:rPr lang="el-GR" dirty="0"/>
                  <a:t> Απογραφές πληθυσμού και Στατιστικές της φυσικής κίνησης το πληθυσμού. </a:t>
                </a:r>
              </a:p>
            </p:txBody>
          </p:sp>
        </mc:Choice>
        <mc:Fallback xmlns="">
          <p:sp>
            <p:nvSpPr>
              <p:cNvPr id="3" name="Θέση περιεχομένου 2"/>
              <p:cNvSpPr txBox="1">
                <a:spLocks noGrp="1" noRot="1" noChangeAspect="1" noMove="1" noResize="1" noEditPoints="1" noAdjustHandles="1" noChangeArrowheads="1" noChangeShapeType="1" noTextEdit="1"/>
              </p:cNvSpPr>
              <p:nvPr>
                <p:ph idx="1"/>
              </p:nvPr>
            </p:nvSpPr>
            <p:spPr>
              <a:xfrm>
                <a:off x="1097280" y="2000280"/>
                <a:ext cx="10058400" cy="4023360"/>
              </a:xfrm>
              <a:blipFill>
                <a:blip r:embed="rId3"/>
                <a:stretch>
                  <a:fillRect l="-1455" r="-1697"/>
                </a:stretch>
              </a:blipFill>
            </p:spPr>
            <p:txBody>
              <a:bodyPr/>
              <a:lstStyle/>
              <a:p>
                <a:r>
                  <a:rPr lang="el-GR">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AB4B0A5-5AEE-6E0A-FD5B-7E02BD0DB002}"/>
              </a:ext>
            </a:extLst>
          </p:cNvPr>
          <p:cNvSpPr>
            <a:spLocks noGrp="1"/>
          </p:cNvSpPr>
          <p:nvPr>
            <p:ph type="title"/>
          </p:nvPr>
        </p:nvSpPr>
        <p:spPr>
          <a:xfrm>
            <a:off x="1008184" y="174032"/>
            <a:ext cx="10175631" cy="1111843"/>
          </a:xfrm>
        </p:spPr>
        <p:txBody>
          <a:bodyPr anchor="ctr">
            <a:normAutofit/>
          </a:bodyPr>
          <a:lstStyle/>
          <a:p>
            <a:pPr algn="ctr"/>
            <a:r>
              <a:rPr lang="el-GR" sz="2900" dirty="0">
                <a:solidFill>
                  <a:srgbClr val="4472C4"/>
                </a:solidFill>
                <a:highlight>
                  <a:srgbClr val="FFFF00"/>
                </a:highlight>
              </a:rPr>
              <a:t>Ομολογία για ελλιπή στοιχεία το 1921</a:t>
            </a:r>
          </a:p>
        </p:txBody>
      </p:sp>
      <p:pic>
        <p:nvPicPr>
          <p:cNvPr id="8" name="Θέση περιεχομένου 7">
            <a:extLst>
              <a:ext uri="{FF2B5EF4-FFF2-40B4-BE49-F238E27FC236}">
                <a16:creationId xmlns:a16="http://schemas.microsoft.com/office/drawing/2014/main" id="{FE7B6547-E67D-54D3-8159-8F8304D1A437}"/>
              </a:ext>
            </a:extLst>
          </p:cNvPr>
          <p:cNvPicPr>
            <a:picLocks noChangeAspect="1"/>
          </p:cNvPicPr>
          <p:nvPr/>
        </p:nvPicPr>
        <p:blipFill>
          <a:blip r:embed="rId2"/>
          <a:stretch>
            <a:fillRect/>
          </a:stretch>
        </p:blipFill>
        <p:spPr>
          <a:xfrm>
            <a:off x="295135" y="1605280"/>
            <a:ext cx="11671236" cy="4419600"/>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Γραφή 8">
                <a:extLst>
                  <a:ext uri="{FF2B5EF4-FFF2-40B4-BE49-F238E27FC236}">
                    <a16:creationId xmlns:a16="http://schemas.microsoft.com/office/drawing/2014/main" id="{FB727EFB-564E-5863-584D-6488C5681401}"/>
                  </a:ext>
                </a:extLst>
              </p14:cNvPr>
              <p14:cNvContentPartPr/>
              <p14:nvPr/>
            </p14:nvContentPartPr>
            <p14:xfrm>
              <a:off x="1542945" y="4437765"/>
              <a:ext cx="9887400" cy="192240"/>
            </p14:xfrm>
          </p:contentPart>
        </mc:Choice>
        <mc:Fallback xmlns="">
          <p:pic>
            <p:nvPicPr>
              <p:cNvPr id="9" name="Γραφή 8">
                <a:extLst>
                  <a:ext uri="{FF2B5EF4-FFF2-40B4-BE49-F238E27FC236}">
                    <a16:creationId xmlns:a16="http://schemas.microsoft.com/office/drawing/2014/main" id="{FB727EFB-564E-5863-584D-6488C5681401}"/>
                  </a:ext>
                </a:extLst>
              </p:cNvPr>
              <p:cNvPicPr/>
              <p:nvPr/>
            </p:nvPicPr>
            <p:blipFill>
              <a:blip r:embed="rId4"/>
              <a:stretch>
                <a:fillRect/>
              </a:stretch>
            </p:blipFill>
            <p:spPr>
              <a:xfrm>
                <a:off x="1488945" y="4330125"/>
                <a:ext cx="999504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Γραφή 9">
                <a:extLst>
                  <a:ext uri="{FF2B5EF4-FFF2-40B4-BE49-F238E27FC236}">
                    <a16:creationId xmlns:a16="http://schemas.microsoft.com/office/drawing/2014/main" id="{14CB02A0-AB1F-DF09-62CF-C1F31E806854}"/>
                  </a:ext>
                </a:extLst>
              </p14:cNvPr>
              <p14:cNvContentPartPr/>
              <p14:nvPr/>
            </p14:nvContentPartPr>
            <p14:xfrm>
              <a:off x="561585" y="4885245"/>
              <a:ext cx="10930320" cy="116640"/>
            </p14:xfrm>
          </p:contentPart>
        </mc:Choice>
        <mc:Fallback xmlns="">
          <p:pic>
            <p:nvPicPr>
              <p:cNvPr id="10" name="Γραφή 9">
                <a:extLst>
                  <a:ext uri="{FF2B5EF4-FFF2-40B4-BE49-F238E27FC236}">
                    <a16:creationId xmlns:a16="http://schemas.microsoft.com/office/drawing/2014/main" id="{14CB02A0-AB1F-DF09-62CF-C1F31E806854}"/>
                  </a:ext>
                </a:extLst>
              </p:cNvPr>
              <p:cNvPicPr/>
              <p:nvPr/>
            </p:nvPicPr>
            <p:blipFill>
              <a:blip r:embed="rId6"/>
              <a:stretch>
                <a:fillRect/>
              </a:stretch>
            </p:blipFill>
            <p:spPr>
              <a:xfrm>
                <a:off x="507585" y="4777605"/>
                <a:ext cx="1103796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Γραφή 10">
                <a:extLst>
                  <a:ext uri="{FF2B5EF4-FFF2-40B4-BE49-F238E27FC236}">
                    <a16:creationId xmlns:a16="http://schemas.microsoft.com/office/drawing/2014/main" id="{7E8EBD44-12BA-CCC0-2DD6-8BBEEEF6B5A6}"/>
                  </a:ext>
                </a:extLst>
              </p14:cNvPr>
              <p14:cNvContentPartPr/>
              <p14:nvPr/>
            </p14:nvContentPartPr>
            <p14:xfrm>
              <a:off x="609465" y="5314005"/>
              <a:ext cx="10743480" cy="115560"/>
            </p14:xfrm>
          </p:contentPart>
        </mc:Choice>
        <mc:Fallback xmlns="">
          <p:pic>
            <p:nvPicPr>
              <p:cNvPr id="11" name="Γραφή 10">
                <a:extLst>
                  <a:ext uri="{FF2B5EF4-FFF2-40B4-BE49-F238E27FC236}">
                    <a16:creationId xmlns:a16="http://schemas.microsoft.com/office/drawing/2014/main" id="{7E8EBD44-12BA-CCC0-2DD6-8BBEEEF6B5A6}"/>
                  </a:ext>
                </a:extLst>
              </p:cNvPr>
              <p:cNvPicPr/>
              <p:nvPr/>
            </p:nvPicPr>
            <p:blipFill>
              <a:blip r:embed="rId8"/>
              <a:stretch>
                <a:fillRect/>
              </a:stretch>
            </p:blipFill>
            <p:spPr>
              <a:xfrm>
                <a:off x="555825" y="5206365"/>
                <a:ext cx="1085112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Γραφή 12">
                <a:extLst>
                  <a:ext uri="{FF2B5EF4-FFF2-40B4-BE49-F238E27FC236}">
                    <a16:creationId xmlns:a16="http://schemas.microsoft.com/office/drawing/2014/main" id="{28926509-FEFE-94A4-4E58-C1E80949B9B7}"/>
                  </a:ext>
                </a:extLst>
              </p14:cNvPr>
              <p14:cNvContentPartPr/>
              <p14:nvPr/>
            </p14:nvContentPartPr>
            <p14:xfrm>
              <a:off x="609465" y="5733765"/>
              <a:ext cx="8029800" cy="115200"/>
            </p14:xfrm>
          </p:contentPart>
        </mc:Choice>
        <mc:Fallback xmlns="">
          <p:pic>
            <p:nvPicPr>
              <p:cNvPr id="13" name="Γραφή 12">
                <a:extLst>
                  <a:ext uri="{FF2B5EF4-FFF2-40B4-BE49-F238E27FC236}">
                    <a16:creationId xmlns:a16="http://schemas.microsoft.com/office/drawing/2014/main" id="{28926509-FEFE-94A4-4E58-C1E80949B9B7}"/>
                  </a:ext>
                </a:extLst>
              </p:cNvPr>
              <p:cNvPicPr/>
              <p:nvPr/>
            </p:nvPicPr>
            <p:blipFill>
              <a:blip r:embed="rId10"/>
              <a:stretch>
                <a:fillRect/>
              </a:stretch>
            </p:blipFill>
            <p:spPr>
              <a:xfrm>
                <a:off x="555825" y="5625765"/>
                <a:ext cx="813744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Γραφή 13">
                <a:extLst>
                  <a:ext uri="{FF2B5EF4-FFF2-40B4-BE49-F238E27FC236}">
                    <a16:creationId xmlns:a16="http://schemas.microsoft.com/office/drawing/2014/main" id="{F0FAB5E6-2DD5-6981-4F4F-70B204EB8577}"/>
                  </a:ext>
                </a:extLst>
              </p14:cNvPr>
              <p14:cNvContentPartPr/>
              <p14:nvPr/>
            </p14:nvContentPartPr>
            <p14:xfrm>
              <a:off x="1581105" y="4552605"/>
              <a:ext cx="2341800" cy="86400"/>
            </p14:xfrm>
          </p:contentPart>
        </mc:Choice>
        <mc:Fallback xmlns="">
          <p:pic>
            <p:nvPicPr>
              <p:cNvPr id="14" name="Γραφή 13">
                <a:extLst>
                  <a:ext uri="{FF2B5EF4-FFF2-40B4-BE49-F238E27FC236}">
                    <a16:creationId xmlns:a16="http://schemas.microsoft.com/office/drawing/2014/main" id="{F0FAB5E6-2DD5-6981-4F4F-70B204EB8577}"/>
                  </a:ext>
                </a:extLst>
              </p:cNvPr>
              <p:cNvPicPr/>
              <p:nvPr/>
            </p:nvPicPr>
            <p:blipFill>
              <a:blip r:embed="rId12"/>
              <a:stretch>
                <a:fillRect/>
              </a:stretch>
            </p:blipFill>
            <p:spPr>
              <a:xfrm>
                <a:off x="1527465" y="4444605"/>
                <a:ext cx="24494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Γραφή 15">
                <a:extLst>
                  <a:ext uri="{FF2B5EF4-FFF2-40B4-BE49-F238E27FC236}">
                    <a16:creationId xmlns:a16="http://schemas.microsoft.com/office/drawing/2014/main" id="{263F210C-0873-F917-87CC-B82D55914B93}"/>
                  </a:ext>
                </a:extLst>
              </p14:cNvPr>
              <p14:cNvContentPartPr/>
              <p14:nvPr/>
            </p14:nvContentPartPr>
            <p14:xfrm>
              <a:off x="3228825" y="4486005"/>
              <a:ext cx="1593720" cy="58320"/>
            </p14:xfrm>
          </p:contentPart>
        </mc:Choice>
        <mc:Fallback xmlns="">
          <p:pic>
            <p:nvPicPr>
              <p:cNvPr id="16" name="Γραφή 15">
                <a:extLst>
                  <a:ext uri="{FF2B5EF4-FFF2-40B4-BE49-F238E27FC236}">
                    <a16:creationId xmlns:a16="http://schemas.microsoft.com/office/drawing/2014/main" id="{263F210C-0873-F917-87CC-B82D55914B93}"/>
                  </a:ext>
                </a:extLst>
              </p:cNvPr>
              <p:cNvPicPr/>
              <p:nvPr/>
            </p:nvPicPr>
            <p:blipFill>
              <a:blip r:embed="rId14"/>
              <a:stretch>
                <a:fillRect/>
              </a:stretch>
            </p:blipFill>
            <p:spPr>
              <a:xfrm>
                <a:off x="3174825" y="4378005"/>
                <a:ext cx="170136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Γραφή 16">
                <a:extLst>
                  <a:ext uri="{FF2B5EF4-FFF2-40B4-BE49-F238E27FC236}">
                    <a16:creationId xmlns:a16="http://schemas.microsoft.com/office/drawing/2014/main" id="{1CD545C0-5BAC-3FFA-3FE7-6EF8C27EF25D}"/>
                  </a:ext>
                </a:extLst>
              </p14:cNvPr>
              <p14:cNvContentPartPr/>
              <p14:nvPr/>
            </p14:nvContentPartPr>
            <p14:xfrm>
              <a:off x="3971865" y="4657725"/>
              <a:ext cx="667800" cy="39240"/>
            </p14:xfrm>
          </p:contentPart>
        </mc:Choice>
        <mc:Fallback xmlns="">
          <p:pic>
            <p:nvPicPr>
              <p:cNvPr id="17" name="Γραφή 16">
                <a:extLst>
                  <a:ext uri="{FF2B5EF4-FFF2-40B4-BE49-F238E27FC236}">
                    <a16:creationId xmlns:a16="http://schemas.microsoft.com/office/drawing/2014/main" id="{1CD545C0-5BAC-3FFA-3FE7-6EF8C27EF25D}"/>
                  </a:ext>
                </a:extLst>
              </p:cNvPr>
              <p:cNvPicPr/>
              <p:nvPr/>
            </p:nvPicPr>
            <p:blipFill>
              <a:blip r:embed="rId16"/>
              <a:stretch>
                <a:fillRect/>
              </a:stretch>
            </p:blipFill>
            <p:spPr>
              <a:xfrm>
                <a:off x="3917865" y="4549725"/>
                <a:ext cx="7754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Γραφή 17">
                <a:extLst>
                  <a:ext uri="{FF2B5EF4-FFF2-40B4-BE49-F238E27FC236}">
                    <a16:creationId xmlns:a16="http://schemas.microsoft.com/office/drawing/2014/main" id="{E64C69EB-2F58-5373-3155-82EAC69D9154}"/>
                  </a:ext>
                </a:extLst>
              </p14:cNvPr>
              <p14:cNvContentPartPr/>
              <p14:nvPr/>
            </p14:nvContentPartPr>
            <p14:xfrm>
              <a:off x="6362265" y="5809365"/>
              <a:ext cx="2460240" cy="68040"/>
            </p14:xfrm>
          </p:contentPart>
        </mc:Choice>
        <mc:Fallback xmlns="">
          <p:pic>
            <p:nvPicPr>
              <p:cNvPr id="18" name="Γραφή 17">
                <a:extLst>
                  <a:ext uri="{FF2B5EF4-FFF2-40B4-BE49-F238E27FC236}">
                    <a16:creationId xmlns:a16="http://schemas.microsoft.com/office/drawing/2014/main" id="{E64C69EB-2F58-5373-3155-82EAC69D9154}"/>
                  </a:ext>
                </a:extLst>
              </p:cNvPr>
              <p:cNvPicPr/>
              <p:nvPr/>
            </p:nvPicPr>
            <p:blipFill>
              <a:blip r:embed="rId18"/>
              <a:stretch>
                <a:fillRect/>
              </a:stretch>
            </p:blipFill>
            <p:spPr>
              <a:xfrm>
                <a:off x="6308625" y="5701725"/>
                <a:ext cx="25678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Γραφή 18">
                <a:extLst>
                  <a:ext uri="{FF2B5EF4-FFF2-40B4-BE49-F238E27FC236}">
                    <a16:creationId xmlns:a16="http://schemas.microsoft.com/office/drawing/2014/main" id="{FE449DD8-381A-D529-BE3E-786C45A004B4}"/>
                  </a:ext>
                </a:extLst>
              </p14:cNvPr>
              <p14:cNvContentPartPr/>
              <p14:nvPr/>
            </p14:nvContentPartPr>
            <p14:xfrm>
              <a:off x="5810025" y="5809365"/>
              <a:ext cx="621360" cy="48240"/>
            </p14:xfrm>
          </p:contentPart>
        </mc:Choice>
        <mc:Fallback xmlns="">
          <p:pic>
            <p:nvPicPr>
              <p:cNvPr id="19" name="Γραφή 18">
                <a:extLst>
                  <a:ext uri="{FF2B5EF4-FFF2-40B4-BE49-F238E27FC236}">
                    <a16:creationId xmlns:a16="http://schemas.microsoft.com/office/drawing/2014/main" id="{FE449DD8-381A-D529-BE3E-786C45A004B4}"/>
                  </a:ext>
                </a:extLst>
              </p:cNvPr>
              <p:cNvPicPr/>
              <p:nvPr/>
            </p:nvPicPr>
            <p:blipFill>
              <a:blip r:embed="rId20"/>
              <a:stretch>
                <a:fillRect/>
              </a:stretch>
            </p:blipFill>
            <p:spPr>
              <a:xfrm>
                <a:off x="5756025" y="5701725"/>
                <a:ext cx="729000" cy="263880"/>
              </a:xfrm>
              <a:prstGeom prst="rect">
                <a:avLst/>
              </a:prstGeom>
            </p:spPr>
          </p:pic>
        </mc:Fallback>
      </mc:AlternateContent>
    </p:spTree>
    <p:extLst>
      <p:ext uri="{BB962C8B-B14F-4D97-AF65-F5344CB8AC3E}">
        <p14:creationId xmlns:p14="http://schemas.microsoft.com/office/powerpoint/2010/main" val="3328674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58354C-E6E3-B8BC-9FB3-28BFE3AE71D0}"/>
              </a:ext>
            </a:extLst>
          </p:cNvPr>
          <p:cNvSpPr>
            <a:spLocks noGrp="1"/>
          </p:cNvSpPr>
          <p:nvPr>
            <p:ph type="title"/>
          </p:nvPr>
        </p:nvSpPr>
        <p:spPr/>
        <p:txBody>
          <a:bodyPr>
            <a:normAutofit/>
          </a:bodyPr>
          <a:lstStyle/>
          <a:p>
            <a:r>
              <a:rPr lang="el-GR" sz="2600" dirty="0">
                <a:solidFill>
                  <a:srgbClr val="002060"/>
                </a:solidFill>
                <a:effectLst/>
                <a:latin typeface="Times New Roman" panose="02020603050405020304" pitchFamily="18" charset="0"/>
                <a:ea typeface="SimSun" panose="02010600030101010101" pitchFamily="2" charset="-122"/>
                <a:cs typeface="Mangal" panose="02040503050203030202" pitchFamily="18" charset="0"/>
              </a:rPr>
              <a:t>Πληθυσμός, ως ποσοστό του συνολικού πληθυσμού της Ελλάδας, που ανήκε σε Δήμους και Κοινότητες που δεν παρείχαν στοιχεία φυσικής κίνησης του πληθυσμού.</a:t>
            </a:r>
            <a:br>
              <a:rPr lang="el-GR" sz="2600" dirty="0">
                <a:solidFill>
                  <a:srgbClr val="002060"/>
                </a:solidFill>
                <a:effectLst/>
                <a:latin typeface="Times New Roman" panose="02020603050405020304" pitchFamily="18" charset="0"/>
                <a:ea typeface="SimSun" panose="02010600030101010101" pitchFamily="2" charset="-122"/>
                <a:cs typeface="Mangal" panose="02040503050203030202" pitchFamily="18" charset="0"/>
              </a:rPr>
            </a:br>
            <a:endParaRPr lang="el-GR" sz="2600" dirty="0">
              <a:solidFill>
                <a:srgbClr val="002060"/>
              </a:solidFill>
            </a:endParaRPr>
          </a:p>
        </p:txBody>
      </p:sp>
      <p:graphicFrame>
        <p:nvGraphicFramePr>
          <p:cNvPr id="7" name="Αντικείμενο 6">
            <a:extLst>
              <a:ext uri="{FF2B5EF4-FFF2-40B4-BE49-F238E27FC236}">
                <a16:creationId xmlns:a16="http://schemas.microsoft.com/office/drawing/2014/main" id="{34B55F19-997A-CB63-2AEE-22AE78605F34}"/>
              </a:ext>
            </a:extLst>
          </p:cNvPr>
          <p:cNvGraphicFramePr>
            <a:graphicFrameLocks noChangeAspect="1"/>
          </p:cNvGraphicFramePr>
          <p:nvPr>
            <p:extLst>
              <p:ext uri="{D42A27DB-BD31-4B8C-83A1-F6EECF244321}">
                <p14:modId xmlns:p14="http://schemas.microsoft.com/office/powerpoint/2010/main" val="4087775811"/>
              </p:ext>
            </p:extLst>
          </p:nvPr>
        </p:nvGraphicFramePr>
        <p:xfrm>
          <a:off x="1554163" y="1851025"/>
          <a:ext cx="9669462" cy="4230688"/>
        </p:xfrm>
        <a:graphic>
          <a:graphicData uri="http://schemas.openxmlformats.org/presentationml/2006/ole">
            <mc:AlternateContent xmlns:mc="http://schemas.openxmlformats.org/markup-compatibility/2006">
              <mc:Choice xmlns:v="urn:schemas-microsoft-com:vml" Requires="v">
                <p:oleObj name="Document" r:id="rId2" imgW="5269399" imgH="2306943" progId="Word.Document.12">
                  <p:embed/>
                </p:oleObj>
              </mc:Choice>
              <mc:Fallback>
                <p:oleObj name="Document" r:id="rId2" imgW="5269399" imgH="2306943" progId="Word.Document.12">
                  <p:embed/>
                  <p:pic>
                    <p:nvPicPr>
                      <p:cNvPr id="0" name=""/>
                      <p:cNvPicPr/>
                      <p:nvPr/>
                    </p:nvPicPr>
                    <p:blipFill>
                      <a:blip r:embed="rId3"/>
                      <a:stretch>
                        <a:fillRect/>
                      </a:stretch>
                    </p:blipFill>
                    <p:spPr>
                      <a:xfrm>
                        <a:off x="1554163" y="1851025"/>
                        <a:ext cx="9669462" cy="423068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F81DCE97-512B-452D-7C9D-BDB44B48442B}"/>
              </a:ext>
            </a:extLst>
          </p:cNvPr>
          <p:cNvSpPr txBox="1"/>
          <p:nvPr/>
        </p:nvSpPr>
        <p:spPr>
          <a:xfrm>
            <a:off x="1552575" y="5710264"/>
            <a:ext cx="6096000" cy="523220"/>
          </a:xfrm>
          <a:prstGeom prst="rect">
            <a:avLst/>
          </a:prstGeom>
          <a:noFill/>
        </p:spPr>
        <p:txBody>
          <a:bodyPr wrap="square">
            <a:spAutoFit/>
          </a:bodyPr>
          <a:lstStyle/>
          <a:p>
            <a:r>
              <a:rPr lang="el-GR" sz="2800" dirty="0">
                <a:effectLst/>
                <a:latin typeface="Times New Roman" panose="02020603050405020304" pitchFamily="18" charset="0"/>
                <a:ea typeface="SimSun" panose="02010600030101010101" pitchFamily="2" charset="-122"/>
                <a:cs typeface="Mangal" panose="02040503050203030202" pitchFamily="18" charset="0"/>
              </a:rPr>
              <a:t> </a:t>
            </a:r>
            <a:r>
              <a:rPr lang="el-GR" sz="1800" dirty="0">
                <a:effectLst/>
                <a:latin typeface="Times New Roman" panose="02020603050405020304" pitchFamily="18" charset="0"/>
                <a:ea typeface="SimSun" panose="02010600030101010101" pitchFamily="2" charset="-122"/>
                <a:cs typeface="Mangal" panose="02040503050203030202" pitchFamily="18" charset="0"/>
              </a:rPr>
              <a:t>Πηγή: Προσαρμοσμένο από ΕΣΥΕ, 1956:</a:t>
            </a:r>
            <a:r>
              <a:rPr lang="en-US" sz="1800" dirty="0">
                <a:effectLst/>
                <a:latin typeface="Times New Roman" panose="02020603050405020304" pitchFamily="18" charset="0"/>
                <a:ea typeface="SimSun" panose="02010600030101010101" pitchFamily="2" charset="-122"/>
                <a:cs typeface="Mangal" panose="02040503050203030202" pitchFamily="18" charset="0"/>
              </a:rPr>
              <a:t>XV</a:t>
            </a:r>
            <a:r>
              <a:rPr lang="el-GR" sz="1800" dirty="0">
                <a:effectLst/>
                <a:latin typeface="Times New Roman" panose="02020603050405020304" pitchFamily="18" charset="0"/>
                <a:ea typeface="SimSun" panose="02010600030101010101" pitchFamily="2" charset="-122"/>
                <a:cs typeface="Mangal" panose="02040503050203030202" pitchFamily="18" charset="0"/>
              </a:rPr>
              <a:t>.</a:t>
            </a:r>
            <a:endParaRPr lang="el-GR" dirty="0"/>
          </a:p>
        </p:txBody>
      </p:sp>
    </p:spTree>
    <p:extLst>
      <p:ext uri="{BB962C8B-B14F-4D97-AF65-F5344CB8AC3E}">
        <p14:creationId xmlns:p14="http://schemas.microsoft.com/office/powerpoint/2010/main" val="1337248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E5CC-A26B-1255-A6FF-7C1B77311B43}"/>
              </a:ext>
            </a:extLst>
          </p:cNvPr>
          <p:cNvSpPr>
            <a:spLocks noGrp="1"/>
          </p:cNvSpPr>
          <p:nvPr>
            <p:ph type="title"/>
          </p:nvPr>
        </p:nvSpPr>
        <p:spPr>
          <a:xfrm>
            <a:off x="818964" y="200243"/>
            <a:ext cx="10876850" cy="806542"/>
          </a:xfrm>
        </p:spPr>
        <p:txBody>
          <a:bodyPr>
            <a:normAutofit fontScale="90000"/>
          </a:bodyPr>
          <a:lstStyle/>
          <a:p>
            <a:pPr algn="ctr"/>
            <a:r>
              <a:rPr lang="el-GR" sz="3200" dirty="0">
                <a:solidFill>
                  <a:srgbClr val="4472C4"/>
                </a:solidFill>
              </a:rPr>
              <a:t>Ομολογία για διαφορική κατά φύλο δήλωση των γεννήσεων </a:t>
            </a:r>
            <a:r>
              <a:rPr lang="en-US" sz="3200" dirty="0">
                <a:solidFill>
                  <a:srgbClr val="4472C4"/>
                </a:solidFill>
              </a:rPr>
              <a:t>(1921).</a:t>
            </a:r>
            <a:endParaRPr lang="el-GR" sz="3200" dirty="0">
              <a:solidFill>
                <a:srgbClr val="4472C4"/>
              </a:solidFill>
            </a:endParaRPr>
          </a:p>
        </p:txBody>
      </p:sp>
      <p:pic>
        <p:nvPicPr>
          <p:cNvPr id="9" name="Content Placeholder 8">
            <a:extLst>
              <a:ext uri="{FF2B5EF4-FFF2-40B4-BE49-F238E27FC236}">
                <a16:creationId xmlns:a16="http://schemas.microsoft.com/office/drawing/2014/main" id="{98A778B7-FD5F-C32F-2AB7-7BBC0BBA589F}"/>
              </a:ext>
            </a:extLst>
          </p:cNvPr>
          <p:cNvPicPr>
            <a:picLocks noGrp="1" noChangeAspect="1"/>
          </p:cNvPicPr>
          <p:nvPr>
            <p:ph idx="1"/>
          </p:nvPr>
        </p:nvPicPr>
        <p:blipFill>
          <a:blip r:embed="rId3"/>
          <a:stretch>
            <a:fillRect/>
          </a:stretch>
        </p:blipFill>
        <p:spPr>
          <a:xfrm>
            <a:off x="1542236" y="1471545"/>
            <a:ext cx="8611858" cy="4252189"/>
          </a:xfrm>
        </p:spPr>
      </p:pic>
      <mc:AlternateContent xmlns:mc="http://schemas.openxmlformats.org/markup-compatibility/2006" xmlns:p14="http://schemas.microsoft.com/office/powerpoint/2010/main">
        <mc:Choice Requires="p14">
          <p:contentPart p14:bwMode="auto" r:id="rId4">
            <p14:nvContentPartPr>
              <p14:cNvPr id="21" name="Ink 20">
                <a:extLst>
                  <a:ext uri="{FF2B5EF4-FFF2-40B4-BE49-F238E27FC236}">
                    <a16:creationId xmlns:a16="http://schemas.microsoft.com/office/drawing/2014/main" id="{07DA204C-A4B6-CD4C-453B-3A6DBBDB7CCB}"/>
                  </a:ext>
                </a:extLst>
              </p14:cNvPr>
              <p14:cNvContentPartPr/>
              <p14:nvPr/>
            </p14:nvContentPartPr>
            <p14:xfrm>
              <a:off x="8846322" y="3625577"/>
              <a:ext cx="902880" cy="54000"/>
            </p14:xfrm>
          </p:contentPart>
        </mc:Choice>
        <mc:Fallback xmlns="">
          <p:pic>
            <p:nvPicPr>
              <p:cNvPr id="21" name="Ink 20">
                <a:extLst>
                  <a:ext uri="{FF2B5EF4-FFF2-40B4-BE49-F238E27FC236}">
                    <a16:creationId xmlns:a16="http://schemas.microsoft.com/office/drawing/2014/main" id="{07DA204C-A4B6-CD4C-453B-3A6DBBDB7CCB}"/>
                  </a:ext>
                </a:extLst>
              </p:cNvPr>
              <p:cNvPicPr/>
              <p:nvPr/>
            </p:nvPicPr>
            <p:blipFill>
              <a:blip r:embed="rId5"/>
              <a:stretch>
                <a:fillRect/>
              </a:stretch>
            </p:blipFill>
            <p:spPr>
              <a:xfrm>
                <a:off x="8792322" y="3517937"/>
                <a:ext cx="10105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DAC0E42E-6398-EB0B-C955-2270DC06B5C3}"/>
                  </a:ext>
                </a:extLst>
              </p14:cNvPr>
              <p14:cNvContentPartPr/>
              <p14:nvPr/>
            </p14:nvContentPartPr>
            <p14:xfrm>
              <a:off x="5922402" y="3780737"/>
              <a:ext cx="3816720" cy="37440"/>
            </p14:xfrm>
          </p:contentPart>
        </mc:Choice>
        <mc:Fallback xmlns="">
          <p:pic>
            <p:nvPicPr>
              <p:cNvPr id="24" name="Ink 23">
                <a:extLst>
                  <a:ext uri="{FF2B5EF4-FFF2-40B4-BE49-F238E27FC236}">
                    <a16:creationId xmlns:a16="http://schemas.microsoft.com/office/drawing/2014/main" id="{DAC0E42E-6398-EB0B-C955-2270DC06B5C3}"/>
                  </a:ext>
                </a:extLst>
              </p:cNvPr>
              <p:cNvPicPr/>
              <p:nvPr/>
            </p:nvPicPr>
            <p:blipFill>
              <a:blip r:embed="rId7"/>
              <a:stretch>
                <a:fillRect/>
              </a:stretch>
            </p:blipFill>
            <p:spPr>
              <a:xfrm>
                <a:off x="5868402" y="3672737"/>
                <a:ext cx="39243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204FCB1B-C046-45DD-C76F-5D38AB45D19D}"/>
                  </a:ext>
                </a:extLst>
              </p14:cNvPr>
              <p14:cNvContentPartPr/>
              <p14:nvPr/>
            </p14:nvContentPartPr>
            <p14:xfrm>
              <a:off x="6400482" y="4410017"/>
              <a:ext cx="3316680" cy="67680"/>
            </p14:xfrm>
          </p:contentPart>
        </mc:Choice>
        <mc:Fallback xmlns="">
          <p:pic>
            <p:nvPicPr>
              <p:cNvPr id="26" name="Ink 25">
                <a:extLst>
                  <a:ext uri="{FF2B5EF4-FFF2-40B4-BE49-F238E27FC236}">
                    <a16:creationId xmlns:a16="http://schemas.microsoft.com/office/drawing/2014/main" id="{204FCB1B-C046-45DD-C76F-5D38AB45D19D}"/>
                  </a:ext>
                </a:extLst>
              </p:cNvPr>
              <p:cNvPicPr/>
              <p:nvPr/>
            </p:nvPicPr>
            <p:blipFill>
              <a:blip r:embed="rId9"/>
              <a:stretch>
                <a:fillRect/>
              </a:stretch>
            </p:blipFill>
            <p:spPr>
              <a:xfrm>
                <a:off x="6346842" y="4302017"/>
                <a:ext cx="342432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k 26">
                <a:extLst>
                  <a:ext uri="{FF2B5EF4-FFF2-40B4-BE49-F238E27FC236}">
                    <a16:creationId xmlns:a16="http://schemas.microsoft.com/office/drawing/2014/main" id="{BD0DD721-C4FF-7101-CEF4-01039012391D}"/>
                  </a:ext>
                </a:extLst>
              </p14:cNvPr>
              <p14:cNvContentPartPr/>
              <p14:nvPr/>
            </p14:nvContentPartPr>
            <p14:xfrm>
              <a:off x="5943642" y="4602617"/>
              <a:ext cx="3800160" cy="64440"/>
            </p14:xfrm>
          </p:contentPart>
        </mc:Choice>
        <mc:Fallback xmlns="">
          <p:pic>
            <p:nvPicPr>
              <p:cNvPr id="27" name="Ink 26">
                <a:extLst>
                  <a:ext uri="{FF2B5EF4-FFF2-40B4-BE49-F238E27FC236}">
                    <a16:creationId xmlns:a16="http://schemas.microsoft.com/office/drawing/2014/main" id="{BD0DD721-C4FF-7101-CEF4-01039012391D}"/>
                  </a:ext>
                </a:extLst>
              </p:cNvPr>
              <p:cNvPicPr/>
              <p:nvPr/>
            </p:nvPicPr>
            <p:blipFill>
              <a:blip r:embed="rId11"/>
              <a:stretch>
                <a:fillRect/>
              </a:stretch>
            </p:blipFill>
            <p:spPr>
              <a:xfrm>
                <a:off x="5889642" y="4494977"/>
                <a:ext cx="39078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Ink 27">
                <a:extLst>
                  <a:ext uri="{FF2B5EF4-FFF2-40B4-BE49-F238E27FC236}">
                    <a16:creationId xmlns:a16="http://schemas.microsoft.com/office/drawing/2014/main" id="{736331A4-0609-277B-C80C-EF0530874C83}"/>
                  </a:ext>
                </a:extLst>
              </p14:cNvPr>
              <p14:cNvContentPartPr/>
              <p14:nvPr/>
            </p14:nvContentPartPr>
            <p14:xfrm>
              <a:off x="5890002" y="4730057"/>
              <a:ext cx="3859200" cy="43920"/>
            </p14:xfrm>
          </p:contentPart>
        </mc:Choice>
        <mc:Fallback xmlns="">
          <p:pic>
            <p:nvPicPr>
              <p:cNvPr id="28" name="Ink 27">
                <a:extLst>
                  <a:ext uri="{FF2B5EF4-FFF2-40B4-BE49-F238E27FC236}">
                    <a16:creationId xmlns:a16="http://schemas.microsoft.com/office/drawing/2014/main" id="{736331A4-0609-277B-C80C-EF0530874C83}"/>
                  </a:ext>
                </a:extLst>
              </p:cNvPr>
              <p:cNvPicPr/>
              <p:nvPr/>
            </p:nvPicPr>
            <p:blipFill>
              <a:blip r:embed="rId13"/>
              <a:stretch>
                <a:fillRect/>
              </a:stretch>
            </p:blipFill>
            <p:spPr>
              <a:xfrm>
                <a:off x="5836362" y="4622417"/>
                <a:ext cx="39668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9" name="Ink 28">
                <a:extLst>
                  <a:ext uri="{FF2B5EF4-FFF2-40B4-BE49-F238E27FC236}">
                    <a16:creationId xmlns:a16="http://schemas.microsoft.com/office/drawing/2014/main" id="{52D14F7C-9FFD-3B48-A5E7-AB7C51E41491}"/>
                  </a:ext>
                </a:extLst>
              </p14:cNvPr>
              <p14:cNvContentPartPr/>
              <p14:nvPr/>
            </p14:nvContentPartPr>
            <p14:xfrm>
              <a:off x="5868762" y="4932377"/>
              <a:ext cx="3921840" cy="22680"/>
            </p14:xfrm>
          </p:contentPart>
        </mc:Choice>
        <mc:Fallback xmlns="">
          <p:pic>
            <p:nvPicPr>
              <p:cNvPr id="29" name="Ink 28">
                <a:extLst>
                  <a:ext uri="{FF2B5EF4-FFF2-40B4-BE49-F238E27FC236}">
                    <a16:creationId xmlns:a16="http://schemas.microsoft.com/office/drawing/2014/main" id="{52D14F7C-9FFD-3B48-A5E7-AB7C51E41491}"/>
                  </a:ext>
                </a:extLst>
              </p:cNvPr>
              <p:cNvPicPr/>
              <p:nvPr/>
            </p:nvPicPr>
            <p:blipFill>
              <a:blip r:embed="rId15"/>
              <a:stretch>
                <a:fillRect/>
              </a:stretch>
            </p:blipFill>
            <p:spPr>
              <a:xfrm>
                <a:off x="5815122" y="4824377"/>
                <a:ext cx="40294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 name="Ink 29">
                <a:extLst>
                  <a:ext uri="{FF2B5EF4-FFF2-40B4-BE49-F238E27FC236}">
                    <a16:creationId xmlns:a16="http://schemas.microsoft.com/office/drawing/2014/main" id="{69EAD32E-60FB-101A-ADA4-0A15FB254161}"/>
                  </a:ext>
                </a:extLst>
              </p14:cNvPr>
              <p14:cNvContentPartPr/>
              <p14:nvPr/>
            </p14:nvContentPartPr>
            <p14:xfrm>
              <a:off x="5879562" y="5038577"/>
              <a:ext cx="2988720" cy="87480"/>
            </p14:xfrm>
          </p:contentPart>
        </mc:Choice>
        <mc:Fallback xmlns="">
          <p:pic>
            <p:nvPicPr>
              <p:cNvPr id="30" name="Ink 29">
                <a:extLst>
                  <a:ext uri="{FF2B5EF4-FFF2-40B4-BE49-F238E27FC236}">
                    <a16:creationId xmlns:a16="http://schemas.microsoft.com/office/drawing/2014/main" id="{69EAD32E-60FB-101A-ADA4-0A15FB254161}"/>
                  </a:ext>
                </a:extLst>
              </p:cNvPr>
              <p:cNvPicPr/>
              <p:nvPr/>
            </p:nvPicPr>
            <p:blipFill>
              <a:blip r:embed="rId17"/>
              <a:stretch>
                <a:fillRect/>
              </a:stretch>
            </p:blipFill>
            <p:spPr>
              <a:xfrm>
                <a:off x="5825922" y="4930937"/>
                <a:ext cx="3096360" cy="303120"/>
              </a:xfrm>
              <a:prstGeom prst="rect">
                <a:avLst/>
              </a:prstGeom>
            </p:spPr>
          </p:pic>
        </mc:Fallback>
      </mc:AlternateContent>
      <p:sp>
        <p:nvSpPr>
          <p:cNvPr id="32" name="TextBox 31">
            <a:extLst>
              <a:ext uri="{FF2B5EF4-FFF2-40B4-BE49-F238E27FC236}">
                <a16:creationId xmlns:a16="http://schemas.microsoft.com/office/drawing/2014/main" id="{26400D2D-EBDD-0191-5EDD-6800FCEEE18E}"/>
              </a:ext>
            </a:extLst>
          </p:cNvPr>
          <p:cNvSpPr txBox="1"/>
          <p:nvPr/>
        </p:nvSpPr>
        <p:spPr>
          <a:xfrm>
            <a:off x="350873" y="5685857"/>
            <a:ext cx="12121117" cy="646331"/>
          </a:xfrm>
          <a:prstGeom prst="rect">
            <a:avLst/>
          </a:prstGeom>
          <a:noFill/>
        </p:spPr>
        <p:txBody>
          <a:bodyPr wrap="square" rtlCol="0">
            <a:spAutoFit/>
          </a:bodyPr>
          <a:lstStyle/>
          <a:p>
            <a:pPr algn="l"/>
            <a:r>
              <a:rPr lang="fr-FR" sz="1800" b="0" i="0" u="none" strike="noStrike" baseline="0" dirty="0">
                <a:latin typeface="URWPalladioL-Roma"/>
              </a:rPr>
              <a:t>Minist</a:t>
            </a:r>
            <a:r>
              <a:rPr lang="fr-FR" sz="1800" b="0" i="0" u="none" strike="noStrike" baseline="0" dirty="0">
                <a:latin typeface="VnURWPalladioL"/>
              </a:rPr>
              <a:t>è</a:t>
            </a:r>
            <a:r>
              <a:rPr lang="fr-FR" sz="1800" b="0" i="0" u="none" strike="noStrike" baseline="0" dirty="0">
                <a:latin typeface="URWPalladioL-Roma"/>
              </a:rPr>
              <a:t>re de l’ Economie Nationale-Direction de la Statistique. 1924. </a:t>
            </a:r>
            <a:r>
              <a:rPr lang="fr-FR" sz="1800" b="0" i="0" u="none" strike="noStrike" baseline="0" dirty="0">
                <a:latin typeface="URWPalladioL-Ital"/>
              </a:rPr>
              <a:t>Statistique du Mouvement de la Population Pendant l’ ann</a:t>
            </a:r>
            <a:r>
              <a:rPr lang="fr-FR" sz="1800" b="0" i="1" u="none" strike="noStrike" baseline="0" dirty="0">
                <a:latin typeface="VnURWPalladioL-Italic"/>
              </a:rPr>
              <a:t>é</a:t>
            </a:r>
            <a:r>
              <a:rPr lang="fr-FR" sz="1800" b="0" i="0" u="none" strike="noStrike" baseline="0" dirty="0">
                <a:latin typeface="URWPalladioL-Ital"/>
              </a:rPr>
              <a:t>e 1921</a:t>
            </a:r>
            <a:r>
              <a:rPr lang="fr-FR" sz="1800" b="0" i="0" u="none" strike="noStrike" baseline="0" dirty="0">
                <a:latin typeface="URWPalladioL-Roma"/>
              </a:rPr>
              <a:t>. </a:t>
            </a:r>
            <a:r>
              <a:rPr lang="en-US" sz="1800" b="0" i="0" u="none" strike="noStrike" baseline="0" dirty="0" err="1">
                <a:latin typeface="URWPalladioL-Roma"/>
              </a:rPr>
              <a:t>Ath</a:t>
            </a:r>
            <a:r>
              <a:rPr lang="en-US" sz="1800" b="0" i="0" u="none" strike="noStrike" baseline="0" dirty="0" err="1">
                <a:latin typeface="VnURWPalladioL"/>
              </a:rPr>
              <a:t>è</a:t>
            </a:r>
            <a:r>
              <a:rPr lang="en-US" sz="1800" b="0" i="0" u="none" strike="noStrike" baseline="0" dirty="0" err="1">
                <a:latin typeface="URWPalladioL-Roma"/>
              </a:rPr>
              <a:t>nes</a:t>
            </a:r>
            <a:r>
              <a:rPr lang="en-US" sz="1800" b="0" i="0" u="none" strike="noStrike" baseline="0" dirty="0">
                <a:latin typeface="URWPalladioL-Roma"/>
              </a:rPr>
              <a:t>: </a:t>
            </a:r>
            <a:r>
              <a:rPr lang="en-US" sz="1800" b="0" i="0" u="none" strike="noStrike" baseline="0" dirty="0" err="1">
                <a:latin typeface="URWPalladioL-Roma"/>
              </a:rPr>
              <a:t>Imprimerie</a:t>
            </a:r>
            <a:r>
              <a:rPr lang="en-US" sz="1800" b="0" i="0" u="none" strike="noStrike" baseline="0" dirty="0">
                <a:latin typeface="URWPalladioL-Roma"/>
              </a:rPr>
              <a:t> </a:t>
            </a:r>
            <a:r>
              <a:rPr lang="en-US" sz="1800" b="0" i="0" u="none" strike="noStrike" baseline="0" dirty="0" err="1">
                <a:latin typeface="URWPalladioL-Roma"/>
              </a:rPr>
              <a:t>Nationale</a:t>
            </a:r>
            <a:r>
              <a:rPr lang="en-US" dirty="0">
                <a:latin typeface="URWPalladioL-Roma"/>
              </a:rPr>
              <a:t>, p. </a:t>
            </a:r>
            <a:r>
              <a:rPr lang="el-GR" dirty="0" err="1">
                <a:latin typeface="URWPalladioL-Roma"/>
              </a:rPr>
              <a:t>λδ</a:t>
            </a:r>
            <a:r>
              <a:rPr lang="el-GR" dirty="0">
                <a:latin typeface="URWPalladioL-Roma"/>
              </a:rPr>
              <a:t>’</a:t>
            </a:r>
            <a:endParaRPr lang="el-GR" dirty="0"/>
          </a:p>
        </p:txBody>
      </p:sp>
      <mc:AlternateContent xmlns:mc="http://schemas.openxmlformats.org/markup-compatibility/2006" xmlns:p14="http://schemas.microsoft.com/office/powerpoint/2010/main">
        <mc:Choice Requires="p14">
          <p:contentPart p14:bwMode="auto" r:id="rId18">
            <p14:nvContentPartPr>
              <p14:cNvPr id="33" name="Ink 32">
                <a:extLst>
                  <a:ext uri="{FF2B5EF4-FFF2-40B4-BE49-F238E27FC236}">
                    <a16:creationId xmlns:a16="http://schemas.microsoft.com/office/drawing/2014/main" id="{1C5A83AA-6116-775C-8B87-3298C7272A0A}"/>
                  </a:ext>
                </a:extLst>
              </p14:cNvPr>
              <p14:cNvContentPartPr/>
              <p14:nvPr/>
            </p14:nvContentPartPr>
            <p14:xfrm>
              <a:off x="5890002" y="3909977"/>
              <a:ext cx="1158120" cy="36000"/>
            </p14:xfrm>
          </p:contentPart>
        </mc:Choice>
        <mc:Fallback xmlns="">
          <p:pic>
            <p:nvPicPr>
              <p:cNvPr id="33" name="Ink 32">
                <a:extLst>
                  <a:ext uri="{FF2B5EF4-FFF2-40B4-BE49-F238E27FC236}">
                    <a16:creationId xmlns:a16="http://schemas.microsoft.com/office/drawing/2014/main" id="{1C5A83AA-6116-775C-8B87-3298C7272A0A}"/>
                  </a:ext>
                </a:extLst>
              </p:cNvPr>
              <p:cNvPicPr/>
              <p:nvPr/>
            </p:nvPicPr>
            <p:blipFill>
              <a:blip r:embed="rId19"/>
              <a:stretch>
                <a:fillRect/>
              </a:stretch>
            </p:blipFill>
            <p:spPr>
              <a:xfrm>
                <a:off x="5836362" y="3802337"/>
                <a:ext cx="12657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 name="Γραφή 2">
                <a:extLst>
                  <a:ext uri="{FF2B5EF4-FFF2-40B4-BE49-F238E27FC236}">
                    <a16:creationId xmlns:a16="http://schemas.microsoft.com/office/drawing/2014/main" id="{369967FA-1FC7-5025-2297-806C0FAB8484}"/>
                  </a:ext>
                </a:extLst>
              </p14:cNvPr>
              <p14:cNvContentPartPr/>
              <p14:nvPr/>
            </p14:nvContentPartPr>
            <p14:xfrm>
              <a:off x="4715494" y="3564190"/>
              <a:ext cx="920880" cy="95040"/>
            </p14:xfrm>
          </p:contentPart>
        </mc:Choice>
        <mc:Fallback xmlns="">
          <p:pic>
            <p:nvPicPr>
              <p:cNvPr id="3" name="Γραφή 2">
                <a:extLst>
                  <a:ext uri="{FF2B5EF4-FFF2-40B4-BE49-F238E27FC236}">
                    <a16:creationId xmlns:a16="http://schemas.microsoft.com/office/drawing/2014/main" id="{369967FA-1FC7-5025-2297-806C0FAB8484}"/>
                  </a:ext>
                </a:extLst>
              </p:cNvPr>
              <p:cNvPicPr/>
              <p:nvPr/>
            </p:nvPicPr>
            <p:blipFill>
              <a:blip r:embed="rId21"/>
              <a:stretch>
                <a:fillRect/>
              </a:stretch>
            </p:blipFill>
            <p:spPr>
              <a:xfrm>
                <a:off x="4661854" y="3456550"/>
                <a:ext cx="102852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 name="Γραφή 5">
                <a:extLst>
                  <a:ext uri="{FF2B5EF4-FFF2-40B4-BE49-F238E27FC236}">
                    <a16:creationId xmlns:a16="http://schemas.microsoft.com/office/drawing/2014/main" id="{5C312D9D-8FAA-5193-726E-F3666193F008}"/>
                  </a:ext>
                </a:extLst>
              </p14:cNvPr>
              <p14:cNvContentPartPr/>
              <p14:nvPr/>
            </p14:nvContentPartPr>
            <p14:xfrm>
              <a:off x="1862084" y="3756502"/>
              <a:ext cx="3757320" cy="59760"/>
            </p14:xfrm>
          </p:contentPart>
        </mc:Choice>
        <mc:Fallback xmlns="">
          <p:pic>
            <p:nvPicPr>
              <p:cNvPr id="6" name="Γραφή 5">
                <a:extLst>
                  <a:ext uri="{FF2B5EF4-FFF2-40B4-BE49-F238E27FC236}">
                    <a16:creationId xmlns:a16="http://schemas.microsoft.com/office/drawing/2014/main" id="{5C312D9D-8FAA-5193-726E-F3666193F008}"/>
                  </a:ext>
                </a:extLst>
              </p:cNvPr>
              <p:cNvPicPr/>
              <p:nvPr/>
            </p:nvPicPr>
            <p:blipFill>
              <a:blip r:embed="rId23"/>
              <a:stretch>
                <a:fillRect/>
              </a:stretch>
            </p:blipFill>
            <p:spPr>
              <a:xfrm>
                <a:off x="1808084" y="3648862"/>
                <a:ext cx="38649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 name="Γραφή 6">
                <a:extLst>
                  <a:ext uri="{FF2B5EF4-FFF2-40B4-BE49-F238E27FC236}">
                    <a16:creationId xmlns:a16="http://schemas.microsoft.com/office/drawing/2014/main" id="{11A1BE84-C355-8EC5-EC1C-8043F45CD6A0}"/>
                  </a:ext>
                </a:extLst>
              </p14:cNvPr>
              <p14:cNvContentPartPr/>
              <p14:nvPr/>
            </p14:nvContentPartPr>
            <p14:xfrm>
              <a:off x="4438964" y="4271662"/>
              <a:ext cx="1187640" cy="26640"/>
            </p14:xfrm>
          </p:contentPart>
        </mc:Choice>
        <mc:Fallback xmlns="">
          <p:pic>
            <p:nvPicPr>
              <p:cNvPr id="7" name="Γραφή 6">
                <a:extLst>
                  <a:ext uri="{FF2B5EF4-FFF2-40B4-BE49-F238E27FC236}">
                    <a16:creationId xmlns:a16="http://schemas.microsoft.com/office/drawing/2014/main" id="{11A1BE84-C355-8EC5-EC1C-8043F45CD6A0}"/>
                  </a:ext>
                </a:extLst>
              </p:cNvPr>
              <p:cNvPicPr/>
              <p:nvPr/>
            </p:nvPicPr>
            <p:blipFill>
              <a:blip r:embed="rId25"/>
              <a:stretch>
                <a:fillRect/>
              </a:stretch>
            </p:blipFill>
            <p:spPr>
              <a:xfrm>
                <a:off x="4385324" y="4164022"/>
                <a:ext cx="12952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 name="Γραφή 7">
                <a:extLst>
                  <a:ext uri="{FF2B5EF4-FFF2-40B4-BE49-F238E27FC236}">
                    <a16:creationId xmlns:a16="http://schemas.microsoft.com/office/drawing/2014/main" id="{E490FBD1-3223-A7A4-4C78-0378804A56B8}"/>
                  </a:ext>
                </a:extLst>
              </p14:cNvPr>
              <p14:cNvContentPartPr/>
              <p14:nvPr/>
            </p14:nvContentPartPr>
            <p14:xfrm>
              <a:off x="1787204" y="4413142"/>
              <a:ext cx="3834720" cy="51480"/>
            </p14:xfrm>
          </p:contentPart>
        </mc:Choice>
        <mc:Fallback xmlns="">
          <p:pic>
            <p:nvPicPr>
              <p:cNvPr id="8" name="Γραφή 7">
                <a:extLst>
                  <a:ext uri="{FF2B5EF4-FFF2-40B4-BE49-F238E27FC236}">
                    <a16:creationId xmlns:a16="http://schemas.microsoft.com/office/drawing/2014/main" id="{E490FBD1-3223-A7A4-4C78-0378804A56B8}"/>
                  </a:ext>
                </a:extLst>
              </p:cNvPr>
              <p:cNvPicPr/>
              <p:nvPr/>
            </p:nvPicPr>
            <p:blipFill>
              <a:blip r:embed="rId27"/>
              <a:stretch>
                <a:fillRect/>
              </a:stretch>
            </p:blipFill>
            <p:spPr>
              <a:xfrm>
                <a:off x="1733204" y="4305502"/>
                <a:ext cx="39423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 name="Γραφή 9">
                <a:extLst>
                  <a:ext uri="{FF2B5EF4-FFF2-40B4-BE49-F238E27FC236}">
                    <a16:creationId xmlns:a16="http://schemas.microsoft.com/office/drawing/2014/main" id="{A7EFAA17-1410-5FA3-2C5B-9E03370FE137}"/>
                  </a:ext>
                </a:extLst>
              </p14:cNvPr>
              <p14:cNvContentPartPr/>
              <p14:nvPr/>
            </p14:nvContentPartPr>
            <p14:xfrm>
              <a:off x="1812044" y="4513582"/>
              <a:ext cx="3855960" cy="75960"/>
            </p14:xfrm>
          </p:contentPart>
        </mc:Choice>
        <mc:Fallback xmlns="">
          <p:pic>
            <p:nvPicPr>
              <p:cNvPr id="10" name="Γραφή 9">
                <a:extLst>
                  <a:ext uri="{FF2B5EF4-FFF2-40B4-BE49-F238E27FC236}">
                    <a16:creationId xmlns:a16="http://schemas.microsoft.com/office/drawing/2014/main" id="{A7EFAA17-1410-5FA3-2C5B-9E03370FE137}"/>
                  </a:ext>
                </a:extLst>
              </p:cNvPr>
              <p:cNvPicPr/>
              <p:nvPr/>
            </p:nvPicPr>
            <p:blipFill>
              <a:blip r:embed="rId29"/>
              <a:stretch>
                <a:fillRect/>
              </a:stretch>
            </p:blipFill>
            <p:spPr>
              <a:xfrm>
                <a:off x="1758044" y="4405942"/>
                <a:ext cx="39636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 name="Γραφή 10">
                <a:extLst>
                  <a:ext uri="{FF2B5EF4-FFF2-40B4-BE49-F238E27FC236}">
                    <a16:creationId xmlns:a16="http://schemas.microsoft.com/office/drawing/2014/main" id="{651D3AEF-A789-915E-6B18-2B5B7214A98F}"/>
                  </a:ext>
                </a:extLst>
              </p14:cNvPr>
              <p14:cNvContentPartPr/>
              <p14:nvPr/>
            </p14:nvContentPartPr>
            <p14:xfrm>
              <a:off x="1803404" y="4729582"/>
              <a:ext cx="3823200" cy="34200"/>
            </p14:xfrm>
          </p:contentPart>
        </mc:Choice>
        <mc:Fallback xmlns="">
          <p:pic>
            <p:nvPicPr>
              <p:cNvPr id="11" name="Γραφή 10">
                <a:extLst>
                  <a:ext uri="{FF2B5EF4-FFF2-40B4-BE49-F238E27FC236}">
                    <a16:creationId xmlns:a16="http://schemas.microsoft.com/office/drawing/2014/main" id="{651D3AEF-A789-915E-6B18-2B5B7214A98F}"/>
                  </a:ext>
                </a:extLst>
              </p:cNvPr>
              <p:cNvPicPr/>
              <p:nvPr/>
            </p:nvPicPr>
            <p:blipFill>
              <a:blip r:embed="rId31"/>
              <a:stretch>
                <a:fillRect/>
              </a:stretch>
            </p:blipFill>
            <p:spPr>
              <a:xfrm>
                <a:off x="1749764" y="4621942"/>
                <a:ext cx="39308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 name="Γραφή 11">
                <a:extLst>
                  <a:ext uri="{FF2B5EF4-FFF2-40B4-BE49-F238E27FC236}">
                    <a16:creationId xmlns:a16="http://schemas.microsoft.com/office/drawing/2014/main" id="{240E32ED-17D5-5BE3-281A-59EADD301EF8}"/>
                  </a:ext>
                </a:extLst>
              </p14:cNvPr>
              <p14:cNvContentPartPr/>
              <p14:nvPr/>
            </p14:nvContentPartPr>
            <p14:xfrm>
              <a:off x="1820684" y="4920382"/>
              <a:ext cx="2160360" cy="17640"/>
            </p14:xfrm>
          </p:contentPart>
        </mc:Choice>
        <mc:Fallback xmlns="">
          <p:pic>
            <p:nvPicPr>
              <p:cNvPr id="12" name="Γραφή 11">
                <a:extLst>
                  <a:ext uri="{FF2B5EF4-FFF2-40B4-BE49-F238E27FC236}">
                    <a16:creationId xmlns:a16="http://schemas.microsoft.com/office/drawing/2014/main" id="{240E32ED-17D5-5BE3-281A-59EADD301EF8}"/>
                  </a:ext>
                </a:extLst>
              </p:cNvPr>
              <p:cNvPicPr/>
              <p:nvPr/>
            </p:nvPicPr>
            <p:blipFill>
              <a:blip r:embed="rId33"/>
              <a:stretch>
                <a:fillRect/>
              </a:stretch>
            </p:blipFill>
            <p:spPr>
              <a:xfrm>
                <a:off x="1766684" y="4812382"/>
                <a:ext cx="2268000" cy="233280"/>
              </a:xfrm>
              <a:prstGeom prst="rect">
                <a:avLst/>
              </a:prstGeom>
            </p:spPr>
          </p:pic>
        </mc:Fallback>
      </mc:AlternateContent>
    </p:spTree>
    <p:extLst>
      <p:ext uri="{BB962C8B-B14F-4D97-AF65-F5344CB8AC3E}">
        <p14:creationId xmlns:p14="http://schemas.microsoft.com/office/powerpoint/2010/main" val="2449075033"/>
      </p:ext>
    </p:extLst>
  </p:cSld>
  <p:clrMapOvr>
    <a:masterClrMapping/>
  </p:clrMapOvr>
</p:sld>
</file>

<file path=ppt/theme/theme1.xml><?xml version="1.0" encoding="utf-8"?>
<a:theme xmlns:a="http://schemas.openxmlformats.org/drawingml/2006/main" name="Ανασκόπηση">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1473</TotalTime>
  <Words>2896</Words>
  <Application>Microsoft Office PowerPoint</Application>
  <PresentationFormat>Ευρεία οθόνη</PresentationFormat>
  <Paragraphs>286</Paragraphs>
  <Slides>20</Slides>
  <Notes>17</Notes>
  <HiddenSlides>0</HiddenSlides>
  <MMClips>0</MMClips>
  <ScaleCrop>false</ScaleCrop>
  <HeadingPairs>
    <vt:vector size="8" baseType="variant">
      <vt:variant>
        <vt:lpstr>Γραμματοσειρές που χρησιμοποιούνται</vt:lpstr>
      </vt:variant>
      <vt:variant>
        <vt:i4>12</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20</vt:i4>
      </vt:variant>
    </vt:vector>
  </HeadingPairs>
  <TitlesOfParts>
    <vt:vector size="34" baseType="lpstr">
      <vt:lpstr>Arial</vt:lpstr>
      <vt:lpstr>Calibri</vt:lpstr>
      <vt:lpstr>Calibri Light</vt:lpstr>
      <vt:lpstr>Cambria Math</vt:lpstr>
      <vt:lpstr>Code</vt:lpstr>
      <vt:lpstr>Tahoma</vt:lpstr>
      <vt:lpstr>Times New Roman</vt:lpstr>
      <vt:lpstr>URWPalladioL-Ital</vt:lpstr>
      <vt:lpstr>URWPalladioL-Roma</vt:lpstr>
      <vt:lpstr>VnURWPalladioL</vt:lpstr>
      <vt:lpstr>VnURWPalladioL-Italic</vt:lpstr>
      <vt:lpstr>Wingdings</vt:lpstr>
      <vt:lpstr>Ανασκόπηση</vt:lpstr>
      <vt:lpstr>Document</vt:lpstr>
      <vt:lpstr>  Έμφυλες ανισότητες στην νησιωτική &amp; ηπειρωτική Ελλάδα κατά την περίοδο του Μεσοπολέμου </vt:lpstr>
      <vt:lpstr>Περιοχή μελέτης (εντός των συνόρων του 1928)</vt:lpstr>
      <vt:lpstr>Η στρεβλή αναλογία των φύλων κατά το παρελθόν (Απογραφές πληθυσμού)</vt:lpstr>
      <vt:lpstr>Η στρεβλή αναλογία των φύλων κατά το παρελθόν  (Ληξιαρχικές καταγραφές)</vt:lpstr>
      <vt:lpstr>Ερευνητικές ερωτήματα</vt:lpstr>
      <vt:lpstr>Μέθοδοι και δεδομένα</vt:lpstr>
      <vt:lpstr>Ομολογία για ελλιπή στοιχεία το 1921</vt:lpstr>
      <vt:lpstr>Πληθυσμός, ως ποσοστό του συνολικού πληθυσμού της Ελλάδας, που ανήκε σε Δήμους και Κοινότητες που δεν παρείχαν στοιχεία φυσικής κίνησης του πληθυσμού. </vt:lpstr>
      <vt:lpstr>Ομολογία για διαφορική κατά φύλο δήλωση των γεννήσεων (1921).</vt:lpstr>
      <vt:lpstr>Αναλογία των φύλων κατά ηλικία, 1920-1928. </vt:lpstr>
      <vt:lpstr>Προσδόκιμο επιβίωσης των γυναικών κατά Γεωγραφικό Διαμέρισμα το 1928</vt:lpstr>
      <vt:lpstr>Διαφορική κατά φύλο προσδοκία ζωής κατά τη γέννηση στα 10 Γεωγραφικά Διαμέρισματα το 1928</vt:lpstr>
      <vt:lpstr>Διαφορική κατά φύλο θνησιμότητα στα 10 Γεωγραφικά Διαμερίσματα το 1928.</vt:lpstr>
      <vt:lpstr>Διαφορική κατά φύλο θνησιμότητα κατά Γεωγραφικό Διαμέρισμα. Ελλάδα 1928</vt:lpstr>
      <vt:lpstr>Τυποποιημένος δείκτης διαφορικής κατά φύλο θνησιμότητας το 1928 ανά Γεωγραφικό διαμέρισμα. </vt:lpstr>
      <vt:lpstr>Γεωγραφικά Διαμερίσματα και διαφορική κατά φύλο θνησιμότητα. Ελλάδα 1928.</vt:lpstr>
      <vt:lpstr>Εγγραμματοσύνη και διαφορική κατά φύλο θνησιμότητα το 1928.</vt:lpstr>
      <vt:lpstr>Έμφυλες ανισότητες στην εκπαίδευση κατά Γεωγραφικό Διαμέρισμα. Ελλάδα 1928.</vt:lpstr>
      <vt:lpstr>Συμπεράσματα</vt:lpstr>
      <vt:lpstr>Συμπεράσματα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Excess female mortality and gender inequalities in pre-war Greece</dc:title>
  <dc:creator>Gavalas Basileios</dc:creator>
  <cp:lastModifiedBy>VASILEIOS GAVALAS</cp:lastModifiedBy>
  <cp:revision>47</cp:revision>
  <cp:lastPrinted>2023-06-24T06:29:05Z</cp:lastPrinted>
  <dcterms:created xsi:type="dcterms:W3CDTF">2022-12-29T07:15:23Z</dcterms:created>
  <dcterms:modified xsi:type="dcterms:W3CDTF">2024-05-28T04:02:18Z</dcterms:modified>
</cp:coreProperties>
</file>