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475875-DDA2-4899-9ED7-204D78C3E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7E87DA-2875-46E1-8C8E-C00755B05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8D7345-3627-49FA-94FA-BAE59F07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FA07E5-641A-449D-BB4D-75E9E4F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33AECB-4CD1-45E1-AB70-3077F9D5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63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AAC89C-210E-4C19-945E-750945BA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ECD09C-0162-46D0-9A8C-D09238755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E03E3E-2E31-4CE6-B64D-47FF3F2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629A35-A628-4C0F-868A-12B6F0100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2E6B76-2557-434B-8592-0A98D7F5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62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C994A99-FA02-4A80-A64E-737E9A54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54F12A-AD64-4D9D-BF1E-F04034800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4F40DF-C372-4B16-B396-0064E01E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EFEE71-03AC-4D7C-BA4E-C2228FA1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1180AD-0F8E-402A-A6DA-FC59F292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472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DE1EAE-F443-43F1-AEDC-FAD3FA0E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C5CB22-AC84-477A-ACC4-BDB28E1F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321243-A076-4C98-AB22-C594B986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AF2B37-22BF-44CE-8FB5-F73D86A6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728429-1C1A-4ED9-BBA6-A6CEC3D0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857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0769C-269B-468D-9312-3A1B8F65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DD3DA20-5F2F-42AF-9E86-15A3DD93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C0DFD4-2E2D-47A8-B8AA-495BF71A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B5390D-ED56-46E4-BE9B-E3BEA9D5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27112C-9A9C-440C-9D68-BD1849A9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610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B3ED1-4031-449D-B8A3-0A064795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515F9A-5881-4BBB-A5DA-C9F7DCADA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D9069D3-7A6C-413F-95C1-AB6DB5FCF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359F03-57B9-49D8-BAFA-50C1D6C1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DB2021-2FF7-4A24-B755-7207944C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E5DCBD-BD9D-4EB5-974D-A8B77A26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263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7306CD-EFD6-4ED2-A2C7-EDA6AF74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ACD8A8-4260-49A7-9130-606F7A023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D4A2F3-6047-4762-AF3C-FA32C968C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C874C52-25EC-49D0-B34B-6DCA13220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156C641-762F-49DA-A771-E256CFA69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4EE3D49-72C9-41EE-84A8-CF44A2BF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3A84C4-7741-4400-94D5-46EE7364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61997C0-9285-4AAD-A0ED-698A8938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5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8B77C7-BAB9-4919-AD3B-D34359DD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07696C7-1DB0-4085-8B50-BDBBAB21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80A9AE5-E5C3-4014-A177-352CF3A5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0E82184-C8DB-4982-9AD4-EEC6CCA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823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094F796-311B-4231-B4A4-AA416E7D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B9BF0B8-E154-4F0D-B460-79DD5F7E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451546-E94E-44BA-96CC-D346383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18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A94B0E-60BA-48BD-A86E-57DD249E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F39992-8073-4EA3-8C1E-0ED7AA3DE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0F638C3-32FF-45C9-9AD9-F9BA4C159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051E081-521F-4255-BFBC-8961C617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159233-A019-4000-9281-7E92780F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7CAFF2-1640-4020-BE75-F0117BE3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843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B68B23-946A-46C5-B54F-F2F4BD0D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21B1880-C153-424F-B429-127923470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E921847-FA0B-4303-B931-485B50246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064EC7-9E76-41D7-912F-806E9BE2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E6CA82-BC72-415A-83B0-0D16B025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4CAEA2-D043-4F7D-9434-3AFA1E78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64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DEFF356-A638-407E-8171-BB4F56F0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112A91-1A63-4495-9952-9540E533F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1CA949-46F5-4547-BF29-0777BCF9F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35B19D-FA44-4010-8898-E6C55FA8D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F9244E-7E99-4B9F-AEC5-134D9E28A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c.europa.eu/eurostat/home?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gisco/geodata/reference-data/administrative-units-statistical-units/countri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995AB-F9A2-418B-B814-F898D2F96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7BF9B84-B0B9-4A74-BE7F-989CF5F11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chemeClr val="tx1"/>
                </a:solidFill>
              </a:rPr>
              <a:t>ΕΡΓΑΣΤΗΡΙΟ 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15DF389-8EA6-4EC4-B136-D7D80A01B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Εφαρμογές Γεωπληροφορικής στις Κοινωνικές Επιστήμες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C974302-FEB9-40FF-8964-E2FC96CD9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376" y="1619957"/>
            <a:ext cx="9704439" cy="5238043"/>
          </a:xfrm>
          <a:prstGeom prst="rect">
            <a:avLst/>
          </a:prstGeom>
        </p:spPr>
      </p:pic>
      <p:sp>
        <p:nvSpPr>
          <p:cNvPr id="5" name="Υπότιτλος 6">
            <a:extLst>
              <a:ext uri="{FF2B5EF4-FFF2-40B4-BE49-F238E27FC236}">
                <a16:creationId xmlns:a16="http://schemas.microsoft.com/office/drawing/2014/main" id="{2F9AF2A1-E07F-49D6-AA73-DA27531B4AEB}"/>
              </a:ext>
            </a:extLst>
          </p:cNvPr>
          <p:cNvSpPr txBox="1">
            <a:spLocks/>
          </p:cNvSpPr>
          <p:nvPr/>
        </p:nvSpPr>
        <p:spPr>
          <a:xfrm>
            <a:off x="-72939" y="-11901"/>
            <a:ext cx="12118760" cy="179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Unzip, open in ArcGIS, Open Attribute Table</a:t>
            </a:r>
          </a:p>
          <a:p>
            <a:r>
              <a:rPr lang="en-US" dirty="0"/>
              <a:t>Next -&gt; Select by Attribute, EU_STAT = ‘T’</a:t>
            </a:r>
          </a:p>
          <a:p>
            <a:r>
              <a:rPr lang="en-US" dirty="0"/>
              <a:t>Next - &gt; Select features, </a:t>
            </a:r>
            <a:r>
              <a:rPr lang="el-GR" dirty="0"/>
              <a:t>κρατώντας πατημένο το </a:t>
            </a:r>
            <a:r>
              <a:rPr lang="en-US" dirty="0"/>
              <a:t>Shift, </a:t>
            </a:r>
            <a:r>
              <a:rPr lang="el-GR" dirty="0"/>
              <a:t>επιλέξτε την Νορβηγία</a:t>
            </a:r>
            <a:endParaRPr lang="en-US" dirty="0"/>
          </a:p>
          <a:p>
            <a:r>
              <a:rPr lang="en-US" dirty="0"/>
              <a:t>Next - &gt;</a:t>
            </a:r>
            <a:r>
              <a:rPr lang="el-GR" dirty="0"/>
              <a:t> δεξί κλικ στο </a:t>
            </a:r>
            <a:r>
              <a:rPr lang="en-US" dirty="0"/>
              <a:t>layer, data, export data, </a:t>
            </a:r>
            <a:r>
              <a:rPr lang="el-GR" dirty="0"/>
              <a:t>αποθηκεύστε</a:t>
            </a:r>
            <a:endParaRPr lang="en-US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6876710B-2C78-4192-9589-9D00E501BF28}"/>
              </a:ext>
            </a:extLst>
          </p:cNvPr>
          <p:cNvSpPr/>
          <p:nvPr/>
        </p:nvSpPr>
        <p:spPr>
          <a:xfrm>
            <a:off x="2164703" y="1735495"/>
            <a:ext cx="757784" cy="550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AB7052-D37C-4145-BB83-9E2653BE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Πρόβλημα…Υπερπόντιες κτήσεις…Θα επηρεάσουν την κλίμακα των χαρτών.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FF62E50-5AED-4950-8E63-F9C7383803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9360311" cy="49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3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867984A-B640-43B0-ADC0-63207AA1BC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56" y="1017639"/>
            <a:ext cx="10117393" cy="5543113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E4C7755F-54FB-4AA4-8AD3-76D80537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6" y="-71158"/>
            <a:ext cx="105156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Δημιουργήστε ένα νέο πολυγωνικό </a:t>
            </a:r>
            <a:r>
              <a:rPr lang="en-US" sz="4000" dirty="0"/>
              <a:t>layer </a:t>
            </a:r>
            <a:r>
              <a:rPr lang="el-GR" sz="4000" dirty="0"/>
              <a:t>στην βάση γεωγραφικών δεδομένων: όνομα=</a:t>
            </a:r>
            <a:r>
              <a:rPr lang="en-US" sz="4000" dirty="0"/>
              <a:t>clip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00128D1-17B5-4A45-8780-4C2420F2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27" y="2195085"/>
            <a:ext cx="4198375" cy="439256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09FD31E-1ABC-4D97-B587-D45D20636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702" y="1516625"/>
            <a:ext cx="4095556" cy="43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6">
            <a:extLst>
              <a:ext uri="{FF2B5EF4-FFF2-40B4-BE49-F238E27FC236}">
                <a16:creationId xmlns:a16="http://schemas.microsoft.com/office/drawing/2014/main" id="{DDD52682-E36E-446C-B530-2039160E27C1}"/>
              </a:ext>
            </a:extLst>
          </p:cNvPr>
          <p:cNvSpPr txBox="1">
            <a:spLocks/>
          </p:cNvSpPr>
          <p:nvPr/>
        </p:nvSpPr>
        <p:spPr>
          <a:xfrm>
            <a:off x="-205275" y="185665"/>
            <a:ext cx="3890867" cy="8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Editor, Start editing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CA1499-BF5C-4CE7-85A8-D639E1EC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2" y="584887"/>
            <a:ext cx="6626942" cy="6195600"/>
          </a:xfrm>
          <a:prstGeom prst="rect">
            <a:avLst/>
          </a:prstGeom>
        </p:spPr>
      </p:pic>
      <p:sp>
        <p:nvSpPr>
          <p:cNvPr id="6" name="Υπότιτλος 6">
            <a:extLst>
              <a:ext uri="{FF2B5EF4-FFF2-40B4-BE49-F238E27FC236}">
                <a16:creationId xmlns:a16="http://schemas.microsoft.com/office/drawing/2014/main" id="{1D038582-E641-4E2C-B622-AD47443665B7}"/>
              </a:ext>
            </a:extLst>
          </p:cNvPr>
          <p:cNvSpPr txBox="1">
            <a:spLocks/>
          </p:cNvSpPr>
          <p:nvPr/>
        </p:nvSpPr>
        <p:spPr>
          <a:xfrm>
            <a:off x="6928028" y="918168"/>
            <a:ext cx="3890867" cy="8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</a:t>
            </a:r>
            <a:r>
              <a:rPr lang="el-GR" dirty="0"/>
              <a:t>Επιλέξτε το </a:t>
            </a:r>
            <a:r>
              <a:rPr lang="en-US" dirty="0"/>
              <a:t>“Clip”</a:t>
            </a:r>
            <a:r>
              <a:rPr lang="el-GR" dirty="0"/>
              <a:t>, και κάτω </a:t>
            </a:r>
            <a:r>
              <a:rPr lang="en-US" dirty="0"/>
              <a:t>Rectangle</a:t>
            </a:r>
          </a:p>
        </p:txBody>
      </p:sp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5EF42281-C21D-4ED3-BD75-1B832110D8AC}"/>
              </a:ext>
            </a:extLst>
          </p:cNvPr>
          <p:cNvSpPr txBox="1">
            <a:spLocks/>
          </p:cNvSpPr>
          <p:nvPr/>
        </p:nvSpPr>
        <p:spPr>
          <a:xfrm>
            <a:off x="7139421" y="2692890"/>
            <a:ext cx="4659289" cy="188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</a:t>
            </a:r>
            <a:r>
              <a:rPr lang="el-GR" dirty="0"/>
              <a:t>Δημιουργήστε ένα παρόμοιο με αριστερά πολύγωνο πάνω από την Ευρώπη. Έπειτα </a:t>
            </a:r>
            <a:r>
              <a:rPr lang="en-US" dirty="0"/>
              <a:t>save</a:t>
            </a:r>
            <a:r>
              <a:rPr lang="el-GR" dirty="0"/>
              <a:t> και </a:t>
            </a:r>
            <a:r>
              <a:rPr lang="en-US" dirty="0"/>
              <a:t>stop editing</a:t>
            </a:r>
          </a:p>
        </p:txBody>
      </p:sp>
    </p:spTree>
    <p:extLst>
      <p:ext uri="{BB962C8B-B14F-4D97-AF65-F5344CB8AC3E}">
        <p14:creationId xmlns:p14="http://schemas.microsoft.com/office/powerpoint/2010/main" val="253949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6">
            <a:extLst>
              <a:ext uri="{FF2B5EF4-FFF2-40B4-BE49-F238E27FC236}">
                <a16:creationId xmlns:a16="http://schemas.microsoft.com/office/drawing/2014/main" id="{1C88D47F-F13F-45F8-8D52-6B836072553B}"/>
              </a:ext>
            </a:extLst>
          </p:cNvPr>
          <p:cNvSpPr txBox="1">
            <a:spLocks/>
          </p:cNvSpPr>
          <p:nvPr/>
        </p:nvSpPr>
        <p:spPr>
          <a:xfrm>
            <a:off x="-205275" y="185665"/>
            <a:ext cx="6634067" cy="8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</a:t>
            </a:r>
            <a:r>
              <a:rPr lang="el-GR" dirty="0"/>
              <a:t>Από το </a:t>
            </a:r>
            <a:r>
              <a:rPr lang="en-US" dirty="0"/>
              <a:t>Search</a:t>
            </a:r>
            <a:r>
              <a:rPr lang="el-GR" dirty="0"/>
              <a:t> βρείτε την εντολή </a:t>
            </a:r>
            <a:r>
              <a:rPr lang="en-US" dirty="0"/>
              <a:t>“clip”. </a:t>
            </a:r>
            <a:r>
              <a:rPr lang="el-GR" dirty="0"/>
              <a:t>Καθορίστε τις παρακάτω παραμέτρους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B939C6-C10E-46D7-B3FF-A55CBE02B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10" y="1230486"/>
            <a:ext cx="7839519" cy="5089711"/>
          </a:xfrm>
          <a:prstGeom prst="rect">
            <a:avLst/>
          </a:prstGeom>
        </p:spPr>
      </p:pic>
      <p:sp>
        <p:nvSpPr>
          <p:cNvPr id="6" name="Υπότιτλος 6">
            <a:extLst>
              <a:ext uri="{FF2B5EF4-FFF2-40B4-BE49-F238E27FC236}">
                <a16:creationId xmlns:a16="http://schemas.microsoft.com/office/drawing/2014/main" id="{CC96AEC1-8FB4-4F01-94CB-BFFC8F12EC61}"/>
              </a:ext>
            </a:extLst>
          </p:cNvPr>
          <p:cNvSpPr txBox="1">
            <a:spLocks/>
          </p:cNvSpPr>
          <p:nvPr/>
        </p:nvSpPr>
        <p:spPr>
          <a:xfrm>
            <a:off x="8458200" y="1942929"/>
            <a:ext cx="3800476" cy="2848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</a:t>
            </a:r>
            <a:r>
              <a:rPr lang="el-GR" dirty="0"/>
              <a:t> Αφαιρέστε όλα τα </a:t>
            </a:r>
            <a:r>
              <a:rPr lang="en-US" dirty="0"/>
              <a:t>layers </a:t>
            </a:r>
            <a:r>
              <a:rPr lang="el-GR" dirty="0"/>
              <a:t>εκτός από το </a:t>
            </a:r>
            <a:r>
              <a:rPr lang="en-US" dirty="0" err="1"/>
              <a:t>EU_clip</a:t>
            </a:r>
            <a:r>
              <a:rPr lang="en-US" dirty="0"/>
              <a:t>. </a:t>
            </a:r>
            <a:r>
              <a:rPr lang="el-GR" dirty="0"/>
              <a:t>Κάντε κλικ στο κουμπί του </a:t>
            </a:r>
            <a:r>
              <a:rPr lang="en-US" dirty="0"/>
              <a:t>full extent. </a:t>
            </a:r>
            <a:r>
              <a:rPr lang="el-GR" dirty="0"/>
              <a:t>Θα δείτε πλέον ότι το μέγιστο </a:t>
            </a:r>
            <a:r>
              <a:rPr lang="en-US" dirty="0"/>
              <a:t>zoom</a:t>
            </a:r>
            <a:r>
              <a:rPr lang="el-GR" dirty="0"/>
              <a:t> είναι στα όρια της Ευρώπης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3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6">
            <a:extLst>
              <a:ext uri="{FF2B5EF4-FFF2-40B4-BE49-F238E27FC236}">
                <a16:creationId xmlns:a16="http://schemas.microsoft.com/office/drawing/2014/main" id="{7D880EFA-4069-4A9A-BAFF-9D9EF75C9F21}"/>
              </a:ext>
            </a:extLst>
          </p:cNvPr>
          <p:cNvSpPr txBox="1">
            <a:spLocks/>
          </p:cNvSpPr>
          <p:nvPr/>
        </p:nvSpPr>
        <p:spPr>
          <a:xfrm>
            <a:off x="1242525" y="280915"/>
            <a:ext cx="9415950" cy="1652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</a:t>
            </a:r>
            <a:r>
              <a:rPr lang="el-GR" dirty="0"/>
              <a:t>Ανοίξτε τον </a:t>
            </a:r>
            <a:r>
              <a:rPr lang="en-US" dirty="0"/>
              <a:t>attribute table.</a:t>
            </a:r>
          </a:p>
          <a:p>
            <a:r>
              <a:rPr lang="el-GR" dirty="0"/>
              <a:t>Βεβαιωθείτε ότι τα ονόματα των χωρών στο πεδίο «</a:t>
            </a:r>
            <a:r>
              <a:rPr lang="en-US" dirty="0"/>
              <a:t>NAME_ENGL</a:t>
            </a:r>
            <a:r>
              <a:rPr lang="el-GR" dirty="0"/>
              <a:t>» είναι ίδια με τα αντίστοιχα των τεσσάρων αρχείων </a:t>
            </a:r>
            <a:r>
              <a:rPr lang="en-US" dirty="0"/>
              <a:t>csv.</a:t>
            </a:r>
            <a:r>
              <a:rPr lang="el-GR" dirty="0"/>
              <a:t> Μετονομάστε αν χρειαστεί αφού πρώτα πατήσετε </a:t>
            </a:r>
            <a:r>
              <a:rPr lang="en-US" dirty="0"/>
              <a:t>Start Editing </a:t>
            </a:r>
            <a:r>
              <a:rPr lang="el-GR" dirty="0"/>
              <a:t>από τον </a:t>
            </a:r>
            <a:r>
              <a:rPr lang="en-US" dirty="0"/>
              <a:t>Editor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16474A8-7E18-40F2-A4BE-419CFB27D103}"/>
              </a:ext>
            </a:extLst>
          </p:cNvPr>
          <p:cNvSpPr/>
          <p:nvPr/>
        </p:nvSpPr>
        <p:spPr>
          <a:xfrm>
            <a:off x="961347" y="1948934"/>
            <a:ext cx="9887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Next -&gt; </a:t>
            </a:r>
            <a:r>
              <a:rPr lang="el-GR" sz="2400" dirty="0"/>
              <a:t>Ανοίξτε το κάθε ένα </a:t>
            </a:r>
            <a:r>
              <a:rPr lang="en-US" sz="2400" dirty="0"/>
              <a:t>csv</a:t>
            </a:r>
            <a:r>
              <a:rPr lang="el-GR" sz="2400" dirty="0"/>
              <a:t> και προσθέστε ένα προσωνύμιο</a:t>
            </a:r>
            <a:r>
              <a:rPr lang="en-US" sz="2400" dirty="0"/>
              <a:t> </a:t>
            </a:r>
            <a:r>
              <a:rPr lang="el-GR" sz="2400" dirty="0"/>
              <a:t>μπροστά από κάθε χρονιά. Αν το αφήσουμε ως έχει, τότε επειδή δεν μπορεί να ορίσει το </a:t>
            </a:r>
            <a:r>
              <a:rPr lang="en-US" sz="2400" dirty="0"/>
              <a:t>GIS</a:t>
            </a:r>
            <a:r>
              <a:rPr lang="el-GR" sz="2400" dirty="0"/>
              <a:t> ως </a:t>
            </a:r>
            <a:r>
              <a:rPr lang="en-US" sz="2400" dirty="0"/>
              <a:t>header </a:t>
            </a:r>
            <a:r>
              <a:rPr lang="el-GR" sz="2400" dirty="0"/>
              <a:t>αριθμούς, θα βάλει αναγκαστικά την πρώτη σειρά ως εγγραφή, και είναι κάτι που ΔΕΝ θέλουμε. Άρα, για </a:t>
            </a:r>
            <a:r>
              <a:rPr lang="en-US" sz="2400" dirty="0"/>
              <a:t>male, migration MM, female migration, FM, </a:t>
            </a:r>
            <a:r>
              <a:rPr lang="el-GR" sz="2400" dirty="0"/>
              <a:t>για </a:t>
            </a:r>
            <a:r>
              <a:rPr lang="en-US" sz="2400" dirty="0"/>
              <a:t>male, no migration, </a:t>
            </a:r>
            <a:r>
              <a:rPr lang="el-GR" sz="2400" dirty="0"/>
              <a:t>ΜΝΜ,</a:t>
            </a:r>
            <a:r>
              <a:rPr lang="en-US" sz="2400" dirty="0"/>
              <a:t> </a:t>
            </a:r>
            <a:r>
              <a:rPr lang="el-GR" sz="2400" dirty="0"/>
              <a:t>για </a:t>
            </a:r>
            <a:r>
              <a:rPr lang="en-US" sz="2400" dirty="0"/>
              <a:t>female, no migration FNM.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52CED0D-F205-4776-910B-79701808A243}"/>
              </a:ext>
            </a:extLst>
          </p:cNvPr>
          <p:cNvSpPr/>
          <p:nvPr/>
        </p:nvSpPr>
        <p:spPr>
          <a:xfrm>
            <a:off x="961347" y="4301609"/>
            <a:ext cx="9887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Next -&gt; </a:t>
            </a:r>
            <a:r>
              <a:rPr lang="el-GR" sz="2400" dirty="0"/>
              <a:t>Δεξί κλικ πάνω στην βάση γεωγραφικών δεδομένων, </a:t>
            </a:r>
            <a:r>
              <a:rPr lang="en-US" sz="2400" dirty="0"/>
              <a:t>import, “Table (multiple)”, </a:t>
            </a:r>
            <a:r>
              <a:rPr lang="el-GR" sz="2400" dirty="0"/>
              <a:t>και δώστε τα 4 αρχεία </a:t>
            </a:r>
            <a:r>
              <a:rPr lang="en-US" sz="2400" dirty="0"/>
              <a:t>csv.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A2CE711-58D5-4C99-858E-A701996AE3BD}"/>
              </a:ext>
            </a:extLst>
          </p:cNvPr>
          <p:cNvSpPr/>
          <p:nvPr/>
        </p:nvSpPr>
        <p:spPr>
          <a:xfrm>
            <a:off x="1006686" y="5549384"/>
            <a:ext cx="9887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Next -&gt; </a:t>
            </a:r>
            <a:r>
              <a:rPr lang="el-GR" sz="2400" dirty="0"/>
              <a:t>Δεξί κλικ πάνω στην βάση γεωγραφικών δεδομένων, </a:t>
            </a:r>
            <a:r>
              <a:rPr lang="en-US" sz="2400" dirty="0"/>
              <a:t>import, “Table (multiple)”, </a:t>
            </a:r>
            <a:r>
              <a:rPr lang="el-GR" sz="2400" dirty="0"/>
              <a:t>και δώστε τα 4 αρχεία </a:t>
            </a:r>
            <a:r>
              <a:rPr lang="en-US" sz="2400" dirty="0"/>
              <a:t>csv.</a:t>
            </a:r>
          </a:p>
        </p:txBody>
      </p:sp>
    </p:spTree>
    <p:extLst>
      <p:ext uri="{BB962C8B-B14F-4D97-AF65-F5344CB8AC3E}">
        <p14:creationId xmlns:p14="http://schemas.microsoft.com/office/powerpoint/2010/main" val="43266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EF0BCB6-94E6-4735-8089-00BEC3A9A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1" r="61505" b="17914"/>
          <a:stretch/>
        </p:blipFill>
        <p:spPr>
          <a:xfrm>
            <a:off x="149289" y="1875453"/>
            <a:ext cx="7492482" cy="4572946"/>
          </a:xfrm>
          <a:prstGeom prst="rect">
            <a:avLst/>
          </a:prstGeom>
        </p:spPr>
      </p:pic>
      <p:sp>
        <p:nvSpPr>
          <p:cNvPr id="5" name="Υπότιτλος 6">
            <a:extLst>
              <a:ext uri="{FF2B5EF4-FFF2-40B4-BE49-F238E27FC236}">
                <a16:creationId xmlns:a16="http://schemas.microsoft.com/office/drawing/2014/main" id="{FA01597D-05E6-491B-B25E-E91853AF675D}"/>
              </a:ext>
            </a:extLst>
          </p:cNvPr>
          <p:cNvSpPr txBox="1">
            <a:spLocks/>
          </p:cNvSpPr>
          <p:nvPr/>
        </p:nvSpPr>
        <p:spPr>
          <a:xfrm>
            <a:off x="-205275" y="185665"/>
            <a:ext cx="6634067" cy="8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</a:t>
            </a:r>
            <a:r>
              <a:rPr lang="el-GR" dirty="0"/>
              <a:t>Δεξί κλικ πάνω στο </a:t>
            </a:r>
            <a:r>
              <a:rPr lang="en-US" dirty="0" err="1"/>
              <a:t>EU_clip</a:t>
            </a:r>
            <a:r>
              <a:rPr lang="en-US" dirty="0"/>
              <a:t>, join, </a:t>
            </a:r>
            <a:r>
              <a:rPr lang="el-GR" dirty="0"/>
              <a:t>και στη συνέχεια ορίστε τις παρακάτω επιλογές.</a:t>
            </a:r>
            <a:endParaRPr lang="en-US" dirty="0"/>
          </a:p>
        </p:txBody>
      </p:sp>
      <p:sp>
        <p:nvSpPr>
          <p:cNvPr id="6" name="Υπότιτλος 6">
            <a:extLst>
              <a:ext uri="{FF2B5EF4-FFF2-40B4-BE49-F238E27FC236}">
                <a16:creationId xmlns:a16="http://schemas.microsoft.com/office/drawing/2014/main" id="{482AAB46-E487-4FA6-B73D-EE667055F2BF}"/>
              </a:ext>
            </a:extLst>
          </p:cNvPr>
          <p:cNvSpPr txBox="1">
            <a:spLocks/>
          </p:cNvSpPr>
          <p:nvPr/>
        </p:nvSpPr>
        <p:spPr>
          <a:xfrm>
            <a:off x="7641771" y="2192693"/>
            <a:ext cx="4400940" cy="1903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</a:t>
            </a:r>
            <a:r>
              <a:rPr lang="el-GR" dirty="0"/>
              <a:t>Δεξί κλικ πάνω στο </a:t>
            </a:r>
            <a:r>
              <a:rPr lang="en-US" dirty="0" err="1"/>
              <a:t>EU_clip</a:t>
            </a:r>
            <a:r>
              <a:rPr lang="en-US" dirty="0"/>
              <a:t>, data, export data. </a:t>
            </a:r>
            <a:r>
              <a:rPr lang="el-GR" dirty="0"/>
              <a:t>Αποθηκεύστε το στην ΒΓΔ</a:t>
            </a:r>
            <a:r>
              <a:rPr lang="en-US" dirty="0"/>
              <a:t> </a:t>
            </a:r>
            <a:r>
              <a:rPr lang="el-GR" dirty="0"/>
              <a:t>με όνομα ανάλογο με τα δεδομένα (</a:t>
            </a:r>
            <a:r>
              <a:rPr lang="en-US" dirty="0"/>
              <a:t>MM, FM, MNM, FNM).</a:t>
            </a:r>
          </a:p>
        </p:txBody>
      </p:sp>
    </p:spTree>
    <p:extLst>
      <p:ext uri="{BB962C8B-B14F-4D97-AF65-F5344CB8AC3E}">
        <p14:creationId xmlns:p14="http://schemas.microsoft.com/office/powerpoint/2010/main" val="422457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249BC2-66F2-48A7-A95D-A0222825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Θεματική Χαρτογραφία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5582855-D149-43D7-A517-8AAC722F3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89" b="5848"/>
          <a:stretch/>
        </p:blipFill>
        <p:spPr>
          <a:xfrm>
            <a:off x="0" y="1690688"/>
            <a:ext cx="9641306" cy="5174167"/>
          </a:xfrm>
          <a:prstGeom prst="rect">
            <a:avLst/>
          </a:prstGeom>
        </p:spPr>
      </p:pic>
      <p:sp>
        <p:nvSpPr>
          <p:cNvPr id="5" name="Υπότιτλος 6">
            <a:extLst>
              <a:ext uri="{FF2B5EF4-FFF2-40B4-BE49-F238E27FC236}">
                <a16:creationId xmlns:a16="http://schemas.microsoft.com/office/drawing/2014/main" id="{63FE55D1-1F1D-40BC-BD08-685E37196BA8}"/>
              </a:ext>
            </a:extLst>
          </p:cNvPr>
          <p:cNvSpPr txBox="1">
            <a:spLocks/>
          </p:cNvSpPr>
          <p:nvPr/>
        </p:nvSpPr>
        <p:spPr>
          <a:xfrm>
            <a:off x="7568619" y="3716693"/>
            <a:ext cx="4400940" cy="1903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</a:t>
            </a:r>
            <a:r>
              <a:rPr lang="el-GR" dirty="0"/>
              <a:t>Διπλό κλικ πάνω στο </a:t>
            </a:r>
            <a:r>
              <a:rPr lang="en-US" dirty="0" err="1"/>
              <a:t>EU_clip</a:t>
            </a:r>
            <a:r>
              <a:rPr lang="el-GR" dirty="0"/>
              <a:t>_ΜΜ</a:t>
            </a:r>
            <a:r>
              <a:rPr lang="en-US" dirty="0"/>
              <a:t>, Symbology, Value = 2018. </a:t>
            </a:r>
            <a:r>
              <a:rPr lang="el-GR" dirty="0"/>
              <a:t>Διαλέξτε ένα </a:t>
            </a:r>
            <a:r>
              <a:rPr lang="en-US" dirty="0" err="1"/>
              <a:t>ColorRamp</a:t>
            </a:r>
            <a:r>
              <a:rPr lang="en-US" dirty="0"/>
              <a:t>. </a:t>
            </a:r>
            <a:r>
              <a:rPr lang="el-GR" dirty="0"/>
              <a:t>Πατήστε το </a:t>
            </a:r>
            <a:r>
              <a:rPr lang="en-US" dirty="0"/>
              <a:t>classify, Method=Quantile, Classes = 10.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ED98A88-B805-474A-9216-0C15943D15C1}"/>
              </a:ext>
            </a:extLst>
          </p:cNvPr>
          <p:cNvSpPr/>
          <p:nvPr/>
        </p:nvSpPr>
        <p:spPr>
          <a:xfrm>
            <a:off x="5856125" y="3332647"/>
            <a:ext cx="757784" cy="550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9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533DDE2-8164-4700-94C3-1B72C418E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3" r="47500" b="6239"/>
          <a:stretch/>
        </p:blipFill>
        <p:spPr>
          <a:xfrm>
            <a:off x="417095" y="1475874"/>
            <a:ext cx="8835294" cy="5181600"/>
          </a:xfrm>
          <a:prstGeom prst="rect">
            <a:avLst/>
          </a:prstGeom>
        </p:spPr>
      </p:pic>
      <p:sp>
        <p:nvSpPr>
          <p:cNvPr id="5" name="Υπότιτλος 6">
            <a:extLst>
              <a:ext uri="{FF2B5EF4-FFF2-40B4-BE49-F238E27FC236}">
                <a16:creationId xmlns:a16="http://schemas.microsoft.com/office/drawing/2014/main" id="{6F41981B-00D7-4774-ADFA-97E7D3A6126E}"/>
              </a:ext>
            </a:extLst>
          </p:cNvPr>
          <p:cNvSpPr txBox="1">
            <a:spLocks/>
          </p:cNvSpPr>
          <p:nvPr/>
        </p:nvSpPr>
        <p:spPr>
          <a:xfrm>
            <a:off x="-205275" y="185665"/>
            <a:ext cx="12397275" cy="889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Copy </a:t>
            </a:r>
            <a:r>
              <a:rPr lang="el-GR" dirty="0"/>
              <a:t>πάνω στο </a:t>
            </a:r>
            <a:r>
              <a:rPr lang="en-US" dirty="0"/>
              <a:t>layer </a:t>
            </a:r>
            <a:r>
              <a:rPr lang="el-GR" dirty="0"/>
              <a:t>και έπειτα </a:t>
            </a:r>
            <a:r>
              <a:rPr lang="en-US" dirty="0"/>
              <a:t>paste. </a:t>
            </a:r>
            <a:r>
              <a:rPr lang="el-GR" dirty="0"/>
              <a:t>Θα δημιουργηθεί μια ίδια κόπια του αρχείου (μετονομάστε την σε «2060».  Με διπλό κλικ πάλι πάνω στην κόπια, </a:t>
            </a:r>
            <a:r>
              <a:rPr lang="en-US" dirty="0"/>
              <a:t>symbology, import,</a:t>
            </a:r>
            <a:r>
              <a:rPr lang="el-GR" dirty="0"/>
              <a:t> και δώστε το αρχικό </a:t>
            </a:r>
            <a:r>
              <a:rPr lang="en-US" dirty="0"/>
              <a:t>layer</a:t>
            </a:r>
            <a:r>
              <a:rPr lang="el-GR" dirty="0"/>
              <a:t>. Όταν σας ρωτήσει το </a:t>
            </a:r>
            <a:r>
              <a:rPr lang="en-US" dirty="0"/>
              <a:t>Value Field, </a:t>
            </a:r>
            <a:r>
              <a:rPr lang="el-GR" dirty="0"/>
              <a:t>καθορίστε «2060»</a:t>
            </a:r>
            <a:endParaRPr lang="en-US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D0FF98D-8339-4447-B291-B81EEACEA65A}"/>
              </a:ext>
            </a:extLst>
          </p:cNvPr>
          <p:cNvSpPr/>
          <p:nvPr/>
        </p:nvSpPr>
        <p:spPr>
          <a:xfrm>
            <a:off x="1059535" y="1327384"/>
            <a:ext cx="757784" cy="550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F6C3B70-E187-43BA-8934-B3A949D9F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3" r="55789"/>
          <a:stretch/>
        </p:blipFill>
        <p:spPr>
          <a:xfrm>
            <a:off x="4610152" y="1075517"/>
            <a:ext cx="7164753" cy="5602925"/>
          </a:xfrm>
          <a:prstGeom prst="rect">
            <a:avLst/>
          </a:prstGeom>
        </p:spPr>
      </p:pic>
      <p:sp>
        <p:nvSpPr>
          <p:cNvPr id="8" name="Οβάλ 7">
            <a:extLst>
              <a:ext uri="{FF2B5EF4-FFF2-40B4-BE49-F238E27FC236}">
                <a16:creationId xmlns:a16="http://schemas.microsoft.com/office/drawing/2014/main" id="{558115FA-61D9-41A9-B1D3-992CDA97CBC4}"/>
              </a:ext>
            </a:extLst>
          </p:cNvPr>
          <p:cNvSpPr/>
          <p:nvPr/>
        </p:nvSpPr>
        <p:spPr>
          <a:xfrm>
            <a:off x="10468229" y="2378141"/>
            <a:ext cx="757784" cy="550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6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9BD4B785-0DAC-41DD-8B14-4810BA5C3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711" y="215026"/>
            <a:ext cx="9144000" cy="165576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https://ec.europa.eu/eurostat/home?</a:t>
            </a:r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1F1EEF8-2695-46EE-B00D-597FB9851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4" y="1042907"/>
            <a:ext cx="7285703" cy="5046772"/>
          </a:xfrm>
          <a:prstGeom prst="rect">
            <a:avLst/>
          </a:prstGeom>
        </p:spPr>
      </p:pic>
      <p:sp>
        <p:nvSpPr>
          <p:cNvPr id="9" name="Οβάλ 8">
            <a:extLst>
              <a:ext uri="{FF2B5EF4-FFF2-40B4-BE49-F238E27FC236}">
                <a16:creationId xmlns:a16="http://schemas.microsoft.com/office/drawing/2014/main" id="{3F4CF643-6A49-4425-A2E3-D8254E8FB7DE}"/>
              </a:ext>
            </a:extLst>
          </p:cNvPr>
          <p:cNvSpPr/>
          <p:nvPr/>
        </p:nvSpPr>
        <p:spPr>
          <a:xfrm>
            <a:off x="5508172" y="2416904"/>
            <a:ext cx="1653623" cy="1563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Υπότιτλος 6">
            <a:extLst>
              <a:ext uri="{FF2B5EF4-FFF2-40B4-BE49-F238E27FC236}">
                <a16:creationId xmlns:a16="http://schemas.microsoft.com/office/drawing/2014/main" id="{CEB3448E-0EA1-4ADE-B57D-2F294B21B344}"/>
              </a:ext>
            </a:extLst>
          </p:cNvPr>
          <p:cNvSpPr txBox="1">
            <a:spLocks/>
          </p:cNvSpPr>
          <p:nvPr/>
        </p:nvSpPr>
        <p:spPr>
          <a:xfrm>
            <a:off x="7656317" y="3212941"/>
            <a:ext cx="4121021" cy="8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Browse Statistics by Theme</a:t>
            </a:r>
          </a:p>
        </p:txBody>
      </p:sp>
    </p:spTree>
    <p:extLst>
      <p:ext uri="{BB962C8B-B14F-4D97-AF65-F5344CB8AC3E}">
        <p14:creationId xmlns:p14="http://schemas.microsoft.com/office/powerpoint/2010/main" val="362821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7343F2F-1B8D-4CB4-86EC-BF711039C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14" y="95864"/>
            <a:ext cx="7924799" cy="6203757"/>
          </a:xfrm>
          <a:prstGeom prst="rect">
            <a:avLst/>
          </a:prstGeom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9729026A-13CD-4F7B-9412-F685A39953A8}"/>
              </a:ext>
            </a:extLst>
          </p:cNvPr>
          <p:cNvSpPr/>
          <p:nvPr/>
        </p:nvSpPr>
        <p:spPr>
          <a:xfrm>
            <a:off x="5842467" y="1030556"/>
            <a:ext cx="2416629" cy="1563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Υπότιτλος 6">
            <a:extLst>
              <a:ext uri="{FF2B5EF4-FFF2-40B4-BE49-F238E27FC236}">
                <a16:creationId xmlns:a16="http://schemas.microsoft.com/office/drawing/2014/main" id="{41166853-EFBB-4E54-BEC8-9FF31EF1C58A}"/>
              </a:ext>
            </a:extLst>
          </p:cNvPr>
          <p:cNvSpPr txBox="1">
            <a:spLocks/>
          </p:cNvSpPr>
          <p:nvPr/>
        </p:nvSpPr>
        <p:spPr>
          <a:xfrm>
            <a:off x="7779023" y="3374264"/>
            <a:ext cx="4121021" cy="889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</a:t>
            </a:r>
            <a:r>
              <a:rPr lang="fr-FR" dirty="0"/>
              <a:t>Population: </a:t>
            </a:r>
            <a:r>
              <a:rPr lang="fr-FR" dirty="0" err="1"/>
              <a:t>demography</a:t>
            </a:r>
            <a:r>
              <a:rPr lang="fr-FR" dirty="0"/>
              <a:t>, population projections, </a:t>
            </a:r>
            <a:r>
              <a:rPr lang="fr-FR" dirty="0" err="1"/>
              <a:t>census</a:t>
            </a:r>
            <a:r>
              <a:rPr lang="fr-FR" dirty="0"/>
              <a:t>, </a:t>
            </a:r>
            <a:r>
              <a:rPr lang="fr-FR" dirty="0" err="1"/>
              <a:t>asylum</a:t>
            </a:r>
            <a:r>
              <a:rPr lang="fr-FR" dirty="0"/>
              <a:t> &amp;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9EA936C-2B6B-4568-8A76-4B842A0C2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956" y="245807"/>
            <a:ext cx="7384026" cy="5899356"/>
          </a:xfrm>
          <a:prstGeom prst="rect">
            <a:avLst/>
          </a:prstGeom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5215BE20-C7F3-4794-B318-578F45784880}"/>
              </a:ext>
            </a:extLst>
          </p:cNvPr>
          <p:cNvSpPr/>
          <p:nvPr/>
        </p:nvSpPr>
        <p:spPr>
          <a:xfrm>
            <a:off x="3794346" y="1846633"/>
            <a:ext cx="1787365" cy="1563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Υπότιτλος 6">
            <a:extLst>
              <a:ext uri="{FF2B5EF4-FFF2-40B4-BE49-F238E27FC236}">
                <a16:creationId xmlns:a16="http://schemas.microsoft.com/office/drawing/2014/main" id="{58A3161A-70C9-402E-9946-45F5AC29C8DF}"/>
              </a:ext>
            </a:extLst>
          </p:cNvPr>
          <p:cNvSpPr txBox="1">
            <a:spLocks/>
          </p:cNvSpPr>
          <p:nvPr/>
        </p:nvSpPr>
        <p:spPr>
          <a:xfrm>
            <a:off x="7779023" y="3374264"/>
            <a:ext cx="4121021" cy="8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</a:t>
            </a:r>
            <a:r>
              <a:rPr lang="fr-FR" dirty="0" err="1"/>
              <a:t>Demography</a:t>
            </a:r>
            <a:r>
              <a:rPr lang="fr-FR" dirty="0"/>
              <a:t> &amp;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2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BAF26A5-90B0-40D7-B25C-E3B25AB11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303" y="373626"/>
            <a:ext cx="8423131" cy="5958348"/>
          </a:xfrm>
          <a:prstGeom prst="rect">
            <a:avLst/>
          </a:prstGeom>
        </p:spPr>
      </p:pic>
      <p:sp>
        <p:nvSpPr>
          <p:cNvPr id="5" name="Υπότιτλος 6">
            <a:extLst>
              <a:ext uri="{FF2B5EF4-FFF2-40B4-BE49-F238E27FC236}">
                <a16:creationId xmlns:a16="http://schemas.microsoft.com/office/drawing/2014/main" id="{D2AD00B4-9F5A-4A3E-BF02-BA8B4FC66146}"/>
              </a:ext>
            </a:extLst>
          </p:cNvPr>
          <p:cNvSpPr txBox="1">
            <a:spLocks/>
          </p:cNvSpPr>
          <p:nvPr/>
        </p:nvSpPr>
        <p:spPr>
          <a:xfrm>
            <a:off x="8231306" y="3352800"/>
            <a:ext cx="4121021" cy="843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Population on 1st January by age, sex and type of projection (proj_18np)	 </a:t>
            </a:r>
          </a:p>
          <a:p>
            <a:endParaRPr lang="en-US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05ECC125-7ECA-43F6-8675-8A091D03F84A}"/>
              </a:ext>
            </a:extLst>
          </p:cNvPr>
          <p:cNvSpPr/>
          <p:nvPr/>
        </p:nvSpPr>
        <p:spPr>
          <a:xfrm>
            <a:off x="136746" y="3890865"/>
            <a:ext cx="1787365" cy="843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0D2FD749-1927-45F1-AFBF-CD1D645AD1D3}"/>
              </a:ext>
            </a:extLst>
          </p:cNvPr>
          <p:cNvSpPr/>
          <p:nvPr/>
        </p:nvSpPr>
        <p:spPr>
          <a:xfrm>
            <a:off x="2699503" y="2864498"/>
            <a:ext cx="4699673" cy="564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Υπότιτλος 6">
            <a:extLst>
              <a:ext uri="{FF2B5EF4-FFF2-40B4-BE49-F238E27FC236}">
                <a16:creationId xmlns:a16="http://schemas.microsoft.com/office/drawing/2014/main" id="{3E5C5CED-D358-4262-822C-53A8F9198608}"/>
              </a:ext>
            </a:extLst>
          </p:cNvPr>
          <p:cNvSpPr txBox="1">
            <a:spLocks/>
          </p:cNvSpPr>
          <p:nvPr/>
        </p:nvSpPr>
        <p:spPr>
          <a:xfrm>
            <a:off x="8562070" y="4695053"/>
            <a:ext cx="3493184" cy="8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Data explorer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EAF04EF-B0AC-4CB0-8CBB-F02AB3E64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1887" y="5171768"/>
            <a:ext cx="2183868" cy="1424257"/>
          </a:xfrm>
          <a:prstGeom prst="rect">
            <a:avLst/>
          </a:prstGeom>
        </p:spPr>
      </p:pic>
      <p:sp>
        <p:nvSpPr>
          <p:cNvPr id="10" name="Οβάλ 9">
            <a:extLst>
              <a:ext uri="{FF2B5EF4-FFF2-40B4-BE49-F238E27FC236}">
                <a16:creationId xmlns:a16="http://schemas.microsoft.com/office/drawing/2014/main" id="{B6AA8C83-027E-42C6-8EEE-F4EF4E993F9E}"/>
              </a:ext>
            </a:extLst>
          </p:cNvPr>
          <p:cNvSpPr/>
          <p:nvPr/>
        </p:nvSpPr>
        <p:spPr>
          <a:xfrm>
            <a:off x="9815878" y="5668577"/>
            <a:ext cx="951876" cy="843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7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88E2323-C7FF-4D2D-803F-FA5B3D440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709" y="747250"/>
            <a:ext cx="9153832" cy="5936121"/>
          </a:xfrm>
          <a:prstGeom prst="rect">
            <a:avLst/>
          </a:prstGeom>
        </p:spPr>
      </p:pic>
      <p:sp>
        <p:nvSpPr>
          <p:cNvPr id="5" name="Υπότιτλος 6">
            <a:extLst>
              <a:ext uri="{FF2B5EF4-FFF2-40B4-BE49-F238E27FC236}">
                <a16:creationId xmlns:a16="http://schemas.microsoft.com/office/drawing/2014/main" id="{E0771788-85DB-4180-A8FD-D36167E78253}"/>
              </a:ext>
            </a:extLst>
          </p:cNvPr>
          <p:cNvSpPr txBox="1">
            <a:spLocks/>
          </p:cNvSpPr>
          <p:nvPr/>
        </p:nvSpPr>
        <p:spPr>
          <a:xfrm>
            <a:off x="-153052" y="174629"/>
            <a:ext cx="7999194" cy="8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Download (</a:t>
            </a:r>
            <a:r>
              <a:rPr lang="el-GR" dirty="0"/>
              <a:t>πάνω δεξιά)</a:t>
            </a:r>
            <a:endParaRPr lang="en-US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FF8095B-8520-4D53-BBF9-8C4563C7AFFD}"/>
              </a:ext>
            </a:extLst>
          </p:cNvPr>
          <p:cNvSpPr/>
          <p:nvPr/>
        </p:nvSpPr>
        <p:spPr>
          <a:xfrm>
            <a:off x="7207044" y="880077"/>
            <a:ext cx="950718" cy="8898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3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57B4CF0-4D76-4053-ADF3-58E69F355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807" y="186530"/>
            <a:ext cx="9945920" cy="6558399"/>
          </a:xfrm>
          <a:prstGeom prst="rect">
            <a:avLst/>
          </a:prstGeom>
        </p:spPr>
      </p:pic>
      <p:sp>
        <p:nvSpPr>
          <p:cNvPr id="5" name="Υπότιτλος 6">
            <a:extLst>
              <a:ext uri="{FF2B5EF4-FFF2-40B4-BE49-F238E27FC236}">
                <a16:creationId xmlns:a16="http://schemas.microsoft.com/office/drawing/2014/main" id="{2ABDA19E-B8E1-47BF-9D5D-1E549E6370C3}"/>
              </a:ext>
            </a:extLst>
          </p:cNvPr>
          <p:cNvSpPr txBox="1">
            <a:spLocks/>
          </p:cNvSpPr>
          <p:nvPr/>
        </p:nvSpPr>
        <p:spPr>
          <a:xfrm>
            <a:off x="1498767" y="3134139"/>
            <a:ext cx="7999194" cy="8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Download in Excel Format</a:t>
            </a:r>
          </a:p>
        </p:txBody>
      </p:sp>
    </p:spTree>
    <p:extLst>
      <p:ext uri="{BB962C8B-B14F-4D97-AF65-F5344CB8AC3E}">
        <p14:creationId xmlns:p14="http://schemas.microsoft.com/office/powerpoint/2010/main" val="14323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0A25EBF-E7D4-4979-9DF1-241BEAD69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696" y="1420759"/>
            <a:ext cx="9512744" cy="5166853"/>
          </a:xfrm>
          <a:prstGeom prst="rect">
            <a:avLst/>
          </a:prstGeom>
        </p:spPr>
      </p:pic>
      <p:sp>
        <p:nvSpPr>
          <p:cNvPr id="6" name="Υπότιτλος 6">
            <a:extLst>
              <a:ext uri="{FF2B5EF4-FFF2-40B4-BE49-F238E27FC236}">
                <a16:creationId xmlns:a16="http://schemas.microsoft.com/office/drawing/2014/main" id="{310995F5-FDD6-4185-B559-68D4351F68E6}"/>
              </a:ext>
            </a:extLst>
          </p:cNvPr>
          <p:cNvSpPr txBox="1">
            <a:spLocks/>
          </p:cNvSpPr>
          <p:nvPr/>
        </p:nvSpPr>
        <p:spPr>
          <a:xfrm>
            <a:off x="-125060" y="155967"/>
            <a:ext cx="10090154" cy="1112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</a:t>
            </a:r>
            <a:r>
              <a:rPr lang="el-GR" dirty="0"/>
              <a:t>Εξαγωγή των φύλλων που αφορούν τον πληθυσμό των ανδρών, των γυναικών, καθώς και τους αντίστοιχους πίνακες χωρίς τον υπολογισμό της μετανάστευσης </a:t>
            </a:r>
            <a:r>
              <a:rPr lang="en-US" dirty="0"/>
              <a:t>(csv </a:t>
            </a:r>
            <a:r>
              <a:rPr lang="el-GR" dirty="0"/>
              <a:t>οριοθετημένο με κόμματα)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0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6F8C11D-0E2B-489B-BFAB-4090894C7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2" y="1061883"/>
            <a:ext cx="7275872" cy="5332428"/>
          </a:xfrm>
          <a:prstGeom prst="rect">
            <a:avLst/>
          </a:prstGeom>
        </p:spPr>
      </p:pic>
      <p:sp>
        <p:nvSpPr>
          <p:cNvPr id="5" name="Υπότιτλος 6">
            <a:extLst>
              <a:ext uri="{FF2B5EF4-FFF2-40B4-BE49-F238E27FC236}">
                <a16:creationId xmlns:a16="http://schemas.microsoft.com/office/drawing/2014/main" id="{2424066A-59CA-4E86-9C51-E128D0D07B63}"/>
              </a:ext>
            </a:extLst>
          </p:cNvPr>
          <p:cNvSpPr txBox="1">
            <a:spLocks/>
          </p:cNvSpPr>
          <p:nvPr/>
        </p:nvSpPr>
        <p:spPr>
          <a:xfrm>
            <a:off x="97017" y="172031"/>
            <a:ext cx="4121021" cy="56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Eurostat Geodata</a:t>
            </a:r>
            <a:endParaRPr lang="en-US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53423B6-3DF3-46D3-B254-CC68627DDCCC}"/>
              </a:ext>
            </a:extLst>
          </p:cNvPr>
          <p:cNvSpPr/>
          <p:nvPr/>
        </p:nvSpPr>
        <p:spPr>
          <a:xfrm>
            <a:off x="3682378" y="3181739"/>
            <a:ext cx="3380895" cy="7038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39C05CA6-FA07-490B-B0B9-A02C07E62BFF}"/>
              </a:ext>
            </a:extLst>
          </p:cNvPr>
          <p:cNvSpPr txBox="1">
            <a:spLocks/>
          </p:cNvSpPr>
          <p:nvPr/>
        </p:nvSpPr>
        <p:spPr>
          <a:xfrm>
            <a:off x="8080309" y="3134139"/>
            <a:ext cx="3890867" cy="8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n-US" dirty="0"/>
              <a:t>Next -&gt; 1:3 Million Scale, GDB format</a:t>
            </a:r>
          </a:p>
        </p:txBody>
      </p:sp>
    </p:spTree>
    <p:extLst>
      <p:ext uri="{BB962C8B-B14F-4D97-AF65-F5344CB8AC3E}">
        <p14:creationId xmlns:p14="http://schemas.microsoft.com/office/powerpoint/2010/main" val="6055839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611</Words>
  <Application>Microsoft Office PowerPoint</Application>
  <PresentationFormat>Ευρεία οθόνη</PresentationFormat>
  <Paragraphs>34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ΕΡΓΑΣΤΗΡΙΟ 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Πρόβλημα…Υπερπόντιες κτήσεις…Θα επηρεάσουν την κλίμακα των χαρτών.</vt:lpstr>
      <vt:lpstr>Δημιουργήστε ένα νέο πολυγωνικό layer στην βάση γεωγραφικών δεδομένων: όνομα=clip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Θεματική Χαρτογραφία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1</dc:title>
  <dc:creator>ΠΑΛΑΙΟΛΟΓΟΣ ΠΑΛΑΙΟΛΟΓΟΥ</dc:creator>
  <cp:lastModifiedBy>ΠΑΛΑΙΟΛΟΓΟΣ ΠΑΛΑΙΟΛΟΓΟΥ</cp:lastModifiedBy>
  <cp:revision>20</cp:revision>
  <dcterms:created xsi:type="dcterms:W3CDTF">2019-10-14T11:48:00Z</dcterms:created>
  <dcterms:modified xsi:type="dcterms:W3CDTF">2019-10-14T15:18:32Z</dcterms:modified>
</cp:coreProperties>
</file>