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1" r:id="rId1"/>
  </p:sldMasterIdLst>
  <p:notesMasterIdLst>
    <p:notesMasterId r:id="rId40"/>
  </p:notesMasterIdLst>
  <p:sldIdLst>
    <p:sldId id="256" r:id="rId2"/>
    <p:sldId id="272" r:id="rId3"/>
    <p:sldId id="273" r:id="rId4"/>
    <p:sldId id="274" r:id="rId5"/>
    <p:sldId id="275" r:id="rId6"/>
    <p:sldId id="276" r:id="rId7"/>
    <p:sldId id="277" r:id="rId8"/>
    <p:sldId id="305" r:id="rId9"/>
    <p:sldId id="284" r:id="rId10"/>
    <p:sldId id="289" r:id="rId11"/>
    <p:sldId id="278" r:id="rId12"/>
    <p:sldId id="279" r:id="rId13"/>
    <p:sldId id="280" r:id="rId14"/>
    <p:sldId id="282" r:id="rId15"/>
    <p:sldId id="283" r:id="rId16"/>
    <p:sldId id="285" r:id="rId17"/>
    <p:sldId id="286" r:id="rId18"/>
    <p:sldId id="288" r:id="rId19"/>
    <p:sldId id="287"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6" r:id="rId36"/>
    <p:sldId id="307" r:id="rId37"/>
    <p:sldId id="308" r:id="rId38"/>
    <p:sldId id="28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8F5BF9-E8EA-4DC0-BB7E-08416B137990}" type="datetimeFigureOut">
              <a:rPr lang="en-US" smtClean="0"/>
              <a:t>12/10/2019</a:t>
            </a:fld>
            <a:endParaRPr lang="en-US"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80241-8FBE-43AE-8FC3-DACDC933D84A}" type="slidenum">
              <a:rPr lang="en-US" smtClean="0"/>
              <a:t>‹#›</a:t>
            </a:fld>
            <a:endParaRPr lang="en-US" dirty="0"/>
          </a:p>
        </p:txBody>
      </p:sp>
    </p:spTree>
    <p:extLst>
      <p:ext uri="{BB962C8B-B14F-4D97-AF65-F5344CB8AC3E}">
        <p14:creationId xmlns:p14="http://schemas.microsoft.com/office/powerpoint/2010/main" val="503545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E1DC7F14-0A28-4AF5-B943-24481685C670}" type="datetime1">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TextBox 6"/>
          <p:cNvSpPr txBox="1"/>
          <p:nvPr userDrawn="1"/>
        </p:nvSpPr>
        <p:spPr>
          <a:xfrm>
            <a:off x="0" y="6409592"/>
            <a:ext cx="1120820" cy="369332"/>
          </a:xfrm>
          <a:prstGeom prst="rect">
            <a:avLst/>
          </a:prstGeom>
          <a:noFill/>
        </p:spPr>
        <p:txBody>
          <a:bodyPr wrap="none" rtlCol="0">
            <a:spAutoFit/>
          </a:bodyPr>
          <a:lstStyle/>
          <a:p>
            <a:r>
              <a:rPr lang="el-GR" dirty="0"/>
              <a:t>ΓΕΩ 444</a:t>
            </a:r>
            <a:r>
              <a:rPr lang="en-US" dirty="0"/>
              <a:t> </a:t>
            </a:r>
          </a:p>
        </p:txBody>
      </p:sp>
    </p:spTree>
    <p:extLst>
      <p:ext uri="{BB962C8B-B14F-4D97-AF65-F5344CB8AC3E}">
        <p14:creationId xmlns:p14="http://schemas.microsoft.com/office/powerpoint/2010/main" val="2866139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7EB2394-F4DC-494F-83D7-215F55DBEEBF}" type="datetime1">
              <a:rPr lang="en-US" smtClean="0"/>
              <a:t>12/10/2019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18209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CF390A39-924E-40B1-A210-86363F36F7BF}" type="datetime1">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64073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a:t>Επεξεργασία 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1C01B407-E27E-4748-B44A-AA8163C64352}" type="datetime1">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31178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5C990150-4949-4180-8594-EFF38857ADF9}" type="datetime1">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3769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AA273F2-BBBB-4040-8DB1-E7BE5CE5EB9C}" type="datetime1">
              <a:rPr lang="en-US" smtClean="0"/>
              <a:t>12/10/2019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83275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89673C-0826-4495-8A76-9CF1CA4E31F7}" type="datetime1">
              <a:rPr lang="en-US" smtClean="0"/>
              <a:t>12/10/2019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40738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0537EDDD-27FA-4B2D-B7FB-F93C7C11BE21}" type="datetime1">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85344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C6157D27-0BCD-4A84-BC91-EFBEC78F0052}" type="datetime1">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19526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3"/>
          <p:cNvSpPr>
            <a:spLocks noGrp="1"/>
          </p:cNvSpPr>
          <p:nvPr>
            <p:ph type="dt" sz="half" idx="10"/>
          </p:nvPr>
        </p:nvSpPr>
        <p:spPr/>
        <p:txBody>
          <a:bodyPr/>
          <a:lstStyle/>
          <a:p>
            <a:fld id="{DDFDCA20-2E13-4515-99C7-F4F915F4146C}" type="datetime1">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8136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52F01215-EFA3-42F9-8302-38436BFE280D}" type="datetime1">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3144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8807CE8E-0439-4207-92A1-D1BCCC8E8AB2}" type="datetime1">
              <a:rPr lang="en-US" smtClean="0"/>
              <a:t>12/10/2019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8515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E775F964-1E2D-436B-9238-67BE59227D00}" type="datetime1">
              <a:rPr lang="en-US" smtClean="0"/>
              <a:t>12/10/2019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8165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7" name="Date Placeholder 2"/>
          <p:cNvSpPr>
            <a:spLocks noGrp="1"/>
          </p:cNvSpPr>
          <p:nvPr>
            <p:ph type="dt" sz="half" idx="10"/>
          </p:nvPr>
        </p:nvSpPr>
        <p:spPr/>
        <p:txBody>
          <a:bodyPr/>
          <a:lstStyle/>
          <a:p>
            <a:fld id="{C539A344-6F27-46B8-A76A-43C217F9D904}" type="datetime1">
              <a:rPr lang="en-US" smtClean="0"/>
              <a:t>12/10/2019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926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D383649-068B-48B6-B579-0B457335B01D}" type="datetime1">
              <a:rPr lang="en-US" smtClean="0"/>
              <a:t>12/10/2019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4602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7" name="Date Placeholder 4"/>
          <p:cNvSpPr>
            <a:spLocks noGrp="1"/>
          </p:cNvSpPr>
          <p:nvPr>
            <p:ph type="dt" sz="half" idx="10"/>
          </p:nvPr>
        </p:nvSpPr>
        <p:spPr/>
        <p:txBody>
          <a:bodyPr/>
          <a:lstStyle/>
          <a:p>
            <a:fld id="{FCD820A9-2CB3-4E6E-AB4A-25355DF4E965}" type="datetime1">
              <a:rPr lang="en-US" smtClean="0"/>
              <a:t>12/10/2019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0759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5EBB8842-7094-4124-B130-96712F776112}" type="datetime1">
              <a:rPr lang="en-US" smtClean="0"/>
              <a:t>12/10/2019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89304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1123612" y="6477000"/>
            <a:ext cx="990599" cy="304799"/>
          </a:xfrm>
          <a:prstGeom prst="rect">
            <a:avLst/>
          </a:prstGeom>
        </p:spPr>
        <p:txBody>
          <a:bodyPr vert="horz" lIns="91440" tIns="45720" rIns="91440" bIns="45720" rtlCol="0" anchor="t"/>
          <a:lstStyle>
            <a:lvl1pPr algn="l">
              <a:defRPr sz="1200" b="1" i="0">
                <a:solidFill>
                  <a:schemeClr val="tx1">
                    <a:alpha val="60000"/>
                  </a:schemeClr>
                </a:solidFill>
              </a:defRPr>
            </a:lvl1pPr>
          </a:lstStyle>
          <a:p>
            <a:fld id="{F94E836B-0C3A-4C18-9921-B895F168138C}" type="datetime1">
              <a:rPr lang="en-US" smtClean="0"/>
              <a:t>12/10/2019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8284373"/>
      </p:ext>
    </p:extLst>
  </p:cSld>
  <p:clrMap bg1="dk1" tx1="lt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Lst>
  <p:hf hdr="0" ft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ophi.org.u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ophi.org.uk/research/multidimensional-poverty/alkire-foster-method/" TargetMode="External"/><Relationship Id="rId2" Type="http://schemas.openxmlformats.org/officeDocument/2006/relationships/hyperlink" Target="https://ophi.org.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ophi.org.uk/multidimensional-poverty-index/databank/global-comparison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vi.cdc.gov/index.html"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gov.uk/government/statistics/english-indices-of-deprivation-201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poverty.ac.uk/sites/default/files/attachments/Breadline%20Britain%20in%20the%201990s%20(Gordon%20%20Pantazis%201997)_0.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jrf.org.uk/sites/default/files/jrf/migrated/files/2019-poverty-wealth-place.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e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9.e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c.europa.eu/jrc/en/publication/eur-scientific-and-technical-research-reports/eu-regional-human-development-index" TargetMode="External"/><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7.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svi.cdc.gov/index.html" TargetMode="External"/><Relationship Id="rId7" Type="http://schemas.openxmlformats.org/officeDocument/2006/relationships/hyperlink" Target="https://ec.europa.eu/jrc/en/publication/eur-scientific-and-technical-research-reports/eu-regional-human-development-index" TargetMode="External"/><Relationship Id="rId2" Type="http://schemas.openxmlformats.org/officeDocument/2006/relationships/hyperlink" Target="https://ophi.org.uk/" TargetMode="External"/><Relationship Id="rId1" Type="http://schemas.openxmlformats.org/officeDocument/2006/relationships/slideLayout" Target="../slideLayouts/slideLayout2.xml"/><Relationship Id="rId6" Type="http://schemas.openxmlformats.org/officeDocument/2006/relationships/hyperlink" Target="https://pdfs.semanticscholar.org/57d0/4bf50d68ba77cc4e1b5e56ef671f6487d226.pdf" TargetMode="External"/><Relationship Id="rId5" Type="http://schemas.openxmlformats.org/officeDocument/2006/relationships/hyperlink" Target="http://s3-eu-west-1.amazonaws.com/statistics.digitalresources.jisc.ac.uk/dkan/files/Townsend_Deprivation_Scores/UK%20Townsend%20Deprivation%20Scores%20from%202011%20census%20data.pdf" TargetMode="External"/><Relationship Id="rId4" Type="http://schemas.openxmlformats.org/officeDocument/2006/relationships/hyperlink" Target="https://www2.gov.scot/Topics/Statistics/SIM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Life_and_Labour_of_the_People_in_London"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69000"/>
                <a:hueMod val="108000"/>
                <a:satMod val="164000"/>
                <a:lumMod val="74000"/>
              </a:schemeClr>
              <a:schemeClr val="bg2">
                <a:tint val="96000"/>
                <a:hueMod val="88000"/>
                <a:satMod val="140000"/>
                <a:lumMod val="13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7464490" y="979102"/>
            <a:ext cx="4760939" cy="3308840"/>
          </a:xfrm>
        </p:spPr>
        <p:txBody>
          <a:bodyPr>
            <a:normAutofit/>
          </a:bodyPr>
          <a:lstStyle/>
          <a:p>
            <a:r>
              <a:rPr lang="el-GR" sz="4000" dirty="0"/>
              <a:t>Ανάλυση GIS σε κοινωνικές και </a:t>
            </a:r>
            <a:r>
              <a:rPr lang="el-GR" sz="4000" dirty="0" err="1"/>
              <a:t>γεω</a:t>
            </a:r>
            <a:r>
              <a:rPr lang="el-GR" sz="4000" dirty="0"/>
              <a:t>-δημογραφικές ταξινομήσεις</a:t>
            </a:r>
            <a:r>
              <a:rPr lang="en-US" sz="4000" dirty="0"/>
              <a:t>: </a:t>
            </a:r>
            <a:r>
              <a:rPr lang="el-GR" sz="4000" dirty="0"/>
              <a:t>Δείκτες Στέρησης</a:t>
            </a:r>
            <a:endParaRPr lang="en-US" sz="4000" dirty="0"/>
          </a:p>
        </p:txBody>
      </p:sp>
      <p:sp>
        <p:nvSpPr>
          <p:cNvPr id="3" name="Υπότιτλος 2"/>
          <p:cNvSpPr>
            <a:spLocks noGrp="1"/>
          </p:cNvSpPr>
          <p:nvPr>
            <p:ph type="subTitle" idx="1"/>
          </p:nvPr>
        </p:nvSpPr>
        <p:spPr>
          <a:xfrm>
            <a:off x="8201838" y="4763803"/>
            <a:ext cx="3919509" cy="1896076"/>
          </a:xfrm>
        </p:spPr>
        <p:txBody>
          <a:bodyPr>
            <a:normAutofit/>
          </a:bodyPr>
          <a:lstStyle/>
          <a:p>
            <a:pPr algn="r">
              <a:lnSpc>
                <a:spcPct val="90000"/>
              </a:lnSpc>
            </a:pPr>
            <a:r>
              <a:rPr lang="el-GR" sz="1800" cap="none" dirty="0"/>
              <a:t>Δρ. Παλαιολόγος Παλαιολόγου</a:t>
            </a:r>
            <a:endParaRPr lang="en-US" sz="1800" cap="none" dirty="0"/>
          </a:p>
          <a:p>
            <a:pPr algn="r">
              <a:lnSpc>
                <a:spcPct val="90000"/>
              </a:lnSpc>
            </a:pPr>
            <a:r>
              <a:rPr lang="el-GR" sz="1600" cap="none" dirty="0"/>
              <a:t>Μεταδιδάκτορας ερευνητής, Πανεπιστήμιο Αιγαίου, Τμήμα Γεωγραφίας</a:t>
            </a:r>
          </a:p>
        </p:txBody>
      </p:sp>
      <p:sp>
        <p:nvSpPr>
          <p:cNvPr id="10" name="Θέση ημερομηνίας 9"/>
          <p:cNvSpPr>
            <a:spLocks noGrp="1"/>
          </p:cNvSpPr>
          <p:nvPr>
            <p:ph type="dt" sz="half" idx="10"/>
          </p:nvPr>
        </p:nvSpPr>
        <p:spPr>
          <a:xfrm>
            <a:off x="8706921" y="6492241"/>
            <a:ext cx="3414427" cy="304799"/>
          </a:xfrm>
        </p:spPr>
        <p:txBody>
          <a:bodyPr>
            <a:normAutofit/>
          </a:bodyPr>
          <a:lstStyle/>
          <a:p>
            <a:pPr algn="r">
              <a:spcAft>
                <a:spcPts val="600"/>
              </a:spcAft>
            </a:pPr>
            <a:fld id="{803201D9-342A-4D08-BB22-692A927ED05B}" type="datetime1">
              <a:rPr lang="en-US" smtClean="0"/>
              <a:t>12/10/2019</a:t>
            </a:fld>
            <a:endParaRPr lang="en-US" dirty="0"/>
          </a:p>
        </p:txBody>
      </p:sp>
      <p:sp>
        <p:nvSpPr>
          <p:cNvPr id="4" name="Θέση αριθμού διαφάνειας 3">
            <a:extLst>
              <a:ext uri="{FF2B5EF4-FFF2-40B4-BE49-F238E27FC236}">
                <a16:creationId xmlns:a16="http://schemas.microsoft.com/office/drawing/2014/main" id="{00CA076F-672B-4836-9436-570E4476F706}"/>
              </a:ext>
            </a:extLst>
          </p:cNvPr>
          <p:cNvSpPr>
            <a:spLocks noGrp="1"/>
          </p:cNvSpPr>
          <p:nvPr>
            <p:ph type="sldNum" sz="quarter" idx="12"/>
          </p:nvPr>
        </p:nvSpPr>
        <p:spPr/>
        <p:txBody>
          <a:bodyPr/>
          <a:lstStyle/>
          <a:p>
            <a:fld id="{6D22F896-40B5-4ADD-8801-0D06FADFA095}" type="slidenum">
              <a:rPr lang="en-US" smtClean="0"/>
              <a:t>1</a:t>
            </a:fld>
            <a:endParaRPr lang="en-US" dirty="0"/>
          </a:p>
        </p:txBody>
      </p:sp>
      <p:pic>
        <p:nvPicPr>
          <p:cNvPr id="19" name="Εικόνα 18" descr="Εικόνα που περιέχει σχεδίαση&#10;&#10;Περιγραφή που δημιουργήθηκε αυτόματα">
            <a:extLst>
              <a:ext uri="{FF2B5EF4-FFF2-40B4-BE49-F238E27FC236}">
                <a16:creationId xmlns:a16="http://schemas.microsoft.com/office/drawing/2014/main" id="{0DC380E4-B346-4F7D-9D9B-A6757AB316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22861" y="60960"/>
            <a:ext cx="1222957" cy="1222957"/>
          </a:xfrm>
          <a:prstGeom prst="rect">
            <a:avLst/>
          </a:prstGeom>
        </p:spPr>
      </p:pic>
      <p:sp>
        <p:nvSpPr>
          <p:cNvPr id="5" name="Ορθογώνιο 4">
            <a:extLst>
              <a:ext uri="{FF2B5EF4-FFF2-40B4-BE49-F238E27FC236}">
                <a16:creationId xmlns:a16="http://schemas.microsoft.com/office/drawing/2014/main" id="{46B73807-B88A-4280-A1A2-5D1683DAE0C6}"/>
              </a:ext>
            </a:extLst>
          </p:cNvPr>
          <p:cNvSpPr/>
          <p:nvPr/>
        </p:nvSpPr>
        <p:spPr>
          <a:xfrm>
            <a:off x="0" y="6122909"/>
            <a:ext cx="1362874" cy="369332"/>
          </a:xfrm>
          <a:prstGeom prst="rect">
            <a:avLst/>
          </a:prstGeom>
        </p:spPr>
        <p:txBody>
          <a:bodyPr wrap="none">
            <a:spAutoFit/>
          </a:bodyPr>
          <a:lstStyle/>
          <a:p>
            <a:r>
              <a:rPr lang="el-GR" dirty="0"/>
              <a:t>Διάλεξη </a:t>
            </a:r>
            <a:r>
              <a:rPr lang="en-US" dirty="0"/>
              <a:t>9</a:t>
            </a:r>
            <a:r>
              <a:rPr lang="el-GR" dirty="0"/>
              <a:t>η</a:t>
            </a:r>
            <a:endParaRPr lang="en-US" dirty="0"/>
          </a:p>
        </p:txBody>
      </p:sp>
      <p:sp>
        <p:nvSpPr>
          <p:cNvPr id="7" name="Ορθογώνιο 6">
            <a:extLst>
              <a:ext uri="{FF2B5EF4-FFF2-40B4-BE49-F238E27FC236}">
                <a16:creationId xmlns:a16="http://schemas.microsoft.com/office/drawing/2014/main" id="{885636B3-57DF-4A57-B308-957AE8D14FED}"/>
              </a:ext>
            </a:extLst>
          </p:cNvPr>
          <p:cNvSpPr/>
          <p:nvPr/>
        </p:nvSpPr>
        <p:spPr>
          <a:xfrm>
            <a:off x="-1" y="60960"/>
            <a:ext cx="8795657" cy="369332"/>
          </a:xfrm>
          <a:prstGeom prst="rect">
            <a:avLst/>
          </a:prstGeom>
        </p:spPr>
        <p:txBody>
          <a:bodyPr wrap="square">
            <a:spAutoFit/>
          </a:bodyPr>
          <a:lstStyle/>
          <a:p>
            <a:r>
              <a:rPr lang="el-GR" dirty="0"/>
              <a:t>Εφαρμογές Γεωπληροφορικής στις Κοινωνικές Επιστήμες</a:t>
            </a:r>
            <a:endParaRPr lang="en-US" dirty="0"/>
          </a:p>
        </p:txBody>
      </p:sp>
      <p:pic>
        <p:nvPicPr>
          <p:cNvPr id="8" name="Εικόνα 7" descr="Εικόνα που περιέχει κείμενο, χάρτης&#10;&#10;Περιγραφή που δημιουργήθηκε αυτόματα">
            <a:extLst>
              <a:ext uri="{FF2B5EF4-FFF2-40B4-BE49-F238E27FC236}">
                <a16:creationId xmlns:a16="http://schemas.microsoft.com/office/drawing/2014/main" id="{FF0FCD4E-B25E-401E-910C-46963E21A4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872" y="743339"/>
            <a:ext cx="7476501" cy="5066523"/>
          </a:xfrm>
          <a:prstGeom prst="rect">
            <a:avLst/>
          </a:prstGeom>
        </p:spPr>
      </p:pic>
    </p:spTree>
    <p:extLst>
      <p:ext uri="{BB962C8B-B14F-4D97-AF65-F5344CB8AC3E}">
        <p14:creationId xmlns:p14="http://schemas.microsoft.com/office/powerpoint/2010/main" val="1100242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35E5EC-970D-468F-84F2-BF4EA423A6E3}"/>
              </a:ext>
            </a:extLst>
          </p:cNvPr>
          <p:cNvSpPr>
            <a:spLocks noGrp="1"/>
          </p:cNvSpPr>
          <p:nvPr>
            <p:ph type="title"/>
          </p:nvPr>
        </p:nvSpPr>
        <p:spPr/>
        <p:txBody>
          <a:bodyPr/>
          <a:lstStyle/>
          <a:p>
            <a:r>
              <a:rPr lang="el-GR" dirty="0"/>
              <a:t>Δημιουργία Δεικτών Στέρησης </a:t>
            </a:r>
            <a:endParaRPr lang="en-US" dirty="0"/>
          </a:p>
        </p:txBody>
      </p:sp>
      <p:sp>
        <p:nvSpPr>
          <p:cNvPr id="3" name="Θέση περιεχομένου 2">
            <a:extLst>
              <a:ext uri="{FF2B5EF4-FFF2-40B4-BE49-F238E27FC236}">
                <a16:creationId xmlns:a16="http://schemas.microsoft.com/office/drawing/2014/main" id="{7C73A4C7-6794-4934-A437-9FE9875564B0}"/>
              </a:ext>
            </a:extLst>
          </p:cNvPr>
          <p:cNvSpPr>
            <a:spLocks noGrp="1"/>
          </p:cNvSpPr>
          <p:nvPr>
            <p:ph idx="1"/>
          </p:nvPr>
        </p:nvSpPr>
        <p:spPr/>
        <p:txBody>
          <a:bodyPr/>
          <a:lstStyle/>
          <a:p>
            <a:r>
              <a:rPr lang="el-GR" dirty="0"/>
              <a:t>Ποιος είναι ο στόχος του σύνθετου δείκτη; Αυτό εξαρτάται από τη μεταβλητή απόκρισης (Π.χ. εφαρμογές που αφορούν την υγεία, την εγκληματικότητα κλπ.).</a:t>
            </a:r>
          </a:p>
          <a:p>
            <a:r>
              <a:rPr lang="el-GR" dirty="0"/>
              <a:t>Ποιες μεταβλητές θέλουμε να συμπεριληφθούν στον δείκτη;</a:t>
            </a:r>
          </a:p>
          <a:p>
            <a:r>
              <a:rPr lang="el-GR" dirty="0"/>
              <a:t>Πώς θα γίνει η μέτρηση των τιμών (π.χ. ποσοστό, z </a:t>
            </a:r>
            <a:r>
              <a:rPr lang="el-GR" dirty="0" err="1"/>
              <a:t>Score</a:t>
            </a:r>
            <a:r>
              <a:rPr lang="el-GR" dirty="0"/>
              <a:t> </a:t>
            </a:r>
            <a:r>
              <a:rPr lang="el-GR" dirty="0" err="1"/>
              <a:t>κλπ</a:t>
            </a:r>
            <a:r>
              <a:rPr lang="el-GR" dirty="0"/>
              <a:t>).</a:t>
            </a:r>
          </a:p>
          <a:p>
            <a:r>
              <a:rPr lang="el-GR" dirty="0"/>
              <a:t>Χρειάζεται </a:t>
            </a:r>
            <a:r>
              <a:rPr lang="el-GR" dirty="0" err="1"/>
              <a:t>κανονικοποίηση</a:t>
            </a:r>
            <a:r>
              <a:rPr lang="el-GR" dirty="0"/>
              <a:t>;</a:t>
            </a:r>
          </a:p>
          <a:p>
            <a:r>
              <a:rPr lang="el-GR" dirty="0"/>
              <a:t>Απαιτούνται βάρη (</a:t>
            </a:r>
            <a:r>
              <a:rPr lang="el-GR" dirty="0" err="1"/>
              <a:t>weighting</a:t>
            </a:r>
            <a:r>
              <a:rPr lang="el-GR" dirty="0"/>
              <a:t>) και </a:t>
            </a:r>
            <a:r>
              <a:rPr lang="el-GR" dirty="0" err="1"/>
              <a:t>re-scaling</a:t>
            </a:r>
            <a:r>
              <a:rPr lang="el-GR" dirty="0"/>
              <a:t>;</a:t>
            </a:r>
            <a:endParaRPr lang="en-US" dirty="0"/>
          </a:p>
        </p:txBody>
      </p:sp>
      <p:sp>
        <p:nvSpPr>
          <p:cNvPr id="4" name="Θέση ημερομηνίας 3">
            <a:extLst>
              <a:ext uri="{FF2B5EF4-FFF2-40B4-BE49-F238E27FC236}">
                <a16:creationId xmlns:a16="http://schemas.microsoft.com/office/drawing/2014/main" id="{7B3D595F-6C12-4154-BC38-044AA51B0C78}"/>
              </a:ext>
            </a:extLst>
          </p:cNvPr>
          <p:cNvSpPr>
            <a:spLocks noGrp="1"/>
          </p:cNvSpPr>
          <p:nvPr>
            <p:ph type="dt" sz="half" idx="10"/>
          </p:nvPr>
        </p:nvSpPr>
        <p:spPr/>
        <p:txBody>
          <a:bodyPr/>
          <a:lstStyle/>
          <a:p>
            <a:fld id="{DDFDCA20-2E13-4515-99C7-F4F915F4146C}" type="datetime1">
              <a:rPr lang="en-US" smtClean="0"/>
              <a:t>12/10/2019</a:t>
            </a:fld>
            <a:endParaRPr lang="en-US" dirty="0"/>
          </a:p>
        </p:txBody>
      </p:sp>
      <p:sp>
        <p:nvSpPr>
          <p:cNvPr id="5" name="Θέση αριθμού διαφάνειας 4">
            <a:extLst>
              <a:ext uri="{FF2B5EF4-FFF2-40B4-BE49-F238E27FC236}">
                <a16:creationId xmlns:a16="http://schemas.microsoft.com/office/drawing/2014/main" id="{84E7FECB-6175-4C84-B732-4E18481382CB}"/>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315762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9807D1-A55A-427E-B6D2-4B7A14C0F943}"/>
              </a:ext>
            </a:extLst>
          </p:cNvPr>
          <p:cNvSpPr>
            <a:spLocks noGrp="1"/>
          </p:cNvSpPr>
          <p:nvPr>
            <p:ph type="title"/>
          </p:nvPr>
        </p:nvSpPr>
        <p:spPr/>
        <p:txBody>
          <a:bodyPr/>
          <a:lstStyle/>
          <a:p>
            <a:r>
              <a:rPr lang="en-US" dirty="0">
                <a:hlinkClick r:id="rId2"/>
              </a:rPr>
              <a:t>Oxford Poverty &amp; Human Development Initiative</a:t>
            </a:r>
            <a:endParaRPr lang="en-US" dirty="0"/>
          </a:p>
        </p:txBody>
      </p:sp>
      <p:sp>
        <p:nvSpPr>
          <p:cNvPr id="3" name="Θέση περιεχομένου 2">
            <a:extLst>
              <a:ext uri="{FF2B5EF4-FFF2-40B4-BE49-F238E27FC236}">
                <a16:creationId xmlns:a16="http://schemas.microsoft.com/office/drawing/2014/main" id="{2C0819C5-9569-40D4-A20C-5F9BC91FD491}"/>
              </a:ext>
            </a:extLst>
          </p:cNvPr>
          <p:cNvSpPr>
            <a:spLocks noGrp="1"/>
          </p:cNvSpPr>
          <p:nvPr>
            <p:ph idx="1"/>
          </p:nvPr>
        </p:nvSpPr>
        <p:spPr>
          <a:xfrm>
            <a:off x="1103312" y="2052918"/>
            <a:ext cx="8946541" cy="4637131"/>
          </a:xfrm>
        </p:spPr>
        <p:txBody>
          <a:bodyPr>
            <a:normAutofit fontScale="92500" lnSpcReduction="10000"/>
          </a:bodyPr>
          <a:lstStyle/>
          <a:p>
            <a:r>
              <a:rPr lang="el-GR" dirty="0"/>
              <a:t>Οι περισσότερες χώρες στον κόσμο ορίζουν την φτώχεια ως την έλλειψη χρημάτων.</a:t>
            </a:r>
            <a:endParaRPr lang="en-US" dirty="0"/>
          </a:p>
          <a:p>
            <a:r>
              <a:rPr lang="el-GR" dirty="0"/>
              <a:t>Στην πράξη, οι φτωχοί άνθρωποι θεωρούν ότι βιώνουν την φτώχεια με ένα πολύ πιο διευρυμένο τρόπο.</a:t>
            </a:r>
            <a:endParaRPr lang="en-US" dirty="0"/>
          </a:p>
          <a:p>
            <a:r>
              <a:rPr lang="el-GR" dirty="0"/>
              <a:t>Ένα άτομο που είναι φτωχό μπορεί να υποφέρει από πολλαπλά μειονεκτήματα – για παράδειγμα μπορεί να έχουν κακή κατάσταση υγείας ή υποσιτισμό, έλλειψη καθαρού νερού και ηλεκτρισμού, κακή ποιότητα εργασίας εκπαίδευσης.</a:t>
            </a:r>
            <a:endParaRPr lang="en-US" dirty="0"/>
          </a:p>
          <a:p>
            <a:r>
              <a:rPr lang="el-GR" dirty="0"/>
              <a:t>Εστιάζοντας σε ένα μόνο παράγοντα φτώχειας, όπως το εισόδημα, δεν είναι αρκετό για να αποκαλύψει την αληθινή κατάσταση της φτώχειας.</a:t>
            </a:r>
            <a:endParaRPr lang="en-US" dirty="0"/>
          </a:p>
          <a:p>
            <a:r>
              <a:rPr lang="el-GR" dirty="0"/>
              <a:t>Πολυδιάστατα μέτρα εκτίμησης της φτώχειας μπορούν να χρησιμοποιηθούν για να δημιουργήσουν μια πιο ολοκληρωμένη εικόνα της κάθε περιοχής.</a:t>
            </a:r>
            <a:endParaRPr lang="en-US" dirty="0"/>
          </a:p>
          <a:p>
            <a:r>
              <a:rPr lang="el-GR" dirty="0"/>
              <a:t>Αποκαλύπτουν το ποιος είναι φτωχός και πως είναι φτωχός βάσει τους εύρους των διαφορετικών μειονεκτημάτων που βιώνουν.</a:t>
            </a:r>
            <a:endParaRPr lang="en-US" dirty="0"/>
          </a:p>
        </p:txBody>
      </p:sp>
      <p:sp>
        <p:nvSpPr>
          <p:cNvPr id="4" name="Θέση ημερομηνίας 3">
            <a:extLst>
              <a:ext uri="{FF2B5EF4-FFF2-40B4-BE49-F238E27FC236}">
                <a16:creationId xmlns:a16="http://schemas.microsoft.com/office/drawing/2014/main" id="{3BAE5ED3-BBCE-4B7D-A415-8A59A3BB6A51}"/>
              </a:ext>
            </a:extLst>
          </p:cNvPr>
          <p:cNvSpPr>
            <a:spLocks noGrp="1"/>
          </p:cNvSpPr>
          <p:nvPr>
            <p:ph type="dt" sz="half" idx="10"/>
          </p:nvPr>
        </p:nvSpPr>
        <p:spPr>
          <a:xfrm>
            <a:off x="10562254" y="6477000"/>
            <a:ext cx="1551958" cy="304799"/>
          </a:xfrm>
        </p:spPr>
        <p:txBody>
          <a:bodyPr/>
          <a:lstStyle/>
          <a:p>
            <a:fld id="{DDFDCA20-2E13-4515-99C7-F4F915F4146C}" type="datetime1">
              <a:rPr lang="en-US" smtClean="0"/>
              <a:t>12/10/2019</a:t>
            </a:fld>
            <a:endParaRPr lang="en-US" dirty="0"/>
          </a:p>
        </p:txBody>
      </p:sp>
      <p:sp>
        <p:nvSpPr>
          <p:cNvPr id="5" name="Θέση αριθμού διαφάνειας 4">
            <a:extLst>
              <a:ext uri="{FF2B5EF4-FFF2-40B4-BE49-F238E27FC236}">
                <a16:creationId xmlns:a16="http://schemas.microsoft.com/office/drawing/2014/main" id="{84EC0D25-4783-44F4-8D6F-B2F0C69EE414}"/>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1981273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CF25D8-B2E5-4641-A40D-169413DC58AE}"/>
              </a:ext>
            </a:extLst>
          </p:cNvPr>
          <p:cNvSpPr>
            <a:spLocks noGrp="1"/>
          </p:cNvSpPr>
          <p:nvPr>
            <p:ph type="title"/>
          </p:nvPr>
        </p:nvSpPr>
        <p:spPr/>
        <p:txBody>
          <a:bodyPr/>
          <a:lstStyle/>
          <a:p>
            <a:r>
              <a:rPr lang="en-US" dirty="0">
                <a:hlinkClick r:id="rId2"/>
              </a:rPr>
              <a:t>Oxford Poverty &amp; Human Development Initiative</a:t>
            </a:r>
            <a:endParaRPr lang="en-US" dirty="0"/>
          </a:p>
        </p:txBody>
      </p:sp>
      <p:sp>
        <p:nvSpPr>
          <p:cNvPr id="3" name="Θέση περιεχομένου 2">
            <a:extLst>
              <a:ext uri="{FF2B5EF4-FFF2-40B4-BE49-F238E27FC236}">
                <a16:creationId xmlns:a16="http://schemas.microsoft.com/office/drawing/2014/main" id="{0C2351C5-B95A-46E3-ACBA-C9EE8C646058}"/>
              </a:ext>
            </a:extLst>
          </p:cNvPr>
          <p:cNvSpPr>
            <a:spLocks noGrp="1"/>
          </p:cNvSpPr>
          <p:nvPr>
            <p:ph idx="1"/>
          </p:nvPr>
        </p:nvSpPr>
        <p:spPr/>
        <p:txBody>
          <a:bodyPr>
            <a:normAutofit lnSpcReduction="10000"/>
          </a:bodyPr>
          <a:lstStyle/>
          <a:p>
            <a:r>
              <a:rPr lang="el-GR" dirty="0"/>
              <a:t>Ο </a:t>
            </a:r>
            <a:r>
              <a:rPr lang="en-US" dirty="0"/>
              <a:t>OPHI </a:t>
            </a:r>
            <a:r>
              <a:rPr lang="el-GR" dirty="0"/>
              <a:t>δημιουργήθηκε ως μια μέθοδος για την μέτρηση της πολυδιάστατης φτώχειας γνωστή και ως </a:t>
            </a:r>
            <a:r>
              <a:rPr lang="en-US" dirty="0">
                <a:hlinkClick r:id="rId3"/>
              </a:rPr>
              <a:t>Alkire-Foster (AF) method</a:t>
            </a:r>
            <a:r>
              <a:rPr lang="en-US" dirty="0"/>
              <a:t>.</a:t>
            </a:r>
            <a:endParaRPr lang="el-GR" dirty="0"/>
          </a:p>
          <a:p>
            <a:r>
              <a:rPr lang="el-GR" dirty="0"/>
              <a:t>Περιλαμβάνει την καταμέτρηση των διαφορετικών τύπων στέρησης που βιώνουν οι άνθρωποι την ίδια στιγμή, όπως η έλλειψη εκπαίδευσης ή εργασίας, κακή κατάσταση υγείας και συνθήκων διαβίωσης. </a:t>
            </a:r>
          </a:p>
          <a:p>
            <a:r>
              <a:rPr lang="el-GR" dirty="0"/>
              <a:t>Αυτά τα προφίλ στέρησης αναλύονται για να αναγνωριστεί το ποιος είναι φτωχός, και έπειτα για τη δημιουργία του </a:t>
            </a:r>
            <a:r>
              <a:rPr lang="en-US" dirty="0"/>
              <a:t>multidimensional index of poverty (MPI). </a:t>
            </a:r>
            <a:endParaRPr lang="el-GR" dirty="0"/>
          </a:p>
          <a:p>
            <a:r>
              <a:rPr lang="el-GR" dirty="0"/>
              <a:t>Οι μεταβλητές μπορούν να έχουν όμοια ή διαφορετικά βάρη. </a:t>
            </a:r>
          </a:p>
          <a:p>
            <a:r>
              <a:rPr lang="el-GR" dirty="0"/>
              <a:t>Οι άνθρωποι αναγνωρίζονται ως πολυδιάστατα φτωχοί αν το σταθμισμένο άθροισμα των μεταβλητών στέρησης είναι μεγαλύτερο ή ίσο σε ένα κατώφλι φτώχειας  - όπως </a:t>
            </a:r>
            <a:r>
              <a:rPr lang="en-US" dirty="0"/>
              <a:t>20%, 30% </a:t>
            </a:r>
            <a:r>
              <a:rPr lang="el-GR" dirty="0"/>
              <a:t>ή</a:t>
            </a:r>
            <a:r>
              <a:rPr lang="en-US" dirty="0"/>
              <a:t> 50%.</a:t>
            </a:r>
          </a:p>
        </p:txBody>
      </p:sp>
      <p:sp>
        <p:nvSpPr>
          <p:cNvPr id="4" name="Θέση ημερομηνίας 3">
            <a:extLst>
              <a:ext uri="{FF2B5EF4-FFF2-40B4-BE49-F238E27FC236}">
                <a16:creationId xmlns:a16="http://schemas.microsoft.com/office/drawing/2014/main" id="{950F16B1-1D8A-40D3-96D6-B1DD35DD8E0D}"/>
              </a:ext>
            </a:extLst>
          </p:cNvPr>
          <p:cNvSpPr>
            <a:spLocks noGrp="1"/>
          </p:cNvSpPr>
          <p:nvPr>
            <p:ph type="dt" sz="half" idx="10"/>
          </p:nvPr>
        </p:nvSpPr>
        <p:spPr/>
        <p:txBody>
          <a:bodyPr/>
          <a:lstStyle/>
          <a:p>
            <a:fld id="{DDFDCA20-2E13-4515-99C7-F4F915F4146C}" type="datetime1">
              <a:rPr lang="en-US" smtClean="0"/>
              <a:t>12/10/2019</a:t>
            </a:fld>
            <a:endParaRPr lang="en-US" dirty="0"/>
          </a:p>
        </p:txBody>
      </p:sp>
      <p:sp>
        <p:nvSpPr>
          <p:cNvPr id="5" name="Θέση αριθμού διαφάνειας 4">
            <a:extLst>
              <a:ext uri="{FF2B5EF4-FFF2-40B4-BE49-F238E27FC236}">
                <a16:creationId xmlns:a16="http://schemas.microsoft.com/office/drawing/2014/main" id="{CDD66CE9-648B-4845-A1DC-030E8F85302A}"/>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4277095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6A467CA-18F1-4AE6-BF15-3F2C14A073BF}"/>
              </a:ext>
            </a:extLst>
          </p:cNvPr>
          <p:cNvSpPr>
            <a:spLocks noGrp="1"/>
          </p:cNvSpPr>
          <p:nvPr>
            <p:ph idx="1"/>
          </p:nvPr>
        </p:nvSpPr>
        <p:spPr>
          <a:xfrm>
            <a:off x="77789" y="2281519"/>
            <a:ext cx="5120205" cy="4195481"/>
          </a:xfrm>
        </p:spPr>
        <p:txBody>
          <a:bodyPr>
            <a:normAutofit/>
          </a:bodyPr>
          <a:lstStyle/>
          <a:p>
            <a:r>
              <a:rPr lang="en-US" dirty="0">
                <a:hlinkClick r:id="rId2"/>
              </a:rPr>
              <a:t>MPI</a:t>
            </a:r>
            <a:r>
              <a:rPr lang="en-US" dirty="0"/>
              <a:t>: </a:t>
            </a:r>
            <a:r>
              <a:rPr lang="el-GR" dirty="0"/>
              <a:t>Αυτό το μέτρο αντικατοπτρίζει την ίδια στιγμή και την εμφάνιση φτώχειας (το ποσοστό του πληθυσμού που είναι φτωχοί) και την ένταση της (το μέσο ποσοστό των στερήσεων που βιώνει το κάθε άτομο ή νοικοκυριό).</a:t>
            </a:r>
            <a:endParaRPr lang="en-US" dirty="0"/>
          </a:p>
        </p:txBody>
      </p:sp>
      <p:sp>
        <p:nvSpPr>
          <p:cNvPr id="4" name="Θέση ημερομηνίας 3">
            <a:extLst>
              <a:ext uri="{FF2B5EF4-FFF2-40B4-BE49-F238E27FC236}">
                <a16:creationId xmlns:a16="http://schemas.microsoft.com/office/drawing/2014/main" id="{E94D0BDA-BD18-4339-B6AB-E41674D393B9}"/>
              </a:ext>
            </a:extLst>
          </p:cNvPr>
          <p:cNvSpPr>
            <a:spLocks noGrp="1"/>
          </p:cNvSpPr>
          <p:nvPr>
            <p:ph type="dt" sz="half" idx="10"/>
          </p:nvPr>
        </p:nvSpPr>
        <p:spPr>
          <a:xfrm>
            <a:off x="11123612" y="6477000"/>
            <a:ext cx="990599" cy="304799"/>
          </a:xfrm>
        </p:spPr>
        <p:txBody>
          <a:bodyPr/>
          <a:lstStyle/>
          <a:p>
            <a:fld id="{DDFDCA20-2E13-4515-99C7-F4F915F4146C}" type="datetime1">
              <a:rPr lang="en-US" smtClean="0"/>
              <a:t>12/10/2019</a:t>
            </a:fld>
            <a:endParaRPr lang="en-US" dirty="0"/>
          </a:p>
        </p:txBody>
      </p:sp>
      <p:sp>
        <p:nvSpPr>
          <p:cNvPr id="5" name="Θέση αριθμού διαφάνειας 4">
            <a:extLst>
              <a:ext uri="{FF2B5EF4-FFF2-40B4-BE49-F238E27FC236}">
                <a16:creationId xmlns:a16="http://schemas.microsoft.com/office/drawing/2014/main" id="{F85BB5BE-C4EA-4D28-962D-2DA7C40DF5B2}"/>
              </a:ext>
            </a:extLst>
          </p:cNvPr>
          <p:cNvSpPr>
            <a:spLocks noGrp="1"/>
          </p:cNvSpPr>
          <p:nvPr>
            <p:ph type="sldNum" sz="quarter" idx="12"/>
          </p:nvPr>
        </p:nvSpPr>
        <p:spPr>
          <a:xfrm>
            <a:off x="10352540" y="295729"/>
            <a:ext cx="838199" cy="767687"/>
          </a:xfrm>
        </p:spPr>
        <p:txBody>
          <a:bodyPr/>
          <a:lstStyle/>
          <a:p>
            <a:fld id="{6D22F896-40B5-4ADD-8801-0D06FADFA095}" type="slidenum">
              <a:rPr lang="en-US" smtClean="0"/>
              <a:t>13</a:t>
            </a:fld>
            <a:endParaRPr lang="en-US" dirty="0"/>
          </a:p>
        </p:txBody>
      </p:sp>
      <p:pic>
        <p:nvPicPr>
          <p:cNvPr id="12" name="Εικόνα 11">
            <a:extLst>
              <a:ext uri="{FF2B5EF4-FFF2-40B4-BE49-F238E27FC236}">
                <a16:creationId xmlns:a16="http://schemas.microsoft.com/office/drawing/2014/main" id="{F9429707-5844-4860-AE4B-31BBA56BC6B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66403" y="1175656"/>
            <a:ext cx="6225597" cy="5682343"/>
          </a:xfrm>
          <a:prstGeom prst="rect">
            <a:avLst/>
          </a:prstGeom>
        </p:spPr>
      </p:pic>
    </p:spTree>
    <p:extLst>
      <p:ext uri="{BB962C8B-B14F-4D97-AF65-F5344CB8AC3E}">
        <p14:creationId xmlns:p14="http://schemas.microsoft.com/office/powerpoint/2010/main" val="2475659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7" name="Εικόνα 6" descr="Εικόνα που περιέχει χάρτης, κείμενο&#10;&#10;Περιγραφή που δημιουργήθηκε αυτόματα">
            <a:extLst>
              <a:ext uri="{FF2B5EF4-FFF2-40B4-BE49-F238E27FC236}">
                <a16:creationId xmlns:a16="http://schemas.microsoft.com/office/drawing/2014/main" id="{9834A1DD-7ECD-46CC-9AF9-D27376232535}"/>
              </a:ext>
            </a:extLst>
          </p:cNvPr>
          <p:cNvPicPr>
            <a:picLocks noChangeAspect="1"/>
          </p:cNvPicPr>
          <p:nvPr/>
        </p:nvPicPr>
        <p:blipFill rotWithShape="1">
          <a:blip r:embed="rId2" cstate="print">
            <a:alphaModFix amt="25000"/>
            <a:grayscl/>
            <a:extLst>
              <a:ext uri="{28A0092B-C50C-407E-A947-70E740481C1C}">
                <a14:useLocalDpi xmlns:a14="http://schemas.microsoft.com/office/drawing/2010/main"/>
              </a:ext>
            </a:extLst>
          </a:blip>
          <a:srcRect/>
          <a:stretch/>
        </p:blipFill>
        <p:spPr>
          <a:xfrm>
            <a:off x="20" y="-1"/>
            <a:ext cx="12191980" cy="6858000"/>
          </a:xfrm>
          <a:prstGeom prst="rect">
            <a:avLst/>
          </a:prstGeom>
        </p:spPr>
      </p:pic>
      <p:sp>
        <p:nvSpPr>
          <p:cNvPr id="2" name="Τίτλος 1">
            <a:extLst>
              <a:ext uri="{FF2B5EF4-FFF2-40B4-BE49-F238E27FC236}">
                <a16:creationId xmlns:a16="http://schemas.microsoft.com/office/drawing/2014/main" id="{7CB778CE-E63C-4D24-AA1E-68DC63D1C416}"/>
              </a:ext>
            </a:extLst>
          </p:cNvPr>
          <p:cNvSpPr>
            <a:spLocks noGrp="1"/>
          </p:cNvSpPr>
          <p:nvPr>
            <p:ph type="title"/>
          </p:nvPr>
        </p:nvSpPr>
        <p:spPr>
          <a:xfrm>
            <a:off x="646111" y="295729"/>
            <a:ext cx="9404723" cy="1557519"/>
          </a:xfrm>
        </p:spPr>
        <p:txBody>
          <a:bodyPr>
            <a:normAutofit fontScale="90000"/>
          </a:bodyPr>
          <a:lstStyle/>
          <a:p>
            <a:r>
              <a:rPr lang="en-US" sz="3900" dirty="0">
                <a:hlinkClick r:id="rId3"/>
              </a:rPr>
              <a:t>CDC's Social Vulnerability Index (SVI)</a:t>
            </a:r>
            <a:br>
              <a:rPr lang="en-US" sz="3900" dirty="0"/>
            </a:br>
            <a:r>
              <a:rPr lang="en-US" sz="3900" dirty="0"/>
              <a:t>(Centers for Disease Control and Prevention)</a:t>
            </a:r>
          </a:p>
        </p:txBody>
      </p:sp>
      <p:sp>
        <p:nvSpPr>
          <p:cNvPr id="12" name="Rectangle 11">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Θέση αριθμού διαφάνειας 4">
            <a:extLst>
              <a:ext uri="{FF2B5EF4-FFF2-40B4-BE49-F238E27FC236}">
                <a16:creationId xmlns:a16="http://schemas.microsoft.com/office/drawing/2014/main" id="{1425F81B-B8FB-4D90-805B-1EA472E692CB}"/>
              </a:ext>
            </a:extLst>
          </p:cNvPr>
          <p:cNvSpPr>
            <a:spLocks noGrp="1"/>
          </p:cNvSpPr>
          <p:nvPr>
            <p:ph type="sldNum" sz="quarter" idx="12"/>
          </p:nvPr>
        </p:nvSpPr>
        <p:spPr>
          <a:xfrm>
            <a:off x="10352540" y="295729"/>
            <a:ext cx="838199" cy="767687"/>
          </a:xfrm>
        </p:spPr>
        <p:txBody>
          <a:bodyPr>
            <a:normAutofit/>
          </a:bodyPr>
          <a:lstStyle/>
          <a:p>
            <a:pPr>
              <a:spcAft>
                <a:spcPts val="600"/>
              </a:spcAft>
            </a:pPr>
            <a:fld id="{6D22F896-40B5-4ADD-8801-0D06FADFA095}" type="slidenum">
              <a:rPr lang="en-US" smtClean="0"/>
              <a:pPr>
                <a:spcAft>
                  <a:spcPts val="600"/>
                </a:spcAft>
              </a:pPr>
              <a:t>14</a:t>
            </a:fld>
            <a:endParaRPr lang="en-US"/>
          </a:p>
        </p:txBody>
      </p:sp>
      <p:sp>
        <p:nvSpPr>
          <p:cNvPr id="3" name="Θέση περιεχομένου 2">
            <a:extLst>
              <a:ext uri="{FF2B5EF4-FFF2-40B4-BE49-F238E27FC236}">
                <a16:creationId xmlns:a16="http://schemas.microsoft.com/office/drawing/2014/main" id="{C21B568C-AA68-4B18-B639-395FD67F6500}"/>
              </a:ext>
            </a:extLst>
          </p:cNvPr>
          <p:cNvSpPr>
            <a:spLocks noGrp="1"/>
          </p:cNvSpPr>
          <p:nvPr>
            <p:ph idx="1"/>
          </p:nvPr>
        </p:nvSpPr>
        <p:spPr>
          <a:xfrm>
            <a:off x="1103312" y="2052918"/>
            <a:ext cx="8946541" cy="4195481"/>
          </a:xfrm>
        </p:spPr>
        <p:txBody>
          <a:bodyPr>
            <a:normAutofit fontScale="92500" lnSpcReduction="10000"/>
          </a:bodyPr>
          <a:lstStyle/>
          <a:p>
            <a:r>
              <a:rPr lang="el-GR" dirty="0"/>
              <a:t>Η κοινωνική τρωτότητα αναφέρεται στις αντοχές (</a:t>
            </a:r>
            <a:r>
              <a:rPr lang="en-US" dirty="0"/>
              <a:t>resilience</a:t>
            </a:r>
            <a:r>
              <a:rPr lang="el-GR" dirty="0"/>
              <a:t>)</a:t>
            </a:r>
            <a:r>
              <a:rPr lang="en-US" dirty="0"/>
              <a:t> </a:t>
            </a:r>
            <a:r>
              <a:rPr lang="el-GR" dirty="0"/>
              <a:t>της κάθε κοινότητας όταν αντιμετωπίζει εξωτερικές πιέσεις σε τομείς όπως η ανθρώπινη υγεία, φυσικές και ανθρωπογενείς καταστροφές, ή εμφάνιση ασθενειών. </a:t>
            </a:r>
          </a:p>
          <a:p>
            <a:r>
              <a:rPr lang="el-GR" dirty="0"/>
              <a:t>Η μείωση της κοινωνικής τρωτότητας μπορεί να μειώσει τόσο το δεινά των ανθρώπων, όσο και τις οικονομικές απώλειες.</a:t>
            </a:r>
          </a:p>
          <a:p>
            <a:r>
              <a:rPr lang="el-GR" dirty="0"/>
              <a:t>Ο </a:t>
            </a:r>
            <a:r>
              <a:rPr lang="en-US" dirty="0"/>
              <a:t>CDC's Social Vulnerability Index </a:t>
            </a:r>
            <a:r>
              <a:rPr lang="el-GR" dirty="0"/>
              <a:t>χρησιμοποιεί</a:t>
            </a:r>
            <a:r>
              <a:rPr lang="en-US" dirty="0"/>
              <a:t> 15 </a:t>
            </a:r>
            <a:r>
              <a:rPr lang="el-GR" dirty="0"/>
              <a:t>μεταβλητές της </a:t>
            </a:r>
            <a:r>
              <a:rPr lang="en-US" dirty="0"/>
              <a:t>U.S. census </a:t>
            </a:r>
            <a:r>
              <a:rPr lang="el-GR" dirty="0"/>
              <a:t>σε επίπεδο </a:t>
            </a:r>
            <a:r>
              <a:rPr lang="en-US" dirty="0"/>
              <a:t>tract</a:t>
            </a:r>
            <a:r>
              <a:rPr lang="el-GR" dirty="0"/>
              <a:t>, για να βοηθήσει τους τοπικούς αξιωματούχους να αναγνωρίσουν κοινότητας που μπορεί να χρειάζονται ενίσχυση στην προετοιμασία ενόψει κινδύνων ή στην ανακούφιση τους έπειτα από κάποια καταστροφή.</a:t>
            </a:r>
            <a:r>
              <a:rPr lang="en-US" dirty="0"/>
              <a:t> </a:t>
            </a:r>
            <a:endParaRPr lang="el-GR" dirty="0"/>
          </a:p>
          <a:p>
            <a:r>
              <a:rPr lang="el-GR" dirty="0"/>
              <a:t>Ο</a:t>
            </a:r>
            <a:r>
              <a:rPr lang="en-US" dirty="0"/>
              <a:t> SVI </a:t>
            </a:r>
            <a:r>
              <a:rPr lang="el-GR" dirty="0"/>
              <a:t>παρέχει συγκεκριμένα κοινωνικά και χωρικά δεδομένα και πληροφορίες για την προετοιμασία των κοινοτήτων (ακραία καιρικά φαινόμενα, πλημμύρες, εξάρσεις ασθενειών, χημική έκθεση </a:t>
            </a:r>
            <a:r>
              <a:rPr lang="el-GR" dirty="0" err="1"/>
              <a:t>κ.α</a:t>
            </a:r>
            <a:r>
              <a:rPr lang="el-GR" dirty="0"/>
              <a:t>).</a:t>
            </a:r>
            <a:endParaRPr lang="en-US" dirty="0"/>
          </a:p>
        </p:txBody>
      </p:sp>
      <p:sp>
        <p:nvSpPr>
          <p:cNvPr id="4" name="Θέση ημερομηνίας 3">
            <a:extLst>
              <a:ext uri="{FF2B5EF4-FFF2-40B4-BE49-F238E27FC236}">
                <a16:creationId xmlns:a16="http://schemas.microsoft.com/office/drawing/2014/main" id="{11FF345E-ECA5-4E6E-9B3A-ED272667B0D7}"/>
              </a:ext>
            </a:extLst>
          </p:cNvPr>
          <p:cNvSpPr>
            <a:spLocks noGrp="1"/>
          </p:cNvSpPr>
          <p:nvPr>
            <p:ph type="dt" sz="half" idx="10"/>
          </p:nvPr>
        </p:nvSpPr>
        <p:spPr>
          <a:xfrm rot="5400000">
            <a:off x="10155639" y="1790701"/>
            <a:ext cx="990599" cy="304799"/>
          </a:xfrm>
        </p:spPr>
        <p:txBody>
          <a:bodyPr>
            <a:normAutofit/>
          </a:bodyPr>
          <a:lstStyle/>
          <a:p>
            <a:pPr>
              <a:spcAft>
                <a:spcPts val="600"/>
              </a:spcAft>
            </a:pPr>
            <a:fld id="{DDFDCA20-2E13-4515-99C7-F4F915F4146C}" type="datetime1">
              <a:rPr lang="en-US" sz="1100" smtClean="0"/>
              <a:pPr>
                <a:spcAft>
                  <a:spcPts val="600"/>
                </a:spcAft>
              </a:pPr>
              <a:t>12/10/2019</a:t>
            </a:fld>
            <a:endParaRPr lang="en-US" sz="1100"/>
          </a:p>
        </p:txBody>
      </p:sp>
    </p:spTree>
    <p:extLst>
      <p:ext uri="{BB962C8B-B14F-4D97-AF65-F5344CB8AC3E}">
        <p14:creationId xmlns:p14="http://schemas.microsoft.com/office/powerpoint/2010/main" val="2779198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6593898-7BD1-4D54-9390-8273A320FF39}"/>
              </a:ext>
            </a:extLst>
          </p:cNvPr>
          <p:cNvSpPr>
            <a:spLocks noGrp="1"/>
          </p:cNvSpPr>
          <p:nvPr>
            <p:ph type="title"/>
          </p:nvPr>
        </p:nvSpPr>
        <p:spPr>
          <a:xfrm>
            <a:off x="648931" y="629266"/>
            <a:ext cx="4166510" cy="1622321"/>
          </a:xfrm>
        </p:spPr>
        <p:txBody>
          <a:bodyPr>
            <a:normAutofit/>
          </a:bodyPr>
          <a:lstStyle/>
          <a:p>
            <a:r>
              <a:rPr lang="en-US" dirty="0">
                <a:solidFill>
                  <a:srgbClr val="EBEBEB"/>
                </a:solidFill>
              </a:rPr>
              <a:t>SVI</a:t>
            </a:r>
            <a:r>
              <a:rPr lang="el-GR" dirty="0">
                <a:solidFill>
                  <a:srgbClr val="EBEBEB"/>
                </a:solidFill>
              </a:rPr>
              <a:t>: Υπολογισμός</a:t>
            </a:r>
            <a:endParaRPr lang="en-US" dirty="0">
              <a:solidFill>
                <a:srgbClr val="EBEBEB"/>
              </a:solidFill>
            </a:endParaRPr>
          </a:p>
        </p:txBody>
      </p:sp>
      <p:sp>
        <p:nvSpPr>
          <p:cNvPr id="38"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0" name="Freeform: Shape 39">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6" name="Εικόνα 5">
            <a:extLst>
              <a:ext uri="{FF2B5EF4-FFF2-40B4-BE49-F238E27FC236}">
                <a16:creationId xmlns:a16="http://schemas.microsoft.com/office/drawing/2014/main" id="{1E8778AD-9101-44DA-A335-1DE1B4BCF021}"/>
              </a:ext>
            </a:extLst>
          </p:cNvPr>
          <p:cNvPicPr>
            <a:picLocks noChangeAspect="1"/>
          </p:cNvPicPr>
          <p:nvPr/>
        </p:nvPicPr>
        <p:blipFill>
          <a:blip r:embed="rId2"/>
          <a:stretch>
            <a:fillRect/>
          </a:stretch>
        </p:blipFill>
        <p:spPr>
          <a:xfrm>
            <a:off x="6093992" y="1210894"/>
            <a:ext cx="5449889" cy="4436208"/>
          </a:xfrm>
          <a:prstGeom prst="rect">
            <a:avLst/>
          </a:prstGeom>
          <a:effectLst/>
        </p:spPr>
      </p:pic>
      <p:sp>
        <p:nvSpPr>
          <p:cNvPr id="42" name="Rectangle 41">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Θέση αριθμού διαφάνειας 4">
            <a:extLst>
              <a:ext uri="{FF2B5EF4-FFF2-40B4-BE49-F238E27FC236}">
                <a16:creationId xmlns:a16="http://schemas.microsoft.com/office/drawing/2014/main" id="{E26E6E01-8DB4-48CA-A6DA-FD10595DA9DE}"/>
              </a:ext>
            </a:extLst>
          </p:cNvPr>
          <p:cNvSpPr>
            <a:spLocks noGrp="1"/>
          </p:cNvSpPr>
          <p:nvPr>
            <p:ph type="sldNum" sz="quarter" idx="12"/>
          </p:nvPr>
        </p:nvSpPr>
        <p:spPr>
          <a:xfrm>
            <a:off x="10352540" y="295729"/>
            <a:ext cx="838199" cy="767687"/>
          </a:xfrm>
        </p:spPr>
        <p:txBody>
          <a:bodyPr>
            <a:normAutofit/>
          </a:bodyPr>
          <a:lstStyle/>
          <a:p>
            <a:pPr>
              <a:spcAft>
                <a:spcPts val="600"/>
              </a:spcAft>
            </a:pPr>
            <a:fld id="{6D22F896-40B5-4ADD-8801-0D06FADFA095}" type="slidenum">
              <a:rPr lang="en-US">
                <a:solidFill>
                  <a:srgbClr val="FFFFFF"/>
                </a:solidFill>
              </a:rPr>
              <a:pPr>
                <a:spcAft>
                  <a:spcPts val="600"/>
                </a:spcAft>
              </a:pPr>
              <a:t>15</a:t>
            </a:fld>
            <a:endParaRPr lang="en-US">
              <a:solidFill>
                <a:srgbClr val="FFFFFF"/>
              </a:solidFill>
            </a:endParaRPr>
          </a:p>
        </p:txBody>
      </p:sp>
      <p:sp>
        <p:nvSpPr>
          <p:cNvPr id="31" name="Θέση περιεχομένου 2">
            <a:extLst>
              <a:ext uri="{FF2B5EF4-FFF2-40B4-BE49-F238E27FC236}">
                <a16:creationId xmlns:a16="http://schemas.microsoft.com/office/drawing/2014/main" id="{A2F81EF7-7593-4203-BB7F-BEC62A1FD91C}"/>
              </a:ext>
            </a:extLst>
          </p:cNvPr>
          <p:cNvSpPr>
            <a:spLocks noGrp="1"/>
          </p:cNvSpPr>
          <p:nvPr>
            <p:ph idx="1"/>
          </p:nvPr>
        </p:nvSpPr>
        <p:spPr>
          <a:xfrm>
            <a:off x="111967" y="2438400"/>
            <a:ext cx="4881633" cy="3785419"/>
          </a:xfrm>
        </p:spPr>
        <p:txBody>
          <a:bodyPr>
            <a:normAutofit/>
          </a:bodyPr>
          <a:lstStyle/>
          <a:p>
            <a:r>
              <a:rPr lang="en-US" sz="2800" dirty="0">
                <a:solidFill>
                  <a:srgbClr val="EBEBEB"/>
                </a:solidFill>
              </a:rPr>
              <a:t>American Community Survey (ACS), 2012-2016 (5-year) data</a:t>
            </a:r>
            <a:r>
              <a:rPr lang="el-GR" sz="2800" dirty="0">
                <a:solidFill>
                  <a:srgbClr val="EBEBEB"/>
                </a:solidFill>
              </a:rPr>
              <a:t>.</a:t>
            </a:r>
            <a:endParaRPr lang="en-US" sz="2800" dirty="0">
              <a:solidFill>
                <a:srgbClr val="EBEBEB"/>
              </a:solidFill>
            </a:endParaRPr>
          </a:p>
        </p:txBody>
      </p:sp>
      <p:sp>
        <p:nvSpPr>
          <p:cNvPr id="4" name="Θέση ημερομηνίας 3">
            <a:extLst>
              <a:ext uri="{FF2B5EF4-FFF2-40B4-BE49-F238E27FC236}">
                <a16:creationId xmlns:a16="http://schemas.microsoft.com/office/drawing/2014/main" id="{22E7B878-1A24-4F8E-A707-6A7B6860FDE7}"/>
              </a:ext>
            </a:extLst>
          </p:cNvPr>
          <p:cNvSpPr>
            <a:spLocks noGrp="1"/>
          </p:cNvSpPr>
          <p:nvPr>
            <p:ph type="dt" sz="half" idx="10"/>
          </p:nvPr>
        </p:nvSpPr>
        <p:spPr>
          <a:xfrm>
            <a:off x="9254068" y="6355080"/>
            <a:ext cx="2290232" cy="304799"/>
          </a:xfrm>
        </p:spPr>
        <p:txBody>
          <a:bodyPr anchor="t">
            <a:normAutofit/>
          </a:bodyPr>
          <a:lstStyle/>
          <a:p>
            <a:pPr algn="r">
              <a:spcAft>
                <a:spcPts val="600"/>
              </a:spcAft>
            </a:pPr>
            <a:fld id="{DDFDCA20-2E13-4515-99C7-F4F915F4146C}" type="datetime1">
              <a:rPr lang="en-US" smtClean="0"/>
              <a:pPr algn="r">
                <a:spcAft>
                  <a:spcPts val="600"/>
                </a:spcAft>
              </a:pPr>
              <a:t>12/10/2019</a:t>
            </a:fld>
            <a:endParaRPr lang="en-US"/>
          </a:p>
        </p:txBody>
      </p:sp>
    </p:spTree>
    <p:extLst>
      <p:ext uri="{BB962C8B-B14F-4D97-AF65-F5344CB8AC3E}">
        <p14:creationId xmlns:p14="http://schemas.microsoft.com/office/powerpoint/2010/main" val="305573100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Εικόνα 6" descr="Εικόνα που περιέχει κείμενο, χάρτης&#10;&#10;Περιγραφή που δημιουργήθηκε αυτόματα">
            <a:extLst>
              <a:ext uri="{FF2B5EF4-FFF2-40B4-BE49-F238E27FC236}">
                <a16:creationId xmlns:a16="http://schemas.microsoft.com/office/drawing/2014/main" id="{DF0A6FF6-89D1-4214-BA13-BC57156C7262}"/>
              </a:ext>
            </a:extLst>
          </p:cNvPr>
          <p:cNvPicPr>
            <a:picLocks noChangeAspect="1"/>
          </p:cNvPicPr>
          <p:nvPr/>
        </p:nvPicPr>
        <p:blipFill rotWithShape="1">
          <a:blip r:embed="rId2" cstate="print">
            <a:alphaModFix amt="35000"/>
            <a:extLst>
              <a:ext uri="{28A0092B-C50C-407E-A947-70E740481C1C}">
                <a14:useLocalDpi xmlns:a14="http://schemas.microsoft.com/office/drawing/2010/main"/>
              </a:ext>
            </a:extLst>
          </a:blip>
          <a:srcRect/>
          <a:stretch/>
        </p:blipFill>
        <p:spPr>
          <a:xfrm>
            <a:off x="20" y="-1"/>
            <a:ext cx="12191980" cy="6858000"/>
          </a:xfrm>
          <a:prstGeom prst="rect">
            <a:avLst/>
          </a:prstGeom>
        </p:spPr>
      </p:pic>
      <p:sp>
        <p:nvSpPr>
          <p:cNvPr id="2" name="Τίτλος 1">
            <a:extLst>
              <a:ext uri="{FF2B5EF4-FFF2-40B4-BE49-F238E27FC236}">
                <a16:creationId xmlns:a16="http://schemas.microsoft.com/office/drawing/2014/main" id="{D8D38FAB-F6AD-4990-8CC2-BA976A636AC7}"/>
              </a:ext>
            </a:extLst>
          </p:cNvPr>
          <p:cNvSpPr>
            <a:spLocks noGrp="1"/>
          </p:cNvSpPr>
          <p:nvPr>
            <p:ph type="title"/>
          </p:nvPr>
        </p:nvSpPr>
        <p:spPr>
          <a:xfrm>
            <a:off x="646111" y="452718"/>
            <a:ext cx="9404723" cy="1400530"/>
          </a:xfrm>
        </p:spPr>
        <p:txBody>
          <a:bodyPr>
            <a:normAutofit/>
          </a:bodyPr>
          <a:lstStyle/>
          <a:p>
            <a:r>
              <a:rPr lang="el-GR" dirty="0"/>
              <a:t>Δείκτης </a:t>
            </a:r>
            <a:r>
              <a:rPr lang="en-US" dirty="0"/>
              <a:t>Townsend</a:t>
            </a:r>
          </a:p>
        </p:txBody>
      </p:sp>
      <p:sp>
        <p:nvSpPr>
          <p:cNvPr id="34" name="Rectangle 23">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Θέση αριθμού διαφάνειας 4">
            <a:extLst>
              <a:ext uri="{FF2B5EF4-FFF2-40B4-BE49-F238E27FC236}">
                <a16:creationId xmlns:a16="http://schemas.microsoft.com/office/drawing/2014/main" id="{24CC19D3-E8D6-4637-AD7B-38E9FD4F6D0A}"/>
              </a:ext>
            </a:extLst>
          </p:cNvPr>
          <p:cNvSpPr>
            <a:spLocks noGrp="1"/>
          </p:cNvSpPr>
          <p:nvPr>
            <p:ph type="sldNum" sz="quarter" idx="12"/>
          </p:nvPr>
        </p:nvSpPr>
        <p:spPr>
          <a:xfrm>
            <a:off x="10352540" y="295729"/>
            <a:ext cx="838199" cy="767687"/>
          </a:xfrm>
        </p:spPr>
        <p:txBody>
          <a:bodyPr>
            <a:normAutofit/>
          </a:bodyPr>
          <a:lstStyle/>
          <a:p>
            <a:pPr>
              <a:spcAft>
                <a:spcPts val="600"/>
              </a:spcAft>
            </a:pPr>
            <a:fld id="{6D22F896-40B5-4ADD-8801-0D06FADFA095}" type="slidenum">
              <a:rPr lang="en-US"/>
              <a:pPr>
                <a:spcAft>
                  <a:spcPts val="600"/>
                </a:spcAft>
              </a:pPr>
              <a:t>16</a:t>
            </a:fld>
            <a:endParaRPr lang="en-US"/>
          </a:p>
        </p:txBody>
      </p:sp>
      <p:sp>
        <p:nvSpPr>
          <p:cNvPr id="3" name="Θέση περιεχομένου 2">
            <a:extLst>
              <a:ext uri="{FF2B5EF4-FFF2-40B4-BE49-F238E27FC236}">
                <a16:creationId xmlns:a16="http://schemas.microsoft.com/office/drawing/2014/main" id="{23691594-9BA1-481A-8827-A49A415719AE}"/>
              </a:ext>
            </a:extLst>
          </p:cNvPr>
          <p:cNvSpPr>
            <a:spLocks noGrp="1"/>
          </p:cNvSpPr>
          <p:nvPr>
            <p:ph idx="1"/>
          </p:nvPr>
        </p:nvSpPr>
        <p:spPr>
          <a:xfrm>
            <a:off x="1103312" y="2052918"/>
            <a:ext cx="8946541" cy="4195481"/>
          </a:xfrm>
        </p:spPr>
        <p:txBody>
          <a:bodyPr>
            <a:normAutofit/>
          </a:bodyPr>
          <a:lstStyle/>
          <a:p>
            <a:pPr>
              <a:lnSpc>
                <a:spcPct val="90000"/>
              </a:lnSpc>
            </a:pPr>
            <a:r>
              <a:rPr lang="el-GR" sz="1700" dirty="0"/>
              <a:t>Ο </a:t>
            </a:r>
            <a:r>
              <a:rPr lang="el-GR" sz="1700" dirty="0" err="1"/>
              <a:t>Townsend</a:t>
            </a:r>
            <a:r>
              <a:rPr lang="el-GR" sz="1700" dirty="0"/>
              <a:t> διατύπωσε τη θέση για την «απόλυτη σχετικότητα» της φτώχειας</a:t>
            </a:r>
            <a:r>
              <a:rPr lang="en-US" sz="1700" dirty="0"/>
              <a:t>.</a:t>
            </a:r>
            <a:endParaRPr lang="el-GR" sz="1700" dirty="0"/>
          </a:p>
          <a:p>
            <a:pPr>
              <a:lnSpc>
                <a:spcPct val="90000"/>
              </a:lnSpc>
            </a:pPr>
            <a:r>
              <a:rPr lang="el-GR" sz="1700" dirty="0"/>
              <a:t>«Η στέρηση είναι μόνο σχετική εφόσον οι ανθρώπινες ανάγκες διαφέρουν από κοινωνία σε κοινωνία ανάλογα με την ιστορική εποχή και την περιοχή που εξετάζουμε».</a:t>
            </a:r>
          </a:p>
          <a:p>
            <a:pPr>
              <a:lnSpc>
                <a:spcPct val="90000"/>
              </a:lnSpc>
            </a:pPr>
            <a:r>
              <a:rPr lang="el-GR" sz="1700" dirty="0"/>
              <a:t>Το όριο της φτώχειας θα πρέπει να καθορίζεται με βάση το επίπεδο εισοδήματος κάτω από το οποίο οι άνθρωποι αποκλείονται από τη συμμετοχή στους κανόνες της κοινωνίας στην οποία ζουν.</a:t>
            </a:r>
          </a:p>
          <a:p>
            <a:pPr>
              <a:lnSpc>
                <a:spcPct val="90000"/>
              </a:lnSpc>
            </a:pPr>
            <a:r>
              <a:rPr lang="el-GR" sz="1700" dirty="0"/>
              <a:t>Ο δείκτης </a:t>
            </a:r>
            <a:r>
              <a:rPr lang="el-GR" sz="1700" dirty="0" err="1"/>
              <a:t>Townsend</a:t>
            </a:r>
            <a:r>
              <a:rPr lang="el-GR" sz="1700" dirty="0"/>
              <a:t> με βάση τις γεωγραφικές περιοχές στηρίζεται στις ακόλουθες μεταβλητές</a:t>
            </a:r>
          </a:p>
          <a:p>
            <a:pPr marL="0" indent="0">
              <a:lnSpc>
                <a:spcPct val="90000"/>
              </a:lnSpc>
              <a:buNone/>
            </a:pPr>
            <a:r>
              <a:rPr lang="el-GR" sz="1700" dirty="0"/>
              <a:t>		–Ποσοστό των νοικοκυριών χωρίς πρόσβαση σε όχημα</a:t>
            </a:r>
            <a:r>
              <a:rPr lang="en-US" sz="1700" dirty="0"/>
              <a:t>.</a:t>
            </a:r>
            <a:endParaRPr lang="el-GR" sz="1700" dirty="0"/>
          </a:p>
          <a:p>
            <a:pPr marL="0" indent="0">
              <a:lnSpc>
                <a:spcPct val="90000"/>
              </a:lnSpc>
              <a:buNone/>
            </a:pPr>
            <a:r>
              <a:rPr lang="el-GR" sz="1700" dirty="0"/>
              <a:t>		–Ποσοστό νοικοκυριών με περισσότερα από ένα άτομα ανά δωμάτιο</a:t>
            </a:r>
            <a:r>
              <a:rPr lang="en-US" sz="1700" dirty="0"/>
              <a:t>.</a:t>
            </a:r>
            <a:endParaRPr lang="el-GR" sz="1700" dirty="0"/>
          </a:p>
          <a:p>
            <a:pPr marL="0" indent="0">
              <a:lnSpc>
                <a:spcPct val="90000"/>
              </a:lnSpc>
              <a:buNone/>
            </a:pPr>
            <a:r>
              <a:rPr lang="el-GR" sz="1700" dirty="0"/>
              <a:t>		–Ποσοστό νοικοκυριών που μένουν στο νοίκι</a:t>
            </a:r>
            <a:r>
              <a:rPr lang="en-US" sz="1700" dirty="0"/>
              <a:t>.</a:t>
            </a:r>
            <a:endParaRPr lang="el-GR" sz="1700" dirty="0"/>
          </a:p>
          <a:p>
            <a:pPr marL="0" indent="0">
              <a:lnSpc>
                <a:spcPct val="90000"/>
              </a:lnSpc>
              <a:buNone/>
            </a:pPr>
            <a:r>
              <a:rPr lang="el-GR" sz="1700" dirty="0"/>
              <a:t>		–Ποσοστό των οικονομικά ενεργών κατοίκων οι οποίοι είναι άνεργοι</a:t>
            </a:r>
            <a:r>
              <a:rPr lang="en-US" sz="1700" dirty="0"/>
              <a:t>.</a:t>
            </a:r>
          </a:p>
        </p:txBody>
      </p:sp>
      <p:sp>
        <p:nvSpPr>
          <p:cNvPr id="4" name="Θέση ημερομηνίας 3">
            <a:extLst>
              <a:ext uri="{FF2B5EF4-FFF2-40B4-BE49-F238E27FC236}">
                <a16:creationId xmlns:a16="http://schemas.microsoft.com/office/drawing/2014/main" id="{652AC9A5-273E-478B-AC7C-F72C375BB2CF}"/>
              </a:ext>
            </a:extLst>
          </p:cNvPr>
          <p:cNvSpPr>
            <a:spLocks noGrp="1"/>
          </p:cNvSpPr>
          <p:nvPr>
            <p:ph type="dt" sz="half" idx="10"/>
          </p:nvPr>
        </p:nvSpPr>
        <p:spPr>
          <a:xfrm rot="5400000">
            <a:off x="10155639" y="1790701"/>
            <a:ext cx="990599" cy="304799"/>
          </a:xfrm>
        </p:spPr>
        <p:txBody>
          <a:bodyPr>
            <a:normAutofit/>
          </a:bodyPr>
          <a:lstStyle/>
          <a:p>
            <a:pPr>
              <a:spcAft>
                <a:spcPts val="600"/>
              </a:spcAft>
            </a:pPr>
            <a:fld id="{DDFDCA20-2E13-4515-99C7-F4F915F4146C}" type="datetime1">
              <a:rPr lang="en-US" sz="1100">
                <a:solidFill>
                  <a:schemeClr val="tx1">
                    <a:tint val="75000"/>
                  </a:schemeClr>
                </a:solidFill>
              </a:rPr>
              <a:pPr>
                <a:spcAft>
                  <a:spcPts val="600"/>
                </a:spcAft>
              </a:pPr>
              <a:t>12/10/2019</a:t>
            </a:fld>
            <a:endParaRPr lang="en-US" sz="1100">
              <a:solidFill>
                <a:schemeClr val="tx1">
                  <a:tint val="75000"/>
                </a:schemeClr>
              </a:solidFill>
            </a:endParaRPr>
          </a:p>
        </p:txBody>
      </p:sp>
    </p:spTree>
    <p:extLst>
      <p:ext uri="{BB962C8B-B14F-4D97-AF65-F5344CB8AC3E}">
        <p14:creationId xmlns:p14="http://schemas.microsoft.com/office/powerpoint/2010/main" val="3412621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81A2678-FBF6-446F-9A02-F4B8DC251DCE}"/>
              </a:ext>
            </a:extLst>
          </p:cNvPr>
          <p:cNvSpPr>
            <a:spLocks noGrp="1"/>
          </p:cNvSpPr>
          <p:nvPr>
            <p:ph type="title"/>
          </p:nvPr>
        </p:nvSpPr>
        <p:spPr>
          <a:xfrm>
            <a:off x="597323" y="196646"/>
            <a:ext cx="4166510" cy="1622321"/>
          </a:xfrm>
        </p:spPr>
        <p:txBody>
          <a:bodyPr>
            <a:normAutofit/>
          </a:bodyPr>
          <a:lstStyle/>
          <a:p>
            <a:r>
              <a:rPr lang="el-GR" dirty="0">
                <a:solidFill>
                  <a:srgbClr val="EBEBEB"/>
                </a:solidFill>
              </a:rPr>
              <a:t>Δείκτης </a:t>
            </a:r>
            <a:r>
              <a:rPr lang="en-US" dirty="0">
                <a:solidFill>
                  <a:srgbClr val="EBEBEB"/>
                </a:solidFill>
              </a:rPr>
              <a:t>Townsend</a:t>
            </a:r>
          </a:p>
        </p:txBody>
      </p:sp>
      <p:sp>
        <p:nvSpPr>
          <p:cNvPr id="14"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6" name="Freeform: Shape 15">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7" name="Εικόνα 6" descr="Εικόνα που περιέχει κείμενο, χάρτης&#10;&#10;Περιγραφή που δημιουργήθηκε αυτόματα">
            <a:extLst>
              <a:ext uri="{FF2B5EF4-FFF2-40B4-BE49-F238E27FC236}">
                <a16:creationId xmlns:a16="http://schemas.microsoft.com/office/drawing/2014/main" id="{8D7E9D86-B8E6-410B-A367-80F31F1492DF}"/>
              </a:ext>
            </a:extLst>
          </p:cNvPr>
          <p:cNvPicPr>
            <a:picLocks noChangeAspect="1"/>
          </p:cNvPicPr>
          <p:nvPr/>
        </p:nvPicPr>
        <p:blipFill>
          <a:blip r:embed="rId2"/>
          <a:stretch>
            <a:fillRect/>
          </a:stretch>
        </p:blipFill>
        <p:spPr>
          <a:xfrm>
            <a:off x="6093992" y="1323979"/>
            <a:ext cx="5449889" cy="4210039"/>
          </a:xfrm>
          <a:prstGeom prst="rect">
            <a:avLst/>
          </a:prstGeom>
          <a:effectLst/>
        </p:spPr>
      </p:pic>
      <p:sp>
        <p:nvSpPr>
          <p:cNvPr id="18" name="Rectangle 17">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Θέση αριθμού διαφάνειας 4">
            <a:extLst>
              <a:ext uri="{FF2B5EF4-FFF2-40B4-BE49-F238E27FC236}">
                <a16:creationId xmlns:a16="http://schemas.microsoft.com/office/drawing/2014/main" id="{6BFB273D-A247-4EA4-B464-1BD338A8F84B}"/>
              </a:ext>
            </a:extLst>
          </p:cNvPr>
          <p:cNvSpPr>
            <a:spLocks noGrp="1"/>
          </p:cNvSpPr>
          <p:nvPr>
            <p:ph type="sldNum" sz="quarter" idx="12"/>
          </p:nvPr>
        </p:nvSpPr>
        <p:spPr>
          <a:xfrm>
            <a:off x="10352540" y="295729"/>
            <a:ext cx="838199" cy="767687"/>
          </a:xfrm>
        </p:spPr>
        <p:txBody>
          <a:bodyPr>
            <a:normAutofit/>
          </a:bodyPr>
          <a:lstStyle/>
          <a:p>
            <a:pPr>
              <a:spcAft>
                <a:spcPts val="600"/>
              </a:spcAft>
            </a:pPr>
            <a:fld id="{6D22F896-40B5-4ADD-8801-0D06FADFA095}" type="slidenum">
              <a:rPr lang="en-US">
                <a:solidFill>
                  <a:srgbClr val="FFFFFF"/>
                </a:solidFill>
              </a:rPr>
              <a:pPr>
                <a:spcAft>
                  <a:spcPts val="600"/>
                </a:spcAft>
              </a:pPr>
              <a:t>17</a:t>
            </a:fld>
            <a:endParaRPr lang="en-US">
              <a:solidFill>
                <a:srgbClr val="FFFFFF"/>
              </a:solidFill>
            </a:endParaRPr>
          </a:p>
        </p:txBody>
      </p:sp>
      <p:sp>
        <p:nvSpPr>
          <p:cNvPr id="3" name="Θέση περιεχομένου 2">
            <a:extLst>
              <a:ext uri="{FF2B5EF4-FFF2-40B4-BE49-F238E27FC236}">
                <a16:creationId xmlns:a16="http://schemas.microsoft.com/office/drawing/2014/main" id="{3E26F15E-B304-419B-8E7C-F227AD978399}"/>
              </a:ext>
            </a:extLst>
          </p:cNvPr>
          <p:cNvSpPr>
            <a:spLocks noGrp="1"/>
          </p:cNvSpPr>
          <p:nvPr>
            <p:ph idx="1"/>
          </p:nvPr>
        </p:nvSpPr>
        <p:spPr>
          <a:xfrm>
            <a:off x="0" y="2015613"/>
            <a:ext cx="5348747" cy="4842387"/>
          </a:xfrm>
        </p:spPr>
        <p:txBody>
          <a:bodyPr>
            <a:normAutofit/>
          </a:bodyPr>
          <a:lstStyle/>
          <a:p>
            <a:pPr>
              <a:lnSpc>
                <a:spcPct val="90000"/>
              </a:lnSpc>
            </a:pPr>
            <a:r>
              <a:rPr lang="el-GR" sz="1600" dirty="0">
                <a:solidFill>
                  <a:srgbClr val="EBEBEB"/>
                </a:solidFill>
              </a:rPr>
              <a:t>Υπολογίζεται η μέση τιμή και αυτή μετά διαιρείται με την τυπική απόκλιση, ώστε να υπάρχει μια </a:t>
            </a:r>
            <a:r>
              <a:rPr lang="el-GR" sz="1600" dirty="0" err="1">
                <a:solidFill>
                  <a:srgbClr val="EBEBEB"/>
                </a:solidFill>
              </a:rPr>
              <a:t>κανονικοποίηση</a:t>
            </a:r>
            <a:r>
              <a:rPr lang="el-GR" sz="1600" dirty="0">
                <a:solidFill>
                  <a:srgbClr val="EBEBEB"/>
                </a:solidFill>
              </a:rPr>
              <a:t> των τιμών και τα αποτελέσματα να μην επηρεάζονται υπερβολικά από μια υψηλή ή χαμηλή τιμή.</a:t>
            </a:r>
          </a:p>
          <a:p>
            <a:pPr>
              <a:lnSpc>
                <a:spcPct val="90000"/>
              </a:lnSpc>
            </a:pPr>
            <a:r>
              <a:rPr lang="el-GR" sz="1600" dirty="0">
                <a:solidFill>
                  <a:srgbClr val="EBEBEB"/>
                </a:solidFill>
              </a:rPr>
              <a:t>Οι 4 τιμές προστίθενται και υπολογίζεται ο δείκτης </a:t>
            </a:r>
            <a:r>
              <a:rPr lang="el-GR" sz="1600" dirty="0" err="1">
                <a:solidFill>
                  <a:srgbClr val="EBEBEB"/>
                </a:solidFill>
              </a:rPr>
              <a:t>Townsend</a:t>
            </a:r>
            <a:r>
              <a:rPr lang="el-GR" sz="1600" dirty="0">
                <a:solidFill>
                  <a:srgbClr val="EBEBEB"/>
                </a:solidFill>
              </a:rPr>
              <a:t>.</a:t>
            </a:r>
          </a:p>
          <a:p>
            <a:pPr>
              <a:lnSpc>
                <a:spcPct val="90000"/>
              </a:lnSpc>
            </a:pPr>
            <a:r>
              <a:rPr lang="el-GR" sz="1600" dirty="0">
                <a:solidFill>
                  <a:srgbClr val="EBEBEB"/>
                </a:solidFill>
              </a:rPr>
              <a:t>Θετικές τιμές υποδηλώνουν ότι μια περιοχή έχει υψηλό δείκτη στέρησης, ενώ χαμηλές τιμές υποδηλώνουν ότι η περιοχή είναι σχετικά εύπορη.</a:t>
            </a:r>
          </a:p>
          <a:p>
            <a:pPr>
              <a:lnSpc>
                <a:spcPct val="90000"/>
              </a:lnSpc>
            </a:pPr>
            <a:r>
              <a:rPr lang="el-GR" sz="1600" dirty="0">
                <a:solidFill>
                  <a:srgbClr val="EBEBEB"/>
                </a:solidFill>
              </a:rPr>
              <a:t>Ο δείκτης </a:t>
            </a:r>
            <a:r>
              <a:rPr lang="el-GR" sz="1600" dirty="0" err="1">
                <a:solidFill>
                  <a:srgbClr val="EBEBEB"/>
                </a:solidFill>
              </a:rPr>
              <a:t>Townsend</a:t>
            </a:r>
            <a:r>
              <a:rPr lang="el-GR" sz="1600" dirty="0">
                <a:solidFill>
                  <a:srgbClr val="EBEBEB"/>
                </a:solidFill>
              </a:rPr>
              <a:t> χρησιμοποιήθηκε ως ένα γενικό μέτρο «ακαδημαϊκής μέτρησης» της στέρησης σε τομείς όπως της υγείας, της γεωγραφίας της εκπαίδευσης και της γεωγραφίας του εγκλήματος.</a:t>
            </a:r>
          </a:p>
          <a:p>
            <a:pPr>
              <a:lnSpc>
                <a:spcPct val="90000"/>
              </a:lnSpc>
            </a:pPr>
            <a:r>
              <a:rPr lang="el-GR" sz="1600" dirty="0">
                <a:solidFill>
                  <a:srgbClr val="EBEBEB"/>
                </a:solidFill>
              </a:rPr>
              <a:t>Έχει επίσης χρησιμοποιηθεί στη λήψη αποφάσεων σε σχέση με την κατανομή πόρων και στον εντοπισμό των περιοχών με τις μεγαλύτερες κοινωνικές ανάγκες.</a:t>
            </a:r>
            <a:endParaRPr lang="en-US" sz="1600" dirty="0">
              <a:solidFill>
                <a:srgbClr val="EBEBEB"/>
              </a:solidFill>
            </a:endParaRPr>
          </a:p>
        </p:txBody>
      </p:sp>
      <p:sp>
        <p:nvSpPr>
          <p:cNvPr id="4" name="Θέση ημερομηνίας 3">
            <a:extLst>
              <a:ext uri="{FF2B5EF4-FFF2-40B4-BE49-F238E27FC236}">
                <a16:creationId xmlns:a16="http://schemas.microsoft.com/office/drawing/2014/main" id="{C8A80ED9-C5FC-45D0-8F5B-212728FE96FE}"/>
              </a:ext>
            </a:extLst>
          </p:cNvPr>
          <p:cNvSpPr>
            <a:spLocks noGrp="1"/>
          </p:cNvSpPr>
          <p:nvPr>
            <p:ph type="dt" sz="half" idx="10"/>
          </p:nvPr>
        </p:nvSpPr>
        <p:spPr>
          <a:xfrm>
            <a:off x="9254068" y="6355080"/>
            <a:ext cx="2290232" cy="304799"/>
          </a:xfrm>
        </p:spPr>
        <p:txBody>
          <a:bodyPr anchor="t">
            <a:normAutofit/>
          </a:bodyPr>
          <a:lstStyle/>
          <a:p>
            <a:pPr algn="r">
              <a:spcAft>
                <a:spcPts val="600"/>
              </a:spcAft>
            </a:pPr>
            <a:fld id="{DDFDCA20-2E13-4515-99C7-F4F915F4146C}" type="datetime1">
              <a:rPr lang="en-US" smtClean="0"/>
              <a:pPr algn="r">
                <a:spcAft>
                  <a:spcPts val="600"/>
                </a:spcAft>
              </a:pPr>
              <a:t>12/10/2019</a:t>
            </a:fld>
            <a:endParaRPr lang="en-US"/>
          </a:p>
        </p:txBody>
      </p:sp>
    </p:spTree>
    <p:extLst>
      <p:ext uri="{BB962C8B-B14F-4D97-AF65-F5344CB8AC3E}">
        <p14:creationId xmlns:p14="http://schemas.microsoft.com/office/powerpoint/2010/main" val="30451400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69208486-0F03-4AC1-A1D2-CEAA25A3B66E}"/>
              </a:ext>
            </a:extLst>
          </p:cNvPr>
          <p:cNvSpPr>
            <a:spLocks noGrp="1"/>
          </p:cNvSpPr>
          <p:nvPr>
            <p:ph type="dt" sz="half" idx="10"/>
          </p:nvPr>
        </p:nvSpPr>
        <p:spPr>
          <a:xfrm>
            <a:off x="10590246" y="6477000"/>
            <a:ext cx="1523966" cy="304799"/>
          </a:xfrm>
        </p:spPr>
        <p:txBody>
          <a:bodyPr/>
          <a:lstStyle/>
          <a:p>
            <a:fld id="{DDFDCA20-2E13-4515-99C7-F4F915F4146C}" type="datetime1">
              <a:rPr lang="en-US" smtClean="0"/>
              <a:t>12/10/2019</a:t>
            </a:fld>
            <a:endParaRPr lang="en-US" dirty="0"/>
          </a:p>
        </p:txBody>
      </p:sp>
      <p:sp>
        <p:nvSpPr>
          <p:cNvPr id="5" name="Θέση αριθμού διαφάνειας 4">
            <a:extLst>
              <a:ext uri="{FF2B5EF4-FFF2-40B4-BE49-F238E27FC236}">
                <a16:creationId xmlns:a16="http://schemas.microsoft.com/office/drawing/2014/main" id="{A49CC4E5-12FE-4E64-A24C-2AE772B27901}"/>
              </a:ext>
            </a:extLst>
          </p:cNvPr>
          <p:cNvSpPr>
            <a:spLocks noGrp="1"/>
          </p:cNvSpPr>
          <p:nvPr>
            <p:ph type="sldNum" sz="quarter" idx="12"/>
          </p:nvPr>
        </p:nvSpPr>
        <p:spPr/>
        <p:txBody>
          <a:bodyPr/>
          <a:lstStyle/>
          <a:p>
            <a:fld id="{6D22F896-40B5-4ADD-8801-0D06FADFA095}" type="slidenum">
              <a:rPr lang="en-US" smtClean="0"/>
              <a:t>18</a:t>
            </a:fld>
            <a:endParaRPr lang="en-US" dirty="0"/>
          </a:p>
        </p:txBody>
      </p:sp>
      <p:pic>
        <p:nvPicPr>
          <p:cNvPr id="6" name="Εικόνα 5">
            <a:extLst>
              <a:ext uri="{FF2B5EF4-FFF2-40B4-BE49-F238E27FC236}">
                <a16:creationId xmlns:a16="http://schemas.microsoft.com/office/drawing/2014/main" id="{2568DA79-C813-4ED4-8F95-CCC70EB250A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408376"/>
            <a:ext cx="10263673" cy="5883307"/>
          </a:xfrm>
          <a:prstGeom prst="rect">
            <a:avLst/>
          </a:prstGeom>
        </p:spPr>
      </p:pic>
    </p:spTree>
    <p:extLst>
      <p:ext uri="{BB962C8B-B14F-4D97-AF65-F5344CB8AC3E}">
        <p14:creationId xmlns:p14="http://schemas.microsoft.com/office/powerpoint/2010/main" val="2795854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7B4F59F-878E-487C-92D8-B6E06CE36BCC}"/>
              </a:ext>
            </a:extLst>
          </p:cNvPr>
          <p:cNvSpPr>
            <a:spLocks noGrp="1"/>
          </p:cNvSpPr>
          <p:nvPr>
            <p:ph type="title"/>
          </p:nvPr>
        </p:nvSpPr>
        <p:spPr>
          <a:xfrm>
            <a:off x="648930" y="295729"/>
            <a:ext cx="5616217" cy="1622321"/>
          </a:xfrm>
        </p:spPr>
        <p:txBody>
          <a:bodyPr>
            <a:normAutofit fontScale="90000"/>
          </a:bodyPr>
          <a:lstStyle/>
          <a:p>
            <a:r>
              <a:rPr lang="el-GR" dirty="0">
                <a:solidFill>
                  <a:srgbClr val="EBEBEB"/>
                </a:solidFill>
              </a:rPr>
              <a:t>Ο Δείκτης Στέρησης του </a:t>
            </a:r>
            <a:r>
              <a:rPr lang="el-GR" dirty="0" err="1">
                <a:solidFill>
                  <a:srgbClr val="EBEBEB"/>
                </a:solidFill>
              </a:rPr>
              <a:t>Carstairs</a:t>
            </a:r>
            <a:r>
              <a:rPr lang="en-US" dirty="0">
                <a:solidFill>
                  <a:srgbClr val="EBEBEB"/>
                </a:solidFill>
              </a:rPr>
              <a:t> (Carstairs and Morris index)</a:t>
            </a:r>
          </a:p>
        </p:txBody>
      </p:sp>
      <p:sp>
        <p:nvSpPr>
          <p:cNvPr id="14"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16" name="Freeform: Shape 15">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18" name="Rectangle 17">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Θέση αριθμού διαφάνειας 4">
            <a:extLst>
              <a:ext uri="{FF2B5EF4-FFF2-40B4-BE49-F238E27FC236}">
                <a16:creationId xmlns:a16="http://schemas.microsoft.com/office/drawing/2014/main" id="{2BC6D82E-EA03-42C0-8492-29A14FB4F898}"/>
              </a:ext>
            </a:extLst>
          </p:cNvPr>
          <p:cNvSpPr>
            <a:spLocks noGrp="1"/>
          </p:cNvSpPr>
          <p:nvPr>
            <p:ph type="sldNum" sz="quarter" idx="12"/>
          </p:nvPr>
        </p:nvSpPr>
        <p:spPr>
          <a:xfrm>
            <a:off x="10352540" y="295729"/>
            <a:ext cx="838199" cy="767687"/>
          </a:xfrm>
        </p:spPr>
        <p:txBody>
          <a:bodyPr>
            <a:normAutofit/>
          </a:bodyPr>
          <a:lstStyle/>
          <a:p>
            <a:pPr>
              <a:spcAft>
                <a:spcPts val="600"/>
              </a:spcAft>
            </a:pPr>
            <a:fld id="{6D22F896-40B5-4ADD-8801-0D06FADFA095}" type="slidenum">
              <a:rPr lang="en-US">
                <a:solidFill>
                  <a:srgbClr val="FFFFFF"/>
                </a:solidFill>
              </a:rPr>
              <a:pPr>
                <a:spcAft>
                  <a:spcPts val="600"/>
                </a:spcAft>
              </a:pPr>
              <a:t>19</a:t>
            </a:fld>
            <a:endParaRPr lang="en-US">
              <a:solidFill>
                <a:srgbClr val="FFFFFF"/>
              </a:solidFill>
            </a:endParaRPr>
          </a:p>
        </p:txBody>
      </p:sp>
      <p:sp>
        <p:nvSpPr>
          <p:cNvPr id="3" name="Θέση περιεχομένου 2">
            <a:extLst>
              <a:ext uri="{FF2B5EF4-FFF2-40B4-BE49-F238E27FC236}">
                <a16:creationId xmlns:a16="http://schemas.microsoft.com/office/drawing/2014/main" id="{958D55F6-5C9B-4DAA-94B2-84EE939C4EE5}"/>
              </a:ext>
            </a:extLst>
          </p:cNvPr>
          <p:cNvSpPr>
            <a:spLocks noGrp="1"/>
          </p:cNvSpPr>
          <p:nvPr>
            <p:ph idx="1"/>
          </p:nvPr>
        </p:nvSpPr>
        <p:spPr>
          <a:xfrm>
            <a:off x="648931" y="2438400"/>
            <a:ext cx="5616216" cy="3785419"/>
          </a:xfrm>
        </p:spPr>
        <p:txBody>
          <a:bodyPr>
            <a:normAutofit/>
          </a:bodyPr>
          <a:lstStyle/>
          <a:p>
            <a:pPr>
              <a:lnSpc>
                <a:spcPct val="90000"/>
              </a:lnSpc>
            </a:pPr>
            <a:r>
              <a:rPr lang="el-GR" sz="1700" dirty="0">
                <a:solidFill>
                  <a:srgbClr val="FFFFFF"/>
                </a:solidFill>
              </a:rPr>
              <a:t>Ανεργία: % ανέργων άνω των 16 ετών επί του συνόλου των οικονομικά ενεργών άνω των 16</a:t>
            </a:r>
            <a:r>
              <a:rPr lang="en-US" sz="1700" dirty="0">
                <a:solidFill>
                  <a:srgbClr val="FFFFFF"/>
                </a:solidFill>
              </a:rPr>
              <a:t> (</a:t>
            </a:r>
            <a:r>
              <a:rPr lang="el-GR" sz="1700" dirty="0">
                <a:solidFill>
                  <a:srgbClr val="FFFFFF"/>
                </a:solidFill>
              </a:rPr>
              <a:t>μόνο άντρες…</a:t>
            </a:r>
            <a:r>
              <a:rPr lang="en-US" sz="1700" dirty="0">
                <a:solidFill>
                  <a:srgbClr val="FFFFFF"/>
                </a:solidFill>
              </a:rPr>
              <a:t>est. ~1980</a:t>
            </a:r>
            <a:r>
              <a:rPr lang="el-GR" sz="1700" dirty="0">
                <a:solidFill>
                  <a:srgbClr val="FFFFFF"/>
                </a:solidFill>
              </a:rPr>
              <a:t>)</a:t>
            </a:r>
            <a:r>
              <a:rPr lang="en-US" sz="1700" dirty="0">
                <a:solidFill>
                  <a:srgbClr val="FFFFFF"/>
                </a:solidFill>
              </a:rPr>
              <a:t>.</a:t>
            </a:r>
            <a:endParaRPr lang="el-GR" sz="1700" dirty="0">
              <a:solidFill>
                <a:srgbClr val="FFFFFF"/>
              </a:solidFill>
            </a:endParaRPr>
          </a:p>
          <a:p>
            <a:pPr>
              <a:lnSpc>
                <a:spcPct val="90000"/>
              </a:lnSpc>
            </a:pPr>
            <a:r>
              <a:rPr lang="el-GR" sz="1700" dirty="0">
                <a:solidFill>
                  <a:srgbClr val="FFFFFF"/>
                </a:solidFill>
              </a:rPr>
              <a:t>Συνωστισμός: % πληθυσμός σε νοικοκυριά με 1 και περισσότερα άτομα ανά δωμάτιο σε σχέση με το σύνολο των κατοίκων</a:t>
            </a:r>
            <a:r>
              <a:rPr lang="en-US" sz="1700" dirty="0">
                <a:solidFill>
                  <a:srgbClr val="FFFFFF"/>
                </a:solidFill>
              </a:rPr>
              <a:t>.</a:t>
            </a:r>
            <a:endParaRPr lang="el-GR" sz="1700" dirty="0">
              <a:solidFill>
                <a:srgbClr val="FFFFFF"/>
              </a:solidFill>
            </a:endParaRPr>
          </a:p>
          <a:p>
            <a:pPr>
              <a:lnSpc>
                <a:spcPct val="90000"/>
              </a:lnSpc>
            </a:pPr>
            <a:r>
              <a:rPr lang="el-GR" sz="1700" dirty="0">
                <a:solidFill>
                  <a:srgbClr val="FFFFFF"/>
                </a:solidFill>
              </a:rPr>
              <a:t>Μη ιδιοκτησία αυτοκινήτων: % πληθυσμού σε νοικοκυριά χωρίς αυτοκίνητο σε σχέση με το σύνολο πληθυσμού σε νοικοκυριά</a:t>
            </a:r>
            <a:r>
              <a:rPr lang="en-US" sz="1700" dirty="0">
                <a:solidFill>
                  <a:srgbClr val="FFFFFF"/>
                </a:solidFill>
              </a:rPr>
              <a:t>.</a:t>
            </a:r>
            <a:endParaRPr lang="el-GR" sz="1700" dirty="0">
              <a:solidFill>
                <a:srgbClr val="FFFFFF"/>
              </a:solidFill>
            </a:endParaRPr>
          </a:p>
          <a:p>
            <a:pPr>
              <a:lnSpc>
                <a:spcPct val="90000"/>
              </a:lnSpc>
            </a:pPr>
            <a:r>
              <a:rPr lang="el-GR" sz="1700" dirty="0">
                <a:solidFill>
                  <a:srgbClr val="FFFFFF"/>
                </a:solidFill>
              </a:rPr>
              <a:t>Κοινωνική τάξη: % πληθυσμός με επικεφαλής οικονομικά ενεργό στην κατηγορία IV ή V σε σχέση με το σύνολο των κατοίκων</a:t>
            </a:r>
            <a:r>
              <a:rPr lang="en-US" sz="1700" dirty="0">
                <a:solidFill>
                  <a:srgbClr val="FFFFFF"/>
                </a:solidFill>
              </a:rPr>
              <a:t>.</a:t>
            </a:r>
          </a:p>
        </p:txBody>
      </p:sp>
      <p:sp>
        <p:nvSpPr>
          <p:cNvPr id="4" name="Θέση ημερομηνίας 3">
            <a:extLst>
              <a:ext uri="{FF2B5EF4-FFF2-40B4-BE49-F238E27FC236}">
                <a16:creationId xmlns:a16="http://schemas.microsoft.com/office/drawing/2014/main" id="{919C877D-D0FA-453D-B08B-6F66A9BDEA56}"/>
              </a:ext>
            </a:extLst>
          </p:cNvPr>
          <p:cNvSpPr>
            <a:spLocks noGrp="1"/>
          </p:cNvSpPr>
          <p:nvPr>
            <p:ph type="dt" sz="half" idx="10"/>
          </p:nvPr>
        </p:nvSpPr>
        <p:spPr>
          <a:xfrm>
            <a:off x="9254068" y="6355080"/>
            <a:ext cx="2290232" cy="304799"/>
          </a:xfrm>
        </p:spPr>
        <p:txBody>
          <a:bodyPr anchor="t">
            <a:normAutofit/>
          </a:bodyPr>
          <a:lstStyle/>
          <a:p>
            <a:pPr algn="r">
              <a:spcAft>
                <a:spcPts val="600"/>
              </a:spcAft>
            </a:pPr>
            <a:fld id="{DDFDCA20-2E13-4515-99C7-F4F915F4146C}" type="datetime1">
              <a:rPr lang="en-US" smtClean="0"/>
              <a:pPr algn="r">
                <a:spcAft>
                  <a:spcPts val="600"/>
                </a:spcAft>
              </a:pPr>
              <a:t>12/10/2019</a:t>
            </a:fld>
            <a:endParaRPr lang="en-US"/>
          </a:p>
        </p:txBody>
      </p:sp>
      <p:pic>
        <p:nvPicPr>
          <p:cNvPr id="13" name="Εικόνα 12">
            <a:extLst>
              <a:ext uri="{FF2B5EF4-FFF2-40B4-BE49-F238E27FC236}">
                <a16:creationId xmlns:a16="http://schemas.microsoft.com/office/drawing/2014/main" id="{A9CC0085-5EDA-4710-9394-5E36B2F26C8A}"/>
              </a:ext>
            </a:extLst>
          </p:cNvPr>
          <p:cNvPicPr>
            <a:picLocks noChangeAspect="1"/>
          </p:cNvPicPr>
          <p:nvPr/>
        </p:nvPicPr>
        <p:blipFill>
          <a:blip r:embed="rId2"/>
          <a:stretch>
            <a:fillRect/>
          </a:stretch>
        </p:blipFill>
        <p:spPr>
          <a:xfrm>
            <a:off x="7324157" y="14777"/>
            <a:ext cx="4868053" cy="6794063"/>
          </a:xfrm>
          <a:prstGeom prst="rect">
            <a:avLst/>
          </a:prstGeom>
        </p:spPr>
      </p:pic>
    </p:spTree>
    <p:extLst>
      <p:ext uri="{BB962C8B-B14F-4D97-AF65-F5344CB8AC3E}">
        <p14:creationId xmlns:p14="http://schemas.microsoft.com/office/powerpoint/2010/main" val="371256320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4E64B2-A06B-4DFB-AEE6-6AA6745734BF}"/>
              </a:ext>
            </a:extLst>
          </p:cNvPr>
          <p:cNvSpPr>
            <a:spLocks noGrp="1"/>
          </p:cNvSpPr>
          <p:nvPr>
            <p:ph type="title"/>
          </p:nvPr>
        </p:nvSpPr>
        <p:spPr/>
        <p:txBody>
          <a:bodyPr/>
          <a:lstStyle/>
          <a:p>
            <a:r>
              <a:rPr lang="el-GR" dirty="0"/>
              <a:t>Συνοπτικά </a:t>
            </a:r>
            <a:endParaRPr lang="en-US" dirty="0"/>
          </a:p>
        </p:txBody>
      </p:sp>
      <p:sp>
        <p:nvSpPr>
          <p:cNvPr id="3" name="Θέση περιεχομένου 2">
            <a:extLst>
              <a:ext uri="{FF2B5EF4-FFF2-40B4-BE49-F238E27FC236}">
                <a16:creationId xmlns:a16="http://schemas.microsoft.com/office/drawing/2014/main" id="{52338A72-1F91-459C-AD21-73DD02FDD4CD}"/>
              </a:ext>
            </a:extLst>
          </p:cNvPr>
          <p:cNvSpPr>
            <a:spLocks noGrp="1"/>
          </p:cNvSpPr>
          <p:nvPr>
            <p:ph idx="1"/>
          </p:nvPr>
        </p:nvSpPr>
        <p:spPr/>
        <p:txBody>
          <a:bodyPr>
            <a:normAutofit fontScale="85000" lnSpcReduction="20000"/>
          </a:bodyPr>
          <a:lstStyle/>
          <a:p>
            <a:r>
              <a:rPr lang="el-GR" dirty="0"/>
              <a:t>Κοινωνικές</a:t>
            </a:r>
            <a:r>
              <a:rPr lang="en-US" dirty="0"/>
              <a:t> </a:t>
            </a:r>
            <a:r>
              <a:rPr lang="el-GR" dirty="0"/>
              <a:t>συνθήκες του πληθυσμού</a:t>
            </a:r>
            <a:r>
              <a:rPr lang="en-US" dirty="0"/>
              <a:t> </a:t>
            </a:r>
            <a:r>
              <a:rPr lang="el-GR" dirty="0"/>
              <a:t>και μέτρηση τους</a:t>
            </a:r>
            <a:endParaRPr lang="en-US" dirty="0"/>
          </a:p>
          <a:p>
            <a:r>
              <a:rPr lang="el-GR" dirty="0"/>
              <a:t>Δείκτες στέρησης</a:t>
            </a:r>
            <a:endParaRPr lang="en-US" dirty="0"/>
          </a:p>
          <a:p>
            <a:r>
              <a:rPr lang="en-US" dirty="0"/>
              <a:t>Social Vulnerability Index</a:t>
            </a:r>
          </a:p>
          <a:p>
            <a:r>
              <a:rPr lang="en-US" dirty="0"/>
              <a:t>Oxford Poverty &amp; Human Development Initiative</a:t>
            </a:r>
          </a:p>
          <a:p>
            <a:r>
              <a:rPr lang="el-GR" dirty="0"/>
              <a:t>Δείκτης </a:t>
            </a:r>
            <a:r>
              <a:rPr lang="en-US" dirty="0"/>
              <a:t>Townsend</a:t>
            </a:r>
            <a:endParaRPr lang="el-GR" dirty="0"/>
          </a:p>
          <a:p>
            <a:r>
              <a:rPr lang="el-GR" dirty="0"/>
              <a:t>Ο Δείκτης Στέρησης του </a:t>
            </a:r>
            <a:r>
              <a:rPr lang="el-GR" dirty="0" err="1"/>
              <a:t>Carstairs</a:t>
            </a:r>
            <a:endParaRPr lang="el-GR" dirty="0"/>
          </a:p>
          <a:p>
            <a:r>
              <a:rPr lang="en-US" dirty="0"/>
              <a:t>Indices of Multiple Deprivation</a:t>
            </a:r>
            <a:endParaRPr lang="el-GR" dirty="0"/>
          </a:p>
          <a:p>
            <a:r>
              <a:rPr lang="el-GR" dirty="0"/>
              <a:t>Μέτρηση κοινωνικού αποκλεισμού</a:t>
            </a:r>
          </a:p>
          <a:p>
            <a:r>
              <a:rPr lang="el-GR" dirty="0"/>
              <a:t>Μέτρηση πλούτου</a:t>
            </a:r>
          </a:p>
          <a:p>
            <a:r>
              <a:rPr lang="el-GR" dirty="0"/>
              <a:t>Κατηγορίες πληθυσμού</a:t>
            </a:r>
            <a:endParaRPr lang="en-US" dirty="0"/>
          </a:p>
          <a:p>
            <a:r>
              <a:rPr lang="el-GR" dirty="0"/>
              <a:t>Χωρική ανάλυση αυτοσυσχέτισης </a:t>
            </a:r>
          </a:p>
          <a:p>
            <a:r>
              <a:rPr lang="en-US" dirty="0"/>
              <a:t>Cluster Analysis</a:t>
            </a:r>
            <a:endParaRPr lang="el-GR" dirty="0"/>
          </a:p>
          <a:p>
            <a:endParaRPr lang="en-US" dirty="0"/>
          </a:p>
        </p:txBody>
      </p:sp>
      <p:sp>
        <p:nvSpPr>
          <p:cNvPr id="4" name="Θέση ημερομηνίας 3">
            <a:extLst>
              <a:ext uri="{FF2B5EF4-FFF2-40B4-BE49-F238E27FC236}">
                <a16:creationId xmlns:a16="http://schemas.microsoft.com/office/drawing/2014/main" id="{9E30ACBC-51DF-464E-8439-5F1D60263639}"/>
              </a:ext>
            </a:extLst>
          </p:cNvPr>
          <p:cNvSpPr>
            <a:spLocks noGrp="1"/>
          </p:cNvSpPr>
          <p:nvPr>
            <p:ph type="dt" sz="half" idx="10"/>
          </p:nvPr>
        </p:nvSpPr>
        <p:spPr>
          <a:xfrm>
            <a:off x="10903974" y="6477000"/>
            <a:ext cx="1210237" cy="381000"/>
          </a:xfrm>
        </p:spPr>
        <p:txBody>
          <a:bodyPr/>
          <a:lstStyle/>
          <a:p>
            <a:fld id="{DDFDCA20-2E13-4515-99C7-F4F915F4146C}" type="datetime1">
              <a:rPr lang="en-US" smtClean="0"/>
              <a:t>12/10/2019</a:t>
            </a:fld>
            <a:endParaRPr lang="en-US" dirty="0"/>
          </a:p>
        </p:txBody>
      </p:sp>
      <p:sp>
        <p:nvSpPr>
          <p:cNvPr id="5" name="Θέση αριθμού διαφάνειας 4">
            <a:extLst>
              <a:ext uri="{FF2B5EF4-FFF2-40B4-BE49-F238E27FC236}">
                <a16:creationId xmlns:a16="http://schemas.microsoft.com/office/drawing/2014/main" id="{C438291C-44DC-44F0-9BFD-C97D29B5C658}"/>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86351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5088F4-42E4-40D7-BE2E-F156D97622E2}"/>
              </a:ext>
            </a:extLst>
          </p:cNvPr>
          <p:cNvSpPr>
            <a:spLocks noGrp="1"/>
          </p:cNvSpPr>
          <p:nvPr>
            <p:ph type="title"/>
          </p:nvPr>
        </p:nvSpPr>
        <p:spPr/>
        <p:txBody>
          <a:bodyPr/>
          <a:lstStyle/>
          <a:p>
            <a:r>
              <a:rPr lang="en-US" dirty="0">
                <a:hlinkClick r:id="rId2"/>
              </a:rPr>
              <a:t>Indices of Multiple Deprivation (IMD) </a:t>
            </a:r>
            <a:endParaRPr lang="en-US" dirty="0"/>
          </a:p>
        </p:txBody>
      </p:sp>
      <p:sp>
        <p:nvSpPr>
          <p:cNvPr id="3" name="Θέση περιεχομένου 2">
            <a:extLst>
              <a:ext uri="{FF2B5EF4-FFF2-40B4-BE49-F238E27FC236}">
                <a16:creationId xmlns:a16="http://schemas.microsoft.com/office/drawing/2014/main" id="{B42098E0-806F-4F5D-83EE-BAD55E46785C}"/>
              </a:ext>
            </a:extLst>
          </p:cNvPr>
          <p:cNvSpPr>
            <a:spLocks noGrp="1"/>
          </p:cNvSpPr>
          <p:nvPr>
            <p:ph idx="1"/>
          </p:nvPr>
        </p:nvSpPr>
        <p:spPr/>
        <p:txBody>
          <a:bodyPr/>
          <a:lstStyle/>
          <a:p>
            <a:r>
              <a:rPr lang="el-GR" dirty="0"/>
              <a:t>Βασίζεται σε πάνω από 40 μεταβλητές από διοικητικά όρια και στοιχεία απογραφών που καταγράφουν:</a:t>
            </a:r>
          </a:p>
          <a:p>
            <a:pPr marL="0" indent="0">
              <a:buNone/>
            </a:pPr>
            <a:r>
              <a:rPr lang="el-GR" dirty="0"/>
              <a:t>	–Στέρηση Εισοδήματος(2</a:t>
            </a:r>
            <a:r>
              <a:rPr lang="en-US" dirty="0"/>
              <a:t>2.</a:t>
            </a:r>
            <a:r>
              <a:rPr lang="el-GR" dirty="0"/>
              <a:t>5% στάθμιση)</a:t>
            </a:r>
          </a:p>
          <a:p>
            <a:pPr marL="0" indent="0">
              <a:buNone/>
            </a:pPr>
            <a:r>
              <a:rPr lang="el-GR" dirty="0"/>
              <a:t>	–Στέρηση Απασχόλησης (2</a:t>
            </a:r>
            <a:r>
              <a:rPr lang="en-US" dirty="0"/>
              <a:t>2.</a:t>
            </a:r>
            <a:r>
              <a:rPr lang="el-GR" dirty="0"/>
              <a:t>5% στάθμιση)</a:t>
            </a:r>
          </a:p>
          <a:p>
            <a:pPr marL="0" indent="0">
              <a:buNone/>
            </a:pPr>
            <a:r>
              <a:rPr lang="el-GR" dirty="0"/>
              <a:t>	–Στέρηση υγείας και Αναπηρία (13.5% στάθμιση)</a:t>
            </a:r>
          </a:p>
          <a:p>
            <a:pPr marL="0" indent="0">
              <a:buNone/>
            </a:pPr>
            <a:r>
              <a:rPr lang="el-GR" dirty="0"/>
              <a:t>	–Στέρηση εκπαίδευσης, δεξιοτήτων και κατάρτισης (13.5% στάθμιση)</a:t>
            </a:r>
          </a:p>
          <a:p>
            <a:pPr marL="0" indent="0">
              <a:buNone/>
            </a:pPr>
            <a:r>
              <a:rPr lang="el-GR" dirty="0"/>
              <a:t>	– Εγκληματικότητα (9.3% στάθμιση)</a:t>
            </a:r>
          </a:p>
          <a:p>
            <a:pPr marL="0" indent="0">
              <a:buNone/>
            </a:pPr>
            <a:r>
              <a:rPr lang="el-GR" dirty="0"/>
              <a:t>	–Εμπόδια στη Στέγαση και Υπηρεσίες(9.3% στάθμιση)</a:t>
            </a:r>
          </a:p>
          <a:p>
            <a:pPr marL="0" indent="0">
              <a:buNone/>
            </a:pPr>
            <a:r>
              <a:rPr lang="el-GR" dirty="0"/>
              <a:t>	–Στέρηση καλής ποιότητας περιβάλλοντος ζωής (9.3% στάθμιση)</a:t>
            </a:r>
            <a:endParaRPr lang="en-US" dirty="0"/>
          </a:p>
        </p:txBody>
      </p:sp>
      <p:sp>
        <p:nvSpPr>
          <p:cNvPr id="4" name="Θέση ημερομηνίας 3">
            <a:extLst>
              <a:ext uri="{FF2B5EF4-FFF2-40B4-BE49-F238E27FC236}">
                <a16:creationId xmlns:a16="http://schemas.microsoft.com/office/drawing/2014/main" id="{4094BD3D-E57C-414E-B5ED-E88411FA0D51}"/>
              </a:ext>
            </a:extLst>
          </p:cNvPr>
          <p:cNvSpPr>
            <a:spLocks noGrp="1"/>
          </p:cNvSpPr>
          <p:nvPr>
            <p:ph type="dt" sz="half" idx="10"/>
          </p:nvPr>
        </p:nvSpPr>
        <p:spPr/>
        <p:txBody>
          <a:bodyPr/>
          <a:lstStyle/>
          <a:p>
            <a:fld id="{DDFDCA20-2E13-4515-99C7-F4F915F4146C}" type="datetime1">
              <a:rPr lang="en-US" smtClean="0"/>
              <a:t>12/10/2019</a:t>
            </a:fld>
            <a:endParaRPr lang="en-US" dirty="0"/>
          </a:p>
        </p:txBody>
      </p:sp>
      <p:sp>
        <p:nvSpPr>
          <p:cNvPr id="5" name="Θέση αριθμού διαφάνειας 4">
            <a:extLst>
              <a:ext uri="{FF2B5EF4-FFF2-40B4-BE49-F238E27FC236}">
                <a16:creationId xmlns:a16="http://schemas.microsoft.com/office/drawing/2014/main" id="{FDB39E1B-8150-4C79-AE26-43C7676F416D}"/>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397305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858FFA07-A09A-45A3-8F00-E3BBC2E78860}"/>
              </a:ext>
            </a:extLst>
          </p:cNvPr>
          <p:cNvSpPr>
            <a:spLocks noGrp="1"/>
          </p:cNvSpPr>
          <p:nvPr>
            <p:ph type="dt" sz="half" idx="10"/>
          </p:nvPr>
        </p:nvSpPr>
        <p:spPr/>
        <p:txBody>
          <a:bodyPr/>
          <a:lstStyle/>
          <a:p>
            <a:fld id="{DDFDCA20-2E13-4515-99C7-F4F915F4146C}" type="datetime1">
              <a:rPr lang="en-US" smtClean="0"/>
              <a:t>12/10/2019</a:t>
            </a:fld>
            <a:endParaRPr lang="en-US" dirty="0"/>
          </a:p>
        </p:txBody>
      </p:sp>
      <p:sp>
        <p:nvSpPr>
          <p:cNvPr id="5" name="Θέση αριθμού διαφάνειας 4">
            <a:extLst>
              <a:ext uri="{FF2B5EF4-FFF2-40B4-BE49-F238E27FC236}">
                <a16:creationId xmlns:a16="http://schemas.microsoft.com/office/drawing/2014/main" id="{546C8AB3-8606-4371-85C2-3AD3049B5F34}"/>
              </a:ext>
            </a:extLst>
          </p:cNvPr>
          <p:cNvSpPr>
            <a:spLocks noGrp="1"/>
          </p:cNvSpPr>
          <p:nvPr>
            <p:ph type="sldNum" sz="quarter" idx="12"/>
          </p:nvPr>
        </p:nvSpPr>
        <p:spPr/>
        <p:txBody>
          <a:bodyPr/>
          <a:lstStyle/>
          <a:p>
            <a:fld id="{6D22F896-40B5-4ADD-8801-0D06FADFA095}" type="slidenum">
              <a:rPr lang="en-US" smtClean="0"/>
              <a:t>21</a:t>
            </a:fld>
            <a:endParaRPr lang="en-US" dirty="0"/>
          </a:p>
        </p:txBody>
      </p:sp>
      <p:pic>
        <p:nvPicPr>
          <p:cNvPr id="6" name="Εικόνα 5">
            <a:extLst>
              <a:ext uri="{FF2B5EF4-FFF2-40B4-BE49-F238E27FC236}">
                <a16:creationId xmlns:a16="http://schemas.microsoft.com/office/drawing/2014/main" id="{8EBE5E8E-62C9-4C7B-BAA4-988F1D8B73C7}"/>
              </a:ext>
            </a:extLst>
          </p:cNvPr>
          <p:cNvPicPr>
            <a:picLocks noChangeAspect="1"/>
          </p:cNvPicPr>
          <p:nvPr/>
        </p:nvPicPr>
        <p:blipFill>
          <a:blip r:embed="rId2"/>
          <a:stretch>
            <a:fillRect/>
          </a:stretch>
        </p:blipFill>
        <p:spPr>
          <a:xfrm>
            <a:off x="77789" y="5285"/>
            <a:ext cx="7209308" cy="6852715"/>
          </a:xfrm>
          <a:prstGeom prst="rect">
            <a:avLst/>
          </a:prstGeom>
        </p:spPr>
      </p:pic>
      <p:pic>
        <p:nvPicPr>
          <p:cNvPr id="7" name="Εικόνα 6">
            <a:extLst>
              <a:ext uri="{FF2B5EF4-FFF2-40B4-BE49-F238E27FC236}">
                <a16:creationId xmlns:a16="http://schemas.microsoft.com/office/drawing/2014/main" id="{56DF964A-68CC-41CE-997A-B7CBA75000B3}"/>
              </a:ext>
            </a:extLst>
          </p:cNvPr>
          <p:cNvPicPr>
            <a:picLocks noChangeAspect="1"/>
          </p:cNvPicPr>
          <p:nvPr/>
        </p:nvPicPr>
        <p:blipFill>
          <a:blip r:embed="rId3"/>
          <a:stretch>
            <a:fillRect/>
          </a:stretch>
        </p:blipFill>
        <p:spPr>
          <a:xfrm>
            <a:off x="7427982" y="2183299"/>
            <a:ext cx="4686229" cy="1975746"/>
          </a:xfrm>
          <a:prstGeom prst="rect">
            <a:avLst/>
          </a:prstGeom>
        </p:spPr>
      </p:pic>
    </p:spTree>
    <p:extLst>
      <p:ext uri="{BB962C8B-B14F-4D97-AF65-F5344CB8AC3E}">
        <p14:creationId xmlns:p14="http://schemas.microsoft.com/office/powerpoint/2010/main" val="173084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15" name="Freeform: Shape 14">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6" name="Εικόνα 5">
            <a:extLst>
              <a:ext uri="{FF2B5EF4-FFF2-40B4-BE49-F238E27FC236}">
                <a16:creationId xmlns:a16="http://schemas.microsoft.com/office/drawing/2014/main" id="{02E075F3-288E-44A4-B701-207FD4ED24F4}"/>
              </a:ext>
            </a:extLst>
          </p:cNvPr>
          <p:cNvPicPr>
            <a:picLocks noChangeAspect="1"/>
          </p:cNvPicPr>
          <p:nvPr/>
        </p:nvPicPr>
        <p:blipFill>
          <a:blip r:embed="rId2"/>
          <a:stretch>
            <a:fillRect/>
          </a:stretch>
        </p:blipFill>
        <p:spPr>
          <a:xfrm>
            <a:off x="7204764" y="1063416"/>
            <a:ext cx="4733268" cy="5763899"/>
          </a:xfrm>
          <a:prstGeom prst="rect">
            <a:avLst/>
          </a:prstGeom>
          <a:effectLst/>
        </p:spPr>
      </p:pic>
      <p:sp>
        <p:nvSpPr>
          <p:cNvPr id="17" name="Rectangle 16">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Θέση αριθμού διαφάνειας 4">
            <a:extLst>
              <a:ext uri="{FF2B5EF4-FFF2-40B4-BE49-F238E27FC236}">
                <a16:creationId xmlns:a16="http://schemas.microsoft.com/office/drawing/2014/main" id="{025515CB-A009-493B-BDB7-24A7BA60F0FA}"/>
              </a:ext>
            </a:extLst>
          </p:cNvPr>
          <p:cNvSpPr>
            <a:spLocks noGrp="1"/>
          </p:cNvSpPr>
          <p:nvPr>
            <p:ph type="sldNum" sz="quarter" idx="12"/>
          </p:nvPr>
        </p:nvSpPr>
        <p:spPr>
          <a:xfrm>
            <a:off x="10352540" y="295729"/>
            <a:ext cx="838199" cy="767687"/>
          </a:xfrm>
        </p:spPr>
        <p:txBody>
          <a:bodyPr>
            <a:normAutofit/>
          </a:bodyPr>
          <a:lstStyle/>
          <a:p>
            <a:pPr>
              <a:spcAft>
                <a:spcPts val="600"/>
              </a:spcAft>
            </a:pPr>
            <a:fld id="{6D22F896-40B5-4ADD-8801-0D06FADFA095}" type="slidenum">
              <a:rPr lang="en-US">
                <a:solidFill>
                  <a:srgbClr val="FFFFFF"/>
                </a:solidFill>
              </a:rPr>
              <a:pPr>
                <a:spcAft>
                  <a:spcPts val="600"/>
                </a:spcAft>
              </a:pPr>
              <a:t>22</a:t>
            </a:fld>
            <a:endParaRPr lang="en-US">
              <a:solidFill>
                <a:srgbClr val="FFFFFF"/>
              </a:solidFill>
            </a:endParaRPr>
          </a:p>
        </p:txBody>
      </p:sp>
      <p:sp>
        <p:nvSpPr>
          <p:cNvPr id="4" name="Θέση ημερομηνίας 3">
            <a:extLst>
              <a:ext uri="{FF2B5EF4-FFF2-40B4-BE49-F238E27FC236}">
                <a16:creationId xmlns:a16="http://schemas.microsoft.com/office/drawing/2014/main" id="{60100989-DE27-4AE4-8DD9-D702CBB8FE73}"/>
              </a:ext>
            </a:extLst>
          </p:cNvPr>
          <p:cNvSpPr>
            <a:spLocks noGrp="1"/>
          </p:cNvSpPr>
          <p:nvPr>
            <p:ph type="dt" sz="half" idx="10"/>
          </p:nvPr>
        </p:nvSpPr>
        <p:spPr>
          <a:xfrm>
            <a:off x="9886133" y="6522516"/>
            <a:ext cx="2290232" cy="304799"/>
          </a:xfrm>
        </p:spPr>
        <p:txBody>
          <a:bodyPr anchor="t">
            <a:normAutofit/>
          </a:bodyPr>
          <a:lstStyle/>
          <a:p>
            <a:pPr algn="r">
              <a:spcAft>
                <a:spcPts val="600"/>
              </a:spcAft>
            </a:pPr>
            <a:fld id="{DDFDCA20-2E13-4515-99C7-F4F915F4146C}" type="datetime1">
              <a:rPr lang="en-US" smtClean="0"/>
              <a:pPr algn="r">
                <a:spcAft>
                  <a:spcPts val="600"/>
                </a:spcAft>
              </a:pPr>
              <a:t>12/10/2019</a:t>
            </a:fld>
            <a:endParaRPr lang="en-US" dirty="0"/>
          </a:p>
        </p:txBody>
      </p:sp>
      <p:pic>
        <p:nvPicPr>
          <p:cNvPr id="7" name="Εικόνα 6">
            <a:extLst>
              <a:ext uri="{FF2B5EF4-FFF2-40B4-BE49-F238E27FC236}">
                <a16:creationId xmlns:a16="http://schemas.microsoft.com/office/drawing/2014/main" id="{D52B30FA-A7D9-4168-ADF0-14E00306D127}"/>
              </a:ext>
            </a:extLst>
          </p:cNvPr>
          <p:cNvPicPr>
            <a:picLocks noChangeAspect="1"/>
          </p:cNvPicPr>
          <p:nvPr/>
        </p:nvPicPr>
        <p:blipFill>
          <a:blip r:embed="rId3"/>
          <a:stretch>
            <a:fillRect/>
          </a:stretch>
        </p:blipFill>
        <p:spPr>
          <a:xfrm>
            <a:off x="686134" y="0"/>
            <a:ext cx="5063613" cy="6880814"/>
          </a:xfrm>
          <a:prstGeom prst="rect">
            <a:avLst/>
          </a:prstGeom>
        </p:spPr>
      </p:pic>
    </p:spTree>
    <p:extLst>
      <p:ext uri="{BB962C8B-B14F-4D97-AF65-F5344CB8AC3E}">
        <p14:creationId xmlns:p14="http://schemas.microsoft.com/office/powerpoint/2010/main" val="340107694"/>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392F80-02E9-4B8D-9C65-1D34A0B03A9F}"/>
              </a:ext>
            </a:extLst>
          </p:cNvPr>
          <p:cNvSpPr>
            <a:spLocks noGrp="1"/>
          </p:cNvSpPr>
          <p:nvPr>
            <p:ph type="title"/>
          </p:nvPr>
        </p:nvSpPr>
        <p:spPr/>
        <p:txBody>
          <a:bodyPr/>
          <a:lstStyle/>
          <a:p>
            <a:r>
              <a:rPr lang="el-GR" dirty="0"/>
              <a:t>Μέτρηση κοινωνικού αποκλεισμού</a:t>
            </a:r>
            <a:endParaRPr lang="en-US" dirty="0"/>
          </a:p>
        </p:txBody>
      </p:sp>
      <p:sp>
        <p:nvSpPr>
          <p:cNvPr id="3" name="Θέση περιεχομένου 2">
            <a:extLst>
              <a:ext uri="{FF2B5EF4-FFF2-40B4-BE49-F238E27FC236}">
                <a16:creationId xmlns:a16="http://schemas.microsoft.com/office/drawing/2014/main" id="{AA50016E-CF3F-4672-A2BC-4FD8BB24D071}"/>
              </a:ext>
            </a:extLst>
          </p:cNvPr>
          <p:cNvSpPr>
            <a:spLocks noGrp="1"/>
          </p:cNvSpPr>
          <p:nvPr>
            <p:ph idx="1"/>
          </p:nvPr>
        </p:nvSpPr>
        <p:spPr/>
        <p:txBody>
          <a:bodyPr/>
          <a:lstStyle/>
          <a:p>
            <a:r>
              <a:rPr lang="el-GR" dirty="0"/>
              <a:t>Άλλες προσεγγίσεις για την ταξινόμηση περιοχών περιλαμβάνουν το βαθμό στον οποίο οι κοινωνίες είναι γεωγραφικά και </a:t>
            </a:r>
            <a:r>
              <a:rPr lang="el-GR" dirty="0" err="1"/>
              <a:t>κοινωνικο</a:t>
            </a:r>
            <a:r>
              <a:rPr lang="el-GR" dirty="0"/>
              <a:t>-οικονομικά πολωμένες και διαχωρισμένες.</a:t>
            </a:r>
          </a:p>
          <a:p>
            <a:r>
              <a:rPr lang="el-GR" dirty="0">
                <a:hlinkClick r:id="rId2"/>
              </a:rPr>
              <a:t>Breadline Britain</a:t>
            </a:r>
            <a:r>
              <a:rPr lang="el-GR" dirty="0"/>
              <a:t>: Μέθοδος που μετρά τη σχετική φτώχεια με βάση την έλλειψη σε ό, τι το ευρύ κοινό (σύμφωνα με τις κοινωνικές έρευνες) θεωρεί ότι είναι ζωτική ανάγκη.</a:t>
            </a:r>
          </a:p>
          <a:p>
            <a:r>
              <a:rPr lang="el-GR" dirty="0"/>
              <a:t>Η προσέγγιση μετράει ποια υλικά αγαθά οι άνθρωποι δεν διαθέτουν αλλά είναι απαραίτητα στη σύγχρονη εποχή (πχ </a:t>
            </a:r>
            <a:r>
              <a:rPr lang="el-GR" dirty="0" err="1"/>
              <a:t>tablet</a:t>
            </a:r>
            <a:r>
              <a:rPr lang="el-GR" dirty="0"/>
              <a:t>, κινητό </a:t>
            </a:r>
            <a:r>
              <a:rPr lang="el-GR" dirty="0" err="1"/>
              <a:t>κλπ</a:t>
            </a:r>
            <a:r>
              <a:rPr lang="el-GR" dirty="0"/>
              <a:t>).</a:t>
            </a:r>
            <a:endParaRPr lang="en-US" dirty="0"/>
          </a:p>
        </p:txBody>
      </p:sp>
      <p:sp>
        <p:nvSpPr>
          <p:cNvPr id="4" name="Θέση ημερομηνίας 3">
            <a:extLst>
              <a:ext uri="{FF2B5EF4-FFF2-40B4-BE49-F238E27FC236}">
                <a16:creationId xmlns:a16="http://schemas.microsoft.com/office/drawing/2014/main" id="{05F8808E-0860-4871-97E1-56887E38EF35}"/>
              </a:ext>
            </a:extLst>
          </p:cNvPr>
          <p:cNvSpPr>
            <a:spLocks noGrp="1"/>
          </p:cNvSpPr>
          <p:nvPr>
            <p:ph type="dt" sz="half" idx="10"/>
          </p:nvPr>
        </p:nvSpPr>
        <p:spPr/>
        <p:txBody>
          <a:bodyPr/>
          <a:lstStyle/>
          <a:p>
            <a:fld id="{DDFDCA20-2E13-4515-99C7-F4F915F4146C}" type="datetime1">
              <a:rPr lang="en-US" smtClean="0"/>
              <a:t>12/10/2019</a:t>
            </a:fld>
            <a:endParaRPr lang="en-US" dirty="0"/>
          </a:p>
        </p:txBody>
      </p:sp>
      <p:sp>
        <p:nvSpPr>
          <p:cNvPr id="5" name="Θέση αριθμού διαφάνειας 4">
            <a:extLst>
              <a:ext uri="{FF2B5EF4-FFF2-40B4-BE49-F238E27FC236}">
                <a16:creationId xmlns:a16="http://schemas.microsoft.com/office/drawing/2014/main" id="{7B80B426-E963-405F-BCD1-B3A5DA191AD1}"/>
              </a:ext>
            </a:extLst>
          </p:cNvPr>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2536297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7FAE0D-0995-4999-B780-4EDA08E9B2B5}"/>
              </a:ext>
            </a:extLst>
          </p:cNvPr>
          <p:cNvSpPr>
            <a:spLocks noGrp="1"/>
          </p:cNvSpPr>
          <p:nvPr>
            <p:ph type="title"/>
          </p:nvPr>
        </p:nvSpPr>
        <p:spPr/>
        <p:txBody>
          <a:bodyPr/>
          <a:lstStyle/>
          <a:p>
            <a:r>
              <a:rPr lang="el-GR" dirty="0"/>
              <a:t>Μέτρηση πλούτου</a:t>
            </a:r>
            <a:br>
              <a:rPr lang="en-US" dirty="0"/>
            </a:br>
            <a:endParaRPr lang="en-US" dirty="0"/>
          </a:p>
        </p:txBody>
      </p:sp>
      <p:sp>
        <p:nvSpPr>
          <p:cNvPr id="3" name="Θέση περιεχομένου 2">
            <a:extLst>
              <a:ext uri="{FF2B5EF4-FFF2-40B4-BE49-F238E27FC236}">
                <a16:creationId xmlns:a16="http://schemas.microsoft.com/office/drawing/2014/main" id="{626643AD-995E-4AAB-A7BC-7820CFAA34E0}"/>
              </a:ext>
            </a:extLst>
          </p:cNvPr>
          <p:cNvSpPr>
            <a:spLocks noGrp="1"/>
          </p:cNvSpPr>
          <p:nvPr>
            <p:ph idx="1"/>
          </p:nvPr>
        </p:nvSpPr>
        <p:spPr>
          <a:xfrm>
            <a:off x="1103312" y="1614196"/>
            <a:ext cx="8946541" cy="4634203"/>
          </a:xfrm>
        </p:spPr>
        <p:txBody>
          <a:bodyPr>
            <a:normAutofit lnSpcReduction="10000"/>
          </a:bodyPr>
          <a:lstStyle/>
          <a:p>
            <a:r>
              <a:rPr lang="el-GR" dirty="0"/>
              <a:t>Ενώ υπάρχει ένα ευρύ φάσμα των προσεγγίσεων που επιχειρούν να μετρήσουν τη φτώχεια, αυτό δεν συνοδεύεται από το πλήθος των εργασιών για τη μέτρηση του πλούτου</a:t>
            </a:r>
            <a:r>
              <a:rPr lang="en-US" dirty="0"/>
              <a:t>.</a:t>
            </a:r>
            <a:endParaRPr lang="el-GR" dirty="0"/>
          </a:p>
          <a:p>
            <a:r>
              <a:rPr lang="el-GR" dirty="0"/>
              <a:t>Ο </a:t>
            </a:r>
            <a:r>
              <a:rPr lang="el-GR" dirty="0" err="1"/>
              <a:t>Rentoul</a:t>
            </a:r>
            <a:r>
              <a:rPr lang="el-GR" dirty="0"/>
              <a:t> (1987) χρησιμοποιεί την προσέγγιση του </a:t>
            </a:r>
            <a:r>
              <a:rPr lang="el-GR" dirty="0" err="1"/>
              <a:t>Townsend</a:t>
            </a:r>
            <a:r>
              <a:rPr lang="el-GR" dirty="0"/>
              <a:t> για να υποδηλώσει ότι η «γραμμή του πλούτου» μπορεί να τοποθετηθεί με βάση το ποσό των χρημάτων που απαιτούνται για την εξάλειψη της φτώχειας.</a:t>
            </a:r>
            <a:endParaRPr lang="en-US" dirty="0"/>
          </a:p>
          <a:p>
            <a:r>
              <a:rPr lang="el-GR" dirty="0"/>
              <a:t>Οι </a:t>
            </a:r>
            <a:r>
              <a:rPr lang="el-GR" dirty="0">
                <a:hlinkClick r:id="rId2"/>
              </a:rPr>
              <a:t>Dorling </a:t>
            </a:r>
            <a:r>
              <a:rPr lang="el-GR" dirty="0" err="1">
                <a:hlinkClick r:id="rId2"/>
              </a:rPr>
              <a:t>et</a:t>
            </a:r>
            <a:r>
              <a:rPr lang="el-GR" dirty="0">
                <a:hlinkClick r:id="rId2"/>
              </a:rPr>
              <a:t> </a:t>
            </a:r>
            <a:r>
              <a:rPr lang="el-GR" dirty="0" err="1">
                <a:hlinkClick r:id="rId2"/>
              </a:rPr>
              <a:t>al</a:t>
            </a:r>
            <a:r>
              <a:rPr lang="el-GR" dirty="0">
                <a:hlinkClick r:id="rId2"/>
              </a:rPr>
              <a:t>. (2007) </a:t>
            </a:r>
            <a:r>
              <a:rPr lang="el-GR" dirty="0"/>
              <a:t>εισήγαγαν τις έννοιες του «ζω πλουσιοπάροχα» (</a:t>
            </a:r>
            <a:r>
              <a:rPr lang="el-GR" dirty="0" err="1"/>
              <a:t>wealth-rich</a:t>
            </a:r>
            <a:r>
              <a:rPr lang="el-GR" dirty="0"/>
              <a:t>) και «πλούσιου εισοδηματικά» (</a:t>
            </a:r>
            <a:r>
              <a:rPr lang="el-GR" dirty="0" err="1"/>
              <a:t>income</a:t>
            </a:r>
            <a:r>
              <a:rPr lang="el-GR" dirty="0"/>
              <a:t> </a:t>
            </a:r>
            <a:r>
              <a:rPr lang="el-GR" dirty="0" err="1"/>
              <a:t>rich</a:t>
            </a:r>
            <a:r>
              <a:rPr lang="el-GR" dirty="0"/>
              <a:t>)</a:t>
            </a:r>
            <a:r>
              <a:rPr lang="en-US" dirty="0"/>
              <a:t>.</a:t>
            </a:r>
          </a:p>
          <a:p>
            <a:r>
              <a:rPr lang="el-GR" dirty="0"/>
              <a:t>Κάποιος μπορεί να είναι ζει πλουσιοπάροχα αλλά να έχει πολύ χαμηλό εισόδημα (π.χ. κάποιος που ζει σε ένα αρχοντικό σπίτι με πολλές ανέσεις αλλά χαμηλό εισόδημα σε μετρητά), ενώ άλλος να έχει υψηλό εισόδημα αλλά χωρίς ανέσεις και ποιότητα ζωής (πχ άτομα που αλλάζουν συνεχώς τόπο κατοικίας</a:t>
            </a:r>
            <a:r>
              <a:rPr lang="en-US" dirty="0"/>
              <a:t>).</a:t>
            </a:r>
          </a:p>
        </p:txBody>
      </p:sp>
      <p:sp>
        <p:nvSpPr>
          <p:cNvPr id="4" name="Θέση ημερομηνίας 3">
            <a:extLst>
              <a:ext uri="{FF2B5EF4-FFF2-40B4-BE49-F238E27FC236}">
                <a16:creationId xmlns:a16="http://schemas.microsoft.com/office/drawing/2014/main" id="{F5D49187-33B4-4EF9-8021-FFCB562A131F}"/>
              </a:ext>
            </a:extLst>
          </p:cNvPr>
          <p:cNvSpPr>
            <a:spLocks noGrp="1"/>
          </p:cNvSpPr>
          <p:nvPr>
            <p:ph type="dt" sz="half" idx="10"/>
          </p:nvPr>
        </p:nvSpPr>
        <p:spPr/>
        <p:txBody>
          <a:bodyPr/>
          <a:lstStyle/>
          <a:p>
            <a:fld id="{DDFDCA20-2E13-4515-99C7-F4F915F4146C}" type="datetime1">
              <a:rPr lang="en-US" smtClean="0"/>
              <a:t>12/10/2019</a:t>
            </a:fld>
            <a:endParaRPr lang="en-US" dirty="0"/>
          </a:p>
        </p:txBody>
      </p:sp>
      <p:sp>
        <p:nvSpPr>
          <p:cNvPr id="5" name="Θέση αριθμού διαφάνειας 4">
            <a:extLst>
              <a:ext uri="{FF2B5EF4-FFF2-40B4-BE49-F238E27FC236}">
                <a16:creationId xmlns:a16="http://schemas.microsoft.com/office/drawing/2014/main" id="{086F1978-ADCB-4380-A282-4F0AD7DE753C}"/>
              </a:ext>
            </a:extLst>
          </p:cNvPr>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1849762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BDEE2C-CEE3-4D12-A63A-F6965059E6BB}"/>
              </a:ext>
            </a:extLst>
          </p:cNvPr>
          <p:cNvSpPr>
            <a:spLocks noGrp="1"/>
          </p:cNvSpPr>
          <p:nvPr>
            <p:ph type="title"/>
          </p:nvPr>
        </p:nvSpPr>
        <p:spPr/>
        <p:txBody>
          <a:bodyPr/>
          <a:lstStyle/>
          <a:p>
            <a:r>
              <a:rPr lang="el-GR" dirty="0"/>
              <a:t>Κατηγορίες πληθυσμού</a:t>
            </a:r>
            <a:endParaRPr lang="en-US" dirty="0"/>
          </a:p>
        </p:txBody>
      </p:sp>
      <p:sp>
        <p:nvSpPr>
          <p:cNvPr id="3" name="Θέση περιεχομένου 2">
            <a:extLst>
              <a:ext uri="{FF2B5EF4-FFF2-40B4-BE49-F238E27FC236}">
                <a16:creationId xmlns:a16="http://schemas.microsoft.com/office/drawing/2014/main" id="{17CEF9EA-A42B-4948-A26F-CD40E0FB7D25}"/>
              </a:ext>
            </a:extLst>
          </p:cNvPr>
          <p:cNvSpPr>
            <a:spLocks noGrp="1"/>
          </p:cNvSpPr>
          <p:nvPr>
            <p:ph idx="1"/>
          </p:nvPr>
        </p:nvSpPr>
        <p:spPr/>
        <p:txBody>
          <a:bodyPr>
            <a:normAutofit fontScale="92500" lnSpcReduction="10000"/>
          </a:bodyPr>
          <a:lstStyle/>
          <a:p>
            <a:pPr marL="457200" indent="-457200">
              <a:buFont typeface="+mj-lt"/>
              <a:buAutoNum type="arabicPeriod"/>
            </a:pPr>
            <a:r>
              <a:rPr lang="el-GR" dirty="0"/>
              <a:t>Ο «πυρήνας φτωχών»: οι άνθρωποι που έχουν ταυτόχρονα χαμηλό εισόδημα και στερούνται βασικών στοιχείων διαβίωσης</a:t>
            </a:r>
            <a:r>
              <a:rPr lang="en-US" dirty="0"/>
              <a:t>.</a:t>
            </a:r>
            <a:endParaRPr lang="el-GR" dirty="0"/>
          </a:p>
          <a:p>
            <a:pPr marL="457200" indent="-457200">
              <a:buFont typeface="+mj-lt"/>
              <a:buAutoNum type="arabicPeriod"/>
            </a:pPr>
            <a:r>
              <a:rPr lang="el-GR" dirty="0"/>
              <a:t>Κάτω του ορίου της φτώχειας (</a:t>
            </a:r>
            <a:r>
              <a:rPr lang="el-GR" dirty="0" err="1"/>
              <a:t>breadline</a:t>
            </a:r>
            <a:r>
              <a:rPr lang="el-GR" dirty="0"/>
              <a:t> </a:t>
            </a:r>
            <a:r>
              <a:rPr lang="el-GR" dirty="0" err="1"/>
              <a:t>poverty</a:t>
            </a:r>
            <a:r>
              <a:rPr lang="el-GR" dirty="0"/>
              <a:t>): Το επίπεδο των πόρων τους είναι τόσο χαμηλό που οι άνθρωποι αποκλείονται από τη συμμετοχή στους κανόνες της κοινωνίας. Αυτός είναι και ο ορισμός που χρησιμοποιείται από την Ευρωπαϊκή Ένωση για τη μέτρηση της φτώχειας και του κοινωνικού αποκλεισμού</a:t>
            </a:r>
            <a:r>
              <a:rPr lang="en-US" dirty="0"/>
              <a:t>.</a:t>
            </a:r>
          </a:p>
          <a:p>
            <a:pPr marL="457200" indent="-457200">
              <a:buFont typeface="+mj-lt"/>
              <a:buAutoNum type="arabicPeriod"/>
            </a:pPr>
            <a:r>
              <a:rPr lang="el-GR" dirty="0"/>
              <a:t>Η κατηγορία των «περιουσιακά πλούσιων» (</a:t>
            </a:r>
            <a:r>
              <a:rPr lang="el-GR" dirty="0" err="1"/>
              <a:t>asset</a:t>
            </a:r>
            <a:r>
              <a:rPr lang="el-GR" dirty="0"/>
              <a:t> </a:t>
            </a:r>
            <a:r>
              <a:rPr lang="el-GR" dirty="0" err="1"/>
              <a:t>wealthy</a:t>
            </a:r>
            <a:r>
              <a:rPr lang="el-GR" dirty="0"/>
              <a:t>): Εκείνοι που ζουν πάνω από ένα όριο, με βάση τα περιουσιακά τους στοιχεία.</a:t>
            </a:r>
          </a:p>
          <a:p>
            <a:pPr marL="457200" indent="-457200">
              <a:buFont typeface="+mj-lt"/>
              <a:buAutoNum type="arabicPeriod"/>
            </a:pPr>
            <a:r>
              <a:rPr lang="el-GR" dirty="0"/>
              <a:t>Οι «αυτό-αποκλεισμένοι πλούσιοι»</a:t>
            </a:r>
            <a:r>
              <a:rPr lang="en-US" dirty="0"/>
              <a:t> (exclusive wealthy)</a:t>
            </a:r>
            <a:r>
              <a:rPr lang="el-GR" dirty="0"/>
              <a:t>, όπου το επίπεδο των υλικών πόρων είναι τόσο υψηλό που οι άνθρωποι είναι σε θέση να αποκλείσουν τον εαυτό τους από τη συμμετοχή στις νόρμες της κοινωνίας εάν το επιθυμούν.</a:t>
            </a:r>
            <a:endParaRPr lang="en-US" dirty="0"/>
          </a:p>
        </p:txBody>
      </p:sp>
      <p:sp>
        <p:nvSpPr>
          <p:cNvPr id="4" name="Θέση ημερομηνίας 3">
            <a:extLst>
              <a:ext uri="{FF2B5EF4-FFF2-40B4-BE49-F238E27FC236}">
                <a16:creationId xmlns:a16="http://schemas.microsoft.com/office/drawing/2014/main" id="{96834900-EAFC-4269-8C0B-6CE9E0F69E8F}"/>
              </a:ext>
            </a:extLst>
          </p:cNvPr>
          <p:cNvSpPr>
            <a:spLocks noGrp="1"/>
          </p:cNvSpPr>
          <p:nvPr>
            <p:ph type="dt" sz="half" idx="10"/>
          </p:nvPr>
        </p:nvSpPr>
        <p:spPr/>
        <p:txBody>
          <a:bodyPr/>
          <a:lstStyle/>
          <a:p>
            <a:fld id="{DDFDCA20-2E13-4515-99C7-F4F915F4146C}" type="datetime1">
              <a:rPr lang="en-US" smtClean="0"/>
              <a:t>12/10/2019</a:t>
            </a:fld>
            <a:endParaRPr lang="en-US" dirty="0"/>
          </a:p>
        </p:txBody>
      </p:sp>
      <p:sp>
        <p:nvSpPr>
          <p:cNvPr id="5" name="Θέση αριθμού διαφάνειας 4">
            <a:extLst>
              <a:ext uri="{FF2B5EF4-FFF2-40B4-BE49-F238E27FC236}">
                <a16:creationId xmlns:a16="http://schemas.microsoft.com/office/drawing/2014/main" id="{F837AF4B-3C42-4118-9FED-BA3775A7E1D8}"/>
              </a:ext>
            </a:extLst>
          </p:cNvPr>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1486747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CC8D252-8044-458D-A776-6A5833FEFD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E884AA69-7728-499C-8FA7-A3FCA738EB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79760FB8-CC91-426C-9EF3-A58786866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CE274F2C-FBD9-4A60-B6A0-FB7532F599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D543DFE3-F007-48D9-A223-F7351802D4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09E7EBD1-9868-4F2F-B4FF-A89B93CFB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4" name="Rectangle 23">
            <a:extLst>
              <a:ext uri="{FF2B5EF4-FFF2-40B4-BE49-F238E27FC236}">
                <a16:creationId xmlns:a16="http://schemas.microsoft.com/office/drawing/2014/main" id="{FCDB7CED-5C5C-460F-ACCE-D20224234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Εικόνα 5">
            <a:extLst>
              <a:ext uri="{FF2B5EF4-FFF2-40B4-BE49-F238E27FC236}">
                <a16:creationId xmlns:a16="http://schemas.microsoft.com/office/drawing/2014/main" id="{D6DDC1CC-D623-4153-9DAF-68FC5EF12C80}"/>
              </a:ext>
            </a:extLst>
          </p:cNvPr>
          <p:cNvPicPr>
            <a:picLocks noChangeAspect="1"/>
          </p:cNvPicPr>
          <p:nvPr/>
        </p:nvPicPr>
        <p:blipFill>
          <a:blip r:embed="rId6"/>
          <a:stretch>
            <a:fillRect/>
          </a:stretch>
        </p:blipFill>
        <p:spPr>
          <a:xfrm>
            <a:off x="2219787" y="643466"/>
            <a:ext cx="3265093" cy="5571067"/>
          </a:xfrm>
          <a:prstGeom prst="rect">
            <a:avLst/>
          </a:prstGeom>
        </p:spPr>
      </p:pic>
      <p:cxnSp>
        <p:nvCxnSpPr>
          <p:cNvPr id="26" name="Straight Connector 25">
            <a:extLst>
              <a:ext uri="{FF2B5EF4-FFF2-40B4-BE49-F238E27FC236}">
                <a16:creationId xmlns:a16="http://schemas.microsoft.com/office/drawing/2014/main" id="{F2CAFB6C-117A-4524-8020-0D1DA68723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084" y="1010265"/>
            <a:ext cx="0" cy="483747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Εικόνα 6">
            <a:extLst>
              <a:ext uri="{FF2B5EF4-FFF2-40B4-BE49-F238E27FC236}">
                <a16:creationId xmlns:a16="http://schemas.microsoft.com/office/drawing/2014/main" id="{96E7476A-1107-41D3-B12F-856163A56664}"/>
              </a:ext>
            </a:extLst>
          </p:cNvPr>
          <p:cNvPicPr>
            <a:picLocks noChangeAspect="1"/>
          </p:cNvPicPr>
          <p:nvPr/>
        </p:nvPicPr>
        <p:blipFill>
          <a:blip r:embed="rId7"/>
          <a:stretch>
            <a:fillRect/>
          </a:stretch>
        </p:blipFill>
        <p:spPr>
          <a:xfrm>
            <a:off x="6608256" y="643466"/>
            <a:ext cx="3462819" cy="5571067"/>
          </a:xfrm>
          <a:prstGeom prst="rect">
            <a:avLst/>
          </a:prstGeom>
        </p:spPr>
      </p:pic>
      <p:sp>
        <p:nvSpPr>
          <p:cNvPr id="28" name="Rectangle 27">
            <a:extLst>
              <a:ext uri="{FF2B5EF4-FFF2-40B4-BE49-F238E27FC236}">
                <a16:creationId xmlns:a16="http://schemas.microsoft.com/office/drawing/2014/main" id="{BA78A2AE-9CF5-46A8-BB2C-804EDCD74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Θέση αριθμού διαφάνειας 4">
            <a:extLst>
              <a:ext uri="{FF2B5EF4-FFF2-40B4-BE49-F238E27FC236}">
                <a16:creationId xmlns:a16="http://schemas.microsoft.com/office/drawing/2014/main" id="{086E615A-C78D-4927-834D-13FA234A5AA4}"/>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6D22F896-40B5-4ADD-8801-0D06FADFA095}" type="slidenum">
              <a:rPr lang="en-US">
                <a:solidFill>
                  <a:srgbClr val="FFFFFF"/>
                </a:solidFill>
              </a:rPr>
              <a:pPr>
                <a:spcAft>
                  <a:spcPts val="600"/>
                </a:spcAft>
              </a:pPr>
              <a:t>26</a:t>
            </a:fld>
            <a:endParaRPr lang="en-US">
              <a:solidFill>
                <a:srgbClr val="FFFFFF"/>
              </a:solidFill>
            </a:endParaRPr>
          </a:p>
        </p:txBody>
      </p:sp>
      <p:sp>
        <p:nvSpPr>
          <p:cNvPr id="4" name="Θέση ημερομηνίας 3">
            <a:extLst>
              <a:ext uri="{FF2B5EF4-FFF2-40B4-BE49-F238E27FC236}">
                <a16:creationId xmlns:a16="http://schemas.microsoft.com/office/drawing/2014/main" id="{5493666B-6960-4B8E-8B6D-617617841208}"/>
              </a:ext>
            </a:extLst>
          </p:cNvPr>
          <p:cNvSpPr>
            <a:spLocks noGrp="1"/>
          </p:cNvSpPr>
          <p:nvPr>
            <p:ph type="dt" sz="half" idx="10"/>
          </p:nvPr>
        </p:nvSpPr>
        <p:spPr>
          <a:xfrm rot="5400000">
            <a:off x="10155639" y="1790701"/>
            <a:ext cx="990599" cy="304799"/>
          </a:xfrm>
        </p:spPr>
        <p:txBody>
          <a:bodyPr vert="horz" lIns="91440" tIns="45720" rIns="91440" bIns="45720" rtlCol="0" anchor="t">
            <a:normAutofit/>
          </a:bodyPr>
          <a:lstStyle/>
          <a:p>
            <a:pPr>
              <a:spcAft>
                <a:spcPts val="600"/>
              </a:spcAft>
            </a:pPr>
            <a:fld id="{DDFDCA20-2E13-4515-99C7-F4F915F4146C}" type="datetime1">
              <a:rPr lang="en-US" sz="1100" b="0">
                <a:solidFill>
                  <a:schemeClr val="tx1"/>
                </a:solidFill>
              </a:rPr>
              <a:pPr>
                <a:spcAft>
                  <a:spcPts val="600"/>
                </a:spcAft>
              </a:pPr>
              <a:t>12/10/2019</a:t>
            </a:fld>
            <a:endParaRPr lang="en-US" sz="1100" b="0">
              <a:solidFill>
                <a:schemeClr val="tx1"/>
              </a:solidFill>
            </a:endParaRPr>
          </a:p>
        </p:txBody>
      </p:sp>
    </p:spTree>
    <p:extLst>
      <p:ext uri="{BB962C8B-B14F-4D97-AF65-F5344CB8AC3E}">
        <p14:creationId xmlns:p14="http://schemas.microsoft.com/office/powerpoint/2010/main" val="2897614804"/>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Εικόνα 5">
            <a:extLst>
              <a:ext uri="{FF2B5EF4-FFF2-40B4-BE49-F238E27FC236}">
                <a16:creationId xmlns:a16="http://schemas.microsoft.com/office/drawing/2014/main" id="{DB0890E2-B0D1-4628-AA62-C18638132207}"/>
              </a:ext>
            </a:extLst>
          </p:cNvPr>
          <p:cNvPicPr>
            <a:picLocks noChangeAspect="1"/>
          </p:cNvPicPr>
          <p:nvPr/>
        </p:nvPicPr>
        <p:blipFill>
          <a:blip r:embed="rId7"/>
          <a:stretch>
            <a:fillRect/>
          </a:stretch>
        </p:blipFill>
        <p:spPr>
          <a:xfrm>
            <a:off x="720029" y="643467"/>
            <a:ext cx="10751942" cy="5571066"/>
          </a:xfrm>
          <a:prstGeom prst="rect">
            <a:avLst/>
          </a:prstGeom>
        </p:spPr>
      </p:pic>
      <p:sp>
        <p:nvSpPr>
          <p:cNvPr id="25" name="Rectangle 24">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Θέση αριθμού διαφάνειας 4">
            <a:extLst>
              <a:ext uri="{FF2B5EF4-FFF2-40B4-BE49-F238E27FC236}">
                <a16:creationId xmlns:a16="http://schemas.microsoft.com/office/drawing/2014/main" id="{7D6A5A01-157B-4228-A279-0D1C6C4B07E1}"/>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6D22F896-40B5-4ADD-8801-0D06FADFA095}" type="slidenum">
              <a:rPr lang="en-US">
                <a:solidFill>
                  <a:srgbClr val="FFFFFF"/>
                </a:solidFill>
              </a:rPr>
              <a:pPr>
                <a:spcAft>
                  <a:spcPts val="600"/>
                </a:spcAft>
              </a:pPr>
              <a:t>27</a:t>
            </a:fld>
            <a:endParaRPr lang="en-US">
              <a:solidFill>
                <a:srgbClr val="FFFFFF"/>
              </a:solidFill>
            </a:endParaRPr>
          </a:p>
        </p:txBody>
      </p:sp>
      <p:sp>
        <p:nvSpPr>
          <p:cNvPr id="4" name="Θέση ημερομηνίας 3">
            <a:extLst>
              <a:ext uri="{FF2B5EF4-FFF2-40B4-BE49-F238E27FC236}">
                <a16:creationId xmlns:a16="http://schemas.microsoft.com/office/drawing/2014/main" id="{8B91C73A-7B0B-4444-8A00-5C45D9B42A73}"/>
              </a:ext>
            </a:extLst>
          </p:cNvPr>
          <p:cNvSpPr>
            <a:spLocks noGrp="1"/>
          </p:cNvSpPr>
          <p:nvPr>
            <p:ph type="dt" sz="half" idx="10"/>
          </p:nvPr>
        </p:nvSpPr>
        <p:spPr>
          <a:xfrm>
            <a:off x="9083087" y="6415259"/>
            <a:ext cx="2631901" cy="304799"/>
          </a:xfrm>
        </p:spPr>
        <p:txBody>
          <a:bodyPr vert="horz" lIns="91440" tIns="45720" rIns="91440" bIns="45720" rtlCol="0" anchor="t">
            <a:normAutofit/>
          </a:bodyPr>
          <a:lstStyle/>
          <a:p>
            <a:pPr algn="r">
              <a:spcAft>
                <a:spcPts val="600"/>
              </a:spcAft>
            </a:pPr>
            <a:fld id="{DDFDCA20-2E13-4515-99C7-F4F915F4146C}" type="datetime1">
              <a:rPr lang="en-US" sz="1100" b="0">
                <a:solidFill>
                  <a:srgbClr val="FFFFFF"/>
                </a:solidFill>
              </a:rPr>
              <a:pPr algn="r">
                <a:spcAft>
                  <a:spcPts val="600"/>
                </a:spcAft>
              </a:pPr>
              <a:t>12/10/2019</a:t>
            </a:fld>
            <a:endParaRPr lang="en-US" sz="1100" b="0">
              <a:solidFill>
                <a:srgbClr val="FFFFFF"/>
              </a:solidFill>
            </a:endParaRPr>
          </a:p>
        </p:txBody>
      </p:sp>
      <p:sp>
        <p:nvSpPr>
          <p:cNvPr id="7" name="Ορθογώνιο 6">
            <a:extLst>
              <a:ext uri="{FF2B5EF4-FFF2-40B4-BE49-F238E27FC236}">
                <a16:creationId xmlns:a16="http://schemas.microsoft.com/office/drawing/2014/main" id="{A7B7F1BB-53D0-4AC1-B967-F3ED7F63EA1C}"/>
              </a:ext>
            </a:extLst>
          </p:cNvPr>
          <p:cNvSpPr/>
          <p:nvPr/>
        </p:nvSpPr>
        <p:spPr>
          <a:xfrm>
            <a:off x="129031" y="6433304"/>
            <a:ext cx="8582350" cy="369332"/>
          </a:xfrm>
          <a:prstGeom prst="rect">
            <a:avLst/>
          </a:prstGeom>
        </p:spPr>
        <p:txBody>
          <a:bodyPr wrap="square">
            <a:spAutoFit/>
          </a:bodyPr>
          <a:lstStyle/>
          <a:p>
            <a:r>
              <a:rPr lang="en-US" dirty="0"/>
              <a:t>Source: </a:t>
            </a:r>
            <a:r>
              <a:rPr lang="en-US" dirty="0" err="1"/>
              <a:t>Worldmapper</a:t>
            </a:r>
            <a:r>
              <a:rPr lang="en-US" dirty="0"/>
              <a:t> map 179 (www.worldmapper.org)</a:t>
            </a:r>
          </a:p>
        </p:txBody>
      </p:sp>
      <p:sp>
        <p:nvSpPr>
          <p:cNvPr id="16" name="Ορθογώνιο 15">
            <a:extLst>
              <a:ext uri="{FF2B5EF4-FFF2-40B4-BE49-F238E27FC236}">
                <a16:creationId xmlns:a16="http://schemas.microsoft.com/office/drawing/2014/main" id="{1E208B96-5D98-40FA-8B04-C0AAD651DF7C}"/>
              </a:ext>
            </a:extLst>
          </p:cNvPr>
          <p:cNvSpPr/>
          <p:nvPr/>
        </p:nvSpPr>
        <p:spPr>
          <a:xfrm>
            <a:off x="1225328" y="5514320"/>
            <a:ext cx="8582350" cy="369332"/>
          </a:xfrm>
          <a:prstGeom prst="rect">
            <a:avLst/>
          </a:prstGeom>
        </p:spPr>
        <p:txBody>
          <a:bodyPr wrap="square">
            <a:spAutoFit/>
          </a:bodyPr>
          <a:lstStyle/>
          <a:p>
            <a:r>
              <a:rPr lang="el-GR" dirty="0">
                <a:solidFill>
                  <a:schemeClr val="bg1"/>
                </a:solidFill>
              </a:rPr>
              <a:t>Αναλογία αυτών που ζουν με λιγότερο από $1 την ημέρα </a:t>
            </a:r>
            <a:endParaRPr lang="en-US" dirty="0">
              <a:solidFill>
                <a:schemeClr val="bg1"/>
              </a:solidFill>
            </a:endParaRPr>
          </a:p>
        </p:txBody>
      </p:sp>
    </p:spTree>
    <p:extLst>
      <p:ext uri="{BB962C8B-B14F-4D97-AF65-F5344CB8AC3E}">
        <p14:creationId xmlns:p14="http://schemas.microsoft.com/office/powerpoint/2010/main" val="360765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Εικόνα 5">
            <a:extLst>
              <a:ext uri="{FF2B5EF4-FFF2-40B4-BE49-F238E27FC236}">
                <a16:creationId xmlns:a16="http://schemas.microsoft.com/office/drawing/2014/main" id="{4D60F83C-E12E-4A1F-B696-855EB2C6AE6E}"/>
              </a:ext>
            </a:extLst>
          </p:cNvPr>
          <p:cNvPicPr>
            <a:picLocks noChangeAspect="1"/>
          </p:cNvPicPr>
          <p:nvPr/>
        </p:nvPicPr>
        <p:blipFill>
          <a:blip r:embed="rId7"/>
          <a:stretch>
            <a:fillRect/>
          </a:stretch>
        </p:blipFill>
        <p:spPr>
          <a:xfrm>
            <a:off x="674349" y="643467"/>
            <a:ext cx="10843302" cy="5571066"/>
          </a:xfrm>
          <a:prstGeom prst="rect">
            <a:avLst/>
          </a:prstGeom>
        </p:spPr>
      </p:pic>
      <p:sp>
        <p:nvSpPr>
          <p:cNvPr id="25" name="Rectangle 24">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Θέση αριθμού διαφάνειας 4">
            <a:extLst>
              <a:ext uri="{FF2B5EF4-FFF2-40B4-BE49-F238E27FC236}">
                <a16:creationId xmlns:a16="http://schemas.microsoft.com/office/drawing/2014/main" id="{0F3BACF8-4949-4626-BF1A-58B5901CA114}"/>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6D22F896-40B5-4ADD-8801-0D06FADFA095}" type="slidenum">
              <a:rPr lang="en-US">
                <a:solidFill>
                  <a:srgbClr val="FFFFFF"/>
                </a:solidFill>
              </a:rPr>
              <a:pPr>
                <a:spcAft>
                  <a:spcPts val="600"/>
                </a:spcAft>
              </a:pPr>
              <a:t>28</a:t>
            </a:fld>
            <a:endParaRPr lang="en-US">
              <a:solidFill>
                <a:srgbClr val="FFFFFF"/>
              </a:solidFill>
            </a:endParaRPr>
          </a:p>
        </p:txBody>
      </p:sp>
      <p:sp>
        <p:nvSpPr>
          <p:cNvPr id="4" name="Θέση ημερομηνίας 3">
            <a:extLst>
              <a:ext uri="{FF2B5EF4-FFF2-40B4-BE49-F238E27FC236}">
                <a16:creationId xmlns:a16="http://schemas.microsoft.com/office/drawing/2014/main" id="{E5C9258D-C7DC-4EAD-94F1-DD85BD3008BB}"/>
              </a:ext>
            </a:extLst>
          </p:cNvPr>
          <p:cNvSpPr>
            <a:spLocks noGrp="1"/>
          </p:cNvSpPr>
          <p:nvPr>
            <p:ph type="dt" sz="half" idx="10"/>
          </p:nvPr>
        </p:nvSpPr>
        <p:spPr>
          <a:xfrm>
            <a:off x="9083087" y="6415259"/>
            <a:ext cx="2631901" cy="304799"/>
          </a:xfrm>
        </p:spPr>
        <p:txBody>
          <a:bodyPr vert="horz" lIns="91440" tIns="45720" rIns="91440" bIns="45720" rtlCol="0" anchor="t">
            <a:normAutofit/>
          </a:bodyPr>
          <a:lstStyle/>
          <a:p>
            <a:pPr algn="r">
              <a:spcAft>
                <a:spcPts val="600"/>
              </a:spcAft>
            </a:pPr>
            <a:fld id="{DDFDCA20-2E13-4515-99C7-F4F915F4146C}" type="datetime1">
              <a:rPr lang="en-US" sz="1100" b="0">
                <a:solidFill>
                  <a:srgbClr val="FFFFFF"/>
                </a:solidFill>
              </a:rPr>
              <a:pPr algn="r">
                <a:spcAft>
                  <a:spcPts val="600"/>
                </a:spcAft>
              </a:pPr>
              <a:t>12/10/2019</a:t>
            </a:fld>
            <a:endParaRPr lang="en-US" sz="1100" b="0">
              <a:solidFill>
                <a:srgbClr val="FFFFFF"/>
              </a:solidFill>
            </a:endParaRPr>
          </a:p>
        </p:txBody>
      </p:sp>
      <p:sp>
        <p:nvSpPr>
          <p:cNvPr id="16" name="Ορθογώνιο 15">
            <a:extLst>
              <a:ext uri="{FF2B5EF4-FFF2-40B4-BE49-F238E27FC236}">
                <a16:creationId xmlns:a16="http://schemas.microsoft.com/office/drawing/2014/main" id="{8017E620-5513-4D11-929F-4E19549DDAB9}"/>
              </a:ext>
            </a:extLst>
          </p:cNvPr>
          <p:cNvSpPr/>
          <p:nvPr/>
        </p:nvSpPr>
        <p:spPr>
          <a:xfrm>
            <a:off x="1225328" y="5514320"/>
            <a:ext cx="8582350" cy="369332"/>
          </a:xfrm>
          <a:prstGeom prst="rect">
            <a:avLst/>
          </a:prstGeom>
        </p:spPr>
        <p:txBody>
          <a:bodyPr wrap="square">
            <a:spAutoFit/>
          </a:bodyPr>
          <a:lstStyle/>
          <a:p>
            <a:r>
              <a:rPr lang="el-GR" dirty="0">
                <a:solidFill>
                  <a:schemeClr val="bg1"/>
                </a:solidFill>
              </a:rPr>
              <a:t>Αναλογία αυτών που ζουν με περισσότερα από $200 την ημέρα </a:t>
            </a:r>
            <a:endParaRPr lang="en-US" dirty="0">
              <a:solidFill>
                <a:schemeClr val="bg1"/>
              </a:solidFill>
            </a:endParaRPr>
          </a:p>
        </p:txBody>
      </p:sp>
    </p:spTree>
    <p:extLst>
      <p:ext uri="{BB962C8B-B14F-4D97-AF65-F5344CB8AC3E}">
        <p14:creationId xmlns:p14="http://schemas.microsoft.com/office/powerpoint/2010/main" val="708307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B96B80-B78F-44F3-8A86-0C0E4DED764F}"/>
              </a:ext>
            </a:extLst>
          </p:cNvPr>
          <p:cNvSpPr>
            <a:spLocks noGrp="1"/>
          </p:cNvSpPr>
          <p:nvPr>
            <p:ph type="title"/>
          </p:nvPr>
        </p:nvSpPr>
        <p:spPr/>
        <p:txBody>
          <a:bodyPr/>
          <a:lstStyle/>
          <a:p>
            <a:r>
              <a:rPr lang="el-GR" dirty="0"/>
              <a:t>Χωρική ανάλυση αυτοσυσχέτισης </a:t>
            </a:r>
            <a:endParaRPr lang="en-US" dirty="0"/>
          </a:p>
        </p:txBody>
      </p:sp>
      <p:sp>
        <p:nvSpPr>
          <p:cNvPr id="3" name="Θέση περιεχομένου 2">
            <a:extLst>
              <a:ext uri="{FF2B5EF4-FFF2-40B4-BE49-F238E27FC236}">
                <a16:creationId xmlns:a16="http://schemas.microsoft.com/office/drawing/2014/main" id="{EAC8C032-A257-4674-8AA9-22404BC2B60C}"/>
              </a:ext>
            </a:extLst>
          </p:cNvPr>
          <p:cNvSpPr>
            <a:spLocks noGrp="1"/>
          </p:cNvSpPr>
          <p:nvPr>
            <p:ph idx="1"/>
          </p:nvPr>
        </p:nvSpPr>
        <p:spPr/>
        <p:txBody>
          <a:bodyPr>
            <a:normAutofit/>
          </a:bodyPr>
          <a:lstStyle/>
          <a:p>
            <a:r>
              <a:rPr lang="el-GR" sz="2800" dirty="0"/>
              <a:t>Ο Dorling </a:t>
            </a:r>
            <a:r>
              <a:rPr lang="el-GR" sz="2800" dirty="0" err="1"/>
              <a:t>et</a:t>
            </a:r>
            <a:r>
              <a:rPr lang="el-GR" sz="2800" dirty="0"/>
              <a:t> </a:t>
            </a:r>
            <a:r>
              <a:rPr lang="el-GR" sz="2800" dirty="0" err="1"/>
              <a:t>al</a:t>
            </a:r>
            <a:r>
              <a:rPr lang="el-GR" sz="2800" dirty="0"/>
              <a:t>. (2007) διενέργησε χωρική ανάλυση αυτοσυσχέτισης, για να προσδιορίσει «νησίδες» της φτώχειας και του πλούτου, ή με άλλα λόγια για να δείξει πόσο πολύ περιοχές με υψηλά επίπεδα φτώχειας τείνουν να βρίσκονται κοντά σε άλλες περιοχές με υψηλά επίπεδα φτώχειας και ομοίως περιοχές υψηλού πλούτου που βρίσκονται κοντά σε άλλες περιοχές υψηλού πλούτου.</a:t>
            </a:r>
            <a:endParaRPr lang="en-US" sz="2800" dirty="0"/>
          </a:p>
        </p:txBody>
      </p:sp>
      <p:sp>
        <p:nvSpPr>
          <p:cNvPr id="4" name="Θέση ημερομηνίας 3">
            <a:extLst>
              <a:ext uri="{FF2B5EF4-FFF2-40B4-BE49-F238E27FC236}">
                <a16:creationId xmlns:a16="http://schemas.microsoft.com/office/drawing/2014/main" id="{82733DD2-8E26-4043-BD66-C18D9C641970}"/>
              </a:ext>
            </a:extLst>
          </p:cNvPr>
          <p:cNvSpPr>
            <a:spLocks noGrp="1"/>
          </p:cNvSpPr>
          <p:nvPr>
            <p:ph type="dt" sz="half" idx="10"/>
          </p:nvPr>
        </p:nvSpPr>
        <p:spPr/>
        <p:txBody>
          <a:bodyPr/>
          <a:lstStyle/>
          <a:p>
            <a:fld id="{DDFDCA20-2E13-4515-99C7-F4F915F4146C}" type="datetime1">
              <a:rPr lang="en-US" smtClean="0"/>
              <a:t>12/10/2019</a:t>
            </a:fld>
            <a:endParaRPr lang="en-US" dirty="0"/>
          </a:p>
        </p:txBody>
      </p:sp>
      <p:sp>
        <p:nvSpPr>
          <p:cNvPr id="5" name="Θέση αριθμού διαφάνειας 4">
            <a:extLst>
              <a:ext uri="{FF2B5EF4-FFF2-40B4-BE49-F238E27FC236}">
                <a16:creationId xmlns:a16="http://schemas.microsoft.com/office/drawing/2014/main" id="{1EE7E86E-096C-46A1-BFA8-F646970BB023}"/>
              </a:ext>
            </a:extLst>
          </p:cNvPr>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737607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69000"/>
                <a:hueMod val="108000"/>
                <a:satMod val="164000"/>
                <a:lumMod val="74000"/>
              </a:schemeClr>
              <a:schemeClr val="bg2">
                <a:tint val="96000"/>
                <a:hueMod val="88000"/>
                <a:satMod val="140000"/>
                <a:lumMod val="13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1D3AFE7-49F8-4879-9D28-D49B255EEA63}"/>
              </a:ext>
            </a:extLst>
          </p:cNvPr>
          <p:cNvSpPr>
            <a:spLocks noGrp="1"/>
          </p:cNvSpPr>
          <p:nvPr>
            <p:ph type="title"/>
          </p:nvPr>
        </p:nvSpPr>
        <p:spPr>
          <a:xfrm>
            <a:off x="648930" y="629266"/>
            <a:ext cx="6188190" cy="1622321"/>
          </a:xfrm>
        </p:spPr>
        <p:txBody>
          <a:bodyPr>
            <a:normAutofit/>
          </a:bodyPr>
          <a:lstStyle/>
          <a:p>
            <a:r>
              <a:rPr lang="el-GR">
                <a:solidFill>
                  <a:srgbClr val="EBEBEB"/>
                </a:solidFill>
              </a:rPr>
              <a:t>Κοινωνικές Συνθήκες του Πληθυσμού </a:t>
            </a:r>
            <a:endParaRPr lang="en-US">
              <a:solidFill>
                <a:srgbClr val="EBEBEB"/>
              </a:solidFill>
            </a:endParaRPr>
          </a:p>
        </p:txBody>
      </p:sp>
      <p:sp>
        <p:nvSpPr>
          <p:cNvPr id="3" name="Θέση περιεχομένου 2">
            <a:extLst>
              <a:ext uri="{FF2B5EF4-FFF2-40B4-BE49-F238E27FC236}">
                <a16:creationId xmlns:a16="http://schemas.microsoft.com/office/drawing/2014/main" id="{9C52E404-AD3B-4F15-901C-868B1CDAC039}"/>
              </a:ext>
            </a:extLst>
          </p:cNvPr>
          <p:cNvSpPr>
            <a:spLocks noGrp="1"/>
          </p:cNvSpPr>
          <p:nvPr>
            <p:ph idx="1"/>
          </p:nvPr>
        </p:nvSpPr>
        <p:spPr>
          <a:xfrm>
            <a:off x="648930" y="2438400"/>
            <a:ext cx="6188189" cy="3785419"/>
          </a:xfrm>
        </p:spPr>
        <p:txBody>
          <a:bodyPr>
            <a:normAutofit/>
          </a:bodyPr>
          <a:lstStyle/>
          <a:p>
            <a:pPr>
              <a:lnSpc>
                <a:spcPct val="90000"/>
              </a:lnSpc>
            </a:pPr>
            <a:r>
              <a:rPr lang="el-GR" sz="1700" dirty="0">
                <a:solidFill>
                  <a:srgbClr val="FFFFFF"/>
                </a:solidFill>
              </a:rPr>
              <a:t>Η μελέτη της σχέσης μεταξύ των ανθρώπων και των τόπων διαμονής τους αποτελεί βασικό στοιχείο στην ανάλυση GIS</a:t>
            </a:r>
            <a:r>
              <a:rPr lang="en-US" sz="1700" dirty="0">
                <a:solidFill>
                  <a:srgbClr val="FFFFFF"/>
                </a:solidFill>
              </a:rPr>
              <a:t>.</a:t>
            </a:r>
            <a:endParaRPr lang="el-GR" sz="1700" dirty="0">
              <a:solidFill>
                <a:srgbClr val="FFFFFF"/>
              </a:solidFill>
            </a:endParaRPr>
          </a:p>
          <a:p>
            <a:pPr>
              <a:lnSpc>
                <a:spcPct val="90000"/>
              </a:lnSpc>
            </a:pPr>
            <a:r>
              <a:rPr lang="el-GR" sz="1700" dirty="0">
                <a:solidFill>
                  <a:srgbClr val="FFFFFF"/>
                </a:solidFill>
              </a:rPr>
              <a:t>Συνδυάζει διαφορετικά </a:t>
            </a:r>
            <a:r>
              <a:rPr lang="el-GR" sz="1700" dirty="0" err="1">
                <a:solidFill>
                  <a:srgbClr val="FFFFFF"/>
                </a:solidFill>
              </a:rPr>
              <a:t>κοινωνικο</a:t>
            </a:r>
            <a:r>
              <a:rPr lang="el-GR" sz="1700" dirty="0">
                <a:solidFill>
                  <a:srgbClr val="FFFFFF"/>
                </a:solidFill>
              </a:rPr>
              <a:t>-οικονομικά και δημογραφικά δεδομένα ώστε να δημιουργηθούν σύνθετοι δείκτες και ταξινομήσεις που συνοψίζουν τα κοινωνικά στοιχεία των διαφορετικών περιοχών</a:t>
            </a:r>
            <a:r>
              <a:rPr lang="en-US" sz="1700" dirty="0">
                <a:solidFill>
                  <a:srgbClr val="FFFFFF"/>
                </a:solidFill>
              </a:rPr>
              <a:t>.</a:t>
            </a:r>
            <a:endParaRPr lang="el-GR" sz="1700" dirty="0">
              <a:solidFill>
                <a:srgbClr val="FFFFFF"/>
              </a:solidFill>
            </a:endParaRPr>
          </a:p>
          <a:p>
            <a:pPr>
              <a:lnSpc>
                <a:spcPct val="90000"/>
              </a:lnSpc>
            </a:pPr>
            <a:r>
              <a:rPr lang="el-GR" sz="1700" dirty="0">
                <a:solidFill>
                  <a:srgbClr val="FFFFFF"/>
                </a:solidFill>
              </a:rPr>
              <a:t>«Πόσες από τις συμπεριφορές των καταναλωτών, τις προτιμήσεις και τα </a:t>
            </a:r>
            <a:r>
              <a:rPr lang="el-GR" sz="1700" dirty="0" err="1">
                <a:solidFill>
                  <a:srgbClr val="FFFFFF"/>
                </a:solidFill>
              </a:rPr>
              <a:t>κοινωνικο</a:t>
            </a:r>
            <a:r>
              <a:rPr lang="el-GR" sz="1700" dirty="0">
                <a:solidFill>
                  <a:srgbClr val="FFFFFF"/>
                </a:solidFill>
              </a:rPr>
              <a:t>-οικονομικά χαρακτηριστικά των ατόμων αποκαλύπτονται από το μέρος που ζουν; Μπορούμε να ξέρουμε πραγματικά κάτι για την ταυτότητα του ατόμου, αν ξέρουμε πού ζει;» (</a:t>
            </a:r>
            <a:r>
              <a:rPr lang="el-GR" sz="1700" dirty="0" err="1">
                <a:solidFill>
                  <a:srgbClr val="FFFFFF"/>
                </a:solidFill>
              </a:rPr>
              <a:t>Harris</a:t>
            </a:r>
            <a:r>
              <a:rPr lang="el-GR" sz="1700" dirty="0">
                <a:solidFill>
                  <a:srgbClr val="FFFFFF"/>
                </a:solidFill>
              </a:rPr>
              <a:t> </a:t>
            </a:r>
            <a:r>
              <a:rPr lang="el-GR" sz="1700" dirty="0" err="1">
                <a:solidFill>
                  <a:srgbClr val="FFFFFF"/>
                </a:solidFill>
              </a:rPr>
              <a:t>et</a:t>
            </a:r>
            <a:r>
              <a:rPr lang="el-GR" sz="1700" dirty="0">
                <a:solidFill>
                  <a:srgbClr val="FFFFFF"/>
                </a:solidFill>
              </a:rPr>
              <a:t> </a:t>
            </a:r>
            <a:r>
              <a:rPr lang="el-GR" sz="1700" dirty="0" err="1">
                <a:solidFill>
                  <a:srgbClr val="FFFFFF"/>
                </a:solidFill>
              </a:rPr>
              <a:t>al</a:t>
            </a:r>
            <a:r>
              <a:rPr lang="el-GR" sz="1700" dirty="0">
                <a:solidFill>
                  <a:srgbClr val="FFFFFF"/>
                </a:solidFill>
              </a:rPr>
              <a:t>., 2005: </a:t>
            </a:r>
            <a:r>
              <a:rPr lang="el-GR" sz="1700" dirty="0" err="1">
                <a:solidFill>
                  <a:srgbClr val="FFFFFF"/>
                </a:solidFill>
              </a:rPr>
              <a:t>xiii</a:t>
            </a:r>
            <a:r>
              <a:rPr lang="el-GR" sz="1700" dirty="0">
                <a:solidFill>
                  <a:srgbClr val="FFFFFF"/>
                </a:solidFill>
              </a:rPr>
              <a:t>)</a:t>
            </a:r>
            <a:r>
              <a:rPr lang="en-US" sz="1700" dirty="0">
                <a:solidFill>
                  <a:srgbClr val="FFFFFF"/>
                </a:solidFill>
              </a:rPr>
              <a:t>.</a:t>
            </a:r>
          </a:p>
        </p:txBody>
      </p:sp>
      <p:sp>
        <p:nvSpPr>
          <p:cNvPr id="14"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4" name="Θέση ημερομηνίας 3">
            <a:extLst>
              <a:ext uri="{FF2B5EF4-FFF2-40B4-BE49-F238E27FC236}">
                <a16:creationId xmlns:a16="http://schemas.microsoft.com/office/drawing/2014/main" id="{14E6FA84-9197-4B6E-B6E8-D566CDAB7986}"/>
              </a:ext>
            </a:extLst>
          </p:cNvPr>
          <p:cNvSpPr>
            <a:spLocks noGrp="1"/>
          </p:cNvSpPr>
          <p:nvPr>
            <p:ph type="dt" sz="half" idx="10"/>
          </p:nvPr>
        </p:nvSpPr>
        <p:spPr>
          <a:xfrm>
            <a:off x="4846917" y="6355080"/>
            <a:ext cx="1990201" cy="304799"/>
          </a:xfrm>
        </p:spPr>
        <p:txBody>
          <a:bodyPr anchor="t">
            <a:normAutofit/>
          </a:bodyPr>
          <a:lstStyle/>
          <a:p>
            <a:pPr algn="r">
              <a:spcAft>
                <a:spcPts val="600"/>
              </a:spcAft>
            </a:pPr>
            <a:fld id="{DDFDCA20-2E13-4515-99C7-F4F915F4146C}" type="datetime1">
              <a:rPr lang="en-US" smtClean="0"/>
              <a:pPr algn="r">
                <a:spcAft>
                  <a:spcPts val="600"/>
                </a:spcAft>
              </a:pPr>
              <a:t>12/10/2019</a:t>
            </a:fld>
            <a:endParaRPr lang="en-US"/>
          </a:p>
        </p:txBody>
      </p:sp>
      <p:pic>
        <p:nvPicPr>
          <p:cNvPr id="7" name="Εικόνα 6" descr="Εικόνα που περιέχει άτομο, άτομα, ομάδα, υπαίθριος&#10;&#10;Περιγραφή που δημιουργήθηκε αυτόματα">
            <a:extLst>
              <a:ext uri="{FF2B5EF4-FFF2-40B4-BE49-F238E27FC236}">
                <a16:creationId xmlns:a16="http://schemas.microsoft.com/office/drawing/2014/main" id="{2E072970-3091-4522-9EA2-AE531DB1002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229175" y="1"/>
            <a:ext cx="4963245" cy="6858001"/>
          </a:xfrm>
          <a:custGeom>
            <a:avLst/>
            <a:gdLst>
              <a:gd name="connsiteX0" fmla="*/ 1177 w 4963245"/>
              <a:gd name="connsiteY0" fmla="*/ 0 h 6858001"/>
              <a:gd name="connsiteX1" fmla="*/ 1344715 w 4963245"/>
              <a:gd name="connsiteY1" fmla="*/ 0 h 6858001"/>
              <a:gd name="connsiteX2" fmla="*/ 1344715 w 4963245"/>
              <a:gd name="connsiteY2" fmla="*/ 1 h 6858001"/>
              <a:gd name="connsiteX3" fmla="*/ 4963245 w 4963245"/>
              <a:gd name="connsiteY3" fmla="*/ 1 h 6858001"/>
              <a:gd name="connsiteX4" fmla="*/ 4963244 w 4963245"/>
              <a:gd name="connsiteY4" fmla="*/ 6858001 h 6858001"/>
              <a:gd name="connsiteX5" fmla="*/ 900697 w 4963245"/>
              <a:gd name="connsiteY5" fmla="*/ 6858001 h 6858001"/>
              <a:gd name="connsiteX6" fmla="*/ 900697 w 4963245"/>
              <a:gd name="connsiteY6" fmla="*/ 6858000 h 6858001"/>
              <a:gd name="connsiteX7" fmla="*/ 0 w 4963245"/>
              <a:gd name="connsiteY7" fmla="*/ 6858000 h 6858001"/>
              <a:gd name="connsiteX8" fmla="*/ 5883 w 4963245"/>
              <a:gd name="connsiteY8" fmla="*/ 6817538 h 6858001"/>
              <a:gd name="connsiteX9" fmla="*/ 23196 w 4963245"/>
              <a:gd name="connsiteY9" fmla="*/ 6698894 h 6858001"/>
              <a:gd name="connsiteX10" fmla="*/ 35299 w 4963245"/>
              <a:gd name="connsiteY10" fmla="*/ 6612483 h 6858001"/>
              <a:gd name="connsiteX11" fmla="*/ 48073 w 4963245"/>
              <a:gd name="connsiteY11" fmla="*/ 6509613 h 6858001"/>
              <a:gd name="connsiteX12" fmla="*/ 63369 w 4963245"/>
              <a:gd name="connsiteY12" fmla="*/ 6387541 h 6858001"/>
              <a:gd name="connsiteX13" fmla="*/ 79506 w 4963245"/>
              <a:gd name="connsiteY13" fmla="*/ 6252438 h 6858001"/>
              <a:gd name="connsiteX14" fmla="*/ 96483 w 4963245"/>
              <a:gd name="connsiteY14" fmla="*/ 6100191 h 6858001"/>
              <a:gd name="connsiteX15" fmla="*/ 114469 w 4963245"/>
              <a:gd name="connsiteY15" fmla="*/ 5934227 h 6858001"/>
              <a:gd name="connsiteX16" fmla="*/ 132454 w 4963245"/>
              <a:gd name="connsiteY16" fmla="*/ 5753862 h 6858001"/>
              <a:gd name="connsiteX17" fmla="*/ 150776 w 4963245"/>
              <a:gd name="connsiteY17" fmla="*/ 5561838 h 6858001"/>
              <a:gd name="connsiteX18" fmla="*/ 167753 w 4963245"/>
              <a:gd name="connsiteY18" fmla="*/ 5354726 h 6858001"/>
              <a:gd name="connsiteX19" fmla="*/ 184058 w 4963245"/>
              <a:gd name="connsiteY19" fmla="*/ 5138013 h 6858001"/>
              <a:gd name="connsiteX20" fmla="*/ 198849 w 4963245"/>
              <a:gd name="connsiteY20" fmla="*/ 4908956 h 6858001"/>
              <a:gd name="connsiteX21" fmla="*/ 212969 w 4963245"/>
              <a:gd name="connsiteY21" fmla="*/ 4670298 h 6858001"/>
              <a:gd name="connsiteX22" fmla="*/ 226248 w 4963245"/>
              <a:gd name="connsiteY22" fmla="*/ 4421352 h 6858001"/>
              <a:gd name="connsiteX23" fmla="*/ 230955 w 4963245"/>
              <a:gd name="connsiteY23" fmla="*/ 4293793 h 6858001"/>
              <a:gd name="connsiteX24" fmla="*/ 236165 w 4963245"/>
              <a:gd name="connsiteY24" fmla="*/ 4163492 h 6858001"/>
              <a:gd name="connsiteX25" fmla="*/ 241040 w 4963245"/>
              <a:gd name="connsiteY25" fmla="*/ 4031133 h 6858001"/>
              <a:gd name="connsiteX26" fmla="*/ 244234 w 4963245"/>
              <a:gd name="connsiteY26" fmla="*/ 3898087 h 6858001"/>
              <a:gd name="connsiteX27" fmla="*/ 247091 w 4963245"/>
              <a:gd name="connsiteY27" fmla="*/ 3762299 h 6858001"/>
              <a:gd name="connsiteX28" fmla="*/ 250117 w 4963245"/>
              <a:gd name="connsiteY28" fmla="*/ 3625139 h 6858001"/>
              <a:gd name="connsiteX29" fmla="*/ 252134 w 4963245"/>
              <a:gd name="connsiteY29" fmla="*/ 3485236 h 6858001"/>
              <a:gd name="connsiteX30" fmla="*/ 252134 w 4963245"/>
              <a:gd name="connsiteY30" fmla="*/ 3343961 h 6858001"/>
              <a:gd name="connsiteX31" fmla="*/ 253142 w 4963245"/>
              <a:gd name="connsiteY31" fmla="*/ 3201315 h 6858001"/>
              <a:gd name="connsiteX32" fmla="*/ 252134 w 4963245"/>
              <a:gd name="connsiteY32" fmla="*/ 3057297 h 6858001"/>
              <a:gd name="connsiteX33" fmla="*/ 250117 w 4963245"/>
              <a:gd name="connsiteY33" fmla="*/ 2911221 h 6858001"/>
              <a:gd name="connsiteX34" fmla="*/ 248268 w 4963245"/>
              <a:gd name="connsiteY34" fmla="*/ 2765146 h 6858001"/>
              <a:gd name="connsiteX35" fmla="*/ 244234 w 4963245"/>
              <a:gd name="connsiteY35" fmla="*/ 2617013 h 6858001"/>
              <a:gd name="connsiteX36" fmla="*/ 240032 w 4963245"/>
              <a:gd name="connsiteY36" fmla="*/ 2467509 h 6858001"/>
              <a:gd name="connsiteX37" fmla="*/ 235157 w 4963245"/>
              <a:gd name="connsiteY37" fmla="*/ 2318004 h 6858001"/>
              <a:gd name="connsiteX38" fmla="*/ 228266 w 4963245"/>
              <a:gd name="connsiteY38" fmla="*/ 2167128 h 6858001"/>
              <a:gd name="connsiteX39" fmla="*/ 220029 w 4963245"/>
              <a:gd name="connsiteY39" fmla="*/ 2014881 h 6858001"/>
              <a:gd name="connsiteX40" fmla="*/ 212129 w 4963245"/>
              <a:gd name="connsiteY40" fmla="*/ 1861947 h 6858001"/>
              <a:gd name="connsiteX41" fmla="*/ 202044 w 4963245"/>
              <a:gd name="connsiteY41" fmla="*/ 1709014 h 6858001"/>
              <a:gd name="connsiteX42" fmla="*/ 189941 w 4963245"/>
              <a:gd name="connsiteY42" fmla="*/ 1554023 h 6858001"/>
              <a:gd name="connsiteX43" fmla="*/ 177839 w 4963245"/>
              <a:gd name="connsiteY43" fmla="*/ 1401090 h 6858001"/>
              <a:gd name="connsiteX44" fmla="*/ 163887 w 4963245"/>
              <a:gd name="connsiteY44" fmla="*/ 1245413 h 6858001"/>
              <a:gd name="connsiteX45" fmla="*/ 148591 w 4963245"/>
              <a:gd name="connsiteY45" fmla="*/ 1089051 h 6858001"/>
              <a:gd name="connsiteX46" fmla="*/ 132455 w 4963245"/>
              <a:gd name="connsiteY46" fmla="*/ 934746 h 6858001"/>
              <a:gd name="connsiteX47" fmla="*/ 113629 w 4963245"/>
              <a:gd name="connsiteY47" fmla="*/ 778383 h 6858001"/>
              <a:gd name="connsiteX48" fmla="*/ 93458 w 4963245"/>
              <a:gd name="connsiteY48" fmla="*/ 622707 h 6858001"/>
              <a:gd name="connsiteX49" fmla="*/ 73455 w 4963245"/>
              <a:gd name="connsiteY49" fmla="*/ 466344 h 6858001"/>
              <a:gd name="connsiteX50" fmla="*/ 50091 w 4963245"/>
              <a:gd name="connsiteY50" fmla="*/ 310668 h 6858001"/>
              <a:gd name="connsiteX51" fmla="*/ 26222 w 4963245"/>
              <a:gd name="connsiteY51" fmla="*/ 15567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5" name="Θέση αριθμού διαφάνειας 4">
            <a:extLst>
              <a:ext uri="{FF2B5EF4-FFF2-40B4-BE49-F238E27FC236}">
                <a16:creationId xmlns:a16="http://schemas.microsoft.com/office/drawing/2014/main" id="{F562A4A1-A7C5-4856-970C-AF2370758F63}"/>
              </a:ext>
            </a:extLst>
          </p:cNvPr>
          <p:cNvSpPr>
            <a:spLocks noGrp="1"/>
          </p:cNvSpPr>
          <p:nvPr>
            <p:ph type="sldNum" sz="quarter" idx="12"/>
          </p:nvPr>
        </p:nvSpPr>
        <p:spPr>
          <a:xfrm>
            <a:off x="10352540" y="295729"/>
            <a:ext cx="838199" cy="767687"/>
          </a:xfrm>
        </p:spPr>
        <p:txBody>
          <a:bodyPr>
            <a:normAutofit/>
          </a:bodyPr>
          <a:lstStyle/>
          <a:p>
            <a:pPr>
              <a:spcAft>
                <a:spcPts val="600"/>
              </a:spcAft>
            </a:pPr>
            <a:fld id="{6D22F896-40B5-4ADD-8801-0D06FADFA095}" type="slidenum">
              <a:rPr lang="en-US">
                <a:solidFill>
                  <a:srgbClr val="FFFFFF"/>
                </a:solidFill>
              </a:rPr>
              <a:pPr>
                <a:spcAft>
                  <a:spcPts val="600"/>
                </a:spcAft>
              </a:pPr>
              <a:t>3</a:t>
            </a:fld>
            <a:endParaRPr lang="en-US">
              <a:solidFill>
                <a:srgbClr val="FFFFFF"/>
              </a:solidFill>
            </a:endParaRPr>
          </a:p>
        </p:txBody>
      </p:sp>
    </p:spTree>
    <p:extLst>
      <p:ext uri="{BB962C8B-B14F-4D97-AF65-F5344CB8AC3E}">
        <p14:creationId xmlns:p14="http://schemas.microsoft.com/office/powerpoint/2010/main" val="3813184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E68556A8-21E8-4047-9083-0662C5BA13DE}"/>
              </a:ext>
            </a:extLst>
          </p:cNvPr>
          <p:cNvSpPr>
            <a:spLocks noGrp="1"/>
          </p:cNvSpPr>
          <p:nvPr>
            <p:ph type="dt" sz="half" idx="10"/>
          </p:nvPr>
        </p:nvSpPr>
        <p:spPr>
          <a:xfrm>
            <a:off x="10835148" y="6562271"/>
            <a:ext cx="1279063" cy="219528"/>
          </a:xfrm>
        </p:spPr>
        <p:txBody>
          <a:bodyPr/>
          <a:lstStyle/>
          <a:p>
            <a:fld id="{DDFDCA20-2E13-4515-99C7-F4F915F4146C}" type="datetime1">
              <a:rPr lang="en-US" smtClean="0"/>
              <a:t>12/10/2019</a:t>
            </a:fld>
            <a:endParaRPr lang="en-US" dirty="0"/>
          </a:p>
        </p:txBody>
      </p:sp>
      <p:sp>
        <p:nvSpPr>
          <p:cNvPr id="5" name="Θέση αριθμού διαφάνειας 4">
            <a:extLst>
              <a:ext uri="{FF2B5EF4-FFF2-40B4-BE49-F238E27FC236}">
                <a16:creationId xmlns:a16="http://schemas.microsoft.com/office/drawing/2014/main" id="{C4E27B90-379A-4011-ADAB-5A380FFCA3A4}"/>
              </a:ext>
            </a:extLst>
          </p:cNvPr>
          <p:cNvSpPr>
            <a:spLocks noGrp="1"/>
          </p:cNvSpPr>
          <p:nvPr>
            <p:ph type="sldNum" sz="quarter" idx="12"/>
          </p:nvPr>
        </p:nvSpPr>
        <p:spPr/>
        <p:txBody>
          <a:bodyPr/>
          <a:lstStyle/>
          <a:p>
            <a:fld id="{6D22F896-40B5-4ADD-8801-0D06FADFA095}" type="slidenum">
              <a:rPr lang="en-US" smtClean="0"/>
              <a:t>30</a:t>
            </a:fld>
            <a:endParaRPr lang="en-US" dirty="0"/>
          </a:p>
        </p:txBody>
      </p:sp>
      <p:pic>
        <p:nvPicPr>
          <p:cNvPr id="6" name="Εικόνα 5">
            <a:extLst>
              <a:ext uri="{FF2B5EF4-FFF2-40B4-BE49-F238E27FC236}">
                <a16:creationId xmlns:a16="http://schemas.microsoft.com/office/drawing/2014/main" id="{63EA4B5F-D8AD-4E58-8E44-6BE1AD66612F}"/>
              </a:ext>
            </a:extLst>
          </p:cNvPr>
          <p:cNvPicPr>
            <a:picLocks noChangeAspect="1"/>
          </p:cNvPicPr>
          <p:nvPr/>
        </p:nvPicPr>
        <p:blipFill>
          <a:blip r:embed="rId2"/>
          <a:stretch>
            <a:fillRect/>
          </a:stretch>
        </p:blipFill>
        <p:spPr>
          <a:xfrm>
            <a:off x="0" y="0"/>
            <a:ext cx="9429135" cy="6857662"/>
          </a:xfrm>
          <a:prstGeom prst="rect">
            <a:avLst/>
          </a:prstGeom>
        </p:spPr>
      </p:pic>
    </p:spTree>
    <p:extLst>
      <p:ext uri="{BB962C8B-B14F-4D97-AF65-F5344CB8AC3E}">
        <p14:creationId xmlns:p14="http://schemas.microsoft.com/office/powerpoint/2010/main" val="807948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BC78B217-C286-475F-8516-B8A044B03818}"/>
              </a:ext>
            </a:extLst>
          </p:cNvPr>
          <p:cNvSpPr>
            <a:spLocks noGrp="1"/>
          </p:cNvSpPr>
          <p:nvPr>
            <p:ph type="dt" sz="half" idx="10"/>
          </p:nvPr>
        </p:nvSpPr>
        <p:spPr/>
        <p:txBody>
          <a:bodyPr/>
          <a:lstStyle/>
          <a:p>
            <a:fld id="{DDFDCA20-2E13-4515-99C7-F4F915F4146C}" type="datetime1">
              <a:rPr lang="en-US" smtClean="0"/>
              <a:t>12/10/2019</a:t>
            </a:fld>
            <a:endParaRPr lang="en-US" dirty="0"/>
          </a:p>
        </p:txBody>
      </p:sp>
      <p:sp>
        <p:nvSpPr>
          <p:cNvPr id="5" name="Θέση αριθμού διαφάνειας 4">
            <a:extLst>
              <a:ext uri="{FF2B5EF4-FFF2-40B4-BE49-F238E27FC236}">
                <a16:creationId xmlns:a16="http://schemas.microsoft.com/office/drawing/2014/main" id="{38017CCB-91CC-4CCF-9A4E-365439705F4C}"/>
              </a:ext>
            </a:extLst>
          </p:cNvPr>
          <p:cNvSpPr>
            <a:spLocks noGrp="1"/>
          </p:cNvSpPr>
          <p:nvPr>
            <p:ph type="sldNum" sz="quarter" idx="12"/>
          </p:nvPr>
        </p:nvSpPr>
        <p:spPr/>
        <p:txBody>
          <a:bodyPr/>
          <a:lstStyle/>
          <a:p>
            <a:fld id="{6D22F896-40B5-4ADD-8801-0D06FADFA095}" type="slidenum">
              <a:rPr lang="en-US" smtClean="0"/>
              <a:t>31</a:t>
            </a:fld>
            <a:endParaRPr lang="en-US" dirty="0"/>
          </a:p>
        </p:txBody>
      </p:sp>
      <p:pic>
        <p:nvPicPr>
          <p:cNvPr id="6" name="Εικόνα 5">
            <a:extLst>
              <a:ext uri="{FF2B5EF4-FFF2-40B4-BE49-F238E27FC236}">
                <a16:creationId xmlns:a16="http://schemas.microsoft.com/office/drawing/2014/main" id="{6C38E9E6-9645-462C-8F4F-BF2089CF895F}"/>
              </a:ext>
            </a:extLst>
          </p:cNvPr>
          <p:cNvPicPr>
            <a:picLocks noChangeAspect="1"/>
          </p:cNvPicPr>
          <p:nvPr/>
        </p:nvPicPr>
        <p:blipFill>
          <a:blip r:embed="rId2"/>
          <a:stretch>
            <a:fillRect/>
          </a:stretch>
        </p:blipFill>
        <p:spPr>
          <a:xfrm>
            <a:off x="0" y="0"/>
            <a:ext cx="8986684" cy="6840513"/>
          </a:xfrm>
          <a:prstGeom prst="rect">
            <a:avLst/>
          </a:prstGeom>
        </p:spPr>
      </p:pic>
    </p:spTree>
    <p:extLst>
      <p:ext uri="{BB962C8B-B14F-4D97-AF65-F5344CB8AC3E}">
        <p14:creationId xmlns:p14="http://schemas.microsoft.com/office/powerpoint/2010/main" val="2287374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E89ABC-0F74-477B-86B1-FD9B75155174}"/>
              </a:ext>
            </a:extLst>
          </p:cNvPr>
          <p:cNvSpPr>
            <a:spLocks noGrp="1"/>
          </p:cNvSpPr>
          <p:nvPr>
            <p:ph type="title"/>
          </p:nvPr>
        </p:nvSpPr>
        <p:spPr/>
        <p:txBody>
          <a:bodyPr/>
          <a:lstStyle/>
          <a:p>
            <a:r>
              <a:rPr lang="el-GR" dirty="0"/>
              <a:t>Κοινωνικός Κατακερματισμός</a:t>
            </a:r>
            <a:endParaRPr lang="en-US" dirty="0"/>
          </a:p>
        </p:txBody>
      </p:sp>
      <p:sp>
        <p:nvSpPr>
          <p:cNvPr id="3" name="Θέση περιεχομένου 2">
            <a:extLst>
              <a:ext uri="{FF2B5EF4-FFF2-40B4-BE49-F238E27FC236}">
                <a16:creationId xmlns:a16="http://schemas.microsoft.com/office/drawing/2014/main" id="{A49ACBD6-3932-44E3-A6B4-9A974B95EB9F}"/>
              </a:ext>
            </a:extLst>
          </p:cNvPr>
          <p:cNvSpPr>
            <a:spLocks noGrp="1"/>
          </p:cNvSpPr>
          <p:nvPr>
            <p:ph idx="1"/>
          </p:nvPr>
        </p:nvSpPr>
        <p:spPr/>
        <p:txBody>
          <a:bodyPr/>
          <a:lstStyle/>
          <a:p>
            <a:r>
              <a:rPr lang="el-GR" dirty="0"/>
              <a:t>Δείκτες</a:t>
            </a:r>
            <a:r>
              <a:rPr lang="en-US" dirty="0"/>
              <a:t> </a:t>
            </a:r>
            <a:r>
              <a:rPr lang="el-GR" dirty="0"/>
              <a:t>έλλειψης των συνηθισμένων κοινωνικών ή ηθικών επιπέδων του ευρύτερου πληθυσμού σε επίπεδο ατόμου ή κοινωνικής ομάδας.</a:t>
            </a:r>
          </a:p>
          <a:p>
            <a:r>
              <a:rPr lang="en-US" dirty="0"/>
              <a:t>Anomie / loneliness index.</a:t>
            </a:r>
          </a:p>
          <a:p>
            <a:r>
              <a:rPr lang="el-GR" dirty="0"/>
              <a:t>Ο Δείκτης υπολογίζεται με βάση το σταθμισμένο άθροισμα των μη παντρεμένων ενηλίκων, τα νοικοκυριά ενός ατόμου, τους ανθρώπους που έχουν μετακινηθεί στην περιοχή κατοικίας τους εντός του τελευταίου έτους και τους ανθρώπους που ζουν στο νοίκι (</a:t>
            </a:r>
            <a:r>
              <a:rPr lang="el-GR" dirty="0" err="1"/>
              <a:t>Ballas</a:t>
            </a:r>
            <a:r>
              <a:rPr lang="el-GR" dirty="0"/>
              <a:t> and Dorling (2013), Dorling </a:t>
            </a:r>
            <a:r>
              <a:rPr lang="el-GR" dirty="0" err="1"/>
              <a:t>et</a:t>
            </a:r>
            <a:r>
              <a:rPr lang="el-GR" dirty="0"/>
              <a:t> </a:t>
            </a:r>
            <a:r>
              <a:rPr lang="el-GR" dirty="0" err="1"/>
              <a:t>al</a:t>
            </a:r>
            <a:r>
              <a:rPr lang="el-GR" dirty="0"/>
              <a:t>. (2008)</a:t>
            </a:r>
            <a:r>
              <a:rPr lang="en-US" dirty="0"/>
              <a:t>).</a:t>
            </a:r>
          </a:p>
        </p:txBody>
      </p:sp>
      <p:sp>
        <p:nvSpPr>
          <p:cNvPr id="4" name="Θέση ημερομηνίας 3">
            <a:extLst>
              <a:ext uri="{FF2B5EF4-FFF2-40B4-BE49-F238E27FC236}">
                <a16:creationId xmlns:a16="http://schemas.microsoft.com/office/drawing/2014/main" id="{4F459214-8932-4ECD-91EE-36AAF4097054}"/>
              </a:ext>
            </a:extLst>
          </p:cNvPr>
          <p:cNvSpPr>
            <a:spLocks noGrp="1"/>
          </p:cNvSpPr>
          <p:nvPr>
            <p:ph type="dt" sz="half" idx="10"/>
          </p:nvPr>
        </p:nvSpPr>
        <p:spPr/>
        <p:txBody>
          <a:bodyPr/>
          <a:lstStyle/>
          <a:p>
            <a:fld id="{DDFDCA20-2E13-4515-99C7-F4F915F4146C}" type="datetime1">
              <a:rPr lang="en-US" smtClean="0"/>
              <a:t>12/10/2019</a:t>
            </a:fld>
            <a:endParaRPr lang="en-US" dirty="0"/>
          </a:p>
        </p:txBody>
      </p:sp>
      <p:sp>
        <p:nvSpPr>
          <p:cNvPr id="5" name="Θέση αριθμού διαφάνειας 4">
            <a:extLst>
              <a:ext uri="{FF2B5EF4-FFF2-40B4-BE49-F238E27FC236}">
                <a16:creationId xmlns:a16="http://schemas.microsoft.com/office/drawing/2014/main" id="{DB6CF382-4932-4F32-9752-D6F00A77D487}"/>
              </a:ext>
            </a:extLst>
          </p:cNvPr>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904665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B0FBDA8F-F381-4B67-B304-E4E64EBC6C2D}"/>
              </a:ext>
            </a:extLst>
          </p:cNvPr>
          <p:cNvSpPr>
            <a:spLocks noGrp="1"/>
          </p:cNvSpPr>
          <p:nvPr>
            <p:ph type="dt" sz="half" idx="10"/>
          </p:nvPr>
        </p:nvSpPr>
        <p:spPr>
          <a:xfrm>
            <a:off x="10874478" y="6477000"/>
            <a:ext cx="1239734" cy="267929"/>
          </a:xfrm>
        </p:spPr>
        <p:txBody>
          <a:bodyPr/>
          <a:lstStyle/>
          <a:p>
            <a:fld id="{DDFDCA20-2E13-4515-99C7-F4F915F4146C}" type="datetime1">
              <a:rPr lang="en-US" smtClean="0"/>
              <a:t>12/10/2019</a:t>
            </a:fld>
            <a:endParaRPr lang="en-US" dirty="0"/>
          </a:p>
        </p:txBody>
      </p:sp>
      <p:sp>
        <p:nvSpPr>
          <p:cNvPr id="5" name="Θέση αριθμού διαφάνειας 4">
            <a:extLst>
              <a:ext uri="{FF2B5EF4-FFF2-40B4-BE49-F238E27FC236}">
                <a16:creationId xmlns:a16="http://schemas.microsoft.com/office/drawing/2014/main" id="{8934C242-D243-410F-9D07-F97AAC2B998A}"/>
              </a:ext>
            </a:extLst>
          </p:cNvPr>
          <p:cNvSpPr>
            <a:spLocks noGrp="1"/>
          </p:cNvSpPr>
          <p:nvPr>
            <p:ph type="sldNum" sz="quarter" idx="12"/>
          </p:nvPr>
        </p:nvSpPr>
        <p:spPr/>
        <p:txBody>
          <a:bodyPr/>
          <a:lstStyle/>
          <a:p>
            <a:fld id="{6D22F896-40B5-4ADD-8801-0D06FADFA095}" type="slidenum">
              <a:rPr lang="en-US" smtClean="0"/>
              <a:t>33</a:t>
            </a:fld>
            <a:endParaRPr lang="en-US" dirty="0"/>
          </a:p>
        </p:txBody>
      </p:sp>
      <p:pic>
        <p:nvPicPr>
          <p:cNvPr id="6" name="Εικόνα 5">
            <a:extLst>
              <a:ext uri="{FF2B5EF4-FFF2-40B4-BE49-F238E27FC236}">
                <a16:creationId xmlns:a16="http://schemas.microsoft.com/office/drawing/2014/main" id="{9DE58420-EB67-4C69-ABAC-F424731D4193}"/>
              </a:ext>
            </a:extLst>
          </p:cNvPr>
          <p:cNvPicPr>
            <a:picLocks noChangeAspect="1"/>
          </p:cNvPicPr>
          <p:nvPr/>
        </p:nvPicPr>
        <p:blipFill>
          <a:blip r:embed="rId2"/>
          <a:stretch>
            <a:fillRect/>
          </a:stretch>
        </p:blipFill>
        <p:spPr>
          <a:xfrm>
            <a:off x="622171" y="1008824"/>
            <a:ext cx="9964134" cy="5553447"/>
          </a:xfrm>
          <a:prstGeom prst="rect">
            <a:avLst/>
          </a:prstGeom>
        </p:spPr>
      </p:pic>
    </p:spTree>
    <p:extLst>
      <p:ext uri="{BB962C8B-B14F-4D97-AF65-F5344CB8AC3E}">
        <p14:creationId xmlns:p14="http://schemas.microsoft.com/office/powerpoint/2010/main" val="1976004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BDB5DFC-B585-4254-9A35-A0B0E16D2972}"/>
              </a:ext>
            </a:extLst>
          </p:cNvPr>
          <p:cNvSpPr>
            <a:spLocks noGrp="1"/>
          </p:cNvSpPr>
          <p:nvPr>
            <p:ph type="title"/>
          </p:nvPr>
        </p:nvSpPr>
        <p:spPr>
          <a:xfrm>
            <a:off x="648931" y="629266"/>
            <a:ext cx="4166510" cy="1622321"/>
          </a:xfrm>
        </p:spPr>
        <p:txBody>
          <a:bodyPr>
            <a:normAutofit/>
          </a:bodyPr>
          <a:lstStyle/>
          <a:p>
            <a:pPr>
              <a:lnSpc>
                <a:spcPct val="90000"/>
              </a:lnSpc>
            </a:pPr>
            <a:r>
              <a:rPr lang="el-GR" sz="3600">
                <a:solidFill>
                  <a:srgbClr val="EBEBEB"/>
                </a:solidFill>
              </a:rPr>
              <a:t>Δείκτες ανθρώπινης ανάπτυξης</a:t>
            </a:r>
            <a:endParaRPr lang="en-US" sz="3600">
              <a:solidFill>
                <a:srgbClr val="EBEBEB"/>
              </a:solidFill>
            </a:endParaRPr>
          </a:p>
        </p:txBody>
      </p:sp>
      <p:sp>
        <p:nvSpPr>
          <p:cNvPr id="1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5" name="Freeform: Shape 1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6" name="Εικόνα 5">
            <a:extLst>
              <a:ext uri="{FF2B5EF4-FFF2-40B4-BE49-F238E27FC236}">
                <a16:creationId xmlns:a16="http://schemas.microsoft.com/office/drawing/2014/main" id="{3CC06E8B-F209-483D-B407-209E2AB52B4E}"/>
              </a:ext>
            </a:extLst>
          </p:cNvPr>
          <p:cNvPicPr>
            <a:picLocks noChangeAspect="1"/>
          </p:cNvPicPr>
          <p:nvPr/>
        </p:nvPicPr>
        <p:blipFill>
          <a:blip r:embed="rId2"/>
          <a:stretch>
            <a:fillRect/>
          </a:stretch>
        </p:blipFill>
        <p:spPr>
          <a:xfrm>
            <a:off x="6722446" y="1004608"/>
            <a:ext cx="5449889" cy="5263491"/>
          </a:xfrm>
          <a:prstGeom prst="rect">
            <a:avLst/>
          </a:prstGeom>
          <a:effectLst/>
        </p:spPr>
      </p:pic>
      <p:sp>
        <p:nvSpPr>
          <p:cNvPr id="17" name="Rectangle 1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Θέση αριθμού διαφάνειας 4">
            <a:extLst>
              <a:ext uri="{FF2B5EF4-FFF2-40B4-BE49-F238E27FC236}">
                <a16:creationId xmlns:a16="http://schemas.microsoft.com/office/drawing/2014/main" id="{3221C678-4920-48C3-9C57-C0BBE6B9965A}"/>
              </a:ext>
            </a:extLst>
          </p:cNvPr>
          <p:cNvSpPr>
            <a:spLocks noGrp="1"/>
          </p:cNvSpPr>
          <p:nvPr>
            <p:ph type="sldNum" sz="quarter" idx="12"/>
          </p:nvPr>
        </p:nvSpPr>
        <p:spPr>
          <a:xfrm>
            <a:off x="10352540" y="295729"/>
            <a:ext cx="838199" cy="767687"/>
          </a:xfrm>
        </p:spPr>
        <p:txBody>
          <a:bodyPr>
            <a:normAutofit/>
          </a:bodyPr>
          <a:lstStyle/>
          <a:p>
            <a:pPr>
              <a:spcAft>
                <a:spcPts val="600"/>
              </a:spcAft>
            </a:pPr>
            <a:fld id="{6D22F896-40B5-4ADD-8801-0D06FADFA095}" type="slidenum">
              <a:rPr lang="en-US">
                <a:solidFill>
                  <a:srgbClr val="FFFFFF"/>
                </a:solidFill>
              </a:rPr>
              <a:pPr>
                <a:spcAft>
                  <a:spcPts val="600"/>
                </a:spcAft>
              </a:pPr>
              <a:t>34</a:t>
            </a:fld>
            <a:endParaRPr lang="en-US">
              <a:solidFill>
                <a:srgbClr val="FFFFFF"/>
              </a:solidFill>
            </a:endParaRPr>
          </a:p>
        </p:txBody>
      </p:sp>
      <p:sp>
        <p:nvSpPr>
          <p:cNvPr id="3" name="Θέση περιεχομένου 2">
            <a:extLst>
              <a:ext uri="{FF2B5EF4-FFF2-40B4-BE49-F238E27FC236}">
                <a16:creationId xmlns:a16="http://schemas.microsoft.com/office/drawing/2014/main" id="{9EBA871A-FCC0-4D42-9B57-75EFBC5EEF73}"/>
              </a:ext>
            </a:extLst>
          </p:cNvPr>
          <p:cNvSpPr>
            <a:spLocks noGrp="1"/>
          </p:cNvSpPr>
          <p:nvPr>
            <p:ph idx="1"/>
          </p:nvPr>
        </p:nvSpPr>
        <p:spPr>
          <a:xfrm>
            <a:off x="0" y="2506781"/>
            <a:ext cx="4166509" cy="3785419"/>
          </a:xfrm>
        </p:spPr>
        <p:txBody>
          <a:bodyPr>
            <a:normAutofit/>
          </a:bodyPr>
          <a:lstStyle/>
          <a:p>
            <a:pPr>
              <a:lnSpc>
                <a:spcPct val="90000"/>
              </a:lnSpc>
            </a:pPr>
            <a:r>
              <a:rPr lang="el-GR" dirty="0">
                <a:solidFill>
                  <a:srgbClr val="EBEBEB"/>
                </a:solidFill>
              </a:rPr>
              <a:t>Ο δείκτης </a:t>
            </a:r>
            <a:r>
              <a:rPr lang="el-GR" dirty="0">
                <a:solidFill>
                  <a:srgbClr val="EBEBEB"/>
                </a:solidFill>
                <a:hlinkClick r:id="rId3"/>
              </a:rPr>
              <a:t>EU Human Development </a:t>
            </a:r>
            <a:r>
              <a:rPr lang="el-GR" dirty="0" err="1">
                <a:solidFill>
                  <a:srgbClr val="EBEBEB"/>
                </a:solidFill>
                <a:hlinkClick r:id="rId3"/>
              </a:rPr>
              <a:t>Index</a:t>
            </a:r>
            <a:r>
              <a:rPr lang="el-GR" dirty="0">
                <a:solidFill>
                  <a:srgbClr val="EBEBEB"/>
                </a:solidFill>
                <a:hlinkClick r:id="rId3"/>
              </a:rPr>
              <a:t> </a:t>
            </a:r>
            <a:r>
              <a:rPr lang="el-GR" dirty="0">
                <a:solidFill>
                  <a:srgbClr val="EBEBEB"/>
                </a:solidFill>
              </a:rPr>
              <a:t>βασίζεται στο προσδόκιμο ζωής με καλή υγεία, καθαρό προσαρμοσμένο οικογενειακό εισόδημα ανά κεφαλή και στο μορφωτικό επίπεδο του πληθυσμού ηλικίας 25-64 ετών.</a:t>
            </a:r>
          </a:p>
          <a:p>
            <a:pPr>
              <a:lnSpc>
                <a:spcPct val="90000"/>
              </a:lnSpc>
            </a:pPr>
            <a:r>
              <a:rPr lang="el-GR" dirty="0">
                <a:solidFill>
                  <a:srgbClr val="EBEBEB"/>
                </a:solidFill>
              </a:rPr>
              <a:t>Όσο υψηλότερος είναι ο δείκτης τόσο το καλύτερο για τους ανθρώπους της περιοχής.</a:t>
            </a:r>
            <a:endParaRPr lang="en-US" dirty="0">
              <a:solidFill>
                <a:srgbClr val="EBEBEB"/>
              </a:solidFill>
            </a:endParaRPr>
          </a:p>
        </p:txBody>
      </p:sp>
      <p:sp>
        <p:nvSpPr>
          <p:cNvPr id="4" name="Θέση ημερομηνίας 3">
            <a:extLst>
              <a:ext uri="{FF2B5EF4-FFF2-40B4-BE49-F238E27FC236}">
                <a16:creationId xmlns:a16="http://schemas.microsoft.com/office/drawing/2014/main" id="{8A469776-CF1F-4E0A-9EC2-705958488AD1}"/>
              </a:ext>
            </a:extLst>
          </p:cNvPr>
          <p:cNvSpPr>
            <a:spLocks noGrp="1"/>
          </p:cNvSpPr>
          <p:nvPr>
            <p:ph type="dt" sz="half" idx="10"/>
          </p:nvPr>
        </p:nvSpPr>
        <p:spPr>
          <a:xfrm>
            <a:off x="9254068" y="6355080"/>
            <a:ext cx="2290232" cy="304799"/>
          </a:xfrm>
        </p:spPr>
        <p:txBody>
          <a:bodyPr anchor="t">
            <a:normAutofit/>
          </a:bodyPr>
          <a:lstStyle/>
          <a:p>
            <a:pPr algn="r">
              <a:spcAft>
                <a:spcPts val="600"/>
              </a:spcAft>
            </a:pPr>
            <a:fld id="{DDFDCA20-2E13-4515-99C7-F4F915F4146C}" type="datetime1">
              <a:rPr lang="en-US" smtClean="0"/>
              <a:pPr algn="r">
                <a:spcAft>
                  <a:spcPts val="600"/>
                </a:spcAft>
              </a:pPr>
              <a:t>12/10/2019</a:t>
            </a:fld>
            <a:endParaRPr lang="en-US"/>
          </a:p>
        </p:txBody>
      </p:sp>
      <p:pic>
        <p:nvPicPr>
          <p:cNvPr id="7" name="Εικόνα 6">
            <a:extLst>
              <a:ext uri="{FF2B5EF4-FFF2-40B4-BE49-F238E27FC236}">
                <a16:creationId xmlns:a16="http://schemas.microsoft.com/office/drawing/2014/main" id="{C9EB5AE2-966D-479D-976B-1D7E2603B95B}"/>
              </a:ext>
            </a:extLst>
          </p:cNvPr>
          <p:cNvPicPr>
            <a:picLocks noChangeAspect="1"/>
          </p:cNvPicPr>
          <p:nvPr/>
        </p:nvPicPr>
        <p:blipFill>
          <a:blip r:embed="rId4"/>
          <a:stretch>
            <a:fillRect/>
          </a:stretch>
        </p:blipFill>
        <p:spPr>
          <a:xfrm>
            <a:off x="4160465" y="971490"/>
            <a:ext cx="2226582" cy="5041358"/>
          </a:xfrm>
          <a:prstGeom prst="rect">
            <a:avLst/>
          </a:prstGeom>
        </p:spPr>
      </p:pic>
    </p:spTree>
    <p:extLst>
      <p:ext uri="{BB962C8B-B14F-4D97-AF65-F5344CB8AC3E}">
        <p14:creationId xmlns:p14="http://schemas.microsoft.com/office/powerpoint/2010/main" val="1115786656"/>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77F396-4C02-4C78-85A7-B19A357887C8}"/>
              </a:ext>
            </a:extLst>
          </p:cNvPr>
          <p:cNvSpPr>
            <a:spLocks noGrp="1"/>
          </p:cNvSpPr>
          <p:nvPr>
            <p:ph type="title"/>
          </p:nvPr>
        </p:nvSpPr>
        <p:spPr/>
        <p:txBody>
          <a:bodyPr/>
          <a:lstStyle/>
          <a:p>
            <a:r>
              <a:rPr lang="en-US" dirty="0"/>
              <a:t>Cluster Analysis</a:t>
            </a:r>
          </a:p>
        </p:txBody>
      </p:sp>
      <p:sp>
        <p:nvSpPr>
          <p:cNvPr id="3" name="Θέση περιεχομένου 2">
            <a:extLst>
              <a:ext uri="{FF2B5EF4-FFF2-40B4-BE49-F238E27FC236}">
                <a16:creationId xmlns:a16="http://schemas.microsoft.com/office/drawing/2014/main" id="{B0943B4D-137D-4970-A90C-886A96590EB7}"/>
              </a:ext>
            </a:extLst>
          </p:cNvPr>
          <p:cNvSpPr>
            <a:spLocks noGrp="1"/>
          </p:cNvSpPr>
          <p:nvPr>
            <p:ph idx="1"/>
          </p:nvPr>
        </p:nvSpPr>
        <p:spPr>
          <a:xfrm>
            <a:off x="1103312" y="1642188"/>
            <a:ext cx="8946541" cy="4834812"/>
          </a:xfrm>
        </p:spPr>
        <p:txBody>
          <a:bodyPr>
            <a:normAutofit lnSpcReduction="10000"/>
          </a:bodyPr>
          <a:lstStyle/>
          <a:p>
            <a:r>
              <a:rPr lang="el-GR" dirty="0"/>
              <a:t>Σε αντίθεση με τους σύνθετους δείκτες που συνδυάζουν διαφορετικές μεταβλητές, μια </a:t>
            </a:r>
            <a:r>
              <a:rPr lang="el-GR" dirty="0" err="1"/>
              <a:t>γεω</a:t>
            </a:r>
            <a:r>
              <a:rPr lang="el-GR" dirty="0"/>
              <a:t>-δημογραφική ταξινόμηση βασίζεται σε μια στατιστική μέθοδο που είναι γνωστή ως ανάλυση συστάδων (</a:t>
            </a:r>
            <a:r>
              <a:rPr lang="el-GR" dirty="0" err="1"/>
              <a:t>cluster</a:t>
            </a:r>
            <a:r>
              <a:rPr lang="el-GR" dirty="0"/>
              <a:t> </a:t>
            </a:r>
            <a:r>
              <a:rPr lang="el-GR" dirty="0" err="1"/>
              <a:t>analysis</a:t>
            </a:r>
            <a:r>
              <a:rPr lang="el-GR" dirty="0"/>
              <a:t>).</a:t>
            </a:r>
          </a:p>
          <a:p>
            <a:r>
              <a:rPr lang="el-GR" dirty="0"/>
              <a:t>Η τεχνική είναι ικανή να αναλύει μεγάλα πολυδιάστατα σύνολα δεδομένων για να βρίσκει συστάδες περιοχών με παρόμοια </a:t>
            </a:r>
            <a:r>
              <a:rPr lang="el-GR" dirty="0" err="1"/>
              <a:t>κοινωνικο</a:t>
            </a:r>
            <a:r>
              <a:rPr lang="el-GR" dirty="0"/>
              <a:t>-δημογραφικά χαρακτηριστικά</a:t>
            </a:r>
            <a:r>
              <a:rPr lang="en-US" dirty="0"/>
              <a:t>.</a:t>
            </a:r>
          </a:p>
          <a:p>
            <a:r>
              <a:rPr lang="el-GR" dirty="0"/>
              <a:t>Εκτελείται ένας </a:t>
            </a:r>
            <a:r>
              <a:rPr lang="el-GR" dirty="0" err="1"/>
              <a:t>cluster</a:t>
            </a:r>
            <a:r>
              <a:rPr lang="el-GR" dirty="0"/>
              <a:t> αλγόριθμος σε ένα σύνολο δεδομένων περιοχών (π.χ. γειτονιές) που περιέχει ένα ευρύ φάσμα μεταβλητών (π.χ. ποσοστά ανεργίας, ποσοστά πληθυσμού κατά ομάδες ηλικιών ανά πενταετίες, ποσοστό διαφορετικών κοινωνικών τάξεων επί του συνολικού πληθυσμού </a:t>
            </a:r>
            <a:r>
              <a:rPr lang="el-GR" dirty="0" err="1"/>
              <a:t>κλπ</a:t>
            </a:r>
            <a:r>
              <a:rPr lang="el-GR" dirty="0"/>
              <a:t>).</a:t>
            </a:r>
            <a:endParaRPr lang="en-US" dirty="0"/>
          </a:p>
          <a:p>
            <a:r>
              <a:rPr lang="el-GR" dirty="0"/>
              <a:t>Το αρχικό σύνολο στη συνέχεια χωρίζεται σε ένα μικρότερο αριθμό από σύνολα δεδομένων που μεγιστοποιούν την ομοιογένεια μεταξύ των </a:t>
            </a:r>
            <a:r>
              <a:rPr lang="el-GR" dirty="0" err="1"/>
              <a:t>cluster</a:t>
            </a:r>
            <a:r>
              <a:rPr lang="el-GR" dirty="0"/>
              <a:t> και τις διαφορές μεταξύ των </a:t>
            </a:r>
            <a:r>
              <a:rPr lang="el-GR" dirty="0" err="1"/>
              <a:t>cluster</a:t>
            </a:r>
            <a:r>
              <a:rPr lang="en-US" dirty="0"/>
              <a:t>.</a:t>
            </a:r>
          </a:p>
        </p:txBody>
      </p:sp>
      <p:sp>
        <p:nvSpPr>
          <p:cNvPr id="4" name="Θέση ημερομηνίας 3">
            <a:extLst>
              <a:ext uri="{FF2B5EF4-FFF2-40B4-BE49-F238E27FC236}">
                <a16:creationId xmlns:a16="http://schemas.microsoft.com/office/drawing/2014/main" id="{26443283-1605-4B88-8DB6-35265E17E5A5}"/>
              </a:ext>
            </a:extLst>
          </p:cNvPr>
          <p:cNvSpPr>
            <a:spLocks noGrp="1"/>
          </p:cNvSpPr>
          <p:nvPr>
            <p:ph type="dt" sz="half" idx="10"/>
          </p:nvPr>
        </p:nvSpPr>
        <p:spPr>
          <a:xfrm>
            <a:off x="10898156" y="6477000"/>
            <a:ext cx="1216056" cy="304799"/>
          </a:xfrm>
        </p:spPr>
        <p:txBody>
          <a:bodyPr/>
          <a:lstStyle/>
          <a:p>
            <a:fld id="{DDFDCA20-2E13-4515-99C7-F4F915F4146C}" type="datetime1">
              <a:rPr lang="en-US" smtClean="0"/>
              <a:t>12/10/2019</a:t>
            </a:fld>
            <a:endParaRPr lang="en-US" dirty="0"/>
          </a:p>
        </p:txBody>
      </p:sp>
      <p:sp>
        <p:nvSpPr>
          <p:cNvPr id="5" name="Θέση αριθμού διαφάνειας 4">
            <a:extLst>
              <a:ext uri="{FF2B5EF4-FFF2-40B4-BE49-F238E27FC236}">
                <a16:creationId xmlns:a16="http://schemas.microsoft.com/office/drawing/2014/main" id="{8198BE04-A6B5-4921-9DBA-D1B4B7B0DBF7}"/>
              </a:ext>
            </a:extLst>
          </p:cNvPr>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306651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BE5EC2D0-AC4A-43D4-8952-CD6E453EC015}"/>
              </a:ext>
            </a:extLst>
          </p:cNvPr>
          <p:cNvSpPr>
            <a:spLocks noGrp="1"/>
          </p:cNvSpPr>
          <p:nvPr>
            <p:ph type="dt" sz="half" idx="10"/>
          </p:nvPr>
        </p:nvSpPr>
        <p:spPr>
          <a:xfrm>
            <a:off x="10736826" y="6477000"/>
            <a:ext cx="1377385" cy="322677"/>
          </a:xfrm>
        </p:spPr>
        <p:txBody>
          <a:bodyPr/>
          <a:lstStyle/>
          <a:p>
            <a:fld id="{DDFDCA20-2E13-4515-99C7-F4F915F4146C}" type="datetime1">
              <a:rPr lang="en-US" smtClean="0"/>
              <a:t>12/10/2019</a:t>
            </a:fld>
            <a:endParaRPr lang="en-US" dirty="0"/>
          </a:p>
        </p:txBody>
      </p:sp>
      <p:sp>
        <p:nvSpPr>
          <p:cNvPr id="5" name="Θέση αριθμού διαφάνειας 4">
            <a:extLst>
              <a:ext uri="{FF2B5EF4-FFF2-40B4-BE49-F238E27FC236}">
                <a16:creationId xmlns:a16="http://schemas.microsoft.com/office/drawing/2014/main" id="{34B1C61C-0B3C-4CED-85EC-B14F94FE7861}"/>
              </a:ext>
            </a:extLst>
          </p:cNvPr>
          <p:cNvSpPr>
            <a:spLocks noGrp="1"/>
          </p:cNvSpPr>
          <p:nvPr>
            <p:ph type="sldNum" sz="quarter" idx="12"/>
          </p:nvPr>
        </p:nvSpPr>
        <p:spPr/>
        <p:txBody>
          <a:bodyPr/>
          <a:lstStyle/>
          <a:p>
            <a:fld id="{6D22F896-40B5-4ADD-8801-0D06FADFA095}" type="slidenum">
              <a:rPr lang="en-US" smtClean="0"/>
              <a:t>36</a:t>
            </a:fld>
            <a:endParaRPr lang="en-US" dirty="0"/>
          </a:p>
        </p:txBody>
      </p:sp>
      <p:pic>
        <p:nvPicPr>
          <p:cNvPr id="7" name="Εικόνα 6">
            <a:extLst>
              <a:ext uri="{FF2B5EF4-FFF2-40B4-BE49-F238E27FC236}">
                <a16:creationId xmlns:a16="http://schemas.microsoft.com/office/drawing/2014/main" id="{77B62F0A-4EBD-4C95-958C-8A8D3BDB9FF7}"/>
              </a:ext>
            </a:extLst>
          </p:cNvPr>
          <p:cNvPicPr>
            <a:picLocks noChangeAspect="1"/>
          </p:cNvPicPr>
          <p:nvPr/>
        </p:nvPicPr>
        <p:blipFill>
          <a:blip r:embed="rId2"/>
          <a:stretch>
            <a:fillRect/>
          </a:stretch>
        </p:blipFill>
        <p:spPr>
          <a:xfrm>
            <a:off x="-1" y="0"/>
            <a:ext cx="5132439" cy="6799677"/>
          </a:xfrm>
          <a:prstGeom prst="rect">
            <a:avLst/>
          </a:prstGeom>
        </p:spPr>
      </p:pic>
      <p:sp>
        <p:nvSpPr>
          <p:cNvPr id="8" name="Ορθογώνιο 7">
            <a:extLst>
              <a:ext uri="{FF2B5EF4-FFF2-40B4-BE49-F238E27FC236}">
                <a16:creationId xmlns:a16="http://schemas.microsoft.com/office/drawing/2014/main" id="{F3BB877E-8E0A-4EF2-8EEE-10B49A4A30A8}"/>
              </a:ext>
            </a:extLst>
          </p:cNvPr>
          <p:cNvSpPr/>
          <p:nvPr/>
        </p:nvSpPr>
        <p:spPr>
          <a:xfrm>
            <a:off x="5540739" y="1857985"/>
            <a:ext cx="6131020" cy="1200329"/>
          </a:xfrm>
          <a:prstGeom prst="rect">
            <a:avLst/>
          </a:prstGeom>
        </p:spPr>
        <p:txBody>
          <a:bodyPr wrap="square">
            <a:spAutoFit/>
          </a:bodyPr>
          <a:lstStyle/>
          <a:p>
            <a:r>
              <a:rPr lang="el-GR" sz="2400" dirty="0"/>
              <a:t>Έκθεση οικισμών σε πυρκαγιές (</a:t>
            </a:r>
            <a:r>
              <a:rPr lang="en-US" sz="2400" dirty="0"/>
              <a:t>Evers et al. 2018) </a:t>
            </a:r>
            <a:r>
              <a:rPr lang="el-GR" sz="2400" dirty="0"/>
              <a:t>και ομαδοποίηση τους σε </a:t>
            </a:r>
            <a:r>
              <a:rPr lang="en-US" sz="2400" dirty="0"/>
              <a:t>clusters </a:t>
            </a:r>
            <a:r>
              <a:rPr lang="el-GR" sz="2400" dirty="0"/>
              <a:t>βάσει βιοφυσικών δεδομένων. </a:t>
            </a:r>
          </a:p>
        </p:txBody>
      </p:sp>
    </p:spTree>
    <p:extLst>
      <p:ext uri="{BB962C8B-B14F-4D97-AF65-F5344CB8AC3E}">
        <p14:creationId xmlns:p14="http://schemas.microsoft.com/office/powerpoint/2010/main" val="3671791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CC8D252-8044-458D-A776-6A5833FEFD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E884AA69-7728-499C-8FA7-A3FCA738EB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79760FB8-CC91-426C-9EF3-A58786866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CE274F2C-FBD9-4A60-B6A0-FB7532F599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D543DFE3-F007-48D9-A223-F7351802D4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09E7EBD1-9868-4F2F-B4FF-A89B93CFB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B84B712E-6BBF-4241-BAB7-D7E064B173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D22F3D4E-E5F5-4623-B278-D7E30BEF9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Εικόνα 6">
            <a:extLst>
              <a:ext uri="{FF2B5EF4-FFF2-40B4-BE49-F238E27FC236}">
                <a16:creationId xmlns:a16="http://schemas.microsoft.com/office/drawing/2014/main" id="{2EDFA41E-541A-422F-8D6C-1E92B1EF4DDF}"/>
              </a:ext>
            </a:extLst>
          </p:cNvPr>
          <p:cNvPicPr>
            <a:picLocks noChangeAspect="1"/>
          </p:cNvPicPr>
          <p:nvPr/>
        </p:nvPicPr>
        <p:blipFill>
          <a:blip r:embed="rId6"/>
          <a:stretch>
            <a:fillRect/>
          </a:stretch>
        </p:blipFill>
        <p:spPr>
          <a:xfrm>
            <a:off x="643467" y="853352"/>
            <a:ext cx="5134516" cy="5151295"/>
          </a:xfrm>
          <a:prstGeom prst="rect">
            <a:avLst/>
          </a:prstGeom>
        </p:spPr>
      </p:pic>
      <p:sp useBgFill="1">
        <p:nvSpPr>
          <p:cNvPr id="28" name="Rectangle 27">
            <a:extLst>
              <a:ext uri="{FF2B5EF4-FFF2-40B4-BE49-F238E27FC236}">
                <a16:creationId xmlns:a16="http://schemas.microsoft.com/office/drawing/2014/main" id="{7B7F5E51-5BF8-4198-AD70-78D94F3A9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74979"/>
            <a:ext cx="5458121" cy="5897880"/>
          </a:xfrm>
          <a:prstGeom prst="rect">
            <a:avLst/>
          </a:prstGeom>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Εικόνα 5">
            <a:extLst>
              <a:ext uri="{FF2B5EF4-FFF2-40B4-BE49-F238E27FC236}">
                <a16:creationId xmlns:a16="http://schemas.microsoft.com/office/drawing/2014/main" id="{B3273C49-F7FB-467C-A674-DF507C024297}"/>
              </a:ext>
            </a:extLst>
          </p:cNvPr>
          <p:cNvPicPr>
            <a:picLocks noChangeAspect="1"/>
          </p:cNvPicPr>
          <p:nvPr/>
        </p:nvPicPr>
        <p:blipFill>
          <a:blip r:embed="rId7"/>
          <a:stretch>
            <a:fillRect/>
          </a:stretch>
        </p:blipFill>
        <p:spPr>
          <a:xfrm>
            <a:off x="6256866" y="639098"/>
            <a:ext cx="5458121" cy="5456904"/>
          </a:xfrm>
          <a:prstGeom prst="rect">
            <a:avLst/>
          </a:prstGeom>
        </p:spPr>
      </p:pic>
      <p:sp>
        <p:nvSpPr>
          <p:cNvPr id="4" name="Θέση ημερομηνίας 3">
            <a:extLst>
              <a:ext uri="{FF2B5EF4-FFF2-40B4-BE49-F238E27FC236}">
                <a16:creationId xmlns:a16="http://schemas.microsoft.com/office/drawing/2014/main" id="{7521F3B5-3AD5-4843-BC1B-F31258EBE0AC}"/>
              </a:ext>
            </a:extLst>
          </p:cNvPr>
          <p:cNvSpPr>
            <a:spLocks noGrp="1"/>
          </p:cNvSpPr>
          <p:nvPr>
            <p:ph type="dt" sz="half" idx="10"/>
          </p:nvPr>
        </p:nvSpPr>
        <p:spPr>
          <a:xfrm>
            <a:off x="10609006" y="6477000"/>
            <a:ext cx="1505205" cy="267929"/>
          </a:xfrm>
        </p:spPr>
        <p:txBody>
          <a:bodyPr/>
          <a:lstStyle/>
          <a:p>
            <a:pPr>
              <a:spcAft>
                <a:spcPts val="600"/>
              </a:spcAft>
            </a:pPr>
            <a:fld id="{DDFDCA20-2E13-4515-99C7-F4F915F4146C}" type="datetime1">
              <a:rPr lang="en-US" smtClean="0"/>
              <a:pPr>
                <a:spcAft>
                  <a:spcPts val="600"/>
                </a:spcAft>
              </a:pPr>
              <a:t>12/10/2019</a:t>
            </a:fld>
            <a:endParaRPr lang="en-US"/>
          </a:p>
        </p:txBody>
      </p:sp>
      <p:sp>
        <p:nvSpPr>
          <p:cNvPr id="5" name="Θέση αριθμού διαφάνειας 4">
            <a:extLst>
              <a:ext uri="{FF2B5EF4-FFF2-40B4-BE49-F238E27FC236}">
                <a16:creationId xmlns:a16="http://schemas.microsoft.com/office/drawing/2014/main" id="{757B7FD6-19A1-43E2-9C26-9FFC7923BF37}"/>
              </a:ext>
            </a:extLst>
          </p:cNvPr>
          <p:cNvSpPr>
            <a:spLocks noGrp="1"/>
          </p:cNvSpPr>
          <p:nvPr>
            <p:ph type="sldNum" sz="quarter" idx="12"/>
          </p:nvPr>
        </p:nvSpPr>
        <p:spPr/>
        <p:txBody>
          <a:bodyPr/>
          <a:lstStyle/>
          <a:p>
            <a:pPr>
              <a:spcAft>
                <a:spcPts val="600"/>
              </a:spcAft>
            </a:pPr>
            <a:fld id="{6D22F896-40B5-4ADD-8801-0D06FADFA095}" type="slidenum">
              <a:rPr lang="en-US" smtClean="0"/>
              <a:pPr>
                <a:spcAft>
                  <a:spcPts val="600"/>
                </a:spcAft>
              </a:pPr>
              <a:t>37</a:t>
            </a:fld>
            <a:endParaRPr lang="en-US"/>
          </a:p>
        </p:txBody>
      </p:sp>
    </p:spTree>
    <p:extLst>
      <p:ext uri="{BB962C8B-B14F-4D97-AF65-F5344CB8AC3E}">
        <p14:creationId xmlns:p14="http://schemas.microsoft.com/office/powerpoint/2010/main" val="1981110760"/>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324775-C4BF-42B2-A738-917582AE0BCA}"/>
              </a:ext>
            </a:extLst>
          </p:cNvPr>
          <p:cNvSpPr>
            <a:spLocks noGrp="1"/>
          </p:cNvSpPr>
          <p:nvPr>
            <p:ph type="title"/>
          </p:nvPr>
        </p:nvSpPr>
        <p:spPr/>
        <p:txBody>
          <a:bodyPr/>
          <a:lstStyle/>
          <a:p>
            <a:r>
              <a:rPr lang="el-GR" dirty="0"/>
              <a:t>Ανάθεση 2</a:t>
            </a:r>
            <a:r>
              <a:rPr lang="el-GR" baseline="30000" dirty="0"/>
              <a:t>η</a:t>
            </a:r>
            <a:r>
              <a:rPr lang="el-GR" dirty="0"/>
              <a:t> – Σύντομη παρουσίαση των παρακάτω δεικτών:</a:t>
            </a:r>
            <a:endParaRPr lang="en-US" dirty="0"/>
          </a:p>
        </p:txBody>
      </p:sp>
      <p:sp>
        <p:nvSpPr>
          <p:cNvPr id="3" name="Θέση περιεχομένου 2">
            <a:extLst>
              <a:ext uri="{FF2B5EF4-FFF2-40B4-BE49-F238E27FC236}">
                <a16:creationId xmlns:a16="http://schemas.microsoft.com/office/drawing/2014/main" id="{6CC30140-F52D-4D61-BF32-BC7BD5BA3418}"/>
              </a:ext>
            </a:extLst>
          </p:cNvPr>
          <p:cNvSpPr>
            <a:spLocks noGrp="1"/>
          </p:cNvSpPr>
          <p:nvPr>
            <p:ph idx="1"/>
          </p:nvPr>
        </p:nvSpPr>
        <p:spPr/>
        <p:txBody>
          <a:bodyPr/>
          <a:lstStyle/>
          <a:p>
            <a:r>
              <a:rPr lang="en-US" dirty="0">
                <a:hlinkClick r:id="rId2"/>
              </a:rPr>
              <a:t>Oxford Poverty &amp; Human Development Initiative</a:t>
            </a:r>
            <a:endParaRPr lang="el-GR" dirty="0"/>
          </a:p>
          <a:p>
            <a:r>
              <a:rPr lang="en-US" dirty="0">
                <a:hlinkClick r:id="rId3"/>
              </a:rPr>
              <a:t>CDC's Social Vulnerability Index (SVI)</a:t>
            </a:r>
            <a:endParaRPr lang="en-US" dirty="0"/>
          </a:p>
          <a:p>
            <a:r>
              <a:rPr lang="en-US" dirty="0">
                <a:hlinkClick r:id="rId4">
                  <a:extLst>
                    <a:ext uri="{A12FA001-AC4F-418D-AE19-62706E023703}">
                      <ahyp:hlinkClr xmlns:ahyp="http://schemas.microsoft.com/office/drawing/2018/hyperlinkcolor" val="tx"/>
                    </a:ext>
                  </a:extLst>
                </a:hlinkClick>
              </a:rPr>
              <a:t>The Scottish Index of Multiple Deprivation</a:t>
            </a:r>
            <a:endParaRPr lang="el-GR" dirty="0"/>
          </a:p>
          <a:p>
            <a:r>
              <a:rPr lang="en-US" dirty="0">
                <a:hlinkClick r:id="rId5"/>
              </a:rPr>
              <a:t>Townsend Deprivation Scores </a:t>
            </a:r>
            <a:endParaRPr lang="en-US" dirty="0"/>
          </a:p>
          <a:p>
            <a:r>
              <a:rPr lang="en-US" dirty="0">
                <a:hlinkClick r:id="rId6"/>
              </a:rPr>
              <a:t>Carstairs and Morris index</a:t>
            </a:r>
            <a:endParaRPr lang="en-US" dirty="0"/>
          </a:p>
          <a:p>
            <a:r>
              <a:rPr lang="en-US" dirty="0">
                <a:hlinkClick r:id="rId7"/>
              </a:rPr>
              <a:t>The EU Regional Human Development Index</a:t>
            </a:r>
            <a:endParaRPr lang="el-GR" dirty="0"/>
          </a:p>
          <a:p>
            <a:endParaRPr lang="en-US" dirty="0"/>
          </a:p>
          <a:p>
            <a:endParaRPr lang="en-US" dirty="0"/>
          </a:p>
          <a:p>
            <a:endParaRPr lang="el-GR" dirty="0"/>
          </a:p>
          <a:p>
            <a:endParaRPr lang="en-US" dirty="0"/>
          </a:p>
        </p:txBody>
      </p:sp>
      <p:sp>
        <p:nvSpPr>
          <p:cNvPr id="4" name="Θέση ημερομηνίας 3">
            <a:extLst>
              <a:ext uri="{FF2B5EF4-FFF2-40B4-BE49-F238E27FC236}">
                <a16:creationId xmlns:a16="http://schemas.microsoft.com/office/drawing/2014/main" id="{9B0CDFAD-A3B6-4969-A81A-EAC85B048E1B}"/>
              </a:ext>
            </a:extLst>
          </p:cNvPr>
          <p:cNvSpPr>
            <a:spLocks noGrp="1"/>
          </p:cNvSpPr>
          <p:nvPr>
            <p:ph type="dt" sz="half" idx="10"/>
          </p:nvPr>
        </p:nvSpPr>
        <p:spPr>
          <a:xfrm>
            <a:off x="10860834" y="6477000"/>
            <a:ext cx="1253378" cy="304799"/>
          </a:xfrm>
        </p:spPr>
        <p:txBody>
          <a:bodyPr/>
          <a:lstStyle/>
          <a:p>
            <a:fld id="{DDFDCA20-2E13-4515-99C7-F4F915F4146C}" type="datetime1">
              <a:rPr lang="en-US" smtClean="0"/>
              <a:t>12/10/2019</a:t>
            </a:fld>
            <a:endParaRPr lang="en-US" dirty="0"/>
          </a:p>
        </p:txBody>
      </p:sp>
      <p:sp>
        <p:nvSpPr>
          <p:cNvPr id="5" name="Θέση αριθμού διαφάνειας 4">
            <a:extLst>
              <a:ext uri="{FF2B5EF4-FFF2-40B4-BE49-F238E27FC236}">
                <a16:creationId xmlns:a16="http://schemas.microsoft.com/office/drawing/2014/main" id="{2417AA9F-BC5A-47DE-84C8-8E6425048005}"/>
              </a:ext>
            </a:extLst>
          </p:cNvPr>
          <p:cNvSpPr>
            <a:spLocks noGrp="1"/>
          </p:cNvSpPr>
          <p:nvPr>
            <p:ph type="sldNum" sz="quarter" idx="12"/>
          </p:nvPr>
        </p:nvSpPr>
        <p:spPr/>
        <p:txBody>
          <a:bodyPr/>
          <a:lstStyle/>
          <a:p>
            <a:fld id="{6D22F896-40B5-4ADD-8801-0D06FADFA095}" type="slidenum">
              <a:rPr lang="en-US" smtClean="0"/>
              <a:t>38</a:t>
            </a:fld>
            <a:endParaRPr lang="en-US" dirty="0"/>
          </a:p>
        </p:txBody>
      </p:sp>
      <p:sp>
        <p:nvSpPr>
          <p:cNvPr id="6" name="Ορθογώνιο 5">
            <a:extLst>
              <a:ext uri="{FF2B5EF4-FFF2-40B4-BE49-F238E27FC236}">
                <a16:creationId xmlns:a16="http://schemas.microsoft.com/office/drawing/2014/main" id="{791121E7-187B-4046-99F5-8D8E3F3EF02E}"/>
              </a:ext>
            </a:extLst>
          </p:cNvPr>
          <p:cNvSpPr/>
          <p:nvPr/>
        </p:nvSpPr>
        <p:spPr>
          <a:xfrm>
            <a:off x="9622876" y="2445402"/>
            <a:ext cx="2265364" cy="1938992"/>
          </a:xfrm>
          <a:prstGeom prst="rect">
            <a:avLst/>
          </a:prstGeom>
        </p:spPr>
        <p:txBody>
          <a:bodyPr wrap="none">
            <a:spAutoFit/>
          </a:bodyPr>
          <a:lstStyle/>
          <a:p>
            <a:r>
              <a:rPr lang="en-US" sz="2400" dirty="0"/>
              <a:t>To-do-list:</a:t>
            </a:r>
            <a:endParaRPr lang="el-GR" sz="2400" dirty="0"/>
          </a:p>
          <a:p>
            <a:r>
              <a:rPr lang="el-GR" sz="2400" dirty="0"/>
              <a:t>Μεταβλητές</a:t>
            </a:r>
          </a:p>
          <a:p>
            <a:r>
              <a:rPr lang="el-GR" sz="2400" dirty="0"/>
              <a:t>Σύνθεση</a:t>
            </a:r>
          </a:p>
          <a:p>
            <a:r>
              <a:rPr lang="el-GR" sz="2400" dirty="0"/>
              <a:t>Οπτικοποίηση</a:t>
            </a:r>
          </a:p>
          <a:p>
            <a:r>
              <a:rPr lang="el-GR" sz="2400" dirty="0"/>
              <a:t>Εφαρμογές</a:t>
            </a:r>
            <a:endParaRPr lang="en-US" sz="2400" dirty="0"/>
          </a:p>
        </p:txBody>
      </p:sp>
    </p:spTree>
    <p:extLst>
      <p:ext uri="{BB962C8B-B14F-4D97-AF65-F5344CB8AC3E}">
        <p14:creationId xmlns:p14="http://schemas.microsoft.com/office/powerpoint/2010/main" val="822871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69000"/>
                <a:hueMod val="108000"/>
                <a:satMod val="164000"/>
                <a:lumMod val="74000"/>
              </a:schemeClr>
              <a:schemeClr val="bg2">
                <a:tint val="96000"/>
                <a:hueMod val="88000"/>
                <a:satMod val="140000"/>
                <a:lumMod val="13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1BED170-6286-4DA2-AEF1-BB1AE64A2FC6}"/>
              </a:ext>
            </a:extLst>
          </p:cNvPr>
          <p:cNvSpPr>
            <a:spLocks noGrp="1"/>
          </p:cNvSpPr>
          <p:nvPr>
            <p:ph type="title"/>
          </p:nvPr>
        </p:nvSpPr>
        <p:spPr>
          <a:xfrm>
            <a:off x="-1" y="629266"/>
            <a:ext cx="7228755" cy="1622321"/>
          </a:xfrm>
        </p:spPr>
        <p:txBody>
          <a:bodyPr>
            <a:normAutofit/>
          </a:bodyPr>
          <a:lstStyle/>
          <a:p>
            <a:r>
              <a:rPr lang="en-US" dirty="0">
                <a:solidFill>
                  <a:srgbClr val="EBEBEB"/>
                </a:solidFill>
                <a:hlinkClick r:id="rId3"/>
              </a:rPr>
              <a:t>Charles Booth (1840-1916) </a:t>
            </a:r>
            <a:endParaRPr lang="en-US" dirty="0">
              <a:solidFill>
                <a:srgbClr val="EBEBEB"/>
              </a:solidFill>
            </a:endParaRPr>
          </a:p>
        </p:txBody>
      </p:sp>
      <p:sp>
        <p:nvSpPr>
          <p:cNvPr id="3" name="Θέση περιεχομένου 2">
            <a:extLst>
              <a:ext uri="{FF2B5EF4-FFF2-40B4-BE49-F238E27FC236}">
                <a16:creationId xmlns:a16="http://schemas.microsoft.com/office/drawing/2014/main" id="{F6199A23-9F7B-4552-9906-E7AC20B1421A}"/>
              </a:ext>
            </a:extLst>
          </p:cNvPr>
          <p:cNvSpPr>
            <a:spLocks noGrp="1"/>
          </p:cNvSpPr>
          <p:nvPr>
            <p:ph idx="1"/>
          </p:nvPr>
        </p:nvSpPr>
        <p:spPr>
          <a:xfrm>
            <a:off x="648930" y="1514168"/>
            <a:ext cx="6188189" cy="4840910"/>
          </a:xfrm>
        </p:spPr>
        <p:txBody>
          <a:bodyPr>
            <a:normAutofit lnSpcReduction="10000"/>
          </a:bodyPr>
          <a:lstStyle/>
          <a:p>
            <a:pPr>
              <a:lnSpc>
                <a:spcPct val="90000"/>
              </a:lnSpc>
            </a:pPr>
            <a:r>
              <a:rPr lang="el-GR" sz="1800" dirty="0">
                <a:solidFill>
                  <a:srgbClr val="FFFFFF"/>
                </a:solidFill>
              </a:rPr>
              <a:t>Η πρώτη συστηματική προσπάθεια για την </a:t>
            </a:r>
            <a:r>
              <a:rPr lang="el-GR" sz="1800" dirty="0" err="1">
                <a:solidFill>
                  <a:srgbClr val="FFFFFF"/>
                </a:solidFill>
              </a:rPr>
              <a:t>κοινωνικο</a:t>
            </a:r>
            <a:r>
              <a:rPr lang="el-GR" sz="1800" dirty="0">
                <a:solidFill>
                  <a:srgbClr val="FFFFFF"/>
                </a:solidFill>
              </a:rPr>
              <a:t>-οικονομική ταξινόμηση και χαρτογράφηση περιοχών</a:t>
            </a:r>
            <a:r>
              <a:rPr lang="en-US" sz="1800" dirty="0">
                <a:solidFill>
                  <a:srgbClr val="FFFFFF"/>
                </a:solidFill>
              </a:rPr>
              <a:t> (</a:t>
            </a:r>
            <a:r>
              <a:rPr lang="en-US" sz="1800" i="1" dirty="0" err="1">
                <a:solidFill>
                  <a:srgbClr val="FFFFFF"/>
                </a:solidFill>
              </a:rPr>
              <a:t>Labour</a:t>
            </a:r>
            <a:r>
              <a:rPr lang="en-US" sz="1800" i="1" dirty="0">
                <a:solidFill>
                  <a:srgbClr val="FFFFFF"/>
                </a:solidFill>
              </a:rPr>
              <a:t> of the People</a:t>
            </a:r>
            <a:r>
              <a:rPr lang="en-US" sz="1800" dirty="0">
                <a:solidFill>
                  <a:srgbClr val="FFFFFF"/>
                </a:solidFill>
              </a:rPr>
              <a:t>, Vol. I and II).</a:t>
            </a:r>
            <a:endParaRPr lang="el-GR" sz="1800" dirty="0">
              <a:solidFill>
                <a:srgbClr val="FFFFFF"/>
              </a:solidFill>
            </a:endParaRPr>
          </a:p>
          <a:p>
            <a:pPr>
              <a:lnSpc>
                <a:spcPct val="90000"/>
              </a:lnSpc>
            </a:pPr>
            <a:r>
              <a:rPr lang="el-GR" sz="1800" dirty="0">
                <a:solidFill>
                  <a:srgbClr val="FFFFFF"/>
                </a:solidFill>
              </a:rPr>
              <a:t>Ο </a:t>
            </a:r>
            <a:r>
              <a:rPr lang="el-GR" sz="1800" dirty="0" err="1">
                <a:solidFill>
                  <a:srgbClr val="FFFFFF"/>
                </a:solidFill>
              </a:rPr>
              <a:t>Booth</a:t>
            </a:r>
            <a:r>
              <a:rPr lang="el-GR" sz="1800" dirty="0">
                <a:solidFill>
                  <a:srgbClr val="FFFFFF"/>
                </a:solidFill>
              </a:rPr>
              <a:t> ταξινόμησε τον τότε πληθυσμό των τεσσάρων εκατομμυρίων κατοίκων του Λονδίνου σε επτά κοινωνικές τάξεις με βάση το εισόδημα τους</a:t>
            </a:r>
            <a:r>
              <a:rPr lang="en-US" sz="1800" dirty="0">
                <a:solidFill>
                  <a:srgbClr val="FFFFFF"/>
                </a:solidFill>
              </a:rPr>
              <a:t>.</a:t>
            </a:r>
            <a:endParaRPr lang="el-GR" sz="1800" dirty="0">
              <a:solidFill>
                <a:srgbClr val="FFFFFF"/>
              </a:solidFill>
            </a:endParaRPr>
          </a:p>
          <a:p>
            <a:pPr>
              <a:lnSpc>
                <a:spcPct val="90000"/>
              </a:lnSpc>
            </a:pPr>
            <a:r>
              <a:rPr lang="el-GR" sz="1800" dirty="0">
                <a:solidFill>
                  <a:srgbClr val="FFFFFF"/>
                </a:solidFill>
              </a:rPr>
              <a:t>Συνέλεξε πληροφορίες σχετικά με τις συνθήκες διαβίωσης του κάθε νοικοκυριού και στη συνέχεια τις συνδύασε με πληροφορίες από επισκέπτες σχολικών επιτροπών για τον καθορισμό των γενικών </a:t>
            </a:r>
            <a:r>
              <a:rPr lang="el-GR" sz="1800" dirty="0" err="1">
                <a:solidFill>
                  <a:srgbClr val="FFFFFF"/>
                </a:solidFill>
              </a:rPr>
              <a:t>κοινωνικο</a:t>
            </a:r>
            <a:r>
              <a:rPr lang="el-GR" sz="1800" dirty="0">
                <a:solidFill>
                  <a:srgbClr val="FFFFFF"/>
                </a:solidFill>
              </a:rPr>
              <a:t>-οικονομικών συνθηκών</a:t>
            </a:r>
            <a:r>
              <a:rPr lang="en-US" sz="1800" dirty="0">
                <a:solidFill>
                  <a:srgbClr val="FFFFFF"/>
                </a:solidFill>
              </a:rPr>
              <a:t>.</a:t>
            </a:r>
            <a:endParaRPr lang="el-GR" sz="1800" dirty="0">
              <a:solidFill>
                <a:srgbClr val="FFFFFF"/>
              </a:solidFill>
            </a:endParaRPr>
          </a:p>
          <a:p>
            <a:pPr>
              <a:lnSpc>
                <a:spcPct val="90000"/>
              </a:lnSpc>
            </a:pPr>
            <a:r>
              <a:rPr lang="el-GR" sz="1800" dirty="0">
                <a:solidFill>
                  <a:srgbClr val="FFFFFF"/>
                </a:solidFill>
              </a:rPr>
              <a:t>Με βάση τις παραπάνω πληροφορίες κατέταξε κάθε δρόμο σε μια από τις 7 κατηγορίες</a:t>
            </a:r>
            <a:r>
              <a:rPr lang="en-US" sz="1800" dirty="0">
                <a:solidFill>
                  <a:srgbClr val="FFFFFF"/>
                </a:solidFill>
              </a:rPr>
              <a:t>.</a:t>
            </a:r>
            <a:endParaRPr lang="el-GR" sz="1800" dirty="0">
              <a:solidFill>
                <a:srgbClr val="FFFFFF"/>
              </a:solidFill>
            </a:endParaRPr>
          </a:p>
          <a:p>
            <a:pPr>
              <a:lnSpc>
                <a:spcPct val="90000"/>
              </a:lnSpc>
            </a:pPr>
            <a:r>
              <a:rPr lang="el-GR" sz="1800" dirty="0">
                <a:solidFill>
                  <a:srgbClr val="FFFFFF"/>
                </a:solidFill>
              </a:rPr>
              <a:t>Παράχθηκαν χάρτες του κάθε δρόμου στο Λονδίνο με σήμανση σε κάθε σπίτι, ανάλογα με την κοινωνική τάξη στην οποία ανήκε</a:t>
            </a:r>
            <a:r>
              <a:rPr lang="en-US" sz="1800" dirty="0">
                <a:solidFill>
                  <a:srgbClr val="FFFFFF"/>
                </a:solidFill>
              </a:rPr>
              <a:t>.</a:t>
            </a:r>
          </a:p>
        </p:txBody>
      </p:sp>
      <p:sp>
        <p:nvSpPr>
          <p:cNvPr id="14"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4" name="Θέση ημερομηνίας 3">
            <a:extLst>
              <a:ext uri="{FF2B5EF4-FFF2-40B4-BE49-F238E27FC236}">
                <a16:creationId xmlns:a16="http://schemas.microsoft.com/office/drawing/2014/main" id="{8402F689-7592-4BDC-B8E2-40358ED2BDF3}"/>
              </a:ext>
            </a:extLst>
          </p:cNvPr>
          <p:cNvSpPr>
            <a:spLocks noGrp="1"/>
          </p:cNvSpPr>
          <p:nvPr>
            <p:ph type="dt" sz="half" idx="10"/>
          </p:nvPr>
        </p:nvSpPr>
        <p:spPr>
          <a:xfrm>
            <a:off x="5238763" y="6546472"/>
            <a:ext cx="1990201" cy="304799"/>
          </a:xfrm>
        </p:spPr>
        <p:txBody>
          <a:bodyPr anchor="t">
            <a:normAutofit/>
          </a:bodyPr>
          <a:lstStyle/>
          <a:p>
            <a:pPr algn="r">
              <a:spcAft>
                <a:spcPts val="600"/>
              </a:spcAft>
            </a:pPr>
            <a:fld id="{DDFDCA20-2E13-4515-99C7-F4F915F4146C}" type="datetime1">
              <a:rPr lang="en-US" smtClean="0"/>
              <a:pPr algn="r">
                <a:spcAft>
                  <a:spcPts val="600"/>
                </a:spcAft>
              </a:pPr>
              <a:t>12/10/2019</a:t>
            </a:fld>
            <a:endParaRPr lang="en-US" dirty="0"/>
          </a:p>
        </p:txBody>
      </p:sp>
      <p:pic>
        <p:nvPicPr>
          <p:cNvPr id="7" name="Εικόνα 6" descr="Εικόνα που περιέχει κείμενο, χάρτης&#10;&#10;Περιγραφή που δημιουργήθηκε αυτόματα">
            <a:extLst>
              <a:ext uri="{FF2B5EF4-FFF2-40B4-BE49-F238E27FC236}">
                <a16:creationId xmlns:a16="http://schemas.microsoft.com/office/drawing/2014/main" id="{34D8948A-E7A6-4907-ACA8-D4A04511A12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229175" y="1"/>
            <a:ext cx="4963245" cy="6858001"/>
          </a:xfrm>
          <a:custGeom>
            <a:avLst/>
            <a:gdLst>
              <a:gd name="connsiteX0" fmla="*/ 1177 w 4963245"/>
              <a:gd name="connsiteY0" fmla="*/ 0 h 6858001"/>
              <a:gd name="connsiteX1" fmla="*/ 1344715 w 4963245"/>
              <a:gd name="connsiteY1" fmla="*/ 0 h 6858001"/>
              <a:gd name="connsiteX2" fmla="*/ 1344715 w 4963245"/>
              <a:gd name="connsiteY2" fmla="*/ 1 h 6858001"/>
              <a:gd name="connsiteX3" fmla="*/ 4963245 w 4963245"/>
              <a:gd name="connsiteY3" fmla="*/ 1 h 6858001"/>
              <a:gd name="connsiteX4" fmla="*/ 4963244 w 4963245"/>
              <a:gd name="connsiteY4" fmla="*/ 6858001 h 6858001"/>
              <a:gd name="connsiteX5" fmla="*/ 900697 w 4963245"/>
              <a:gd name="connsiteY5" fmla="*/ 6858001 h 6858001"/>
              <a:gd name="connsiteX6" fmla="*/ 900697 w 4963245"/>
              <a:gd name="connsiteY6" fmla="*/ 6858000 h 6858001"/>
              <a:gd name="connsiteX7" fmla="*/ 0 w 4963245"/>
              <a:gd name="connsiteY7" fmla="*/ 6858000 h 6858001"/>
              <a:gd name="connsiteX8" fmla="*/ 5883 w 4963245"/>
              <a:gd name="connsiteY8" fmla="*/ 6817538 h 6858001"/>
              <a:gd name="connsiteX9" fmla="*/ 23196 w 4963245"/>
              <a:gd name="connsiteY9" fmla="*/ 6698894 h 6858001"/>
              <a:gd name="connsiteX10" fmla="*/ 35299 w 4963245"/>
              <a:gd name="connsiteY10" fmla="*/ 6612483 h 6858001"/>
              <a:gd name="connsiteX11" fmla="*/ 48073 w 4963245"/>
              <a:gd name="connsiteY11" fmla="*/ 6509613 h 6858001"/>
              <a:gd name="connsiteX12" fmla="*/ 63369 w 4963245"/>
              <a:gd name="connsiteY12" fmla="*/ 6387541 h 6858001"/>
              <a:gd name="connsiteX13" fmla="*/ 79506 w 4963245"/>
              <a:gd name="connsiteY13" fmla="*/ 6252438 h 6858001"/>
              <a:gd name="connsiteX14" fmla="*/ 96483 w 4963245"/>
              <a:gd name="connsiteY14" fmla="*/ 6100191 h 6858001"/>
              <a:gd name="connsiteX15" fmla="*/ 114469 w 4963245"/>
              <a:gd name="connsiteY15" fmla="*/ 5934227 h 6858001"/>
              <a:gd name="connsiteX16" fmla="*/ 132454 w 4963245"/>
              <a:gd name="connsiteY16" fmla="*/ 5753862 h 6858001"/>
              <a:gd name="connsiteX17" fmla="*/ 150776 w 4963245"/>
              <a:gd name="connsiteY17" fmla="*/ 5561838 h 6858001"/>
              <a:gd name="connsiteX18" fmla="*/ 167753 w 4963245"/>
              <a:gd name="connsiteY18" fmla="*/ 5354726 h 6858001"/>
              <a:gd name="connsiteX19" fmla="*/ 184058 w 4963245"/>
              <a:gd name="connsiteY19" fmla="*/ 5138013 h 6858001"/>
              <a:gd name="connsiteX20" fmla="*/ 198849 w 4963245"/>
              <a:gd name="connsiteY20" fmla="*/ 4908956 h 6858001"/>
              <a:gd name="connsiteX21" fmla="*/ 212969 w 4963245"/>
              <a:gd name="connsiteY21" fmla="*/ 4670298 h 6858001"/>
              <a:gd name="connsiteX22" fmla="*/ 226248 w 4963245"/>
              <a:gd name="connsiteY22" fmla="*/ 4421352 h 6858001"/>
              <a:gd name="connsiteX23" fmla="*/ 230955 w 4963245"/>
              <a:gd name="connsiteY23" fmla="*/ 4293793 h 6858001"/>
              <a:gd name="connsiteX24" fmla="*/ 236165 w 4963245"/>
              <a:gd name="connsiteY24" fmla="*/ 4163492 h 6858001"/>
              <a:gd name="connsiteX25" fmla="*/ 241040 w 4963245"/>
              <a:gd name="connsiteY25" fmla="*/ 4031133 h 6858001"/>
              <a:gd name="connsiteX26" fmla="*/ 244234 w 4963245"/>
              <a:gd name="connsiteY26" fmla="*/ 3898087 h 6858001"/>
              <a:gd name="connsiteX27" fmla="*/ 247091 w 4963245"/>
              <a:gd name="connsiteY27" fmla="*/ 3762299 h 6858001"/>
              <a:gd name="connsiteX28" fmla="*/ 250117 w 4963245"/>
              <a:gd name="connsiteY28" fmla="*/ 3625139 h 6858001"/>
              <a:gd name="connsiteX29" fmla="*/ 252134 w 4963245"/>
              <a:gd name="connsiteY29" fmla="*/ 3485236 h 6858001"/>
              <a:gd name="connsiteX30" fmla="*/ 252134 w 4963245"/>
              <a:gd name="connsiteY30" fmla="*/ 3343961 h 6858001"/>
              <a:gd name="connsiteX31" fmla="*/ 253142 w 4963245"/>
              <a:gd name="connsiteY31" fmla="*/ 3201315 h 6858001"/>
              <a:gd name="connsiteX32" fmla="*/ 252134 w 4963245"/>
              <a:gd name="connsiteY32" fmla="*/ 3057297 h 6858001"/>
              <a:gd name="connsiteX33" fmla="*/ 250117 w 4963245"/>
              <a:gd name="connsiteY33" fmla="*/ 2911221 h 6858001"/>
              <a:gd name="connsiteX34" fmla="*/ 248268 w 4963245"/>
              <a:gd name="connsiteY34" fmla="*/ 2765146 h 6858001"/>
              <a:gd name="connsiteX35" fmla="*/ 244234 w 4963245"/>
              <a:gd name="connsiteY35" fmla="*/ 2617013 h 6858001"/>
              <a:gd name="connsiteX36" fmla="*/ 240032 w 4963245"/>
              <a:gd name="connsiteY36" fmla="*/ 2467509 h 6858001"/>
              <a:gd name="connsiteX37" fmla="*/ 235157 w 4963245"/>
              <a:gd name="connsiteY37" fmla="*/ 2318004 h 6858001"/>
              <a:gd name="connsiteX38" fmla="*/ 228266 w 4963245"/>
              <a:gd name="connsiteY38" fmla="*/ 2167128 h 6858001"/>
              <a:gd name="connsiteX39" fmla="*/ 220029 w 4963245"/>
              <a:gd name="connsiteY39" fmla="*/ 2014881 h 6858001"/>
              <a:gd name="connsiteX40" fmla="*/ 212129 w 4963245"/>
              <a:gd name="connsiteY40" fmla="*/ 1861947 h 6858001"/>
              <a:gd name="connsiteX41" fmla="*/ 202044 w 4963245"/>
              <a:gd name="connsiteY41" fmla="*/ 1709014 h 6858001"/>
              <a:gd name="connsiteX42" fmla="*/ 189941 w 4963245"/>
              <a:gd name="connsiteY42" fmla="*/ 1554023 h 6858001"/>
              <a:gd name="connsiteX43" fmla="*/ 177839 w 4963245"/>
              <a:gd name="connsiteY43" fmla="*/ 1401090 h 6858001"/>
              <a:gd name="connsiteX44" fmla="*/ 163887 w 4963245"/>
              <a:gd name="connsiteY44" fmla="*/ 1245413 h 6858001"/>
              <a:gd name="connsiteX45" fmla="*/ 148591 w 4963245"/>
              <a:gd name="connsiteY45" fmla="*/ 1089051 h 6858001"/>
              <a:gd name="connsiteX46" fmla="*/ 132455 w 4963245"/>
              <a:gd name="connsiteY46" fmla="*/ 934746 h 6858001"/>
              <a:gd name="connsiteX47" fmla="*/ 113629 w 4963245"/>
              <a:gd name="connsiteY47" fmla="*/ 778383 h 6858001"/>
              <a:gd name="connsiteX48" fmla="*/ 93458 w 4963245"/>
              <a:gd name="connsiteY48" fmla="*/ 622707 h 6858001"/>
              <a:gd name="connsiteX49" fmla="*/ 73455 w 4963245"/>
              <a:gd name="connsiteY49" fmla="*/ 466344 h 6858001"/>
              <a:gd name="connsiteX50" fmla="*/ 50091 w 4963245"/>
              <a:gd name="connsiteY50" fmla="*/ 310668 h 6858001"/>
              <a:gd name="connsiteX51" fmla="*/ 26222 w 4963245"/>
              <a:gd name="connsiteY51" fmla="*/ 15567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5" name="Θέση αριθμού διαφάνειας 4">
            <a:extLst>
              <a:ext uri="{FF2B5EF4-FFF2-40B4-BE49-F238E27FC236}">
                <a16:creationId xmlns:a16="http://schemas.microsoft.com/office/drawing/2014/main" id="{706778DD-D082-42DB-B83B-1D2EC1B40B88}"/>
              </a:ext>
            </a:extLst>
          </p:cNvPr>
          <p:cNvSpPr>
            <a:spLocks noGrp="1"/>
          </p:cNvSpPr>
          <p:nvPr>
            <p:ph type="sldNum" sz="quarter" idx="12"/>
          </p:nvPr>
        </p:nvSpPr>
        <p:spPr>
          <a:xfrm>
            <a:off x="10352540" y="295729"/>
            <a:ext cx="838199" cy="767687"/>
          </a:xfrm>
        </p:spPr>
        <p:txBody>
          <a:bodyPr>
            <a:normAutofit/>
          </a:bodyPr>
          <a:lstStyle/>
          <a:p>
            <a:pPr>
              <a:spcAft>
                <a:spcPts val="600"/>
              </a:spcAft>
            </a:pPr>
            <a:fld id="{6D22F896-40B5-4ADD-8801-0D06FADFA095}" type="slidenum">
              <a:rPr lang="en-US">
                <a:solidFill>
                  <a:srgbClr val="FFFFFF"/>
                </a:solidFill>
              </a:rPr>
              <a:pPr>
                <a:spcAft>
                  <a:spcPts val="600"/>
                </a:spcAft>
              </a:pPr>
              <a:t>4</a:t>
            </a:fld>
            <a:endParaRPr lang="en-US">
              <a:solidFill>
                <a:srgbClr val="FFFFFF"/>
              </a:solidFill>
            </a:endParaRPr>
          </a:p>
        </p:txBody>
      </p:sp>
      <p:sp>
        <p:nvSpPr>
          <p:cNvPr id="8" name="Ορθογώνιο 7">
            <a:extLst>
              <a:ext uri="{FF2B5EF4-FFF2-40B4-BE49-F238E27FC236}">
                <a16:creationId xmlns:a16="http://schemas.microsoft.com/office/drawing/2014/main" id="{B7F5C505-9E24-4C3C-B5DA-B80F5AC76F6E}"/>
              </a:ext>
            </a:extLst>
          </p:cNvPr>
          <p:cNvSpPr/>
          <p:nvPr/>
        </p:nvSpPr>
        <p:spPr>
          <a:xfrm>
            <a:off x="-420" y="6052541"/>
            <a:ext cx="7380514" cy="646331"/>
          </a:xfrm>
          <a:prstGeom prst="rect">
            <a:avLst/>
          </a:prstGeom>
        </p:spPr>
        <p:txBody>
          <a:bodyPr wrap="square">
            <a:spAutoFit/>
          </a:bodyPr>
          <a:lstStyle/>
          <a:p>
            <a:r>
              <a:rPr lang="el-GR" dirty="0"/>
              <a:t>Θεωρήθηκε ο «πατέρας» της ταξινόμησης γεωγραφικών περιοχών</a:t>
            </a:r>
          </a:p>
        </p:txBody>
      </p:sp>
    </p:spTree>
    <p:extLst>
      <p:ext uri="{BB962C8B-B14F-4D97-AF65-F5344CB8AC3E}">
        <p14:creationId xmlns:p14="http://schemas.microsoft.com/office/powerpoint/2010/main" val="2595411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6A69A117-7D03-44A4-8844-92AF3517916A}"/>
              </a:ext>
            </a:extLst>
          </p:cNvPr>
          <p:cNvSpPr>
            <a:spLocks noGrp="1"/>
          </p:cNvSpPr>
          <p:nvPr>
            <p:ph type="dt" sz="half" idx="10"/>
          </p:nvPr>
        </p:nvSpPr>
        <p:spPr/>
        <p:txBody>
          <a:bodyPr/>
          <a:lstStyle/>
          <a:p>
            <a:fld id="{DDFDCA20-2E13-4515-99C7-F4F915F4146C}" type="datetime1">
              <a:rPr lang="en-US" smtClean="0"/>
              <a:t>12/10/2019</a:t>
            </a:fld>
            <a:endParaRPr lang="en-US" dirty="0"/>
          </a:p>
        </p:txBody>
      </p:sp>
      <p:sp>
        <p:nvSpPr>
          <p:cNvPr id="5" name="Θέση αριθμού διαφάνειας 4">
            <a:extLst>
              <a:ext uri="{FF2B5EF4-FFF2-40B4-BE49-F238E27FC236}">
                <a16:creationId xmlns:a16="http://schemas.microsoft.com/office/drawing/2014/main" id="{E5A900A1-8DE9-4CFD-BC74-76BBCB7393EE}"/>
              </a:ext>
            </a:extLst>
          </p:cNvPr>
          <p:cNvSpPr>
            <a:spLocks noGrp="1"/>
          </p:cNvSpPr>
          <p:nvPr>
            <p:ph type="sldNum" sz="quarter" idx="12"/>
          </p:nvPr>
        </p:nvSpPr>
        <p:spPr/>
        <p:txBody>
          <a:bodyPr/>
          <a:lstStyle/>
          <a:p>
            <a:fld id="{6D22F896-40B5-4ADD-8801-0D06FADFA095}" type="slidenum">
              <a:rPr lang="en-US" smtClean="0"/>
              <a:t>5</a:t>
            </a:fld>
            <a:endParaRPr lang="en-US" dirty="0"/>
          </a:p>
        </p:txBody>
      </p:sp>
      <p:pic>
        <p:nvPicPr>
          <p:cNvPr id="7" name="Εικόνα 6" descr="Εικόνα που περιέχει κείμενο, χάρτης, χαλί&#10;&#10;Περιγραφή που δημιουργήθηκε αυτόματα">
            <a:extLst>
              <a:ext uri="{FF2B5EF4-FFF2-40B4-BE49-F238E27FC236}">
                <a16:creationId xmlns:a16="http://schemas.microsoft.com/office/drawing/2014/main" id="{45B25CE2-854C-4ABB-820F-8AB7E41D63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87588" y="0"/>
            <a:ext cx="8404412" cy="6858000"/>
          </a:xfrm>
          <a:prstGeom prst="rect">
            <a:avLst/>
          </a:prstGeom>
        </p:spPr>
      </p:pic>
      <p:pic>
        <p:nvPicPr>
          <p:cNvPr id="9" name="Εικόνα 8">
            <a:extLst>
              <a:ext uri="{FF2B5EF4-FFF2-40B4-BE49-F238E27FC236}">
                <a16:creationId xmlns:a16="http://schemas.microsoft.com/office/drawing/2014/main" id="{2A62625B-C248-4B4E-8F27-E7E6534BEA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44241"/>
            <a:ext cx="3873911" cy="2286004"/>
          </a:xfrm>
          <a:prstGeom prst="rect">
            <a:avLst/>
          </a:prstGeom>
        </p:spPr>
      </p:pic>
      <p:pic>
        <p:nvPicPr>
          <p:cNvPr id="11" name="Εικόνα 10">
            <a:extLst>
              <a:ext uri="{FF2B5EF4-FFF2-40B4-BE49-F238E27FC236}">
                <a16:creationId xmlns:a16="http://schemas.microsoft.com/office/drawing/2014/main" id="{314F083A-AAB2-4803-8DDF-59CAF0957D9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 y="2648824"/>
            <a:ext cx="3894779" cy="2091127"/>
          </a:xfrm>
          <a:prstGeom prst="rect">
            <a:avLst/>
          </a:prstGeom>
        </p:spPr>
      </p:pic>
    </p:spTree>
    <p:extLst>
      <p:ext uri="{BB962C8B-B14F-4D97-AF65-F5344CB8AC3E}">
        <p14:creationId xmlns:p14="http://schemas.microsoft.com/office/powerpoint/2010/main" val="17884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4">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A288398-3F5A-471F-BE22-AB49F3E94061}"/>
              </a:ext>
            </a:extLst>
          </p:cNvPr>
          <p:cNvSpPr>
            <a:spLocks noGrp="1"/>
          </p:cNvSpPr>
          <p:nvPr>
            <p:ph type="title"/>
          </p:nvPr>
        </p:nvSpPr>
        <p:spPr>
          <a:xfrm>
            <a:off x="648931" y="629266"/>
            <a:ext cx="4166510" cy="1622321"/>
          </a:xfrm>
        </p:spPr>
        <p:txBody>
          <a:bodyPr>
            <a:normAutofit/>
          </a:bodyPr>
          <a:lstStyle/>
          <a:p>
            <a:pPr>
              <a:lnSpc>
                <a:spcPct val="90000"/>
              </a:lnSpc>
            </a:pPr>
            <a:r>
              <a:rPr lang="el-GR" sz="3600" dirty="0">
                <a:solidFill>
                  <a:srgbClr val="EBEBEB"/>
                </a:solidFill>
              </a:rPr>
              <a:t>Από την Βικτωριανή Εποχή στο Σήμερα… </a:t>
            </a:r>
            <a:endParaRPr lang="en-US" sz="3600" dirty="0">
              <a:solidFill>
                <a:srgbClr val="EBEBEB"/>
              </a:solidFill>
            </a:endParaRPr>
          </a:p>
        </p:txBody>
      </p:sp>
      <p:sp>
        <p:nvSpPr>
          <p:cNvPr id="34"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5" name="Freeform: Shape 28">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8" name="Εικόνα 7">
            <a:extLst>
              <a:ext uri="{FF2B5EF4-FFF2-40B4-BE49-F238E27FC236}">
                <a16:creationId xmlns:a16="http://schemas.microsoft.com/office/drawing/2014/main" id="{3768DDE3-DE29-4EC0-B6F0-0C8055A4BD5A}"/>
              </a:ext>
            </a:extLst>
          </p:cNvPr>
          <p:cNvPicPr>
            <a:picLocks noChangeAspect="1"/>
          </p:cNvPicPr>
          <p:nvPr/>
        </p:nvPicPr>
        <p:blipFill rotWithShape="1">
          <a:blip r:embed="rId2" cstate="print">
            <a:extLst>
              <a:ext uri="{28A0092B-C50C-407E-A947-70E740481C1C}">
                <a14:useLocalDpi xmlns:a14="http://schemas.microsoft.com/office/drawing/2010/main"/>
              </a:ext>
            </a:extLst>
          </a:blip>
          <a:stretch/>
        </p:blipFill>
        <p:spPr>
          <a:xfrm>
            <a:off x="6093992" y="2216399"/>
            <a:ext cx="5449889" cy="2425198"/>
          </a:xfrm>
          <a:prstGeom prst="rect">
            <a:avLst/>
          </a:prstGeom>
          <a:effectLst/>
        </p:spPr>
      </p:pic>
      <p:sp>
        <p:nvSpPr>
          <p:cNvPr id="36" name="Rectangle 30">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Θέση αριθμού διαφάνειας 4">
            <a:extLst>
              <a:ext uri="{FF2B5EF4-FFF2-40B4-BE49-F238E27FC236}">
                <a16:creationId xmlns:a16="http://schemas.microsoft.com/office/drawing/2014/main" id="{DD98F12F-6556-40E8-B13E-22FE464D1572}"/>
              </a:ext>
            </a:extLst>
          </p:cNvPr>
          <p:cNvSpPr>
            <a:spLocks noGrp="1"/>
          </p:cNvSpPr>
          <p:nvPr>
            <p:ph type="sldNum" sz="quarter" idx="12"/>
          </p:nvPr>
        </p:nvSpPr>
        <p:spPr>
          <a:xfrm>
            <a:off x="10352540" y="295729"/>
            <a:ext cx="838199" cy="767687"/>
          </a:xfrm>
        </p:spPr>
        <p:txBody>
          <a:bodyPr>
            <a:normAutofit/>
          </a:bodyPr>
          <a:lstStyle/>
          <a:p>
            <a:pPr>
              <a:spcAft>
                <a:spcPts val="600"/>
              </a:spcAft>
            </a:pPr>
            <a:fld id="{6D22F896-40B5-4ADD-8801-0D06FADFA095}" type="slidenum">
              <a:rPr lang="en-US">
                <a:solidFill>
                  <a:srgbClr val="FFFFFF"/>
                </a:solidFill>
              </a:rPr>
              <a:pPr>
                <a:spcAft>
                  <a:spcPts val="600"/>
                </a:spcAft>
              </a:pPr>
              <a:t>6</a:t>
            </a:fld>
            <a:endParaRPr lang="en-US">
              <a:solidFill>
                <a:srgbClr val="FFFFFF"/>
              </a:solidFill>
            </a:endParaRPr>
          </a:p>
        </p:txBody>
      </p:sp>
      <p:sp>
        <p:nvSpPr>
          <p:cNvPr id="3" name="Θέση περιεχομένου 2">
            <a:extLst>
              <a:ext uri="{FF2B5EF4-FFF2-40B4-BE49-F238E27FC236}">
                <a16:creationId xmlns:a16="http://schemas.microsoft.com/office/drawing/2014/main" id="{D8F5DA56-3FE7-4AF7-B66C-08F0FED45671}"/>
              </a:ext>
            </a:extLst>
          </p:cNvPr>
          <p:cNvSpPr>
            <a:spLocks noGrp="1"/>
          </p:cNvSpPr>
          <p:nvPr>
            <p:ph idx="1"/>
          </p:nvPr>
        </p:nvSpPr>
        <p:spPr>
          <a:xfrm>
            <a:off x="648931" y="2438400"/>
            <a:ext cx="4166509" cy="4419600"/>
          </a:xfrm>
        </p:spPr>
        <p:txBody>
          <a:bodyPr>
            <a:normAutofit/>
          </a:bodyPr>
          <a:lstStyle/>
          <a:p>
            <a:pPr>
              <a:lnSpc>
                <a:spcPct val="90000"/>
              </a:lnSpc>
            </a:pPr>
            <a:r>
              <a:rPr lang="el-GR" sz="1600" dirty="0">
                <a:solidFill>
                  <a:srgbClr val="EBEBEB"/>
                </a:solidFill>
              </a:rPr>
              <a:t>Από τότε έχουν υπάρξει πολλές μελέτες ταξινόμησης περιοχών σχετικά με τη φτώχεια και των εισοδηματικών ανισοτήτων.</a:t>
            </a:r>
          </a:p>
          <a:p>
            <a:pPr>
              <a:lnSpc>
                <a:spcPct val="90000"/>
              </a:lnSpc>
            </a:pPr>
            <a:r>
              <a:rPr lang="el-GR" sz="1600" dirty="0">
                <a:solidFill>
                  <a:srgbClr val="EBEBEB"/>
                </a:solidFill>
              </a:rPr>
              <a:t>Έχει χρησιμοποιηθεί ένα ευρύ φάσμα νέων μεθόδων και εναλλακτικών ορισμών της φτώχειας.</a:t>
            </a:r>
          </a:p>
          <a:p>
            <a:pPr>
              <a:lnSpc>
                <a:spcPct val="90000"/>
              </a:lnSpc>
            </a:pPr>
            <a:r>
              <a:rPr lang="el-GR" sz="1600" dirty="0">
                <a:solidFill>
                  <a:srgbClr val="EBEBEB"/>
                </a:solidFill>
              </a:rPr>
              <a:t>Αύξηση της διαθεσιμότητας νέων πηγών </a:t>
            </a:r>
            <a:r>
              <a:rPr lang="el-GR" sz="1600" dirty="0" err="1">
                <a:solidFill>
                  <a:srgbClr val="EBEBEB"/>
                </a:solidFill>
              </a:rPr>
              <a:t>κοινωνικο</a:t>
            </a:r>
            <a:r>
              <a:rPr lang="el-GR" sz="1600" dirty="0">
                <a:solidFill>
                  <a:srgbClr val="EBEBEB"/>
                </a:solidFill>
              </a:rPr>
              <a:t>-οικονομικών δεδομένων τόσο στο δημόσιο όσο και στον ιδιωτικό τομέα.</a:t>
            </a:r>
          </a:p>
          <a:p>
            <a:pPr>
              <a:lnSpc>
                <a:spcPct val="90000"/>
              </a:lnSpc>
            </a:pPr>
            <a:r>
              <a:rPr lang="el-GR" sz="1600" dirty="0">
                <a:solidFill>
                  <a:srgbClr val="EBEBEB"/>
                </a:solidFill>
              </a:rPr>
              <a:t>Η αλματώδης εξέλιξη της τεχνολογίας και η διευρυμένη χρήση των GIS έχουν δημιουργήσει ένα ευνοϊκό περιβάλλον για την εφαρμογή των νέων κοινωνικών επιστημονικών μεθόδων.</a:t>
            </a:r>
            <a:endParaRPr lang="en-US" sz="1600" dirty="0">
              <a:solidFill>
                <a:srgbClr val="EBEBEB"/>
              </a:solidFill>
            </a:endParaRPr>
          </a:p>
        </p:txBody>
      </p:sp>
      <p:sp>
        <p:nvSpPr>
          <p:cNvPr id="4" name="Θέση ημερομηνίας 3">
            <a:extLst>
              <a:ext uri="{FF2B5EF4-FFF2-40B4-BE49-F238E27FC236}">
                <a16:creationId xmlns:a16="http://schemas.microsoft.com/office/drawing/2014/main" id="{929E1BAE-FBE9-4928-9404-795530292706}"/>
              </a:ext>
            </a:extLst>
          </p:cNvPr>
          <p:cNvSpPr>
            <a:spLocks noGrp="1"/>
          </p:cNvSpPr>
          <p:nvPr>
            <p:ph type="dt" sz="half" idx="10"/>
          </p:nvPr>
        </p:nvSpPr>
        <p:spPr>
          <a:xfrm>
            <a:off x="9254068" y="6355080"/>
            <a:ext cx="2290232" cy="304799"/>
          </a:xfrm>
        </p:spPr>
        <p:txBody>
          <a:bodyPr anchor="t">
            <a:normAutofit/>
          </a:bodyPr>
          <a:lstStyle/>
          <a:p>
            <a:pPr algn="r">
              <a:spcAft>
                <a:spcPts val="600"/>
              </a:spcAft>
            </a:pPr>
            <a:fld id="{DDFDCA20-2E13-4515-99C7-F4F915F4146C}" type="datetime1">
              <a:rPr lang="en-US" smtClean="0"/>
              <a:pPr algn="r">
                <a:spcAft>
                  <a:spcPts val="600"/>
                </a:spcAft>
              </a:pPr>
              <a:t>12/10/2019</a:t>
            </a:fld>
            <a:endParaRPr lang="en-US"/>
          </a:p>
        </p:txBody>
      </p:sp>
    </p:spTree>
    <p:extLst>
      <p:ext uri="{BB962C8B-B14F-4D97-AF65-F5344CB8AC3E}">
        <p14:creationId xmlns:p14="http://schemas.microsoft.com/office/powerpoint/2010/main" val="158646040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451D05-8CCD-4B11-A32F-F7C5BEDAAF49}"/>
              </a:ext>
            </a:extLst>
          </p:cNvPr>
          <p:cNvSpPr>
            <a:spLocks noGrp="1"/>
          </p:cNvSpPr>
          <p:nvPr>
            <p:ph type="title"/>
          </p:nvPr>
        </p:nvSpPr>
        <p:spPr/>
        <p:txBody>
          <a:bodyPr/>
          <a:lstStyle/>
          <a:p>
            <a:r>
              <a:rPr lang="el-GR" sz="4400" dirty="0">
                <a:solidFill>
                  <a:srgbClr val="EBEBEB"/>
                </a:solidFill>
              </a:rPr>
              <a:t>Από την Βικτωριανή Εποχή στο Σήμερα… </a:t>
            </a:r>
            <a:endParaRPr lang="en-US" dirty="0"/>
          </a:p>
        </p:txBody>
      </p:sp>
      <p:sp>
        <p:nvSpPr>
          <p:cNvPr id="3" name="Θέση περιεχομένου 2">
            <a:extLst>
              <a:ext uri="{FF2B5EF4-FFF2-40B4-BE49-F238E27FC236}">
                <a16:creationId xmlns:a16="http://schemas.microsoft.com/office/drawing/2014/main" id="{B7EE1AD5-CE4F-4CD3-BECE-9C47AC147369}"/>
              </a:ext>
            </a:extLst>
          </p:cNvPr>
          <p:cNvSpPr>
            <a:spLocks noGrp="1"/>
          </p:cNvSpPr>
          <p:nvPr>
            <p:ph idx="1"/>
          </p:nvPr>
        </p:nvSpPr>
        <p:spPr/>
        <p:txBody>
          <a:bodyPr/>
          <a:lstStyle/>
          <a:p>
            <a:r>
              <a:rPr lang="el-GR" dirty="0"/>
              <a:t>Η δουλειά του </a:t>
            </a:r>
            <a:r>
              <a:rPr lang="el-GR" dirty="0" err="1"/>
              <a:t>Charles</a:t>
            </a:r>
            <a:r>
              <a:rPr lang="el-GR" dirty="0"/>
              <a:t> </a:t>
            </a:r>
            <a:r>
              <a:rPr lang="el-GR" dirty="0" err="1"/>
              <a:t>Booth</a:t>
            </a:r>
            <a:r>
              <a:rPr lang="el-GR" dirty="0"/>
              <a:t> παρείχε τη βάση για την ανάπτυξη σύνθετων δεικτών στέρησης και ποιότητας ζωής</a:t>
            </a:r>
            <a:r>
              <a:rPr lang="en-US" dirty="0"/>
              <a:t>.</a:t>
            </a:r>
            <a:endParaRPr lang="el-GR" dirty="0"/>
          </a:p>
          <a:p>
            <a:r>
              <a:rPr lang="el-GR" dirty="0"/>
              <a:t>Είχε ως βάση τη μέτρηση της φτώχειας σε απόλυτα νούμερα και το βαθμό στον οποίο οι αποδοχές ενός νοικοκυριού ήταν επαρκείς για να διατηρηθεί ένα πολύ βασικό, πρότυπο διαβίωσης της ζωής.</a:t>
            </a:r>
          </a:p>
          <a:p>
            <a:r>
              <a:rPr lang="el-GR" dirty="0"/>
              <a:t>Σήμερα οι ταξινομήσεις των περιοχών χρησιμοποιούνται στη λήψη αποφάσεων στον δημόσιο και τον ιδιωτικό τομέα</a:t>
            </a:r>
            <a:r>
              <a:rPr lang="en-US" dirty="0"/>
              <a:t>.</a:t>
            </a:r>
            <a:endParaRPr lang="el-GR" dirty="0"/>
          </a:p>
          <a:p>
            <a:r>
              <a:rPr lang="el-GR" dirty="0"/>
              <a:t>Γεωγραφική κατανομή των δημόσιων πόρων</a:t>
            </a:r>
            <a:r>
              <a:rPr lang="en-US" dirty="0"/>
              <a:t>.</a:t>
            </a:r>
            <a:endParaRPr lang="el-GR" dirty="0"/>
          </a:p>
          <a:p>
            <a:r>
              <a:rPr lang="el-GR" dirty="0" err="1"/>
              <a:t>Customer-profiling</a:t>
            </a:r>
            <a:r>
              <a:rPr lang="en-US" dirty="0"/>
              <a:t>.</a:t>
            </a:r>
          </a:p>
        </p:txBody>
      </p:sp>
      <p:sp>
        <p:nvSpPr>
          <p:cNvPr id="4" name="Θέση ημερομηνίας 3">
            <a:extLst>
              <a:ext uri="{FF2B5EF4-FFF2-40B4-BE49-F238E27FC236}">
                <a16:creationId xmlns:a16="http://schemas.microsoft.com/office/drawing/2014/main" id="{A466CDD3-9F14-461B-A26B-A880DFD855AC}"/>
              </a:ext>
            </a:extLst>
          </p:cNvPr>
          <p:cNvSpPr>
            <a:spLocks noGrp="1"/>
          </p:cNvSpPr>
          <p:nvPr>
            <p:ph type="dt" sz="half" idx="10"/>
          </p:nvPr>
        </p:nvSpPr>
        <p:spPr/>
        <p:txBody>
          <a:bodyPr/>
          <a:lstStyle/>
          <a:p>
            <a:fld id="{DDFDCA20-2E13-4515-99C7-F4F915F4146C}" type="datetime1">
              <a:rPr lang="en-US" smtClean="0"/>
              <a:t>12/10/2019</a:t>
            </a:fld>
            <a:endParaRPr lang="en-US" dirty="0"/>
          </a:p>
        </p:txBody>
      </p:sp>
      <p:sp>
        <p:nvSpPr>
          <p:cNvPr id="5" name="Θέση αριθμού διαφάνειας 4">
            <a:extLst>
              <a:ext uri="{FF2B5EF4-FFF2-40B4-BE49-F238E27FC236}">
                <a16:creationId xmlns:a16="http://schemas.microsoft.com/office/drawing/2014/main" id="{20C46D79-AF6B-4C5E-BF17-1550ABCB2127}"/>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4062355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BFCE49-F717-427D-9370-94B9A157F07C}"/>
              </a:ext>
            </a:extLst>
          </p:cNvPr>
          <p:cNvSpPr>
            <a:spLocks noGrp="1"/>
          </p:cNvSpPr>
          <p:nvPr>
            <p:ph type="title"/>
          </p:nvPr>
        </p:nvSpPr>
        <p:spPr/>
        <p:txBody>
          <a:bodyPr/>
          <a:lstStyle/>
          <a:p>
            <a:r>
              <a:rPr lang="el-GR" dirty="0"/>
              <a:t>Δημογραφικές ταξινομήσεις</a:t>
            </a:r>
            <a:endParaRPr lang="en-US" dirty="0"/>
          </a:p>
        </p:txBody>
      </p:sp>
      <p:sp>
        <p:nvSpPr>
          <p:cNvPr id="3" name="Θέση περιεχομένου 2">
            <a:extLst>
              <a:ext uri="{FF2B5EF4-FFF2-40B4-BE49-F238E27FC236}">
                <a16:creationId xmlns:a16="http://schemas.microsoft.com/office/drawing/2014/main" id="{5B7780DC-9236-4DE4-9E98-180FF982AB56}"/>
              </a:ext>
            </a:extLst>
          </p:cNvPr>
          <p:cNvSpPr>
            <a:spLocks noGrp="1"/>
          </p:cNvSpPr>
          <p:nvPr>
            <p:ph idx="1"/>
          </p:nvPr>
        </p:nvSpPr>
        <p:spPr/>
        <p:txBody>
          <a:bodyPr/>
          <a:lstStyle/>
          <a:p>
            <a:r>
              <a:rPr lang="el-GR" dirty="0"/>
              <a:t>Οι άνθρωποι που ζουν κοντά ο ένας στον άλλο τείνουν να έχουν παρόμοια χαρακτηριστικά (</a:t>
            </a:r>
            <a:r>
              <a:rPr lang="el-GR" dirty="0" err="1"/>
              <a:t>Harris</a:t>
            </a:r>
            <a:r>
              <a:rPr lang="el-GR" dirty="0"/>
              <a:t> </a:t>
            </a:r>
            <a:r>
              <a:rPr lang="el-GR" dirty="0" err="1"/>
              <a:t>et</a:t>
            </a:r>
            <a:r>
              <a:rPr lang="el-GR" dirty="0"/>
              <a:t> </a:t>
            </a:r>
            <a:r>
              <a:rPr lang="el-GR" dirty="0" err="1"/>
              <a:t>al</a:t>
            </a:r>
            <a:r>
              <a:rPr lang="el-GR" dirty="0"/>
              <a:t>., 2005)</a:t>
            </a:r>
            <a:r>
              <a:rPr lang="en-US" dirty="0"/>
              <a:t>.</a:t>
            </a:r>
            <a:endParaRPr lang="el-GR" dirty="0"/>
          </a:p>
          <a:p>
            <a:r>
              <a:rPr lang="el-GR" dirty="0"/>
              <a:t>Αυτό σχετίζεται με τον πρώτο νόμο της Γεωγραφίας : "Τα πάντα έχουν σχέση με οτιδήποτε άλλο, αλλά τα κοντινά πράγματα είναι πιο σχετικά από τα μακριά "(</a:t>
            </a:r>
            <a:r>
              <a:rPr lang="el-GR" dirty="0" err="1"/>
              <a:t>Tobler</a:t>
            </a:r>
            <a:r>
              <a:rPr lang="el-GR" dirty="0"/>
              <a:t> 1970).</a:t>
            </a:r>
          </a:p>
          <a:p>
            <a:r>
              <a:rPr lang="el-GR" dirty="0"/>
              <a:t>Η </a:t>
            </a:r>
            <a:r>
              <a:rPr lang="el-GR" dirty="0" err="1"/>
              <a:t>γεω</a:t>
            </a:r>
            <a:r>
              <a:rPr lang="el-GR" dirty="0"/>
              <a:t>-δημογραφία περιλαμβάνει την ομαδοποίηση των γειτονικών περιοχών στον ίδιο τόπο, αλλά επίσης και την ομαδοποίηση περιοχών που δεν είναι γεωγραφικά συνδεδεμένες</a:t>
            </a:r>
            <a:r>
              <a:rPr lang="en-US" dirty="0"/>
              <a:t>.</a:t>
            </a:r>
            <a:endParaRPr lang="el-GR" dirty="0"/>
          </a:p>
          <a:p>
            <a:r>
              <a:rPr lang="el-GR" dirty="0"/>
              <a:t>Οι άνθρωποι που ζουν στην ίδια γειτονιά μοιάζουν περισσότερο από εκείνους που ζουν σε μια διαφορετική γειτονιά, αλλά μπορεί να μοιάζουν εξίσου με ανθρώπους σε άλλες γειτονιές</a:t>
            </a:r>
            <a:r>
              <a:rPr lang="en-US" dirty="0"/>
              <a:t>.</a:t>
            </a:r>
          </a:p>
        </p:txBody>
      </p:sp>
      <p:sp>
        <p:nvSpPr>
          <p:cNvPr id="4" name="Θέση ημερομηνίας 3">
            <a:extLst>
              <a:ext uri="{FF2B5EF4-FFF2-40B4-BE49-F238E27FC236}">
                <a16:creationId xmlns:a16="http://schemas.microsoft.com/office/drawing/2014/main" id="{372BF6F9-E696-4E4B-B6CD-3739CE46C66E}"/>
              </a:ext>
            </a:extLst>
          </p:cNvPr>
          <p:cNvSpPr>
            <a:spLocks noGrp="1"/>
          </p:cNvSpPr>
          <p:nvPr>
            <p:ph type="dt" sz="half" idx="10"/>
          </p:nvPr>
        </p:nvSpPr>
        <p:spPr/>
        <p:txBody>
          <a:bodyPr/>
          <a:lstStyle/>
          <a:p>
            <a:fld id="{DDFDCA20-2E13-4515-99C7-F4F915F4146C}" type="datetime1">
              <a:rPr lang="en-US" smtClean="0"/>
              <a:t>12/10/2019</a:t>
            </a:fld>
            <a:endParaRPr lang="en-US" dirty="0"/>
          </a:p>
        </p:txBody>
      </p:sp>
      <p:sp>
        <p:nvSpPr>
          <p:cNvPr id="5" name="Θέση αριθμού διαφάνειας 4">
            <a:extLst>
              <a:ext uri="{FF2B5EF4-FFF2-40B4-BE49-F238E27FC236}">
                <a16:creationId xmlns:a16="http://schemas.microsoft.com/office/drawing/2014/main" id="{66B0D18B-24BE-4652-9012-41D234F388CF}"/>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433732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408F71-CD5A-433A-8FCB-A01A606343DF}"/>
              </a:ext>
            </a:extLst>
          </p:cNvPr>
          <p:cNvSpPr>
            <a:spLocks noGrp="1"/>
          </p:cNvSpPr>
          <p:nvPr>
            <p:ph type="title"/>
          </p:nvPr>
        </p:nvSpPr>
        <p:spPr/>
        <p:txBody>
          <a:bodyPr/>
          <a:lstStyle/>
          <a:p>
            <a:r>
              <a:rPr lang="el-GR" dirty="0"/>
              <a:t>Δείκτες στέρησης</a:t>
            </a:r>
            <a:endParaRPr lang="en-US" dirty="0"/>
          </a:p>
        </p:txBody>
      </p:sp>
      <p:sp>
        <p:nvSpPr>
          <p:cNvPr id="3" name="Θέση περιεχομένου 2">
            <a:extLst>
              <a:ext uri="{FF2B5EF4-FFF2-40B4-BE49-F238E27FC236}">
                <a16:creationId xmlns:a16="http://schemas.microsoft.com/office/drawing/2014/main" id="{78DBB93C-C6CC-405D-948D-7274D22C5612}"/>
              </a:ext>
            </a:extLst>
          </p:cNvPr>
          <p:cNvSpPr>
            <a:spLocks noGrp="1"/>
          </p:cNvSpPr>
          <p:nvPr>
            <p:ph idx="1"/>
          </p:nvPr>
        </p:nvSpPr>
        <p:spPr/>
        <p:txBody>
          <a:bodyPr/>
          <a:lstStyle/>
          <a:p>
            <a:r>
              <a:rPr lang="el-GR" dirty="0"/>
              <a:t>Ανάγκη για την ανάπτυξη νέων δεικτών που θα λαμβάνουν υπόψη τον κοινωνικό ρόλο των ανθρώπων (και όχι μόνο την ανάγκη για φυσική επιβίωση) και τον βαθμό στον οποίο είναι σε θέση να εκπληρώσουν τις υποχρεώσεις τους ως εργαζόμενοι, γονείς, γείτονες, φίλοι κλπ.</a:t>
            </a:r>
          </a:p>
          <a:p>
            <a:r>
              <a:rPr lang="el-GR" dirty="0"/>
              <a:t>Έχει αναγνωριστεί ότι η στέρηση είναι μια σχετική έννοια και ότι θα πρέπει να καθοριστεί με βάση τα σύγχρονα πρότυπα διαβίωσης και τις κοινωνικές νόρμες.</a:t>
            </a:r>
            <a:endParaRPr lang="en-US" dirty="0"/>
          </a:p>
        </p:txBody>
      </p:sp>
      <p:sp>
        <p:nvSpPr>
          <p:cNvPr id="4" name="Θέση ημερομηνίας 3">
            <a:extLst>
              <a:ext uri="{FF2B5EF4-FFF2-40B4-BE49-F238E27FC236}">
                <a16:creationId xmlns:a16="http://schemas.microsoft.com/office/drawing/2014/main" id="{59CB06DB-F4AE-4B0F-8340-627EE112A194}"/>
              </a:ext>
            </a:extLst>
          </p:cNvPr>
          <p:cNvSpPr>
            <a:spLocks noGrp="1"/>
          </p:cNvSpPr>
          <p:nvPr>
            <p:ph type="dt" sz="half" idx="10"/>
          </p:nvPr>
        </p:nvSpPr>
        <p:spPr/>
        <p:txBody>
          <a:bodyPr/>
          <a:lstStyle/>
          <a:p>
            <a:fld id="{DDFDCA20-2E13-4515-99C7-F4F915F4146C}" type="datetime1">
              <a:rPr lang="en-US" smtClean="0"/>
              <a:t>12/10/2019</a:t>
            </a:fld>
            <a:endParaRPr lang="en-US" dirty="0"/>
          </a:p>
        </p:txBody>
      </p:sp>
      <p:sp>
        <p:nvSpPr>
          <p:cNvPr id="5" name="Θέση αριθμού διαφάνειας 4">
            <a:extLst>
              <a:ext uri="{FF2B5EF4-FFF2-40B4-BE49-F238E27FC236}">
                <a16:creationId xmlns:a16="http://schemas.microsoft.com/office/drawing/2014/main" id="{47158109-0EBB-42F1-8A95-AF9758AD702A}"/>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17486469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2473</Words>
  <Application>Microsoft Office PowerPoint</Application>
  <PresentationFormat>Ευρεία οθόνη</PresentationFormat>
  <Paragraphs>226</Paragraphs>
  <Slides>38</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38</vt:i4>
      </vt:variant>
    </vt:vector>
  </HeadingPairs>
  <TitlesOfParts>
    <vt:vector size="43" baseType="lpstr">
      <vt:lpstr>Arial</vt:lpstr>
      <vt:lpstr>Calibri</vt:lpstr>
      <vt:lpstr>Century Gothic</vt:lpstr>
      <vt:lpstr>Wingdings 3</vt:lpstr>
      <vt:lpstr>Ιόν</vt:lpstr>
      <vt:lpstr>Ανάλυση GIS σε κοινωνικές και γεω-δημογραφικές ταξινομήσεις: Δείκτες Στέρησης</vt:lpstr>
      <vt:lpstr>Συνοπτικά </vt:lpstr>
      <vt:lpstr>Κοινωνικές Συνθήκες του Πληθυσμού </vt:lpstr>
      <vt:lpstr>Charles Booth (1840-1916) </vt:lpstr>
      <vt:lpstr>Παρουσίαση του PowerPoint</vt:lpstr>
      <vt:lpstr>Από την Βικτωριανή Εποχή στο Σήμερα… </vt:lpstr>
      <vt:lpstr>Από την Βικτωριανή Εποχή στο Σήμερα… </vt:lpstr>
      <vt:lpstr>Δημογραφικές ταξινομήσεις</vt:lpstr>
      <vt:lpstr>Δείκτες στέρησης</vt:lpstr>
      <vt:lpstr>Δημιουργία Δεικτών Στέρησης </vt:lpstr>
      <vt:lpstr>Oxford Poverty &amp; Human Development Initiative</vt:lpstr>
      <vt:lpstr>Oxford Poverty &amp; Human Development Initiative</vt:lpstr>
      <vt:lpstr>Παρουσίαση του PowerPoint</vt:lpstr>
      <vt:lpstr>CDC's Social Vulnerability Index (SVI) (Centers for Disease Control and Prevention)</vt:lpstr>
      <vt:lpstr>SVI: Υπολογισμός</vt:lpstr>
      <vt:lpstr>Δείκτης Townsend</vt:lpstr>
      <vt:lpstr>Δείκτης Townsend</vt:lpstr>
      <vt:lpstr>Παρουσίαση του PowerPoint</vt:lpstr>
      <vt:lpstr>Ο Δείκτης Στέρησης του Carstairs (Carstairs and Morris index)</vt:lpstr>
      <vt:lpstr>Indices of Multiple Deprivation (IMD) </vt:lpstr>
      <vt:lpstr>Παρουσίαση του PowerPoint</vt:lpstr>
      <vt:lpstr>Παρουσίαση του PowerPoint</vt:lpstr>
      <vt:lpstr>Μέτρηση κοινωνικού αποκλεισμού</vt:lpstr>
      <vt:lpstr>Μέτρηση πλούτου </vt:lpstr>
      <vt:lpstr>Κατηγορίες πληθυσμού</vt:lpstr>
      <vt:lpstr>Παρουσίαση του PowerPoint</vt:lpstr>
      <vt:lpstr>Παρουσίαση του PowerPoint</vt:lpstr>
      <vt:lpstr>Παρουσίαση του PowerPoint</vt:lpstr>
      <vt:lpstr>Χωρική ανάλυση αυτοσυσχέτισης </vt:lpstr>
      <vt:lpstr>Παρουσίαση του PowerPoint</vt:lpstr>
      <vt:lpstr>Παρουσίαση του PowerPoint</vt:lpstr>
      <vt:lpstr>Κοινωνικός Κατακερματισμός</vt:lpstr>
      <vt:lpstr>Παρουσίαση του PowerPoint</vt:lpstr>
      <vt:lpstr>Δείκτες ανθρώπινης ανάπτυξης</vt:lpstr>
      <vt:lpstr>Cluster Analysis</vt:lpstr>
      <vt:lpstr>Παρουσίαση του PowerPoint</vt:lpstr>
      <vt:lpstr>Παρουσίαση του PowerPoint</vt:lpstr>
      <vt:lpstr>Ανάθεση 2η – Σύντομη παρουσίαση των παρακάτω δεικτών: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Ανάλυση GIS σε κοινωνικές και γεω-δημογραφικές ταξινομήσεις: Δείκτες Στέρησης</dc:title>
  <dc:creator>ΠΑΛΑΙΟΛΟΓΟΣ ΠΑΛΑΙΟΛΟΓΟΥ</dc:creator>
  <cp:lastModifiedBy>ΠΑΛΑΙΟΛΟΓΟΣ ΠΑΛΑΙΟΛΟΓΟΥ</cp:lastModifiedBy>
  <cp:revision>3</cp:revision>
  <dcterms:created xsi:type="dcterms:W3CDTF">2019-12-10T09:55:52Z</dcterms:created>
  <dcterms:modified xsi:type="dcterms:W3CDTF">2019-12-10T10:06:16Z</dcterms:modified>
</cp:coreProperties>
</file>