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7" r:id="rId3"/>
    <p:sldId id="279" r:id="rId4"/>
    <p:sldId id="282" r:id="rId5"/>
    <p:sldId id="283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0" r:id="rId18"/>
    <p:sldId id="284" r:id="rId19"/>
    <p:sldId id="267" r:id="rId20"/>
    <p:sldId id="268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88" d="100"/>
          <a:sy n="88" d="100"/>
        </p:scale>
        <p:origin x="78" y="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8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l-GR" sz="3200" b="1" u="sng" dirty="0" smtClean="0"/>
              <a:t>Παγκόσμιες πόλεις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2590801"/>
          </a:xfrm>
          <a:ln>
            <a:noFill/>
          </a:ln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l-GR" b="1" dirty="0" smtClean="0"/>
              <a:t>Εποχή έντονης αστικοποίησης. </a:t>
            </a:r>
            <a:endParaRPr lang="en-US" b="1" dirty="0" smtClean="0"/>
          </a:p>
          <a:p>
            <a:pPr>
              <a:buNone/>
            </a:pPr>
            <a:r>
              <a:rPr lang="el-GR" b="1" dirty="0" smtClean="0"/>
              <a:t>			Πόλεις : καρδιά της ανθρωπογεωγραφίας.</a:t>
            </a:r>
          </a:p>
          <a:p>
            <a:pPr>
              <a:buNone/>
            </a:pPr>
            <a:endParaRPr lang="el-GR" b="1" dirty="0" smtClean="0"/>
          </a:p>
          <a:p>
            <a:pPr>
              <a:buNone/>
            </a:pPr>
            <a:r>
              <a:rPr lang="el-GR" b="1" u="sng" dirty="0" smtClean="0"/>
              <a:t>1980-2000</a:t>
            </a:r>
            <a:r>
              <a:rPr lang="el-GR" b="1" dirty="0" smtClean="0"/>
              <a:t> ο αριθμός των κατοίκων πόλεων &gt; 1.1 δις. </a:t>
            </a:r>
          </a:p>
          <a:p>
            <a:pPr>
              <a:buNone/>
            </a:pPr>
            <a:endParaRPr lang="el-GR" b="1" dirty="0" smtClean="0"/>
          </a:p>
          <a:p>
            <a:pPr>
              <a:buNone/>
            </a:pPr>
            <a:r>
              <a:rPr lang="el-GR" b="1" dirty="0" smtClean="0"/>
              <a:t>Ο μισός πληθυσμός του πλανήτη ζει σε αστικά κέντρα:</a:t>
            </a:r>
          </a:p>
          <a:p>
            <a:pPr>
              <a:buNone/>
            </a:pPr>
            <a:r>
              <a:rPr lang="en-US" b="1" dirty="0" smtClean="0"/>
              <a:t>			</a:t>
            </a:r>
            <a:r>
              <a:rPr lang="el-GR" b="1" dirty="0" smtClean="0"/>
              <a:t>372 πόλεις με πληθυσμό &gt; 1εκ.  </a:t>
            </a:r>
          </a:p>
          <a:p>
            <a:pPr>
              <a:buNone/>
            </a:pPr>
            <a:r>
              <a:rPr lang="en-US" b="1" dirty="0" smtClean="0"/>
              <a:t>			</a:t>
            </a:r>
            <a:r>
              <a:rPr lang="el-GR" b="1" dirty="0" err="1" smtClean="0"/>
              <a:t>κ΄</a:t>
            </a:r>
            <a:r>
              <a:rPr lang="el-GR" b="1" dirty="0" smtClean="0"/>
              <a:t> 45 &gt; με πληθυσμό &gt; 5 εκ. </a:t>
            </a:r>
          </a:p>
          <a:p>
            <a:endParaRPr lang="el-GR" b="1" dirty="0" smtClean="0"/>
          </a:p>
          <a:p>
            <a:pPr>
              <a:buNone/>
            </a:pPr>
            <a:r>
              <a:rPr lang="el-GR" b="1" u="sng" dirty="0" smtClean="0"/>
              <a:t>2010</a:t>
            </a:r>
            <a:r>
              <a:rPr lang="el-GR" b="1" dirty="0" smtClean="0"/>
              <a:t>       </a:t>
            </a:r>
            <a:r>
              <a:rPr lang="el-GR" b="1" dirty="0" smtClean="0">
                <a:sym typeface="Wingdings"/>
              </a:rPr>
              <a:t></a:t>
            </a:r>
            <a:r>
              <a:rPr lang="el-GR" b="1" dirty="0" smtClean="0"/>
              <a:t> </a:t>
            </a:r>
            <a:r>
              <a:rPr lang="en-US" b="1" dirty="0" smtClean="0"/>
              <a:t>	</a:t>
            </a:r>
            <a:r>
              <a:rPr lang="el-GR" b="1" dirty="0" smtClean="0"/>
              <a:t>475 πόλεις με πληθυσμό &gt; 1εκ</a:t>
            </a:r>
          </a:p>
          <a:p>
            <a:pPr>
              <a:buNone/>
            </a:pPr>
            <a:r>
              <a:rPr lang="en-US" b="1" dirty="0" smtClean="0"/>
              <a:t>		     	</a:t>
            </a:r>
            <a:r>
              <a:rPr lang="el-GR" b="1" dirty="0" err="1" smtClean="0"/>
              <a:t>κ΄</a:t>
            </a:r>
            <a:r>
              <a:rPr lang="el-GR" b="1" dirty="0" smtClean="0"/>
              <a:t> 55 &gt; με πληθυσμό &gt; 5 εκ. </a:t>
            </a:r>
          </a:p>
          <a:p>
            <a:pPr>
              <a:buNone/>
            </a:pPr>
            <a:endParaRPr lang="el-GR" b="1" dirty="0"/>
          </a:p>
        </p:txBody>
      </p:sp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381000" y="4191000"/>
            <a:ext cx="7848600" cy="243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el-GR" sz="1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Ιεραρχήσεις παγκόσμιων πόλεων </a:t>
            </a:r>
            <a:endParaRPr kumimoji="0" lang="el-G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17</a:t>
            </a:r>
            <a:r>
              <a:rPr kumimoji="0" lang="el-GR" sz="16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ος</a:t>
            </a: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αι. : Λονδίνο, Άμστερνταμ, Αμβέρσα, Λισσαβόνα, Γένοβα, Βενετία.</a:t>
            </a:r>
            <a:endParaRPr kumimoji="0" lang="el-G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</a:t>
            </a:r>
            <a:r>
              <a:rPr kumimoji="0" lang="el-GR" sz="16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ος</a:t>
            </a: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αι. : (+) Παρίσι, Ρώμη Βιέννη.    (-)  Γένοβα, Αμβέρσα</a:t>
            </a:r>
            <a:endParaRPr kumimoji="0" lang="el-G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l-G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</a:t>
            </a:r>
            <a:r>
              <a:rPr kumimoji="0" lang="el-GR" sz="16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ος</a:t>
            </a: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αι. : (+) Βερολίνο, Σικάγο, Μάντσεστερ, Νέα Υόρκη, Αγ. Πετρούπολη.</a:t>
            </a:r>
            <a:endParaRPr kumimoji="0" lang="el-G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	    (-) Βενετία </a:t>
            </a:r>
            <a:endParaRPr kumimoji="0" lang="el-G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304800" y="3505200"/>
            <a:ext cx="8229600" cy="685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 ρόλος των πόλεων στη οργάνωση του παγκόσμιου χώρου (εμπόριο, αποικιοκρατία, γεωπολιτική) είχε πάντα σημασία.</a:t>
            </a:r>
            <a:endParaRPr kumimoji="0" lang="el-GR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l-GR" sz="3200" b="1" u="sng" dirty="0" smtClean="0"/>
              <a:t>Αστικός Ανταγωνισμός και </a:t>
            </a:r>
            <a:r>
              <a:rPr lang="el-GR" sz="3200" b="1" u="sng" dirty="0" err="1" smtClean="0"/>
              <a:t>τριτογενοποίηση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267200"/>
            <a:ext cx="1600200" cy="99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London</a:t>
            </a:r>
          </a:p>
          <a:p>
            <a:pPr>
              <a:buNone/>
            </a:pPr>
            <a:r>
              <a:rPr lang="en-US" sz="2400" b="1" dirty="0" smtClean="0"/>
              <a:t>Docklands</a:t>
            </a:r>
            <a:endParaRPr lang="el-GR" sz="2400" b="1" dirty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733800" y="1219200"/>
            <a:ext cx="32766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Πιέσεις για νέους χώρους γραφείων</a:t>
            </a:r>
            <a:endParaRPr kumimoji="0" lang="el-G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733800" y="2057400"/>
            <a:ext cx="33528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Αναγκαιότητα προβολής της πόλης για προσέλκυση δραστηριοτήτων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 flipV="1">
            <a:off x="3048000" y="1524000"/>
            <a:ext cx="571500" cy="296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el-G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el-GR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1676400"/>
            <a:ext cx="1981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Δύο Τάσεις</a:t>
            </a:r>
            <a:endParaRPr lang="el-GR" sz="2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3048000" y="1905000"/>
            <a:ext cx="533400" cy="312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81" name="Picture 9" descr="Map of Docklands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1551708" y="2667000"/>
            <a:ext cx="714894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b="1" dirty="0" smtClean="0"/>
              <a:t>Τα νεώρια (</a:t>
            </a:r>
            <a:r>
              <a:rPr lang="en-US" b="1" dirty="0" smtClean="0"/>
              <a:t>docks</a:t>
            </a:r>
            <a:r>
              <a:rPr lang="el-GR" b="1" dirty="0" smtClean="0"/>
              <a:t>) εμφανίστηκαν τον 18 αι. για δύο λόγους:</a:t>
            </a:r>
            <a:endParaRPr lang="en-US" b="1" dirty="0" smtClean="0"/>
          </a:p>
          <a:p>
            <a:pPr>
              <a:buNone/>
            </a:pPr>
            <a:endParaRPr lang="el-GR" dirty="0" smtClean="0"/>
          </a:p>
          <a:p>
            <a:pPr lvl="1">
              <a:buFont typeface="Wingdings" pitchFamily="2" charset="2"/>
              <a:buChar char="q"/>
            </a:pPr>
            <a:r>
              <a:rPr lang="el-GR" b="1" dirty="0" smtClean="0"/>
              <a:t>Αντιμετώπιση κυκλοφοριακού χάους πλοίων </a:t>
            </a:r>
            <a:endParaRPr lang="el-GR" dirty="0" smtClean="0"/>
          </a:p>
          <a:p>
            <a:pPr lvl="1">
              <a:buFont typeface="Wingdings" pitchFamily="2" charset="2"/>
              <a:buChar char="q"/>
            </a:pPr>
            <a:r>
              <a:rPr lang="el-GR" b="1" dirty="0" smtClean="0"/>
              <a:t>       »     »         προβλημάτων από παλίρροια </a:t>
            </a:r>
            <a:endParaRPr lang="el-GR" dirty="0" smtClean="0"/>
          </a:p>
          <a:p>
            <a:pPr>
              <a:buNone/>
            </a:pPr>
            <a:r>
              <a:rPr lang="el-GR" b="1" dirty="0" smtClean="0"/>
              <a:t> </a:t>
            </a:r>
            <a:endParaRPr lang="el-GR" dirty="0" smtClean="0"/>
          </a:p>
          <a:p>
            <a:pPr>
              <a:buNone/>
            </a:pPr>
            <a:r>
              <a:rPr lang="el-GR" b="1" u="sng" dirty="0" smtClean="0"/>
              <a:t>Μεταπολεμική κρίση</a:t>
            </a:r>
            <a:r>
              <a:rPr lang="el-GR" b="1" dirty="0" smtClean="0"/>
              <a:t>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l-GR" b="1" dirty="0" smtClean="0"/>
              <a:t>- Το 1981 έκλεισε και το τελευταίο νεώριο</a:t>
            </a:r>
            <a:endParaRPr lang="en-US" b="1" dirty="0" smtClean="0"/>
          </a:p>
          <a:p>
            <a:pPr>
              <a:buNone/>
            </a:pPr>
            <a:endParaRPr lang="el-GR" dirty="0" smtClean="0"/>
          </a:p>
          <a:p>
            <a:pPr lvl="1">
              <a:buFont typeface="Wingdings" pitchFamily="2" charset="2"/>
              <a:buChar char="q"/>
            </a:pPr>
            <a:r>
              <a:rPr lang="el-GR" b="1" dirty="0" smtClean="0"/>
              <a:t>Στροφή σε </a:t>
            </a:r>
            <a:r>
              <a:rPr lang="en-US" b="1" dirty="0" smtClean="0"/>
              <a:t>tanker </a:t>
            </a:r>
            <a:r>
              <a:rPr lang="el-GR" b="1" dirty="0" smtClean="0"/>
              <a:t>και </a:t>
            </a:r>
            <a:r>
              <a:rPr lang="en-US" b="1" dirty="0" smtClean="0"/>
              <a:t>containers</a:t>
            </a:r>
            <a:endParaRPr lang="el-GR" dirty="0" smtClean="0"/>
          </a:p>
          <a:p>
            <a:pPr lvl="1">
              <a:buFont typeface="Wingdings" pitchFamily="2" charset="2"/>
              <a:buChar char="q"/>
            </a:pPr>
            <a:r>
              <a:rPr lang="el-GR" b="1" dirty="0" smtClean="0"/>
              <a:t>(μικρό μέγεθος νεωρίων).</a:t>
            </a:r>
            <a:endParaRPr lang="el-GR" dirty="0" smtClean="0"/>
          </a:p>
          <a:p>
            <a:pPr lvl="1">
              <a:buFont typeface="Wingdings" pitchFamily="2" charset="2"/>
              <a:buChar char="q"/>
            </a:pPr>
            <a:r>
              <a:rPr lang="el-GR" b="1" dirty="0" smtClean="0"/>
              <a:t>Αποβιομηχάνιση. 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3200" b="1" u="sng" dirty="0" smtClean="0"/>
              <a:t>Χωρικά χαρακτηριστικά κρίσης (</a:t>
            </a:r>
            <a:r>
              <a:rPr lang="en-US" sz="3200" b="1" u="sng" dirty="0" smtClean="0"/>
              <a:t>urban decay</a:t>
            </a:r>
            <a:r>
              <a:rPr lang="el-GR" sz="3200" b="1" u="sng" dirty="0" smtClean="0"/>
              <a:t>)</a:t>
            </a:r>
            <a:endParaRPr lang="el-GR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Font typeface="Wingdings" pitchFamily="2" charset="2"/>
              <a:buChar char="q"/>
            </a:pPr>
            <a:r>
              <a:rPr lang="el-GR" b="1" dirty="0" smtClean="0"/>
              <a:t>40% της έκτασης </a:t>
            </a:r>
            <a:r>
              <a:rPr lang="en-US" b="1" dirty="0" smtClean="0">
                <a:sym typeface="Wingdings"/>
              </a:rPr>
              <a:t></a:t>
            </a:r>
            <a:r>
              <a:rPr lang="en-US" b="1" dirty="0" smtClean="0"/>
              <a:t> </a:t>
            </a:r>
            <a:r>
              <a:rPr lang="el-GR" b="1" dirty="0" smtClean="0"/>
              <a:t>ανεκμετάλλευτη (</a:t>
            </a:r>
            <a:r>
              <a:rPr lang="en-US" b="1" dirty="0" smtClean="0"/>
              <a:t>derelict</a:t>
            </a:r>
            <a:r>
              <a:rPr lang="el-GR" b="1" dirty="0" smtClean="0"/>
              <a:t> / </a:t>
            </a:r>
            <a:r>
              <a:rPr lang="en-US" b="1" dirty="0" smtClean="0"/>
              <a:t>vacant</a:t>
            </a:r>
            <a:r>
              <a:rPr lang="el-GR" b="1" dirty="0" smtClean="0"/>
              <a:t>)</a:t>
            </a:r>
            <a:endParaRPr lang="el-GR" dirty="0" smtClean="0"/>
          </a:p>
          <a:p>
            <a:pPr lvl="0">
              <a:buFont typeface="Wingdings" pitchFamily="2" charset="2"/>
              <a:buChar char="q"/>
            </a:pPr>
            <a:r>
              <a:rPr lang="el-GR" b="1" dirty="0" smtClean="0"/>
              <a:t>1945-1981: χάθηκαν 150,000 θέσεις εργασίας</a:t>
            </a:r>
            <a:endParaRPr lang="el-GR" dirty="0" smtClean="0"/>
          </a:p>
          <a:p>
            <a:pPr lvl="0">
              <a:buFont typeface="Wingdings" pitchFamily="2" charset="2"/>
              <a:buChar char="q"/>
            </a:pPr>
            <a:r>
              <a:rPr lang="el-GR" b="1" dirty="0" smtClean="0"/>
              <a:t>Οι εναπομείναντες ζούσαν σε συγκροτήματα εργατικών κατοικιών που κατέρρεαν λόγω </a:t>
            </a:r>
            <a:r>
              <a:rPr lang="el-GR" b="1" dirty="0" err="1" smtClean="0"/>
              <a:t>υποχρηματοδότησης</a:t>
            </a:r>
            <a:r>
              <a:rPr lang="el-GR" b="1" dirty="0" smtClean="0"/>
              <a:t>.</a:t>
            </a:r>
            <a:endParaRPr lang="el-GR" dirty="0" smtClean="0"/>
          </a:p>
          <a:p>
            <a:pPr lvl="0">
              <a:buFont typeface="Wingdings" pitchFamily="2" charset="2"/>
              <a:buChar char="q"/>
            </a:pPr>
            <a:r>
              <a:rPr lang="el-GR" b="1" dirty="0" smtClean="0"/>
              <a:t>Το 20% του πληθυσμού έφυγε από την περιοχή</a:t>
            </a:r>
            <a:endParaRPr lang="el-GR" dirty="0" smtClean="0"/>
          </a:p>
          <a:p>
            <a:pPr>
              <a:buFont typeface="Wingdings" pitchFamily="2" charset="2"/>
              <a:buChar char="q"/>
            </a:pPr>
            <a:r>
              <a:rPr lang="en-GB" b="1" dirty="0" smtClean="0"/>
              <a:t>(</a:t>
            </a:r>
            <a:r>
              <a:rPr lang="el-GR" b="1" dirty="0" err="1" smtClean="0"/>
              <a:t>αποαστικοποίηση</a:t>
            </a:r>
            <a:r>
              <a:rPr lang="en-GB" b="1" dirty="0" smtClean="0"/>
              <a:t> – </a:t>
            </a:r>
            <a:r>
              <a:rPr lang="en-US" b="1" dirty="0" smtClean="0"/>
              <a:t>counter urbanization)</a:t>
            </a: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b="1" dirty="0" smtClean="0"/>
              <a:t>Απάντηση από </a:t>
            </a:r>
            <a:r>
              <a:rPr lang="en-US" b="1" dirty="0" smtClean="0"/>
              <a:t>Thatcher (1981):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n-US" b="1" u="sng" dirty="0" smtClean="0"/>
              <a:t>London Docklands Development Corporation</a:t>
            </a:r>
            <a:endParaRPr lang="el-GR" dirty="0" smtClean="0"/>
          </a:p>
          <a:p>
            <a:pPr lvl="1">
              <a:buFont typeface="Wingdings" pitchFamily="2" charset="2"/>
              <a:buChar char="q"/>
            </a:pPr>
            <a:r>
              <a:rPr lang="el-GR" sz="3100" b="1" dirty="0" smtClean="0"/>
              <a:t>(διάθεση περιοχής σε ιδιωτικό φορέα ο οποίος</a:t>
            </a:r>
            <a:endParaRPr lang="el-GR" sz="3100" dirty="0" smtClean="0"/>
          </a:p>
          <a:p>
            <a:pPr lvl="1">
              <a:buFont typeface="Wingdings" pitchFamily="2" charset="2"/>
              <a:buChar char="q"/>
            </a:pPr>
            <a:r>
              <a:rPr lang="el-GR" sz="3100" b="1" dirty="0" smtClean="0"/>
              <a:t>θα διαχειρίζονταν κρατικά κονδύλια κατά το δοκούν)</a:t>
            </a:r>
            <a:endParaRPr lang="el-GR" sz="3100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3200" b="1" u="sng" dirty="0" smtClean="0"/>
              <a:t>Ολοκληρωμένη Αστική Ανάπτυξη</a:t>
            </a:r>
            <a:endParaRPr lang="el-GR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sz="2300" b="1" u="sng" dirty="0" smtClean="0"/>
              <a:t>Α) Οικονομική αναζωογόνηση.  </a:t>
            </a:r>
            <a:endParaRPr lang="el-GR" sz="2300" u="sng" dirty="0" smtClean="0"/>
          </a:p>
          <a:p>
            <a:pPr algn="ctr">
              <a:buNone/>
            </a:pPr>
            <a:r>
              <a:rPr lang="el-GR" sz="2300" b="1" u="sng" dirty="0" smtClean="0"/>
              <a:t>Β) Κοινωνική στήριξη.</a:t>
            </a:r>
            <a:r>
              <a:rPr lang="en-US" sz="2300" u="sng" dirty="0" smtClean="0"/>
              <a:t> </a:t>
            </a:r>
            <a:r>
              <a:rPr lang="el-GR" sz="2300" b="1" u="sng" dirty="0" smtClean="0"/>
              <a:t>Γ) Υποδομές και Περιβάλλον.</a:t>
            </a:r>
            <a:endParaRPr lang="en-US" sz="2300" u="sng" dirty="0" smtClean="0"/>
          </a:p>
          <a:p>
            <a:pPr>
              <a:buNone/>
            </a:pPr>
            <a:endParaRPr lang="el-GR" sz="1000" dirty="0" smtClean="0"/>
          </a:p>
          <a:p>
            <a:r>
              <a:rPr lang="el-GR" sz="2300" b="1" dirty="0" smtClean="0"/>
              <a:t>Η μεγαλύτερη αστική παρέμβαση στην Ευρώπη</a:t>
            </a:r>
            <a:r>
              <a:rPr lang="en-US" sz="2300" b="1" dirty="0" smtClean="0"/>
              <a:t>.</a:t>
            </a:r>
            <a:endParaRPr lang="el-GR" sz="2300" dirty="0" smtClean="0"/>
          </a:p>
          <a:p>
            <a:r>
              <a:rPr lang="el-GR" sz="2300" b="1" u="sng" dirty="0" smtClean="0"/>
              <a:t>Προϋπολογισμός</a:t>
            </a:r>
            <a:r>
              <a:rPr lang="el-GR" sz="2300" b="1" dirty="0" smtClean="0"/>
              <a:t> : £3,9 δις δημόσιος </a:t>
            </a:r>
            <a:r>
              <a:rPr lang="en-US" sz="2300" dirty="0" smtClean="0"/>
              <a:t>/ </a:t>
            </a:r>
            <a:r>
              <a:rPr lang="el-GR" sz="2300" b="1" dirty="0" smtClean="0"/>
              <a:t>  £8,7 δις ιδιωτικός</a:t>
            </a:r>
            <a:endParaRPr lang="el-GR" sz="2300" dirty="0" smtClean="0"/>
          </a:p>
          <a:p>
            <a:pPr>
              <a:buNone/>
            </a:pPr>
            <a:r>
              <a:rPr lang="el-GR" sz="2300" b="1" dirty="0" smtClean="0"/>
              <a:t>		 </a:t>
            </a:r>
            <a:endParaRPr lang="en-US" sz="2300" b="1" dirty="0" smtClean="0"/>
          </a:p>
          <a:p>
            <a:pPr>
              <a:buNone/>
            </a:pPr>
            <a:r>
              <a:rPr lang="en-US" sz="2300" b="1" dirty="0" smtClean="0"/>
              <a:t>		</a:t>
            </a:r>
            <a:r>
              <a:rPr lang="el-GR" sz="2300" b="1" u="sng" dirty="0" smtClean="0"/>
              <a:t>Μέτρα </a:t>
            </a:r>
            <a:r>
              <a:rPr lang="en-US" sz="2300" b="1" u="sng" dirty="0" smtClean="0"/>
              <a:t>:</a:t>
            </a:r>
            <a:r>
              <a:rPr lang="el-GR" sz="2300" b="1" dirty="0" smtClean="0"/>
              <a:t>      </a:t>
            </a:r>
            <a:endParaRPr lang="el-GR" sz="2300" dirty="0" smtClean="0"/>
          </a:p>
          <a:p>
            <a:pPr lvl="2">
              <a:buFont typeface="Wingdings" pitchFamily="2" charset="2"/>
              <a:buChar char="q"/>
            </a:pPr>
            <a:r>
              <a:rPr lang="el-GR" sz="2300" b="1" dirty="0" smtClean="0"/>
              <a:t>Δημιουργία ελαφρού σιδηρόδρομου (€400 εκ.)</a:t>
            </a:r>
            <a:endParaRPr lang="el-GR" sz="2300" dirty="0" smtClean="0"/>
          </a:p>
          <a:p>
            <a:pPr lvl="2">
              <a:buFont typeface="Wingdings" pitchFamily="2" charset="2"/>
              <a:buChar char="q"/>
            </a:pPr>
            <a:r>
              <a:rPr lang="el-GR" sz="2300" b="1" dirty="0" smtClean="0"/>
              <a:t>Διάνοιξη οδικής αρτηρίας μήκους 1,5 </a:t>
            </a:r>
            <a:r>
              <a:rPr lang="el-GR" sz="2300" b="1" dirty="0" err="1" smtClean="0"/>
              <a:t>χλμ</a:t>
            </a:r>
            <a:r>
              <a:rPr lang="el-GR" sz="2300" b="1" dirty="0" smtClean="0"/>
              <a:t>. ( €300 εκ.)</a:t>
            </a:r>
            <a:endParaRPr lang="el-GR" sz="2300" dirty="0" smtClean="0"/>
          </a:p>
          <a:p>
            <a:pPr lvl="2">
              <a:buFont typeface="Wingdings" pitchFamily="2" charset="2"/>
              <a:buChar char="q"/>
            </a:pPr>
            <a:r>
              <a:rPr lang="el-GR" sz="2300" b="1" dirty="0" smtClean="0"/>
              <a:t>Αναβάθμιση τοπικού αεροδρομίου (</a:t>
            </a:r>
            <a:r>
              <a:rPr lang="en-US" sz="2300" b="1" dirty="0" smtClean="0"/>
              <a:t>city airport</a:t>
            </a:r>
            <a:r>
              <a:rPr lang="el-GR" sz="2300" b="1" dirty="0" smtClean="0"/>
              <a:t>)</a:t>
            </a:r>
            <a:endParaRPr lang="el-GR" sz="2300" dirty="0" smtClean="0"/>
          </a:p>
          <a:p>
            <a:pPr lvl="2">
              <a:buFont typeface="Wingdings" pitchFamily="2" charset="2"/>
              <a:buChar char="q"/>
            </a:pPr>
            <a:r>
              <a:rPr lang="el-GR" sz="2300" b="1" dirty="0" smtClean="0"/>
              <a:t>Βελτίωση του </a:t>
            </a:r>
            <a:r>
              <a:rPr lang="en-US" sz="2300" b="1" dirty="0" smtClean="0"/>
              <a:t>Thames Barrier </a:t>
            </a:r>
            <a:r>
              <a:rPr lang="el-GR" sz="2300" b="1" dirty="0" smtClean="0"/>
              <a:t>για έλεγχο παλίρροιας (£500 εκ.)</a:t>
            </a:r>
            <a:endParaRPr lang="el-GR" sz="2300" dirty="0" smtClean="0"/>
          </a:p>
          <a:p>
            <a:pPr lvl="2">
              <a:buFont typeface="Wingdings" pitchFamily="2" charset="2"/>
              <a:buChar char="q"/>
            </a:pPr>
            <a:r>
              <a:rPr lang="el-GR" sz="2300" b="1" dirty="0" smtClean="0"/>
              <a:t>Δημιουργία άρτιων τηλεπικοινωνιακών υποδομών</a:t>
            </a:r>
            <a:endParaRPr lang="el-GR" sz="2300" dirty="0" smtClean="0"/>
          </a:p>
          <a:p>
            <a:pPr lvl="2">
              <a:buFont typeface="Wingdings" pitchFamily="2" charset="2"/>
              <a:buChar char="q"/>
            </a:pPr>
            <a:r>
              <a:rPr lang="el-GR" sz="2300" b="1" dirty="0" smtClean="0"/>
              <a:t>…</a:t>
            </a:r>
            <a:endParaRPr lang="el-GR" sz="2300" dirty="0" smtClean="0"/>
          </a:p>
          <a:p>
            <a:endParaRPr lang="el-GR" sz="2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…</a:t>
            </a:r>
            <a:r>
              <a:rPr lang="el-GR" u="sng" dirty="0" smtClean="0"/>
              <a:t>μέτρα</a:t>
            </a:r>
            <a:endParaRPr lang="el-GR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lvl="0">
              <a:buFont typeface="Wingdings" pitchFamily="2" charset="2"/>
              <a:buChar char="q"/>
            </a:pPr>
            <a:r>
              <a:rPr lang="el-GR" b="1" dirty="0" smtClean="0"/>
              <a:t>Κατασκευή 25,000 νέων κατοικιών (για 45,000 κάτοικους).</a:t>
            </a:r>
            <a:endParaRPr lang="el-GR" dirty="0" smtClean="0"/>
          </a:p>
          <a:p>
            <a:pPr lvl="0">
              <a:buFont typeface="Wingdings" pitchFamily="2" charset="2"/>
              <a:buChar char="q"/>
            </a:pPr>
            <a:r>
              <a:rPr lang="el-GR" b="1" dirty="0" smtClean="0"/>
              <a:t>Μετατροπή αποθηκών σε </a:t>
            </a:r>
            <a:r>
              <a:rPr lang="en-US" b="1" dirty="0" smtClean="0"/>
              <a:t>lofts </a:t>
            </a:r>
            <a:r>
              <a:rPr lang="el-GR" b="1" dirty="0" smtClean="0"/>
              <a:t>για υψηλότερα εισοδήματα.</a:t>
            </a:r>
            <a:endParaRPr lang="el-GR" dirty="0" smtClean="0"/>
          </a:p>
          <a:p>
            <a:pPr lvl="0">
              <a:buFont typeface="Wingdings" pitchFamily="2" charset="2"/>
              <a:buChar char="q"/>
            </a:pPr>
            <a:r>
              <a:rPr lang="el-GR" b="1" dirty="0" smtClean="0"/>
              <a:t>Αποκατάσταση 50 συγκροτημάτων εργατικών κατοικιών </a:t>
            </a:r>
            <a:r>
              <a:rPr lang="el-GR" b="1" dirty="0" err="1" smtClean="0"/>
              <a:t>κ΄</a:t>
            </a:r>
            <a:r>
              <a:rPr lang="el-GR" b="1" dirty="0" smtClean="0"/>
              <a:t> δημιουργία 2,000 νέων κατοικιών προς αγορά με χαμηλότοκα στεγαστικά δάνεια.</a:t>
            </a:r>
            <a:endParaRPr lang="el-GR" dirty="0" smtClean="0"/>
          </a:p>
          <a:p>
            <a:pPr lvl="0">
              <a:buFont typeface="Wingdings" pitchFamily="2" charset="2"/>
              <a:buChar char="q"/>
            </a:pPr>
            <a:r>
              <a:rPr lang="el-GR" b="1" dirty="0" smtClean="0"/>
              <a:t> Φύτευση 100,000 δέντρων</a:t>
            </a:r>
            <a:endParaRPr lang="el-GR" dirty="0" smtClean="0"/>
          </a:p>
          <a:p>
            <a:pPr lvl="0">
              <a:buFont typeface="Wingdings" pitchFamily="2" charset="2"/>
              <a:buChar char="q"/>
            </a:pPr>
            <a:r>
              <a:rPr lang="el-GR" b="1" dirty="0" smtClean="0"/>
              <a:t>…</a:t>
            </a:r>
            <a:endParaRPr lang="el-GR" dirty="0" smtClean="0"/>
          </a:p>
          <a:p>
            <a:pPr lvl="0">
              <a:buFont typeface="Wingdings" pitchFamily="2" charset="2"/>
              <a:buChar char="q"/>
            </a:pPr>
            <a:r>
              <a:rPr lang="el-GR" b="1" dirty="0" smtClean="0"/>
              <a:t>Προγράμματα προετοιμασίας κατοίκων για απασχόληση στον τριτογενή τομέα (κατάρτιση σε υπολογιστές κλπ.)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2895600" cy="868362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3200" b="1" u="sng" dirty="0" smtClean="0"/>
              <a:t>Αποτελέσματα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304800"/>
            <a:ext cx="5638800" cy="990600"/>
          </a:xfrm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l-GR" b="1" dirty="0" smtClean="0"/>
              <a:t>Ανταπόκριση εταιριών και θέσεις εργασίας</a:t>
            </a:r>
            <a:endParaRPr lang="el-GR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l-GR" b="1" u="sng" dirty="0" smtClean="0"/>
              <a:t>1981</a:t>
            </a:r>
            <a:r>
              <a:rPr lang="el-GR" b="1" dirty="0" smtClean="0"/>
              <a:t> 	</a:t>
            </a:r>
            <a:r>
              <a:rPr lang="el-GR" b="1" dirty="0" smtClean="0">
                <a:sym typeface="Wingdings"/>
              </a:rPr>
              <a:t></a:t>
            </a:r>
            <a:r>
              <a:rPr lang="el-GR" b="1" dirty="0" smtClean="0"/>
              <a:t> 	   </a:t>
            </a:r>
            <a:r>
              <a:rPr lang="el-GR" b="1" u="sng" dirty="0" smtClean="0"/>
              <a:t>2001</a:t>
            </a:r>
            <a:r>
              <a:rPr lang="el-GR" b="1" dirty="0" smtClean="0"/>
              <a:t>	      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    </a:t>
            </a:r>
            <a:r>
              <a:rPr lang="el-GR" b="1" dirty="0" smtClean="0"/>
              <a:t>(27,000</a:t>
            </a:r>
            <a:r>
              <a:rPr lang="el-GR" b="1" smtClean="0"/>
              <a:t>)            </a:t>
            </a:r>
            <a:r>
              <a:rPr lang="el-GR" b="1" smtClean="0">
                <a:sym typeface="Wingdings"/>
              </a:rPr>
              <a:t></a:t>
            </a:r>
            <a:r>
              <a:rPr lang="el-GR" b="1" smtClean="0"/>
              <a:t> </a:t>
            </a:r>
            <a:r>
              <a:rPr lang="el-GR" b="1" dirty="0" smtClean="0"/>
              <a:t>	(175,000)</a:t>
            </a:r>
            <a:endParaRPr lang="el-GR" dirty="0" smtClean="0"/>
          </a:p>
        </p:txBody>
      </p:sp>
      <p:pic>
        <p:nvPicPr>
          <p:cNvPr id="1026" name="Picture 2" descr="LDDC Proposal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914400" y="1434549"/>
            <a:ext cx="7238999" cy="50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noFill/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3200" b="1" u="sng" dirty="0" smtClean="0"/>
              <a:t>Canary Warf</a:t>
            </a:r>
            <a:r>
              <a:rPr lang="el-GR" sz="3200" b="1" u="sng" dirty="0" smtClean="0"/>
              <a:t> (</a:t>
            </a:r>
            <a:r>
              <a:rPr lang="en-US" sz="3200" b="1" u="sng" dirty="0" smtClean="0"/>
              <a:t>London</a:t>
            </a:r>
            <a:r>
              <a:rPr lang="el-GR" sz="3200" b="1" u="sng" dirty="0" smtClean="0"/>
              <a:t>)</a:t>
            </a:r>
            <a:r>
              <a:rPr lang="el-GR" sz="3200" b="1" dirty="0" smtClean="0"/>
              <a:t>:  1,3 εκ. </a:t>
            </a:r>
            <a:r>
              <a:rPr lang="en-US" sz="3200" b="1" dirty="0" smtClean="0"/>
              <a:t>m</a:t>
            </a:r>
            <a:r>
              <a:rPr lang="el-GR" sz="3200" b="1" dirty="0" smtClean="0"/>
              <a:t>² γραφείων / κατοικιών - 34 Εκτάρια</a:t>
            </a:r>
            <a:endParaRPr lang="el-GR" sz="3200" dirty="0"/>
          </a:p>
        </p:txBody>
      </p:sp>
      <p:pic>
        <p:nvPicPr>
          <p:cNvPr id="2050" name="Picture 2" descr="canary war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401179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715000" y="1752600"/>
            <a:ext cx="2643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St Katherine’s Dock</a:t>
            </a:r>
            <a:endParaRPr lang="el-GR" sz="2400" dirty="0"/>
          </a:p>
        </p:txBody>
      </p:sp>
      <p:pic>
        <p:nvPicPr>
          <p:cNvPr id="2051" name="Picture 3" descr="St Katherine's D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14600"/>
            <a:ext cx="4247058" cy="264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657600"/>
            <a:ext cx="4381419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762000"/>
            <a:ext cx="3810000" cy="546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041" y="0"/>
            <a:ext cx="597791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143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Greenwich:</a:t>
            </a:r>
          </a:p>
          <a:p>
            <a:r>
              <a:rPr lang="en-US" sz="1600" b="1" dirty="0" smtClean="0"/>
              <a:t>1980 &amp; 2010 </a:t>
            </a:r>
            <a:endParaRPr lang="el-GR" sz="1600" b="1" dirty="0"/>
          </a:p>
        </p:txBody>
      </p:sp>
    </p:spTree>
    <p:extLst>
      <p:ext uri="{BB962C8B-B14F-4D97-AF65-F5344CB8AC3E}">
        <p14:creationId xmlns:p14="http://schemas.microsoft.com/office/powerpoint/2010/main" val="1380473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4572000" cy="193516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2800" b="1" u="sng" dirty="0" smtClean="0"/>
              <a:t>Millennium Dome</a:t>
            </a:r>
            <a:r>
              <a:rPr lang="en-GB" sz="2800" b="1" u="sng" dirty="0" smtClean="0"/>
              <a:t> (</a:t>
            </a:r>
            <a:r>
              <a:rPr lang="en-US" sz="2800" b="1" u="sng" dirty="0" smtClean="0"/>
              <a:t>London</a:t>
            </a:r>
            <a:r>
              <a:rPr lang="en-GB" sz="2800" b="1" u="sng" dirty="0" smtClean="0"/>
              <a:t>)</a:t>
            </a:r>
            <a:r>
              <a:rPr lang="en-GB" sz="2800" b="1" dirty="0" smtClean="0"/>
              <a:t>   </a:t>
            </a:r>
            <a:r>
              <a:rPr lang="el-GR" sz="2400" b="1" dirty="0" smtClean="0"/>
              <a:t>Επένδυση £ 4 εκ.  – 10,000 κατοικίες 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b="1" dirty="0" smtClean="0"/>
              <a:t>(3,800 για χαμηλά εισοδήματα)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b="1" dirty="0" smtClean="0"/>
              <a:t>[</a:t>
            </a:r>
            <a:r>
              <a:rPr lang="el-GR" sz="2400" dirty="0" smtClean="0"/>
              <a:t>Εντάχθηκε στο ολυμπιακό φάκελο]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114800"/>
            <a:ext cx="4572000" cy="152399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Guggenheim </a:t>
            </a:r>
            <a:r>
              <a:rPr lang="en-US" b="1" u="sng" dirty="0" err="1" smtClean="0"/>
              <a:t>Galery</a:t>
            </a:r>
            <a:endParaRPr lang="en-US" b="1" u="sng" dirty="0" smtClean="0"/>
          </a:p>
          <a:p>
            <a:pPr>
              <a:buNone/>
            </a:pPr>
            <a:r>
              <a:rPr lang="en-US" b="1" u="sng" dirty="0" smtClean="0"/>
              <a:t>(Bilbao)</a:t>
            </a:r>
            <a:r>
              <a:rPr lang="en-US" b="1" dirty="0" smtClean="0"/>
              <a:t> : 32,500 m²</a:t>
            </a:r>
            <a:endParaRPr lang="el-GR" dirty="0"/>
          </a:p>
        </p:txBody>
      </p:sp>
      <p:pic>
        <p:nvPicPr>
          <p:cNvPr id="3074" name="Picture 2" descr="milleenium-dome-at-du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81000"/>
            <a:ext cx="345244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505200"/>
            <a:ext cx="3429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1219200" y="3276600"/>
            <a:ext cx="5943600" cy="0"/>
          </a:xfrm>
          <a:prstGeom prst="line">
            <a:avLst/>
          </a:prstGeom>
          <a:ln w="57150"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l-GR" sz="3200" b="1" u="sng" dirty="0" smtClean="0"/>
              <a:t>Αστική Μορφολογία και Μετάβαση στην Νέα Παγκοσμιοποίηση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13360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600" b="1" u="sng" dirty="0" smtClean="0"/>
              <a:t>Θεωρία αστικού κύκλου</a:t>
            </a:r>
          </a:p>
          <a:p>
            <a:pPr>
              <a:buNone/>
            </a:pPr>
            <a:r>
              <a:rPr lang="el-GR" sz="1600" b="1" dirty="0" smtClean="0"/>
              <a:t>	Α) </a:t>
            </a:r>
            <a:r>
              <a:rPr lang="el-GR" sz="1600" b="1" i="1" dirty="0" smtClean="0"/>
              <a:t>Αστικοποίηση</a:t>
            </a:r>
            <a:r>
              <a:rPr lang="el-GR" sz="1600" b="1" dirty="0" smtClean="0"/>
              <a:t>      : πληθυσμιακή μετανάστευση και συγκέντρωση   στις πόλεις.</a:t>
            </a:r>
          </a:p>
          <a:p>
            <a:pPr>
              <a:buNone/>
            </a:pPr>
            <a:endParaRPr lang="el-GR" sz="800" b="1" dirty="0" smtClean="0"/>
          </a:p>
          <a:p>
            <a:pPr>
              <a:buNone/>
            </a:pPr>
            <a:r>
              <a:rPr lang="el-GR" sz="1600" b="1" dirty="0" smtClean="0"/>
              <a:t>	Β) </a:t>
            </a:r>
            <a:r>
              <a:rPr lang="el-GR" sz="1600" b="1" i="1" dirty="0" err="1" smtClean="0"/>
              <a:t>Προαστιοποίηση</a:t>
            </a:r>
            <a:r>
              <a:rPr lang="el-GR" sz="1600" b="1" dirty="0" smtClean="0"/>
              <a:t> : στάδιο αποκέντρωσης του πληθυσμού προς εξωτερικούς δακτυλίους.</a:t>
            </a:r>
          </a:p>
          <a:p>
            <a:pPr>
              <a:buNone/>
            </a:pPr>
            <a:endParaRPr lang="el-GR" sz="800" b="1" dirty="0" smtClean="0"/>
          </a:p>
          <a:p>
            <a:pPr>
              <a:buNone/>
            </a:pPr>
            <a:r>
              <a:rPr lang="el-GR" sz="1600" b="1" u="sng" dirty="0" smtClean="0"/>
              <a:t>Νέοι Όροι</a:t>
            </a:r>
            <a:r>
              <a:rPr lang="el-GR" sz="1600" b="1" dirty="0" smtClean="0"/>
              <a:t>: Πολεοδομικό συγκρότημα, Λειτουργική Αστική Περιφέρεια,  ημερήσια / νυχτερινή πυκνότητα, προάστια υπνωτήρια, μετακίνηση στην εργασία - </a:t>
            </a:r>
            <a:r>
              <a:rPr lang="el-GR" sz="1600" b="1" dirty="0" err="1" smtClean="0"/>
              <a:t>commuting</a:t>
            </a:r>
            <a:r>
              <a:rPr lang="el-GR" sz="1600" b="1" dirty="0" smtClean="0"/>
              <a:t>, …). </a:t>
            </a:r>
            <a:endParaRPr lang="el-GR" sz="1600" dirty="0" smtClean="0"/>
          </a:p>
        </p:txBody>
      </p:sp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914400" y="3429000"/>
            <a:ext cx="43434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3200" b="1" u="sng" dirty="0" smtClean="0"/>
              <a:t>Κατηγοριοποιήσεις Πόλεων: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32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Πόλεις του 3</a:t>
            </a:r>
            <a:r>
              <a:rPr kumimoji="0" lang="el-GR" sz="32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ου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κόσμου</a:t>
            </a: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Πόλεις του 2</a:t>
            </a:r>
            <a:r>
              <a:rPr kumimoji="0" lang="el-GR" sz="32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ου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κόσμου </a:t>
            </a: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Πόλεις του  1</a:t>
            </a:r>
            <a:r>
              <a:rPr kumimoji="0" lang="el-GR" sz="32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ου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κόσμου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α) Περιφερειακής / εθνικής σημασίας</a:t>
            </a: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β) </a:t>
            </a:r>
            <a:r>
              <a:rPr kumimoji="0" lang="el-G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Κοσμοπόλεις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Διεθνείς Πόλεις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(</a:t>
            </a:r>
            <a:r>
              <a:rPr kumimoji="0" lang="el-G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Peter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Hall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1966)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- Δεξιό άγκιστρο"/>
          <p:cNvSpPr/>
          <p:nvPr/>
        </p:nvSpPr>
        <p:spPr>
          <a:xfrm rot="5400000">
            <a:off x="6610350" y="4667250"/>
            <a:ext cx="457200" cy="1333500"/>
          </a:xfrm>
          <a:prstGeom prst="rightBrace">
            <a:avLst/>
          </a:prstGeom>
          <a:ln w="38100">
            <a:solidFill>
              <a:schemeClr val="tx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5791200" y="3886200"/>
            <a:ext cx="2209800" cy="1143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>
                <a:alpha val="97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l-GR" sz="1600" b="1" dirty="0" smtClean="0"/>
              <a:t>Λονδίνο, Παρίσι, Νέα Υόρκη, Τόκιο, </a:t>
            </a:r>
            <a:endParaRPr lang="el-GR" sz="1600" dirty="0" smtClean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l-GR" sz="1600" b="1" dirty="0" smtClean="0"/>
              <a:t>Ολλανδικό </a:t>
            </a:r>
            <a:r>
              <a:rPr lang="el-GR" sz="1600" b="1" dirty="0" err="1" smtClean="0"/>
              <a:t>Randstad</a:t>
            </a:r>
            <a:r>
              <a:rPr lang="el-GR" sz="1600" b="1" dirty="0" smtClean="0"/>
              <a:t>,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l-GR" sz="1600" b="1" dirty="0" smtClean="0"/>
              <a:t>Γερμανικό </a:t>
            </a:r>
            <a:r>
              <a:rPr lang="el-GR" sz="1600" b="1" dirty="0" err="1" smtClean="0"/>
              <a:t>Rhine</a:t>
            </a:r>
            <a:r>
              <a:rPr lang="el-GR" sz="1600" b="1" dirty="0" smtClean="0"/>
              <a:t> </a:t>
            </a:r>
            <a:r>
              <a:rPr lang="el-GR" sz="1600" b="1" dirty="0" err="1" smtClean="0"/>
              <a:t>Ruhr</a:t>
            </a:r>
            <a:r>
              <a:rPr lang="el-GR" sz="1600" b="1" dirty="0" smtClean="0"/>
              <a:t>… </a:t>
            </a:r>
            <a:endParaRPr lang="el-GR" sz="1600" dirty="0" smtClean="0"/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5867400" y="5715000"/>
            <a:ext cx="19812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>
                <a:alpha val="97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Πολύ-</a:t>
            </a:r>
            <a:r>
              <a:rPr kumimoji="0" lang="el-G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πολιτισμικότητα</a:t>
            </a: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Κοσμοπολιτισμός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u="sng" dirty="0" smtClean="0"/>
              <a:t>La Defense</a:t>
            </a:r>
            <a:r>
              <a:rPr lang="el-GR" sz="3200" b="1" u="sng" dirty="0" smtClean="0"/>
              <a:t> </a:t>
            </a:r>
            <a:r>
              <a:rPr lang="en-US" sz="3200" b="1" u="sng" dirty="0" smtClean="0"/>
              <a:t>1982 </a:t>
            </a:r>
            <a:r>
              <a:rPr lang="el-GR" sz="3200" b="1" u="sng" dirty="0" smtClean="0"/>
              <a:t>(</a:t>
            </a:r>
            <a:r>
              <a:rPr lang="en-US" sz="3200" b="1" u="sng" dirty="0" smtClean="0"/>
              <a:t>Paris</a:t>
            </a:r>
            <a:r>
              <a:rPr lang="el-GR" sz="3200" b="1" u="sng" dirty="0" smtClean="0"/>
              <a:t>)</a:t>
            </a:r>
            <a:r>
              <a:rPr lang="el-GR" sz="3200" b="1" dirty="0" smtClean="0"/>
              <a:t> : 2,5 εκ. </a:t>
            </a:r>
            <a:r>
              <a:rPr lang="en-US" sz="3200" b="1" dirty="0" smtClean="0"/>
              <a:t>m</a:t>
            </a:r>
            <a:r>
              <a:rPr lang="el-GR" sz="3200" b="1" dirty="0" smtClean="0"/>
              <a:t>² γραφείων / κατοικιών - 160 Εκτάρια</a:t>
            </a:r>
            <a:r>
              <a:rPr lang="el-GR" sz="3200" b="1" u="sng" dirty="0" smtClean="0"/>
              <a:t> 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0"/>
            <a:ext cx="2743200" cy="1524000"/>
          </a:xfr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err="1" smtClean="0"/>
              <a:t>Bibliothèque</a:t>
            </a:r>
            <a:r>
              <a:rPr lang="en-US" dirty="0" smtClean="0"/>
              <a:t> </a:t>
            </a:r>
            <a:r>
              <a:rPr lang="en-US" dirty="0" err="1" smtClean="0"/>
              <a:t>nationale</a:t>
            </a:r>
            <a:r>
              <a:rPr lang="en-US" dirty="0" smtClean="0"/>
              <a:t> de France (1980s)</a:t>
            </a:r>
            <a:endParaRPr lang="el-GR" dirty="0"/>
          </a:p>
        </p:txBody>
      </p:sp>
      <p:pic>
        <p:nvPicPr>
          <p:cNvPr id="4098" name="Picture 2" descr="Defens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24003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defense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219200"/>
            <a:ext cx="2590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Defens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981200"/>
            <a:ext cx="20574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038600"/>
            <a:ext cx="17145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1295400" y="3886200"/>
            <a:ext cx="5943600" cy="0"/>
          </a:xfrm>
          <a:prstGeom prst="line">
            <a:avLst/>
          </a:prstGeom>
          <a:ln w="57150"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4419600"/>
            <a:ext cx="3457735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Tokyo Waterfront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3352800" cy="27432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l-GR" sz="2000" b="1" dirty="0" smtClean="0"/>
              <a:t>Άρχισε το 1980 και θα τελείωνε το 2004</a:t>
            </a:r>
            <a:endParaRPr lang="el-GR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b="1" dirty="0" smtClean="0"/>
              <a:t>Αρχικό Πλάνο  </a:t>
            </a:r>
            <a:r>
              <a:rPr lang="el-GR" sz="2000" b="1" dirty="0" smtClean="0">
                <a:sym typeface="Wingdings"/>
              </a:rPr>
              <a:t></a:t>
            </a:r>
            <a:r>
              <a:rPr lang="el-GR" sz="2000" b="1" dirty="0" smtClean="0"/>
              <a:t> 106.000 εργαζόμενοι· 63,000 κάτοικοι</a:t>
            </a:r>
            <a:endParaRPr lang="el-GR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b="1" dirty="0" smtClean="0"/>
              <a:t>Αναθεώρηση    </a:t>
            </a:r>
            <a:r>
              <a:rPr lang="el-GR" sz="2000" b="1" dirty="0" smtClean="0">
                <a:sym typeface="Wingdings"/>
              </a:rPr>
              <a:t></a:t>
            </a:r>
            <a:r>
              <a:rPr lang="el-GR" sz="2000" b="1" dirty="0" smtClean="0"/>
              <a:t> 72,000 εργαζόμενοι· 42,000 κάτοικοι  (τέλος το 2015…)</a:t>
            </a:r>
            <a:endParaRPr lang="el-GR" sz="20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066800"/>
            <a:ext cx="48863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038600"/>
            <a:ext cx="3962400" cy="263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3200" b="1" u="sng" dirty="0" smtClean="0"/>
              <a:t>…επόμενα στάδια</a:t>
            </a:r>
            <a:endParaRPr lang="el-GR" sz="3200" b="1" u="sng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800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b="1" dirty="0" smtClean="0"/>
              <a:t>Γ) </a:t>
            </a:r>
            <a:r>
              <a:rPr lang="el-GR" b="1" i="1" dirty="0" err="1" smtClean="0"/>
              <a:t>Αποαστικοποίηση</a:t>
            </a:r>
            <a:r>
              <a:rPr lang="el-GR" b="1" dirty="0" smtClean="0"/>
              <a:t>: στάδιο αποκέντρωσης πληθυσμού από τις μεγαλουπόλεις (τέλη δεκαετίας 1960).  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/>
              <a:t>Urban decay, vacant land. 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/>
              <a:t>inner cities, 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/>
              <a:t>suburban exploitation thesis…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                                      </a:t>
            </a:r>
            <a:r>
              <a:rPr lang="en-US" sz="2100" u="sng" dirty="0" smtClean="0"/>
              <a:t>Detroit</a:t>
            </a:r>
            <a:endParaRPr lang="el-GR" sz="2100" u="sng" dirty="0" smtClean="0"/>
          </a:p>
          <a:p>
            <a:pPr>
              <a:buNone/>
            </a:pPr>
            <a:r>
              <a:rPr lang="el-GR" b="1" dirty="0" smtClean="0"/>
              <a:t>Δ) </a:t>
            </a:r>
            <a:r>
              <a:rPr lang="el-GR" b="1" dirty="0" err="1" smtClean="0"/>
              <a:t>Επαναστικοποίηση</a:t>
            </a:r>
            <a:r>
              <a:rPr lang="el-GR" b="1" dirty="0" smtClean="0"/>
              <a:t> (δεκαετία 1980)</a:t>
            </a:r>
            <a:endParaRPr lang="el-GR" dirty="0" smtClean="0"/>
          </a:p>
          <a:p>
            <a:pPr lvl="1">
              <a:buFont typeface="Wingdings" pitchFamily="2" charset="2"/>
              <a:buChar char="§"/>
            </a:pPr>
            <a:r>
              <a:rPr lang="el-GR" b="1" dirty="0" smtClean="0"/>
              <a:t>Επιστροφή πληθυσμού σε μεγάλο αριθμό πόλεων.</a:t>
            </a:r>
            <a:endParaRPr lang="el-GR" dirty="0" smtClean="0"/>
          </a:p>
          <a:p>
            <a:pPr lvl="1">
              <a:buFont typeface="Wingdings" pitchFamily="2" charset="2"/>
              <a:buChar char="§"/>
            </a:pPr>
            <a:r>
              <a:rPr lang="el-GR" b="1" dirty="0" smtClean="0"/>
              <a:t>Κυριαρχία 3γενή τομέα </a:t>
            </a:r>
            <a:r>
              <a:rPr lang="el-GR" b="1" dirty="0" smtClean="0">
                <a:sym typeface="Wingdings"/>
              </a:rPr>
              <a:t></a:t>
            </a:r>
            <a:r>
              <a:rPr lang="el-GR" b="1" dirty="0" smtClean="0"/>
              <a:t> συγκέντρωση πολυεθνικών, χρηματιστικού κεφαλαίου </a:t>
            </a:r>
            <a:r>
              <a:rPr lang="el-GR" b="1" dirty="0" err="1" smtClean="0"/>
              <a:t>κ΄</a:t>
            </a:r>
            <a:r>
              <a:rPr lang="el-GR" b="1" dirty="0" smtClean="0"/>
              <a:t> υπηρεσιών παραγωγού.</a:t>
            </a:r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09800"/>
            <a:ext cx="190009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2400" b="1" u="sng" dirty="0" smtClean="0"/>
              <a:t>Σε σχέση με το παρελθόν οι σημερινές παγκόσμιες πόλεις</a:t>
            </a:r>
            <a:r>
              <a:rPr lang="en-US" sz="2400" b="1" u="sng" dirty="0" smtClean="0"/>
              <a:t>, </a:t>
            </a:r>
            <a:r>
              <a:rPr lang="el-GR" sz="2400" b="1" u="sng" dirty="0" smtClean="0"/>
              <a:t>αποτελούν…</a:t>
            </a: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3622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l-GR" b="1" dirty="0" smtClean="0"/>
              <a:t>Α) Προϊόντα αυξημένου βαθμού διεθνοποίησης της παγκόσμιας οικονομίας</a:t>
            </a:r>
            <a:endParaRPr lang="el-GR" dirty="0" smtClean="0"/>
          </a:p>
          <a:p>
            <a:pPr>
              <a:buNone/>
            </a:pPr>
            <a:r>
              <a:rPr lang="el-GR" b="1" dirty="0" smtClean="0"/>
              <a:t>	Συντονίζουν σχέσεις παγκόσμιου – τοπικού (κέντρα ελέγχου πληροφοριών, πολιτιστικών προϊόντων, χρηματοοικονομικών ανταλλαγών).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b="1" dirty="0" smtClean="0"/>
              <a:t>Β) Προϊόντα νέων τεχνολογιών και στρατηγικής πολυεθνικών.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b="1" dirty="0" smtClean="0"/>
              <a:t>Γ) Πομποί συνειδητοποίησης αλληλεξαρτήσεων </a:t>
            </a:r>
          </a:p>
          <a:p>
            <a:pPr>
              <a:buNone/>
            </a:pPr>
            <a:r>
              <a:rPr lang="el-GR" b="1" dirty="0" smtClean="0"/>
              <a:t>     (π.χ. περιβάλλον / δικαιώματα / νέα κοινωνικά κινήματα).</a:t>
            </a:r>
            <a:endParaRPr lang="el-GR" dirty="0" smtClean="0"/>
          </a:p>
          <a:p>
            <a:pPr>
              <a:buNone/>
            </a:pPr>
            <a:r>
              <a:rPr lang="el-GR" b="1" dirty="0" smtClean="0"/>
              <a:t>Δ) Κέντρα ανταλλαγής προϊόντων, πληροφοριών, κεφαλαίων (</a:t>
            </a:r>
            <a:r>
              <a:rPr lang="en-US" b="1" dirty="0" smtClean="0"/>
              <a:t>Vs</a:t>
            </a:r>
            <a:r>
              <a:rPr lang="el-GR" b="1" dirty="0" smtClean="0"/>
              <a:t>. πρώτων υλών).</a:t>
            </a:r>
            <a:endParaRPr lang="el-GR" dirty="0" smtClean="0"/>
          </a:p>
        </p:txBody>
      </p:sp>
      <p:pic>
        <p:nvPicPr>
          <p:cNvPr id="4" name="Picture 8" descr="figure-21-1"/>
          <p:cNvPicPr/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1371600" y="3429000"/>
            <a:ext cx="6172200" cy="3286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l-GR" sz="3200" b="1" u="sng" dirty="0" smtClean="0"/>
              <a:t>Ανατροφοδοτούμενες Συνεργίες</a:t>
            </a:r>
            <a:r>
              <a:rPr lang="el-GR" sz="3200" b="1" dirty="0" smtClean="0"/>
              <a:t> :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9812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l-GR" b="1" dirty="0" smtClean="0"/>
              <a:t>Η Ν. Υόρκη προσελκύει γραφεία διοίκησης πολυεθνικών επειδή αποτελεί πόλο πολιτιστικό / τηλεπικοινωνιακό / συγκέντρωσης υπηρεσιών.</a:t>
            </a:r>
            <a:endParaRPr lang="el-GR" dirty="0" smtClean="0"/>
          </a:p>
          <a:p>
            <a:pPr lvl="0"/>
            <a:r>
              <a:rPr lang="el-GR" b="1" dirty="0" smtClean="0"/>
              <a:t>Προσελκύει προηγμένες υπηρεσίες παραγωγού (</a:t>
            </a:r>
            <a:r>
              <a:rPr lang="en-US" b="1" dirty="0" smtClean="0"/>
              <a:t>advanced producer services</a:t>
            </a:r>
            <a:r>
              <a:rPr lang="el-GR" b="1" dirty="0" smtClean="0"/>
              <a:t>) επειδή αποτελεί διευθυντικό κέντρο επιχειρήσεων. </a:t>
            </a:r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4" name="Picture 9" descr="figure-21-2"/>
          <p:cNvPicPr/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990600" y="2819400"/>
            <a:ext cx="5257800" cy="3728085"/>
          </a:xfrm>
          <a:prstGeom prst="rect">
            <a:avLst/>
          </a:prstGeom>
          <a:noFill/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6400800" y="3904565"/>
            <a:ext cx="24384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Ιεράρχηση</a:t>
            </a:r>
            <a:r>
              <a:rPr kumimoji="0" lang="en-GB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πόλεων</a:t>
            </a:r>
            <a:r>
              <a:rPr kumimoji="0" lang="en-GB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l-G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Friedman – </a:t>
            </a:r>
            <a:endParaRPr kumimoji="0" lang="el-G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Uni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lang="el-G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Loughborough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endParaRPr kumimoji="0" lang="el-G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Λειτουργίες: λογιστικές,   διαφημιστικές, τραπεζικές </a:t>
            </a:r>
            <a:r>
              <a:rPr kumimoji="0" lang="el-GR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κ΄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νομικές υπηρεσίες </a:t>
            </a:r>
            <a:endParaRPr kumimoji="0" lang="el-G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3200" b="1" u="sng" dirty="0" smtClean="0"/>
              <a:t>Ειδικότερα χαρακτηριστικά</a:t>
            </a:r>
            <a:r>
              <a:rPr lang="en-US" sz="3200" b="1" u="sng" dirty="0" smtClean="0"/>
              <a:t> (</a:t>
            </a:r>
            <a:r>
              <a:rPr lang="el-GR" sz="3200" b="1" u="sng" dirty="0" smtClean="0"/>
              <a:t>Οικονομικά)</a:t>
            </a:r>
            <a:endParaRPr lang="el-GR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l-GR" b="1" dirty="0" smtClean="0"/>
              <a:t>Η πληθυσμιακή συγκέντρωση συντηρείται από την </a:t>
            </a:r>
            <a:r>
              <a:rPr lang="el-GR" b="1" i="1" dirty="0" smtClean="0"/>
              <a:t>παγκόσμια επιχειρηματική δραστηριότητα </a:t>
            </a:r>
            <a:r>
              <a:rPr lang="el-GR" b="1" i="1" dirty="0" err="1" smtClean="0"/>
              <a:t>κ΄</a:t>
            </a:r>
            <a:r>
              <a:rPr lang="el-GR" b="1" i="1" dirty="0" smtClean="0"/>
              <a:t> κατανάλωση (</a:t>
            </a:r>
            <a:r>
              <a:rPr lang="el-GR" b="1" i="1" dirty="0" err="1" smtClean="0"/>
              <a:t>Harvey</a:t>
            </a:r>
            <a:r>
              <a:rPr lang="el-GR" b="1" i="1" dirty="0" smtClean="0"/>
              <a:t>, 1989· </a:t>
            </a:r>
            <a:r>
              <a:rPr lang="el-GR" b="1" i="1" dirty="0" err="1" smtClean="0"/>
              <a:t>Sassen</a:t>
            </a:r>
            <a:r>
              <a:rPr lang="el-GR" b="1" i="1" dirty="0" smtClean="0"/>
              <a:t>, 1991).</a:t>
            </a:r>
            <a:endParaRPr lang="en-US" b="1" i="1" dirty="0" smtClean="0"/>
          </a:p>
          <a:p>
            <a:pPr lvl="0">
              <a:buNone/>
            </a:pPr>
            <a:endParaRPr lang="el-GR" sz="2800" dirty="0" smtClean="0"/>
          </a:p>
          <a:p>
            <a:pPr lvl="0"/>
            <a:r>
              <a:rPr lang="el-GR" b="1" dirty="0" smtClean="0"/>
              <a:t> Δημιουργία πλανητικών κόμβων συντονισμού  (Λονδίνο, Νέα Υόρκη, Τόκιο) και λειτουργιών που επιζητούν κεντρικότητα (πυκνότητες) </a:t>
            </a:r>
            <a:endParaRPr lang="el-GR" sz="2800" dirty="0" smtClean="0"/>
          </a:p>
          <a:p>
            <a:pPr lvl="3">
              <a:buFont typeface="Wingdings" pitchFamily="2" charset="2"/>
              <a:buChar char="q"/>
            </a:pPr>
            <a:r>
              <a:rPr lang="el-GR" sz="2400" b="1" u="sng" dirty="0" smtClean="0"/>
              <a:t>Νέα Υόρκη:</a:t>
            </a:r>
            <a:r>
              <a:rPr lang="el-GR" sz="2400" b="1" dirty="0" smtClean="0"/>
              <a:t> 90% της απασχόλησης σε ασφαλιστικές / χρηματοοικονομικές δραστηριότητες βρίσκεται στο Μανχάταν.</a:t>
            </a:r>
          </a:p>
          <a:p>
            <a:pPr lvl="3">
              <a:buFont typeface="Wingdings" pitchFamily="2" charset="2"/>
              <a:buChar char="q"/>
            </a:pPr>
            <a:r>
              <a:rPr lang="el-GR" sz="2400" b="1" u="sng" dirty="0" err="1" smtClean="0"/>
              <a:t>City</a:t>
            </a:r>
            <a:r>
              <a:rPr lang="el-GR" sz="2400" b="1" u="sng" dirty="0" smtClean="0"/>
              <a:t> Λονδίνου</a:t>
            </a:r>
            <a:r>
              <a:rPr lang="el-GR" sz="2400" b="1" dirty="0" smtClean="0"/>
              <a:t>    = 700.000 εργαζόμενοι.</a:t>
            </a:r>
          </a:p>
          <a:p>
            <a:r>
              <a:rPr lang="el-GR" b="1" dirty="0" smtClean="0"/>
              <a:t>Οι μισές διευθύνσεις τραπεζών στην Αγγλία βρίσκονται γύρω από την ‘Τράπεζα της Αγγλίας’.</a:t>
            </a:r>
          </a:p>
          <a:p>
            <a:pPr lvl="3">
              <a:buFont typeface="Wingdings" pitchFamily="2" charset="2"/>
              <a:buChar char="q"/>
            </a:pPr>
            <a:r>
              <a:rPr lang="el-GR" sz="2400" b="1" u="sng" dirty="0" smtClean="0"/>
              <a:t>Βρυξέλες</a:t>
            </a:r>
            <a:r>
              <a:rPr lang="el-GR" sz="2400" b="1" dirty="0" smtClean="0"/>
              <a:t> = 8τ.μ. γραφείων ανά κάτοικο.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3200" b="1" u="sng" dirty="0" smtClean="0"/>
              <a:t>Ειδικότερα χαρακτηριστικά (</a:t>
            </a:r>
            <a:r>
              <a:rPr lang="el-GR" sz="3200" b="1" u="sng" dirty="0" err="1" smtClean="0"/>
              <a:t>χωρο</a:t>
            </a:r>
            <a:r>
              <a:rPr lang="el-GR" sz="3200" b="1" u="sng" dirty="0" smtClean="0"/>
              <a:t>-κοινωνικά)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25146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l-GR" sz="2400" b="1" dirty="0" smtClean="0"/>
              <a:t>Διαδικασία </a:t>
            </a:r>
            <a:r>
              <a:rPr lang="el-GR" sz="2400" b="1" i="1" dirty="0" smtClean="0"/>
              <a:t>‘εξευγενισμού’</a:t>
            </a:r>
            <a:r>
              <a:rPr lang="el-GR" sz="2400" b="1" dirty="0" smtClean="0"/>
              <a:t> (</a:t>
            </a:r>
            <a:r>
              <a:rPr lang="el-GR" sz="2400" b="1" dirty="0" err="1" smtClean="0"/>
              <a:t>gentrification</a:t>
            </a:r>
            <a:r>
              <a:rPr lang="el-GR" sz="2400" b="1" dirty="0" smtClean="0"/>
              <a:t>) των περιοχών γύρω από τον πυρήνα της πόλης.</a:t>
            </a:r>
            <a:endParaRPr lang="el-GR" sz="2400" dirty="0" smtClean="0"/>
          </a:p>
          <a:p>
            <a:pPr>
              <a:buNone/>
            </a:pPr>
            <a:endParaRPr lang="el-GR" sz="2400" dirty="0" smtClean="0"/>
          </a:p>
          <a:p>
            <a:pPr lvl="0"/>
            <a:r>
              <a:rPr lang="el-GR" sz="2400" b="1" dirty="0" smtClean="0"/>
              <a:t>Πολυεθνική σύνθεση πληθυσμού</a:t>
            </a:r>
            <a:endParaRPr lang="el-GR" sz="2400" dirty="0" smtClean="0"/>
          </a:p>
          <a:p>
            <a:pPr>
              <a:buNone/>
            </a:pPr>
            <a:r>
              <a:rPr lang="el-GR" sz="2400" b="1" dirty="0" smtClean="0"/>
              <a:t>	(WTC = 50.000 εργαζόμενοι / Θύματα : υπήκοοι 62 </a:t>
            </a:r>
            <a:r>
              <a:rPr lang="el-GR" sz="2400" b="1" dirty="0" err="1" smtClean="0"/>
              <a:t>χώρών</a:t>
            </a:r>
            <a:r>
              <a:rPr lang="el-GR" sz="2400" b="1" dirty="0" smtClean="0"/>
              <a:t>).</a:t>
            </a:r>
            <a:endParaRPr lang="el-GR" sz="2400" dirty="0" smtClean="0"/>
          </a:p>
          <a:p>
            <a:pPr>
              <a:buNone/>
            </a:pPr>
            <a:endParaRPr lang="el-GR" sz="2400" dirty="0" smtClean="0"/>
          </a:p>
          <a:p>
            <a:pPr lvl="0"/>
            <a:r>
              <a:rPr lang="el-GR" sz="2400" b="1" dirty="0" smtClean="0"/>
              <a:t>Αυξημένη κοινωνική πόλωση και χωρικός διαχωρισμός.</a:t>
            </a:r>
            <a:endParaRPr lang="el-GR" sz="2400" dirty="0" smtClean="0"/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2667000" y="3505200"/>
            <a:ext cx="3429000" cy="990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Ανώτερα  διευθυντικά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el-GR" sz="1600" b="1" dirty="0" smtClean="0">
                <a:latin typeface="Calibri" pitchFamily="34" charset="0"/>
              </a:rPr>
              <a:t>και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l-GR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επιχειρηματικά  στελέχη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2057400" y="4419600"/>
            <a:ext cx="4876800" cy="1600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α) Εργαζόμενοι σε βοηθητικές δραστηριότητες.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β) Αποκλεισμένοι (μετανάστες, πρόσφυγες) σε αστικούς θύλακες </a:t>
            </a:r>
            <a:endParaRPr kumimoji="0" lang="el-G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l-GR" sz="3200" b="1" u="sng" dirty="0" smtClean="0"/>
              <a:t>Αιτίες αύξησης των ανισοτήτων στην παγκόσμια πόλη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l-GR" b="1" u="sng" dirty="0" smtClean="0"/>
              <a:t>Ανταγωνισμός των τόπων:</a:t>
            </a:r>
          </a:p>
          <a:p>
            <a:pPr lvl="0"/>
            <a:endParaRPr lang="el-GR" u="sng" dirty="0" smtClean="0"/>
          </a:p>
          <a:p>
            <a:pPr lvl="0">
              <a:buFont typeface="Wingdings" pitchFamily="2" charset="2"/>
              <a:buChar char="q"/>
            </a:pPr>
            <a:r>
              <a:rPr lang="el-GR" b="1" dirty="0" smtClean="0"/>
              <a:t>Ανταγωνισμός για προσέλκυση επενδύσεων.</a:t>
            </a:r>
            <a:endParaRPr lang="el-GR" dirty="0" smtClean="0"/>
          </a:p>
          <a:p>
            <a:pPr lvl="0">
              <a:buFont typeface="Wingdings" pitchFamily="2" charset="2"/>
              <a:buChar char="q"/>
            </a:pPr>
            <a:r>
              <a:rPr lang="el-GR" b="1" dirty="0" smtClean="0"/>
              <a:t>Ανταγωνισμός για προσέλκυση τουρισμού.</a:t>
            </a:r>
            <a:endParaRPr lang="el-GR" dirty="0" smtClean="0"/>
          </a:p>
          <a:p>
            <a:pPr lvl="0">
              <a:buFont typeface="Wingdings" pitchFamily="2" charset="2"/>
              <a:buChar char="q"/>
            </a:pPr>
            <a:r>
              <a:rPr lang="el-GR" b="1" dirty="0" smtClean="0"/>
              <a:t>Άμιλλα για προσέλκυση διεθνών γεγονότων, διοργανώσεων, η δραστηριοτήτων (Ολυμπιάδα, Ευρωπαϊκή Τράπεζα…).</a:t>
            </a:r>
            <a:endParaRPr lang="el-GR" dirty="0" smtClean="0"/>
          </a:p>
          <a:p>
            <a:pPr lvl="0">
              <a:buFont typeface="Wingdings" pitchFamily="2" charset="2"/>
              <a:buChar char="q"/>
            </a:pPr>
            <a:r>
              <a:rPr lang="el-GR" b="1" dirty="0" smtClean="0"/>
              <a:t>Επιδίωξη κεντρικότητας.</a:t>
            </a:r>
            <a:endParaRPr lang="el-GR" dirty="0" smtClean="0"/>
          </a:p>
          <a:p>
            <a:pPr lvl="0">
              <a:buFont typeface="Wingdings" pitchFamily="2" charset="2"/>
              <a:buChar char="q"/>
            </a:pPr>
            <a:r>
              <a:rPr lang="el-GR" b="1" dirty="0" smtClean="0"/>
              <a:t>Προβολή τοπικής ιδιαιτερότητας με στόχο την εμπορευματοποίηση της.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el-GR" sz="3200" b="1" dirty="0" smtClean="0"/>
              <a:t>Μετάβαση αστικής διακυβέρνησης:  </a:t>
            </a:r>
            <a:br>
              <a:rPr lang="el-GR" sz="3200" b="1" dirty="0" smtClean="0"/>
            </a:br>
            <a:r>
              <a:rPr lang="el-GR" sz="3200" b="1" i="1" u="sng" dirty="0" smtClean="0"/>
              <a:t>διαχείριση</a:t>
            </a:r>
            <a:r>
              <a:rPr lang="el-GR" sz="3200" b="1" dirty="0" smtClean="0"/>
              <a:t> (</a:t>
            </a:r>
            <a:r>
              <a:rPr lang="el-GR" sz="3200" b="1" dirty="0" err="1" smtClean="0"/>
              <a:t>managerialism</a:t>
            </a:r>
            <a:r>
              <a:rPr lang="el-GR" sz="3200" b="1" dirty="0" smtClean="0"/>
              <a:t>) </a:t>
            </a:r>
            <a:r>
              <a:rPr lang="el-GR" sz="3200" b="1" dirty="0" smtClean="0">
                <a:sym typeface="Wingdings"/>
              </a:rPr>
              <a:t>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b="1" dirty="0" smtClean="0">
                <a:sym typeface="Wingdings"/>
              </a:rPr>
              <a:t> </a:t>
            </a:r>
            <a:r>
              <a:rPr lang="el-GR" sz="3200" b="1" dirty="0" err="1" smtClean="0">
                <a:sym typeface="Wingdings"/>
              </a:rPr>
              <a:t></a:t>
            </a:r>
            <a:r>
              <a:rPr lang="el-GR" sz="3200" b="1" dirty="0" smtClean="0">
                <a:sym typeface="Wingdings"/>
              </a:rPr>
              <a:t> </a:t>
            </a:r>
            <a:r>
              <a:rPr lang="el-GR" sz="3200" b="1" i="1" u="sng" dirty="0" smtClean="0"/>
              <a:t>επιχειρηματικότητα</a:t>
            </a:r>
            <a:r>
              <a:rPr lang="el-GR" sz="3200" b="1" dirty="0" smtClean="0"/>
              <a:t>  (</a:t>
            </a:r>
            <a:r>
              <a:rPr lang="el-GR" sz="3200" b="1" dirty="0" err="1" smtClean="0"/>
              <a:t>entrepreneurialism</a:t>
            </a:r>
            <a:r>
              <a:rPr lang="el-GR" sz="3200" b="1" dirty="0" smtClean="0"/>
              <a:t>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581400"/>
          </a:xfrm>
        </p:spPr>
        <p:txBody>
          <a:bodyPr>
            <a:normAutofit fontScale="85000" lnSpcReduction="20000"/>
          </a:bodyPr>
          <a:lstStyle/>
          <a:p>
            <a:pPr lvl="0">
              <a:buFont typeface="Wingdings" pitchFamily="2" charset="2"/>
              <a:buChar char="q"/>
            </a:pPr>
            <a:r>
              <a:rPr lang="el-GR" b="1" dirty="0" smtClean="0"/>
              <a:t>Παραχώρηση διαχείρισης υπηρεσιών στον ιδιωτικό τομέα (υπεργολαβίες).</a:t>
            </a:r>
            <a:endParaRPr lang="el-GR" dirty="0" smtClean="0"/>
          </a:p>
          <a:p>
            <a:pPr lvl="0">
              <a:buFont typeface="Wingdings" pitchFamily="2" charset="2"/>
              <a:buChar char="q"/>
            </a:pPr>
            <a:r>
              <a:rPr lang="el-GR" b="1" dirty="0" smtClean="0"/>
              <a:t>Επινόηση στρατηγικών τοπικής ανάπτυξης σε συνεργασία με τον ιδιωτικό τομέα.</a:t>
            </a:r>
            <a:endParaRPr lang="el-GR" dirty="0" smtClean="0"/>
          </a:p>
          <a:p>
            <a:pPr lvl="0">
              <a:buFont typeface="Wingdings" pitchFamily="2" charset="2"/>
              <a:buChar char="q"/>
            </a:pPr>
            <a:r>
              <a:rPr lang="el-GR" b="1" dirty="0" smtClean="0"/>
              <a:t>Παρεμβάσεις στις πόλεις με προτεραιότητα την ‘αισθητική αναβάθμιση’ </a:t>
            </a:r>
            <a:r>
              <a:rPr lang="el-GR" b="1" dirty="0" err="1" smtClean="0"/>
              <a:t>κ΄</a:t>
            </a:r>
            <a:r>
              <a:rPr lang="el-GR" b="1" dirty="0" smtClean="0"/>
              <a:t> όχι την ‘λειτουργικότητα’.  </a:t>
            </a:r>
          </a:p>
          <a:p>
            <a:pPr lvl="0">
              <a:buNone/>
            </a:pPr>
            <a:r>
              <a:rPr lang="el-GR" b="1" dirty="0" smtClean="0"/>
              <a:t>		(Μετάβαση από πολεοδομία </a:t>
            </a:r>
            <a:r>
              <a:rPr lang="el-GR" b="1" dirty="0" smtClean="0">
                <a:sym typeface="Wingdings"/>
              </a:rPr>
              <a:t></a:t>
            </a:r>
            <a:r>
              <a:rPr lang="el-GR" b="1" dirty="0" smtClean="0"/>
              <a:t> διαφήμιση).</a:t>
            </a:r>
            <a:endParaRPr lang="el-GR" dirty="0" smtClean="0"/>
          </a:p>
          <a:p>
            <a:pPr lvl="0">
              <a:buFont typeface="Wingdings" pitchFamily="2" charset="2"/>
              <a:buChar char="q"/>
            </a:pPr>
            <a:r>
              <a:rPr lang="el-GR" b="1" dirty="0" smtClean="0"/>
              <a:t>Μεταφορά πόρων και επιπτώσεις στο στόχο της ‘κοινωνικής δικαιοσύνης’.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762000" y="5410200"/>
            <a:ext cx="77724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‘</a:t>
            </a:r>
            <a:r>
              <a:rPr kumimoji="0" lang="el-GR" sz="24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Glocalisation</a:t>
            </a:r>
            <a:r>
              <a:rPr kumimoji="0" lang="el-G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’</a:t>
            </a:r>
            <a:r>
              <a:rPr kumimoji="0" lang="el-G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(</a:t>
            </a:r>
            <a:r>
              <a:rPr kumimoji="0" lang="el-G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Swyngedouw</a:t>
            </a:r>
            <a:r>
              <a:rPr kumimoji="0" lang="el-G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, 1989).  Το παγκόσμιο εκτρέφει το τοπικό και σκληραίνει τα σύνορα στον αστικό χώρο (</a:t>
            </a:r>
            <a:r>
              <a:rPr kumimoji="0" lang="el-G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Λεοντίδου</a:t>
            </a:r>
            <a:r>
              <a:rPr kumimoji="0" lang="el-G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, 2002).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796</Words>
  <Application>Microsoft Office PowerPoint</Application>
  <PresentationFormat>Προβολή στην οθόνη (4:3)</PresentationFormat>
  <Paragraphs>173</Paragraphs>
  <Slides>21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7" baseType="lpstr">
      <vt:lpstr>Arial</vt:lpstr>
      <vt:lpstr>Calibri</vt:lpstr>
      <vt:lpstr>Courier New</vt:lpstr>
      <vt:lpstr>Times New Roman</vt:lpstr>
      <vt:lpstr>Wingdings</vt:lpstr>
      <vt:lpstr>Office Theme</vt:lpstr>
      <vt:lpstr>Παγκόσμιες πόλεις</vt:lpstr>
      <vt:lpstr>Αστική Μορφολογία και Μετάβαση στην Νέα Παγκοσμιοποίηση</vt:lpstr>
      <vt:lpstr>…επόμενα στάδια</vt:lpstr>
      <vt:lpstr>Σε σχέση με το παρελθόν οι σημερινές παγκόσμιες πόλεις, αποτελούν…</vt:lpstr>
      <vt:lpstr>Ανατροφοδοτούμενες Συνεργίες : </vt:lpstr>
      <vt:lpstr>Ειδικότερα χαρακτηριστικά (Οικονομικά)</vt:lpstr>
      <vt:lpstr>Ειδικότερα χαρακτηριστικά (χωρο-κοινωνικά)</vt:lpstr>
      <vt:lpstr>Αιτίες αύξησης των ανισοτήτων στην παγκόσμια πόλη</vt:lpstr>
      <vt:lpstr>Μετάβαση αστικής διακυβέρνησης:   διαχείριση (managerialism)    επιχειρηματικότητα  (entrepreneurialism)</vt:lpstr>
      <vt:lpstr>Αστικός Ανταγωνισμός και τριτογενοποίηση</vt:lpstr>
      <vt:lpstr>Παρουσίαση του PowerPoint</vt:lpstr>
      <vt:lpstr>Χωρικά χαρακτηριστικά κρίσης (urban decay)</vt:lpstr>
      <vt:lpstr>Ολοκληρωμένη Αστική Ανάπτυξη</vt:lpstr>
      <vt:lpstr>…μέτρα</vt:lpstr>
      <vt:lpstr>Αποτελέσματα</vt:lpstr>
      <vt:lpstr>Canary Warf (London):  1,3 εκ. m² γραφείων / κατοικιών - 34 Εκτάρια</vt:lpstr>
      <vt:lpstr>Παρουσίαση του PowerPoint</vt:lpstr>
      <vt:lpstr>Παρουσίαση του PowerPoint</vt:lpstr>
      <vt:lpstr>Millennium Dome (London)   Επένδυση £ 4 εκ.  – 10,000 κατοικίες  (3,800 για χαμηλά εισοδήματα)  [Εντάχθηκε στο ολυμπιακό φάκελο]</vt:lpstr>
      <vt:lpstr>La Defense 1982 (Paris) : 2,5 εκ. m² γραφείων / κατοικιών - 160 Εκτάρια </vt:lpstr>
      <vt:lpstr>Tokyo Waterfront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Ειδικότερα χαρακτηριστικά</dc:title>
  <dc:creator/>
  <cp:lastModifiedBy>Ioannis Chorianopoulos</cp:lastModifiedBy>
  <cp:revision>48</cp:revision>
  <dcterms:created xsi:type="dcterms:W3CDTF">2006-08-16T00:00:00Z</dcterms:created>
  <dcterms:modified xsi:type="dcterms:W3CDTF">2020-04-24T14:27:23Z</dcterms:modified>
</cp:coreProperties>
</file>