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sldIdLst>
    <p:sldId id="288" r:id="rId2"/>
    <p:sldId id="295" r:id="rId3"/>
    <p:sldId id="302" r:id="rId4"/>
    <p:sldId id="330" r:id="rId5"/>
    <p:sldId id="289" r:id="rId6"/>
    <p:sldId id="306" r:id="rId7"/>
    <p:sldId id="308" r:id="rId8"/>
    <p:sldId id="312" r:id="rId9"/>
    <p:sldId id="304" r:id="rId10"/>
    <p:sldId id="303" r:id="rId11"/>
    <p:sldId id="385" r:id="rId12"/>
    <p:sldId id="261" r:id="rId13"/>
    <p:sldId id="313" r:id="rId14"/>
    <p:sldId id="314" r:id="rId15"/>
    <p:sldId id="315" r:id="rId16"/>
    <p:sldId id="319" r:id="rId17"/>
    <p:sldId id="317" r:id="rId18"/>
    <p:sldId id="386" r:id="rId19"/>
    <p:sldId id="323" r:id="rId20"/>
    <p:sldId id="331" r:id="rId21"/>
    <p:sldId id="329" r:id="rId22"/>
    <p:sldId id="335" r:id="rId23"/>
    <p:sldId id="345" r:id="rId24"/>
    <p:sldId id="340" r:id="rId25"/>
    <p:sldId id="389" r:id="rId26"/>
    <p:sldId id="342" r:id="rId27"/>
    <p:sldId id="360" r:id="rId28"/>
    <p:sldId id="352" r:id="rId29"/>
    <p:sldId id="390" r:id="rId30"/>
    <p:sldId id="358" r:id="rId31"/>
    <p:sldId id="392" r:id="rId32"/>
    <p:sldId id="359" r:id="rId33"/>
    <p:sldId id="387" r:id="rId34"/>
    <p:sldId id="391" r:id="rId35"/>
    <p:sldId id="393" r:id="rId36"/>
    <p:sldId id="361" r:id="rId37"/>
    <p:sldId id="363" r:id="rId38"/>
    <p:sldId id="396" r:id="rId39"/>
    <p:sldId id="383" r:id="rId40"/>
    <p:sldId id="398" r:id="rId41"/>
    <p:sldId id="399" r:id="rId42"/>
    <p:sldId id="382" r:id="rId43"/>
    <p:sldId id="364" r:id="rId44"/>
    <p:sldId id="365" r:id="rId45"/>
    <p:sldId id="366" r:id="rId46"/>
    <p:sldId id="395" r:id="rId47"/>
    <p:sldId id="397" r:id="rId48"/>
    <p:sldId id="372" r:id="rId49"/>
    <p:sldId id="400" r:id="rId50"/>
    <p:sldId id="378" r:id="rId51"/>
    <p:sldId id="379" r:id="rId52"/>
    <p:sldId id="373" r:id="rId53"/>
    <p:sldId id="380" r:id="rId54"/>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4334"/>
    <a:srgbClr val="FFFFFF"/>
    <a:srgbClr val="000080"/>
    <a:srgbClr val="FF3300"/>
    <a:srgbClr val="CC3300"/>
    <a:srgbClr val="006600"/>
    <a:srgbClr val="FFFFCC"/>
    <a:srgbClr val="F8F8F8"/>
    <a:srgbClr val="3366FF"/>
    <a:srgbClr val="152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7" autoAdjust="0"/>
    <p:restoredTop sz="93310" autoAdjust="0"/>
  </p:normalViewPr>
  <p:slideViewPr>
    <p:cSldViewPr>
      <p:cViewPr varScale="1">
        <p:scale>
          <a:sx n="69" d="100"/>
          <a:sy n="69" d="100"/>
        </p:scale>
        <p:origin x="153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_________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_________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_________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_________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_________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_________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_________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_________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_________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31231280515325"/>
          <c:y val="3.0794638338244605E-2"/>
          <c:w val="0.54500276013323234"/>
          <c:h val="0.93841072332351083"/>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Φύλλο1!$D$69:$D$78</c:f>
              <c:strCache>
                <c:ptCount val="10"/>
                <c:pt idx="0">
                  <c:v>Άλλο</c:v>
                </c:pt>
                <c:pt idx="1">
                  <c:v> Ανθρωπογενές περιβάλλον</c:v>
                </c:pt>
                <c:pt idx="2">
                  <c:v>Αγροτικός χώρος/ συλλογή γαιών</c:v>
                </c:pt>
                <c:pt idx="3">
                  <c:v>Συνδυασμός αισθητηριακών και νοητικών σχημάτων (οπτικών, ακουστικών, βιωματικών)</c:v>
                </c:pt>
                <c:pt idx="4">
                  <c:v>Ευχάριστα συναισθήματα (ηρεμία, γαλήνη)</c:v>
                </c:pt>
                <c:pt idx="5">
                  <c:v>Τμήμα γήινης επιφάνειας/ οριοθετημένη έκταση γης</c:v>
                </c:pt>
                <c:pt idx="6">
                  <c:v>Φυσικό και ανθρωπογενές περιβάλλον</c:v>
                </c:pt>
                <c:pt idx="7">
                  <c:v>Αισθητική διάσταση </c:v>
                </c:pt>
                <c:pt idx="8">
                  <c:v>Φυσικό περιβάλλον/ οικοσύστημα</c:v>
                </c:pt>
                <c:pt idx="9">
                  <c:v>Εικόνα/ θέα/ προοπτική</c:v>
                </c:pt>
              </c:strCache>
            </c:strRef>
          </c:cat>
          <c:val>
            <c:numRef>
              <c:f>Φύλλο1!$E$69:$E$78</c:f>
              <c:numCache>
                <c:formatCode>0%</c:formatCode>
                <c:ptCount val="10"/>
                <c:pt idx="0">
                  <c:v>0.01</c:v>
                </c:pt>
                <c:pt idx="1">
                  <c:v>0.01</c:v>
                </c:pt>
                <c:pt idx="2">
                  <c:v>0.04</c:v>
                </c:pt>
                <c:pt idx="3">
                  <c:v>0.04</c:v>
                </c:pt>
                <c:pt idx="4">
                  <c:v>0.06</c:v>
                </c:pt>
                <c:pt idx="5">
                  <c:v>0.11</c:v>
                </c:pt>
                <c:pt idx="6">
                  <c:v>0.12</c:v>
                </c:pt>
                <c:pt idx="7">
                  <c:v>0.14000000000000001</c:v>
                </c:pt>
                <c:pt idx="8">
                  <c:v>0.23</c:v>
                </c:pt>
                <c:pt idx="9">
                  <c:v>0.25</c:v>
                </c:pt>
              </c:numCache>
            </c:numRef>
          </c:val>
        </c:ser>
        <c:dLbls>
          <c:showLegendKey val="0"/>
          <c:showVal val="0"/>
          <c:showCatName val="0"/>
          <c:showSerName val="0"/>
          <c:showPercent val="0"/>
          <c:showBubbleSize val="0"/>
        </c:dLbls>
        <c:gapWidth val="182"/>
        <c:axId val="163300576"/>
        <c:axId val="163301136"/>
      </c:barChart>
      <c:catAx>
        <c:axId val="163300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l-GR"/>
          </a:p>
        </c:txPr>
        <c:crossAx val="163301136"/>
        <c:crosses val="autoZero"/>
        <c:auto val="1"/>
        <c:lblAlgn val="ctr"/>
        <c:lblOffset val="100"/>
        <c:noMultiLvlLbl val="0"/>
      </c:catAx>
      <c:valAx>
        <c:axId val="16330113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63300576"/>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Φύλλο1!$D$111:$D$120</c:f>
              <c:strCache>
                <c:ptCount val="10"/>
                <c:pt idx="0">
                  <c:v>Κατοικία</c:v>
                </c:pt>
                <c:pt idx="1">
                  <c:v> Ανθρωπογενές περιβάλλον</c:v>
                </c:pt>
                <c:pt idx="2">
                  <c:v>Αγροτικός χώρος/ συλλογή γαιών</c:v>
                </c:pt>
                <c:pt idx="3">
                  <c:v>Συνδυασμός αισθητηριακών και νοητικών σχημάτων (οπτικών, ακουστικών, βιωματικών)</c:v>
                </c:pt>
                <c:pt idx="4">
                  <c:v>Ευχάριστα συναισθήματα (ηρεμία, γαλήνη)</c:v>
                </c:pt>
                <c:pt idx="5">
                  <c:v>Τμήμα γήινης επιφάνειας/ οριοθετημένη έκταση γης</c:v>
                </c:pt>
                <c:pt idx="6">
                  <c:v>Φυσικό και ανθρωπογενές περιβάλλον</c:v>
                </c:pt>
                <c:pt idx="7">
                  <c:v>Αισθητική διάσταση (όμορφο, γραφικό)</c:v>
                </c:pt>
                <c:pt idx="8">
                  <c:v>Φυσικό περιβάλλον/ οικοσύστημα</c:v>
                </c:pt>
                <c:pt idx="9">
                  <c:v>Εικόνα/ θέα/ προοπτική</c:v>
                </c:pt>
              </c:strCache>
            </c:strRef>
          </c:cat>
          <c:val>
            <c:numRef>
              <c:f>Φύλλο1!$E$111:$E$120</c:f>
              <c:numCache>
                <c:formatCode>0%</c:formatCode>
                <c:ptCount val="10"/>
                <c:pt idx="0">
                  <c:v>0.1</c:v>
                </c:pt>
                <c:pt idx="1">
                  <c:v>0.02</c:v>
                </c:pt>
                <c:pt idx="2">
                  <c:v>0.05</c:v>
                </c:pt>
                <c:pt idx="3">
                  <c:v>0.08</c:v>
                </c:pt>
                <c:pt idx="4">
                  <c:v>0.15</c:v>
                </c:pt>
                <c:pt idx="5">
                  <c:v>0.03</c:v>
                </c:pt>
                <c:pt idx="6">
                  <c:v>0.11</c:v>
                </c:pt>
                <c:pt idx="7">
                  <c:v>7.0000000000000007E-2</c:v>
                </c:pt>
                <c:pt idx="8">
                  <c:v>0.31</c:v>
                </c:pt>
                <c:pt idx="9">
                  <c:v>0.08</c:v>
                </c:pt>
              </c:numCache>
            </c:numRef>
          </c:val>
        </c:ser>
        <c:dLbls>
          <c:showLegendKey val="0"/>
          <c:showVal val="0"/>
          <c:showCatName val="0"/>
          <c:showSerName val="0"/>
          <c:showPercent val="0"/>
          <c:showBubbleSize val="0"/>
        </c:dLbls>
        <c:gapWidth val="182"/>
        <c:axId val="165673264"/>
        <c:axId val="165673824"/>
      </c:barChart>
      <c:catAx>
        <c:axId val="165673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l-GR"/>
          </a:p>
        </c:txPr>
        <c:crossAx val="165673824"/>
        <c:crosses val="autoZero"/>
        <c:auto val="1"/>
        <c:lblAlgn val="ctr"/>
        <c:lblOffset val="100"/>
        <c:noMultiLvlLbl val="0"/>
      </c:catAx>
      <c:valAx>
        <c:axId val="16567382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65673264"/>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Φύλλο2!$C$66:$C$73</c:f>
              <c:strCache>
                <c:ptCount val="8"/>
                <c:pt idx="0">
                  <c:v>Αστικά, περι-αστικά και ημιαστικά τοπία</c:v>
                </c:pt>
                <c:pt idx="1">
                  <c:v>Αγροτικά τοπία</c:v>
                </c:pt>
                <c:pt idx="2">
                  <c:v>Νησιωτικά τοπία</c:v>
                </c:pt>
                <c:pt idx="3">
                  <c:v>Τοπία παραδοσιακών οικισμών</c:v>
                </c:pt>
                <c:pt idx="4">
                  <c:v>Τοπία ιδιαίτερης πολιτισμικής αξίας</c:v>
                </c:pt>
                <c:pt idx="5">
                  <c:v>Δασικά τοπία</c:v>
                </c:pt>
                <c:pt idx="6">
                  <c:v>Παραθαλάσσια/ παράκτια τοπία</c:v>
                </c:pt>
                <c:pt idx="7">
                  <c:v>Ορεινά τοπία</c:v>
                </c:pt>
              </c:strCache>
            </c:strRef>
          </c:cat>
          <c:val>
            <c:numRef>
              <c:f>Φύλλο2!$E$66:$E$73</c:f>
              <c:numCache>
                <c:formatCode>0%</c:formatCode>
                <c:ptCount val="8"/>
                <c:pt idx="0">
                  <c:v>0.04</c:v>
                </c:pt>
                <c:pt idx="1">
                  <c:v>7.0000000000000007E-2</c:v>
                </c:pt>
                <c:pt idx="2">
                  <c:v>0.08</c:v>
                </c:pt>
                <c:pt idx="3">
                  <c:v>0.11</c:v>
                </c:pt>
                <c:pt idx="4">
                  <c:v>0.13</c:v>
                </c:pt>
                <c:pt idx="5">
                  <c:v>0.14000000000000001</c:v>
                </c:pt>
                <c:pt idx="6">
                  <c:v>0.16</c:v>
                </c:pt>
                <c:pt idx="7">
                  <c:v>0.27</c:v>
                </c:pt>
              </c:numCache>
            </c:numRef>
          </c:val>
        </c:ser>
        <c:dLbls>
          <c:showLegendKey val="0"/>
          <c:showVal val="0"/>
          <c:showCatName val="0"/>
          <c:showSerName val="0"/>
          <c:showPercent val="0"/>
          <c:showBubbleSize val="0"/>
        </c:dLbls>
        <c:gapWidth val="182"/>
        <c:axId val="165676064"/>
        <c:axId val="165676624"/>
      </c:barChart>
      <c:catAx>
        <c:axId val="165676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l-GR"/>
          </a:p>
        </c:txPr>
        <c:crossAx val="165676624"/>
        <c:crosses val="autoZero"/>
        <c:auto val="1"/>
        <c:lblAlgn val="ctr"/>
        <c:lblOffset val="100"/>
        <c:noMultiLvlLbl val="0"/>
      </c:catAx>
      <c:valAx>
        <c:axId val="16567662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65676064"/>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l-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Φύλλο2!$C$96:$C$100</c:f>
              <c:strCache>
                <c:ptCount val="5"/>
                <c:pt idx="0">
                  <c:v>Τοπία συμβολικής αξίας</c:v>
                </c:pt>
                <c:pt idx="1">
                  <c:v>Τοπία του τόπου κατοικίας</c:v>
                </c:pt>
                <c:pt idx="2">
                  <c:v>Τοπία της ευρύτερης περιφέρειας/ περιοχής</c:v>
                </c:pt>
                <c:pt idx="3">
                  <c:v>Τοπία αισθητικής αξίας</c:v>
                </c:pt>
                <c:pt idx="4">
                  <c:v>Τοπία προσωπικών βιωμάτων (καταγωγής/ αναμνήσεων)</c:v>
                </c:pt>
              </c:strCache>
            </c:strRef>
          </c:cat>
          <c:val>
            <c:numRef>
              <c:f>Φύλλο2!$E$96:$E$100</c:f>
              <c:numCache>
                <c:formatCode>0%</c:formatCode>
                <c:ptCount val="5"/>
                <c:pt idx="0">
                  <c:v>0.13</c:v>
                </c:pt>
                <c:pt idx="1">
                  <c:v>0.19</c:v>
                </c:pt>
                <c:pt idx="2">
                  <c:v>0.19</c:v>
                </c:pt>
                <c:pt idx="3">
                  <c:v>0.23</c:v>
                </c:pt>
                <c:pt idx="4">
                  <c:v>0.27</c:v>
                </c:pt>
              </c:numCache>
            </c:numRef>
          </c:val>
        </c:ser>
        <c:dLbls>
          <c:showLegendKey val="0"/>
          <c:showVal val="0"/>
          <c:showCatName val="0"/>
          <c:showSerName val="0"/>
          <c:showPercent val="0"/>
          <c:showBubbleSize val="0"/>
        </c:dLbls>
        <c:gapWidth val="182"/>
        <c:axId val="215112928"/>
        <c:axId val="215113488"/>
      </c:barChart>
      <c:catAx>
        <c:axId val="215112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l-GR"/>
          </a:p>
        </c:txPr>
        <c:crossAx val="215113488"/>
        <c:crosses val="autoZero"/>
        <c:auto val="1"/>
        <c:lblAlgn val="ctr"/>
        <c:lblOffset val="100"/>
        <c:noMultiLvlLbl val="0"/>
      </c:catAx>
      <c:valAx>
        <c:axId val="21511348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5112928"/>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l-G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Φύλλο3!$B$9:$B$16</c:f>
              <c:strCache>
                <c:ptCount val="8"/>
                <c:pt idx="0">
                  <c:v>Ανθρώπινη παρουσία</c:v>
                </c:pt>
                <c:pt idx="1">
                  <c:v>Ωφελιμιστική/ παραγωγική διάσταση/ λειτουργική διάσταση </c:v>
                </c:pt>
                <c:pt idx="2">
                  <c:v>Οπτική/ αναπαραστατική διάσταση (θέα)</c:v>
                </c:pt>
                <c:pt idx="3">
                  <c:v>Γεωλογική/ γεωμορφολογική/ κλιματολογική/ οικολογική διάσταση</c:v>
                </c:pt>
                <c:pt idx="4">
                  <c:v>Πολιτισμική/ αρχαιολογική/ μνημειακή διάσταση</c:v>
                </c:pt>
                <c:pt idx="5">
                  <c:v>Συμβολική διάσταση  (ιστορία/ μυθολογία/ εθνική ταυτότητα)</c:v>
                </c:pt>
                <c:pt idx="6">
                  <c:v>Αισθητική διάσταση (ομορφιά, γραφικότητα)</c:v>
                </c:pt>
                <c:pt idx="7">
                  <c:v>Προσωπικά βιώματα/ εμπειρίες (συναισθήματα)</c:v>
                </c:pt>
              </c:strCache>
            </c:strRef>
          </c:cat>
          <c:val>
            <c:numRef>
              <c:f>Φύλλο3!$C$9:$C$16</c:f>
              <c:numCache>
                <c:formatCode>0%</c:formatCode>
                <c:ptCount val="8"/>
                <c:pt idx="0">
                  <c:v>0.03</c:v>
                </c:pt>
                <c:pt idx="1">
                  <c:v>0.06</c:v>
                </c:pt>
                <c:pt idx="2">
                  <c:v>7.0000000000000007E-2</c:v>
                </c:pt>
                <c:pt idx="3">
                  <c:v>0.11</c:v>
                </c:pt>
                <c:pt idx="4">
                  <c:v>0.13</c:v>
                </c:pt>
                <c:pt idx="5">
                  <c:v>0.13</c:v>
                </c:pt>
                <c:pt idx="6">
                  <c:v>0.19</c:v>
                </c:pt>
                <c:pt idx="7">
                  <c:v>0.28000000000000003</c:v>
                </c:pt>
              </c:numCache>
            </c:numRef>
          </c:val>
        </c:ser>
        <c:dLbls>
          <c:showLegendKey val="0"/>
          <c:showVal val="0"/>
          <c:showCatName val="0"/>
          <c:showSerName val="0"/>
          <c:showPercent val="0"/>
          <c:showBubbleSize val="0"/>
        </c:dLbls>
        <c:gapWidth val="182"/>
        <c:axId val="215115728"/>
        <c:axId val="215116288"/>
      </c:barChart>
      <c:catAx>
        <c:axId val="215115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l-GR"/>
          </a:p>
        </c:txPr>
        <c:crossAx val="215116288"/>
        <c:crosses val="autoZero"/>
        <c:auto val="1"/>
        <c:lblAlgn val="ctr"/>
        <c:lblOffset val="100"/>
        <c:noMultiLvlLbl val="0"/>
      </c:catAx>
      <c:valAx>
        <c:axId val="21511628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5115728"/>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l-G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v>Συμφωνώ</c:v>
          </c:tx>
          <c:spPr>
            <a:solidFill>
              <a:schemeClr val="accent1"/>
            </a:solidFill>
            <a:ln>
              <a:noFill/>
            </a:ln>
            <a:effectLst/>
          </c:spPr>
          <c:invertIfNegative val="0"/>
          <c:dLbls>
            <c:spPr>
              <a:solidFill>
                <a:schemeClr val="accent1">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Φύλλο2!$C$110:$C$119</c:f>
              <c:strCache>
                <c:ptCount val="10"/>
                <c:pt idx="0">
                  <c:v>Ρύπανση περιβάλλοντος</c:v>
                </c:pt>
                <c:pt idx="1">
                  <c:v>Οικοπεδοποίηση λιβαδικών/ δασικών εκτάσεων</c:v>
                </c:pt>
                <c:pt idx="2">
                  <c:v>Αισθητική υποβάθμιση </c:v>
                </c:pt>
                <c:pt idx="3">
                  <c:v>Φυσικές καταστροφές και έλλειψη επαρκών μέτρων αντιμετώπισής τους </c:v>
                </c:pt>
                <c:pt idx="4">
                  <c:v>Προβλήματα οδικού δικτύου</c:v>
                </c:pt>
                <c:pt idx="5">
                  <c:v>Ερήμωση αγροτικών περιοχών και εγκατάλειψη υπαίθρου </c:v>
                </c:pt>
                <c:pt idx="6">
                  <c:v>Άναρχη τουριστική ανάπτυξη</c:v>
                </c:pt>
                <c:pt idx="7">
                  <c:v>Εντατικοποίηση της γεωργίας (φυτοφάρμακα, παρασιτοκτόνα)</c:v>
                </c:pt>
                <c:pt idx="8">
                  <c:v>Ανεξέλεγκτη ρίψη απορριμμάτων </c:v>
                </c:pt>
                <c:pt idx="9">
                  <c:v>Ανεξέλεγκτη/ αυθαίρετη δόμηση (εκτός σχεδίου δόμηση)</c:v>
                </c:pt>
              </c:strCache>
            </c:strRef>
          </c:cat>
          <c:val>
            <c:numRef>
              <c:f>Φύλλο2!$E$110:$E$119</c:f>
              <c:numCache>
                <c:formatCode>General</c:formatCode>
                <c:ptCount val="10"/>
                <c:pt idx="0">
                  <c:v>97</c:v>
                </c:pt>
                <c:pt idx="1">
                  <c:v>78</c:v>
                </c:pt>
                <c:pt idx="2">
                  <c:v>69</c:v>
                </c:pt>
                <c:pt idx="3">
                  <c:v>94</c:v>
                </c:pt>
                <c:pt idx="4">
                  <c:v>62</c:v>
                </c:pt>
                <c:pt idx="5">
                  <c:v>92</c:v>
                </c:pt>
                <c:pt idx="6">
                  <c:v>66</c:v>
                </c:pt>
                <c:pt idx="7">
                  <c:v>77</c:v>
                </c:pt>
                <c:pt idx="8">
                  <c:v>91</c:v>
                </c:pt>
                <c:pt idx="9">
                  <c:v>78</c:v>
                </c:pt>
              </c:numCache>
            </c:numRef>
          </c:val>
        </c:ser>
        <c:ser>
          <c:idx val="1"/>
          <c:order val="1"/>
          <c:tx>
            <c:v>Δεν έχω γνώμη</c:v>
          </c:tx>
          <c:spPr>
            <a:solidFill>
              <a:schemeClr val="accent2"/>
            </a:solidFill>
            <a:ln>
              <a:noFill/>
            </a:ln>
            <a:effectLst/>
          </c:spPr>
          <c:invertIfNegative val="0"/>
          <c:dLbls>
            <c:dLbl>
              <c:idx val="0"/>
              <c:layout>
                <c:manualLayout>
                  <c:x val="-5.9039231801971412E-3"/>
                  <c:y val="6.1680292587995801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Φύλλο2!$C$110:$C$119</c:f>
              <c:strCache>
                <c:ptCount val="10"/>
                <c:pt idx="0">
                  <c:v>Ρύπανση περιβάλλοντος</c:v>
                </c:pt>
                <c:pt idx="1">
                  <c:v>Οικοπεδοποίηση λιβαδικών/ δασικών εκτάσεων</c:v>
                </c:pt>
                <c:pt idx="2">
                  <c:v>Αισθητική υποβάθμιση </c:v>
                </c:pt>
                <c:pt idx="3">
                  <c:v>Φυσικές καταστροφές και έλλειψη επαρκών μέτρων αντιμετώπισής τους </c:v>
                </c:pt>
                <c:pt idx="4">
                  <c:v>Προβλήματα οδικού δικτύου</c:v>
                </c:pt>
                <c:pt idx="5">
                  <c:v>Ερήμωση αγροτικών περιοχών και εγκατάλειψη υπαίθρου </c:v>
                </c:pt>
                <c:pt idx="6">
                  <c:v>Άναρχη τουριστική ανάπτυξη</c:v>
                </c:pt>
                <c:pt idx="7">
                  <c:v>Εντατικοποίηση της γεωργίας (φυτοφάρμακα, παρασιτοκτόνα)</c:v>
                </c:pt>
                <c:pt idx="8">
                  <c:v>Ανεξέλεγκτη ρίψη απορριμμάτων </c:v>
                </c:pt>
                <c:pt idx="9">
                  <c:v>Ανεξέλεγκτη/ αυθαίρετη δόμηση (εκτός σχεδίου δόμηση)</c:v>
                </c:pt>
              </c:strCache>
            </c:strRef>
          </c:cat>
          <c:val>
            <c:numRef>
              <c:f>Φύλλο2!$F$110:$F$119</c:f>
              <c:numCache>
                <c:formatCode>General</c:formatCode>
                <c:ptCount val="10"/>
                <c:pt idx="0">
                  <c:v>2</c:v>
                </c:pt>
                <c:pt idx="1">
                  <c:v>14</c:v>
                </c:pt>
                <c:pt idx="2">
                  <c:v>12</c:v>
                </c:pt>
                <c:pt idx="3">
                  <c:v>2</c:v>
                </c:pt>
                <c:pt idx="4">
                  <c:v>15</c:v>
                </c:pt>
                <c:pt idx="5">
                  <c:v>1</c:v>
                </c:pt>
                <c:pt idx="6">
                  <c:v>21</c:v>
                </c:pt>
                <c:pt idx="7">
                  <c:v>12</c:v>
                </c:pt>
                <c:pt idx="8">
                  <c:v>6</c:v>
                </c:pt>
                <c:pt idx="9">
                  <c:v>14</c:v>
                </c:pt>
              </c:numCache>
            </c:numRef>
          </c:val>
        </c:ser>
        <c:ser>
          <c:idx val="2"/>
          <c:order val="2"/>
          <c:tx>
            <c:v>Διαφωνώ</c:v>
          </c:tx>
          <c:spPr>
            <a:solidFill>
              <a:schemeClr val="accent3">
                <a:lumMod val="75000"/>
              </a:schemeClr>
            </a:solidFill>
            <a:ln>
              <a:noFill/>
            </a:ln>
            <a:effectLst/>
          </c:spPr>
          <c:invertIfNegative val="0"/>
          <c:dLbls>
            <c:dLbl>
              <c:idx val="0"/>
              <c:layout>
                <c:manualLayout>
                  <c:x val="2.9519615900985164E-3"/>
                  <c:y val="6.1680292587995801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solidFill>
                <a:schemeClr val="accent6">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Φύλλο2!$C$110:$C$119</c:f>
              <c:strCache>
                <c:ptCount val="10"/>
                <c:pt idx="0">
                  <c:v>Ρύπανση περιβάλλοντος</c:v>
                </c:pt>
                <c:pt idx="1">
                  <c:v>Οικοπεδοποίηση λιβαδικών/ δασικών εκτάσεων</c:v>
                </c:pt>
                <c:pt idx="2">
                  <c:v>Αισθητική υποβάθμιση </c:v>
                </c:pt>
                <c:pt idx="3">
                  <c:v>Φυσικές καταστροφές και έλλειψη επαρκών μέτρων αντιμετώπισής τους </c:v>
                </c:pt>
                <c:pt idx="4">
                  <c:v>Προβλήματα οδικού δικτύου</c:v>
                </c:pt>
                <c:pt idx="5">
                  <c:v>Ερήμωση αγροτικών περιοχών και εγκατάλειψη υπαίθρου </c:v>
                </c:pt>
                <c:pt idx="6">
                  <c:v>Άναρχη τουριστική ανάπτυξη</c:v>
                </c:pt>
                <c:pt idx="7">
                  <c:v>Εντατικοποίηση της γεωργίας (φυτοφάρμακα, παρασιτοκτόνα)</c:v>
                </c:pt>
                <c:pt idx="8">
                  <c:v>Ανεξέλεγκτη ρίψη απορριμμάτων </c:v>
                </c:pt>
                <c:pt idx="9">
                  <c:v>Ανεξέλεγκτη/ αυθαίρετη δόμηση (εκτός σχεδίου δόμηση)</c:v>
                </c:pt>
              </c:strCache>
            </c:strRef>
          </c:cat>
          <c:val>
            <c:numRef>
              <c:f>Φύλλο2!$G$110:$G$119</c:f>
              <c:numCache>
                <c:formatCode>General</c:formatCode>
                <c:ptCount val="10"/>
                <c:pt idx="0">
                  <c:v>1</c:v>
                </c:pt>
                <c:pt idx="1">
                  <c:v>8</c:v>
                </c:pt>
                <c:pt idx="2">
                  <c:v>19</c:v>
                </c:pt>
                <c:pt idx="3">
                  <c:v>4</c:v>
                </c:pt>
                <c:pt idx="4">
                  <c:v>23</c:v>
                </c:pt>
                <c:pt idx="5">
                  <c:v>6</c:v>
                </c:pt>
                <c:pt idx="6">
                  <c:v>13</c:v>
                </c:pt>
                <c:pt idx="7">
                  <c:v>11</c:v>
                </c:pt>
                <c:pt idx="8">
                  <c:v>3</c:v>
                </c:pt>
                <c:pt idx="9">
                  <c:v>8</c:v>
                </c:pt>
              </c:numCache>
            </c:numRef>
          </c:val>
        </c:ser>
        <c:dLbls>
          <c:showLegendKey val="0"/>
          <c:showVal val="0"/>
          <c:showCatName val="0"/>
          <c:showSerName val="0"/>
          <c:showPercent val="0"/>
          <c:showBubbleSize val="0"/>
        </c:dLbls>
        <c:gapWidth val="150"/>
        <c:overlap val="100"/>
        <c:axId val="215119648"/>
        <c:axId val="215120208"/>
      </c:barChart>
      <c:catAx>
        <c:axId val="21511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l-GR"/>
          </a:p>
        </c:txPr>
        <c:crossAx val="215120208"/>
        <c:crosses val="autoZero"/>
        <c:auto val="1"/>
        <c:lblAlgn val="ctr"/>
        <c:lblOffset val="100"/>
        <c:noMultiLvlLbl val="0"/>
      </c:catAx>
      <c:valAx>
        <c:axId val="21512020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51196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l-GR"/>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l-G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1360417750913"/>
          <c:y val="0"/>
          <c:w val="0.82648639582249084"/>
          <c:h val="0.91377501265291505"/>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Φύλλο2!$C$147:$C$151</c:f>
              <c:strCache>
                <c:ptCount val="5"/>
                <c:pt idx="0">
                  <c:v>Ναι πάρα πολύ</c:v>
                </c:pt>
                <c:pt idx="1">
                  <c:v>Ναι πολύ</c:v>
                </c:pt>
                <c:pt idx="2">
                  <c:v>Ναι αρκετά</c:v>
                </c:pt>
                <c:pt idx="3">
                  <c:v>Ναι, αλλά όχι πολύ</c:v>
                </c:pt>
                <c:pt idx="4">
                  <c:v>Όχι</c:v>
                </c:pt>
              </c:strCache>
            </c:strRef>
          </c:cat>
          <c:val>
            <c:numRef>
              <c:f>Φύλλο2!$D$147:$D$151</c:f>
              <c:numCache>
                <c:formatCode>0%</c:formatCode>
                <c:ptCount val="5"/>
                <c:pt idx="0">
                  <c:v>0.01</c:v>
                </c:pt>
                <c:pt idx="1">
                  <c:v>0.04</c:v>
                </c:pt>
                <c:pt idx="2">
                  <c:v>0.12</c:v>
                </c:pt>
                <c:pt idx="3">
                  <c:v>0.19</c:v>
                </c:pt>
                <c:pt idx="4">
                  <c:v>0.65</c:v>
                </c:pt>
              </c:numCache>
            </c:numRef>
          </c:val>
        </c:ser>
        <c:dLbls>
          <c:showLegendKey val="0"/>
          <c:showVal val="0"/>
          <c:showCatName val="0"/>
          <c:showSerName val="0"/>
          <c:showPercent val="0"/>
          <c:showBubbleSize val="0"/>
        </c:dLbls>
        <c:gapWidth val="182"/>
        <c:axId val="217930320"/>
        <c:axId val="217929760"/>
      </c:barChart>
      <c:catAx>
        <c:axId val="217930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l-GR"/>
          </a:p>
        </c:txPr>
        <c:crossAx val="217929760"/>
        <c:crosses val="autoZero"/>
        <c:auto val="1"/>
        <c:lblAlgn val="ctr"/>
        <c:lblOffset val="100"/>
        <c:noMultiLvlLbl val="0"/>
      </c:catAx>
      <c:valAx>
        <c:axId val="21792976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7930320"/>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l-G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86221633800199"/>
          <c:y val="3.8772206671126207E-2"/>
          <c:w val="0.47889884560890067"/>
          <c:h val="0.90522349480391373"/>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Φύλλο5!$B$13:$B$20</c:f>
              <c:strCache>
                <c:ptCount val="8"/>
                <c:pt idx="0">
                  <c:v>Συγκεκριμένες ομάδες επαγγελμάτων</c:v>
                </c:pt>
                <c:pt idx="1">
                  <c:v>Αδυναμία πολιτικών προσώπων</c:v>
                </c:pt>
                <c:pt idx="2">
                  <c:v>Διάφορες κοινωνικοοικονομικές εξελίξεις</c:v>
                </c:pt>
                <c:pt idx="3">
                  <c:v>Η έλλειψη νομοθετικού πλαισίου</c:v>
                </c:pt>
                <c:pt idx="4">
                  <c:v>Τα οργανωμένα συμφέροντα των ιδιωτικών εταιρειών</c:v>
                </c:pt>
                <c:pt idx="5">
                  <c:v>Η έλλειψη αστυνόμευσης και η μη εφαρμογή των νόμων</c:v>
                </c:pt>
                <c:pt idx="6">
                  <c:v>Οι συμπεριφορές όλων μας (νοοτροπίες και πρακτικές)</c:v>
                </c:pt>
                <c:pt idx="7">
                  <c:v>Η έλλειψη παιδείας</c:v>
                </c:pt>
              </c:strCache>
            </c:strRef>
          </c:cat>
          <c:val>
            <c:numRef>
              <c:f>Φύλλο5!$C$13:$C$20</c:f>
              <c:numCache>
                <c:formatCode>0%</c:formatCode>
                <c:ptCount val="8"/>
                <c:pt idx="0">
                  <c:v>0</c:v>
                </c:pt>
                <c:pt idx="1">
                  <c:v>0.01</c:v>
                </c:pt>
                <c:pt idx="2">
                  <c:v>0.04</c:v>
                </c:pt>
                <c:pt idx="3">
                  <c:v>0.1</c:v>
                </c:pt>
                <c:pt idx="4">
                  <c:v>0.15</c:v>
                </c:pt>
                <c:pt idx="5">
                  <c:v>0.17</c:v>
                </c:pt>
                <c:pt idx="6">
                  <c:v>0.21</c:v>
                </c:pt>
                <c:pt idx="7">
                  <c:v>0.32</c:v>
                </c:pt>
              </c:numCache>
            </c:numRef>
          </c:val>
        </c:ser>
        <c:dLbls>
          <c:showLegendKey val="0"/>
          <c:showVal val="0"/>
          <c:showCatName val="0"/>
          <c:showSerName val="0"/>
          <c:showPercent val="0"/>
          <c:showBubbleSize val="0"/>
        </c:dLbls>
        <c:gapWidth val="182"/>
        <c:axId val="218468112"/>
        <c:axId val="218468672"/>
      </c:barChart>
      <c:catAx>
        <c:axId val="218468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l-GR"/>
          </a:p>
        </c:txPr>
        <c:crossAx val="218468672"/>
        <c:crosses val="autoZero"/>
        <c:auto val="1"/>
        <c:lblAlgn val="ctr"/>
        <c:lblOffset val="100"/>
        <c:noMultiLvlLbl val="0"/>
      </c:catAx>
      <c:valAx>
        <c:axId val="21846867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8468112"/>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l-G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v>Ναι πολύ, πάρα πολυ</c:v>
          </c:tx>
          <c:spPr>
            <a:solidFill>
              <a:schemeClr val="accent1"/>
            </a:solidFill>
            <a:ln>
              <a:noFill/>
            </a:ln>
            <a:effectLst/>
          </c:spPr>
          <c:invertIfNegative val="0"/>
          <c:dLbls>
            <c:spPr>
              <a:solidFill>
                <a:schemeClr val="accent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Φύλλο4!$B$7:$B$13</c:f>
              <c:strCache>
                <c:ptCount val="7"/>
                <c:pt idx="0">
                  <c:v>Δεν επεμβαίνω αρνητικά στο τοπίο.</c:v>
                </c:pt>
                <c:pt idx="1">
                  <c:v>Ευαισθητοποιώ ή εκπαιδεύω τους άλλους σχετικά με τις αξίες και/ ή τα προβλήματα της υπαίθρου.</c:v>
                </c:pt>
                <c:pt idx="2">
                  <c:v>Συμμετέχω στην ανακύκλωση.</c:v>
                </c:pt>
                <c:pt idx="3">
                  <c:v>Συμμετέχω σε ενέργειες αναδάσωσης.</c:v>
                </c:pt>
                <c:pt idx="4">
                  <c:v>Σε περιπτώσεις πυρκαγιάς βοηθώ, με όποιο τρόπο μπορώ, στην κατάσβεση.</c:v>
                </c:pt>
                <c:pt idx="5">
                  <c:v>Συμμετέχω σε εθελοντικές ομάδες προστασίας.</c:v>
                </c:pt>
                <c:pt idx="6">
                  <c:v>Αναφέρω/ καταγγέλλω ή κάνω παρατήρηση σε περίπτωση απρεπούς συμπεριφοράς </c:v>
                </c:pt>
              </c:strCache>
            </c:strRef>
          </c:cat>
          <c:val>
            <c:numRef>
              <c:f>Φύλλο4!$C$7:$C$13</c:f>
              <c:numCache>
                <c:formatCode>General</c:formatCode>
                <c:ptCount val="7"/>
                <c:pt idx="0">
                  <c:v>85</c:v>
                </c:pt>
                <c:pt idx="1">
                  <c:v>43</c:v>
                </c:pt>
                <c:pt idx="2">
                  <c:v>43</c:v>
                </c:pt>
                <c:pt idx="3">
                  <c:v>14</c:v>
                </c:pt>
                <c:pt idx="4">
                  <c:v>54</c:v>
                </c:pt>
                <c:pt idx="5">
                  <c:v>18</c:v>
                </c:pt>
                <c:pt idx="6">
                  <c:v>26</c:v>
                </c:pt>
              </c:numCache>
            </c:numRef>
          </c:val>
        </c:ser>
        <c:ser>
          <c:idx val="1"/>
          <c:order val="1"/>
          <c:tx>
            <c:v>Ναι, μέτρια</c:v>
          </c:tx>
          <c:spPr>
            <a:solidFill>
              <a:schemeClr val="accent2"/>
            </a:solidFill>
            <a:ln>
              <a:noFill/>
            </a:ln>
            <a:effectLst/>
          </c:spPr>
          <c:invertIfNegative val="0"/>
          <c:dLbls>
            <c:spPr>
              <a:solidFill>
                <a:schemeClr val="accent2"/>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Φύλλο4!$B$7:$B$13</c:f>
              <c:strCache>
                <c:ptCount val="7"/>
                <c:pt idx="0">
                  <c:v>Δεν επεμβαίνω αρνητικά στο τοπίο.</c:v>
                </c:pt>
                <c:pt idx="1">
                  <c:v>Ευαισθητοποιώ ή εκπαιδεύω τους άλλους σχετικά με τις αξίες και/ ή τα προβλήματα της υπαίθρου.</c:v>
                </c:pt>
                <c:pt idx="2">
                  <c:v>Συμμετέχω στην ανακύκλωση.</c:v>
                </c:pt>
                <c:pt idx="3">
                  <c:v>Συμμετέχω σε ενέργειες αναδάσωσης.</c:v>
                </c:pt>
                <c:pt idx="4">
                  <c:v>Σε περιπτώσεις πυρκαγιάς βοηθώ, με όποιο τρόπο μπορώ, στην κατάσβεση.</c:v>
                </c:pt>
                <c:pt idx="5">
                  <c:v>Συμμετέχω σε εθελοντικές ομάδες προστασίας.</c:v>
                </c:pt>
                <c:pt idx="6">
                  <c:v>Αναφέρω/ καταγγέλλω ή κάνω παρατήρηση σε περίπτωση απρεπούς συμπεριφοράς </c:v>
                </c:pt>
              </c:strCache>
            </c:strRef>
          </c:cat>
          <c:val>
            <c:numRef>
              <c:f>Φύλλο4!$D$7:$D$13</c:f>
              <c:numCache>
                <c:formatCode>General</c:formatCode>
                <c:ptCount val="7"/>
                <c:pt idx="0">
                  <c:v>12</c:v>
                </c:pt>
                <c:pt idx="1">
                  <c:v>31</c:v>
                </c:pt>
                <c:pt idx="2">
                  <c:v>16</c:v>
                </c:pt>
                <c:pt idx="3">
                  <c:v>16</c:v>
                </c:pt>
                <c:pt idx="4">
                  <c:v>19</c:v>
                </c:pt>
                <c:pt idx="5">
                  <c:v>19</c:v>
                </c:pt>
                <c:pt idx="6">
                  <c:v>29</c:v>
                </c:pt>
              </c:numCache>
            </c:numRef>
          </c:val>
        </c:ser>
        <c:ser>
          <c:idx val="2"/>
          <c:order val="2"/>
          <c:tx>
            <c:v>Ναι, αλλά λίγο</c:v>
          </c:tx>
          <c:spPr>
            <a:solidFill>
              <a:schemeClr val="accent3">
                <a:lumMod val="65000"/>
              </a:schemeClr>
            </a:solidFill>
            <a:ln>
              <a:noFill/>
            </a:ln>
            <a:effectLst/>
          </c:spPr>
          <c:invertIfNegative val="0"/>
          <c:dLbls>
            <c:spPr>
              <a:solidFill>
                <a:schemeClr val="bg2">
                  <a:lumMod val="20000"/>
                  <a:lumOff val="80000"/>
                </a:scheme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Φύλλο4!$B$7:$B$13</c:f>
              <c:strCache>
                <c:ptCount val="7"/>
                <c:pt idx="0">
                  <c:v>Δεν επεμβαίνω αρνητικά στο τοπίο.</c:v>
                </c:pt>
                <c:pt idx="1">
                  <c:v>Ευαισθητοποιώ ή εκπαιδεύω τους άλλους σχετικά με τις αξίες και/ ή τα προβλήματα της υπαίθρου.</c:v>
                </c:pt>
                <c:pt idx="2">
                  <c:v>Συμμετέχω στην ανακύκλωση.</c:v>
                </c:pt>
                <c:pt idx="3">
                  <c:v>Συμμετέχω σε ενέργειες αναδάσωσης.</c:v>
                </c:pt>
                <c:pt idx="4">
                  <c:v>Σε περιπτώσεις πυρκαγιάς βοηθώ, με όποιο τρόπο μπορώ, στην κατάσβεση.</c:v>
                </c:pt>
                <c:pt idx="5">
                  <c:v>Συμμετέχω σε εθελοντικές ομάδες προστασίας.</c:v>
                </c:pt>
                <c:pt idx="6">
                  <c:v>Αναφέρω/ καταγγέλλω ή κάνω παρατήρηση σε περίπτωση απρεπούς συμπεριφοράς </c:v>
                </c:pt>
              </c:strCache>
            </c:strRef>
          </c:cat>
          <c:val>
            <c:numRef>
              <c:f>Φύλλο4!$E$7:$E$13</c:f>
              <c:numCache>
                <c:formatCode>General</c:formatCode>
                <c:ptCount val="7"/>
                <c:pt idx="0">
                  <c:v>1</c:v>
                </c:pt>
                <c:pt idx="1">
                  <c:v>14</c:v>
                </c:pt>
                <c:pt idx="2">
                  <c:v>11</c:v>
                </c:pt>
                <c:pt idx="3">
                  <c:v>19</c:v>
                </c:pt>
                <c:pt idx="4">
                  <c:v>6</c:v>
                </c:pt>
                <c:pt idx="5">
                  <c:v>15</c:v>
                </c:pt>
                <c:pt idx="6">
                  <c:v>19</c:v>
                </c:pt>
              </c:numCache>
            </c:numRef>
          </c:val>
        </c:ser>
        <c:ser>
          <c:idx val="3"/>
          <c:order val="3"/>
          <c:tx>
            <c:v>Όχι καθόλου</c:v>
          </c:tx>
          <c:spPr>
            <a:solidFill>
              <a:schemeClr val="bg2">
                <a:lumMod val="60000"/>
                <a:lumOff val="40000"/>
              </a:schemeClr>
            </a:solidFill>
            <a:ln>
              <a:noFill/>
            </a:ln>
            <a:effectLst/>
          </c:spPr>
          <c:invertIfNegative val="0"/>
          <c:dLbls>
            <c:spPr>
              <a:solidFill>
                <a:schemeClr val="accent5">
                  <a:lumMod val="75000"/>
                </a:scheme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Φύλλο4!$B$7:$B$13</c:f>
              <c:strCache>
                <c:ptCount val="7"/>
                <c:pt idx="0">
                  <c:v>Δεν επεμβαίνω αρνητικά στο τοπίο.</c:v>
                </c:pt>
                <c:pt idx="1">
                  <c:v>Ευαισθητοποιώ ή εκπαιδεύω τους άλλους σχετικά με τις αξίες και/ ή τα προβλήματα της υπαίθρου.</c:v>
                </c:pt>
                <c:pt idx="2">
                  <c:v>Συμμετέχω στην ανακύκλωση.</c:v>
                </c:pt>
                <c:pt idx="3">
                  <c:v>Συμμετέχω σε ενέργειες αναδάσωσης.</c:v>
                </c:pt>
                <c:pt idx="4">
                  <c:v>Σε περιπτώσεις πυρκαγιάς βοηθώ, με όποιο τρόπο μπορώ, στην κατάσβεση.</c:v>
                </c:pt>
                <c:pt idx="5">
                  <c:v>Συμμετέχω σε εθελοντικές ομάδες προστασίας.</c:v>
                </c:pt>
                <c:pt idx="6">
                  <c:v>Αναφέρω/ καταγγέλλω ή κάνω παρατήρηση σε περίπτωση απρεπούς συμπεριφοράς </c:v>
                </c:pt>
              </c:strCache>
            </c:strRef>
          </c:cat>
          <c:val>
            <c:numRef>
              <c:f>Φύλλο4!$F$7:$F$13</c:f>
              <c:numCache>
                <c:formatCode>General</c:formatCode>
                <c:ptCount val="7"/>
                <c:pt idx="0">
                  <c:v>1</c:v>
                </c:pt>
                <c:pt idx="1">
                  <c:v>13</c:v>
                </c:pt>
                <c:pt idx="2">
                  <c:v>30</c:v>
                </c:pt>
                <c:pt idx="3">
                  <c:v>51</c:v>
                </c:pt>
                <c:pt idx="4">
                  <c:v>20</c:v>
                </c:pt>
                <c:pt idx="5">
                  <c:v>48</c:v>
                </c:pt>
                <c:pt idx="6">
                  <c:v>25</c:v>
                </c:pt>
              </c:numCache>
            </c:numRef>
          </c:val>
        </c:ser>
        <c:dLbls>
          <c:showLegendKey val="0"/>
          <c:showVal val="0"/>
          <c:showCatName val="0"/>
          <c:showSerName val="0"/>
          <c:showPercent val="0"/>
          <c:showBubbleSize val="0"/>
        </c:dLbls>
        <c:gapWidth val="150"/>
        <c:overlap val="100"/>
        <c:axId val="218472592"/>
        <c:axId val="218473152"/>
      </c:barChart>
      <c:catAx>
        <c:axId val="21847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l-GR"/>
          </a:p>
        </c:txPr>
        <c:crossAx val="218473152"/>
        <c:crosses val="autoZero"/>
        <c:auto val="1"/>
        <c:lblAlgn val="ctr"/>
        <c:lblOffset val="100"/>
        <c:noMultiLvlLbl val="0"/>
      </c:catAx>
      <c:valAx>
        <c:axId val="21847315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84725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685800"/>
            <a:ext cx="7772400" cy="2127250"/>
          </a:xfrm>
        </p:spPr>
        <p:txBody>
          <a:bodyPr/>
          <a:lstStyle>
            <a:lvl1pPr algn="ctr">
              <a:defRPr sz="5800"/>
            </a:lvl1pPr>
          </a:lstStyle>
          <a:p>
            <a:r>
              <a:rPr lang="el-GR"/>
              <a:t>Click to edit Master title style</a:t>
            </a:r>
          </a:p>
        </p:txBody>
      </p:sp>
      <p:sp>
        <p:nvSpPr>
          <p:cNvPr id="12291" name="Rectangle 3"/>
          <p:cNvSpPr>
            <a:spLocks noGrp="1" noChangeArrowheads="1"/>
          </p:cNvSpPr>
          <p:nvPr>
            <p:ph type="subTitle" idx="1"/>
          </p:nvPr>
        </p:nvSpPr>
        <p:spPr>
          <a:xfrm>
            <a:off x="1371600" y="3270250"/>
            <a:ext cx="6400800" cy="2209800"/>
          </a:xfrm>
        </p:spPr>
        <p:txBody>
          <a:bodyPr/>
          <a:lstStyle>
            <a:lvl1pPr marL="0" indent="0" algn="ctr">
              <a:defRPr sz="3000"/>
            </a:lvl1pPr>
          </a:lstStyle>
          <a:p>
            <a:r>
              <a:rPr lang="el-GR"/>
              <a:t>Click to edit Master subtitle style</a:t>
            </a:r>
          </a:p>
        </p:txBody>
      </p:sp>
      <p:sp>
        <p:nvSpPr>
          <p:cNvPr id="12292" name="Rectangle 4"/>
          <p:cNvSpPr>
            <a:spLocks noGrp="1" noChangeArrowheads="1"/>
          </p:cNvSpPr>
          <p:nvPr>
            <p:ph type="dt" sz="half" idx="2"/>
          </p:nvPr>
        </p:nvSpPr>
        <p:spPr/>
        <p:txBody>
          <a:bodyPr/>
          <a:lstStyle>
            <a:lvl1pPr>
              <a:defRPr/>
            </a:lvl1pPr>
          </a:lstStyle>
          <a:p>
            <a:endParaRPr lang="el-GR"/>
          </a:p>
        </p:txBody>
      </p:sp>
      <p:sp>
        <p:nvSpPr>
          <p:cNvPr id="12293" name="Rectangle 5"/>
          <p:cNvSpPr>
            <a:spLocks noGrp="1" noChangeArrowheads="1"/>
          </p:cNvSpPr>
          <p:nvPr>
            <p:ph type="ftr" sz="quarter" idx="3"/>
          </p:nvPr>
        </p:nvSpPr>
        <p:spPr>
          <a:xfrm>
            <a:off x="3124200" y="6248400"/>
            <a:ext cx="2895600" cy="457200"/>
          </a:xfrm>
        </p:spPr>
        <p:txBody>
          <a:bodyPr/>
          <a:lstStyle>
            <a:lvl1pPr>
              <a:defRPr/>
            </a:lvl1pPr>
          </a:lstStyle>
          <a:p>
            <a:endParaRPr lang="el-GR"/>
          </a:p>
        </p:txBody>
      </p:sp>
      <p:sp>
        <p:nvSpPr>
          <p:cNvPr id="12294" name="Rectangle 6"/>
          <p:cNvSpPr>
            <a:spLocks noGrp="1" noChangeArrowheads="1"/>
          </p:cNvSpPr>
          <p:nvPr>
            <p:ph type="sldNum" sz="quarter" idx="4"/>
          </p:nvPr>
        </p:nvSpPr>
        <p:spPr/>
        <p:txBody>
          <a:bodyPr/>
          <a:lstStyle>
            <a:lvl1pPr>
              <a:defRPr/>
            </a:lvl1pPr>
          </a:lstStyle>
          <a:p>
            <a:fld id="{BF936A7E-8779-4F6D-913B-7B4E940507FC}" type="slidenum">
              <a:rPr lang="el-GR"/>
              <a:pPr/>
              <a:t>‹#›</a:t>
            </a:fld>
            <a:endParaRPr lang="el-GR"/>
          </a:p>
        </p:txBody>
      </p:sp>
      <p:grpSp>
        <p:nvGrpSpPr>
          <p:cNvPr id="12295" name="Group 7"/>
          <p:cNvGrpSpPr>
            <a:grpSpLocks/>
          </p:cNvGrpSpPr>
          <p:nvPr/>
        </p:nvGrpSpPr>
        <p:grpSpPr bwMode="auto">
          <a:xfrm>
            <a:off x="228600" y="2889250"/>
            <a:ext cx="8610600" cy="201613"/>
            <a:chOff x="144" y="1680"/>
            <a:chExt cx="5424" cy="144"/>
          </a:xfrm>
        </p:grpSpPr>
        <p:sp>
          <p:nvSpPr>
            <p:cNvPr id="12296" name="Rectangle 8"/>
            <p:cNvSpPr>
              <a:spLocks noChangeArrowheads="1"/>
            </p:cNvSpPr>
            <p:nvPr userDrawn="1"/>
          </p:nvSpPr>
          <p:spPr bwMode="auto">
            <a:xfrm>
              <a:off x="144" y="1680"/>
              <a:ext cx="1808" cy="144"/>
            </a:xfrm>
            <a:prstGeom prst="rect">
              <a:avLst/>
            </a:prstGeom>
            <a:solidFill>
              <a:schemeClr val="bg2"/>
            </a:solidFill>
            <a:ln w="9525">
              <a:noFill/>
              <a:miter lim="800000"/>
              <a:headEnd/>
              <a:tailEnd/>
            </a:ln>
            <a:effectLst/>
          </p:spPr>
          <p:txBody>
            <a:bodyPr wrap="none" anchor="ctr"/>
            <a:lstStyle/>
            <a:p>
              <a:endParaRPr lang="el-GR"/>
            </a:p>
          </p:txBody>
        </p:sp>
        <p:sp>
          <p:nvSpPr>
            <p:cNvPr id="12297" name="Rectangle 9"/>
            <p:cNvSpPr>
              <a:spLocks noChangeArrowheads="1"/>
            </p:cNvSpPr>
            <p:nvPr userDrawn="1"/>
          </p:nvSpPr>
          <p:spPr bwMode="auto">
            <a:xfrm>
              <a:off x="1952" y="1680"/>
              <a:ext cx="1808" cy="144"/>
            </a:xfrm>
            <a:prstGeom prst="rect">
              <a:avLst/>
            </a:prstGeom>
            <a:solidFill>
              <a:schemeClr val="accent1"/>
            </a:solidFill>
            <a:ln w="9525">
              <a:noFill/>
              <a:miter lim="800000"/>
              <a:headEnd/>
              <a:tailEnd/>
            </a:ln>
            <a:effectLst/>
          </p:spPr>
          <p:txBody>
            <a:bodyPr wrap="none" anchor="ctr"/>
            <a:lstStyle/>
            <a:p>
              <a:endParaRPr lang="el-GR"/>
            </a:p>
          </p:txBody>
        </p:sp>
        <p:sp>
          <p:nvSpPr>
            <p:cNvPr id="12298" name="Rectangle 10"/>
            <p:cNvSpPr>
              <a:spLocks noChangeArrowheads="1"/>
            </p:cNvSpPr>
            <p:nvPr userDrawn="1"/>
          </p:nvSpPr>
          <p:spPr bwMode="auto">
            <a:xfrm>
              <a:off x="3760" y="1680"/>
              <a:ext cx="1808" cy="144"/>
            </a:xfrm>
            <a:prstGeom prst="rect">
              <a:avLst/>
            </a:prstGeom>
            <a:solidFill>
              <a:schemeClr val="tx2"/>
            </a:solidFill>
            <a:ln w="9525">
              <a:noFill/>
              <a:miter lim="800000"/>
              <a:headEnd/>
              <a:tailEnd/>
            </a:ln>
            <a:effectLst/>
          </p:spPr>
          <p:txBody>
            <a:bodyPr wrap="none" anchor="ctr"/>
            <a:lstStyle/>
            <a:p>
              <a:endParaRPr lang="el-G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3BDB3AEF-C4AE-4594-ABCB-525E589D2161}"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7813"/>
            <a:ext cx="2058988" cy="351155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7813"/>
            <a:ext cx="6029325" cy="3511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A4BC7AC0-0F45-4111-9DF5-B62DC6123A09}" type="slidenum">
              <a:rPr lang="el-G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68313" y="1628775"/>
            <a:ext cx="4038600" cy="2160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59313" y="1628775"/>
            <a:ext cx="4038600" cy="2160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l-GR"/>
          </a:p>
        </p:txBody>
      </p:sp>
      <p:sp>
        <p:nvSpPr>
          <p:cNvPr id="6" name="Footer Placeholder 5"/>
          <p:cNvSpPr>
            <a:spLocks noGrp="1"/>
          </p:cNvSpPr>
          <p:nvPr>
            <p:ph type="ftr" sz="quarter" idx="11"/>
          </p:nvPr>
        </p:nvSpPr>
        <p:spPr>
          <a:xfrm>
            <a:off x="3203575" y="6237288"/>
            <a:ext cx="2895600" cy="457200"/>
          </a:xfrm>
        </p:spPr>
        <p:txBody>
          <a:bodyPr/>
          <a:lstStyle>
            <a:lvl1pPr>
              <a:defRPr/>
            </a:lvl1pPr>
          </a:lstStyle>
          <a:p>
            <a:endParaRPr lang="el-G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0C0DFD20-CA02-499F-9294-ACCBED885641}" type="slidenum">
              <a:rPr lang="el-G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68313" y="1628775"/>
            <a:ext cx="4038600" cy="1003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59313" y="1628775"/>
            <a:ext cx="4038600" cy="1003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half" idx="3"/>
          </p:nvPr>
        </p:nvSpPr>
        <p:spPr>
          <a:xfrm>
            <a:off x="468313" y="2784475"/>
            <a:ext cx="8229600" cy="1004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l-GR"/>
          </a:p>
        </p:txBody>
      </p:sp>
      <p:sp>
        <p:nvSpPr>
          <p:cNvPr id="7" name="Footer Placeholder 6"/>
          <p:cNvSpPr>
            <a:spLocks noGrp="1"/>
          </p:cNvSpPr>
          <p:nvPr>
            <p:ph type="ftr" sz="quarter" idx="11"/>
          </p:nvPr>
        </p:nvSpPr>
        <p:spPr>
          <a:xfrm>
            <a:off x="3203575" y="6237288"/>
            <a:ext cx="2895600" cy="457200"/>
          </a:xfrm>
        </p:spPr>
        <p:txBody>
          <a:bodyPr/>
          <a:lstStyle>
            <a:lvl1pPr>
              <a:defRPr/>
            </a:lvl1pPr>
          </a:lstStyle>
          <a:p>
            <a:endParaRPr lang="el-G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22A7B74C-ECFD-4CBD-A5F0-5FFA268AF502}"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891FE180-6975-430B-B7E0-669770AF7A88}"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C3D82BAB-E6B0-4586-BE0B-983E8ADC8636}"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68313" y="1628775"/>
            <a:ext cx="4038600" cy="2160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59313" y="1628775"/>
            <a:ext cx="4038600" cy="2160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1696B4A9-5BC0-484B-BFF2-62E751A4FC3B}"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lvl1pPr>
              <a:defRPr/>
            </a:lvl1pPr>
          </a:lstStyle>
          <a:p>
            <a:endParaRPr lang="el-GR"/>
          </a:p>
        </p:txBody>
      </p:sp>
      <p:sp>
        <p:nvSpPr>
          <p:cNvPr id="8" name="Footer Placeholder 7"/>
          <p:cNvSpPr>
            <a:spLocks noGrp="1"/>
          </p:cNvSpPr>
          <p:nvPr>
            <p:ph type="ftr" sz="quarter" idx="11"/>
          </p:nvPr>
        </p:nvSpPr>
        <p:spPr/>
        <p:txBody>
          <a:bodyPr/>
          <a:lstStyle>
            <a:lvl1pPr>
              <a:defRPr/>
            </a:lvl1pPr>
          </a:lstStyle>
          <a:p>
            <a:endParaRPr lang="el-GR"/>
          </a:p>
        </p:txBody>
      </p:sp>
      <p:sp>
        <p:nvSpPr>
          <p:cNvPr id="9" name="Slide Number Placeholder 8"/>
          <p:cNvSpPr>
            <a:spLocks noGrp="1"/>
          </p:cNvSpPr>
          <p:nvPr>
            <p:ph type="sldNum" sz="quarter" idx="12"/>
          </p:nvPr>
        </p:nvSpPr>
        <p:spPr/>
        <p:txBody>
          <a:bodyPr/>
          <a:lstStyle>
            <a:lvl1pPr>
              <a:defRPr/>
            </a:lvl1pPr>
          </a:lstStyle>
          <a:p>
            <a:fld id="{D80C0C46-9CFE-4750-8FE7-249B9A0D01AB}"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lvl1pPr>
              <a:defRPr/>
            </a:lvl1pPr>
          </a:lstStyle>
          <a:p>
            <a:endParaRPr lang="el-GR"/>
          </a:p>
        </p:txBody>
      </p:sp>
      <p:sp>
        <p:nvSpPr>
          <p:cNvPr id="4" name="Footer Placeholder 3"/>
          <p:cNvSpPr>
            <a:spLocks noGrp="1"/>
          </p:cNvSpPr>
          <p:nvPr>
            <p:ph type="ftr" sz="quarter" idx="11"/>
          </p:nvPr>
        </p:nvSpPr>
        <p:spPr/>
        <p:txBody>
          <a:bodyPr/>
          <a:lstStyle>
            <a:lvl1pPr>
              <a:defRPr/>
            </a:lvl1pPr>
          </a:lstStyle>
          <a:p>
            <a:endParaRPr lang="el-GR"/>
          </a:p>
        </p:txBody>
      </p:sp>
      <p:sp>
        <p:nvSpPr>
          <p:cNvPr id="5" name="Slide Number Placeholder 4"/>
          <p:cNvSpPr>
            <a:spLocks noGrp="1"/>
          </p:cNvSpPr>
          <p:nvPr>
            <p:ph type="sldNum" sz="quarter" idx="12"/>
          </p:nvPr>
        </p:nvSpPr>
        <p:spPr/>
        <p:txBody>
          <a:bodyPr/>
          <a:lstStyle>
            <a:lvl1pPr>
              <a:defRPr/>
            </a:lvl1pPr>
          </a:lstStyle>
          <a:p>
            <a:fld id="{2011452B-4AA1-417E-BA33-D0AE9AAA6520}"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p>
        </p:txBody>
      </p:sp>
      <p:sp>
        <p:nvSpPr>
          <p:cNvPr id="3" name="Footer Placeholder 2"/>
          <p:cNvSpPr>
            <a:spLocks noGrp="1"/>
          </p:cNvSpPr>
          <p:nvPr>
            <p:ph type="ftr" sz="quarter" idx="11"/>
          </p:nvPr>
        </p:nvSpPr>
        <p:spPr/>
        <p:txBody>
          <a:bodyPr/>
          <a:lstStyle>
            <a:lvl1pPr>
              <a:defRPr/>
            </a:lvl1pPr>
          </a:lstStyle>
          <a:p>
            <a:endParaRPr lang="el-GR"/>
          </a:p>
        </p:txBody>
      </p:sp>
      <p:sp>
        <p:nvSpPr>
          <p:cNvPr id="4" name="Slide Number Placeholder 3"/>
          <p:cNvSpPr>
            <a:spLocks noGrp="1"/>
          </p:cNvSpPr>
          <p:nvPr>
            <p:ph type="sldNum" sz="quarter" idx="12"/>
          </p:nvPr>
        </p:nvSpPr>
        <p:spPr/>
        <p:txBody>
          <a:bodyPr/>
          <a:lstStyle>
            <a:lvl1pPr>
              <a:defRPr/>
            </a:lvl1pPr>
          </a:lstStyle>
          <a:p>
            <a:fld id="{814C6EBF-BF0D-4A96-A48E-914B9279FAAB}"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BCCAC152-5445-41D3-8A2D-268043DE7D82}"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EB6F291D-212B-485D-99E7-27A40D0EBFB6}"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l-GR" smtClean="0"/>
              <a:t>ΠΡΟΣ ΜΙΑ ΓΕΩΓΡΑΦΙΚΗ ΠΡΟΣΕΓΓΙΣΗ ΤΗΣ ΧΩΡΙΚΗΣ ΣΥΝΕΙΔΗΣΗΣ</a:t>
            </a:r>
          </a:p>
        </p:txBody>
      </p:sp>
      <p:sp>
        <p:nvSpPr>
          <p:cNvPr id="11267" name="Rectangle 3"/>
          <p:cNvSpPr>
            <a:spLocks noGrp="1" noChangeArrowheads="1"/>
          </p:cNvSpPr>
          <p:nvPr>
            <p:ph type="body" idx="1"/>
          </p:nvPr>
        </p:nvSpPr>
        <p:spPr bwMode="auto">
          <a:xfrm>
            <a:off x="468313" y="1628775"/>
            <a:ext cx="8229600" cy="2160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Ευάγγελος</a:t>
            </a:r>
            <a:r>
              <a:rPr lang="en-US" smtClean="0"/>
              <a:t> </a:t>
            </a:r>
            <a:r>
              <a:rPr lang="el-GR" smtClean="0"/>
              <a:t>Παυλής</a:t>
            </a:r>
            <a:r>
              <a:rPr lang="en-US" smtClean="0"/>
              <a:t> &amp;</a:t>
            </a:r>
            <a:r>
              <a:rPr lang="el-GR" smtClean="0"/>
              <a:t> Θεανώ Σ. Τερκενλή</a:t>
            </a:r>
          </a:p>
          <a:p>
            <a:pPr lvl="0"/>
            <a:endParaRPr lang="el-GR" smtClean="0"/>
          </a:p>
        </p:txBody>
      </p:sp>
      <p:sp>
        <p:nvSpPr>
          <p:cNvPr id="1126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l-GR"/>
          </a:p>
        </p:txBody>
      </p:sp>
      <p:sp>
        <p:nvSpPr>
          <p:cNvPr id="11269" name="Rectangle 5"/>
          <p:cNvSpPr>
            <a:spLocks noGrp="1" noChangeArrowheads="1"/>
          </p:cNvSpPr>
          <p:nvPr>
            <p:ph type="ftr" sz="quarter" idx="3"/>
          </p:nvPr>
        </p:nvSpPr>
        <p:spPr bwMode="auto">
          <a:xfrm>
            <a:off x="3203575" y="62372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el-GR"/>
          </a:p>
        </p:txBody>
      </p:sp>
      <p:sp>
        <p:nvSpPr>
          <p:cNvPr id="1127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ECF9C118-9D7F-40D0-9B3A-2385CF8E1F62}" type="slidenum">
              <a:rPr lang="el-GR"/>
              <a:pPr/>
              <a:t>‹#›</a:t>
            </a:fld>
            <a:endParaRPr lang="el-GR"/>
          </a:p>
        </p:txBody>
      </p:sp>
      <p:sp>
        <p:nvSpPr>
          <p:cNvPr id="11271" name="Rectangle 7"/>
          <p:cNvSpPr>
            <a:spLocks noChangeArrowheads="1"/>
          </p:cNvSpPr>
          <p:nvPr/>
        </p:nvSpPr>
        <p:spPr bwMode="auto">
          <a:xfrm>
            <a:off x="0" y="0"/>
            <a:ext cx="228600" cy="2286000"/>
          </a:xfrm>
          <a:prstGeom prst="rect">
            <a:avLst/>
          </a:prstGeom>
          <a:solidFill>
            <a:schemeClr val="bg2"/>
          </a:solidFill>
          <a:ln w="9525">
            <a:noFill/>
            <a:miter lim="800000"/>
            <a:headEnd/>
            <a:tailEnd/>
          </a:ln>
          <a:effectLst/>
        </p:spPr>
        <p:txBody>
          <a:bodyPr wrap="none" anchor="ctr"/>
          <a:lstStyle/>
          <a:p>
            <a:pPr algn="ctr"/>
            <a:endParaRPr lang="el-GR" sz="2400">
              <a:latin typeface="Times New Roman" pitchFamily="18" charset="0"/>
            </a:endParaRPr>
          </a:p>
        </p:txBody>
      </p:sp>
      <p:sp>
        <p:nvSpPr>
          <p:cNvPr id="11272" name="Line 8"/>
          <p:cNvSpPr>
            <a:spLocks noChangeShapeType="1"/>
          </p:cNvSpPr>
          <p:nvPr/>
        </p:nvSpPr>
        <p:spPr bwMode="auto">
          <a:xfrm>
            <a:off x="457200" y="1447800"/>
            <a:ext cx="8077200" cy="0"/>
          </a:xfrm>
          <a:prstGeom prst="line">
            <a:avLst/>
          </a:prstGeom>
          <a:noFill/>
          <a:ln w="19050">
            <a:solidFill>
              <a:schemeClr val="tx2"/>
            </a:solidFill>
            <a:round/>
            <a:headEnd/>
            <a:tailEnd/>
          </a:ln>
          <a:effectLst/>
        </p:spPr>
        <p:txBody>
          <a:bodyPr/>
          <a:lstStyle/>
          <a:p>
            <a:endParaRPr lang="el-GR"/>
          </a:p>
        </p:txBody>
      </p:sp>
      <p:sp>
        <p:nvSpPr>
          <p:cNvPr id="11273" name="Rectangle 9"/>
          <p:cNvSpPr>
            <a:spLocks noChangeArrowheads="1"/>
          </p:cNvSpPr>
          <p:nvPr/>
        </p:nvSpPr>
        <p:spPr bwMode="auto">
          <a:xfrm>
            <a:off x="0" y="2276475"/>
            <a:ext cx="228600" cy="2286000"/>
          </a:xfrm>
          <a:prstGeom prst="rect">
            <a:avLst/>
          </a:prstGeom>
          <a:solidFill>
            <a:schemeClr val="accent2"/>
          </a:solidFill>
          <a:ln w="9525">
            <a:noFill/>
            <a:miter lim="800000"/>
            <a:headEnd/>
            <a:tailEnd/>
          </a:ln>
          <a:effectLst/>
        </p:spPr>
        <p:txBody>
          <a:bodyPr wrap="none" anchor="ctr"/>
          <a:lstStyle/>
          <a:p>
            <a:pPr algn="ctr"/>
            <a:endParaRPr lang="el-GR" sz="2400">
              <a:latin typeface="Times New Roman" pitchFamily="18" charset="0"/>
            </a:endParaRPr>
          </a:p>
        </p:txBody>
      </p:sp>
      <p:sp>
        <p:nvSpPr>
          <p:cNvPr id="11274" name="Rectangle 10"/>
          <p:cNvSpPr>
            <a:spLocks noChangeArrowheads="1"/>
          </p:cNvSpPr>
          <p:nvPr/>
        </p:nvSpPr>
        <p:spPr bwMode="auto">
          <a:xfrm>
            <a:off x="0" y="4572000"/>
            <a:ext cx="228600" cy="2286000"/>
          </a:xfrm>
          <a:prstGeom prst="rect">
            <a:avLst/>
          </a:prstGeom>
          <a:solidFill>
            <a:schemeClr val="tx2"/>
          </a:solidFill>
          <a:ln w="9525">
            <a:noFill/>
            <a:miter lim="800000"/>
            <a:headEnd/>
            <a:tailEnd/>
          </a:ln>
          <a:effectLst/>
        </p:spPr>
        <p:txBody>
          <a:bodyPr wrap="none" anchor="ctr"/>
          <a:lstStyle/>
          <a:p>
            <a:pPr algn="ctr"/>
            <a:endParaRPr lang="el-GR"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timing>
    <p:tnLst>
      <p:par>
        <p:cTn id="1" dur="indefinite" restart="never" nodeType="tmRoot"/>
      </p:par>
    </p:tnLst>
  </p:timing>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251520" y="404664"/>
            <a:ext cx="8568952" cy="2592288"/>
          </a:xfrm>
        </p:spPr>
        <p:txBody>
          <a:bodyPr/>
          <a:lstStyle/>
          <a:p>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r>
              <a:rPr lang="el-GR" sz="600" b="1" dirty="0" smtClean="0">
                <a:latin typeface="Arial" pitchFamily="34" charset="0"/>
                <a:cs typeface="Arial" pitchFamily="34" charset="0"/>
              </a:rPr>
              <a:t/>
            </a:r>
            <a:br>
              <a:rPr lang="el-GR" sz="600" b="1" dirty="0" smtClean="0">
                <a:latin typeface="Arial" pitchFamily="34" charset="0"/>
                <a:cs typeface="Arial" pitchFamily="34" charset="0"/>
              </a:rPr>
            </a:br>
            <a:r>
              <a:rPr lang="el-GR" sz="2400" b="1" dirty="0" smtClean="0">
                <a:solidFill>
                  <a:srgbClr val="000080"/>
                </a:solidFill>
                <a:latin typeface="Arial" pitchFamily="34" charset="0"/>
                <a:cs typeface="Arial" pitchFamily="34" charset="0"/>
              </a:rPr>
              <a:t>Η γεωγραφική προσέγγιση της συνείδησης και η εφαρμογή της στο τοπίο</a:t>
            </a:r>
            <a:r>
              <a:rPr lang="en-US" sz="2400" b="1" dirty="0" smtClean="0">
                <a:solidFill>
                  <a:srgbClr val="000080"/>
                </a:solidFill>
                <a:latin typeface="Arial" pitchFamily="34" charset="0"/>
                <a:cs typeface="Arial" pitchFamily="34" charset="0"/>
              </a:rPr>
              <a:t/>
            </a:r>
            <a:br>
              <a:rPr lang="en-US" sz="2400" b="1" dirty="0" smtClean="0">
                <a:solidFill>
                  <a:srgbClr val="000080"/>
                </a:solidFill>
                <a:latin typeface="Arial" pitchFamily="34" charset="0"/>
                <a:cs typeface="Arial" pitchFamily="34" charset="0"/>
              </a:rPr>
            </a:br>
            <a:endParaRPr lang="el-GR" sz="2400" b="1" dirty="0">
              <a:solidFill>
                <a:srgbClr val="000080"/>
              </a:solidFill>
              <a:latin typeface="Arial" pitchFamily="34" charset="0"/>
              <a:cs typeface="Arial" pitchFamily="34" charset="0"/>
            </a:endParaRPr>
          </a:p>
        </p:txBody>
      </p:sp>
      <p:sp>
        <p:nvSpPr>
          <p:cNvPr id="67587" name="Rectangle 3"/>
          <p:cNvSpPr>
            <a:spLocks noGrp="1" noChangeArrowheads="1"/>
          </p:cNvSpPr>
          <p:nvPr>
            <p:ph type="subTitle" idx="1"/>
          </p:nvPr>
        </p:nvSpPr>
        <p:spPr>
          <a:xfrm>
            <a:off x="376032" y="4388950"/>
            <a:ext cx="8496944" cy="936104"/>
          </a:xfrm>
        </p:spPr>
        <p:txBody>
          <a:bodyPr/>
          <a:lstStyle/>
          <a:p>
            <a:r>
              <a:rPr lang="el-GR" sz="2400" b="1" dirty="0">
                <a:latin typeface="Arial" pitchFamily="34" charset="0"/>
                <a:ea typeface="+mj-ea"/>
                <a:cs typeface="Arial" pitchFamily="34" charset="0"/>
              </a:rPr>
              <a:t>Ευάγγελος</a:t>
            </a:r>
            <a:r>
              <a:rPr lang="en-US" sz="2400" b="1" dirty="0">
                <a:latin typeface="Arial" pitchFamily="34" charset="0"/>
                <a:ea typeface="+mj-ea"/>
                <a:cs typeface="Arial" pitchFamily="34" charset="0"/>
              </a:rPr>
              <a:t> </a:t>
            </a:r>
            <a:r>
              <a:rPr lang="el-GR" sz="2400" b="1" dirty="0" smtClean="0">
                <a:latin typeface="Arial" pitchFamily="34" charset="0"/>
                <a:ea typeface="+mj-ea"/>
                <a:cs typeface="Arial" pitchFamily="34" charset="0"/>
              </a:rPr>
              <a:t>Παυλής</a:t>
            </a:r>
          </a:p>
          <a:p>
            <a:r>
              <a:rPr lang="en-US" sz="2400" i="1" dirty="0" smtClean="0">
                <a:latin typeface="Arial" pitchFamily="34" charset="0"/>
                <a:ea typeface="+mj-ea"/>
                <a:cs typeface="Arial" pitchFamily="34" charset="0"/>
              </a:rPr>
              <a:t>PhD </a:t>
            </a:r>
            <a:r>
              <a:rPr lang="el-GR" sz="2400" i="1" dirty="0" smtClean="0">
                <a:latin typeface="Arial" pitchFamily="34" charset="0"/>
                <a:ea typeface="+mj-ea"/>
                <a:cs typeface="Arial" pitchFamily="34" charset="0"/>
              </a:rPr>
              <a:t>– Ερευνητής</a:t>
            </a:r>
            <a:endParaRPr lang="el-GR" sz="1400" i="1" dirty="0" smtClean="0">
              <a:solidFill>
                <a:srgbClr val="00B050"/>
              </a:solidFill>
              <a:latin typeface="Arial" pitchFamily="34" charset="0"/>
              <a:cs typeface="Arial" pitchFamily="34" charset="0"/>
            </a:endParaRPr>
          </a:p>
          <a:p>
            <a:endParaRPr lang="el-GR" sz="1400" b="1" i="1" dirty="0">
              <a:solidFill>
                <a:srgbClr val="00B050"/>
              </a:solidFill>
              <a:latin typeface="Arial" pitchFamily="34" charset="0"/>
              <a:cs typeface="Arial" pitchFamily="34" charset="0"/>
            </a:endParaRPr>
          </a:p>
          <a:p>
            <a:endParaRPr lang="el-GR" sz="2400" dirty="0">
              <a:solidFill>
                <a:srgbClr val="006600"/>
              </a:solidFill>
              <a:latin typeface="Arial" pitchFamily="34" charset="0"/>
              <a:cs typeface="Arial" pitchFamily="34" charset="0"/>
            </a:endParaRPr>
          </a:p>
        </p:txBody>
      </p:sp>
      <p:sp>
        <p:nvSpPr>
          <p:cNvPr id="67589" name="Text Box 5"/>
          <p:cNvSpPr txBox="1">
            <a:spLocks noChangeArrowheads="1"/>
          </p:cNvSpPr>
          <p:nvPr/>
        </p:nvSpPr>
        <p:spPr bwMode="auto">
          <a:xfrm>
            <a:off x="2555875" y="5949950"/>
            <a:ext cx="2447925" cy="366713"/>
          </a:xfrm>
          <a:prstGeom prst="rect">
            <a:avLst/>
          </a:prstGeom>
          <a:noFill/>
          <a:ln w="9525">
            <a:noFill/>
            <a:miter lim="800000"/>
            <a:headEnd/>
            <a:tailEnd/>
          </a:ln>
          <a:effectLst/>
        </p:spPr>
        <p:txBody>
          <a:bodyPr>
            <a:spAutoFit/>
          </a:bodyPr>
          <a:lstStyle/>
          <a:p>
            <a:pPr>
              <a:spcBef>
                <a:spcPct val="50000"/>
              </a:spcBef>
            </a:pPr>
            <a:r>
              <a:rPr lang="en-US" b="1">
                <a:solidFill>
                  <a:schemeClr val="bg1"/>
                </a:solidFill>
                <a:latin typeface="Arial" pitchFamily="34" charset="0"/>
                <a:cs typeface="Arial" pitchFamily="34" charset="0"/>
              </a:rPr>
              <a:t>Arcadia 2010</a:t>
            </a:r>
            <a:endParaRPr lang="el-GR" b="1">
              <a:solidFill>
                <a:schemeClr val="bg1"/>
              </a:solidFill>
              <a:latin typeface="Arial" pitchFamily="34" charset="0"/>
              <a:cs typeface="Arial" pitchFamily="34" charset="0"/>
            </a:endParaRPr>
          </a:p>
        </p:txBody>
      </p:sp>
      <p:sp>
        <p:nvSpPr>
          <p:cNvPr id="82945" name="Rectangle 1"/>
          <p:cNvSpPr>
            <a:spLocks noChangeArrowheads="1"/>
          </p:cNvSpPr>
          <p:nvPr/>
        </p:nvSpPr>
        <p:spPr bwMode="auto">
          <a:xfrm>
            <a:off x="251520" y="4740279"/>
            <a:ext cx="8568951"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l-GR" dirty="0" smtClean="0">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l-GR" sz="2800" dirty="0" smtClean="0">
              <a:latin typeface="Arial" pitchFamily="34" charset="0"/>
              <a:ea typeface="+mj-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l-GR" sz="2400" dirty="0" smtClean="0">
              <a:latin typeface="Arial" pitchFamily="34" charset="0"/>
              <a:ea typeface="+mj-ea"/>
              <a:cs typeface="Arial" pitchFamily="34" charset="0"/>
            </a:endParaRPr>
          </a:p>
        </p:txBody>
      </p:sp>
      <p:pic>
        <p:nvPicPr>
          <p:cNvPr id="7" name="Picture 6" descr="logo"/>
          <p:cNvPicPr/>
          <p:nvPr/>
        </p:nvPicPr>
        <p:blipFill>
          <a:blip r:embed="rId2" cstate="print"/>
          <a:srcRect/>
          <a:stretch>
            <a:fillRect/>
          </a:stretch>
        </p:blipFill>
        <p:spPr bwMode="auto">
          <a:xfrm>
            <a:off x="3923928" y="286286"/>
            <a:ext cx="936104" cy="76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67544" y="260648"/>
            <a:ext cx="8229600" cy="1157288"/>
          </a:xfrm>
        </p:spPr>
        <p:txBody>
          <a:bodyPr/>
          <a:lstStyle/>
          <a:p>
            <a:pPr algn="just"/>
            <a:r>
              <a:rPr lang="el-GR" sz="2400" b="1" dirty="0" smtClean="0">
                <a:solidFill>
                  <a:srgbClr val="009AD0"/>
                </a:solidFill>
                <a:latin typeface="Arial" pitchFamily="34" charset="0"/>
                <a:cs typeface="Arial" pitchFamily="34" charset="0"/>
              </a:rPr>
              <a:t>2. Η χρηστική προσέγγιση της «συνείδησης» μέσω της αντίληψης, του συναισθήματος και της συμπεριφοράς</a:t>
            </a:r>
            <a:endParaRPr lang="el-GR" sz="2400" b="1" dirty="0">
              <a:solidFill>
                <a:srgbClr val="009AD0"/>
              </a:solidFill>
              <a:latin typeface="Arial" pitchFamily="34" charset="0"/>
              <a:cs typeface="Arial" pitchFamily="34" charset="0"/>
            </a:endParaRPr>
          </a:p>
        </p:txBody>
      </p:sp>
      <p:sp>
        <p:nvSpPr>
          <p:cNvPr id="71683" name="Rectangle 3"/>
          <p:cNvSpPr>
            <a:spLocks noGrp="1" noChangeArrowheads="1"/>
          </p:cNvSpPr>
          <p:nvPr>
            <p:ph type="body" idx="1"/>
          </p:nvPr>
        </p:nvSpPr>
        <p:spPr>
          <a:xfrm>
            <a:off x="250825" y="1484784"/>
            <a:ext cx="8713664" cy="4968552"/>
          </a:xfrm>
        </p:spPr>
        <p:txBody>
          <a:bodyPr/>
          <a:lstStyle/>
          <a:p>
            <a:pPr>
              <a:lnSpc>
                <a:spcPct val="80000"/>
              </a:lnSpc>
            </a:pPr>
            <a:r>
              <a:rPr lang="el-GR" sz="2000" b="1" dirty="0" smtClean="0">
                <a:solidFill>
                  <a:srgbClr val="FF6600"/>
                </a:solidFill>
                <a:latin typeface="Arial" pitchFamily="34" charset="0"/>
                <a:cs typeface="Arial" pitchFamily="34" charset="0"/>
              </a:rPr>
              <a:t>Β) Προς ένα λειτουργικό ορισμό της «συνείδησης»</a:t>
            </a:r>
          </a:p>
          <a:p>
            <a:pPr>
              <a:lnSpc>
                <a:spcPct val="80000"/>
              </a:lnSpc>
            </a:pPr>
            <a:endParaRPr lang="el-GR" sz="2000" b="1" dirty="0" smtClean="0">
              <a:solidFill>
                <a:srgbClr val="FF6600"/>
              </a:solidFill>
              <a:latin typeface="Arial" pitchFamily="34" charset="0"/>
              <a:cs typeface="Arial" pitchFamily="34" charset="0"/>
            </a:endParaRPr>
          </a:p>
          <a:p>
            <a:pPr>
              <a:lnSpc>
                <a:spcPct val="80000"/>
              </a:lnSpc>
            </a:pPr>
            <a:endParaRPr lang="el-GR" sz="200" dirty="0" smtClean="0">
              <a:latin typeface="Arial" pitchFamily="34" charset="0"/>
              <a:cs typeface="Arial" pitchFamily="34" charset="0"/>
            </a:endParaRPr>
          </a:p>
          <a:p>
            <a:pPr marL="0" algn="just">
              <a:lnSpc>
                <a:spcPct val="90000"/>
              </a:lnSpc>
              <a:spcBef>
                <a:spcPts val="0"/>
              </a:spcBef>
              <a:buFont typeface="Wingdings" pitchFamily="2" charset="2"/>
              <a:buChar char="Ø"/>
            </a:pPr>
            <a:r>
              <a:rPr lang="el-GR" sz="2000" dirty="0" smtClean="0">
                <a:latin typeface="Arial" pitchFamily="34" charset="0"/>
                <a:cs typeface="Arial" pitchFamily="34" charset="0"/>
              </a:rPr>
              <a:t>Για να οριστεί εννοιολογικά η «συνείδηση» θα πρέπει να προσδιοριστούν τα </a:t>
            </a:r>
            <a:r>
              <a:rPr lang="el-GR" sz="2000" dirty="0" smtClean="0">
                <a:solidFill>
                  <a:srgbClr val="0070C0"/>
                </a:solidFill>
                <a:latin typeface="Arial" pitchFamily="34" charset="0"/>
                <a:cs typeface="Arial" pitchFamily="34" charset="0"/>
              </a:rPr>
              <a:t>συστατικά της στοιχεία</a:t>
            </a:r>
            <a:r>
              <a:rPr lang="el-GR" sz="2000" dirty="0">
                <a:latin typeface="Arial" pitchFamily="34" charset="0"/>
                <a:cs typeface="Arial" pitchFamily="34" charset="0"/>
              </a:rPr>
              <a:t> </a:t>
            </a:r>
            <a:r>
              <a:rPr lang="el-GR" sz="2000" dirty="0" smtClean="0">
                <a:latin typeface="Arial" pitchFamily="34" charset="0"/>
                <a:cs typeface="Arial" pitchFamily="34" charset="0"/>
              </a:rPr>
              <a:t>(«συνείδηση» ως σχέση). </a:t>
            </a:r>
          </a:p>
          <a:p>
            <a:pPr marL="0" algn="just">
              <a:lnSpc>
                <a:spcPct val="90000"/>
              </a:lnSpc>
              <a:spcBef>
                <a:spcPts val="0"/>
              </a:spcBef>
              <a:buFont typeface="Wingdings" pitchFamily="2" charset="2"/>
              <a:buChar char="Ø"/>
            </a:pPr>
            <a:endParaRPr lang="el-GR" sz="2000" dirty="0" smtClean="0">
              <a:latin typeface="Arial" pitchFamily="34" charset="0"/>
              <a:cs typeface="Arial" pitchFamily="34" charset="0"/>
            </a:endParaRPr>
          </a:p>
          <a:p>
            <a:pPr marL="0" algn="just">
              <a:lnSpc>
                <a:spcPct val="90000"/>
              </a:lnSpc>
              <a:spcBef>
                <a:spcPts val="0"/>
              </a:spcBef>
              <a:buFont typeface="Wingdings" pitchFamily="2" charset="2"/>
              <a:buChar char="Ø"/>
            </a:pPr>
            <a:r>
              <a:rPr lang="el-GR" sz="2000" dirty="0" smtClean="0">
                <a:latin typeface="Arial" pitchFamily="34" charset="0"/>
                <a:cs typeface="Arial" pitchFamily="34" charset="0"/>
              </a:rPr>
              <a:t>Για πολλούς ερευνητές ως </a:t>
            </a:r>
            <a:r>
              <a:rPr lang="el-GR" sz="2000" b="1" dirty="0" smtClean="0">
                <a:latin typeface="Arial" pitchFamily="34" charset="0"/>
                <a:cs typeface="Arial" pitchFamily="34" charset="0"/>
              </a:rPr>
              <a:t>δομικά</a:t>
            </a:r>
            <a:r>
              <a:rPr lang="el-GR" sz="2000" dirty="0" smtClean="0">
                <a:latin typeface="Arial" pitchFamily="34" charset="0"/>
                <a:cs typeface="Arial" pitchFamily="34" charset="0"/>
              </a:rPr>
              <a:t> συστατικά στοιχεία της συνείδησης αναγνωρίζονται η </a:t>
            </a:r>
            <a:r>
              <a:rPr lang="el-GR" sz="2000" dirty="0" smtClean="0">
                <a:solidFill>
                  <a:srgbClr val="0070C0"/>
                </a:solidFill>
                <a:latin typeface="Arial" pitchFamily="34" charset="0"/>
                <a:cs typeface="Arial" pitchFamily="34" charset="0"/>
              </a:rPr>
              <a:t>αντίληψη</a:t>
            </a:r>
            <a:r>
              <a:rPr lang="el-GR" sz="2000" dirty="0" smtClean="0">
                <a:latin typeface="Arial" pitchFamily="34" charset="0"/>
                <a:cs typeface="Arial" pitchFamily="34" charset="0"/>
              </a:rPr>
              <a:t> (οι γνωστικές διεργασίες -νόηση, σκέψη, γνώση, εμπειρία, κλπ), το </a:t>
            </a:r>
            <a:r>
              <a:rPr lang="el-GR" sz="2000" dirty="0" smtClean="0">
                <a:solidFill>
                  <a:srgbClr val="0070C0"/>
                </a:solidFill>
                <a:latin typeface="Arial" pitchFamily="34" charset="0"/>
                <a:cs typeface="Arial" pitchFamily="34" charset="0"/>
              </a:rPr>
              <a:t>συναίσθημα</a:t>
            </a:r>
            <a:r>
              <a:rPr lang="el-GR" sz="2000" dirty="0" smtClean="0">
                <a:latin typeface="Arial" pitchFamily="34" charset="0"/>
                <a:cs typeface="Arial" pitchFamily="34" charset="0"/>
              </a:rPr>
              <a:t> (ο ευρύτερος συναισθηματικός τομέας) και η </a:t>
            </a:r>
            <a:r>
              <a:rPr lang="el-GR" sz="2000" dirty="0" smtClean="0">
                <a:solidFill>
                  <a:srgbClr val="0070C0"/>
                </a:solidFill>
                <a:latin typeface="Arial" pitchFamily="34" charset="0"/>
                <a:cs typeface="Arial" pitchFamily="34" charset="0"/>
              </a:rPr>
              <a:t>συμπεριφορά</a:t>
            </a:r>
            <a:r>
              <a:rPr lang="el-GR" sz="2000" dirty="0" smtClean="0">
                <a:latin typeface="Arial" pitchFamily="34" charset="0"/>
                <a:cs typeface="Arial" pitchFamily="34" charset="0"/>
              </a:rPr>
              <a:t> (εφαρμογή, προσαρμογή, πράξη, δράση, βίωμα, κλπ). </a:t>
            </a:r>
          </a:p>
          <a:p>
            <a:pPr marL="0" algn="just">
              <a:lnSpc>
                <a:spcPct val="90000"/>
              </a:lnSpc>
              <a:spcBef>
                <a:spcPts val="0"/>
              </a:spcBef>
              <a:buFont typeface="Wingdings" pitchFamily="2" charset="2"/>
              <a:buChar char="Ø"/>
            </a:pPr>
            <a:endParaRPr lang="el-GR" sz="2000" dirty="0" smtClean="0">
              <a:latin typeface="Arial" pitchFamily="34" charset="0"/>
              <a:cs typeface="Arial" pitchFamily="34" charset="0"/>
            </a:endParaRPr>
          </a:p>
          <a:p>
            <a:pPr marL="0" algn="just">
              <a:lnSpc>
                <a:spcPct val="90000"/>
              </a:lnSpc>
              <a:spcBef>
                <a:spcPts val="0"/>
              </a:spcBef>
              <a:buFont typeface="Wingdings" pitchFamily="2" charset="2"/>
              <a:buChar char="ü"/>
            </a:pPr>
            <a:r>
              <a:rPr lang="el-GR" sz="2000" dirty="0" smtClean="0">
                <a:latin typeface="Arial" pitchFamily="34" charset="0"/>
                <a:cs typeface="Arial" pitchFamily="34" charset="0"/>
              </a:rPr>
              <a:t>Στις κοινωνικές επιστήμες, η ανθρώπινη πραγματικότητα συγκροτείται μέσα από το τρίπτυχο: α) </a:t>
            </a:r>
            <a:r>
              <a:rPr lang="el-GR" sz="2000" dirty="0" smtClean="0">
                <a:solidFill>
                  <a:srgbClr val="0070C0"/>
                </a:solidFill>
                <a:latin typeface="Arial" pitchFamily="34" charset="0"/>
                <a:cs typeface="Arial" pitchFamily="34" charset="0"/>
              </a:rPr>
              <a:t>νοητικές/ αντιληπτικές/ γνωστικές</a:t>
            </a:r>
            <a:r>
              <a:rPr lang="el-GR" sz="2000" dirty="0" smtClean="0">
                <a:latin typeface="Arial" pitchFamily="34" charset="0"/>
                <a:cs typeface="Arial" pitchFamily="34" charset="0"/>
              </a:rPr>
              <a:t>, β) </a:t>
            </a:r>
            <a:r>
              <a:rPr lang="el-GR" sz="2000" dirty="0" smtClean="0">
                <a:solidFill>
                  <a:srgbClr val="0070C0"/>
                </a:solidFill>
                <a:latin typeface="Arial" pitchFamily="34" charset="0"/>
                <a:cs typeface="Arial" pitchFamily="34" charset="0"/>
              </a:rPr>
              <a:t>ψυχολογικές/ συναισθηματικές </a:t>
            </a:r>
            <a:r>
              <a:rPr lang="el-GR" sz="2000" dirty="0" smtClean="0">
                <a:latin typeface="Arial" pitchFamily="34" charset="0"/>
                <a:cs typeface="Arial" pitchFamily="34" charset="0"/>
              </a:rPr>
              <a:t>&amp;</a:t>
            </a:r>
            <a:r>
              <a:rPr lang="en-US" sz="2000" dirty="0" smtClean="0">
                <a:latin typeface="Arial" pitchFamily="34" charset="0"/>
                <a:cs typeface="Arial" pitchFamily="34" charset="0"/>
              </a:rPr>
              <a:t> </a:t>
            </a:r>
            <a:r>
              <a:rPr lang="el-GR" sz="2000" dirty="0" smtClean="0">
                <a:latin typeface="Arial" pitchFamily="34" charset="0"/>
                <a:cs typeface="Arial" pitchFamily="34" charset="0"/>
              </a:rPr>
              <a:t>γ) </a:t>
            </a:r>
            <a:r>
              <a:rPr lang="el-GR" sz="2000" dirty="0" err="1" smtClean="0">
                <a:solidFill>
                  <a:srgbClr val="0070C0"/>
                </a:solidFill>
                <a:latin typeface="Arial" pitchFamily="34" charset="0"/>
                <a:cs typeface="Arial" pitchFamily="34" charset="0"/>
              </a:rPr>
              <a:t>συμπεριφορικές</a:t>
            </a:r>
            <a:r>
              <a:rPr lang="el-GR" sz="2000" dirty="0" smtClean="0">
                <a:solidFill>
                  <a:srgbClr val="0070C0"/>
                </a:solidFill>
                <a:latin typeface="Arial" pitchFamily="34" charset="0"/>
                <a:cs typeface="Arial" pitchFamily="34" charset="0"/>
              </a:rPr>
              <a:t>/ βιωματικές </a:t>
            </a:r>
            <a:r>
              <a:rPr lang="el-GR" sz="2000" dirty="0" smtClean="0">
                <a:latin typeface="Arial" pitchFamily="34" charset="0"/>
                <a:cs typeface="Arial" pitchFamily="34" charset="0"/>
              </a:rPr>
              <a:t>διαστάσεις του ανθρώπινου κόσμου.</a:t>
            </a:r>
          </a:p>
          <a:p>
            <a:pPr>
              <a:lnSpc>
                <a:spcPct val="80000"/>
              </a:lnSpc>
              <a:buFont typeface="Arial" pitchFamily="34" charset="0"/>
              <a:buChar char="•"/>
            </a:pPr>
            <a:endParaRPr lang="el-GR" sz="400" dirty="0" smtClean="0">
              <a:solidFill>
                <a:srgbClr val="C00000"/>
              </a:solidFill>
              <a:latin typeface="Century Gothic" pitchFamily="34" charset="0"/>
            </a:endParaRPr>
          </a:p>
          <a:p>
            <a:pPr>
              <a:lnSpc>
                <a:spcPct val="80000"/>
              </a:lnSpc>
              <a:buFont typeface="Arial" pitchFamily="34" charset="0"/>
              <a:buChar char="•"/>
            </a:pPr>
            <a:endParaRPr lang="el-GR" sz="1800" dirty="0" smtClean="0">
              <a:latin typeface="Century Gothic"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67544" y="260648"/>
            <a:ext cx="8229600" cy="1157288"/>
          </a:xfrm>
        </p:spPr>
        <p:txBody>
          <a:bodyPr/>
          <a:lstStyle/>
          <a:p>
            <a:pPr algn="just"/>
            <a:r>
              <a:rPr lang="el-GR" sz="2400" b="1" dirty="0" smtClean="0">
                <a:solidFill>
                  <a:srgbClr val="009AD0"/>
                </a:solidFill>
                <a:latin typeface="Arial" pitchFamily="34" charset="0"/>
                <a:cs typeface="Arial" pitchFamily="34" charset="0"/>
              </a:rPr>
              <a:t>2. Η χρηστική προσέγγιση της «συνείδησης» μέσω της αντίληψης, του συναισθήματος και της συμπεριφοράς</a:t>
            </a:r>
            <a:endParaRPr lang="el-GR" sz="2400" b="1" dirty="0">
              <a:solidFill>
                <a:srgbClr val="009AD0"/>
              </a:solidFill>
              <a:latin typeface="Arial" pitchFamily="34" charset="0"/>
              <a:cs typeface="Arial" pitchFamily="34" charset="0"/>
            </a:endParaRPr>
          </a:p>
        </p:txBody>
      </p:sp>
      <p:sp>
        <p:nvSpPr>
          <p:cNvPr id="4" name="Rectangle 2"/>
          <p:cNvSpPr txBox="1">
            <a:spLocks noChangeArrowheads="1"/>
          </p:cNvSpPr>
          <p:nvPr/>
        </p:nvSpPr>
        <p:spPr bwMode="auto">
          <a:xfrm>
            <a:off x="575048" y="1556792"/>
            <a:ext cx="8122096" cy="453650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9525">
            <a:noFill/>
            <a:miter lim="800000"/>
            <a:headEnd/>
            <a:tailEnd/>
          </a:ln>
          <a:effectLst>
            <a:outerShdw blurRad="508000" dist="508000" sx="86000" sy="86000" algn="ctr" rotWithShape="0">
              <a:srgbClr val="000000">
                <a:alpha val="42000"/>
              </a:srgbClr>
            </a:outerShdw>
          </a:effectLst>
        </p:spPr>
        <p:txBody>
          <a:bodyPr vert="horz" wrap="square" lIns="91440" tIns="45720" rIns="91440" bIns="45720" numCol="1" anchor="b" anchorCtr="0" compatLnSpc="1">
            <a:prstTxWarp prst="textNoShape">
              <a:avLst/>
            </a:prstTxWarp>
          </a:bodyPr>
          <a:lstStyle/>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endParaRPr lang="en-US" sz="1900" b="1" dirty="0" smtClean="0">
              <a:solidFill>
                <a:srgbClr val="FF6600"/>
              </a:solidFill>
              <a:latin typeface="Arial" pitchFamily="34" charset="0"/>
              <a:cs typeface="Arial" pitchFamily="34" charset="0"/>
            </a:endParaRPr>
          </a:p>
          <a:p>
            <a:pPr algn="just"/>
            <a:endParaRPr lang="en-US" sz="1900" b="1" dirty="0">
              <a:solidFill>
                <a:srgbClr val="FF6600"/>
              </a:solidFill>
              <a:latin typeface="Arial" pitchFamily="34" charset="0"/>
              <a:cs typeface="Arial" pitchFamily="34" charset="0"/>
            </a:endParaRPr>
          </a:p>
          <a:p>
            <a:pPr algn="just"/>
            <a:r>
              <a:rPr lang="el-GR" sz="1900" b="1" dirty="0" smtClean="0">
                <a:solidFill>
                  <a:srgbClr val="FF6600"/>
                </a:solidFill>
                <a:latin typeface="Arial" pitchFamily="34" charset="0"/>
                <a:cs typeface="Arial" pitchFamily="34" charset="0"/>
              </a:rPr>
              <a:t>ΟΡΙΣΜΟΣ</a:t>
            </a:r>
            <a:r>
              <a:rPr lang="el-GR" sz="1900" b="1" dirty="0">
                <a:solidFill>
                  <a:srgbClr val="FF6600"/>
                </a:solidFill>
                <a:latin typeface="Arial" pitchFamily="34" charset="0"/>
                <a:cs typeface="Arial" pitchFamily="34" charset="0"/>
              </a:rPr>
              <a:t>: </a:t>
            </a:r>
            <a:r>
              <a:rPr lang="el-GR" sz="1900" b="1" dirty="0">
                <a:latin typeface="Arial" pitchFamily="34" charset="0"/>
                <a:cs typeface="Arial" pitchFamily="34" charset="0"/>
              </a:rPr>
              <a:t>Ως ανθρώπινη συνείδηση </a:t>
            </a:r>
            <a:r>
              <a:rPr lang="el-GR" sz="1900" dirty="0">
                <a:latin typeface="Arial" pitchFamily="34" charset="0"/>
                <a:cs typeface="Arial" pitchFamily="34" charset="0"/>
              </a:rPr>
              <a:t>ορίζεται το αποτέλεσμα που προκύπτει από τις σχέσεις και αλληλεπιδράσεις μεταξύ αντίληψης, συναισθήματος και συμπεριφοράς, απ’ όπου διαμορφώνεται στον άνθρωπο ένας μηχανισμός που τον συνδέει τόσο με το κοινωνικό γίγνεσθαι, όσο και το υποσυνείδητο ή/ και μεταφυσικό επίπεδο.</a:t>
            </a:r>
          </a:p>
        </p:txBody>
      </p:sp>
      <p:pic>
        <p:nvPicPr>
          <p:cNvPr id="1030" name="Picture 6" descr="http://www.dvdpascher.net/screen/dvd/1/1353_image1_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5732" y="1700581"/>
            <a:ext cx="4608915" cy="259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8326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3050"/>
            <a:ext cx="8147248" cy="1162050"/>
          </a:xfrm>
        </p:spPr>
        <p:txBody>
          <a:bodyPr/>
          <a:lstStyle/>
          <a:p>
            <a:r>
              <a:rPr lang="el-GR" sz="2400" b="1" dirty="0">
                <a:solidFill>
                  <a:srgbClr val="006600"/>
                </a:solidFill>
                <a:latin typeface="Arial" pitchFamily="34" charset="0"/>
                <a:cs typeface="Arial" pitchFamily="34" charset="0"/>
              </a:rPr>
              <a:t>3. Προς μια γεωγραφική προσέγγιση </a:t>
            </a:r>
            <a:r>
              <a:rPr lang="el-GR" sz="2400" b="1" dirty="0" smtClean="0">
                <a:solidFill>
                  <a:srgbClr val="006600"/>
                </a:solidFill>
                <a:latin typeface="Arial" pitchFamily="34" charset="0"/>
                <a:cs typeface="Arial" pitchFamily="34" charset="0"/>
              </a:rPr>
              <a:t>της συνείδησης</a:t>
            </a:r>
            <a:endParaRPr lang="el-GR" sz="2400" b="1" dirty="0">
              <a:solidFill>
                <a:srgbClr val="006600"/>
              </a:solidFill>
              <a:latin typeface="Arial" pitchFamily="34" charset="0"/>
              <a:cs typeface="Arial" pitchFamily="34" charset="0"/>
            </a:endParaRPr>
          </a:p>
        </p:txBody>
      </p:sp>
      <p:sp>
        <p:nvSpPr>
          <p:cNvPr id="6" name="Content Placeholder 5"/>
          <p:cNvSpPr>
            <a:spLocks noGrp="1"/>
          </p:cNvSpPr>
          <p:nvPr>
            <p:ph idx="1"/>
          </p:nvPr>
        </p:nvSpPr>
        <p:spPr>
          <a:xfrm>
            <a:off x="323528" y="2060848"/>
            <a:ext cx="3960440" cy="4700985"/>
          </a:xfrm>
          <a:solidFill>
            <a:srgbClr val="FFFFCC">
              <a:alpha val="83000"/>
            </a:srgbClr>
          </a:solidFill>
        </p:spPr>
        <p:txBody>
          <a:bodyPr/>
          <a:lstStyle/>
          <a:p>
            <a:pPr marL="0" indent="0">
              <a:lnSpc>
                <a:spcPct val="90000"/>
              </a:lnSpc>
              <a:buSzPct val="90000"/>
            </a:pPr>
            <a:endParaRPr lang="el-GR" sz="600" dirty="0" smtClean="0">
              <a:latin typeface="Arial" pitchFamily="34" charset="0"/>
              <a:cs typeface="Arial" pitchFamily="34" charset="0"/>
            </a:endParaRPr>
          </a:p>
          <a:p>
            <a:pPr marL="0" indent="0">
              <a:lnSpc>
                <a:spcPct val="90000"/>
              </a:lnSpc>
              <a:buSzPct val="90000"/>
            </a:pPr>
            <a:r>
              <a:rPr lang="el-GR" sz="2000" dirty="0" smtClean="0">
                <a:latin typeface="Arial" pitchFamily="34" charset="0"/>
                <a:cs typeface="Arial" pitchFamily="34" charset="0"/>
              </a:rPr>
              <a:t>Για ένα σημαντικό τμήμα των περιβαλλοντικών και κοινωνικών επιστημών, που ασχολούνται με την ανάλυση ψυχολογικών/ βιολογικών και </a:t>
            </a:r>
            <a:r>
              <a:rPr lang="el-GR" sz="2000" dirty="0" err="1" smtClean="0">
                <a:latin typeface="Arial" pitchFamily="34" charset="0"/>
                <a:cs typeface="Arial" pitchFamily="34" charset="0"/>
              </a:rPr>
              <a:t>κοινωνικο</a:t>
            </a:r>
            <a:r>
              <a:rPr lang="el-GR" sz="2000" dirty="0" smtClean="0">
                <a:latin typeface="Arial" pitchFamily="34" charset="0"/>
                <a:cs typeface="Arial" pitchFamily="34" charset="0"/>
              </a:rPr>
              <a:t>-πολιτισμικών παραγόντων, </a:t>
            </a:r>
            <a:r>
              <a:rPr lang="el-GR" sz="2000" b="1" dirty="0" smtClean="0">
                <a:solidFill>
                  <a:srgbClr val="C00000"/>
                </a:solidFill>
                <a:latin typeface="Arial" pitchFamily="34" charset="0"/>
                <a:cs typeface="Arial" pitchFamily="34" charset="0"/>
              </a:rPr>
              <a:t>η επίδραση του χωρικού παράγοντα</a:t>
            </a:r>
            <a:r>
              <a:rPr lang="el-GR" sz="2000" b="1" dirty="0" smtClean="0">
                <a:latin typeface="Arial" pitchFamily="34" charset="0"/>
                <a:cs typeface="Arial" pitchFamily="34" charset="0"/>
              </a:rPr>
              <a:t> </a:t>
            </a:r>
            <a:r>
              <a:rPr lang="el-GR" sz="2000" dirty="0" smtClean="0">
                <a:latin typeface="Arial" pitchFamily="34" charset="0"/>
                <a:cs typeface="Arial" pitchFamily="34" charset="0"/>
              </a:rPr>
              <a:t>(ή του περιβάλλοντος)</a:t>
            </a:r>
            <a:r>
              <a:rPr lang="el-GR" sz="2000" b="1" dirty="0" smtClean="0">
                <a:latin typeface="Arial" pitchFamily="34" charset="0"/>
                <a:cs typeface="Arial" pitchFamily="34" charset="0"/>
              </a:rPr>
              <a:t> </a:t>
            </a:r>
            <a:r>
              <a:rPr lang="el-GR" sz="2000" dirty="0" smtClean="0">
                <a:latin typeface="Arial" pitchFamily="34" charset="0"/>
                <a:cs typeface="Arial" pitchFamily="34" charset="0"/>
              </a:rPr>
              <a:t>στον άνθρωπο και στη διαμόρφωση της πραγματικότητας, είναι καταλυτική.</a:t>
            </a:r>
          </a:p>
          <a:p>
            <a:endParaRPr lang="el-GR" dirty="0"/>
          </a:p>
        </p:txBody>
      </p:sp>
      <p:sp>
        <p:nvSpPr>
          <p:cNvPr id="16387" name="Rectangle 3"/>
          <p:cNvSpPr>
            <a:spLocks noGrp="1" noChangeArrowheads="1"/>
          </p:cNvSpPr>
          <p:nvPr>
            <p:ph type="body" sz="half" idx="2"/>
          </p:nvPr>
        </p:nvSpPr>
        <p:spPr>
          <a:xfrm>
            <a:off x="4644008" y="2060848"/>
            <a:ext cx="4499992" cy="4752528"/>
          </a:xfrm>
          <a:blipFill>
            <a:blip r:embed="rId2" cstate="print"/>
            <a:tile tx="0" ty="0" sx="100000" sy="100000" flip="none" algn="tl"/>
          </a:blipFill>
        </p:spPr>
        <p:txBody>
          <a:bodyPr/>
          <a:lstStyle/>
          <a:p>
            <a:pPr lvl="0">
              <a:lnSpc>
                <a:spcPct val="90000"/>
              </a:lnSpc>
              <a:buSzPct val="90000"/>
            </a:pPr>
            <a:r>
              <a:rPr lang="el-GR" sz="2000" b="1" dirty="0" smtClean="0">
                <a:solidFill>
                  <a:srgbClr val="006600"/>
                </a:solidFill>
                <a:latin typeface="Arial" pitchFamily="34" charset="0"/>
                <a:cs typeface="Arial" pitchFamily="34" charset="0"/>
              </a:rPr>
              <a:t>Ο</a:t>
            </a:r>
            <a:r>
              <a:rPr lang="el-GR" sz="2000" dirty="0" smtClean="0">
                <a:solidFill>
                  <a:srgbClr val="006600"/>
                </a:solidFill>
                <a:latin typeface="Arial" pitchFamily="34" charset="0"/>
                <a:cs typeface="Arial" pitchFamily="34" charset="0"/>
              </a:rPr>
              <a:t> </a:t>
            </a:r>
            <a:r>
              <a:rPr lang="el-GR" sz="2000" b="1" dirty="0" smtClean="0">
                <a:solidFill>
                  <a:srgbClr val="006600"/>
                </a:solidFill>
                <a:latin typeface="Arial" pitchFamily="34" charset="0"/>
                <a:cs typeface="Arial" pitchFamily="34" charset="0"/>
              </a:rPr>
              <a:t>χώρος συντίθεται</a:t>
            </a:r>
            <a:r>
              <a:rPr lang="el-GR" sz="2000" dirty="0" smtClean="0">
                <a:solidFill>
                  <a:srgbClr val="006600"/>
                </a:solidFill>
                <a:latin typeface="Arial" pitchFamily="34" charset="0"/>
                <a:cs typeface="Arial" pitchFamily="34" charset="0"/>
              </a:rPr>
              <a:t> </a:t>
            </a:r>
            <a:r>
              <a:rPr lang="el-GR" sz="2000" dirty="0" smtClean="0">
                <a:latin typeface="Arial" pitchFamily="34" charset="0"/>
                <a:cs typeface="Arial" pitchFamily="34" charset="0"/>
              </a:rPr>
              <a:t>–μεταξύ άλλων-- και από τα ανθρώπινα αισθήματα, αύρες, συναισθήματα, ένστικτα, αναμνήσεις, μνήμες, αξίες, σύμβολα, σκέψεις, αντιλήψεις και διάφορες γνωστικές διεργασίες, νοοτροπίες, (προ)διαθέσεις, συμπεριφορές, κλπ (</a:t>
            </a:r>
            <a:r>
              <a:rPr lang="el-GR" sz="2000" dirty="0" err="1" smtClean="0">
                <a:latin typeface="Arial" pitchFamily="34" charset="0"/>
                <a:cs typeface="Arial" pitchFamily="34" charset="0"/>
              </a:rPr>
              <a:t>Lorimer</a:t>
            </a:r>
            <a:r>
              <a:rPr lang="el-GR" sz="2000" dirty="0" smtClean="0">
                <a:latin typeface="Arial" pitchFamily="34" charset="0"/>
                <a:cs typeface="Arial" pitchFamily="34" charset="0"/>
              </a:rPr>
              <a:t>, 2008, 2007, 2005, </a:t>
            </a:r>
            <a:r>
              <a:rPr lang="el-GR" sz="2000" dirty="0" err="1" smtClean="0">
                <a:latin typeface="Arial" pitchFamily="34" charset="0"/>
                <a:cs typeface="Arial" pitchFamily="34" charset="0"/>
              </a:rPr>
              <a:t>Hudson</a:t>
            </a:r>
            <a:r>
              <a:rPr lang="el-GR" sz="2000" dirty="0" smtClean="0">
                <a:latin typeface="Arial" pitchFamily="34" charset="0"/>
                <a:cs typeface="Arial" pitchFamily="34" charset="0"/>
              </a:rPr>
              <a:t>, 2007, </a:t>
            </a:r>
            <a:r>
              <a:rPr lang="el-GR" sz="2000" dirty="0" err="1" smtClean="0">
                <a:latin typeface="Arial" pitchFamily="34" charset="0"/>
                <a:cs typeface="Arial" pitchFamily="34" charset="0"/>
              </a:rPr>
              <a:t>Thrift</a:t>
            </a:r>
            <a:r>
              <a:rPr lang="el-GR" sz="2000" dirty="0" smtClean="0">
                <a:latin typeface="Arial" pitchFamily="34" charset="0"/>
                <a:cs typeface="Arial" pitchFamily="34" charset="0"/>
              </a:rPr>
              <a:t>, 2004, 1996, </a:t>
            </a:r>
            <a:r>
              <a:rPr lang="el-GR" sz="2000" dirty="0" err="1" smtClean="0">
                <a:latin typeface="Arial" pitchFamily="34" charset="0"/>
                <a:cs typeface="Arial" pitchFamily="34" charset="0"/>
              </a:rPr>
              <a:t>Crang</a:t>
            </a:r>
            <a:r>
              <a:rPr lang="el-GR" sz="2000" dirty="0" smtClean="0">
                <a:latin typeface="Arial" pitchFamily="34" charset="0"/>
                <a:cs typeface="Arial" pitchFamily="34" charset="0"/>
              </a:rPr>
              <a:t>, 1998, </a:t>
            </a:r>
            <a:r>
              <a:rPr lang="el-GR" sz="2000" dirty="0" err="1" smtClean="0">
                <a:latin typeface="Arial" pitchFamily="34" charset="0"/>
                <a:cs typeface="Arial" pitchFamily="34" charset="0"/>
              </a:rPr>
              <a:t>Tuan</a:t>
            </a:r>
            <a:r>
              <a:rPr lang="el-GR" sz="2000" dirty="0" smtClean="0">
                <a:latin typeface="Arial" pitchFamily="34" charset="0"/>
                <a:cs typeface="Arial" pitchFamily="34" charset="0"/>
              </a:rPr>
              <a:t>, 1992, </a:t>
            </a:r>
            <a:r>
              <a:rPr lang="el-GR" sz="2000" dirty="0" err="1" smtClean="0">
                <a:latin typeface="Arial" pitchFamily="34" charset="0"/>
                <a:cs typeface="Arial" pitchFamily="34" charset="0"/>
              </a:rPr>
              <a:t>Sarre</a:t>
            </a:r>
            <a:r>
              <a:rPr lang="el-GR" sz="2000" dirty="0" smtClean="0">
                <a:latin typeface="Arial" pitchFamily="34" charset="0"/>
                <a:cs typeface="Arial" pitchFamily="34" charset="0"/>
              </a:rPr>
              <a:t>, 1987, </a:t>
            </a:r>
            <a:r>
              <a:rPr lang="el-GR" sz="2000" dirty="0" err="1" smtClean="0">
                <a:latin typeface="Arial" pitchFamily="34" charset="0"/>
                <a:cs typeface="Arial" pitchFamily="34" charset="0"/>
              </a:rPr>
              <a:t>Relph</a:t>
            </a:r>
            <a:r>
              <a:rPr lang="el-GR" sz="2000" dirty="0" smtClean="0">
                <a:latin typeface="Arial" pitchFamily="34" charset="0"/>
                <a:cs typeface="Arial" pitchFamily="34" charset="0"/>
              </a:rPr>
              <a:t>, 1976).</a:t>
            </a:r>
          </a:p>
          <a:p>
            <a:pPr lvl="0">
              <a:lnSpc>
                <a:spcPct val="90000"/>
              </a:lnSpc>
              <a:buSzPct val="90000"/>
            </a:pPr>
            <a:endParaRPr lang="el-GR" sz="2000" dirty="0" smtClean="0">
              <a:latin typeface="Arial" pitchFamily="34" charset="0"/>
              <a:cs typeface="Arial" pitchFamily="34" charset="0"/>
            </a:endParaRPr>
          </a:p>
          <a:p>
            <a:pPr>
              <a:lnSpc>
                <a:spcPct val="90000"/>
              </a:lnSpc>
              <a:buSzPct val="90000"/>
              <a:buFontTx/>
              <a:buChar char="•"/>
            </a:pPr>
            <a:r>
              <a:rPr lang="el-GR" sz="2000" b="1" dirty="0" smtClean="0">
                <a:solidFill>
                  <a:srgbClr val="006600"/>
                </a:solidFill>
                <a:latin typeface="Arial" pitchFamily="34" charset="0"/>
                <a:cs typeface="Arial" pitchFamily="34" charset="0"/>
              </a:rPr>
              <a:t>Ο</a:t>
            </a:r>
            <a:r>
              <a:rPr lang="el-GR" sz="2000" dirty="0" smtClean="0">
                <a:solidFill>
                  <a:srgbClr val="006600"/>
                </a:solidFill>
                <a:latin typeface="Arial" pitchFamily="34" charset="0"/>
                <a:cs typeface="Arial" pitchFamily="34" charset="0"/>
              </a:rPr>
              <a:t> </a:t>
            </a:r>
            <a:r>
              <a:rPr lang="el-GR" sz="2000" b="1" dirty="0" smtClean="0">
                <a:solidFill>
                  <a:srgbClr val="006600"/>
                </a:solidFill>
                <a:latin typeface="Arial" pitchFamily="34" charset="0"/>
                <a:cs typeface="Arial" pitchFamily="34" charset="0"/>
              </a:rPr>
              <a:t>χώρος επηρεάζει</a:t>
            </a:r>
            <a:r>
              <a:rPr lang="el-GR" sz="2000" dirty="0" smtClean="0">
                <a:latin typeface="Arial" pitchFamily="34" charset="0"/>
                <a:cs typeface="Arial" pitchFamily="34" charset="0"/>
              </a:rPr>
              <a:t>, αλλά και επηρεάζεται από τα παραπάνω.</a:t>
            </a:r>
          </a:p>
          <a:p>
            <a:pPr lvl="0">
              <a:lnSpc>
                <a:spcPct val="90000"/>
              </a:lnSpc>
              <a:buSzPct val="90000"/>
              <a:buFontTx/>
              <a:buChar char="•"/>
            </a:pPr>
            <a:endParaRPr lang="el-GR" sz="1800" dirty="0" smtClean="0">
              <a:latin typeface="Century Gothic" pitchFamily="34" charset="0"/>
            </a:endParaRPr>
          </a:p>
          <a:p>
            <a:pPr marL="0" indent="0">
              <a:lnSpc>
                <a:spcPct val="90000"/>
              </a:lnSpc>
              <a:buSzPct val="90000"/>
              <a:buFontTx/>
              <a:buChar char="•"/>
            </a:pPr>
            <a:endParaRPr lang="el-GR" sz="1800" dirty="0" smtClean="0">
              <a:latin typeface="Century Gothic" pitchFamily="34" charset="0"/>
            </a:endParaRPr>
          </a:p>
        </p:txBody>
      </p:sp>
      <p:sp>
        <p:nvSpPr>
          <p:cNvPr id="7" name="Rectangle 2"/>
          <p:cNvSpPr txBox="1">
            <a:spLocks noChangeArrowheads="1"/>
          </p:cNvSpPr>
          <p:nvPr/>
        </p:nvSpPr>
        <p:spPr bwMode="auto">
          <a:xfrm>
            <a:off x="251520" y="1484784"/>
            <a:ext cx="8820472" cy="4419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indent="0" algn="just">
              <a:lnSpc>
                <a:spcPct val="90000"/>
              </a:lnSpc>
              <a:buSzPct val="90000"/>
            </a:pPr>
            <a:r>
              <a:rPr lang="el-GR" sz="2000" b="1" dirty="0" smtClean="0">
                <a:solidFill>
                  <a:srgbClr val="C00000"/>
                </a:solidFill>
                <a:latin typeface="Arial" pitchFamily="34" charset="0"/>
                <a:cs typeface="Arial" pitchFamily="34" charset="0"/>
              </a:rPr>
              <a:t>Α) Προσεγγίζοντας τη συνείδηση μέσω του χώρου και της Γεωγραφίας</a:t>
            </a:r>
            <a:endParaRPr lang="el-GR" sz="2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5536" y="404664"/>
            <a:ext cx="8507413" cy="941388"/>
          </a:xfrm>
        </p:spPr>
        <p:txBody>
          <a:bodyPr/>
          <a:lstStyle/>
          <a:p>
            <a:r>
              <a:rPr lang="el-GR" sz="2400" b="1" dirty="0" smtClean="0">
                <a:solidFill>
                  <a:srgbClr val="006600"/>
                </a:solidFill>
                <a:latin typeface="Arial" pitchFamily="34" charset="0"/>
                <a:cs typeface="Arial" pitchFamily="34" charset="0"/>
              </a:rPr>
              <a:t>3. Προς μια γεωγραφική προσέγγιση της συνείδησης</a:t>
            </a:r>
            <a:endParaRPr lang="el-GR" sz="2400" b="1" dirty="0">
              <a:latin typeface="Arial" pitchFamily="34" charset="0"/>
              <a:cs typeface="Arial" pitchFamily="34" charset="0"/>
            </a:endParaRPr>
          </a:p>
        </p:txBody>
      </p:sp>
      <p:sp>
        <p:nvSpPr>
          <p:cNvPr id="16387" name="Rectangle 3"/>
          <p:cNvSpPr>
            <a:spLocks noGrp="1" noChangeArrowheads="1"/>
          </p:cNvSpPr>
          <p:nvPr>
            <p:ph type="body" sz="half" idx="1"/>
          </p:nvPr>
        </p:nvSpPr>
        <p:spPr>
          <a:xfrm>
            <a:off x="250825" y="1512713"/>
            <a:ext cx="8748713" cy="5300663"/>
          </a:xfrm>
          <a:blipFill>
            <a:blip r:embed="rId2" cstate="print"/>
            <a:tile tx="0" ty="0" sx="100000" sy="100000" flip="none" algn="tl"/>
          </a:blipFill>
        </p:spPr>
        <p:txBody>
          <a:bodyPr/>
          <a:lstStyle/>
          <a:p>
            <a:pPr marL="0" indent="0" algn="just">
              <a:lnSpc>
                <a:spcPct val="90000"/>
              </a:lnSpc>
              <a:buSzPct val="90000"/>
            </a:pPr>
            <a:r>
              <a:rPr lang="el-GR" sz="1900" b="1" dirty="0" smtClean="0">
                <a:solidFill>
                  <a:srgbClr val="C00000"/>
                </a:solidFill>
                <a:latin typeface="Arial" pitchFamily="34" charset="0"/>
                <a:cs typeface="Arial" pitchFamily="34" charset="0"/>
              </a:rPr>
              <a:t>Β) Προς μια περισσότερο-από-ανθρωποκεντρική προσέγγιση της συνείδησης: γεωγραφικές προσεγγίσεις της σχέσης ανθρώπου-χώρου</a:t>
            </a:r>
          </a:p>
          <a:p>
            <a:pPr marL="0" indent="0">
              <a:lnSpc>
                <a:spcPct val="90000"/>
              </a:lnSpc>
              <a:buSzPct val="90000"/>
            </a:pPr>
            <a:endParaRPr lang="el-GR" sz="1400" b="1" dirty="0" smtClean="0">
              <a:solidFill>
                <a:srgbClr val="C00000"/>
              </a:solidFill>
              <a:latin typeface="Arial" pitchFamily="34" charset="0"/>
              <a:cs typeface="Arial" pitchFamily="34" charset="0"/>
            </a:endParaRPr>
          </a:p>
          <a:p>
            <a:pPr marL="0" indent="0">
              <a:lnSpc>
                <a:spcPct val="90000"/>
              </a:lnSpc>
              <a:buSzPct val="90000"/>
              <a:buFont typeface="Wingdings" pitchFamily="2" charset="2"/>
              <a:buChar char="Ø"/>
            </a:pPr>
            <a:endParaRPr lang="el-GR" sz="400" dirty="0" smtClean="0">
              <a:latin typeface="Arial" pitchFamily="34" charset="0"/>
              <a:cs typeface="Arial" pitchFamily="34" charset="0"/>
            </a:endParaRPr>
          </a:p>
          <a:p>
            <a:pPr marL="0" indent="0" algn="just">
              <a:buSzPct val="90000"/>
              <a:buFontTx/>
              <a:buChar char="•"/>
            </a:pPr>
            <a:r>
              <a:rPr lang="el-GR" sz="1800" dirty="0" smtClean="0">
                <a:latin typeface="Arial" pitchFamily="34" charset="0"/>
                <a:cs typeface="Arial" pitchFamily="34" charset="0"/>
              </a:rPr>
              <a:t> Η </a:t>
            </a:r>
            <a:r>
              <a:rPr lang="el-GR" sz="1800" b="1" dirty="0" smtClean="0">
                <a:solidFill>
                  <a:srgbClr val="C00000"/>
                </a:solidFill>
                <a:latin typeface="Arial" pitchFamily="34" charset="0"/>
                <a:cs typeface="Arial" pitchFamily="34" charset="0"/>
              </a:rPr>
              <a:t>Γεωγραφία</a:t>
            </a:r>
            <a:r>
              <a:rPr lang="el-GR" sz="1800" dirty="0" smtClean="0">
                <a:latin typeface="Arial" pitchFamily="34" charset="0"/>
                <a:cs typeface="Arial" pitchFamily="34" charset="0"/>
              </a:rPr>
              <a:t> αντιλαμβάνεται και μελετά τον άνθρωπο μέσα από τις </a:t>
            </a:r>
            <a:r>
              <a:rPr lang="el-GR" sz="1800" b="1" dirty="0" smtClean="0">
                <a:latin typeface="Arial" pitchFamily="34" charset="0"/>
                <a:cs typeface="Arial" pitchFamily="34" charset="0"/>
              </a:rPr>
              <a:t>σχέσεις και αλληλεπιδράσεις του με το χώρο</a:t>
            </a:r>
            <a:r>
              <a:rPr lang="el-GR" sz="1800" dirty="0" smtClean="0">
                <a:latin typeface="Arial" pitchFamily="34" charset="0"/>
                <a:cs typeface="Arial" pitchFamily="34" charset="0"/>
              </a:rPr>
              <a:t>.</a:t>
            </a:r>
            <a:endParaRPr lang="en-US" sz="1800" dirty="0" smtClean="0">
              <a:latin typeface="Arial" pitchFamily="34" charset="0"/>
              <a:cs typeface="Arial" pitchFamily="34" charset="0"/>
            </a:endParaRPr>
          </a:p>
          <a:p>
            <a:pPr marL="0" indent="0" algn="just">
              <a:buSzPct val="90000"/>
              <a:buFontTx/>
              <a:buChar char="•"/>
            </a:pPr>
            <a:endParaRPr lang="el-GR" sz="1800" dirty="0" smtClean="0">
              <a:latin typeface="Arial" pitchFamily="34" charset="0"/>
              <a:cs typeface="Arial" pitchFamily="34" charset="0"/>
            </a:endParaRPr>
          </a:p>
          <a:p>
            <a:pPr marL="0" indent="0" algn="just">
              <a:buSzPct val="90000"/>
              <a:buFontTx/>
              <a:buChar char="•"/>
            </a:pPr>
            <a:r>
              <a:rPr lang="el-GR" sz="1800" dirty="0" smtClean="0">
                <a:latin typeface="Arial" pitchFamily="34" charset="0"/>
                <a:cs typeface="Arial" pitchFamily="34" charset="0"/>
              </a:rPr>
              <a:t> Η διερεύνηση της ανθρώπινης συνείδησης, όσον αφορά σε ζητήματα χώρου, αποδίδεται με τον όρο </a:t>
            </a:r>
            <a:r>
              <a:rPr lang="el-GR" sz="1800" b="1" dirty="0" smtClean="0">
                <a:latin typeface="Arial" pitchFamily="34" charset="0"/>
                <a:cs typeface="Arial" pitchFamily="34" charset="0"/>
              </a:rPr>
              <a:t>«χωρική συνείδηση» </a:t>
            </a:r>
            <a:r>
              <a:rPr lang="el-GR" sz="1800" dirty="0" smtClean="0">
                <a:latin typeface="Arial" pitchFamily="34" charset="0"/>
                <a:cs typeface="Arial" pitchFamily="34" charset="0"/>
              </a:rPr>
              <a:t>(</a:t>
            </a:r>
            <a:r>
              <a:rPr lang="en-US" sz="1800" dirty="0" smtClean="0">
                <a:latin typeface="Arial" pitchFamily="34" charset="0"/>
                <a:cs typeface="Arial" pitchFamily="34" charset="0"/>
              </a:rPr>
              <a:t>spatial conscience</a:t>
            </a:r>
            <a:r>
              <a:rPr lang="el-GR" sz="1800" dirty="0" smtClean="0">
                <a:latin typeface="Arial" pitchFamily="34" charset="0"/>
                <a:cs typeface="Arial" pitchFamily="34" charset="0"/>
              </a:rPr>
              <a:t>, </a:t>
            </a:r>
            <a:r>
              <a:rPr lang="en-US" sz="1800" dirty="0" err="1" smtClean="0">
                <a:latin typeface="Arial" pitchFamily="34" charset="0"/>
                <a:cs typeface="Arial" pitchFamily="34" charset="0"/>
              </a:rPr>
              <a:t>Pavlis</a:t>
            </a:r>
            <a:r>
              <a:rPr lang="en-US" sz="1800" dirty="0" smtClean="0">
                <a:latin typeface="Arial" pitchFamily="34" charset="0"/>
                <a:cs typeface="Arial" pitchFamily="34" charset="0"/>
              </a:rPr>
              <a:t> &amp; </a:t>
            </a:r>
            <a:r>
              <a:rPr lang="en-US" sz="1800" dirty="0" err="1" smtClean="0">
                <a:latin typeface="Arial" pitchFamily="34" charset="0"/>
                <a:cs typeface="Arial" pitchFamily="34" charset="0"/>
              </a:rPr>
              <a:t>Terkenli</a:t>
            </a:r>
            <a:r>
              <a:rPr lang="en-US" sz="1800" dirty="0" smtClean="0">
                <a:latin typeface="Arial" pitchFamily="34" charset="0"/>
                <a:cs typeface="Arial" pitchFamily="34" charset="0"/>
              </a:rPr>
              <a:t>, forthcoming</a:t>
            </a:r>
            <a:r>
              <a:rPr lang="el-GR" sz="1800" dirty="0" smtClean="0">
                <a:latin typeface="Arial" pitchFamily="34" charset="0"/>
                <a:cs typeface="Arial" pitchFamily="34" charset="0"/>
              </a:rPr>
              <a:t>), </a:t>
            </a:r>
            <a:r>
              <a:rPr lang="el-GR" sz="1800" dirty="0" err="1" smtClean="0">
                <a:latin typeface="Arial" pitchFamily="34" charset="0"/>
                <a:cs typeface="Arial" pitchFamily="34" charset="0"/>
              </a:rPr>
              <a:t>κατ</a:t>
            </a:r>
            <a:r>
              <a:rPr lang="el-GR" sz="1800" dirty="0" smtClean="0">
                <a:latin typeface="Arial" pitchFamily="34" charset="0"/>
                <a:cs typeface="Arial" pitchFamily="34" charset="0"/>
              </a:rPr>
              <a:t>΄</a:t>
            </a:r>
            <a:r>
              <a:rPr lang="en-US" sz="1800" dirty="0" smtClean="0">
                <a:latin typeface="Arial" pitchFamily="34" charset="0"/>
                <a:cs typeface="Arial" pitchFamily="34" charset="0"/>
              </a:rPr>
              <a:t> </a:t>
            </a:r>
            <a:r>
              <a:rPr lang="el-GR" sz="1800" dirty="0" smtClean="0">
                <a:latin typeface="Arial" pitchFamily="34" charset="0"/>
                <a:cs typeface="Arial" pitchFamily="34" charset="0"/>
              </a:rPr>
              <a:t>αντιστοιχία με την έννοια της ‘χωρικής συμπεριφοράς’ (</a:t>
            </a:r>
            <a:r>
              <a:rPr lang="el-GR" sz="1800" dirty="0" err="1" smtClean="0">
                <a:latin typeface="Arial" pitchFamily="34" charset="0"/>
                <a:cs typeface="Arial" pitchFamily="34" charset="0"/>
              </a:rPr>
              <a:t>spatial</a:t>
            </a:r>
            <a:r>
              <a:rPr lang="el-GR" sz="1800" dirty="0" smtClean="0">
                <a:latin typeface="Arial" pitchFamily="34" charset="0"/>
                <a:cs typeface="Arial" pitchFamily="34" charset="0"/>
              </a:rPr>
              <a:t> </a:t>
            </a:r>
            <a:r>
              <a:rPr lang="el-GR" sz="1800" dirty="0" err="1" smtClean="0">
                <a:latin typeface="Arial" pitchFamily="34" charset="0"/>
                <a:cs typeface="Arial" pitchFamily="34" charset="0"/>
              </a:rPr>
              <a:t>behaviour</a:t>
            </a:r>
            <a:r>
              <a:rPr lang="el-GR" sz="1800" dirty="0" smtClean="0">
                <a:latin typeface="Arial" pitchFamily="34" charset="0"/>
                <a:cs typeface="Arial" pitchFamily="34" charset="0"/>
              </a:rPr>
              <a:t>) που αναπτύχθηκε από τη </a:t>
            </a:r>
            <a:r>
              <a:rPr lang="el-GR" sz="1800" dirty="0" err="1" smtClean="0">
                <a:latin typeface="Arial" pitchFamily="34" charset="0"/>
                <a:cs typeface="Arial" pitchFamily="34" charset="0"/>
              </a:rPr>
              <a:t>μπηχεβιοριστική</a:t>
            </a:r>
            <a:r>
              <a:rPr lang="el-GR" sz="1800" dirty="0" smtClean="0">
                <a:latin typeface="Arial" pitchFamily="34" charset="0"/>
                <a:cs typeface="Arial" pitchFamily="34" charset="0"/>
              </a:rPr>
              <a:t> γεωγραφία.</a:t>
            </a:r>
            <a:endParaRPr lang="en-US" sz="1800" dirty="0" smtClean="0">
              <a:latin typeface="Arial" pitchFamily="34" charset="0"/>
              <a:cs typeface="Arial" pitchFamily="34" charset="0"/>
            </a:endParaRPr>
          </a:p>
          <a:p>
            <a:pPr marL="0" indent="0" algn="just">
              <a:buSzPct val="90000"/>
              <a:buFontTx/>
              <a:buChar char="•"/>
            </a:pPr>
            <a:endParaRPr lang="el-GR" sz="1800" b="1" dirty="0" smtClean="0">
              <a:latin typeface="Arial" pitchFamily="34" charset="0"/>
              <a:cs typeface="Arial" pitchFamily="34" charset="0"/>
            </a:endParaRPr>
          </a:p>
          <a:p>
            <a:pPr marL="0" indent="0" algn="just">
              <a:buSzPct val="90000"/>
              <a:buFontTx/>
              <a:buChar char="•"/>
            </a:pPr>
            <a:r>
              <a:rPr lang="en-US" sz="1800" dirty="0" smtClean="0">
                <a:latin typeface="Arial" pitchFamily="34" charset="0"/>
                <a:cs typeface="Arial" pitchFamily="34" charset="0"/>
              </a:rPr>
              <a:t> </a:t>
            </a:r>
            <a:r>
              <a:rPr lang="el-GR" sz="1800" dirty="0" smtClean="0">
                <a:latin typeface="Arial" pitchFamily="34" charset="0"/>
                <a:cs typeface="Arial" pitchFamily="34" charset="0"/>
              </a:rPr>
              <a:t>Ομοίως με τη συνείδηση, και η χωρική συνείδηση μπορεί να διερευνηθεί μέσω των βασικών συστατικών της: </a:t>
            </a:r>
            <a:r>
              <a:rPr lang="el-GR" sz="1800" b="1" dirty="0" smtClean="0">
                <a:latin typeface="Arial" pitchFamily="34" charset="0"/>
                <a:cs typeface="Arial" pitchFamily="34" charset="0"/>
              </a:rPr>
              <a:t>αντίληψη, συναίσθημα, συμπεριφορά, </a:t>
            </a:r>
            <a:r>
              <a:rPr lang="el-GR" sz="1800" dirty="0" smtClean="0">
                <a:latin typeface="Arial" pitchFamily="34" charset="0"/>
                <a:cs typeface="Arial" pitchFamily="34" charset="0"/>
              </a:rPr>
              <a:t>όπως αυτά επηρεάζονται και επηρεάζουν το χώρο και τη συγκρότησή του.</a:t>
            </a:r>
            <a:endParaRPr lang="en-GB" altLang="zh-CN" sz="1800" dirty="0" smtClean="0">
              <a:latin typeface="Arial" pitchFamily="34" charset="0"/>
              <a:cs typeface="Arial" pitchFamily="34" charset="0"/>
            </a:endParaRPr>
          </a:p>
          <a:p>
            <a:pPr marL="0" indent="0" algn="just">
              <a:lnSpc>
                <a:spcPct val="90000"/>
              </a:lnSpc>
              <a:buSzPct val="90000"/>
            </a:pPr>
            <a:endParaRPr lang="el-GR" sz="1800" dirty="0" smtClean="0">
              <a:latin typeface="Century Gothic" pitchFamily="34" charset="0"/>
            </a:endParaRPr>
          </a:p>
          <a:p>
            <a:pPr marL="0" indent="0">
              <a:lnSpc>
                <a:spcPct val="90000"/>
              </a:lnSpc>
              <a:buSzPct val="90000"/>
              <a:buFontTx/>
              <a:buNone/>
            </a:pPr>
            <a:endParaRPr lang="el-GR" sz="2000" dirty="0">
              <a:latin typeface="Century Gothic"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536" y="277813"/>
            <a:ext cx="8352928" cy="1139825"/>
          </a:xfrm>
        </p:spPr>
        <p:txBody>
          <a:bodyPr/>
          <a:lstStyle/>
          <a:p>
            <a:pPr algn="just"/>
            <a:r>
              <a:rPr lang="el-GR" sz="2400" b="1" dirty="0" smtClean="0">
                <a:solidFill>
                  <a:srgbClr val="006600"/>
                </a:solidFill>
                <a:latin typeface="Arial" pitchFamily="34" charset="0"/>
                <a:cs typeface="Arial" pitchFamily="34" charset="0"/>
              </a:rPr>
              <a:t>3. Προς μια γεωγραφική προσέγγιση της συνείδησης</a:t>
            </a:r>
            <a:endParaRPr lang="el-GR" sz="2400" dirty="0">
              <a:latin typeface="Century Gothic" pitchFamily="34" charset="0"/>
            </a:endParaRPr>
          </a:p>
        </p:txBody>
      </p:sp>
      <p:sp>
        <p:nvSpPr>
          <p:cNvPr id="17411" name="Rectangle 3"/>
          <p:cNvSpPr>
            <a:spLocks noGrp="1" noChangeArrowheads="1"/>
          </p:cNvSpPr>
          <p:nvPr>
            <p:ph type="body" sz="half" idx="1"/>
          </p:nvPr>
        </p:nvSpPr>
        <p:spPr>
          <a:xfrm>
            <a:off x="323528" y="1484784"/>
            <a:ext cx="8640960" cy="5112568"/>
          </a:xfrm>
          <a:blipFill>
            <a:blip r:embed="rId2" cstate="print"/>
            <a:tile tx="0" ty="0" sx="100000" sy="100000" flip="none" algn="tl"/>
          </a:blipFill>
        </p:spPr>
        <p:txBody>
          <a:bodyPr/>
          <a:lstStyle/>
          <a:p>
            <a:pPr marL="0" indent="0" algn="just">
              <a:lnSpc>
                <a:spcPct val="90000"/>
              </a:lnSpc>
              <a:buSzPct val="90000"/>
            </a:pPr>
            <a:r>
              <a:rPr lang="el-GR" sz="2000" b="1" dirty="0" smtClean="0">
                <a:solidFill>
                  <a:srgbClr val="C00000"/>
                </a:solidFill>
                <a:latin typeface="Arial" pitchFamily="34" charset="0"/>
                <a:cs typeface="Arial" pitchFamily="34" charset="0"/>
              </a:rPr>
              <a:t>Β) Προς μια περισσότερο-από-ανθρωποκεντρική προσέγγιση της συνείδησης: γεωγραφικές προσεγγίσεις της σχέσης ανθρώπου-χώρου</a:t>
            </a:r>
          </a:p>
          <a:p>
            <a:pPr marL="0" indent="0" algn="just">
              <a:lnSpc>
                <a:spcPct val="90000"/>
              </a:lnSpc>
              <a:buClr>
                <a:schemeClr val="tx1"/>
              </a:buClr>
              <a:buSzPct val="90000"/>
            </a:pPr>
            <a:endParaRPr lang="el-GR" sz="1050" dirty="0" smtClean="0">
              <a:latin typeface="Arial" pitchFamily="34" charset="0"/>
              <a:cs typeface="Arial" pitchFamily="34" charset="0"/>
            </a:endParaRPr>
          </a:p>
          <a:p>
            <a:pPr marL="0" indent="0" algn="just">
              <a:lnSpc>
                <a:spcPct val="90000"/>
              </a:lnSpc>
              <a:buClr>
                <a:schemeClr val="tx1"/>
              </a:buClr>
              <a:buSzPct val="90000"/>
              <a:buFont typeface="Arial" pitchFamily="34" charset="0"/>
              <a:buChar char="•"/>
            </a:pPr>
            <a:r>
              <a:rPr lang="el-GR" sz="2000" i="1" dirty="0" smtClean="0">
                <a:latin typeface="Arial" pitchFamily="34" charset="0"/>
                <a:cs typeface="Arial" pitchFamily="34" charset="0"/>
              </a:rPr>
              <a:t> Το επιστημονικό πλαίσιο ανάπτυξης μιας ολοκληρωμένης προσέγγισης της συνείδησης</a:t>
            </a:r>
            <a:r>
              <a:rPr lang="en-US" sz="2000" i="1" dirty="0" smtClean="0">
                <a:latin typeface="Arial" pitchFamily="34" charset="0"/>
                <a:cs typeface="Arial" pitchFamily="34" charset="0"/>
              </a:rPr>
              <a:t> </a:t>
            </a:r>
            <a:r>
              <a:rPr lang="el-GR" sz="2000" i="1" dirty="0" smtClean="0">
                <a:latin typeface="Arial" pitchFamily="34" charset="0"/>
                <a:cs typeface="Arial" pitchFamily="34" charset="0"/>
              </a:rPr>
              <a:t>συγκροτείται από:</a:t>
            </a:r>
          </a:p>
          <a:p>
            <a:pPr marL="0" indent="0" algn="just">
              <a:lnSpc>
                <a:spcPct val="90000"/>
              </a:lnSpc>
              <a:buClr>
                <a:schemeClr val="tx1"/>
              </a:buClr>
              <a:buSzPct val="90000"/>
            </a:pPr>
            <a:endParaRPr lang="el-GR" sz="1050" dirty="0" smtClean="0">
              <a:latin typeface="Arial" pitchFamily="34" charset="0"/>
              <a:cs typeface="Arial" pitchFamily="34" charset="0"/>
            </a:endParaRPr>
          </a:p>
          <a:p>
            <a:pPr marL="0" algn="just">
              <a:lnSpc>
                <a:spcPct val="90000"/>
              </a:lnSpc>
              <a:spcBef>
                <a:spcPts val="0"/>
              </a:spcBef>
              <a:buClr>
                <a:schemeClr val="tx1"/>
              </a:buClr>
              <a:buSzPct val="90000"/>
              <a:buFont typeface="+mj-lt"/>
              <a:buAutoNum type="arabicPeriod"/>
            </a:pPr>
            <a:r>
              <a:rPr lang="el-GR" sz="2000" dirty="0" smtClean="0">
                <a:latin typeface="Arial" pitchFamily="34" charset="0"/>
                <a:cs typeface="Arial" pitchFamily="34" charset="0"/>
              </a:rPr>
              <a:t>Την</a:t>
            </a:r>
            <a:r>
              <a:rPr lang="el-GR" sz="2000" b="1" dirty="0" smtClean="0">
                <a:latin typeface="Arial" pitchFamily="34" charset="0"/>
                <a:cs typeface="Arial" pitchFamily="34" charset="0"/>
              </a:rPr>
              <a:t> πολιτισμική γεωγραφία,</a:t>
            </a:r>
            <a:r>
              <a:rPr lang="el-GR" sz="2000" dirty="0" smtClean="0">
                <a:latin typeface="Arial" pitchFamily="34" charset="0"/>
                <a:cs typeface="Arial" pitchFamily="34" charset="0"/>
              </a:rPr>
              <a:t> που διερευνά τα χαρακτηριστικά της δόμησης και αποδόμησης του χώρου και τις αλληλεπιδράσεις του με τις διάφορες </a:t>
            </a:r>
            <a:r>
              <a:rPr lang="el-GR" sz="2000" dirty="0" err="1" smtClean="0">
                <a:latin typeface="Arial" pitchFamily="34" charset="0"/>
                <a:cs typeface="Arial" pitchFamily="34" charset="0"/>
              </a:rPr>
              <a:t>κοινωνικο</a:t>
            </a:r>
            <a:r>
              <a:rPr lang="el-GR" sz="2000" dirty="0" smtClean="0">
                <a:latin typeface="Arial" pitchFamily="34" charset="0"/>
                <a:cs typeface="Arial" pitchFamily="34" charset="0"/>
              </a:rPr>
              <a:t>-οικονομικές μεταβλητές, υποστηρίζοντας ότι </a:t>
            </a:r>
            <a:r>
              <a:rPr lang="el-GR" sz="2000" u="sng" dirty="0" smtClean="0">
                <a:latin typeface="Arial" pitchFamily="34" charset="0"/>
                <a:cs typeface="Arial" pitchFamily="34" charset="0"/>
              </a:rPr>
              <a:t>ο χώρος αποτελείται και από ανθρώπινες αντιλήψεις, συναισθήματα και πρακτικές </a:t>
            </a:r>
            <a:r>
              <a:rPr lang="en-GB" altLang="zh-CN" sz="2000" dirty="0" smtClean="0">
                <a:latin typeface="Arial" pitchFamily="34" charset="0"/>
                <a:ea typeface="宋体" pitchFamily="2" charset="-122"/>
                <a:cs typeface="Arial" pitchFamily="34" charset="0"/>
              </a:rPr>
              <a:t>(Hudson, 2007, Thrift, 2004, </a:t>
            </a:r>
            <a:r>
              <a:rPr lang="en-GB" altLang="zh-CN" sz="2000" dirty="0" err="1" smtClean="0">
                <a:latin typeface="Arial" pitchFamily="34" charset="0"/>
                <a:ea typeface="宋体" pitchFamily="2" charset="-122"/>
                <a:cs typeface="Arial" pitchFamily="34" charset="0"/>
              </a:rPr>
              <a:t>Crang</a:t>
            </a:r>
            <a:r>
              <a:rPr lang="en-GB" altLang="zh-CN" sz="2000" dirty="0" smtClean="0">
                <a:latin typeface="Arial" pitchFamily="34" charset="0"/>
                <a:ea typeface="宋体" pitchFamily="2" charset="-122"/>
                <a:cs typeface="Arial" pitchFamily="34" charset="0"/>
              </a:rPr>
              <a:t>, 1998, </a:t>
            </a:r>
            <a:r>
              <a:rPr lang="en-GB" altLang="zh-CN" sz="2000" dirty="0" err="1" smtClean="0">
                <a:latin typeface="Arial" pitchFamily="34" charset="0"/>
                <a:ea typeface="宋体" pitchFamily="2" charset="-122"/>
                <a:cs typeface="Arial" pitchFamily="34" charset="0"/>
              </a:rPr>
              <a:t>Soja</a:t>
            </a:r>
            <a:r>
              <a:rPr lang="en-GB" altLang="zh-CN" sz="2000" dirty="0" smtClean="0">
                <a:latin typeface="Arial" pitchFamily="34" charset="0"/>
                <a:ea typeface="宋体" pitchFamily="2" charset="-122"/>
                <a:cs typeface="Arial" pitchFamily="34" charset="0"/>
              </a:rPr>
              <a:t>, 1996, Tuan, 1992, </a:t>
            </a:r>
            <a:r>
              <a:rPr lang="en-GB" altLang="zh-CN" sz="2000" dirty="0" err="1" smtClean="0">
                <a:latin typeface="Arial" pitchFamily="34" charset="0"/>
                <a:ea typeface="宋体" pitchFamily="2" charset="-122"/>
                <a:cs typeface="Arial" pitchFamily="34" charset="0"/>
              </a:rPr>
              <a:t>Sarre</a:t>
            </a:r>
            <a:r>
              <a:rPr lang="en-GB" altLang="zh-CN" sz="2000" dirty="0" smtClean="0">
                <a:latin typeface="Arial" pitchFamily="34" charset="0"/>
                <a:ea typeface="宋体" pitchFamily="2" charset="-122"/>
                <a:cs typeface="Arial" pitchFamily="34" charset="0"/>
              </a:rPr>
              <a:t>, 1987, </a:t>
            </a:r>
            <a:r>
              <a:rPr lang="en-GB" altLang="zh-CN" sz="2000" dirty="0" err="1" smtClean="0">
                <a:latin typeface="Arial" pitchFamily="34" charset="0"/>
                <a:ea typeface="宋体" pitchFamily="2" charset="-122"/>
                <a:cs typeface="Arial" pitchFamily="34" charset="0"/>
              </a:rPr>
              <a:t>Relph</a:t>
            </a:r>
            <a:r>
              <a:rPr lang="en-GB" altLang="zh-CN" sz="2000" dirty="0" smtClean="0">
                <a:latin typeface="Arial" pitchFamily="34" charset="0"/>
                <a:ea typeface="宋体" pitchFamily="2" charset="-122"/>
                <a:cs typeface="Arial" pitchFamily="34" charset="0"/>
              </a:rPr>
              <a:t>, 1976)</a:t>
            </a:r>
            <a:r>
              <a:rPr lang="el-GR" altLang="zh-CN" sz="2000" dirty="0" smtClean="0">
                <a:latin typeface="Arial" pitchFamily="34" charset="0"/>
                <a:cs typeface="Arial" pitchFamily="34" charset="0"/>
              </a:rPr>
              <a:t>.</a:t>
            </a:r>
          </a:p>
          <a:p>
            <a:pPr marL="0" algn="just">
              <a:lnSpc>
                <a:spcPct val="90000"/>
              </a:lnSpc>
              <a:spcBef>
                <a:spcPts val="0"/>
              </a:spcBef>
              <a:buClr>
                <a:schemeClr val="tx1"/>
              </a:buClr>
              <a:buSzPct val="90000"/>
              <a:buFont typeface="+mj-lt"/>
              <a:buAutoNum type="arabicPeriod"/>
            </a:pPr>
            <a:endParaRPr lang="el-GR" altLang="zh-CN" sz="1050" dirty="0" smtClean="0">
              <a:latin typeface="Arial" pitchFamily="34" charset="0"/>
              <a:cs typeface="Arial" pitchFamily="34" charset="0"/>
            </a:endParaRPr>
          </a:p>
          <a:p>
            <a:pPr marL="0" algn="just">
              <a:lnSpc>
                <a:spcPct val="90000"/>
              </a:lnSpc>
              <a:spcBef>
                <a:spcPts val="0"/>
              </a:spcBef>
              <a:buClr>
                <a:schemeClr val="tx1"/>
              </a:buClr>
              <a:buSzPct val="90000"/>
              <a:buFont typeface="+mj-lt"/>
              <a:buAutoNum type="arabicPeriod"/>
            </a:pPr>
            <a:r>
              <a:rPr lang="el-GR" sz="2000" dirty="0" smtClean="0">
                <a:latin typeface="Arial" pitchFamily="34" charset="0"/>
                <a:cs typeface="Arial" pitchFamily="34" charset="0"/>
              </a:rPr>
              <a:t>Τη </a:t>
            </a:r>
            <a:r>
              <a:rPr lang="el-GR" sz="2000" b="1" dirty="0" smtClean="0">
                <a:latin typeface="Arial" pitchFamily="34" charset="0"/>
                <a:cs typeface="Arial" pitchFamily="34" charset="0"/>
              </a:rPr>
              <a:t>μη-αναπαραστατική</a:t>
            </a:r>
            <a:r>
              <a:rPr lang="el-GR" sz="2000" dirty="0" smtClean="0">
                <a:latin typeface="Arial" pitchFamily="34" charset="0"/>
                <a:cs typeface="Arial" pitchFamily="34" charset="0"/>
              </a:rPr>
              <a:t>, και πρόσφατα και την </a:t>
            </a:r>
            <a:r>
              <a:rPr lang="el-GR" sz="2000" b="1" dirty="0" smtClean="0">
                <a:latin typeface="Arial" pitchFamily="34" charset="0"/>
                <a:cs typeface="Arial" pitchFamily="34" charset="0"/>
              </a:rPr>
              <a:t>περισσότερο-από-αναπαραστατική</a:t>
            </a:r>
            <a:r>
              <a:rPr lang="el-GR" sz="2000" dirty="0" smtClean="0">
                <a:latin typeface="Arial" pitchFamily="34" charset="0"/>
                <a:cs typeface="Arial" pitchFamily="34" charset="0"/>
              </a:rPr>
              <a:t>, θεωρία και επιστημολογία, όπου </a:t>
            </a:r>
            <a:r>
              <a:rPr lang="el-GR" sz="2000" u="sng" dirty="0" smtClean="0">
                <a:latin typeface="Arial" pitchFamily="34" charset="0"/>
                <a:cs typeface="Arial" pitchFamily="34" charset="0"/>
              </a:rPr>
              <a:t>η πραγματικότητα προσεγγίζεται ως αποτέλεσμα βιωμένων σχέσεων και αλληλεπιδράσεων μεταξύ ανθρώπου και χώρου</a:t>
            </a:r>
            <a:r>
              <a:rPr lang="el-GR" sz="2000" dirty="0" smtClean="0">
                <a:latin typeface="Arial" pitchFamily="34" charset="0"/>
                <a:cs typeface="Arial" pitchFamily="34" charset="0"/>
              </a:rPr>
              <a:t> </a:t>
            </a:r>
            <a:r>
              <a:rPr lang="en-GB" altLang="zh-CN" sz="2000" dirty="0" smtClean="0">
                <a:latin typeface="Arial" pitchFamily="34" charset="0"/>
                <a:ea typeface="宋体" pitchFamily="2" charset="-122"/>
                <a:cs typeface="Arial" pitchFamily="34" charset="0"/>
              </a:rPr>
              <a:t>(Thrift, 1996, 2007, </a:t>
            </a:r>
            <a:r>
              <a:rPr lang="en-US" altLang="zh-CN" sz="2000" dirty="0" err="1" smtClean="0">
                <a:latin typeface="Arial" pitchFamily="34" charset="0"/>
                <a:ea typeface="宋体" pitchFamily="2" charset="-122"/>
                <a:cs typeface="Arial" pitchFamily="34" charset="0"/>
              </a:rPr>
              <a:t>Lorimer</a:t>
            </a:r>
            <a:r>
              <a:rPr lang="en-US" altLang="zh-CN" sz="2000" dirty="0" smtClean="0">
                <a:latin typeface="Arial" pitchFamily="34" charset="0"/>
                <a:ea typeface="宋体" pitchFamily="2" charset="-122"/>
                <a:cs typeface="Arial" pitchFamily="34" charset="0"/>
              </a:rPr>
              <a:t>, 2005, 2007, 2008</a:t>
            </a:r>
            <a:r>
              <a:rPr lang="en-GB" altLang="zh-CN" sz="2000" dirty="0" smtClean="0">
                <a:latin typeface="Arial" pitchFamily="34" charset="0"/>
                <a:ea typeface="宋体" pitchFamily="2" charset="-122"/>
                <a:cs typeface="Arial" pitchFamily="34" charset="0"/>
              </a:rPr>
              <a:t>).</a:t>
            </a:r>
            <a:endParaRPr lang="el-GR" altLang="zh-CN" sz="2000" dirty="0" smtClean="0">
              <a:latin typeface="Arial" pitchFamily="34" charset="0"/>
              <a:ea typeface="宋体" pitchFamily="2" charset="-122"/>
              <a:cs typeface="Arial" pitchFamily="34" charset="0"/>
            </a:endParaRPr>
          </a:p>
          <a:p>
            <a:pPr marL="0" indent="0" algn="just">
              <a:lnSpc>
                <a:spcPct val="90000"/>
              </a:lnSpc>
              <a:spcBef>
                <a:spcPts val="0"/>
              </a:spcBef>
              <a:buClr>
                <a:schemeClr val="tx1"/>
              </a:buClr>
              <a:buSzPct val="90000"/>
            </a:pPr>
            <a:endParaRPr lang="el-GR" altLang="zh-CN" sz="1800" dirty="0" smtClean="0">
              <a:latin typeface="Century Gothic" pitchFamily="34" charset="0"/>
            </a:endParaRPr>
          </a:p>
          <a:p>
            <a:pPr marL="228600" indent="-228600" algn="just">
              <a:lnSpc>
                <a:spcPct val="90000"/>
              </a:lnSpc>
              <a:spcBef>
                <a:spcPts val="0"/>
              </a:spcBef>
              <a:buClr>
                <a:schemeClr val="tx1"/>
              </a:buClr>
              <a:buSzPct val="90000"/>
              <a:buFont typeface="+mj-lt"/>
              <a:buAutoNum type="arabicPeriod"/>
            </a:pPr>
            <a:endParaRPr lang="el-GR" sz="500" dirty="0" smtClean="0">
              <a:latin typeface="Century Gothic" pitchFamily="34" charset="0"/>
            </a:endParaRPr>
          </a:p>
          <a:p>
            <a:pPr marL="0" indent="0" algn="just">
              <a:buSzPct val="90000"/>
            </a:pPr>
            <a:endParaRPr lang="el-GR" sz="2000" b="1" dirty="0" smtClean="0">
              <a:solidFill>
                <a:srgbClr val="C00000"/>
              </a:solidFill>
              <a:latin typeface="Century Gothic" pitchFamily="34" charset="0"/>
            </a:endParaRPr>
          </a:p>
          <a:p>
            <a:pPr marL="0" indent="0" algn="just">
              <a:buSzPct val="90000"/>
            </a:pPr>
            <a:endParaRPr lang="el-GR" sz="2000" b="1" dirty="0" smtClean="0">
              <a:solidFill>
                <a:srgbClr val="C00000"/>
              </a:solidFill>
              <a:latin typeface="Century Gothic"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95288" y="476672"/>
            <a:ext cx="8229600" cy="852066"/>
          </a:xfrm>
        </p:spPr>
        <p:txBody>
          <a:bodyPr/>
          <a:lstStyle/>
          <a:p>
            <a:pPr algn="just"/>
            <a:r>
              <a:rPr lang="el-GR" sz="2400" b="1" dirty="0" smtClean="0">
                <a:latin typeface="Arial" pitchFamily="34" charset="0"/>
                <a:cs typeface="Arial" pitchFamily="34" charset="0"/>
              </a:rPr>
              <a:t>4. Η εφαρμογή της γεωγραφικής προσέγγισης της συνείδησης στο τοπίο </a:t>
            </a:r>
            <a:endParaRPr lang="el-GR" sz="2400" b="1" dirty="0">
              <a:solidFill>
                <a:srgbClr val="FF0000"/>
              </a:solidFill>
              <a:latin typeface="Arial" pitchFamily="34" charset="0"/>
              <a:cs typeface="Arial" pitchFamily="34" charset="0"/>
            </a:endParaRPr>
          </a:p>
        </p:txBody>
      </p:sp>
      <p:sp>
        <p:nvSpPr>
          <p:cNvPr id="87043" name="Rectangle 3"/>
          <p:cNvSpPr>
            <a:spLocks noGrp="1" noChangeArrowheads="1"/>
          </p:cNvSpPr>
          <p:nvPr>
            <p:ph type="body" idx="1"/>
          </p:nvPr>
        </p:nvSpPr>
        <p:spPr>
          <a:xfrm>
            <a:off x="250824" y="1557338"/>
            <a:ext cx="8713663" cy="5300662"/>
          </a:xfrm>
          <a:blipFill>
            <a:blip r:embed="rId2" cstate="print"/>
            <a:tile tx="0" ty="0" sx="100000" sy="100000" flip="none" algn="tl"/>
          </a:blipFill>
        </p:spPr>
        <p:txBody>
          <a:bodyPr/>
          <a:lstStyle/>
          <a:p>
            <a:pPr>
              <a:lnSpc>
                <a:spcPct val="80000"/>
              </a:lnSpc>
            </a:pPr>
            <a:r>
              <a:rPr lang="el-GR" sz="2000" b="1" dirty="0" smtClean="0">
                <a:solidFill>
                  <a:srgbClr val="C00000"/>
                </a:solidFill>
                <a:latin typeface="Arial" pitchFamily="34" charset="0"/>
                <a:cs typeface="Arial" pitchFamily="34" charset="0"/>
              </a:rPr>
              <a:t>Α. Η έννοια του τοπίου</a:t>
            </a:r>
          </a:p>
          <a:p>
            <a:pPr marL="0" indent="0">
              <a:lnSpc>
                <a:spcPct val="80000"/>
              </a:lnSpc>
              <a:spcBef>
                <a:spcPts val="0"/>
              </a:spcBef>
            </a:pPr>
            <a:endParaRPr lang="el-GR" sz="2000" dirty="0" smtClean="0">
              <a:latin typeface="Arial" pitchFamily="34" charset="0"/>
              <a:cs typeface="Arial" pitchFamily="34" charset="0"/>
            </a:endParaRPr>
          </a:p>
          <a:p>
            <a:pPr marL="0" indent="0" algn="just">
              <a:lnSpc>
                <a:spcPct val="80000"/>
              </a:lnSpc>
              <a:spcBef>
                <a:spcPts val="0"/>
              </a:spcBef>
            </a:pPr>
            <a:r>
              <a:rPr lang="el-GR" sz="2000" dirty="0" smtClean="0">
                <a:latin typeface="Arial" pitchFamily="34" charset="0"/>
                <a:cs typeface="Arial" pitchFamily="34" charset="0"/>
              </a:rPr>
              <a:t>‘«Τοπίο» σημαίνει μία περιοχή, όπως γίνεται αντιληπτή από ανθρώπους, της οποίας ο χαρακτήρας είναι το αποτέλεσμα της δράσης και αλληλεπίδρασης των φυσικών και/ ή ανθρώπινων παραγόντων’ (Ευρωπαϊκή Σύμβαση του Τοπίου).</a:t>
            </a:r>
          </a:p>
          <a:p>
            <a:pPr marL="0" indent="0" algn="just">
              <a:lnSpc>
                <a:spcPct val="80000"/>
              </a:lnSpc>
              <a:spcBef>
                <a:spcPts val="0"/>
              </a:spcBef>
            </a:pPr>
            <a:endParaRPr lang="el-GR" sz="2000" b="1" dirty="0" smtClean="0">
              <a:latin typeface="Arial" pitchFamily="34" charset="0"/>
              <a:cs typeface="Arial" pitchFamily="34" charset="0"/>
            </a:endParaRPr>
          </a:p>
          <a:p>
            <a:pPr marL="0" indent="0" algn="just">
              <a:lnSpc>
                <a:spcPct val="80000"/>
              </a:lnSpc>
              <a:spcBef>
                <a:spcPts val="0"/>
              </a:spcBef>
            </a:pPr>
            <a:r>
              <a:rPr lang="el-GR" sz="2000" dirty="0" smtClean="0">
                <a:latin typeface="Arial" pitchFamily="34" charset="0"/>
                <a:cs typeface="Arial" pitchFamily="34" charset="0"/>
              </a:rPr>
              <a:t>Τοπίο είναι:</a:t>
            </a:r>
          </a:p>
          <a:p>
            <a:pPr marL="0" indent="0" algn="just">
              <a:lnSpc>
                <a:spcPct val="80000"/>
              </a:lnSpc>
              <a:spcBef>
                <a:spcPts val="0"/>
              </a:spcBef>
              <a:buFont typeface="Wingdings" pitchFamily="2" charset="2"/>
              <a:buChar char="Ø"/>
            </a:pPr>
            <a:r>
              <a:rPr lang="el-GR" sz="2000" dirty="0" smtClean="0">
                <a:latin typeface="Arial" pitchFamily="34" charset="0"/>
                <a:cs typeface="Arial" pitchFamily="34" charset="0"/>
              </a:rPr>
              <a:t> απτή άμεσα αντιληπτή γεωγραφική μονάδα ανάλυσης του χώρου, μέσω της οποίας αποτυπώνεται, οριοθετείται, εκδηλώνεται και εκφράζεται η σχέση ανθρώπου-χώρου,</a:t>
            </a:r>
          </a:p>
          <a:p>
            <a:pPr marL="0" indent="0" algn="just">
              <a:lnSpc>
                <a:spcPct val="80000"/>
              </a:lnSpc>
              <a:spcBef>
                <a:spcPts val="0"/>
              </a:spcBef>
              <a:buFont typeface="Wingdings" pitchFamily="2" charset="2"/>
              <a:buChar char="Ø"/>
            </a:pPr>
            <a:r>
              <a:rPr lang="el-GR" sz="2000" dirty="0" smtClean="0">
                <a:latin typeface="Arial" pitchFamily="34" charset="0"/>
                <a:cs typeface="Arial" pitchFamily="34" charset="0"/>
              </a:rPr>
              <a:t> το αμεσότερο πεδίο </a:t>
            </a:r>
            <a:r>
              <a:rPr lang="el-GR" sz="2000" dirty="0" err="1" smtClean="0">
                <a:latin typeface="Arial" pitchFamily="34" charset="0"/>
                <a:cs typeface="Arial" pitchFamily="34" charset="0"/>
              </a:rPr>
              <a:t>αλληλόδρασης</a:t>
            </a:r>
            <a:r>
              <a:rPr lang="el-GR" sz="2000" dirty="0" smtClean="0">
                <a:latin typeface="Arial" pitchFamily="34" charset="0"/>
                <a:cs typeface="Arial" pitchFamily="34" charset="0"/>
              </a:rPr>
              <a:t> των ανθρώπινων συσχετισμών με τον περιβάλλοντα χώρο.</a:t>
            </a:r>
          </a:p>
          <a:p>
            <a:pPr marL="0" indent="0" algn="just">
              <a:lnSpc>
                <a:spcPct val="80000"/>
              </a:lnSpc>
              <a:spcBef>
                <a:spcPts val="0"/>
              </a:spcBef>
              <a:buFont typeface="Arial" pitchFamily="34" charset="0"/>
              <a:buChar char="•"/>
            </a:pPr>
            <a:endParaRPr lang="el-GR" sz="2000" dirty="0" smtClean="0">
              <a:latin typeface="Arial" pitchFamily="34" charset="0"/>
              <a:cs typeface="Arial" pitchFamily="34" charset="0"/>
            </a:endParaRPr>
          </a:p>
          <a:p>
            <a:pPr marL="0" indent="0" algn="just">
              <a:lnSpc>
                <a:spcPct val="80000"/>
              </a:lnSpc>
              <a:spcBef>
                <a:spcPts val="0"/>
              </a:spcBef>
              <a:buFont typeface="Wingdings" pitchFamily="2" charset="2"/>
              <a:buChar char="§"/>
            </a:pPr>
            <a:r>
              <a:rPr lang="el-GR" sz="2000" dirty="0" smtClean="0">
                <a:latin typeface="Arial" pitchFamily="34" charset="0"/>
                <a:cs typeface="Arial" pitchFamily="34" charset="0"/>
              </a:rPr>
              <a:t> Η έννοια του τοπίου </a:t>
            </a:r>
            <a:r>
              <a:rPr lang="el-GR" sz="2000" dirty="0" smtClean="0">
                <a:latin typeface="Arial" pitchFamily="34" charset="0"/>
                <a:cs typeface="Arial" pitchFamily="34" charset="0"/>
                <a:sym typeface="Wingdings" panose="05000000000000000000" pitchFamily="2" charset="2"/>
              </a:rPr>
              <a:t></a:t>
            </a:r>
            <a:r>
              <a:rPr lang="en-US" sz="2000" dirty="0" smtClean="0">
                <a:latin typeface="Arial" pitchFamily="34" charset="0"/>
                <a:cs typeface="Arial" pitchFamily="34" charset="0"/>
              </a:rPr>
              <a:t> </a:t>
            </a:r>
            <a:r>
              <a:rPr lang="el-GR" sz="2000" dirty="0" smtClean="0">
                <a:latin typeface="Arial" pitchFamily="34" charset="0"/>
                <a:cs typeface="Arial" pitchFamily="34" charset="0"/>
              </a:rPr>
              <a:t>ανθρώπινες αισθήσεις, εγκεφαλικές διεργασίες, συναισθήματα και συμπεριφορές που εκδηλώνονται ή ενυπάρχουν στο χώρο, σε συνδυασμό με πολιτισμικούς, φυσικούς, κοινωνικούς, οικονομικούς και πολιτικούς παράγοντες.</a:t>
            </a:r>
          </a:p>
          <a:p>
            <a:pPr marL="0">
              <a:spcBef>
                <a:spcPts val="0"/>
              </a:spcBef>
              <a:buFont typeface="Arial" pitchFamily="34" charset="0"/>
              <a:buChar char="•"/>
            </a:pPr>
            <a:endParaRPr lang="el-GR" sz="2000" dirty="0" smtClean="0">
              <a:latin typeface="Arial" pitchFamily="34" charset="0"/>
              <a:cs typeface="Arial" pitchFamily="34" charset="0"/>
            </a:endParaRPr>
          </a:p>
          <a:p>
            <a:pPr marL="0">
              <a:spcBef>
                <a:spcPts val="0"/>
              </a:spcBef>
              <a:buFont typeface="Arial" pitchFamily="34" charset="0"/>
              <a:buChar char="•"/>
            </a:pPr>
            <a:endParaRPr lang="el-GR" sz="2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95536" y="260350"/>
            <a:ext cx="8373814" cy="1139825"/>
          </a:xfrm>
        </p:spPr>
        <p:txBody>
          <a:bodyPr/>
          <a:lstStyle/>
          <a:p>
            <a:pPr algn="just"/>
            <a:r>
              <a:rPr lang="el-GR" sz="2400" b="1" dirty="0" smtClean="0">
                <a:latin typeface="Arial" pitchFamily="34" charset="0"/>
                <a:cs typeface="Arial" pitchFamily="34" charset="0"/>
              </a:rPr>
              <a:t>4. Η εφαρμογή της γεωγραφικής προσέγγισης της συνείδησης στο τοπίο </a:t>
            </a:r>
            <a:endParaRPr lang="el-GR" sz="2400" dirty="0">
              <a:latin typeface="Arial" pitchFamily="34" charset="0"/>
              <a:cs typeface="Arial" pitchFamily="34" charset="0"/>
            </a:endParaRPr>
          </a:p>
        </p:txBody>
      </p:sp>
      <p:sp>
        <p:nvSpPr>
          <p:cNvPr id="91139" name="Rectangle 3"/>
          <p:cNvSpPr>
            <a:spLocks noGrp="1" noChangeArrowheads="1"/>
          </p:cNvSpPr>
          <p:nvPr>
            <p:ph type="body" idx="1"/>
          </p:nvPr>
        </p:nvSpPr>
        <p:spPr>
          <a:xfrm>
            <a:off x="323528" y="1556792"/>
            <a:ext cx="8229600" cy="5040585"/>
          </a:xfrm>
        </p:spPr>
        <p:txBody>
          <a:bodyPr/>
          <a:lstStyle/>
          <a:p>
            <a:pPr algn="just"/>
            <a:r>
              <a:rPr lang="el-GR" sz="2000" b="1" dirty="0" smtClean="0">
                <a:solidFill>
                  <a:srgbClr val="C00000"/>
                </a:solidFill>
                <a:latin typeface="Arial" pitchFamily="34" charset="0"/>
                <a:cs typeface="Arial" pitchFamily="34" charset="0"/>
              </a:rPr>
              <a:t>Β. Οι διαστάσεις του τοπίου </a:t>
            </a:r>
          </a:p>
          <a:p>
            <a:pPr algn="just"/>
            <a:endParaRPr lang="el-GR" sz="100" dirty="0" smtClean="0">
              <a:latin typeface="Arial" pitchFamily="34" charset="0"/>
              <a:cs typeface="Arial" pitchFamily="34" charset="0"/>
            </a:endParaRPr>
          </a:p>
          <a:p>
            <a:pPr marL="36000" lvl="0" indent="-360000">
              <a:spcBef>
                <a:spcPts val="0"/>
              </a:spcBef>
              <a:buSzPct val="85000"/>
              <a:buFont typeface="+mj-lt"/>
              <a:buAutoNum type="arabicPeriod"/>
            </a:pPr>
            <a:r>
              <a:rPr lang="el-GR" sz="2000" dirty="0">
                <a:latin typeface="Arial" pitchFamily="34" charset="0"/>
                <a:cs typeface="Arial" pitchFamily="34" charset="0"/>
              </a:rPr>
              <a:t>Γ</a:t>
            </a:r>
            <a:r>
              <a:rPr lang="el-GR" sz="2000" dirty="0" smtClean="0">
                <a:latin typeface="Arial" pitchFamily="34" charset="0"/>
                <a:cs typeface="Arial" pitchFamily="34" charset="0"/>
              </a:rPr>
              <a:t>εωλογική/ γεωμορφολογική/ κλιματολογική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Οικολογική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Ωφελιμιστική/ παραγωγική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Λειτουργική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Οπτική/ αναπαραστατική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Κοινωνικό-οικονομική διάσταση </a:t>
            </a:r>
          </a:p>
          <a:p>
            <a:pPr marL="36000" lvl="0" indent="-360000">
              <a:spcBef>
                <a:spcPts val="0"/>
              </a:spcBef>
              <a:buSzPct val="85000"/>
              <a:buFont typeface="+mj-lt"/>
              <a:buAutoNum type="arabicPeriod"/>
            </a:pPr>
            <a:r>
              <a:rPr lang="el-GR" sz="2000" dirty="0">
                <a:latin typeface="Arial" pitchFamily="34" charset="0"/>
                <a:cs typeface="Arial" pitchFamily="34" charset="0"/>
              </a:rPr>
              <a:t>Ι</a:t>
            </a:r>
            <a:r>
              <a:rPr lang="el-GR" sz="2000" dirty="0" smtClean="0">
                <a:latin typeface="Arial" pitchFamily="34" charset="0"/>
                <a:cs typeface="Arial" pitchFamily="34" charset="0"/>
              </a:rPr>
              <a:t>στορική/ αρχαιολογική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Μνημειακή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Συμβολική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Αισθητική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Βιωματική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Εθνική/ πολιτική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Μυστικιστική/ τελετουργική/ υπερφυσική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Μυθολογική διάσταση </a:t>
            </a:r>
          </a:p>
          <a:p>
            <a:pPr marL="36000" lvl="0" indent="-360000">
              <a:spcBef>
                <a:spcPts val="0"/>
              </a:spcBef>
              <a:buSzPct val="85000"/>
              <a:buFont typeface="+mj-lt"/>
              <a:buAutoNum type="arabicPeriod"/>
            </a:pPr>
            <a:r>
              <a:rPr lang="el-GR" sz="2000" dirty="0" smtClean="0">
                <a:latin typeface="Arial" pitchFamily="34" charset="0"/>
                <a:cs typeface="Arial" pitchFamily="34" charset="0"/>
              </a:rPr>
              <a:t>Ανθρωπομορφική διάσταση </a:t>
            </a:r>
          </a:p>
        </p:txBody>
      </p:sp>
      <p:pic>
        <p:nvPicPr>
          <p:cNvPr id="7" name="Picture 6" descr="P5090138"/>
          <p:cNvPicPr/>
          <p:nvPr/>
        </p:nvPicPr>
        <p:blipFill>
          <a:blip r:embed="rId2" cstate="print"/>
          <a:srcRect/>
          <a:stretch>
            <a:fillRect/>
          </a:stretch>
        </p:blipFill>
        <p:spPr bwMode="auto">
          <a:xfrm>
            <a:off x="5158377" y="2492896"/>
            <a:ext cx="3734103" cy="2854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95288" y="188913"/>
            <a:ext cx="8353176" cy="1139825"/>
          </a:xfrm>
        </p:spPr>
        <p:txBody>
          <a:bodyPr/>
          <a:lstStyle/>
          <a:p>
            <a:pPr algn="just"/>
            <a:r>
              <a:rPr lang="el-GR" sz="2400" b="1" dirty="0" smtClean="0">
                <a:latin typeface="Arial" pitchFamily="34" charset="0"/>
                <a:cs typeface="Arial" pitchFamily="34" charset="0"/>
              </a:rPr>
              <a:t>4. Η εφαρμογή της γεωγραφικής προσέγγισης της συνείδησης στο τοπίο </a:t>
            </a:r>
            <a:endParaRPr lang="el-GR" sz="2400" b="1" dirty="0">
              <a:latin typeface="Arial" pitchFamily="34" charset="0"/>
              <a:cs typeface="Arial" pitchFamily="34" charset="0"/>
            </a:endParaRPr>
          </a:p>
        </p:txBody>
      </p:sp>
      <p:sp>
        <p:nvSpPr>
          <p:cNvPr id="87043" name="Rectangle 3"/>
          <p:cNvSpPr>
            <a:spLocks noGrp="1" noChangeArrowheads="1"/>
          </p:cNvSpPr>
          <p:nvPr>
            <p:ph type="body" idx="1"/>
          </p:nvPr>
        </p:nvSpPr>
        <p:spPr>
          <a:xfrm>
            <a:off x="394841" y="1484784"/>
            <a:ext cx="8569647" cy="5040312"/>
          </a:xfrm>
          <a:blipFill>
            <a:blip r:embed="rId2" cstate="print"/>
            <a:tile tx="0" ty="0" sx="100000" sy="100000" flip="none" algn="tl"/>
          </a:blipFill>
        </p:spPr>
        <p:txBody>
          <a:bodyPr/>
          <a:lstStyle/>
          <a:p>
            <a:pPr>
              <a:lnSpc>
                <a:spcPct val="80000"/>
              </a:lnSpc>
            </a:pPr>
            <a:r>
              <a:rPr lang="el-GR" sz="2000" b="1" dirty="0" smtClean="0">
                <a:solidFill>
                  <a:srgbClr val="C00000"/>
                </a:solidFill>
                <a:latin typeface="Arial" pitchFamily="34" charset="0"/>
                <a:cs typeface="Arial" pitchFamily="34" charset="0"/>
              </a:rPr>
              <a:t>Γ. Η συνείδηση του τοπίου (</a:t>
            </a:r>
            <a:r>
              <a:rPr lang="el-GR" sz="2000" b="1" dirty="0" err="1" smtClean="0">
                <a:solidFill>
                  <a:srgbClr val="C00000"/>
                </a:solidFill>
                <a:latin typeface="Arial" pitchFamily="34" charset="0"/>
                <a:cs typeface="Arial" pitchFamily="34" charset="0"/>
              </a:rPr>
              <a:t>τοπιακή</a:t>
            </a:r>
            <a:r>
              <a:rPr lang="el-GR" sz="2000" b="1" dirty="0" smtClean="0">
                <a:solidFill>
                  <a:srgbClr val="C00000"/>
                </a:solidFill>
                <a:latin typeface="Arial" pitchFamily="34" charset="0"/>
                <a:cs typeface="Arial" pitchFamily="34" charset="0"/>
              </a:rPr>
              <a:t> συνείδηση)</a:t>
            </a:r>
          </a:p>
          <a:p>
            <a:pPr>
              <a:lnSpc>
                <a:spcPct val="80000"/>
              </a:lnSpc>
            </a:pPr>
            <a:endParaRPr lang="el-GR" sz="2000" dirty="0" smtClean="0">
              <a:latin typeface="Arial" pitchFamily="34" charset="0"/>
              <a:cs typeface="Arial" pitchFamily="34" charset="0"/>
            </a:endParaRPr>
          </a:p>
          <a:p>
            <a:pPr marL="0" algn="just">
              <a:spcBef>
                <a:spcPts val="0"/>
              </a:spcBef>
              <a:buFont typeface="Arial" pitchFamily="34" charset="0"/>
              <a:buChar char="•"/>
            </a:pPr>
            <a:r>
              <a:rPr lang="el-GR" sz="2000" dirty="0" smtClean="0">
                <a:latin typeface="Arial" pitchFamily="34" charset="0"/>
                <a:cs typeface="Arial" pitchFamily="34" charset="0"/>
              </a:rPr>
              <a:t>Συνείδηση τοπίου είναι το σύνολο των </a:t>
            </a:r>
            <a:r>
              <a:rPr lang="el-GR" sz="2000" dirty="0" smtClean="0">
                <a:solidFill>
                  <a:srgbClr val="C00000"/>
                </a:solidFill>
                <a:latin typeface="Arial" pitchFamily="34" charset="0"/>
                <a:cs typeface="Arial" pitchFamily="34" charset="0"/>
              </a:rPr>
              <a:t>αντιληπτικών, συναισθηματικών και </a:t>
            </a:r>
            <a:r>
              <a:rPr lang="el-GR" sz="2000" dirty="0" err="1" smtClean="0">
                <a:solidFill>
                  <a:srgbClr val="C00000"/>
                </a:solidFill>
                <a:latin typeface="Arial" pitchFamily="34" charset="0"/>
                <a:cs typeface="Arial" pitchFamily="34" charset="0"/>
              </a:rPr>
              <a:t>συμπεριφορικών</a:t>
            </a:r>
            <a:r>
              <a:rPr lang="el-GR" sz="2000" dirty="0" smtClean="0">
                <a:solidFill>
                  <a:srgbClr val="C00000"/>
                </a:solidFill>
                <a:latin typeface="Arial" pitchFamily="34" charset="0"/>
                <a:cs typeface="Arial" pitchFamily="34" charset="0"/>
              </a:rPr>
              <a:t> δεσμών</a:t>
            </a:r>
            <a:r>
              <a:rPr lang="el-GR" sz="2000" dirty="0" smtClean="0">
                <a:latin typeface="Arial" pitchFamily="34" charset="0"/>
                <a:cs typeface="Arial" pitchFamily="34" charset="0"/>
              </a:rPr>
              <a:t> (συνειδητών ή υποσυνείδητων) που χαρακτηρίζουν τις σχέσεις του ανθρώπου/ ενός λαού με το τοπίο.</a:t>
            </a:r>
          </a:p>
          <a:p>
            <a:pPr marL="0" algn="just">
              <a:spcBef>
                <a:spcPts val="0"/>
              </a:spcBef>
            </a:pPr>
            <a:endParaRPr lang="el-GR" sz="2000" dirty="0" smtClean="0">
              <a:latin typeface="Arial" pitchFamily="34" charset="0"/>
              <a:cs typeface="Arial" pitchFamily="34" charset="0"/>
            </a:endParaRPr>
          </a:p>
          <a:p>
            <a:pPr marL="0" algn="just">
              <a:spcBef>
                <a:spcPts val="0"/>
              </a:spcBef>
              <a:buFont typeface="Arial" pitchFamily="34" charset="0"/>
              <a:buChar char="•"/>
            </a:pPr>
            <a:r>
              <a:rPr lang="el-GR" sz="2000" dirty="0" smtClean="0">
                <a:latin typeface="Arial" pitchFamily="34" charset="0"/>
                <a:cs typeface="Arial" pitchFamily="34" charset="0"/>
              </a:rPr>
              <a:t>Η συνείδηση τοπίου οδηγεί τον άνθρωπο, αλλά και το κοινωνικό σύνολο, να βλέπει, να αντιλαμβάνεται και να ερμηνεύει τον κόσμο, να αναπτύσσει </a:t>
            </a:r>
            <a:r>
              <a:rPr lang="el-GR" sz="2000" dirty="0" smtClean="0">
                <a:solidFill>
                  <a:srgbClr val="C00000"/>
                </a:solidFill>
                <a:latin typeface="Arial" pitchFamily="34" charset="0"/>
                <a:cs typeface="Arial" pitchFamily="34" charset="0"/>
              </a:rPr>
              <a:t>βαθιές σχέσεις με το χώρο </a:t>
            </a:r>
            <a:r>
              <a:rPr lang="el-GR" sz="2000" dirty="0" smtClean="0">
                <a:latin typeface="Arial" pitchFamily="34" charset="0"/>
                <a:cs typeface="Arial" pitchFamily="34" charset="0"/>
              </a:rPr>
              <a:t>και να </a:t>
            </a:r>
            <a:r>
              <a:rPr lang="el-GR" sz="2000" dirty="0" smtClean="0">
                <a:solidFill>
                  <a:srgbClr val="C00000"/>
                </a:solidFill>
                <a:latin typeface="Arial" pitchFamily="34" charset="0"/>
                <a:cs typeface="Arial" pitchFamily="34" charset="0"/>
              </a:rPr>
              <a:t>διαμορφώνει το συλλογικό του ενσυνείδητο και ασυνείδητο</a:t>
            </a:r>
            <a:r>
              <a:rPr lang="el-GR" sz="2000" dirty="0" smtClean="0">
                <a:latin typeface="Arial" pitchFamily="34" charset="0"/>
                <a:cs typeface="Arial" pitchFamily="34" charset="0"/>
              </a:rPr>
              <a:t>, σε βάθος χρόνου.</a:t>
            </a:r>
          </a:p>
          <a:p>
            <a:pPr marL="0" algn="just">
              <a:spcBef>
                <a:spcPts val="0"/>
              </a:spcBef>
              <a:buFont typeface="Arial" pitchFamily="34" charset="0"/>
              <a:buChar char="•"/>
            </a:pPr>
            <a:endParaRPr lang="el-GR" sz="2000" dirty="0" smtClean="0">
              <a:latin typeface="Arial" pitchFamily="34" charset="0"/>
              <a:cs typeface="Arial" pitchFamily="34" charset="0"/>
            </a:endParaRPr>
          </a:p>
          <a:p>
            <a:pPr marL="0" algn="just">
              <a:spcBef>
                <a:spcPts val="0"/>
              </a:spcBef>
              <a:buFont typeface="Arial" pitchFamily="34" charset="0"/>
              <a:buChar char="•"/>
            </a:pPr>
            <a:r>
              <a:rPr lang="el-GR" sz="2000" dirty="0" smtClean="0">
                <a:latin typeface="Arial" pitchFamily="34" charset="0"/>
                <a:cs typeface="Arial" pitchFamily="34" charset="0"/>
              </a:rPr>
              <a:t>Η συνείδηση του τοπίου στο δυτικό κόσμο υπήρξε, πάντοτε, καθοριστικός </a:t>
            </a:r>
            <a:r>
              <a:rPr lang="el-GR" sz="2000" dirty="0" smtClean="0">
                <a:solidFill>
                  <a:srgbClr val="C00000"/>
                </a:solidFill>
                <a:latin typeface="Arial" pitchFamily="34" charset="0"/>
                <a:cs typeface="Arial" pitchFamily="34" charset="0"/>
              </a:rPr>
              <a:t>παράγοντας ιστορικών εξελίξεων </a:t>
            </a:r>
            <a:r>
              <a:rPr lang="el-GR" sz="2000" dirty="0" smtClean="0">
                <a:latin typeface="Arial" pitchFamily="34" charset="0"/>
                <a:cs typeface="Arial" pitchFamily="34" charset="0"/>
              </a:rPr>
              <a:t>που αφορούσαν τη σχέση ανθρώπου και χώρου, παίρνοντας διάφορες μορφές στο χώρο, το χρόνο και τα πολιτισμικά συμφραζόμενα (αναλόγως της έννοιας του τοπίου την κάθε ιστορική περίοδο).</a:t>
            </a:r>
          </a:p>
          <a:p>
            <a:pPr algn="just">
              <a:buFont typeface="Arial" pitchFamily="34" charset="0"/>
              <a:buChar char="•"/>
            </a:pPr>
            <a:endParaRPr lang="el-GR" sz="1000" dirty="0" smtClean="0">
              <a:latin typeface="Century Gothic"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52" y="116632"/>
            <a:ext cx="8882547" cy="6624736"/>
          </a:xfrm>
          <a:prstGeom prst="rect">
            <a:avLst/>
          </a:prstGeom>
        </p:spPr>
      </p:pic>
    </p:spTree>
    <p:extLst>
      <p:ext uri="{BB962C8B-B14F-4D97-AF65-F5344CB8AC3E}">
        <p14:creationId xmlns:p14="http://schemas.microsoft.com/office/powerpoint/2010/main" val="2373995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67544" y="260350"/>
            <a:ext cx="8301806" cy="1139825"/>
          </a:xfrm>
        </p:spPr>
        <p:txBody>
          <a:bodyPr/>
          <a:lstStyle/>
          <a:p>
            <a:pPr algn="just"/>
            <a:r>
              <a:rPr lang="el-GR" sz="2400" b="1" dirty="0" smtClean="0">
                <a:latin typeface="Arial" pitchFamily="34" charset="0"/>
                <a:cs typeface="Arial" pitchFamily="34" charset="0"/>
              </a:rPr>
              <a:t>4. Η εφαρμογή της γεωγραφικής προσέγγισης της συνείδησης στο τοπίο </a:t>
            </a:r>
            <a:endParaRPr lang="el-GR" sz="2400" dirty="0">
              <a:latin typeface="Arial" pitchFamily="34" charset="0"/>
              <a:cs typeface="Arial" pitchFamily="34" charset="0"/>
            </a:endParaRPr>
          </a:p>
        </p:txBody>
      </p:sp>
      <p:sp>
        <p:nvSpPr>
          <p:cNvPr id="91139" name="Rectangle 3"/>
          <p:cNvSpPr>
            <a:spLocks noGrp="1" noChangeArrowheads="1"/>
          </p:cNvSpPr>
          <p:nvPr>
            <p:ph type="body" idx="1"/>
          </p:nvPr>
        </p:nvSpPr>
        <p:spPr>
          <a:xfrm>
            <a:off x="323850" y="1916832"/>
            <a:ext cx="8496622" cy="2448272"/>
          </a:xfrm>
        </p:spPr>
        <p:txBody>
          <a:bodyPr/>
          <a:lstStyle/>
          <a:p>
            <a:pPr marL="0" algn="just">
              <a:spcBef>
                <a:spcPts val="0"/>
              </a:spcBef>
              <a:buFont typeface="Wingdings" pitchFamily="2" charset="2"/>
              <a:buChar char="v"/>
            </a:pPr>
            <a:r>
              <a:rPr lang="el-GR" sz="2000" dirty="0" smtClean="0">
                <a:latin typeface="Arial" pitchFamily="34" charset="0"/>
                <a:cs typeface="Arial" pitchFamily="34" charset="0"/>
              </a:rPr>
              <a:t>Η πρώτη φάση συνείδησης τοπίου (Αρχαιότητα – Μεσαίωνας): η ελληνορωμαϊκή παράδοση του τοπίου</a:t>
            </a:r>
          </a:p>
          <a:p>
            <a:pPr marL="0" algn="just">
              <a:spcBef>
                <a:spcPts val="0"/>
              </a:spcBef>
            </a:pPr>
            <a:endParaRPr lang="el-GR" sz="2000" dirty="0" smtClean="0">
              <a:latin typeface="Arial" pitchFamily="34" charset="0"/>
              <a:cs typeface="Arial" pitchFamily="34" charset="0"/>
            </a:endParaRPr>
          </a:p>
          <a:p>
            <a:pPr marL="0" algn="just">
              <a:spcBef>
                <a:spcPts val="0"/>
              </a:spcBef>
              <a:buFont typeface="Wingdings" pitchFamily="2" charset="2"/>
              <a:buChar char="v"/>
            </a:pPr>
            <a:r>
              <a:rPr lang="el-GR" sz="2000" dirty="0" smtClean="0">
                <a:latin typeface="Arial" pitchFamily="34" charset="0"/>
                <a:cs typeface="Arial" pitchFamily="34" charset="0"/>
              </a:rPr>
              <a:t>Η δεύτερη φάση συνείδησης τοπίου (Αναγέννηση - 19ος αιώνας): η </a:t>
            </a:r>
            <a:r>
              <a:rPr lang="el-GR" sz="2000" dirty="0" err="1" smtClean="0">
                <a:latin typeface="Arial" pitchFamily="34" charset="0"/>
                <a:cs typeface="Arial" pitchFamily="34" charset="0"/>
              </a:rPr>
              <a:t>τοπιακή</a:t>
            </a:r>
            <a:r>
              <a:rPr lang="el-GR" sz="2000" dirty="0" smtClean="0">
                <a:latin typeface="Arial" pitchFamily="34" charset="0"/>
                <a:cs typeface="Arial" pitchFamily="34" charset="0"/>
              </a:rPr>
              <a:t> παράδοση της νότιας και της βόρειας Ευρώπης</a:t>
            </a:r>
          </a:p>
          <a:p>
            <a:pPr marL="0" algn="just">
              <a:spcBef>
                <a:spcPts val="0"/>
              </a:spcBef>
            </a:pPr>
            <a:endParaRPr lang="el-GR" sz="2000" dirty="0" smtClean="0">
              <a:latin typeface="Arial" pitchFamily="34" charset="0"/>
              <a:cs typeface="Arial" pitchFamily="34" charset="0"/>
            </a:endParaRPr>
          </a:p>
          <a:p>
            <a:pPr marL="0" algn="just">
              <a:spcBef>
                <a:spcPts val="0"/>
              </a:spcBef>
              <a:buFont typeface="Wingdings" pitchFamily="2" charset="2"/>
              <a:buChar char="v"/>
            </a:pPr>
            <a:r>
              <a:rPr lang="el-GR" sz="2000" dirty="0" smtClean="0">
                <a:latin typeface="Arial" pitchFamily="34" charset="0"/>
                <a:cs typeface="Arial" pitchFamily="34" charset="0"/>
              </a:rPr>
              <a:t>Η τρίτη φάση συνείδησης τοπίου (20ος αιώνας – σήμερα): η νεότερη και σύγχρονη </a:t>
            </a:r>
            <a:r>
              <a:rPr lang="el-GR" sz="2000" dirty="0" err="1" smtClean="0">
                <a:latin typeface="Arial" pitchFamily="34" charset="0"/>
                <a:cs typeface="Arial" pitchFamily="34" charset="0"/>
              </a:rPr>
              <a:t>τοπιακή</a:t>
            </a:r>
            <a:r>
              <a:rPr lang="el-GR" sz="2000" dirty="0" smtClean="0">
                <a:latin typeface="Arial" pitchFamily="34" charset="0"/>
                <a:cs typeface="Arial" pitchFamily="34" charset="0"/>
              </a:rPr>
              <a:t> παράδοση</a:t>
            </a:r>
          </a:p>
          <a:p>
            <a:pPr marL="0" algn="just">
              <a:spcBef>
                <a:spcPts val="0"/>
              </a:spcBef>
            </a:pPr>
            <a:endParaRPr lang="el-GR" sz="2000" dirty="0" smtClean="0">
              <a:latin typeface="Arial" pitchFamily="34" charset="0"/>
              <a:cs typeface="Arial" pitchFamily="34" charset="0"/>
            </a:endParaRPr>
          </a:p>
          <a:p>
            <a:pPr algn="just">
              <a:buFont typeface="Wingdings" pitchFamily="2" charset="2"/>
              <a:buChar char="v"/>
            </a:pPr>
            <a:endParaRPr lang="el-GR" sz="1800" dirty="0" smtClean="0">
              <a:latin typeface="Century Gothic" pitchFamily="34" charset="0"/>
            </a:endParaRPr>
          </a:p>
          <a:p>
            <a:pPr algn="just"/>
            <a:endParaRPr lang="el-GR" sz="2000" dirty="0" smtClean="0"/>
          </a:p>
          <a:p>
            <a:pPr algn="just"/>
            <a:endParaRPr lang="el-GR" sz="2000" dirty="0" smtClean="0">
              <a:latin typeface="Century Gothic" pitchFamily="34" charset="0"/>
            </a:endParaRPr>
          </a:p>
        </p:txBody>
      </p:sp>
      <p:sp>
        <p:nvSpPr>
          <p:cNvPr id="7" name="Rectangle 3"/>
          <p:cNvSpPr txBox="1">
            <a:spLocks noChangeArrowheads="1"/>
          </p:cNvSpPr>
          <p:nvPr/>
        </p:nvSpPr>
        <p:spPr bwMode="auto">
          <a:xfrm>
            <a:off x="4716016" y="1700808"/>
            <a:ext cx="4427984" cy="49685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bg2"/>
              </a:buClr>
              <a:buSzPct val="75000"/>
              <a:buFont typeface="Wingdings" pitchFamily="2" charset="2"/>
              <a:buChar char="v"/>
              <a:tabLst/>
              <a:defRPr/>
            </a:pPr>
            <a:endParaRPr kumimoji="0" lang="el-GR" sz="1800" b="0" i="0" u="none" strike="noStrike" kern="0" cap="none" spc="0" normalizeH="0" baseline="0" noProof="0" dirty="0" smtClean="0">
              <a:ln>
                <a:noFill/>
              </a:ln>
              <a:solidFill>
                <a:schemeClr val="tx1"/>
              </a:solidFill>
              <a:effectLst/>
              <a:uLnTx/>
              <a:uFillTx/>
              <a:latin typeface="Century Gothic" pitchFamily="34" charset="0"/>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endParaRPr kumimoji="0" lang="el-GR"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endParaRPr kumimoji="0" lang="el-GR" sz="2000" b="0" i="0" u="none" strike="noStrike" kern="0" cap="none" spc="0" normalizeH="0" baseline="0" noProof="0" dirty="0" smtClean="0">
              <a:ln>
                <a:noFill/>
              </a:ln>
              <a:solidFill>
                <a:schemeClr val="tx1"/>
              </a:solidFill>
              <a:effectLst/>
              <a:uLnTx/>
              <a:uFillTx/>
              <a:latin typeface="Century Gothic" pitchFamily="34" charset="0"/>
              <a:ea typeface="+mn-ea"/>
              <a:cs typeface="+mn-cs"/>
            </a:endParaRPr>
          </a:p>
        </p:txBody>
      </p:sp>
      <p:sp>
        <p:nvSpPr>
          <p:cNvPr id="8" name="Rectangle 2"/>
          <p:cNvSpPr txBox="1">
            <a:spLocks noChangeArrowheads="1"/>
          </p:cNvSpPr>
          <p:nvPr/>
        </p:nvSpPr>
        <p:spPr bwMode="auto">
          <a:xfrm>
            <a:off x="446658" y="1484784"/>
            <a:ext cx="8301806" cy="43204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algn="just">
              <a:spcBef>
                <a:spcPts val="0"/>
              </a:spcBef>
            </a:pPr>
            <a:r>
              <a:rPr lang="el-GR" sz="2000" b="1" dirty="0" smtClean="0">
                <a:solidFill>
                  <a:srgbClr val="C00000"/>
                </a:solidFill>
                <a:latin typeface="Arial" pitchFamily="34" charset="0"/>
                <a:cs typeface="Arial" pitchFamily="34" charset="0"/>
              </a:rPr>
              <a:t>Δ. Το ιστορικό πλαίσιο της εξέλιξης της συνείδησης τοπίου</a:t>
            </a:r>
          </a:p>
        </p:txBody>
      </p:sp>
      <p:sp>
        <p:nvSpPr>
          <p:cNvPr id="9" name="Rectangle 8"/>
          <p:cNvSpPr/>
          <p:nvPr/>
        </p:nvSpPr>
        <p:spPr>
          <a:xfrm>
            <a:off x="432048" y="4759984"/>
            <a:ext cx="8316416" cy="1477328"/>
          </a:xfrm>
          <a:prstGeom prst="rect">
            <a:avLst/>
          </a:prstGeom>
          <a:gradFill>
            <a:gsLst>
              <a:gs pos="0">
                <a:schemeClr val="accent2"/>
              </a:gs>
              <a:gs pos="50000">
                <a:schemeClr val="accent1">
                  <a:tint val="44500"/>
                  <a:satMod val="160000"/>
                </a:schemeClr>
              </a:gs>
              <a:gs pos="100000">
                <a:schemeClr val="accent1">
                  <a:tint val="23500"/>
                  <a:satMod val="160000"/>
                </a:schemeClr>
              </a:gs>
            </a:gsLst>
            <a:path path="circle">
              <a:fillToRect l="100000" t="100000"/>
            </a:path>
          </a:gradFill>
        </p:spPr>
        <p:txBody>
          <a:bodyPr wrap="square">
            <a:spAutoFit/>
          </a:bodyPr>
          <a:lstStyle/>
          <a:p>
            <a:pPr lvl="0" indent="-342900" algn="just">
              <a:spcBef>
                <a:spcPts val="0"/>
              </a:spcBef>
              <a:buClr>
                <a:schemeClr val="bg2"/>
              </a:buClr>
              <a:buSzPct val="75000"/>
              <a:defRPr/>
            </a:pPr>
            <a:r>
              <a:rPr lang="el-GR" b="1" kern="0" dirty="0" smtClean="0">
                <a:latin typeface="Arial" pitchFamily="34" charset="0"/>
                <a:cs typeface="Arial" pitchFamily="34" charset="0"/>
              </a:rPr>
              <a:t>Στην Ελλάδα: </a:t>
            </a:r>
            <a:r>
              <a:rPr lang="el-GR" kern="0" dirty="0" smtClean="0">
                <a:latin typeface="Arial" pitchFamily="34" charset="0"/>
                <a:cs typeface="Arial" pitchFamily="34" charset="0"/>
              </a:rPr>
              <a:t>Οι Έλληνες/</a:t>
            </a:r>
            <a:r>
              <a:rPr lang="el-GR" kern="0" dirty="0" err="1" smtClean="0">
                <a:latin typeface="Arial" pitchFamily="34" charset="0"/>
                <a:cs typeface="Arial" pitchFamily="34" charset="0"/>
              </a:rPr>
              <a:t>ίδες </a:t>
            </a:r>
            <a:r>
              <a:rPr lang="el-GR" kern="0" dirty="0" smtClean="0">
                <a:latin typeface="Arial" pitchFamily="34" charset="0"/>
                <a:cs typeface="Arial" pitchFamily="34" charset="0"/>
              </a:rPr>
              <a:t>κυρίως της υπαίθρου, παλιότερα είχαν ‘μια στενή, οργανική σχέση με το περιβάλλον και το τοπίο τους’ και μέσα από τη σχέση αυτή ‘διασφάλιζαν τα προς το ζην τιμώντας τα τοπία τους, μέσα στα οποία και μέσω των οποίων αναπτύσσονταν τα πολιτισμικά τους συστήματα, ολόκληρη η ζωή τους’ (</a:t>
            </a:r>
            <a:r>
              <a:rPr lang="el-GR" kern="0" dirty="0" err="1" smtClean="0">
                <a:latin typeface="Arial" pitchFamily="34" charset="0"/>
                <a:cs typeface="Arial" pitchFamily="34" charset="0"/>
              </a:rPr>
              <a:t>Τερκενλή</a:t>
            </a:r>
            <a:r>
              <a:rPr lang="el-GR" kern="0" dirty="0" smtClean="0">
                <a:latin typeface="Arial" pitchFamily="34" charset="0"/>
                <a:cs typeface="Arial" pitchFamily="34" charset="0"/>
              </a:rPr>
              <a:t>, 2010α:42)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l-GR" sz="2800" b="1" dirty="0" smtClean="0">
                <a:solidFill>
                  <a:srgbClr val="007FFE"/>
                </a:solidFill>
                <a:latin typeface="Arial" pitchFamily="34" charset="0"/>
                <a:cs typeface="Arial" pitchFamily="34" charset="0"/>
              </a:rPr>
              <a:t>Σκοπός</a:t>
            </a:r>
            <a:endParaRPr lang="el-GR" sz="2800" b="1" dirty="0">
              <a:solidFill>
                <a:srgbClr val="007FFE"/>
              </a:solidFill>
              <a:latin typeface="Arial" pitchFamily="34" charset="0"/>
              <a:cs typeface="Arial" pitchFamily="34" charset="0"/>
            </a:endParaRPr>
          </a:p>
        </p:txBody>
      </p:sp>
      <p:sp>
        <p:nvSpPr>
          <p:cNvPr id="88067" name="Rectangle 3"/>
          <p:cNvSpPr>
            <a:spLocks noGrp="1" noChangeArrowheads="1"/>
          </p:cNvSpPr>
          <p:nvPr>
            <p:ph type="body" sz="half" idx="1"/>
          </p:nvPr>
        </p:nvSpPr>
        <p:spPr>
          <a:xfrm>
            <a:off x="468313" y="1844799"/>
            <a:ext cx="8064127" cy="3168377"/>
          </a:xfrm>
          <a:blipFill>
            <a:blip r:embed="rId2" cstate="print"/>
            <a:tile tx="0" ty="0" sx="100000" sy="100000" flip="none" algn="tl"/>
          </a:blipFill>
        </p:spPr>
        <p:txBody>
          <a:bodyPr/>
          <a:lstStyle/>
          <a:p>
            <a:pPr algn="just">
              <a:buFont typeface="Arial" panose="020B0604020202020204" pitchFamily="34" charset="0"/>
              <a:buChar char="•"/>
            </a:pPr>
            <a:r>
              <a:rPr lang="el-GR" sz="2000" dirty="0" smtClean="0">
                <a:latin typeface="Arial" pitchFamily="34" charset="0"/>
                <a:cs typeface="Arial" pitchFamily="34" charset="0"/>
              </a:rPr>
              <a:t>Η εισαγωγή του όρου της «συνείδησης» στο γεωγραφικό προβληματισμό</a:t>
            </a:r>
          </a:p>
          <a:p>
            <a:pPr algn="just">
              <a:buFont typeface="Arial" panose="020B0604020202020204" pitchFamily="34" charset="0"/>
              <a:buChar char="•"/>
            </a:pPr>
            <a:endParaRPr lang="el-GR" sz="2000" dirty="0" smtClean="0">
              <a:latin typeface="Arial" pitchFamily="34" charset="0"/>
              <a:cs typeface="Arial" pitchFamily="34" charset="0"/>
            </a:endParaRPr>
          </a:p>
          <a:p>
            <a:pPr algn="just">
              <a:buFont typeface="Arial" panose="020B0604020202020204" pitchFamily="34" charset="0"/>
              <a:buChar char="•"/>
            </a:pPr>
            <a:r>
              <a:rPr lang="el-GR" sz="2000" dirty="0" smtClean="0">
                <a:latin typeface="Arial" pitchFamily="34" charset="0"/>
                <a:cs typeface="Arial" pitchFamily="34" charset="0"/>
              </a:rPr>
              <a:t>Πρώτη ολοκληρωμένη θεωρητική και εφαρμοσμένη γεωγραφική προσέγγιση της ανθρώπινης συνείδησης («χωρική συνείδηση») </a:t>
            </a:r>
          </a:p>
          <a:p>
            <a:pPr algn="just">
              <a:buFont typeface="Arial" panose="020B0604020202020204" pitchFamily="34" charset="0"/>
              <a:buChar char="•"/>
            </a:pPr>
            <a:endParaRPr lang="el-GR" sz="2000" dirty="0">
              <a:latin typeface="Arial" pitchFamily="34" charset="0"/>
              <a:cs typeface="Arial" pitchFamily="34" charset="0"/>
            </a:endParaRPr>
          </a:p>
          <a:p>
            <a:pPr algn="just">
              <a:buFont typeface="Arial" panose="020B0604020202020204" pitchFamily="34" charset="0"/>
              <a:buChar char="•"/>
            </a:pPr>
            <a:r>
              <a:rPr lang="el-GR" sz="2000" dirty="0" smtClean="0">
                <a:latin typeface="Arial" pitchFamily="34" charset="0"/>
                <a:cs typeface="Arial" pitchFamily="34" charset="0"/>
              </a:rPr>
              <a:t>Εφαρμογής της στο τοπίο της ελληνικής υπαίθρου</a:t>
            </a:r>
            <a:endParaRPr lang="el-GR" sz="2000" dirty="0">
              <a:latin typeface="Century Gothic"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51520" y="0"/>
            <a:ext cx="8675688" cy="2996952"/>
          </a:xfrm>
        </p:spPr>
        <p:txBody>
          <a:bodyPr/>
          <a:lstStyle/>
          <a:p>
            <a:pPr marL="0" algn="ctr">
              <a:spcBef>
                <a:spcPts val="0"/>
              </a:spcBef>
            </a:pPr>
            <a:endParaRPr lang="el-GR" b="1" dirty="0" smtClean="0">
              <a:latin typeface="Century Gothic" pitchFamily="34" charset="0"/>
            </a:endParaRPr>
          </a:p>
          <a:p>
            <a:pPr marL="0" algn="ctr">
              <a:spcBef>
                <a:spcPts val="0"/>
              </a:spcBef>
            </a:pPr>
            <a:endParaRPr lang="el-GR" b="1" dirty="0" smtClean="0">
              <a:latin typeface="Century Gothic" pitchFamily="34" charset="0"/>
            </a:endParaRPr>
          </a:p>
          <a:p>
            <a:pPr marL="0" algn="ctr">
              <a:spcBef>
                <a:spcPts val="0"/>
              </a:spcBef>
            </a:pPr>
            <a:r>
              <a:rPr lang="el-GR" b="1" dirty="0" smtClean="0">
                <a:latin typeface="Arial" pitchFamily="34" charset="0"/>
                <a:cs typeface="Arial" pitchFamily="34" charset="0"/>
              </a:rPr>
              <a:t>Δεύτερο Μέρος</a:t>
            </a:r>
          </a:p>
          <a:p>
            <a:pPr marL="0" algn="just">
              <a:spcBef>
                <a:spcPts val="0"/>
              </a:spcBef>
            </a:pPr>
            <a:endParaRPr lang="el-GR" sz="1100" i="1" dirty="0" smtClean="0">
              <a:solidFill>
                <a:srgbClr val="FF0000"/>
              </a:solidFill>
              <a:latin typeface="Arial" pitchFamily="34" charset="0"/>
              <a:cs typeface="Arial" pitchFamily="34" charset="0"/>
            </a:endParaRPr>
          </a:p>
          <a:p>
            <a:pPr marL="0" algn="ctr">
              <a:spcBef>
                <a:spcPts val="0"/>
              </a:spcBef>
            </a:pPr>
            <a:r>
              <a:rPr lang="el-GR" dirty="0" smtClean="0">
                <a:solidFill>
                  <a:srgbClr val="FF0000"/>
                </a:solidFill>
                <a:latin typeface="Arial" pitchFamily="34" charset="0"/>
                <a:cs typeface="Arial" pitchFamily="34" charset="0"/>
              </a:rPr>
              <a:t>Η διερεύνηση της συνείδησης του τοπίου της υπαίθρου στην Ελλάδα και η εφαρμογή του θεωρητικού υποδείγματος</a:t>
            </a:r>
          </a:p>
          <a:p>
            <a:endParaRPr lang="el-GR" dirty="0"/>
          </a:p>
        </p:txBody>
      </p:sp>
      <p:pic>
        <p:nvPicPr>
          <p:cNvPr id="50177" name="Picture 1" descr="C:\Users\athinian\Desktop\teliko phd maios 2011\εικονες\Nicolas_Poussin_052.jpg"/>
          <p:cNvPicPr>
            <a:picLocks noGrp="1" noChangeAspect="1" noChangeArrowheads="1"/>
          </p:cNvPicPr>
          <p:nvPr>
            <p:ph sz="half" idx="2"/>
          </p:nvPr>
        </p:nvPicPr>
        <p:blipFill>
          <a:blip r:embed="rId2" cstate="print"/>
          <a:srcRect/>
          <a:stretch>
            <a:fillRect/>
          </a:stretch>
        </p:blipFill>
        <p:spPr bwMode="auto">
          <a:xfrm>
            <a:off x="2555776" y="2890455"/>
            <a:ext cx="4032448" cy="2915801"/>
          </a:xfrm>
          <a:prstGeom prst="rect">
            <a:avLst/>
          </a:prstGeom>
          <a:noFill/>
        </p:spPr>
      </p:pic>
      <p:sp>
        <p:nvSpPr>
          <p:cNvPr id="4" name="Rectangle 3"/>
          <p:cNvSpPr/>
          <p:nvPr/>
        </p:nvSpPr>
        <p:spPr>
          <a:xfrm>
            <a:off x="2483768" y="5877272"/>
            <a:ext cx="4104456" cy="584775"/>
          </a:xfrm>
          <a:prstGeom prst="rect">
            <a:avLst/>
          </a:prstGeom>
        </p:spPr>
        <p:txBody>
          <a:bodyPr wrap="square">
            <a:spAutoFit/>
          </a:bodyPr>
          <a:lstStyle/>
          <a:p>
            <a:pPr algn="ctr"/>
            <a:r>
              <a:rPr lang="fr-FR" sz="1600" i="1" dirty="0" smtClean="0">
                <a:latin typeface="Arial" pitchFamily="34" charset="0"/>
                <a:cs typeface="Arial" pitchFamily="34" charset="0"/>
              </a:rPr>
              <a:t>Nicolas Poussin</a:t>
            </a:r>
            <a:r>
              <a:rPr lang="el-GR" sz="1600" i="1" dirty="0" smtClean="0">
                <a:latin typeface="Arial" pitchFamily="34" charset="0"/>
                <a:cs typeface="Arial" pitchFamily="34" charset="0"/>
              </a:rPr>
              <a:t> (1594-1665), </a:t>
            </a:r>
            <a:r>
              <a:rPr lang="fr-FR" sz="1600" i="1" dirty="0" smtClean="0">
                <a:latin typeface="Arial" pitchFamily="34" charset="0"/>
                <a:cs typeface="Arial" pitchFamily="34" charset="0"/>
              </a:rPr>
              <a:t>Les Bergers d’Arcadie</a:t>
            </a:r>
            <a:r>
              <a:rPr lang="el-GR" sz="1600" i="1" dirty="0" smtClean="0">
                <a:latin typeface="Arial" pitchFamily="34" charset="0"/>
                <a:cs typeface="Arial" pitchFamily="34" charset="0"/>
              </a:rPr>
              <a:t> (</a:t>
            </a:r>
            <a:r>
              <a:rPr lang="el-GR" sz="1600" i="1" dirty="0" err="1" smtClean="0">
                <a:latin typeface="Arial" pitchFamily="34" charset="0"/>
                <a:cs typeface="Arial" pitchFamily="34" charset="0"/>
              </a:rPr>
              <a:t>Εt</a:t>
            </a:r>
            <a:r>
              <a:rPr lang="el-GR" sz="1600" i="1" dirty="0" smtClean="0">
                <a:latin typeface="Arial" pitchFamily="34" charset="0"/>
                <a:cs typeface="Arial" pitchFamily="34" charset="0"/>
              </a:rPr>
              <a:t> </a:t>
            </a:r>
            <a:r>
              <a:rPr lang="el-GR" sz="1600" i="1" dirty="0" err="1" smtClean="0">
                <a:latin typeface="Arial" pitchFamily="34" charset="0"/>
                <a:cs typeface="Arial" pitchFamily="34" charset="0"/>
              </a:rPr>
              <a:t>in</a:t>
            </a:r>
            <a:r>
              <a:rPr lang="el-GR" sz="1600" i="1" dirty="0" smtClean="0">
                <a:latin typeface="Arial" pitchFamily="34" charset="0"/>
                <a:cs typeface="Arial" pitchFamily="34" charset="0"/>
              </a:rPr>
              <a:t> </a:t>
            </a:r>
            <a:r>
              <a:rPr lang="el-GR" sz="1600" i="1" dirty="0" err="1" smtClean="0">
                <a:latin typeface="Arial" pitchFamily="34" charset="0"/>
                <a:cs typeface="Arial" pitchFamily="34" charset="0"/>
              </a:rPr>
              <a:t>arcadia</a:t>
            </a:r>
            <a:r>
              <a:rPr lang="el-GR" sz="1600" i="1" dirty="0" smtClean="0">
                <a:latin typeface="Arial" pitchFamily="34" charset="0"/>
                <a:cs typeface="Arial" pitchFamily="34" charset="0"/>
              </a:rPr>
              <a:t> </a:t>
            </a:r>
            <a:r>
              <a:rPr lang="el-GR" sz="1600" i="1" dirty="0" err="1" smtClean="0">
                <a:latin typeface="Arial" pitchFamily="34" charset="0"/>
                <a:cs typeface="Arial" pitchFamily="34" charset="0"/>
              </a:rPr>
              <a:t>ego</a:t>
            </a:r>
            <a:r>
              <a:rPr lang="en-US" sz="1600" i="1" dirty="0" smtClean="0">
                <a:latin typeface="Arial" pitchFamily="34" charset="0"/>
                <a:cs typeface="Arial" pitchFamily="34" charset="0"/>
              </a:rPr>
              <a:t>)</a:t>
            </a:r>
            <a:r>
              <a:rPr lang="el-GR" sz="1600" i="1" dirty="0" smtClean="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400" b="1" dirty="0" smtClean="0">
                <a:latin typeface="Arial" pitchFamily="34" charset="0"/>
                <a:cs typeface="Arial" pitchFamily="34" charset="0"/>
              </a:rPr>
              <a:t>5. Ερευνητικές μέθοδοι και τεχνικές</a:t>
            </a:r>
          </a:p>
        </p:txBody>
      </p:sp>
      <p:sp>
        <p:nvSpPr>
          <p:cNvPr id="3" name="Content Placeholder 2"/>
          <p:cNvSpPr>
            <a:spLocks noGrp="1"/>
          </p:cNvSpPr>
          <p:nvPr>
            <p:ph idx="1"/>
          </p:nvPr>
        </p:nvSpPr>
        <p:spPr>
          <a:xfrm>
            <a:off x="468313" y="1628774"/>
            <a:ext cx="8229600" cy="4896569"/>
          </a:xfrm>
          <a:solidFill>
            <a:schemeClr val="accent1">
              <a:lumMod val="20000"/>
              <a:lumOff val="80000"/>
              <a:alpha val="40000"/>
            </a:schemeClr>
          </a:solidFill>
        </p:spPr>
        <p:txBody>
          <a:bodyPr/>
          <a:lstStyle/>
          <a:p>
            <a:pPr marL="0" algn="just">
              <a:spcBef>
                <a:spcPts val="0"/>
              </a:spcBef>
            </a:pPr>
            <a:r>
              <a:rPr lang="el-GR" sz="2000" dirty="0" smtClean="0">
                <a:latin typeface="Arial" pitchFamily="34" charset="0"/>
                <a:cs typeface="Arial" pitchFamily="34" charset="0"/>
              </a:rPr>
              <a:t>Η έρευνα έλαβε χώρα στη </a:t>
            </a:r>
            <a:r>
              <a:rPr lang="el-GR" sz="2000" b="1" dirty="0" smtClean="0">
                <a:latin typeface="Arial" pitchFamily="34" charset="0"/>
                <a:cs typeface="Arial" pitchFamily="34" charset="0"/>
              </a:rPr>
              <a:t>Λέσβο</a:t>
            </a:r>
            <a:r>
              <a:rPr lang="el-GR" sz="2000" dirty="0" smtClean="0">
                <a:latin typeface="Arial" pitchFamily="34" charset="0"/>
                <a:cs typeface="Arial" pitchFamily="34" charset="0"/>
              </a:rPr>
              <a:t> και στην </a:t>
            </a:r>
            <a:r>
              <a:rPr lang="el-GR" sz="2000" b="1" dirty="0" smtClean="0">
                <a:latin typeface="Arial" pitchFamily="34" charset="0"/>
                <a:cs typeface="Arial" pitchFamily="34" charset="0"/>
              </a:rPr>
              <a:t>Αρκαδία</a:t>
            </a:r>
            <a:r>
              <a:rPr lang="el-GR" sz="2000" dirty="0" smtClean="0">
                <a:latin typeface="Arial" pitchFamily="34" charset="0"/>
                <a:cs typeface="Arial" pitchFamily="34" charset="0"/>
              </a:rPr>
              <a:t> και συγκεκριμένα στις πόλεις της Μυτιλήνης Λέσβου και της Τρίπολης Αρκαδίας (αστικές περιοχές) και στα χωριά Ασώματος και </a:t>
            </a:r>
            <a:r>
              <a:rPr lang="el-GR" sz="2000" dirty="0" err="1" smtClean="0">
                <a:latin typeface="Arial" pitchFamily="34" charset="0"/>
                <a:cs typeface="Arial" pitchFamily="34" charset="0"/>
              </a:rPr>
              <a:t>Παράκοιλα</a:t>
            </a:r>
            <a:r>
              <a:rPr lang="el-GR" sz="2000" dirty="0" smtClean="0">
                <a:latin typeface="Arial" pitchFamily="34" charset="0"/>
                <a:cs typeface="Arial" pitchFamily="34" charset="0"/>
              </a:rPr>
              <a:t> της Λέσβου, και </a:t>
            </a:r>
            <a:r>
              <a:rPr lang="el-GR" sz="2000" dirty="0" err="1" smtClean="0">
                <a:latin typeface="Arial" pitchFamily="34" charset="0"/>
                <a:cs typeface="Arial" pitchFamily="34" charset="0"/>
              </a:rPr>
              <a:t>Στεμνίτσα</a:t>
            </a:r>
            <a:r>
              <a:rPr lang="el-GR" sz="2000" dirty="0" smtClean="0">
                <a:latin typeface="Arial" pitchFamily="34" charset="0"/>
                <a:cs typeface="Arial" pitchFamily="34" charset="0"/>
              </a:rPr>
              <a:t> και </a:t>
            </a:r>
            <a:r>
              <a:rPr lang="el-GR" sz="2000" dirty="0" err="1" smtClean="0">
                <a:latin typeface="Arial" pitchFamily="34" charset="0"/>
                <a:cs typeface="Arial" pitchFamily="34" charset="0"/>
              </a:rPr>
              <a:t>Βλαχοκερασιά</a:t>
            </a:r>
            <a:r>
              <a:rPr lang="el-GR" sz="2000" dirty="0" smtClean="0">
                <a:latin typeface="Arial" pitchFamily="34" charset="0"/>
                <a:cs typeface="Arial" pitchFamily="34" charset="0"/>
              </a:rPr>
              <a:t> της Αρκαδίας </a:t>
            </a:r>
            <a:r>
              <a:rPr lang="el-GR" sz="2000" i="1" dirty="0">
                <a:latin typeface="Arial" pitchFamily="34" charset="0"/>
                <a:cs typeface="Arial" pitchFamily="34" charset="0"/>
              </a:rPr>
              <a:t>(Μάρτιος-Απρίλιος 2010).</a:t>
            </a:r>
          </a:p>
          <a:p>
            <a:pPr marL="0" algn="just">
              <a:spcBef>
                <a:spcPts val="0"/>
              </a:spcBef>
            </a:pPr>
            <a:endParaRPr lang="el-GR" sz="2000" dirty="0" smtClean="0">
              <a:latin typeface="Arial" pitchFamily="34" charset="0"/>
              <a:cs typeface="Arial" pitchFamily="34" charset="0"/>
            </a:endParaRPr>
          </a:p>
          <a:p>
            <a:pPr marL="0" algn="just">
              <a:spcBef>
                <a:spcPts val="0"/>
              </a:spcBef>
            </a:pPr>
            <a:r>
              <a:rPr lang="el-GR" altLang="zh-CN" sz="2000" b="1" dirty="0" smtClean="0">
                <a:solidFill>
                  <a:srgbClr val="C00000"/>
                </a:solidFill>
                <a:latin typeface="Arial" pitchFamily="34" charset="0"/>
                <a:cs typeface="Arial" pitchFamily="34" charset="0"/>
              </a:rPr>
              <a:t>Σκοπός</a:t>
            </a:r>
            <a:r>
              <a:rPr lang="el-GR" altLang="zh-CN" sz="2000" dirty="0" smtClean="0">
                <a:solidFill>
                  <a:srgbClr val="C00000"/>
                </a:solidFill>
                <a:latin typeface="Arial" pitchFamily="34" charset="0"/>
                <a:cs typeface="Arial" pitchFamily="34" charset="0"/>
              </a:rPr>
              <a:t>: </a:t>
            </a:r>
            <a:r>
              <a:rPr lang="el-GR" altLang="zh-CN" sz="2000" dirty="0">
                <a:latin typeface="Arial" pitchFamily="34" charset="0"/>
                <a:cs typeface="Arial" pitchFamily="34" charset="0"/>
              </a:rPr>
              <a:t>η διερεύνηση και αποτίμηση της συνείδησης του τοπίου για τον/την σύγχρονο/η Έλληνα/</a:t>
            </a:r>
            <a:r>
              <a:rPr lang="el-GR" altLang="zh-CN" sz="2000" dirty="0" err="1">
                <a:latin typeface="Arial" pitchFamily="34" charset="0"/>
                <a:cs typeface="Arial" pitchFamily="34" charset="0"/>
              </a:rPr>
              <a:t>ίδα</a:t>
            </a:r>
            <a:r>
              <a:rPr lang="el-GR" altLang="zh-CN" sz="2000" dirty="0">
                <a:latin typeface="Arial" pitchFamily="34" charset="0"/>
                <a:cs typeface="Arial" pitchFamily="34" charset="0"/>
              </a:rPr>
              <a:t>, μέσω εφαρμογής του μοντέλου της χωρικής συνείδησης στο τοπίο της υπαίθρου.</a:t>
            </a:r>
          </a:p>
          <a:p>
            <a:pPr marL="0" algn="just">
              <a:spcBef>
                <a:spcPts val="0"/>
              </a:spcBef>
            </a:pPr>
            <a:endParaRPr lang="el-GR" sz="2000" dirty="0" smtClean="0">
              <a:latin typeface="Arial" pitchFamily="34" charset="0"/>
              <a:cs typeface="Arial" pitchFamily="34" charset="0"/>
            </a:endParaRPr>
          </a:p>
          <a:p>
            <a:pPr marL="0" algn="just">
              <a:lnSpc>
                <a:spcPct val="80000"/>
              </a:lnSpc>
              <a:spcBef>
                <a:spcPts val="0"/>
              </a:spcBef>
            </a:pPr>
            <a:r>
              <a:rPr lang="el-GR" sz="2000" b="1" dirty="0">
                <a:solidFill>
                  <a:srgbClr val="C00000"/>
                </a:solidFill>
                <a:latin typeface="Arial" pitchFamily="34" charset="0"/>
                <a:cs typeface="Arial" pitchFamily="34" charset="0"/>
              </a:rPr>
              <a:t>Επιλογή ερευνητικής μεθόδου: </a:t>
            </a:r>
            <a:r>
              <a:rPr lang="el-GR" sz="2000" dirty="0" smtClean="0">
                <a:latin typeface="Arial" pitchFamily="34" charset="0"/>
                <a:cs typeface="Arial" pitchFamily="34" charset="0"/>
              </a:rPr>
              <a:t>Συλλογή και </a:t>
            </a:r>
            <a:r>
              <a:rPr lang="el-GR" sz="2000" dirty="0">
                <a:latin typeface="Arial" pitchFamily="34" charset="0"/>
                <a:cs typeface="Arial" pitchFamily="34" charset="0"/>
              </a:rPr>
              <a:t>επεξεργασία εμπειρικών πρωτογενών δεδομένων, που καλούνται να επιβεβαιώσουν ένα </a:t>
            </a:r>
            <a:r>
              <a:rPr lang="el-GR" sz="2000" dirty="0" smtClean="0">
                <a:latin typeface="Arial" pitchFamily="34" charset="0"/>
                <a:cs typeface="Arial" pitchFamily="34" charset="0"/>
              </a:rPr>
              <a:t>θεωρητικό μοντέλο ( «</a:t>
            </a:r>
            <a:r>
              <a:rPr lang="el-GR" sz="2000" dirty="0">
                <a:latin typeface="Arial" pitchFamily="34" charset="0"/>
                <a:cs typeface="Arial" pitchFamily="34" charset="0"/>
              </a:rPr>
              <a:t>μερικό» </a:t>
            </a:r>
            <a:r>
              <a:rPr lang="el-GR" sz="2000" dirty="0" smtClean="0">
                <a:latin typeface="Arial" pitchFamily="34" charset="0"/>
                <a:cs typeface="Arial" pitchFamily="34" charset="0"/>
                <a:sym typeface="Wingdings" panose="05000000000000000000" pitchFamily="2" charset="2"/>
              </a:rPr>
              <a:t></a:t>
            </a:r>
            <a:r>
              <a:rPr lang="el-GR" sz="2000" dirty="0" smtClean="0">
                <a:latin typeface="Arial" pitchFamily="34" charset="0"/>
                <a:cs typeface="Arial" pitchFamily="34" charset="0"/>
              </a:rPr>
              <a:t> </a:t>
            </a:r>
            <a:r>
              <a:rPr lang="el-GR" sz="2000" dirty="0">
                <a:latin typeface="Arial" pitchFamily="34" charset="0"/>
                <a:cs typeface="Arial" pitchFamily="34" charset="0"/>
              </a:rPr>
              <a:t>«γενικό»).</a:t>
            </a:r>
          </a:p>
          <a:p>
            <a:pPr marL="0">
              <a:spcBef>
                <a:spcPts val="0"/>
              </a:spcBef>
            </a:pPr>
            <a:endParaRPr lang="el-GR" altLang="zh-CN" sz="2000" b="1" dirty="0" smtClean="0">
              <a:solidFill>
                <a:srgbClr val="C00000"/>
              </a:solidFill>
              <a:latin typeface="Arial" pitchFamily="34" charset="0"/>
              <a:cs typeface="Arial" pitchFamily="34" charset="0"/>
            </a:endParaRPr>
          </a:p>
          <a:p>
            <a:pPr marL="0">
              <a:spcBef>
                <a:spcPts val="0"/>
              </a:spcBef>
            </a:pPr>
            <a:r>
              <a:rPr lang="el-GR" altLang="zh-CN" sz="2000" b="1" dirty="0" smtClean="0">
                <a:solidFill>
                  <a:srgbClr val="C00000"/>
                </a:solidFill>
                <a:latin typeface="Arial" pitchFamily="34" charset="0"/>
                <a:cs typeface="Arial" pitchFamily="34" charset="0"/>
              </a:rPr>
              <a:t>Επιλογή </a:t>
            </a:r>
            <a:r>
              <a:rPr lang="el-GR" altLang="zh-CN" sz="2000" b="1" dirty="0">
                <a:solidFill>
                  <a:srgbClr val="C00000"/>
                </a:solidFill>
                <a:latin typeface="Arial" pitchFamily="34" charset="0"/>
                <a:cs typeface="Arial" pitchFamily="34" charset="0"/>
              </a:rPr>
              <a:t>ερευνητικών τεχνικών: </a:t>
            </a:r>
            <a:r>
              <a:rPr lang="el-GR" altLang="zh-CN" sz="2000" dirty="0" smtClean="0">
                <a:latin typeface="Arial" pitchFamily="34" charset="0"/>
                <a:cs typeface="Arial" pitchFamily="34" charset="0"/>
              </a:rPr>
              <a:t>Με </a:t>
            </a:r>
            <a:r>
              <a:rPr lang="el-GR" altLang="zh-CN" sz="2000" dirty="0">
                <a:latin typeface="Arial" pitchFamily="34" charset="0"/>
                <a:cs typeface="Arial" pitchFamily="34" charset="0"/>
              </a:rPr>
              <a:t>τη βοήθεια </a:t>
            </a:r>
            <a:r>
              <a:rPr lang="el-GR" altLang="zh-CN" sz="2000" b="1" dirty="0">
                <a:latin typeface="Arial" pitchFamily="34" charset="0"/>
                <a:cs typeface="Arial" pitchFamily="34" charset="0"/>
              </a:rPr>
              <a:t>δομημένων και </a:t>
            </a:r>
            <a:r>
              <a:rPr lang="el-GR" altLang="zh-CN" sz="2000" b="1" dirty="0" err="1">
                <a:latin typeface="Arial" pitchFamily="34" charset="0"/>
                <a:cs typeface="Arial" pitchFamily="34" charset="0"/>
              </a:rPr>
              <a:t>ημι</a:t>
            </a:r>
            <a:r>
              <a:rPr lang="el-GR" altLang="zh-CN" sz="2000" b="1" dirty="0">
                <a:latin typeface="Arial" pitchFamily="34" charset="0"/>
                <a:cs typeface="Arial" pitchFamily="34" charset="0"/>
              </a:rPr>
              <a:t>-δομημένων ερωτηματολογίων </a:t>
            </a:r>
            <a:r>
              <a:rPr lang="el-GR" sz="2000" dirty="0">
                <a:latin typeface="Arial" pitchFamily="34" charset="0"/>
                <a:cs typeface="Arial" pitchFamily="34" charset="0"/>
              </a:rPr>
              <a:t>(που αντανακλούν τις υποθέσεις εργασίας) </a:t>
            </a:r>
            <a:r>
              <a:rPr lang="el-GR" altLang="zh-CN" sz="2000" dirty="0">
                <a:latin typeface="Arial" pitchFamily="34" charset="0"/>
                <a:cs typeface="Arial" pitchFamily="34" charset="0"/>
              </a:rPr>
              <a:t>υπό τη μορφή </a:t>
            </a:r>
            <a:r>
              <a:rPr lang="el-GR" altLang="zh-CN" sz="2000" b="1" dirty="0">
                <a:latin typeface="Arial" pitchFamily="34" charset="0"/>
                <a:cs typeface="Arial" pitchFamily="34" charset="0"/>
              </a:rPr>
              <a:t>προσωπικών συνεντεύξεων </a:t>
            </a:r>
            <a:r>
              <a:rPr lang="el-GR" sz="2000" dirty="0">
                <a:latin typeface="Arial" pitchFamily="34" charset="0"/>
                <a:cs typeface="Arial" pitchFamily="34" charset="0"/>
              </a:rPr>
              <a:t>(όργανο συλλογής στοιχείων). </a:t>
            </a:r>
            <a:r>
              <a:rPr lang="el-GR" altLang="zh-CN" sz="2000" dirty="0">
                <a:latin typeface="Arial" pitchFamily="34" charset="0"/>
                <a:cs typeface="Arial" pitchFamily="34" charset="0"/>
              </a:rPr>
              <a:t>Επεξεργασία με το στατιστικό πακέτο </a:t>
            </a:r>
            <a:r>
              <a:rPr lang="en-US" altLang="zh-CN" sz="2000" dirty="0" smtClean="0">
                <a:latin typeface="Arial" pitchFamily="34" charset="0"/>
                <a:cs typeface="Arial" pitchFamily="34" charset="0"/>
              </a:rPr>
              <a:t>SPSS</a:t>
            </a:r>
            <a:endParaRPr lang="el-GR" sz="2000" dirty="0" smtClean="0">
              <a:latin typeface="Arial" pitchFamily="34" charset="0"/>
              <a:cs typeface="Arial" pitchFamily="34" charset="0"/>
            </a:endParaRPr>
          </a:p>
          <a:p>
            <a:pPr marL="0">
              <a:spcBef>
                <a:spcPts val="0"/>
              </a:spcBef>
            </a:pPr>
            <a:endParaRPr lang="el-GR" sz="2000" dirty="0" smtClean="0">
              <a:latin typeface="Century Gothic" pitchFamily="34" charset="0"/>
            </a:endParaRPr>
          </a:p>
          <a:p>
            <a:pPr marL="0">
              <a:spcBef>
                <a:spcPts val="0"/>
              </a:spcBef>
            </a:pPr>
            <a:endParaRPr lang="el-GR" sz="2000" dirty="0" smtClean="0">
              <a:latin typeface="Century Gothic" pitchFamily="34" charset="0"/>
            </a:endParaRPr>
          </a:p>
          <a:p>
            <a:endParaRPr lang="el-G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a:spcBef>
                <a:spcPts val="0"/>
              </a:spcBef>
            </a:pPr>
            <a:r>
              <a:rPr lang="el-GR" sz="2400" b="1" dirty="0" smtClean="0">
                <a:latin typeface="Arial" pitchFamily="34" charset="0"/>
                <a:cs typeface="Arial" pitchFamily="34" charset="0"/>
              </a:rPr>
              <a:t>5. Ερευνητικές μέθοδοι και τεχνικές</a:t>
            </a:r>
          </a:p>
        </p:txBody>
      </p:sp>
      <p:sp>
        <p:nvSpPr>
          <p:cNvPr id="5" name="Content Placeholder 4"/>
          <p:cNvSpPr>
            <a:spLocks noGrp="1"/>
          </p:cNvSpPr>
          <p:nvPr>
            <p:ph idx="1"/>
          </p:nvPr>
        </p:nvSpPr>
        <p:spPr>
          <a:xfrm>
            <a:off x="251520" y="1556792"/>
            <a:ext cx="8712967" cy="5184576"/>
          </a:xfrm>
        </p:spPr>
        <p:txBody>
          <a:bodyPr/>
          <a:lstStyle/>
          <a:p>
            <a:pPr marL="0" indent="-269875" algn="just">
              <a:lnSpc>
                <a:spcPct val="80000"/>
              </a:lnSpc>
              <a:spcBef>
                <a:spcPts val="0"/>
              </a:spcBef>
            </a:pPr>
            <a:r>
              <a:rPr lang="el-GR" sz="1800" b="1" dirty="0" smtClean="0">
                <a:solidFill>
                  <a:srgbClr val="C00000"/>
                </a:solidFill>
                <a:latin typeface="Arial" pitchFamily="34" charset="0"/>
                <a:cs typeface="Arial" pitchFamily="34" charset="0"/>
              </a:rPr>
              <a:t>Σκοπός του ερωτηματολογίου: </a:t>
            </a:r>
            <a:r>
              <a:rPr lang="el-GR" sz="1800" dirty="0" smtClean="0">
                <a:latin typeface="Arial" pitchFamily="34" charset="0"/>
                <a:cs typeface="Arial" pitchFamily="34" charset="0"/>
              </a:rPr>
              <a:t>η συλλογή πληροφορίας για τα συναισθήματα, τις σκέψεις, τη γνώση, τις εμπειρίες, τις αντιλήψεις, τους ηθικούς κώδικες, τα βιώματα και τις συμπεριφορές των συμμετεχόντων, σε σχέση με τις μορφές, τις λειτουργίες και τις αξίες του τοπίου ευρύτερα, αλλά και του τοπίου της ελληνικής υπαίθρου ειδικότερα.</a:t>
            </a:r>
          </a:p>
          <a:p>
            <a:pPr marL="0" indent="-269875" algn="just">
              <a:lnSpc>
                <a:spcPct val="80000"/>
              </a:lnSpc>
              <a:spcBef>
                <a:spcPts val="0"/>
              </a:spcBef>
            </a:pPr>
            <a:endParaRPr lang="el-GR" sz="1200" b="1" dirty="0" smtClean="0">
              <a:solidFill>
                <a:srgbClr val="C00000"/>
              </a:solidFill>
              <a:latin typeface="Arial" pitchFamily="34" charset="0"/>
              <a:cs typeface="Arial" pitchFamily="34" charset="0"/>
            </a:endParaRPr>
          </a:p>
          <a:p>
            <a:pPr marL="0" indent="-269875" algn="just">
              <a:lnSpc>
                <a:spcPct val="80000"/>
              </a:lnSpc>
              <a:spcBef>
                <a:spcPts val="0"/>
              </a:spcBef>
            </a:pPr>
            <a:r>
              <a:rPr lang="el-GR" sz="1800" b="1" dirty="0" smtClean="0">
                <a:solidFill>
                  <a:srgbClr val="C00000"/>
                </a:solidFill>
                <a:latin typeface="Arial" pitchFamily="34" charset="0"/>
                <a:cs typeface="Arial" pitchFamily="34" charset="0"/>
              </a:rPr>
              <a:t>Κατηγοριοποίηση ερωτήσεων: </a:t>
            </a:r>
            <a:r>
              <a:rPr lang="el-GR" sz="1800" dirty="0" smtClean="0">
                <a:latin typeface="Arial" pitchFamily="34" charset="0"/>
                <a:cs typeface="Arial" pitchFamily="34" charset="0"/>
              </a:rPr>
              <a:t>α) αντιλήψεις β) συναισθήματα, γ) συμπεριφορές</a:t>
            </a:r>
          </a:p>
          <a:p>
            <a:pPr marL="0" indent="-269875" algn="just">
              <a:lnSpc>
                <a:spcPct val="80000"/>
              </a:lnSpc>
              <a:spcBef>
                <a:spcPts val="0"/>
              </a:spcBef>
            </a:pPr>
            <a:endParaRPr lang="el-GR" sz="1200" dirty="0" smtClean="0">
              <a:solidFill>
                <a:srgbClr val="C00000"/>
              </a:solidFill>
              <a:latin typeface="Arial" pitchFamily="34" charset="0"/>
              <a:cs typeface="Arial" pitchFamily="34" charset="0"/>
            </a:endParaRPr>
          </a:p>
          <a:p>
            <a:pPr marL="0" indent="-269875" algn="just">
              <a:lnSpc>
                <a:spcPct val="80000"/>
              </a:lnSpc>
              <a:spcBef>
                <a:spcPts val="0"/>
              </a:spcBef>
            </a:pPr>
            <a:r>
              <a:rPr lang="el-GR" sz="1800" b="1" dirty="0" smtClean="0">
                <a:solidFill>
                  <a:srgbClr val="C00000"/>
                </a:solidFill>
                <a:latin typeface="Arial" pitchFamily="34" charset="0"/>
                <a:cs typeface="Arial" pitchFamily="34" charset="0"/>
              </a:rPr>
              <a:t>Μορφή ερωτήσεων: </a:t>
            </a:r>
            <a:r>
              <a:rPr lang="el-GR" sz="1800" dirty="0" smtClean="0">
                <a:latin typeface="Arial" pitchFamily="34" charset="0"/>
                <a:cs typeface="Arial" pitchFamily="34" charset="0"/>
              </a:rPr>
              <a:t>κλειστές, ανοιχτές, μικτές, περιγραφικές και ερωτήσεις γνώμης </a:t>
            </a:r>
          </a:p>
          <a:p>
            <a:pPr marL="0" indent="-269875" algn="just">
              <a:lnSpc>
                <a:spcPct val="80000"/>
              </a:lnSpc>
              <a:spcBef>
                <a:spcPts val="0"/>
              </a:spcBef>
            </a:pPr>
            <a:endParaRPr lang="el-GR" sz="1100" dirty="0" smtClean="0">
              <a:latin typeface="Arial" pitchFamily="34" charset="0"/>
              <a:cs typeface="Arial" pitchFamily="34" charset="0"/>
            </a:endParaRPr>
          </a:p>
          <a:p>
            <a:pPr marL="0" indent="-269875" algn="just">
              <a:lnSpc>
                <a:spcPct val="80000"/>
              </a:lnSpc>
              <a:spcBef>
                <a:spcPts val="0"/>
              </a:spcBef>
            </a:pPr>
            <a:r>
              <a:rPr lang="el-GR" sz="1800" b="1" dirty="0" smtClean="0">
                <a:solidFill>
                  <a:srgbClr val="C00000"/>
                </a:solidFill>
                <a:latin typeface="Arial" pitchFamily="34" charset="0"/>
                <a:cs typeface="Arial" pitchFamily="34" charset="0"/>
              </a:rPr>
              <a:t>Χρήση κλιμάκων μέτρησης: </a:t>
            </a:r>
            <a:r>
              <a:rPr lang="el-GR" sz="1800" dirty="0" smtClean="0">
                <a:latin typeface="Arial" pitchFamily="34" charset="0"/>
                <a:cs typeface="Arial" pitchFamily="34" charset="0"/>
              </a:rPr>
              <a:t>ονομαστική, τακτική, αναλογική και κλίμακα διαστημάτων.</a:t>
            </a:r>
          </a:p>
          <a:p>
            <a:pPr marL="0" indent="-269875" algn="just">
              <a:lnSpc>
                <a:spcPct val="80000"/>
              </a:lnSpc>
              <a:spcBef>
                <a:spcPts val="0"/>
              </a:spcBef>
            </a:pPr>
            <a:endParaRPr lang="el-GR" sz="1200" dirty="0" smtClean="0">
              <a:latin typeface="Arial" pitchFamily="34" charset="0"/>
              <a:cs typeface="Arial" pitchFamily="34" charset="0"/>
            </a:endParaRPr>
          </a:p>
          <a:p>
            <a:pPr marL="0" indent="-269875" algn="just">
              <a:lnSpc>
                <a:spcPct val="80000"/>
              </a:lnSpc>
              <a:spcBef>
                <a:spcPts val="0"/>
              </a:spcBef>
            </a:pPr>
            <a:r>
              <a:rPr lang="el-GR" sz="1800" b="1" dirty="0" smtClean="0">
                <a:latin typeface="Arial" pitchFamily="34" charset="0"/>
                <a:cs typeface="Arial" pitchFamily="34" charset="0"/>
              </a:rPr>
              <a:t>Συνεντεύξεις πολιτών:</a:t>
            </a:r>
          </a:p>
          <a:p>
            <a:pPr marL="0" indent="-269875" algn="just">
              <a:lnSpc>
                <a:spcPct val="80000"/>
              </a:lnSpc>
              <a:spcBef>
                <a:spcPts val="0"/>
              </a:spcBef>
              <a:buFont typeface="Wingdings" pitchFamily="2" charset="2"/>
              <a:buChar char="ü"/>
            </a:pPr>
            <a:r>
              <a:rPr lang="el-GR" altLang="zh-CN" sz="1800" dirty="0" smtClean="0">
                <a:latin typeface="Arial" pitchFamily="34" charset="0"/>
                <a:cs typeface="Arial" pitchFamily="34" charset="0"/>
              </a:rPr>
              <a:t>Σύνολο πολιτών (δομημένες συνεντεύξεις): Ν</a:t>
            </a:r>
            <a:r>
              <a:rPr lang="en-US" altLang="zh-CN" sz="1800" dirty="0" smtClean="0">
                <a:latin typeface="Arial" pitchFamily="34" charset="0"/>
                <a:cs typeface="Arial" pitchFamily="34" charset="0"/>
              </a:rPr>
              <a:t> =</a:t>
            </a:r>
            <a:r>
              <a:rPr lang="el-GR" altLang="zh-CN" sz="1800" dirty="0" smtClean="0">
                <a:latin typeface="Arial" pitchFamily="34" charset="0"/>
                <a:cs typeface="Arial" pitchFamily="34" charset="0"/>
              </a:rPr>
              <a:t> 144</a:t>
            </a:r>
          </a:p>
          <a:p>
            <a:pPr marL="0" indent="-269875" algn="just">
              <a:lnSpc>
                <a:spcPct val="80000"/>
              </a:lnSpc>
              <a:spcBef>
                <a:spcPts val="0"/>
              </a:spcBef>
              <a:buFont typeface="Wingdings" pitchFamily="2" charset="2"/>
              <a:buChar char="ü"/>
            </a:pPr>
            <a:r>
              <a:rPr lang="el-GR" altLang="zh-CN" sz="1800" dirty="0" smtClean="0">
                <a:latin typeface="Arial" pitchFamily="34" charset="0"/>
                <a:cs typeface="Arial" pitchFamily="34" charset="0"/>
              </a:rPr>
              <a:t>Συνεντεύξεις από αστικές περιοχές: 72 (36 από κάθε αστική περιοχή)</a:t>
            </a:r>
          </a:p>
          <a:p>
            <a:pPr marL="0" indent="-269875" algn="just">
              <a:lnSpc>
                <a:spcPct val="80000"/>
              </a:lnSpc>
              <a:spcBef>
                <a:spcPts val="0"/>
              </a:spcBef>
              <a:buFont typeface="Wingdings" pitchFamily="2" charset="2"/>
              <a:buChar char="ü"/>
            </a:pPr>
            <a:r>
              <a:rPr lang="el-GR" altLang="zh-CN" sz="1800" dirty="0" smtClean="0">
                <a:latin typeface="Arial" pitchFamily="34" charset="0"/>
                <a:cs typeface="Arial" pitchFamily="34" charset="0"/>
              </a:rPr>
              <a:t>Συνεντεύξεις από αγροτικές περιοχές: 72 (18 από κάθε αγροτική περιοχή). </a:t>
            </a:r>
            <a:endParaRPr lang="el-GR" altLang="zh-CN" sz="1800" b="1" dirty="0" smtClean="0">
              <a:latin typeface="Arial" pitchFamily="34" charset="0"/>
              <a:cs typeface="Arial" pitchFamily="34" charset="0"/>
            </a:endParaRPr>
          </a:p>
          <a:p>
            <a:pPr marL="0" indent="-269875" algn="just">
              <a:lnSpc>
                <a:spcPct val="80000"/>
              </a:lnSpc>
              <a:spcBef>
                <a:spcPts val="0"/>
              </a:spcBef>
              <a:buFont typeface="Wingdings" pitchFamily="2" charset="2"/>
              <a:buChar char="ü"/>
            </a:pPr>
            <a:r>
              <a:rPr lang="el-GR" altLang="zh-CN" sz="1800" dirty="0" smtClean="0">
                <a:latin typeface="Arial" pitchFamily="34" charset="0"/>
                <a:cs typeface="Arial" pitchFamily="34" charset="0"/>
              </a:rPr>
              <a:t>κατηγοριοποίηση ως προς τον χαρακτήρα του τόπου (ύπαιθρος-</a:t>
            </a:r>
            <a:r>
              <a:rPr lang="el-GR" altLang="zh-CN" sz="1800" dirty="0" err="1" smtClean="0">
                <a:latin typeface="Arial" pitchFamily="34" charset="0"/>
                <a:cs typeface="Arial" pitchFamily="34" charset="0"/>
              </a:rPr>
              <a:t>πόλη</a:t>
            </a:r>
            <a:r>
              <a:rPr lang="el-GR" altLang="zh-CN" sz="1800" dirty="0" smtClean="0">
                <a:latin typeface="Arial" pitchFamily="34" charset="0"/>
                <a:cs typeface="Arial" pitchFamily="34" charset="0"/>
              </a:rPr>
              <a:t>), την περιοχή (Λέσβος-</a:t>
            </a:r>
            <a:r>
              <a:rPr lang="el-GR" altLang="zh-CN" sz="1800" dirty="0" err="1" smtClean="0">
                <a:latin typeface="Arial" pitchFamily="34" charset="0"/>
                <a:cs typeface="Arial" pitchFamily="34" charset="0"/>
              </a:rPr>
              <a:t>Αρκαδία</a:t>
            </a:r>
            <a:r>
              <a:rPr lang="el-GR" altLang="zh-CN" sz="1800" dirty="0" smtClean="0">
                <a:latin typeface="Arial" pitchFamily="34" charset="0"/>
                <a:cs typeface="Arial" pitchFamily="34" charset="0"/>
              </a:rPr>
              <a:t>), το φύλο, την ηλικία, μορφωτικό επίπεδο, κατηγορία επαγγέλματος, κατηγορία εισοδήματος</a:t>
            </a:r>
            <a:endParaRPr lang="el-GR" altLang="zh-CN" sz="1800" b="1" dirty="0" smtClean="0">
              <a:latin typeface="Arial" pitchFamily="34" charset="0"/>
              <a:cs typeface="Arial" pitchFamily="34" charset="0"/>
            </a:endParaRPr>
          </a:p>
          <a:p>
            <a:pPr marL="0" indent="-269875" algn="just">
              <a:lnSpc>
                <a:spcPct val="80000"/>
              </a:lnSpc>
              <a:spcBef>
                <a:spcPts val="0"/>
              </a:spcBef>
            </a:pPr>
            <a:endParaRPr lang="el-GR" altLang="zh-CN" sz="1100" b="1" dirty="0" smtClean="0">
              <a:latin typeface="Arial" pitchFamily="34" charset="0"/>
              <a:cs typeface="Arial" pitchFamily="34" charset="0"/>
            </a:endParaRPr>
          </a:p>
          <a:p>
            <a:pPr marL="0" indent="-269875" algn="just">
              <a:lnSpc>
                <a:spcPct val="80000"/>
              </a:lnSpc>
              <a:spcBef>
                <a:spcPts val="0"/>
              </a:spcBef>
            </a:pPr>
            <a:r>
              <a:rPr lang="el-GR" altLang="zh-CN" sz="1800" b="1" dirty="0" smtClean="0">
                <a:latin typeface="Arial" pitchFamily="34" charset="0"/>
                <a:cs typeface="Arial" pitchFamily="34" charset="0"/>
              </a:rPr>
              <a:t>Συνεντεύξεις φορέων:</a:t>
            </a:r>
          </a:p>
          <a:p>
            <a:pPr marL="0" indent="-269875" algn="just">
              <a:lnSpc>
                <a:spcPct val="80000"/>
              </a:lnSpc>
              <a:spcBef>
                <a:spcPts val="0"/>
              </a:spcBef>
              <a:buFont typeface="Wingdings" pitchFamily="2" charset="2"/>
              <a:buChar char="ü"/>
            </a:pPr>
            <a:r>
              <a:rPr lang="el-GR" altLang="zh-CN" sz="1800" dirty="0" smtClean="0">
                <a:latin typeface="Arial" pitchFamily="34" charset="0"/>
                <a:cs typeface="Arial" pitchFamily="34" charset="0"/>
              </a:rPr>
              <a:t>Σύνολο φορέων (</a:t>
            </a:r>
            <a:r>
              <a:rPr lang="el-GR" altLang="zh-CN" sz="1800" dirty="0" err="1" smtClean="0">
                <a:latin typeface="Arial" pitchFamily="34" charset="0"/>
                <a:cs typeface="Arial" pitchFamily="34" charset="0"/>
              </a:rPr>
              <a:t>ημι</a:t>
            </a:r>
            <a:r>
              <a:rPr lang="el-GR" altLang="zh-CN" sz="1800" dirty="0" smtClean="0">
                <a:latin typeface="Arial" pitchFamily="34" charset="0"/>
                <a:cs typeface="Arial" pitchFamily="34" charset="0"/>
              </a:rPr>
              <a:t>-δομημένες συνεντεύξεις): 25 (θεσμικοί &amp; μη θεσμικοί φορείς, υπηρεσίες, σύλλογοι, συνεταιρισμοί, ενώσεις, κλπ - περίπου ισάριθμες από την κάθε περιοχή μελέτης).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507288" cy="1139825"/>
          </a:xfrm>
        </p:spPr>
        <p:txBody>
          <a:bodyPr/>
          <a:lstStyle/>
          <a:p>
            <a:pPr algn="just"/>
            <a:r>
              <a:rPr lang="el-GR" sz="2400" b="1" dirty="0" smtClean="0">
                <a:latin typeface="Arial" pitchFamily="34" charset="0"/>
                <a:cs typeface="Arial" pitchFamily="34" charset="0"/>
              </a:rPr>
              <a:t>6. Παρουσίαση, ανάλυση &amp; αποτίμηση αποτελεσμάτων</a:t>
            </a:r>
            <a:endParaRPr lang="el-GR" sz="2400" b="1" dirty="0">
              <a:latin typeface="Arial" pitchFamily="34" charset="0"/>
              <a:cs typeface="Arial" pitchFamily="34" charset="0"/>
            </a:endParaRPr>
          </a:p>
        </p:txBody>
      </p:sp>
      <p:sp>
        <p:nvSpPr>
          <p:cNvPr id="3" name="Content Placeholder 2"/>
          <p:cNvSpPr>
            <a:spLocks noGrp="1"/>
          </p:cNvSpPr>
          <p:nvPr>
            <p:ph idx="1"/>
          </p:nvPr>
        </p:nvSpPr>
        <p:spPr>
          <a:xfrm>
            <a:off x="468313" y="1628774"/>
            <a:ext cx="8229600" cy="4536530"/>
          </a:xfrm>
        </p:spPr>
        <p:txBody>
          <a:bodyPr/>
          <a:lstStyle/>
          <a:p>
            <a:endParaRPr lang="el-GR" b="1" dirty="0" smtClean="0">
              <a:latin typeface="Arial" pitchFamily="34" charset="0"/>
              <a:cs typeface="Arial" pitchFamily="34" charset="0"/>
            </a:endParaRPr>
          </a:p>
          <a:p>
            <a:pPr algn="ctr"/>
            <a:r>
              <a:rPr lang="el-GR" b="1" dirty="0" smtClean="0">
                <a:solidFill>
                  <a:srgbClr val="FF0000"/>
                </a:solidFill>
                <a:latin typeface="Arial" pitchFamily="34" charset="0"/>
                <a:cs typeface="Arial" pitchFamily="34" charset="0"/>
              </a:rPr>
              <a:t>Ερωτηματολόγιο πολιτών</a:t>
            </a:r>
            <a:endParaRPr lang="el-GR" sz="2400" i="1" u="sng" dirty="0" smtClean="0">
              <a:solidFill>
                <a:srgbClr val="C00000"/>
              </a:solidFill>
            </a:endParaRPr>
          </a:p>
          <a:p>
            <a:pPr algn="ctr"/>
            <a:endParaRPr lang="en-US" sz="1050" i="1" u="sng" dirty="0" smtClean="0">
              <a:solidFill>
                <a:srgbClr val="C00000"/>
              </a:solidFill>
            </a:endParaRPr>
          </a:p>
          <a:p>
            <a:pPr algn="ctr"/>
            <a:r>
              <a:rPr lang="el-GR" sz="2400" i="1" u="sng" dirty="0" smtClean="0">
                <a:solidFill>
                  <a:srgbClr val="C00000"/>
                </a:solidFill>
              </a:rPr>
              <a:t>Στατιστικώς </a:t>
            </a:r>
            <a:r>
              <a:rPr lang="el-GR" sz="2400" i="1" u="sng" dirty="0">
                <a:solidFill>
                  <a:srgbClr val="C00000"/>
                </a:solidFill>
              </a:rPr>
              <a:t>σημαντικά αποτελέσματα</a:t>
            </a:r>
          </a:p>
          <a:p>
            <a:endParaRPr lang="el-GR" b="1" dirty="0" smtClean="0">
              <a:latin typeface="Arial" pitchFamily="34" charset="0"/>
              <a:cs typeface="Arial" pitchFamily="34" charset="0"/>
            </a:endParaRPr>
          </a:p>
          <a:p>
            <a:pPr algn="ctr"/>
            <a:r>
              <a:rPr lang="el-GR" b="1" dirty="0" smtClean="0">
                <a:latin typeface="Arial" pitchFamily="34" charset="0"/>
                <a:cs typeface="Arial" pitchFamily="34" charset="0"/>
              </a:rPr>
              <a:t>Η διερεύνηση της αντίληψης του τοπίου</a:t>
            </a:r>
          </a:p>
          <a:p>
            <a:pPr marL="0" algn="just">
              <a:spcBef>
                <a:spcPts val="0"/>
              </a:spcBef>
            </a:pPr>
            <a:endParaRPr lang="el-GR" sz="1800" dirty="0" smtClean="0">
              <a:latin typeface="Arial" pitchFamily="34" charset="0"/>
              <a:cs typeface="Arial" pitchFamily="34" charset="0"/>
            </a:endParaRPr>
          </a:p>
          <a:p>
            <a:pPr algn="ctr"/>
            <a:endParaRPr lang="el-GR" b="1" dirty="0">
              <a:latin typeface="Century Gothic"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659" y="27856"/>
            <a:ext cx="8363272" cy="702915"/>
          </a:xfrm>
        </p:spPr>
        <p:txBody>
          <a:bodyPr/>
          <a:lstStyle/>
          <a:p>
            <a:pPr marL="0" algn="just">
              <a:spcBef>
                <a:spcPts val="0"/>
              </a:spcBef>
            </a:pPr>
            <a:r>
              <a:rPr lang="el-GR" sz="2000" b="1" dirty="0" smtClean="0">
                <a:latin typeface="Arial" pitchFamily="34" charset="0"/>
                <a:cs typeface="Arial" pitchFamily="34" charset="0"/>
              </a:rPr>
              <a:t>«Τι είναι τοπίο; Περιγράψτε το όπως εσείς το αντιλαμβάνεστε»</a:t>
            </a:r>
          </a:p>
        </p:txBody>
      </p:sp>
      <p:sp>
        <p:nvSpPr>
          <p:cNvPr id="5" name="Content Placeholder 4"/>
          <p:cNvSpPr>
            <a:spLocks noGrp="1"/>
          </p:cNvSpPr>
          <p:nvPr>
            <p:ph idx="1"/>
          </p:nvPr>
        </p:nvSpPr>
        <p:spPr>
          <a:xfrm>
            <a:off x="349188" y="5877272"/>
            <a:ext cx="8579296" cy="720080"/>
          </a:xfrm>
          <a:solidFill>
            <a:schemeClr val="accent2">
              <a:lumMod val="40000"/>
              <a:lumOff val="60000"/>
            </a:schemeClr>
          </a:solidFill>
        </p:spPr>
        <p:txBody>
          <a:bodyPr/>
          <a:lstStyle/>
          <a:p>
            <a:pPr marL="0">
              <a:spcBef>
                <a:spcPts val="0"/>
              </a:spcBef>
            </a:pPr>
            <a:r>
              <a:rPr lang="el-GR" sz="1800" dirty="0" smtClean="0">
                <a:latin typeface="Arial" pitchFamily="34" charset="0"/>
                <a:cs typeface="Arial" pitchFamily="34" charset="0"/>
              </a:rPr>
              <a:t>Κυριαρχία αντίληψης τοπίου ως «</a:t>
            </a:r>
            <a:r>
              <a:rPr lang="el-GR" sz="1800" b="1" dirty="0" smtClean="0">
                <a:latin typeface="Arial" pitchFamily="34" charset="0"/>
                <a:cs typeface="Arial" pitchFamily="34" charset="0"/>
              </a:rPr>
              <a:t>εικόνας</a:t>
            </a:r>
            <a:r>
              <a:rPr lang="el-GR" sz="1800" dirty="0" smtClean="0">
                <a:latin typeface="Arial" pitchFamily="34" charset="0"/>
                <a:cs typeface="Arial" pitchFamily="34" charset="0"/>
              </a:rPr>
              <a:t>» (οπτικό σχήμα) και ως «</a:t>
            </a:r>
            <a:r>
              <a:rPr lang="el-GR" sz="1800" b="1" dirty="0" smtClean="0">
                <a:latin typeface="Arial" pitchFamily="34" charset="0"/>
                <a:cs typeface="Arial" pitchFamily="34" charset="0"/>
              </a:rPr>
              <a:t>φύσης</a:t>
            </a:r>
            <a:r>
              <a:rPr lang="el-GR" sz="1800" dirty="0" smtClean="0">
                <a:latin typeface="Arial" pitchFamily="34" charset="0"/>
                <a:cs typeface="Arial" pitchFamily="34" charset="0"/>
              </a:rPr>
              <a:t>» και «</a:t>
            </a:r>
            <a:r>
              <a:rPr lang="el-GR" sz="1800" b="1" dirty="0" smtClean="0">
                <a:latin typeface="Arial" pitchFamily="34" charset="0"/>
                <a:cs typeface="Arial" pitchFamily="34" charset="0"/>
              </a:rPr>
              <a:t>φυσικού περιβάλλοντος</a:t>
            </a:r>
            <a:r>
              <a:rPr lang="el-GR" sz="1800" dirty="0" smtClean="0">
                <a:latin typeface="Arial" pitchFamily="34" charset="0"/>
                <a:cs typeface="Arial" pitchFamily="34" charset="0"/>
              </a:rPr>
              <a:t>» και κατά δεύτερο λόγο ως κάτι «όμορφο».</a:t>
            </a:r>
          </a:p>
        </p:txBody>
      </p:sp>
      <p:graphicFrame>
        <p:nvGraphicFramePr>
          <p:cNvPr id="8" name="Γράφημα 7"/>
          <p:cNvGraphicFramePr>
            <a:graphicFrameLocks/>
          </p:cNvGraphicFramePr>
          <p:nvPr>
            <p:extLst>
              <p:ext uri="{D42A27DB-BD31-4B8C-83A1-F6EECF244321}">
                <p14:modId xmlns:p14="http://schemas.microsoft.com/office/powerpoint/2010/main" val="3762171339"/>
              </p:ext>
            </p:extLst>
          </p:nvPr>
        </p:nvGraphicFramePr>
        <p:xfrm>
          <a:off x="395536" y="730771"/>
          <a:ext cx="8579296" cy="500248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199" y="277813"/>
            <a:ext cx="8240713" cy="1139825"/>
          </a:xfrm>
        </p:spPr>
        <p:txBody>
          <a:bodyPr/>
          <a:lstStyle/>
          <a:p>
            <a:r>
              <a:rPr lang="el-GR" sz="2400" b="1" dirty="0">
                <a:latin typeface="Arial" pitchFamily="34" charset="0"/>
                <a:cs typeface="Arial" pitchFamily="34" charset="0"/>
              </a:rPr>
              <a:t>«Τι είναι τοπίο; Περιγράψτε το όπως εσείς το αντιλαμβάνεστε»</a:t>
            </a:r>
            <a:endParaRPr lang="el-GR" sz="2400" dirty="0"/>
          </a:p>
        </p:txBody>
      </p:sp>
      <p:sp>
        <p:nvSpPr>
          <p:cNvPr id="3" name="Θέση περιεχομένου 2"/>
          <p:cNvSpPr>
            <a:spLocks noGrp="1"/>
          </p:cNvSpPr>
          <p:nvPr>
            <p:ph idx="1"/>
          </p:nvPr>
        </p:nvSpPr>
        <p:spPr>
          <a:xfrm>
            <a:off x="468313" y="1628774"/>
            <a:ext cx="8229600" cy="4608537"/>
          </a:xfrm>
        </p:spPr>
        <p:txBody>
          <a:bodyPr/>
          <a:lstStyle/>
          <a:p>
            <a:r>
              <a:rPr lang="el-GR" sz="2000" b="1" dirty="0" smtClean="0"/>
              <a:t>Αντίληψη τοπίου</a:t>
            </a:r>
          </a:p>
          <a:p>
            <a:r>
              <a:rPr lang="el-GR" sz="2000" dirty="0" smtClean="0">
                <a:solidFill>
                  <a:srgbClr val="FF0000"/>
                </a:solidFill>
              </a:rPr>
              <a:t>Λέσβος – Αρκαδία: </a:t>
            </a:r>
            <a:r>
              <a:rPr lang="el-GR" sz="2000" dirty="0" smtClean="0"/>
              <a:t>Οι κάτοικοι της Λέσβου έδειξαν</a:t>
            </a:r>
            <a:r>
              <a:rPr lang="el-GR" sz="2000" dirty="0"/>
              <a:t> </a:t>
            </a:r>
            <a:r>
              <a:rPr lang="el-GR" sz="2000" dirty="0" smtClean="0"/>
              <a:t>να αντιλαμβάνονται το τοπίο </a:t>
            </a:r>
            <a:r>
              <a:rPr lang="el-GR" sz="2000" dirty="0"/>
              <a:t>περισσότερο </a:t>
            </a:r>
            <a:r>
              <a:rPr lang="el-GR" sz="2000" dirty="0" smtClean="0"/>
              <a:t>ως</a:t>
            </a:r>
            <a:r>
              <a:rPr lang="el-GR" sz="2000" b="1" dirty="0" smtClean="0"/>
              <a:t> </a:t>
            </a:r>
            <a:r>
              <a:rPr lang="el-GR" sz="2000" dirty="0" smtClean="0"/>
              <a:t>φυσικό περιβάλλον/ οικοσύστημα.</a:t>
            </a:r>
            <a:endParaRPr lang="el-GR" sz="2000" dirty="0" smtClean="0">
              <a:solidFill>
                <a:srgbClr val="FF0000"/>
              </a:solidFill>
            </a:endParaRPr>
          </a:p>
          <a:p>
            <a:r>
              <a:rPr lang="el-GR" sz="2000" dirty="0" smtClean="0">
                <a:solidFill>
                  <a:srgbClr val="FF0000"/>
                </a:solidFill>
              </a:rPr>
              <a:t>Επάγγελμα: </a:t>
            </a:r>
            <a:r>
              <a:rPr lang="el-GR" sz="2000" dirty="0" smtClean="0"/>
              <a:t>Οι συμμετέχοντες που ασκούσαν επιστημονικά επαγγέλματα έδειξαν να αντιλαμβάνονται το τοπίο περισσότερο ως συνδυασμό ανθρωπογενών στοιχείων, απ’ ότι ως «φύση».</a:t>
            </a:r>
            <a:endParaRPr lang="el-GR" sz="2000" dirty="0"/>
          </a:p>
        </p:txBody>
      </p:sp>
    </p:spTree>
    <p:extLst>
      <p:ext uri="{BB962C8B-B14F-4D97-AF65-F5344CB8AC3E}">
        <p14:creationId xmlns:p14="http://schemas.microsoft.com/office/powerpoint/2010/main" val="852068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l="12060" t="7352" r="11055" b="9357"/>
          <a:stretch>
            <a:fillRect/>
          </a:stretch>
        </p:blipFill>
        <p:spPr bwMode="auto">
          <a:xfrm>
            <a:off x="3788893" y="1700808"/>
            <a:ext cx="5112569" cy="4315618"/>
          </a:xfrm>
          <a:prstGeom prst="rect">
            <a:avLst/>
          </a:prstGeom>
          <a:noFill/>
          <a:ln w="9525">
            <a:noFill/>
            <a:miter lim="800000"/>
            <a:headEnd/>
            <a:tailEnd/>
          </a:ln>
        </p:spPr>
      </p:pic>
      <p:sp>
        <p:nvSpPr>
          <p:cNvPr id="2" name="Title 1"/>
          <p:cNvSpPr>
            <a:spLocks noGrp="1"/>
          </p:cNvSpPr>
          <p:nvPr>
            <p:ph type="title"/>
          </p:nvPr>
        </p:nvSpPr>
        <p:spPr>
          <a:xfrm>
            <a:off x="457200" y="277813"/>
            <a:ext cx="8363272" cy="1139825"/>
          </a:xfrm>
        </p:spPr>
        <p:txBody>
          <a:bodyPr/>
          <a:lstStyle/>
          <a:p>
            <a:pPr marL="0" algn="just">
              <a:spcBef>
                <a:spcPts val="0"/>
              </a:spcBef>
            </a:pPr>
            <a:r>
              <a:rPr lang="el-GR" sz="2000" b="1" dirty="0" smtClean="0">
                <a:latin typeface="Arial" pitchFamily="34" charset="0"/>
                <a:cs typeface="Arial" pitchFamily="34" charset="0"/>
              </a:rPr>
              <a:t> «Δώστε μερικά παραδείγματα τοπίων.»</a:t>
            </a:r>
          </a:p>
        </p:txBody>
      </p:sp>
      <p:sp>
        <p:nvSpPr>
          <p:cNvPr id="5" name="Content Placeholder 4"/>
          <p:cNvSpPr>
            <a:spLocks noGrp="1"/>
          </p:cNvSpPr>
          <p:nvPr>
            <p:ph idx="1"/>
          </p:nvPr>
        </p:nvSpPr>
        <p:spPr>
          <a:xfrm>
            <a:off x="323528" y="2204864"/>
            <a:ext cx="3456384" cy="3672408"/>
          </a:xfrm>
          <a:solidFill>
            <a:schemeClr val="accent2">
              <a:lumMod val="40000"/>
              <a:lumOff val="60000"/>
            </a:schemeClr>
          </a:solidFill>
        </p:spPr>
        <p:txBody>
          <a:bodyPr/>
          <a:lstStyle/>
          <a:p>
            <a:pPr marL="0">
              <a:spcBef>
                <a:spcPts val="0"/>
              </a:spcBef>
            </a:pPr>
            <a:r>
              <a:rPr lang="el-GR" sz="1800" dirty="0" smtClean="0">
                <a:latin typeface="Arial" pitchFamily="34" charset="0"/>
                <a:cs typeface="Arial" pitchFamily="34" charset="0"/>
              </a:rPr>
              <a:t>Ως </a:t>
            </a:r>
            <a:r>
              <a:rPr lang="el-GR" sz="1800" b="1" dirty="0" smtClean="0">
                <a:latin typeface="Arial" pitchFamily="34" charset="0"/>
                <a:cs typeface="Arial" pitchFamily="34" charset="0"/>
              </a:rPr>
              <a:t>παράδειγμα τοπίου</a:t>
            </a:r>
            <a:r>
              <a:rPr lang="el-GR" sz="1800" dirty="0" smtClean="0">
                <a:latin typeface="Arial" pitchFamily="34" charset="0"/>
                <a:cs typeface="Arial" pitchFamily="34" charset="0"/>
              </a:rPr>
              <a:t>, οι περισσότεροι αναφέρθηκαν γενικά και αόριστα στη </a:t>
            </a:r>
            <a:r>
              <a:rPr lang="el-GR" sz="1800" b="1" dirty="0" smtClean="0">
                <a:latin typeface="Arial" pitchFamily="34" charset="0"/>
                <a:cs typeface="Arial" pitchFamily="34" charset="0"/>
              </a:rPr>
              <a:t>φύση</a:t>
            </a:r>
            <a:r>
              <a:rPr lang="el-GR" sz="1800" dirty="0" smtClean="0">
                <a:latin typeface="Arial" pitchFamily="34" charset="0"/>
                <a:cs typeface="Arial" pitchFamily="34" charset="0"/>
              </a:rPr>
              <a:t>, ενώ μεγάλο ποσοστό ερωτώμενων δεν απάντησε. </a:t>
            </a:r>
          </a:p>
          <a:p>
            <a:pPr marL="0">
              <a:spcBef>
                <a:spcPts val="0"/>
              </a:spcBef>
            </a:pPr>
            <a:endParaRPr lang="el-GR" sz="1800" dirty="0" smtClean="0">
              <a:latin typeface="Arial" pitchFamily="34" charset="0"/>
              <a:cs typeface="Arial" pitchFamily="34" charset="0"/>
            </a:endParaRPr>
          </a:p>
          <a:p>
            <a:pPr marL="0">
              <a:spcBef>
                <a:spcPts val="0"/>
              </a:spcBef>
            </a:pPr>
            <a:r>
              <a:rPr lang="el-GR" sz="1800" dirty="0" smtClean="0">
                <a:latin typeface="Arial" pitchFamily="34" charset="0"/>
                <a:cs typeface="Arial" pitchFamily="34" charset="0"/>
              </a:rPr>
              <a:t>Λίγοι αναφέρθηκαν σε γεωγραφικώς προσδιορισμένα τοπία.</a:t>
            </a:r>
          </a:p>
          <a:p>
            <a:pPr marL="0">
              <a:spcBef>
                <a:spcPts val="0"/>
              </a:spcBef>
            </a:pPr>
            <a:endParaRPr lang="el-GR" sz="1800" dirty="0" smtClean="0">
              <a:latin typeface="Arial" pitchFamily="34" charset="0"/>
              <a:cs typeface="Arial" pitchFamily="34" charset="0"/>
            </a:endParaRPr>
          </a:p>
          <a:p>
            <a:pPr marL="0">
              <a:spcBef>
                <a:spcPts val="0"/>
              </a:spcBef>
            </a:pPr>
            <a:r>
              <a:rPr lang="el-GR" sz="1800" dirty="0" smtClean="0">
                <a:latin typeface="Arial" pitchFamily="34" charset="0"/>
                <a:cs typeface="Arial" pitchFamily="34" charset="0"/>
              </a:rPr>
              <a:t>* Εντοπίστηκαν δυσκολίες στην αντίληψη του τοπίου</a:t>
            </a:r>
            <a:r>
              <a:rPr lang="el-GR" sz="1600" dirty="0" smtClean="0">
                <a:latin typeface="Arial" pitchFamily="34" charset="0"/>
                <a:cs typeface="Arial" pitchFamily="34" charset="0"/>
              </a:rPr>
              <a:t>.</a:t>
            </a:r>
          </a:p>
        </p:txBody>
      </p:sp>
      <p:sp>
        <p:nvSpPr>
          <p:cNvPr id="7" name="Content Placeholder 4"/>
          <p:cNvSpPr txBox="1">
            <a:spLocks/>
          </p:cNvSpPr>
          <p:nvPr/>
        </p:nvSpPr>
        <p:spPr bwMode="auto">
          <a:xfrm>
            <a:off x="3995936" y="4761148"/>
            <a:ext cx="3456384" cy="19442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R="0" lvl="0" indent="-342900" algn="l" defTabSz="914400" rtl="0" eaLnBrk="1" fontAlgn="base" latinLnBrk="0" hangingPunct="1">
              <a:lnSpc>
                <a:spcPct val="100000"/>
              </a:lnSpc>
              <a:spcBef>
                <a:spcPts val="0"/>
              </a:spcBef>
              <a:spcAft>
                <a:spcPct val="0"/>
              </a:spcAft>
              <a:buClr>
                <a:schemeClr val="bg2"/>
              </a:buClr>
              <a:buSzPct val="75000"/>
              <a:buFont typeface="Wingdings" pitchFamily="2" charset="2"/>
              <a:buNone/>
              <a:tabLst/>
              <a:defRPr/>
            </a:pPr>
            <a:endParaRPr lang="el-GR" sz="1600" dirty="0" smtClean="0">
              <a:latin typeface="Century Gothic"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435280" cy="1139825"/>
          </a:xfrm>
        </p:spPr>
        <p:txBody>
          <a:bodyPr/>
          <a:lstStyle/>
          <a:p>
            <a:r>
              <a:rPr lang="el-GR" sz="2400" b="1" dirty="0" smtClean="0">
                <a:latin typeface="Arial" pitchFamily="34" charset="0"/>
                <a:cs typeface="Arial" pitchFamily="34" charset="0"/>
              </a:rPr>
              <a:t>6. Παρουσίαση, ανάλυση &amp; αποτίμηση αποτελεσμάτων</a:t>
            </a:r>
            <a:endParaRPr lang="el-GR" sz="2400" dirty="0">
              <a:latin typeface="Arial" pitchFamily="34" charset="0"/>
              <a:cs typeface="Arial" pitchFamily="34" charset="0"/>
            </a:endParaRPr>
          </a:p>
        </p:txBody>
      </p:sp>
      <p:sp>
        <p:nvSpPr>
          <p:cNvPr id="3" name="Content Placeholder 2"/>
          <p:cNvSpPr>
            <a:spLocks noGrp="1"/>
          </p:cNvSpPr>
          <p:nvPr>
            <p:ph idx="1"/>
          </p:nvPr>
        </p:nvSpPr>
        <p:spPr>
          <a:xfrm>
            <a:off x="468313" y="1628774"/>
            <a:ext cx="8229600" cy="4104481"/>
          </a:xfrm>
        </p:spPr>
        <p:txBody>
          <a:bodyPr/>
          <a:lstStyle/>
          <a:p>
            <a:pPr marL="0">
              <a:spcBef>
                <a:spcPts val="0"/>
              </a:spcBef>
            </a:pPr>
            <a:endParaRPr lang="el-GR" b="1" dirty="0" smtClean="0">
              <a:latin typeface="Century Gothic" pitchFamily="34" charset="0"/>
            </a:endParaRPr>
          </a:p>
          <a:p>
            <a:pPr marL="0">
              <a:spcBef>
                <a:spcPts val="0"/>
              </a:spcBef>
            </a:pPr>
            <a:endParaRPr lang="el-GR" b="1" dirty="0" smtClean="0">
              <a:latin typeface="Century Gothic" pitchFamily="34" charset="0"/>
            </a:endParaRPr>
          </a:p>
          <a:p>
            <a:pPr marL="0">
              <a:spcBef>
                <a:spcPts val="0"/>
              </a:spcBef>
            </a:pPr>
            <a:endParaRPr lang="el-GR" b="1" dirty="0" smtClean="0">
              <a:latin typeface="Century Gothic" pitchFamily="34" charset="0"/>
            </a:endParaRPr>
          </a:p>
          <a:p>
            <a:pPr marL="0" algn="just">
              <a:spcBef>
                <a:spcPts val="0"/>
              </a:spcBef>
            </a:pPr>
            <a:r>
              <a:rPr lang="el-GR" b="1" dirty="0" smtClean="0">
                <a:latin typeface="Arial" pitchFamily="34" charset="0"/>
                <a:cs typeface="Arial" pitchFamily="34" charset="0"/>
              </a:rPr>
              <a:t>Η διερεύνηση της προτίμησης/ αξιολόγησης του τοπίου (μορφές, λειτουργίες, αξίες) βάσει αντίληψης και συναισθήματος</a:t>
            </a:r>
            <a:endParaRPr lang="el-G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3"/>
            <a:ext cx="8507288" cy="648072"/>
          </a:xfrm>
        </p:spPr>
        <p:txBody>
          <a:bodyPr/>
          <a:lstStyle/>
          <a:p>
            <a:pPr algn="just"/>
            <a:r>
              <a:rPr lang="el-GR" sz="2000" b="1" dirty="0" smtClean="0">
                <a:latin typeface="Arial" pitchFamily="34" charset="0"/>
                <a:cs typeface="Arial" pitchFamily="34" charset="0"/>
              </a:rPr>
              <a:t>«Περιγράψτε πώς θα θέλατε να είναι το τοπίο της καθημερινής σας ζωής ή ένα τοπίο που θα σας έδινε ιδιαίτερη ευχαρίστηση.»</a:t>
            </a:r>
          </a:p>
        </p:txBody>
      </p:sp>
      <p:sp>
        <p:nvSpPr>
          <p:cNvPr id="7" name="Content Placeholder 4"/>
          <p:cNvSpPr txBox="1">
            <a:spLocks/>
          </p:cNvSpPr>
          <p:nvPr/>
        </p:nvSpPr>
        <p:spPr bwMode="auto">
          <a:xfrm>
            <a:off x="3995936" y="4653136"/>
            <a:ext cx="3456384" cy="19442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R="0" lvl="0" indent="-342900" algn="l" defTabSz="914400" rtl="0" eaLnBrk="1" fontAlgn="base" latinLnBrk="0" hangingPunct="1">
              <a:lnSpc>
                <a:spcPct val="100000"/>
              </a:lnSpc>
              <a:spcBef>
                <a:spcPts val="0"/>
              </a:spcBef>
              <a:spcAft>
                <a:spcPct val="0"/>
              </a:spcAft>
              <a:buClr>
                <a:schemeClr val="bg2"/>
              </a:buClr>
              <a:buSzPct val="75000"/>
              <a:buFont typeface="Wingdings" pitchFamily="2" charset="2"/>
              <a:buNone/>
              <a:tabLst/>
              <a:defRPr/>
            </a:pPr>
            <a:endParaRPr lang="el-GR" sz="1600" dirty="0" smtClean="0">
              <a:latin typeface="Century Gothic" pitchFamily="34" charset="0"/>
            </a:endParaRPr>
          </a:p>
        </p:txBody>
      </p:sp>
      <p:graphicFrame>
        <p:nvGraphicFramePr>
          <p:cNvPr id="8" name="Γράφημα 7"/>
          <p:cNvGraphicFramePr>
            <a:graphicFrameLocks/>
          </p:cNvGraphicFramePr>
          <p:nvPr>
            <p:extLst>
              <p:ext uri="{D42A27DB-BD31-4B8C-83A1-F6EECF244321}">
                <p14:modId xmlns:p14="http://schemas.microsoft.com/office/powerpoint/2010/main" val="251246267"/>
              </p:ext>
            </p:extLst>
          </p:nvPr>
        </p:nvGraphicFramePr>
        <p:xfrm>
          <a:off x="395536" y="908721"/>
          <a:ext cx="8496944" cy="5949280"/>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4"/>
          <p:cNvSpPr>
            <a:spLocks noGrp="1"/>
          </p:cNvSpPr>
          <p:nvPr>
            <p:ph idx="1"/>
          </p:nvPr>
        </p:nvSpPr>
        <p:spPr>
          <a:xfrm>
            <a:off x="6448075" y="5085184"/>
            <a:ext cx="2411760" cy="720080"/>
          </a:xfrm>
          <a:solidFill>
            <a:schemeClr val="accent5">
              <a:lumMod val="60000"/>
              <a:lumOff val="40000"/>
            </a:schemeClr>
          </a:solidFill>
        </p:spPr>
        <p:txBody>
          <a:bodyPr/>
          <a:lstStyle/>
          <a:p>
            <a:pPr marL="0">
              <a:spcBef>
                <a:spcPts val="0"/>
              </a:spcBef>
            </a:pPr>
            <a:r>
              <a:rPr lang="el-GR" sz="1800" dirty="0" smtClean="0">
                <a:latin typeface="Arial" pitchFamily="34" charset="0"/>
                <a:cs typeface="Arial" pitchFamily="34" charset="0"/>
              </a:rPr>
              <a:t>Προτίμηση τοπίου ως «</a:t>
            </a:r>
            <a:r>
              <a:rPr lang="el-GR" sz="1800" b="1" dirty="0" smtClean="0">
                <a:latin typeface="Arial" pitchFamily="34" charset="0"/>
                <a:cs typeface="Arial" pitchFamily="34" charset="0"/>
              </a:rPr>
              <a:t>καθαρή φύση</a:t>
            </a:r>
            <a:r>
              <a:rPr lang="el-GR" sz="1800" dirty="0" smtClean="0">
                <a:latin typeface="Arial" pitchFamily="34" charset="0"/>
                <a:cs typeface="Arial" pitchFamily="34" charset="0"/>
              </a:rPr>
              <a:t>».</a:t>
            </a:r>
            <a:endParaRPr lang="el-GR" sz="1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8313" y="1628774"/>
            <a:ext cx="8229600" cy="4608537"/>
          </a:xfrm>
        </p:spPr>
        <p:txBody>
          <a:bodyPr/>
          <a:lstStyle/>
          <a:p>
            <a:r>
              <a:rPr lang="el-GR" sz="1800" b="1" dirty="0"/>
              <a:t>Προτίμηση </a:t>
            </a:r>
            <a:r>
              <a:rPr lang="el-GR" sz="1800" b="1" dirty="0" smtClean="0"/>
              <a:t>τοπίου</a:t>
            </a:r>
            <a:endParaRPr lang="el-GR" sz="1800" dirty="0" smtClean="0"/>
          </a:p>
          <a:p>
            <a:pPr lvl="0"/>
            <a:r>
              <a:rPr lang="el-GR" sz="1800" dirty="0" smtClean="0">
                <a:solidFill>
                  <a:srgbClr val="FF0000"/>
                </a:solidFill>
              </a:rPr>
              <a:t>Λέσβος-Αρκαδία:</a:t>
            </a:r>
            <a:r>
              <a:rPr lang="el-GR" sz="1800" dirty="0" smtClean="0"/>
              <a:t> Λέσβιοι </a:t>
            </a:r>
            <a:r>
              <a:rPr lang="el-GR" sz="1800" dirty="0" smtClean="0">
                <a:sym typeface="Wingdings" panose="05000000000000000000" pitchFamily="2" charset="2"/>
              </a:rPr>
              <a:t> τοπίο </a:t>
            </a:r>
            <a:r>
              <a:rPr lang="el-GR" sz="1800" dirty="0" smtClean="0"/>
              <a:t>ως φυσικό περιβάλλον/ οικοσύστημα </a:t>
            </a:r>
          </a:p>
          <a:p>
            <a:pPr lvl="0"/>
            <a:r>
              <a:rPr lang="el-GR" sz="1800" dirty="0" smtClean="0">
                <a:solidFill>
                  <a:srgbClr val="FF0000"/>
                </a:solidFill>
              </a:rPr>
              <a:t>Ύπαιθρος – Πόλη: </a:t>
            </a:r>
            <a:r>
              <a:rPr lang="el-GR" sz="1800" dirty="0" smtClean="0"/>
              <a:t>Κάτοικοι της υπαίθρου </a:t>
            </a:r>
            <a:r>
              <a:rPr lang="el-GR" sz="1800" dirty="0" smtClean="0">
                <a:sym typeface="Wingdings" panose="05000000000000000000" pitchFamily="2" charset="2"/>
              </a:rPr>
              <a:t> </a:t>
            </a:r>
            <a:r>
              <a:rPr lang="el-GR" sz="1800" dirty="0" smtClean="0"/>
              <a:t>τοπίο ως κατοικία</a:t>
            </a:r>
          </a:p>
          <a:p>
            <a:pPr lvl="0"/>
            <a:endParaRPr lang="el-GR" sz="1600" dirty="0" smtClean="0"/>
          </a:p>
        </p:txBody>
      </p:sp>
      <p:sp>
        <p:nvSpPr>
          <p:cNvPr id="4" name="Title 1"/>
          <p:cNvSpPr>
            <a:spLocks noGrp="1"/>
          </p:cNvSpPr>
          <p:nvPr>
            <p:ph type="title"/>
          </p:nvPr>
        </p:nvSpPr>
        <p:spPr/>
        <p:txBody>
          <a:bodyPr/>
          <a:lstStyle/>
          <a:p>
            <a:pPr algn="just"/>
            <a:r>
              <a:rPr lang="el-GR" sz="2000" b="1" dirty="0" smtClean="0">
                <a:latin typeface="Arial" pitchFamily="34" charset="0"/>
                <a:cs typeface="Arial" pitchFamily="34" charset="0"/>
              </a:rPr>
              <a:t>«Περιγράψτε πώς θα θέλατε να είναι το τοπίο της καθημερινής σας ζωής ή ένα τοπίο που θα σας έδινε ιδιαίτερη ευχαρίστηση.»</a:t>
            </a:r>
          </a:p>
        </p:txBody>
      </p:sp>
    </p:spTree>
    <p:extLst>
      <p:ext uri="{BB962C8B-B14F-4D97-AF65-F5344CB8AC3E}">
        <p14:creationId xmlns:p14="http://schemas.microsoft.com/office/powerpoint/2010/main" val="170292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l-GR" sz="2800" b="1" dirty="0" smtClean="0">
                <a:latin typeface="Arial" pitchFamily="34" charset="0"/>
                <a:cs typeface="Arial" pitchFamily="34" charset="0"/>
              </a:rPr>
              <a:t>Περιεχόμενα</a:t>
            </a:r>
            <a:endParaRPr lang="el-GR" sz="2800" b="1" dirty="0">
              <a:latin typeface="Arial" pitchFamily="34" charset="0"/>
              <a:cs typeface="Arial" pitchFamily="34" charset="0"/>
            </a:endParaRPr>
          </a:p>
        </p:txBody>
      </p:sp>
      <p:sp>
        <p:nvSpPr>
          <p:cNvPr id="88067" name="Rectangle 3"/>
          <p:cNvSpPr>
            <a:spLocks noGrp="1" noChangeArrowheads="1"/>
          </p:cNvSpPr>
          <p:nvPr>
            <p:ph type="body" sz="half" idx="1"/>
          </p:nvPr>
        </p:nvSpPr>
        <p:spPr>
          <a:xfrm>
            <a:off x="395536" y="1484784"/>
            <a:ext cx="8496176" cy="4896569"/>
          </a:xfrm>
        </p:spPr>
        <p:txBody>
          <a:bodyPr/>
          <a:lstStyle/>
          <a:p>
            <a:pPr marL="0" indent="0" algn="just">
              <a:spcBef>
                <a:spcPts val="0"/>
              </a:spcBef>
            </a:pPr>
            <a:r>
              <a:rPr lang="el-GR" sz="2000" b="1" dirty="0" smtClean="0">
                <a:latin typeface="Arial" pitchFamily="34" charset="0"/>
                <a:cs typeface="Arial" pitchFamily="34" charset="0"/>
              </a:rPr>
              <a:t>Μέρος Α: </a:t>
            </a:r>
            <a:r>
              <a:rPr lang="el-GR" sz="2000" b="1" dirty="0" smtClean="0">
                <a:solidFill>
                  <a:srgbClr val="FF0000"/>
                </a:solidFill>
                <a:latin typeface="Arial" pitchFamily="34" charset="0"/>
                <a:cs typeface="Arial" pitchFamily="34" charset="0"/>
              </a:rPr>
              <a:t>Η γεωγραφική προσέγγιση της «συνείδησης» μέσω του τοπίου</a:t>
            </a:r>
          </a:p>
          <a:p>
            <a:pPr marL="0" indent="0">
              <a:spcBef>
                <a:spcPts val="0"/>
              </a:spcBef>
            </a:pPr>
            <a:endParaRPr lang="el-GR" sz="500" b="1" dirty="0" smtClean="0">
              <a:latin typeface="Arial" pitchFamily="34" charset="0"/>
              <a:cs typeface="Arial" pitchFamily="34" charset="0"/>
            </a:endParaRPr>
          </a:p>
          <a:p>
            <a:pPr marL="0" indent="0" algn="just">
              <a:spcBef>
                <a:spcPts val="0"/>
              </a:spcBef>
            </a:pPr>
            <a:r>
              <a:rPr lang="el-GR" sz="2000" dirty="0">
                <a:latin typeface="Arial" pitchFamily="34" charset="0"/>
                <a:cs typeface="Arial" pitchFamily="34" charset="0"/>
              </a:rPr>
              <a:t>1. Οι έννοιες, οι διεπιστημονικές προσεγγίσεις της «συνείδησης»</a:t>
            </a:r>
          </a:p>
          <a:p>
            <a:pPr marL="0" indent="0" algn="just">
              <a:spcBef>
                <a:spcPts val="0"/>
              </a:spcBef>
            </a:pPr>
            <a:r>
              <a:rPr lang="el-GR" sz="2000" dirty="0">
                <a:latin typeface="Arial" pitchFamily="34" charset="0"/>
                <a:cs typeface="Arial" pitchFamily="34" charset="0"/>
              </a:rPr>
              <a:t>2. Η χρηστική προσέγγιση της «συνείδησης» </a:t>
            </a:r>
            <a:endParaRPr lang="en-US" sz="2000" dirty="0" smtClean="0">
              <a:latin typeface="Arial" pitchFamily="34" charset="0"/>
              <a:cs typeface="Arial" pitchFamily="34" charset="0"/>
            </a:endParaRPr>
          </a:p>
          <a:p>
            <a:pPr marL="0" indent="0" algn="just">
              <a:spcBef>
                <a:spcPts val="0"/>
              </a:spcBef>
            </a:pPr>
            <a:r>
              <a:rPr lang="el-GR" sz="2000" dirty="0" smtClean="0">
                <a:latin typeface="Arial" pitchFamily="34" charset="0"/>
                <a:cs typeface="Arial" pitchFamily="34" charset="0"/>
              </a:rPr>
              <a:t>3</a:t>
            </a:r>
            <a:r>
              <a:rPr lang="el-GR" sz="2000" dirty="0">
                <a:latin typeface="Arial" pitchFamily="34" charset="0"/>
                <a:cs typeface="Arial" pitchFamily="34" charset="0"/>
              </a:rPr>
              <a:t>. Προς μια γεωγραφική προσέγγιση της συνείδησης</a:t>
            </a:r>
          </a:p>
          <a:p>
            <a:pPr marL="0" indent="0" algn="just">
              <a:spcBef>
                <a:spcPts val="0"/>
              </a:spcBef>
            </a:pPr>
            <a:r>
              <a:rPr lang="el-GR" sz="2000" dirty="0">
                <a:latin typeface="Arial" pitchFamily="34" charset="0"/>
                <a:cs typeface="Arial" pitchFamily="34" charset="0"/>
              </a:rPr>
              <a:t>4. Η εφαρμογή της γεωγραφικής προσέγγισης της </a:t>
            </a:r>
            <a:r>
              <a:rPr lang="el-GR" sz="2000" dirty="0" smtClean="0">
                <a:latin typeface="Arial" pitchFamily="34" charset="0"/>
                <a:cs typeface="Arial" pitchFamily="34" charset="0"/>
              </a:rPr>
              <a:t>συνείδησης </a:t>
            </a:r>
            <a:r>
              <a:rPr lang="el-GR" sz="2000" dirty="0">
                <a:latin typeface="Arial" pitchFamily="34" charset="0"/>
                <a:cs typeface="Arial" pitchFamily="34" charset="0"/>
              </a:rPr>
              <a:t>στο τοπίο </a:t>
            </a:r>
          </a:p>
          <a:p>
            <a:pPr marL="0" indent="0" algn="just">
              <a:spcBef>
                <a:spcPts val="0"/>
              </a:spcBef>
            </a:pPr>
            <a:endParaRPr lang="el-GR" sz="2000" b="1" dirty="0" smtClean="0">
              <a:latin typeface="Arial" pitchFamily="34" charset="0"/>
              <a:cs typeface="Arial" pitchFamily="34" charset="0"/>
            </a:endParaRPr>
          </a:p>
          <a:p>
            <a:pPr marL="0" indent="0" algn="just">
              <a:spcBef>
                <a:spcPts val="0"/>
              </a:spcBef>
            </a:pPr>
            <a:r>
              <a:rPr lang="el-GR" sz="2000" b="1" dirty="0" smtClean="0">
                <a:latin typeface="Arial" pitchFamily="34" charset="0"/>
                <a:cs typeface="Arial" pitchFamily="34" charset="0"/>
              </a:rPr>
              <a:t>Μέρος Β: </a:t>
            </a:r>
            <a:r>
              <a:rPr lang="el-GR" sz="2000" b="1" dirty="0" smtClean="0">
                <a:solidFill>
                  <a:srgbClr val="FF0000"/>
                </a:solidFill>
                <a:latin typeface="Arial" pitchFamily="34" charset="0"/>
                <a:cs typeface="Arial" pitchFamily="34" charset="0"/>
              </a:rPr>
              <a:t>Η διερεύνηση της συνείδησης του τοπίου της υπαίθρου στην Ελλάδα και η εφαρμογή του θεωρητικού υποδείγματος</a:t>
            </a:r>
          </a:p>
          <a:p>
            <a:pPr marL="0" indent="0" algn="just">
              <a:spcBef>
                <a:spcPts val="0"/>
              </a:spcBef>
            </a:pPr>
            <a:endParaRPr lang="el-GR" sz="500" dirty="0" smtClean="0">
              <a:latin typeface="Arial" pitchFamily="34" charset="0"/>
              <a:cs typeface="Arial" pitchFamily="34" charset="0"/>
            </a:endParaRPr>
          </a:p>
          <a:p>
            <a:pPr marL="0" indent="0" algn="just">
              <a:spcBef>
                <a:spcPts val="0"/>
              </a:spcBef>
            </a:pPr>
            <a:r>
              <a:rPr lang="el-GR" sz="2000" dirty="0">
                <a:latin typeface="Arial" pitchFamily="34" charset="0"/>
                <a:cs typeface="Arial" pitchFamily="34" charset="0"/>
              </a:rPr>
              <a:t>5. </a:t>
            </a:r>
            <a:r>
              <a:rPr lang="el-GR" sz="2000" dirty="0" smtClean="0">
                <a:latin typeface="Arial" pitchFamily="34" charset="0"/>
                <a:cs typeface="Arial" pitchFamily="34" charset="0"/>
              </a:rPr>
              <a:t>Ερευνητικές </a:t>
            </a:r>
            <a:r>
              <a:rPr lang="el-GR" sz="2000" dirty="0">
                <a:latin typeface="Arial" pitchFamily="34" charset="0"/>
                <a:cs typeface="Arial" pitchFamily="34" charset="0"/>
              </a:rPr>
              <a:t>μέθοδοι και </a:t>
            </a:r>
            <a:r>
              <a:rPr lang="el-GR" sz="2000" dirty="0" smtClean="0">
                <a:latin typeface="Arial" pitchFamily="34" charset="0"/>
                <a:cs typeface="Arial" pitchFamily="34" charset="0"/>
              </a:rPr>
              <a:t>τεχνικές</a:t>
            </a:r>
          </a:p>
          <a:p>
            <a:pPr marL="0" indent="0" algn="just">
              <a:spcBef>
                <a:spcPts val="0"/>
              </a:spcBef>
            </a:pPr>
            <a:r>
              <a:rPr lang="el-GR" sz="2000" dirty="0">
                <a:latin typeface="Arial" pitchFamily="34" charset="0"/>
                <a:cs typeface="Arial" pitchFamily="34" charset="0"/>
              </a:rPr>
              <a:t>6. Παρουσίαση, ανάλυση &amp; αποτίμηση </a:t>
            </a:r>
            <a:r>
              <a:rPr lang="el-GR" sz="2000" dirty="0" smtClean="0">
                <a:latin typeface="Arial" pitchFamily="34" charset="0"/>
                <a:cs typeface="Arial" pitchFamily="34" charset="0"/>
              </a:rPr>
              <a:t>αποτελεσμάτων</a:t>
            </a:r>
          </a:p>
          <a:p>
            <a:pPr marL="0" indent="0" algn="just">
              <a:spcBef>
                <a:spcPts val="0"/>
              </a:spcBef>
            </a:pPr>
            <a:r>
              <a:rPr lang="el-GR" sz="2000" dirty="0">
                <a:latin typeface="Arial" pitchFamily="34" charset="0"/>
                <a:cs typeface="Arial" pitchFamily="34" charset="0"/>
              </a:rPr>
              <a:t>7. </a:t>
            </a:r>
            <a:r>
              <a:rPr lang="el-GR" sz="2000" dirty="0" smtClean="0">
                <a:latin typeface="Arial" pitchFamily="34" charset="0"/>
                <a:cs typeface="Arial" pitchFamily="34" charset="0"/>
              </a:rPr>
              <a:t>Συμπεράσματα </a:t>
            </a:r>
            <a:endParaRPr lang="el-GR" sz="2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866" y="-603448"/>
            <a:ext cx="8363272" cy="1139825"/>
          </a:xfrm>
        </p:spPr>
        <p:txBody>
          <a:bodyPr/>
          <a:lstStyle/>
          <a:p>
            <a:pPr algn="just"/>
            <a:r>
              <a:rPr lang="el-GR" sz="2000" b="1" dirty="0" smtClean="0">
                <a:latin typeface="Arial" pitchFamily="34" charset="0"/>
                <a:cs typeface="Arial" pitchFamily="34" charset="0"/>
              </a:rPr>
              <a:t>«α) Αναφέρετε 2 ή 3 ελληνικά τοπία ιδιαίτερης, για σας, αξίας.»</a:t>
            </a:r>
          </a:p>
        </p:txBody>
      </p:sp>
      <p:sp>
        <p:nvSpPr>
          <p:cNvPr id="5" name="Content Placeholder 4"/>
          <p:cNvSpPr>
            <a:spLocks noGrp="1"/>
          </p:cNvSpPr>
          <p:nvPr>
            <p:ph idx="1"/>
          </p:nvPr>
        </p:nvSpPr>
        <p:spPr>
          <a:xfrm>
            <a:off x="382866" y="5229200"/>
            <a:ext cx="8509614" cy="1440160"/>
          </a:xfrm>
          <a:solidFill>
            <a:schemeClr val="accent5">
              <a:lumMod val="60000"/>
              <a:lumOff val="40000"/>
            </a:schemeClr>
          </a:solidFill>
        </p:spPr>
        <p:txBody>
          <a:bodyPr/>
          <a:lstStyle/>
          <a:p>
            <a:pPr marL="0" algn="just">
              <a:spcBef>
                <a:spcPts val="0"/>
              </a:spcBef>
            </a:pPr>
            <a:r>
              <a:rPr lang="el-GR" sz="1600" dirty="0" smtClean="0">
                <a:latin typeface="Arial" pitchFamily="34" charset="0"/>
                <a:cs typeface="Arial" pitchFamily="34" charset="0"/>
              </a:rPr>
              <a:t>Μεγαλύτερη αξία αποδόθηκε στα </a:t>
            </a:r>
            <a:r>
              <a:rPr lang="el-GR" sz="1600" b="1" dirty="0" smtClean="0">
                <a:latin typeface="Arial" pitchFamily="34" charset="0"/>
                <a:cs typeface="Arial" pitchFamily="34" charset="0"/>
              </a:rPr>
              <a:t>ορεινά τοπία</a:t>
            </a:r>
            <a:r>
              <a:rPr lang="el-GR" sz="1600" dirty="0" smtClean="0">
                <a:latin typeface="Arial" pitchFamily="34" charset="0"/>
                <a:cs typeface="Arial" pitchFamily="34" charset="0"/>
              </a:rPr>
              <a:t>, καθότι συνδέονται με το κάλλος και είναι </a:t>
            </a:r>
            <a:r>
              <a:rPr lang="el-GR" sz="1600" dirty="0" err="1" smtClean="0">
                <a:latin typeface="Arial" pitchFamily="34" charset="0"/>
                <a:cs typeface="Arial" pitchFamily="34" charset="0"/>
              </a:rPr>
              <a:t>αξιακά</a:t>
            </a:r>
            <a:r>
              <a:rPr lang="el-GR" sz="1600" dirty="0" smtClean="0">
                <a:latin typeface="Arial" pitchFamily="34" charset="0"/>
                <a:cs typeface="Arial" pitchFamily="34" charset="0"/>
              </a:rPr>
              <a:t> φορτισμένες περιοχές για τα ελληνικά δεδομένα.</a:t>
            </a:r>
          </a:p>
          <a:p>
            <a:pPr marL="0" algn="just">
              <a:spcBef>
                <a:spcPts val="0"/>
              </a:spcBef>
            </a:pPr>
            <a:r>
              <a:rPr lang="el-GR" sz="1600" dirty="0" smtClean="0">
                <a:latin typeface="Arial" pitchFamily="34" charset="0"/>
                <a:cs typeface="Arial" pitchFamily="34" charset="0"/>
              </a:rPr>
              <a:t>Μικρότερη αξία στα </a:t>
            </a:r>
            <a:r>
              <a:rPr lang="el-GR" sz="1600" b="1" dirty="0" smtClean="0">
                <a:latin typeface="Arial" pitchFamily="34" charset="0"/>
                <a:cs typeface="Arial" pitchFamily="34" charset="0"/>
              </a:rPr>
              <a:t>αστικά</a:t>
            </a:r>
            <a:r>
              <a:rPr lang="el-GR" sz="1600" dirty="0" smtClean="0">
                <a:latin typeface="Arial" pitchFamily="34" charset="0"/>
                <a:cs typeface="Arial" pitchFamily="34" charset="0"/>
              </a:rPr>
              <a:t>, </a:t>
            </a:r>
            <a:r>
              <a:rPr lang="el-GR" sz="1600" dirty="0" err="1" smtClean="0">
                <a:latin typeface="Arial" pitchFamily="34" charset="0"/>
                <a:cs typeface="Arial" pitchFamily="34" charset="0"/>
              </a:rPr>
              <a:t>περι</a:t>
            </a:r>
            <a:r>
              <a:rPr lang="el-GR" sz="1600" dirty="0" smtClean="0">
                <a:latin typeface="Arial" pitchFamily="34" charset="0"/>
                <a:cs typeface="Arial" pitchFamily="34" charset="0"/>
              </a:rPr>
              <a:t>-αστικά και ημιαστικά τοπία.</a:t>
            </a:r>
          </a:p>
          <a:p>
            <a:pPr marL="0" algn="just">
              <a:spcBef>
                <a:spcPts val="0"/>
              </a:spcBef>
              <a:buFont typeface="Wingdings" pitchFamily="2" charset="2"/>
              <a:buChar char="ü"/>
            </a:pPr>
            <a:endParaRPr lang="el-GR" sz="800" dirty="0" smtClean="0">
              <a:latin typeface="Arial" pitchFamily="34" charset="0"/>
              <a:cs typeface="Arial" pitchFamily="34" charset="0"/>
            </a:endParaRPr>
          </a:p>
          <a:p>
            <a:pPr marL="0" algn="just">
              <a:spcBef>
                <a:spcPts val="0"/>
              </a:spcBef>
            </a:pPr>
            <a:r>
              <a:rPr lang="el-GR" sz="1600" dirty="0" smtClean="0">
                <a:latin typeface="Arial" pitchFamily="34" charset="0"/>
                <a:cs typeface="Arial" pitchFamily="34" charset="0"/>
              </a:rPr>
              <a:t>Επαληθεύεται η απόδοση μεγαλύτερης αξίας στα </a:t>
            </a:r>
            <a:r>
              <a:rPr lang="el-GR" sz="1600" b="1" dirty="0" smtClean="0">
                <a:latin typeface="Arial" pitchFamily="34" charset="0"/>
                <a:cs typeface="Arial" pitchFamily="34" charset="0"/>
              </a:rPr>
              <a:t>φυσικά χαρακτηριστικά </a:t>
            </a:r>
            <a:r>
              <a:rPr lang="el-GR" sz="1600" dirty="0" smtClean="0">
                <a:latin typeface="Arial" pitchFamily="34" charset="0"/>
                <a:cs typeface="Arial" pitchFamily="34" charset="0"/>
              </a:rPr>
              <a:t>του τοπίου και όχι στα ανθρωπογενή του χαρακτηριστικά.</a:t>
            </a:r>
          </a:p>
          <a:p>
            <a:pPr marL="0">
              <a:spcBef>
                <a:spcPts val="0"/>
              </a:spcBef>
            </a:pPr>
            <a:endParaRPr lang="el-GR" sz="800" b="1" dirty="0" smtClean="0">
              <a:latin typeface="Arial" pitchFamily="34" charset="0"/>
              <a:cs typeface="Arial" pitchFamily="34" charset="0"/>
            </a:endParaRPr>
          </a:p>
          <a:p>
            <a:pPr marL="0" algn="just">
              <a:spcBef>
                <a:spcPts val="0"/>
              </a:spcBef>
            </a:pPr>
            <a:endParaRPr lang="el-GR" sz="1600" dirty="0" smtClean="0">
              <a:latin typeface="Century Gothic" pitchFamily="34" charset="0"/>
            </a:endParaRPr>
          </a:p>
        </p:txBody>
      </p:sp>
      <p:graphicFrame>
        <p:nvGraphicFramePr>
          <p:cNvPr id="7" name="Γράφημα 6"/>
          <p:cNvGraphicFramePr>
            <a:graphicFrameLocks/>
          </p:cNvGraphicFramePr>
          <p:nvPr>
            <p:extLst>
              <p:ext uri="{D42A27DB-BD31-4B8C-83A1-F6EECF244321}">
                <p14:modId xmlns:p14="http://schemas.microsoft.com/office/powerpoint/2010/main" val="295944949"/>
              </p:ext>
            </p:extLst>
          </p:nvPr>
        </p:nvGraphicFramePr>
        <p:xfrm>
          <a:off x="408553" y="692696"/>
          <a:ext cx="8435281" cy="439248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7813"/>
            <a:ext cx="8435280" cy="1139825"/>
          </a:xfrm>
        </p:spPr>
        <p:txBody>
          <a:bodyPr/>
          <a:lstStyle/>
          <a:p>
            <a:r>
              <a:rPr lang="el-GR" sz="2000" b="1" dirty="0">
                <a:latin typeface="Arial" pitchFamily="34" charset="0"/>
                <a:cs typeface="Arial" pitchFamily="34" charset="0"/>
              </a:rPr>
              <a:t>«α) Αναφέρετε 2 ή 3 ελληνικά τοπία ιδιαίτερης, για σας, αξίας.»</a:t>
            </a:r>
            <a:endParaRPr lang="el-GR" sz="2000" dirty="0"/>
          </a:p>
        </p:txBody>
      </p:sp>
      <p:sp>
        <p:nvSpPr>
          <p:cNvPr id="3" name="Θέση περιεχομένου 2"/>
          <p:cNvSpPr>
            <a:spLocks noGrp="1"/>
          </p:cNvSpPr>
          <p:nvPr>
            <p:ph idx="1"/>
          </p:nvPr>
        </p:nvSpPr>
        <p:spPr>
          <a:xfrm>
            <a:off x="457200" y="1556792"/>
            <a:ext cx="8229600" cy="5184576"/>
          </a:xfrm>
        </p:spPr>
        <p:txBody>
          <a:bodyPr/>
          <a:lstStyle/>
          <a:p>
            <a:r>
              <a:rPr lang="el-GR" sz="1800" b="1" dirty="0"/>
              <a:t>Προτίμηση χαρακτήρα </a:t>
            </a:r>
            <a:r>
              <a:rPr lang="el-GR" sz="1800" b="1" dirty="0" smtClean="0"/>
              <a:t>τοπίου</a:t>
            </a:r>
            <a:endParaRPr lang="el-GR" sz="1800" dirty="0">
              <a:solidFill>
                <a:srgbClr val="FF0000"/>
              </a:solidFill>
            </a:endParaRPr>
          </a:p>
          <a:p>
            <a:pPr lvl="0"/>
            <a:r>
              <a:rPr lang="el-GR" sz="1800" dirty="0">
                <a:solidFill>
                  <a:srgbClr val="FF0000"/>
                </a:solidFill>
              </a:rPr>
              <a:t>Λέσβος-Αρκαδία: </a:t>
            </a:r>
            <a:endParaRPr lang="el-GR" sz="1800" dirty="0" smtClean="0">
              <a:solidFill>
                <a:srgbClr val="FF0000"/>
              </a:solidFill>
            </a:endParaRPr>
          </a:p>
          <a:p>
            <a:pPr lvl="0">
              <a:buFont typeface="Arial" panose="020B0604020202020204" pitchFamily="34" charset="0"/>
              <a:buChar char="•"/>
            </a:pPr>
            <a:r>
              <a:rPr lang="el-GR" sz="1800" dirty="0" smtClean="0"/>
              <a:t>Κάτοικοι Λέσβου </a:t>
            </a:r>
            <a:r>
              <a:rPr lang="el-GR" sz="1800" dirty="0" smtClean="0">
                <a:sym typeface="Wingdings" panose="05000000000000000000" pitchFamily="2" charset="2"/>
              </a:rPr>
              <a:t></a:t>
            </a:r>
            <a:r>
              <a:rPr lang="el-GR" sz="1800" dirty="0" smtClean="0"/>
              <a:t> παραθαλάσσια τοπία </a:t>
            </a:r>
          </a:p>
          <a:p>
            <a:pPr lvl="0">
              <a:buFont typeface="Arial" panose="020B0604020202020204" pitchFamily="34" charset="0"/>
              <a:buChar char="•"/>
            </a:pPr>
            <a:r>
              <a:rPr lang="el-GR" sz="1800" dirty="0" smtClean="0"/>
              <a:t>Κάτοικοι </a:t>
            </a:r>
            <a:r>
              <a:rPr lang="el-GR" sz="1800" dirty="0"/>
              <a:t>Αρκαδίας </a:t>
            </a:r>
            <a:r>
              <a:rPr lang="el-GR" sz="1800" dirty="0" smtClean="0">
                <a:sym typeface="Wingdings" panose="05000000000000000000" pitchFamily="2" charset="2"/>
              </a:rPr>
              <a:t> </a:t>
            </a:r>
            <a:r>
              <a:rPr lang="el-GR" sz="1800" dirty="0" smtClean="0"/>
              <a:t>ορεινά </a:t>
            </a:r>
            <a:r>
              <a:rPr lang="el-GR" sz="1800" dirty="0"/>
              <a:t>τοπία</a:t>
            </a:r>
          </a:p>
          <a:p>
            <a:r>
              <a:rPr lang="el-GR" sz="1800" dirty="0">
                <a:solidFill>
                  <a:srgbClr val="FF0000"/>
                </a:solidFill>
              </a:rPr>
              <a:t>Ύπαιθρος – Πόλη: </a:t>
            </a:r>
            <a:endParaRPr lang="el-GR" sz="1800" dirty="0"/>
          </a:p>
          <a:p>
            <a:pPr marL="285750" lvl="0" indent="-285750">
              <a:buFont typeface="Arial" panose="020B0604020202020204" pitchFamily="34" charset="0"/>
              <a:buChar char="•"/>
            </a:pPr>
            <a:r>
              <a:rPr lang="el-GR" sz="1800" dirty="0" smtClean="0"/>
              <a:t>Κάτοικοι </a:t>
            </a:r>
            <a:r>
              <a:rPr lang="el-GR" sz="1800" dirty="0"/>
              <a:t>της πόλης </a:t>
            </a:r>
            <a:r>
              <a:rPr lang="el-GR" sz="1800" dirty="0" smtClean="0">
                <a:sym typeface="Wingdings" panose="05000000000000000000" pitchFamily="2" charset="2"/>
              </a:rPr>
              <a:t> </a:t>
            </a:r>
            <a:r>
              <a:rPr lang="el-GR" sz="1800" dirty="0" smtClean="0"/>
              <a:t>παραθαλάσσια τοπία</a:t>
            </a:r>
          </a:p>
          <a:p>
            <a:pPr marL="285750" lvl="0" indent="-285750">
              <a:buFont typeface="Arial" panose="020B0604020202020204" pitchFamily="34" charset="0"/>
              <a:buChar char="•"/>
            </a:pPr>
            <a:r>
              <a:rPr lang="el-GR" sz="1800" dirty="0"/>
              <a:t>Κ</a:t>
            </a:r>
            <a:r>
              <a:rPr lang="el-GR" sz="1800" dirty="0" smtClean="0"/>
              <a:t>άτοικοι </a:t>
            </a:r>
            <a:r>
              <a:rPr lang="el-GR" sz="1800" dirty="0"/>
              <a:t>της υπαίθρου </a:t>
            </a:r>
            <a:r>
              <a:rPr lang="el-GR" sz="1800" dirty="0" smtClean="0">
                <a:sym typeface="Wingdings" panose="05000000000000000000" pitchFamily="2" charset="2"/>
              </a:rPr>
              <a:t> </a:t>
            </a:r>
            <a:r>
              <a:rPr lang="el-GR" sz="1800" dirty="0" smtClean="0"/>
              <a:t>ορεινά τοπία</a:t>
            </a:r>
            <a:endParaRPr lang="el-GR" sz="1800" dirty="0"/>
          </a:p>
          <a:p>
            <a:pPr marL="285750" lvl="0" indent="-285750">
              <a:buFont typeface="Arial" panose="020B0604020202020204" pitchFamily="34" charset="0"/>
              <a:buChar char="•"/>
            </a:pPr>
            <a:r>
              <a:rPr lang="el-GR" sz="1800" dirty="0" smtClean="0"/>
              <a:t>Κάτοικοι </a:t>
            </a:r>
            <a:r>
              <a:rPr lang="el-GR" sz="1800" dirty="0"/>
              <a:t>της υπαίθρου </a:t>
            </a:r>
            <a:r>
              <a:rPr lang="el-GR" sz="1800" dirty="0" smtClean="0">
                <a:sym typeface="Wingdings" panose="05000000000000000000" pitchFamily="2" charset="2"/>
              </a:rPr>
              <a:t> </a:t>
            </a:r>
            <a:r>
              <a:rPr lang="el-GR" sz="1800" dirty="0" smtClean="0"/>
              <a:t>αγροτικό τοπίο</a:t>
            </a:r>
          </a:p>
          <a:p>
            <a:pPr marL="285750" lvl="0" indent="-285750">
              <a:buFont typeface="Arial" panose="020B0604020202020204" pitchFamily="34" charset="0"/>
              <a:buChar char="•"/>
            </a:pPr>
            <a:r>
              <a:rPr lang="el-GR" sz="1800" dirty="0"/>
              <a:t>Κ</a:t>
            </a:r>
            <a:r>
              <a:rPr lang="el-GR" sz="1800" dirty="0" smtClean="0"/>
              <a:t>άτοικοι </a:t>
            </a:r>
            <a:r>
              <a:rPr lang="el-GR" sz="1800" dirty="0"/>
              <a:t>της </a:t>
            </a:r>
            <a:r>
              <a:rPr lang="el-GR" sz="1800" dirty="0" smtClean="0"/>
              <a:t>πόλης </a:t>
            </a:r>
            <a:r>
              <a:rPr lang="el-GR" sz="1800" dirty="0" smtClean="0">
                <a:sym typeface="Wingdings" panose="05000000000000000000" pitchFamily="2" charset="2"/>
              </a:rPr>
              <a:t> </a:t>
            </a:r>
            <a:r>
              <a:rPr lang="el-GR" sz="1800" dirty="0" smtClean="0"/>
              <a:t>δεν διευκρίνισαν</a:t>
            </a:r>
            <a:endParaRPr lang="el-GR" sz="1800" dirty="0"/>
          </a:p>
          <a:p>
            <a:endParaRPr lang="el-GR" sz="1000" b="1" dirty="0" smtClean="0"/>
          </a:p>
          <a:p>
            <a:r>
              <a:rPr lang="el-GR" sz="1800" b="1" dirty="0" smtClean="0"/>
              <a:t>Τοπία αξίας</a:t>
            </a:r>
            <a:endParaRPr lang="el-GR" sz="1800" dirty="0"/>
          </a:p>
          <a:p>
            <a:r>
              <a:rPr lang="el-GR" sz="1800" dirty="0">
                <a:solidFill>
                  <a:srgbClr val="FF0000"/>
                </a:solidFill>
              </a:rPr>
              <a:t>Λέσβος – Αρκαδία: </a:t>
            </a:r>
            <a:endParaRPr lang="el-GR" sz="1800" dirty="0" smtClean="0">
              <a:solidFill>
                <a:srgbClr val="FF0000"/>
              </a:solidFill>
            </a:endParaRPr>
          </a:p>
          <a:p>
            <a:pPr>
              <a:buFont typeface="Arial" panose="020B0604020202020204" pitchFamily="34" charset="0"/>
              <a:buChar char="•"/>
            </a:pPr>
            <a:r>
              <a:rPr lang="el-GR" sz="1800" dirty="0" smtClean="0"/>
              <a:t>Κάτοικοι της Αρκαδίας </a:t>
            </a:r>
            <a:r>
              <a:rPr lang="el-GR" sz="1800" dirty="0" smtClean="0">
                <a:sym typeface="Wingdings" panose="05000000000000000000" pitchFamily="2" charset="2"/>
              </a:rPr>
              <a:t> </a:t>
            </a:r>
            <a:r>
              <a:rPr lang="el-GR" sz="1800" dirty="0" smtClean="0"/>
              <a:t>ορεινά τοπία</a:t>
            </a:r>
          </a:p>
          <a:p>
            <a:pPr>
              <a:buFont typeface="Arial" panose="020B0604020202020204" pitchFamily="34" charset="0"/>
              <a:buChar char="•"/>
            </a:pPr>
            <a:r>
              <a:rPr lang="el-GR" sz="1800" dirty="0" smtClean="0"/>
              <a:t>Κάτοικοι Λέσβου </a:t>
            </a:r>
            <a:r>
              <a:rPr lang="el-GR" sz="1800" dirty="0">
                <a:sym typeface="Wingdings" panose="05000000000000000000" pitchFamily="2" charset="2"/>
              </a:rPr>
              <a:t></a:t>
            </a:r>
            <a:r>
              <a:rPr lang="el-GR" sz="1800" dirty="0" smtClean="0"/>
              <a:t> παραθαλάσσια τοπία</a:t>
            </a:r>
          </a:p>
          <a:p>
            <a:r>
              <a:rPr lang="en-US" sz="1800" dirty="0">
                <a:solidFill>
                  <a:srgbClr val="FF0000"/>
                </a:solidFill>
              </a:rPr>
              <a:t> </a:t>
            </a:r>
            <a:r>
              <a:rPr lang="el-GR" sz="1800" dirty="0">
                <a:solidFill>
                  <a:srgbClr val="FF0000"/>
                </a:solidFill>
              </a:rPr>
              <a:t>Ύπαιθρος-Πόλη: </a:t>
            </a:r>
            <a:r>
              <a:rPr lang="el-GR" sz="1800" dirty="0" smtClean="0"/>
              <a:t>Κάτοικοι </a:t>
            </a:r>
            <a:r>
              <a:rPr lang="el-GR" sz="1800" dirty="0"/>
              <a:t>της υπαίθρου </a:t>
            </a:r>
            <a:r>
              <a:rPr lang="el-GR" sz="1800" dirty="0" smtClean="0">
                <a:sym typeface="Wingdings" panose="05000000000000000000" pitchFamily="2" charset="2"/>
              </a:rPr>
              <a:t> </a:t>
            </a:r>
            <a:r>
              <a:rPr lang="el-GR" sz="1800" dirty="0" smtClean="0"/>
              <a:t>παραθαλάσσια τοπία, νησιωτικά </a:t>
            </a:r>
            <a:r>
              <a:rPr lang="el-GR" sz="1800" dirty="0"/>
              <a:t>τοπία, </a:t>
            </a:r>
            <a:r>
              <a:rPr lang="el-GR" sz="1800" dirty="0" smtClean="0"/>
              <a:t>τοπία </a:t>
            </a:r>
            <a:r>
              <a:rPr lang="el-GR" sz="1800" dirty="0"/>
              <a:t>ειδικής πολιτισμικής </a:t>
            </a:r>
            <a:r>
              <a:rPr lang="el-GR" sz="1800" dirty="0" smtClean="0"/>
              <a:t>αξίας </a:t>
            </a:r>
            <a:endParaRPr lang="el-GR" sz="1800" dirty="0"/>
          </a:p>
        </p:txBody>
      </p:sp>
    </p:spTree>
    <p:extLst>
      <p:ext uri="{BB962C8B-B14F-4D97-AF65-F5344CB8AC3E}">
        <p14:creationId xmlns:p14="http://schemas.microsoft.com/office/powerpoint/2010/main" val="3320123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43408"/>
            <a:ext cx="8424936" cy="1139825"/>
          </a:xfrm>
        </p:spPr>
        <p:txBody>
          <a:bodyPr/>
          <a:lstStyle/>
          <a:p>
            <a:pPr algn="just"/>
            <a:r>
              <a:rPr lang="el-GR" sz="2000" b="1" dirty="0" smtClean="0">
                <a:latin typeface="Arial" pitchFamily="34" charset="0"/>
                <a:cs typeface="Arial" pitchFamily="34" charset="0"/>
              </a:rPr>
              <a:t>«β) Τι είναι αυτό που κατά τη γνώμη σας δίνει αξία σε κάθε ένα από αυτά τα τοπία;»</a:t>
            </a:r>
          </a:p>
        </p:txBody>
      </p:sp>
      <p:graphicFrame>
        <p:nvGraphicFramePr>
          <p:cNvPr id="6" name="Γράφημα 5"/>
          <p:cNvGraphicFramePr>
            <a:graphicFrameLocks/>
          </p:cNvGraphicFramePr>
          <p:nvPr>
            <p:extLst>
              <p:ext uri="{D42A27DB-BD31-4B8C-83A1-F6EECF244321}">
                <p14:modId xmlns:p14="http://schemas.microsoft.com/office/powerpoint/2010/main" val="1369445531"/>
              </p:ext>
            </p:extLst>
          </p:nvPr>
        </p:nvGraphicFramePr>
        <p:xfrm>
          <a:off x="363062" y="1052736"/>
          <a:ext cx="8460433"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3" name="Θέση περιεχομένου 2"/>
          <p:cNvSpPr>
            <a:spLocks noGrp="1"/>
          </p:cNvSpPr>
          <p:nvPr>
            <p:ph idx="1"/>
          </p:nvPr>
        </p:nvSpPr>
        <p:spPr>
          <a:xfrm>
            <a:off x="395536" y="5661248"/>
            <a:ext cx="8446393" cy="980728"/>
          </a:xfrm>
        </p:spPr>
        <p:txBody>
          <a:bodyPr/>
          <a:lstStyle/>
          <a:p>
            <a:pPr>
              <a:buFont typeface="Arial" panose="020B0604020202020204" pitchFamily="34" charset="0"/>
              <a:buChar char="•"/>
            </a:pPr>
            <a:r>
              <a:rPr lang="el-GR" sz="1800" dirty="0" smtClean="0"/>
              <a:t>Μεγαλύτερη αξία αποδόθηκε στα τοπία των προσωπικών βιωμάτων που</a:t>
            </a:r>
            <a:r>
              <a:rPr lang="en-US" sz="1800" dirty="0" smtClean="0"/>
              <a:t> </a:t>
            </a:r>
            <a:r>
              <a:rPr lang="el-GR" sz="1800" dirty="0" smtClean="0"/>
              <a:t>συνδέονται με συναισθήματα, αναμνήσεις, καταγωγή, κλπ. (</a:t>
            </a:r>
            <a:r>
              <a:rPr lang="en-US" sz="1800" dirty="0" smtClean="0"/>
              <a:t>landscape as home)</a:t>
            </a:r>
            <a:endParaRPr lang="el-GR" sz="1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886491668"/>
              </p:ext>
            </p:extLst>
          </p:nvPr>
        </p:nvGraphicFramePr>
        <p:xfrm>
          <a:off x="457200" y="980728"/>
          <a:ext cx="8229600" cy="4752553"/>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4"/>
          <p:cNvSpPr txBox="1">
            <a:spLocks/>
          </p:cNvSpPr>
          <p:nvPr/>
        </p:nvSpPr>
        <p:spPr bwMode="auto">
          <a:xfrm>
            <a:off x="457200" y="5805264"/>
            <a:ext cx="8424936" cy="720080"/>
          </a:xfrm>
          <a:prstGeom prst="rect">
            <a:avLst/>
          </a:prstGeom>
          <a:solidFill>
            <a:schemeClr val="accent5">
              <a:lumMod val="60000"/>
              <a:lumOff val="4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a:spcBef>
                <a:spcPts val="0"/>
              </a:spcBef>
            </a:pPr>
            <a:r>
              <a:rPr lang="el-GR" sz="1600" kern="0" smtClean="0">
                <a:latin typeface="Arial" pitchFamily="34" charset="0"/>
                <a:cs typeface="Arial" pitchFamily="34" charset="0"/>
              </a:rPr>
              <a:t>Η </a:t>
            </a:r>
            <a:r>
              <a:rPr lang="el-GR" sz="1600" b="1" kern="0" smtClean="0">
                <a:latin typeface="Arial" pitchFamily="34" charset="0"/>
                <a:cs typeface="Arial" pitchFamily="34" charset="0"/>
              </a:rPr>
              <a:t>βιωματική διάσταση </a:t>
            </a:r>
            <a:r>
              <a:rPr lang="el-GR" sz="1600" kern="0" smtClean="0">
                <a:latin typeface="Arial" pitchFamily="34" charset="0"/>
                <a:cs typeface="Arial" pitchFamily="34" charset="0"/>
              </a:rPr>
              <a:t>(βιώματα/ αναμνήσεις, εμπειρίες και συναισθήματα) κυριαρχεί. Ακολουθεί η αισθητική διάσταση. Τελευταία η κοινωνική διάσταση του τοπίου.</a:t>
            </a:r>
            <a:endParaRPr lang="el-GR" sz="1600" b="1" kern="0" dirty="0" smtClean="0">
              <a:latin typeface="Arial" pitchFamily="34" charset="0"/>
              <a:cs typeface="Arial" pitchFamily="34" charset="0"/>
            </a:endParaRPr>
          </a:p>
        </p:txBody>
      </p:sp>
      <p:sp>
        <p:nvSpPr>
          <p:cNvPr id="2" name="Τίτλος 1"/>
          <p:cNvSpPr>
            <a:spLocks noGrp="1"/>
          </p:cNvSpPr>
          <p:nvPr>
            <p:ph type="title"/>
          </p:nvPr>
        </p:nvSpPr>
        <p:spPr>
          <a:xfrm>
            <a:off x="323528" y="188640"/>
            <a:ext cx="8352928" cy="648072"/>
          </a:xfrm>
        </p:spPr>
        <p:txBody>
          <a:bodyPr/>
          <a:lstStyle/>
          <a:p>
            <a:r>
              <a:rPr lang="el-GR" sz="2000" b="1" dirty="0">
                <a:latin typeface="Arial" pitchFamily="34" charset="0"/>
                <a:cs typeface="Arial" pitchFamily="34" charset="0"/>
              </a:rPr>
              <a:t>«β) Τι είναι αυτό που κατά τη γνώμη σας δίνει αξία σε κάθε ένα από αυτά τα τοπία;»</a:t>
            </a:r>
            <a:endParaRPr lang="el-GR" sz="2000" dirty="0"/>
          </a:p>
        </p:txBody>
      </p:sp>
    </p:spTree>
    <p:extLst>
      <p:ext uri="{BB962C8B-B14F-4D97-AF65-F5344CB8AC3E}">
        <p14:creationId xmlns:p14="http://schemas.microsoft.com/office/powerpoint/2010/main" val="4131873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8313" y="1628774"/>
            <a:ext cx="8229600" cy="4968577"/>
          </a:xfrm>
        </p:spPr>
        <p:txBody>
          <a:bodyPr/>
          <a:lstStyle/>
          <a:p>
            <a:r>
              <a:rPr lang="el-GR" sz="1800" b="1" dirty="0"/>
              <a:t>Λόγοι απόδοσης αξίας στο </a:t>
            </a:r>
            <a:r>
              <a:rPr lang="el-GR" sz="1800" b="1" dirty="0" smtClean="0"/>
              <a:t>τοπίο</a:t>
            </a:r>
            <a:endParaRPr lang="el-GR" sz="1200" dirty="0" smtClean="0"/>
          </a:p>
          <a:p>
            <a:r>
              <a:rPr lang="el-GR" sz="1800" dirty="0" smtClean="0">
                <a:solidFill>
                  <a:srgbClr val="FF0000"/>
                </a:solidFill>
              </a:rPr>
              <a:t>Λέσβος </a:t>
            </a:r>
            <a:r>
              <a:rPr lang="el-GR" sz="1800" dirty="0">
                <a:solidFill>
                  <a:srgbClr val="FF0000"/>
                </a:solidFill>
              </a:rPr>
              <a:t>– </a:t>
            </a:r>
            <a:r>
              <a:rPr lang="el-GR" sz="1800" dirty="0" smtClean="0">
                <a:solidFill>
                  <a:srgbClr val="FF0000"/>
                </a:solidFill>
              </a:rPr>
              <a:t>Αρκαδία: </a:t>
            </a:r>
          </a:p>
          <a:p>
            <a:pPr>
              <a:buFont typeface="Arial" panose="020B0604020202020204" pitchFamily="34" charset="0"/>
              <a:buChar char="•"/>
            </a:pPr>
            <a:r>
              <a:rPr lang="el-GR" sz="1800" dirty="0" smtClean="0"/>
              <a:t>Κάτοικοι της Λέσβου </a:t>
            </a:r>
            <a:r>
              <a:rPr lang="el-GR" sz="1800" dirty="0" smtClean="0">
                <a:sym typeface="Wingdings" panose="05000000000000000000" pitchFamily="2" charset="2"/>
              </a:rPr>
              <a:t></a:t>
            </a:r>
            <a:r>
              <a:rPr lang="el-GR" sz="1800" dirty="0" smtClean="0"/>
              <a:t> γεωλογική/ γεωμορφολογική/ κλιματολογική/ οικολογική διάσταση του τοπίου</a:t>
            </a:r>
          </a:p>
          <a:p>
            <a:pPr algn="just">
              <a:buFont typeface="Arial" panose="020B0604020202020204" pitchFamily="34" charset="0"/>
              <a:buChar char="•"/>
            </a:pPr>
            <a:r>
              <a:rPr lang="el-GR" sz="1800" dirty="0" smtClean="0"/>
              <a:t>Κάτοικοι της Αρκαδίας </a:t>
            </a:r>
            <a:r>
              <a:rPr lang="el-GR" sz="1800" dirty="0" smtClean="0">
                <a:sym typeface="Wingdings" panose="05000000000000000000" pitchFamily="2" charset="2"/>
              </a:rPr>
              <a:t></a:t>
            </a:r>
            <a:r>
              <a:rPr lang="el-GR" sz="1800" dirty="0" smtClean="0"/>
              <a:t> συμβολική διάσταση του τοπίου (ιστορία, μυθολογία και εθνική ταυτότητα)</a:t>
            </a:r>
          </a:p>
          <a:p>
            <a:pPr algn="just"/>
            <a:r>
              <a:rPr lang="el-GR" sz="1800" dirty="0">
                <a:solidFill>
                  <a:srgbClr val="FF0000"/>
                </a:solidFill>
              </a:rPr>
              <a:t>Ύπαιθρος-Πόλη: </a:t>
            </a:r>
          </a:p>
          <a:p>
            <a:pPr algn="just">
              <a:buFont typeface="Arial" panose="020B0604020202020204" pitchFamily="34" charset="0"/>
              <a:buChar char="•"/>
            </a:pPr>
            <a:r>
              <a:rPr lang="el-GR" sz="1800" dirty="0" smtClean="0"/>
              <a:t>Κάτοικοι υπαίθρου </a:t>
            </a:r>
            <a:r>
              <a:rPr lang="el-GR" sz="1800" dirty="0" smtClean="0">
                <a:sym typeface="Wingdings" panose="05000000000000000000" pitchFamily="2" charset="2"/>
              </a:rPr>
              <a:t> μεγαλύτερη αξία στο </a:t>
            </a:r>
            <a:r>
              <a:rPr lang="el-GR" sz="1800" dirty="0" smtClean="0"/>
              <a:t>τοπίο βάσει προσωπικών εμπειριών</a:t>
            </a:r>
          </a:p>
          <a:p>
            <a:pPr algn="just">
              <a:buFont typeface="Arial" panose="020B0604020202020204" pitchFamily="34" charset="0"/>
              <a:buChar char="•"/>
            </a:pPr>
            <a:r>
              <a:rPr lang="el-GR" sz="1800" dirty="0" smtClean="0"/>
              <a:t>Κάτοικοι υπαίθρου </a:t>
            </a:r>
            <a:r>
              <a:rPr lang="el-GR" sz="1800" dirty="0" smtClean="0">
                <a:sym typeface="Wingdings" panose="05000000000000000000" pitchFamily="2" charset="2"/>
              </a:rPr>
              <a:t> </a:t>
            </a:r>
            <a:r>
              <a:rPr lang="el-GR" sz="1800" dirty="0" smtClean="0"/>
              <a:t>μεγαλύτερη </a:t>
            </a:r>
            <a:r>
              <a:rPr lang="el-GR" sz="1800" dirty="0"/>
              <a:t>αξία στο τοπίο </a:t>
            </a:r>
            <a:r>
              <a:rPr lang="el-GR" sz="1800" dirty="0" smtClean="0"/>
              <a:t>ως κατοικία και στα τοπία της ευρύτερης περιφέρειας/ περιοχής</a:t>
            </a:r>
            <a:endParaRPr lang="el-GR" sz="1800" dirty="0"/>
          </a:p>
          <a:p>
            <a:pPr algn="just">
              <a:buFont typeface="Arial" panose="020B0604020202020204" pitchFamily="34" charset="0"/>
              <a:buChar char="•"/>
            </a:pPr>
            <a:r>
              <a:rPr lang="el-GR" sz="1800" dirty="0" smtClean="0"/>
              <a:t>Κάτοικοι αστικών περιοχών </a:t>
            </a:r>
            <a:r>
              <a:rPr lang="el-GR" sz="1800" dirty="0" smtClean="0">
                <a:sym typeface="Wingdings" panose="05000000000000000000" pitchFamily="2" charset="2"/>
              </a:rPr>
              <a:t></a:t>
            </a:r>
            <a:r>
              <a:rPr lang="el-GR" sz="1800" dirty="0" smtClean="0"/>
              <a:t> </a:t>
            </a:r>
            <a:r>
              <a:rPr lang="el-GR" sz="1800" dirty="0"/>
              <a:t>μεγαλύτερη αξία </a:t>
            </a:r>
            <a:r>
              <a:rPr lang="el-GR" sz="1800" dirty="0" smtClean="0"/>
              <a:t>στη συμβολική διάσταση των τοπίων, στα τοπία της περιφέρειας, στην αισθητική και πολιτισμική διάσταση του τοπίου</a:t>
            </a:r>
            <a:endParaRPr lang="el-GR" sz="1800" dirty="0"/>
          </a:p>
        </p:txBody>
      </p:sp>
      <p:sp>
        <p:nvSpPr>
          <p:cNvPr id="4" name="Τίτλος 1"/>
          <p:cNvSpPr>
            <a:spLocks noGrp="1"/>
          </p:cNvSpPr>
          <p:nvPr>
            <p:ph type="title"/>
          </p:nvPr>
        </p:nvSpPr>
        <p:spPr/>
        <p:txBody>
          <a:bodyPr/>
          <a:lstStyle/>
          <a:p>
            <a:r>
              <a:rPr lang="el-GR" sz="2000" b="1" dirty="0">
                <a:latin typeface="Arial" pitchFamily="34" charset="0"/>
                <a:cs typeface="Arial" pitchFamily="34" charset="0"/>
              </a:rPr>
              <a:t>«β) Τι είναι αυτό που κατά τη γνώμη σας δίνει αξία σε κάθε ένα από αυτά τα τοπία;»</a:t>
            </a:r>
            <a:endParaRPr lang="el-GR" sz="2000" dirty="0"/>
          </a:p>
        </p:txBody>
      </p:sp>
    </p:spTree>
    <p:extLst>
      <p:ext uri="{BB962C8B-B14F-4D97-AF65-F5344CB8AC3E}">
        <p14:creationId xmlns:p14="http://schemas.microsoft.com/office/powerpoint/2010/main" val="1969792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82174" y="1417638"/>
            <a:ext cx="8338298" cy="5112593"/>
          </a:xfrm>
        </p:spPr>
        <p:txBody>
          <a:bodyPr/>
          <a:lstStyle/>
          <a:p>
            <a:r>
              <a:rPr lang="el-GR" sz="1800" dirty="0" smtClean="0">
                <a:solidFill>
                  <a:srgbClr val="FF0000"/>
                </a:solidFill>
              </a:rPr>
              <a:t>Εκπαίδευση: </a:t>
            </a:r>
            <a:endParaRPr lang="el-GR" sz="1800" dirty="0">
              <a:solidFill>
                <a:srgbClr val="FF0000"/>
              </a:solidFill>
            </a:endParaRPr>
          </a:p>
          <a:p>
            <a:pPr algn="just">
              <a:buFont typeface="Arial" panose="020B0604020202020204" pitchFamily="34" charset="0"/>
              <a:buChar char="•"/>
            </a:pPr>
            <a:r>
              <a:rPr lang="el-GR" sz="1800" dirty="0"/>
              <a:t>Υ</a:t>
            </a:r>
            <a:r>
              <a:rPr lang="el-GR" sz="1800" dirty="0" smtClean="0"/>
              <a:t>ψηλό επίπεδο εκπαίδευσης </a:t>
            </a:r>
            <a:r>
              <a:rPr lang="el-GR" sz="1800" dirty="0" smtClean="0">
                <a:sym typeface="Wingdings" panose="05000000000000000000" pitchFamily="2" charset="2"/>
              </a:rPr>
              <a:t></a:t>
            </a:r>
            <a:r>
              <a:rPr lang="el-GR" sz="1800" dirty="0" smtClean="0"/>
              <a:t> λιγότερη αξία στο τοπίο ως κατοικία.</a:t>
            </a:r>
          </a:p>
          <a:p>
            <a:pPr algn="just">
              <a:buFont typeface="Arial" panose="020B0604020202020204" pitchFamily="34" charset="0"/>
              <a:buChar char="•"/>
            </a:pPr>
            <a:r>
              <a:rPr lang="el-GR" sz="1800" dirty="0" smtClean="0"/>
              <a:t>Χαμηλό </a:t>
            </a:r>
            <a:r>
              <a:rPr lang="el-GR" sz="1800" dirty="0"/>
              <a:t>επίπεδο εκπαίδευσης </a:t>
            </a:r>
            <a:r>
              <a:rPr lang="el-GR" sz="1800" dirty="0" smtClean="0">
                <a:sym typeface="Wingdings" panose="05000000000000000000" pitchFamily="2" charset="2"/>
              </a:rPr>
              <a:t></a:t>
            </a:r>
            <a:r>
              <a:rPr lang="el-GR" sz="1800" dirty="0" smtClean="0"/>
              <a:t> λιγότερη αξία στη συμβολική διάσταση του τοπίου.</a:t>
            </a:r>
            <a:r>
              <a:rPr lang="en-US" sz="1800" dirty="0"/>
              <a:t> </a:t>
            </a:r>
            <a:r>
              <a:rPr lang="el-GR" sz="1800" dirty="0" smtClean="0"/>
              <a:t> </a:t>
            </a:r>
            <a:endParaRPr lang="el-GR" sz="1800" dirty="0"/>
          </a:p>
          <a:p>
            <a:pPr algn="just">
              <a:buFont typeface="Arial" panose="020B0604020202020204" pitchFamily="34" charset="0"/>
              <a:buChar char="•"/>
            </a:pPr>
            <a:r>
              <a:rPr lang="el-GR" sz="1800" dirty="0" smtClean="0"/>
              <a:t>Πρωτοβάθμια εκπαίδευση </a:t>
            </a:r>
            <a:r>
              <a:rPr lang="el-GR" sz="1800" dirty="0" smtClean="0">
                <a:sym typeface="Wingdings" panose="05000000000000000000" pitchFamily="2" charset="2"/>
              </a:rPr>
              <a:t></a:t>
            </a:r>
            <a:r>
              <a:rPr lang="el-GR" sz="1800" dirty="0" smtClean="0"/>
              <a:t> μεγαλύτερη αξία στη χρηστική/ παραγωγική/ λειτουργική διάσταση του τοπίου και λιγότερη αξία στην πολιτισμική/ αρχαιολογική/ μνημειακή διάσταση του τοπίου.</a:t>
            </a:r>
          </a:p>
          <a:p>
            <a:pPr algn="just"/>
            <a:r>
              <a:rPr lang="el-GR" sz="1800" dirty="0" smtClean="0">
                <a:solidFill>
                  <a:srgbClr val="FF0000"/>
                </a:solidFill>
              </a:rPr>
              <a:t>Ηλικία: </a:t>
            </a:r>
          </a:p>
          <a:p>
            <a:pPr algn="just">
              <a:buFont typeface="Arial" panose="020B0604020202020204" pitchFamily="34" charset="0"/>
              <a:buChar char="•"/>
            </a:pPr>
            <a:r>
              <a:rPr lang="el-GR" sz="1800" dirty="0" smtClean="0"/>
              <a:t>Άνω των 65 </a:t>
            </a:r>
            <a:r>
              <a:rPr lang="el-GR" sz="1800" dirty="0" smtClean="0">
                <a:sym typeface="Wingdings" panose="05000000000000000000" pitchFamily="2" charset="2"/>
              </a:rPr>
              <a:t></a:t>
            </a:r>
            <a:r>
              <a:rPr lang="el-GR" sz="1800" dirty="0" smtClean="0"/>
              <a:t> λιγότερη αξία στην αισθητική διάσταση του τοπίου,</a:t>
            </a:r>
          </a:p>
          <a:p>
            <a:pPr algn="just">
              <a:buFont typeface="Arial" panose="020B0604020202020204" pitchFamily="34" charset="0"/>
              <a:buChar char="•"/>
            </a:pPr>
            <a:r>
              <a:rPr lang="el-GR" sz="1800" dirty="0" smtClean="0"/>
              <a:t>Ηλικία 30-44 </a:t>
            </a:r>
            <a:r>
              <a:rPr lang="el-GR" sz="1800" dirty="0" smtClean="0">
                <a:sym typeface="Wingdings" panose="05000000000000000000" pitchFamily="2" charset="2"/>
              </a:rPr>
              <a:t></a:t>
            </a:r>
            <a:r>
              <a:rPr lang="el-GR" sz="1800" dirty="0"/>
              <a:t> </a:t>
            </a:r>
            <a:r>
              <a:rPr lang="el-GR" sz="1800" dirty="0" smtClean="0"/>
              <a:t>περισσότερη </a:t>
            </a:r>
            <a:r>
              <a:rPr lang="el-GR" sz="1800" dirty="0"/>
              <a:t>αξία στην αισθητική διάσταση του τοπίου</a:t>
            </a:r>
            <a:endParaRPr lang="el-GR" sz="1800" dirty="0" smtClean="0"/>
          </a:p>
          <a:p>
            <a:pPr algn="just"/>
            <a:r>
              <a:rPr lang="el-GR" sz="1800" dirty="0" smtClean="0">
                <a:solidFill>
                  <a:srgbClr val="FF0000"/>
                </a:solidFill>
              </a:rPr>
              <a:t>Επάγγελμα: </a:t>
            </a:r>
            <a:r>
              <a:rPr lang="el-GR" sz="1800" dirty="0" smtClean="0"/>
              <a:t>Εργάτες-αγρότες-τεχνίτες </a:t>
            </a:r>
            <a:r>
              <a:rPr lang="el-GR" sz="1800" dirty="0" smtClean="0">
                <a:sym typeface="Wingdings" panose="05000000000000000000" pitchFamily="2" charset="2"/>
              </a:rPr>
              <a:t></a:t>
            </a:r>
            <a:r>
              <a:rPr lang="el-GR" sz="1800" dirty="0" smtClean="0"/>
              <a:t> περισσότερη αξία στο τοπίο ως κατοικία</a:t>
            </a:r>
            <a:r>
              <a:rPr lang="el-GR" sz="1800" dirty="0"/>
              <a:t> </a:t>
            </a:r>
            <a:r>
              <a:rPr lang="el-GR" sz="1800" dirty="0" smtClean="0"/>
              <a:t>(απ’ ότι έκαναν οι επιστήμονες και οι μεγαλύτεροι επιχειρηματίες). </a:t>
            </a:r>
            <a:r>
              <a:rPr lang="en-US" sz="1800" dirty="0" smtClean="0"/>
              <a:t> </a:t>
            </a:r>
            <a:endParaRPr lang="el-GR" sz="1800" dirty="0"/>
          </a:p>
        </p:txBody>
      </p:sp>
      <p:sp>
        <p:nvSpPr>
          <p:cNvPr id="4" name="Τίτλος 1"/>
          <p:cNvSpPr>
            <a:spLocks noGrp="1"/>
          </p:cNvSpPr>
          <p:nvPr>
            <p:ph type="title"/>
          </p:nvPr>
        </p:nvSpPr>
        <p:spPr/>
        <p:txBody>
          <a:bodyPr/>
          <a:lstStyle/>
          <a:p>
            <a:r>
              <a:rPr lang="el-GR" sz="2000" b="1" dirty="0">
                <a:latin typeface="Arial" pitchFamily="34" charset="0"/>
                <a:cs typeface="Arial" pitchFamily="34" charset="0"/>
              </a:rPr>
              <a:t>«β) Τι είναι αυτό που κατά τη γνώμη σας δίνει αξία σε κάθε ένα από αυτά τα τοπία;»</a:t>
            </a:r>
            <a:endParaRPr lang="el-GR" sz="2000" dirty="0"/>
          </a:p>
        </p:txBody>
      </p:sp>
    </p:spTree>
    <p:extLst>
      <p:ext uri="{BB962C8B-B14F-4D97-AF65-F5344CB8AC3E}">
        <p14:creationId xmlns:p14="http://schemas.microsoft.com/office/powerpoint/2010/main" val="3169190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435280" cy="1139825"/>
          </a:xfrm>
        </p:spPr>
        <p:txBody>
          <a:bodyPr/>
          <a:lstStyle/>
          <a:p>
            <a:r>
              <a:rPr lang="el-GR" sz="2400" b="1" dirty="0" smtClean="0">
                <a:latin typeface="Arial" pitchFamily="34" charset="0"/>
                <a:cs typeface="Arial" pitchFamily="34" charset="0"/>
              </a:rPr>
              <a:t>6. Παρουσίαση, ανάλυση &amp; αποτίμηση αποτελεσμάτων</a:t>
            </a:r>
            <a:endParaRPr lang="el-GR" sz="2400" dirty="0">
              <a:latin typeface="Arial" pitchFamily="34" charset="0"/>
              <a:cs typeface="Arial" pitchFamily="34" charset="0"/>
            </a:endParaRPr>
          </a:p>
        </p:txBody>
      </p:sp>
      <p:sp>
        <p:nvSpPr>
          <p:cNvPr id="3" name="Content Placeholder 2"/>
          <p:cNvSpPr>
            <a:spLocks noGrp="1"/>
          </p:cNvSpPr>
          <p:nvPr>
            <p:ph idx="1"/>
          </p:nvPr>
        </p:nvSpPr>
        <p:spPr>
          <a:xfrm>
            <a:off x="468313" y="1628774"/>
            <a:ext cx="8229600" cy="4104481"/>
          </a:xfrm>
        </p:spPr>
        <p:txBody>
          <a:bodyPr/>
          <a:lstStyle/>
          <a:p>
            <a:pPr marL="0">
              <a:spcBef>
                <a:spcPts val="0"/>
              </a:spcBef>
            </a:pPr>
            <a:endParaRPr lang="el-GR" b="1" dirty="0" smtClean="0">
              <a:latin typeface="Century Gothic" pitchFamily="34" charset="0"/>
            </a:endParaRPr>
          </a:p>
          <a:p>
            <a:pPr marL="0">
              <a:spcBef>
                <a:spcPts val="0"/>
              </a:spcBef>
            </a:pPr>
            <a:endParaRPr lang="el-GR" b="1" dirty="0" smtClean="0">
              <a:latin typeface="Century Gothic" pitchFamily="34" charset="0"/>
            </a:endParaRPr>
          </a:p>
          <a:p>
            <a:pPr marL="0">
              <a:spcBef>
                <a:spcPts val="0"/>
              </a:spcBef>
            </a:pPr>
            <a:endParaRPr lang="el-GR" b="1" dirty="0" smtClean="0">
              <a:latin typeface="Century Gothic" pitchFamily="34" charset="0"/>
            </a:endParaRPr>
          </a:p>
          <a:p>
            <a:pPr marL="0" algn="just">
              <a:spcBef>
                <a:spcPts val="0"/>
              </a:spcBef>
            </a:pPr>
            <a:r>
              <a:rPr lang="el-GR" b="1" dirty="0" smtClean="0">
                <a:latin typeface="Arial" pitchFamily="34" charset="0"/>
                <a:cs typeface="Arial" pitchFamily="34" charset="0"/>
              </a:rPr>
              <a:t>Η διερεύνηση της συμπεριφοράς προς το τοπίο της υπαίθρου </a:t>
            </a:r>
            <a:endParaRPr lang="el-G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1"/>
            <a:ext cx="8424936" cy="648071"/>
          </a:xfrm>
        </p:spPr>
        <p:txBody>
          <a:bodyPr/>
          <a:lstStyle/>
          <a:p>
            <a:r>
              <a:rPr lang="el-GR" sz="2000" b="1" dirty="0" smtClean="0">
                <a:latin typeface="Arial" pitchFamily="34" charset="0"/>
                <a:cs typeface="Arial" pitchFamily="34" charset="0"/>
              </a:rPr>
              <a:t>«Ποια είναι, κατά τη γνώμη σας, τα σημαντικότερα σημερινά προβλήματα του τοπίου της ελληνικής υπαίθρου;»</a:t>
            </a:r>
          </a:p>
        </p:txBody>
      </p:sp>
      <p:sp>
        <p:nvSpPr>
          <p:cNvPr id="6" name="Rectangle 5"/>
          <p:cNvSpPr/>
          <p:nvPr/>
        </p:nvSpPr>
        <p:spPr>
          <a:xfrm>
            <a:off x="352841" y="5026729"/>
            <a:ext cx="8611647" cy="1661993"/>
          </a:xfrm>
          <a:prstGeom prst="rect">
            <a:avLst/>
          </a:prstGeom>
          <a:solidFill>
            <a:schemeClr val="accent1">
              <a:lumMod val="20000"/>
              <a:lumOff val="80000"/>
            </a:schemeClr>
          </a:solidFill>
        </p:spPr>
        <p:txBody>
          <a:bodyPr wrap="square">
            <a:spAutoFit/>
          </a:bodyPr>
          <a:lstStyle/>
          <a:p>
            <a:r>
              <a:rPr lang="el-GR" sz="1700" dirty="0" smtClean="0">
                <a:latin typeface="Arial" pitchFamily="34" charset="0"/>
                <a:cs typeface="Arial" pitchFamily="34" charset="0"/>
              </a:rPr>
              <a:t>Ως το σημαντικότερα προβλήματα για το τοπίο της υπαίθρου θεωρήθηκαν:</a:t>
            </a:r>
          </a:p>
          <a:p>
            <a:pPr marL="285750" indent="-285750">
              <a:buFont typeface="Arial" panose="020B0604020202020204" pitchFamily="34" charset="0"/>
              <a:buChar char="•"/>
            </a:pPr>
            <a:r>
              <a:rPr lang="el-GR" sz="1700" dirty="0" smtClean="0">
                <a:latin typeface="Arial" pitchFamily="34" charset="0"/>
                <a:cs typeface="Arial" pitchFamily="34" charset="0"/>
              </a:rPr>
              <a:t>η ρύπανση του περιβάλλοντος,</a:t>
            </a:r>
          </a:p>
          <a:p>
            <a:pPr marL="285750" indent="-285750">
              <a:buFont typeface="Arial" panose="020B0604020202020204" pitchFamily="34" charset="0"/>
              <a:buChar char="•"/>
            </a:pPr>
            <a:r>
              <a:rPr lang="el-GR" sz="1700" dirty="0" smtClean="0">
                <a:latin typeface="Arial" pitchFamily="34" charset="0"/>
                <a:cs typeface="Arial" pitchFamily="34" charset="0"/>
              </a:rPr>
              <a:t>οι φυσικές καταστροφές &amp; η έλλειψη μέτρων αντιμετώπισής τους, </a:t>
            </a:r>
          </a:p>
          <a:p>
            <a:pPr marL="285750" indent="-285750">
              <a:buFont typeface="Arial" panose="020B0604020202020204" pitchFamily="34" charset="0"/>
              <a:buChar char="•"/>
            </a:pPr>
            <a:r>
              <a:rPr lang="el-GR" sz="1700" dirty="0" smtClean="0">
                <a:latin typeface="Arial" pitchFamily="34" charset="0"/>
                <a:cs typeface="Arial" pitchFamily="34" charset="0"/>
              </a:rPr>
              <a:t>η ερήμωση αγροτικών περιοχών και η ανεξέλεγκτη ρίψη απορριμμάτων (χωματερές) </a:t>
            </a:r>
          </a:p>
          <a:p>
            <a:r>
              <a:rPr lang="el-GR" sz="1700" dirty="0" smtClean="0">
                <a:latin typeface="Arial" pitchFamily="34" charset="0"/>
                <a:cs typeface="Arial" pitchFamily="34" charset="0"/>
              </a:rPr>
              <a:t>Το θέμα της </a:t>
            </a:r>
            <a:r>
              <a:rPr lang="el-GR" sz="1700" b="1" dirty="0" smtClean="0">
                <a:latin typeface="Arial" pitchFamily="34" charset="0"/>
                <a:cs typeface="Arial" pitchFamily="34" charset="0"/>
              </a:rPr>
              <a:t>εκτός σχεδίου δόμησης </a:t>
            </a:r>
            <a:r>
              <a:rPr lang="el-GR" sz="1700" dirty="0" smtClean="0">
                <a:latin typeface="Arial" pitchFamily="34" charset="0"/>
                <a:cs typeface="Arial" pitchFamily="34" charset="0"/>
              </a:rPr>
              <a:t>προκάλεσε ισχυρές διαφωνίες ως προς το αν πράγματι είναι ή όχι πρόβλημα του ελληνικού τοπίου.</a:t>
            </a:r>
          </a:p>
        </p:txBody>
      </p:sp>
      <p:graphicFrame>
        <p:nvGraphicFramePr>
          <p:cNvPr id="11" name="Γράφημα 10"/>
          <p:cNvGraphicFramePr>
            <a:graphicFrameLocks/>
          </p:cNvGraphicFramePr>
          <p:nvPr>
            <p:extLst>
              <p:ext uri="{D42A27DB-BD31-4B8C-83A1-F6EECF244321}">
                <p14:modId xmlns:p14="http://schemas.microsoft.com/office/powerpoint/2010/main" val="2159091488"/>
              </p:ext>
            </p:extLst>
          </p:nvPr>
        </p:nvGraphicFramePr>
        <p:xfrm>
          <a:off x="352841" y="908720"/>
          <a:ext cx="8604448" cy="411800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8313" y="1628774"/>
            <a:ext cx="8229600" cy="4824562"/>
          </a:xfrm>
        </p:spPr>
        <p:txBody>
          <a:bodyPr/>
          <a:lstStyle/>
          <a:p>
            <a:r>
              <a:rPr lang="el-GR" sz="1800" b="1" dirty="0" smtClean="0"/>
              <a:t>Τα προβλήματα του τοπίου</a:t>
            </a:r>
            <a:r>
              <a:rPr lang="el-GR" sz="1800" b="1" dirty="0">
                <a:latin typeface="Arial" pitchFamily="34" charset="0"/>
                <a:cs typeface="Arial" pitchFamily="34" charset="0"/>
              </a:rPr>
              <a:t> της ελληνικής υπαίθρου</a:t>
            </a:r>
            <a:endParaRPr lang="el-GR" sz="1800" b="1" dirty="0" smtClean="0"/>
          </a:p>
          <a:p>
            <a:pPr algn="just"/>
            <a:r>
              <a:rPr lang="el-GR" sz="1800" dirty="0">
                <a:solidFill>
                  <a:srgbClr val="FF0000"/>
                </a:solidFill>
              </a:rPr>
              <a:t>Πόλη</a:t>
            </a:r>
            <a:r>
              <a:rPr lang="en-US" sz="1800" dirty="0" smtClean="0">
                <a:solidFill>
                  <a:srgbClr val="FF0000"/>
                </a:solidFill>
              </a:rPr>
              <a:t>-</a:t>
            </a:r>
            <a:r>
              <a:rPr lang="el-GR" sz="1800" dirty="0" smtClean="0">
                <a:solidFill>
                  <a:srgbClr val="FF0000"/>
                </a:solidFill>
              </a:rPr>
              <a:t>ύπαιθρος</a:t>
            </a:r>
            <a:r>
              <a:rPr lang="en-US" sz="1800" dirty="0" smtClean="0">
                <a:solidFill>
                  <a:srgbClr val="FF0000"/>
                </a:solidFill>
              </a:rPr>
              <a:t>: </a:t>
            </a:r>
            <a:endParaRPr lang="el-GR" sz="1800" dirty="0" smtClean="0">
              <a:solidFill>
                <a:srgbClr val="FF0000"/>
              </a:solidFill>
            </a:endParaRPr>
          </a:p>
          <a:p>
            <a:pPr algn="just">
              <a:buFont typeface="Arial" panose="020B0604020202020204" pitchFamily="34" charset="0"/>
              <a:buChar char="•"/>
            </a:pPr>
            <a:r>
              <a:rPr lang="el-GR" sz="1800" dirty="0" smtClean="0"/>
              <a:t>Κάτοικοι αστικών περιοχών </a:t>
            </a:r>
            <a:r>
              <a:rPr lang="el-GR" sz="1800" dirty="0" smtClean="0">
                <a:sym typeface="Wingdings" panose="05000000000000000000" pitchFamily="2" charset="2"/>
              </a:rPr>
              <a:t></a:t>
            </a:r>
            <a:r>
              <a:rPr lang="el-GR" sz="1800" dirty="0" smtClean="0"/>
              <a:t> πρόβλημα εκτός σχεδίου δόμησης και οικοπεδοποίησης δασικών/ </a:t>
            </a:r>
            <a:r>
              <a:rPr lang="el-GR" sz="1800" dirty="0" err="1" smtClean="0"/>
              <a:t>λιβαδικών</a:t>
            </a:r>
            <a:r>
              <a:rPr lang="el-GR" sz="1800" dirty="0" smtClean="0"/>
              <a:t> εκτάσεων</a:t>
            </a:r>
          </a:p>
          <a:p>
            <a:pPr algn="just">
              <a:buFont typeface="Arial" panose="020B0604020202020204" pitchFamily="34" charset="0"/>
              <a:buChar char="•"/>
            </a:pPr>
            <a:r>
              <a:rPr lang="el-GR" sz="1800" dirty="0" smtClean="0"/>
              <a:t>Κάτοικοι υπαίθρου </a:t>
            </a:r>
            <a:r>
              <a:rPr lang="el-GR" sz="1800" dirty="0" smtClean="0">
                <a:sym typeface="Wingdings" panose="05000000000000000000" pitchFamily="2" charset="2"/>
              </a:rPr>
              <a:t> </a:t>
            </a:r>
            <a:r>
              <a:rPr lang="el-GR" sz="1800" dirty="0" smtClean="0"/>
              <a:t>διαφώνησαν ειδικά με το θέμα της εκτός σχεδίου δόμησης. </a:t>
            </a:r>
          </a:p>
          <a:p>
            <a:pPr algn="just">
              <a:buFont typeface="Arial" panose="020B0604020202020204" pitchFamily="34" charset="0"/>
              <a:buChar char="•"/>
            </a:pPr>
            <a:r>
              <a:rPr lang="el-GR" sz="1800" dirty="0"/>
              <a:t>Κάτοικοι </a:t>
            </a:r>
            <a:r>
              <a:rPr lang="el-GR" sz="1800" dirty="0" smtClean="0"/>
              <a:t>υπαίθρου</a:t>
            </a:r>
            <a:r>
              <a:rPr lang="el-GR" sz="1800" dirty="0"/>
              <a:t> </a:t>
            </a:r>
            <a:r>
              <a:rPr lang="el-GR" sz="1800" dirty="0" smtClean="0">
                <a:sym typeface="Wingdings" panose="05000000000000000000" pitchFamily="2" charset="2"/>
              </a:rPr>
              <a:t> πρόβλημα</a:t>
            </a:r>
            <a:r>
              <a:rPr lang="el-GR" sz="1800" dirty="0" smtClean="0"/>
              <a:t> ερήμωσης αγροτικών περιοχών και εγκατάλειψης της υπαίθρου.  </a:t>
            </a:r>
            <a:endParaRPr lang="el-GR" sz="1800" dirty="0"/>
          </a:p>
          <a:p>
            <a:pPr algn="just"/>
            <a:r>
              <a:rPr lang="el-GR" sz="1800" dirty="0" smtClean="0">
                <a:solidFill>
                  <a:srgbClr val="FF0000"/>
                </a:solidFill>
              </a:rPr>
              <a:t>Εκπαίδευση: </a:t>
            </a:r>
          </a:p>
          <a:p>
            <a:pPr algn="just">
              <a:buFont typeface="Arial" panose="020B0604020202020204" pitchFamily="34" charset="0"/>
              <a:buChar char="•"/>
            </a:pPr>
            <a:r>
              <a:rPr lang="el-GR" sz="1800" dirty="0" smtClean="0"/>
              <a:t>Ανώτερο επίπεδο εκπαίδευσης </a:t>
            </a:r>
            <a:r>
              <a:rPr lang="el-GR" sz="1800" dirty="0" smtClean="0">
                <a:sym typeface="Wingdings" panose="05000000000000000000" pitchFamily="2" charset="2"/>
              </a:rPr>
              <a:t> </a:t>
            </a:r>
            <a:r>
              <a:rPr lang="el-GR" sz="1800" dirty="0" smtClean="0"/>
              <a:t>προβλήματα εκτός σχεδίου δόμησης και άναρχης τουριστικής ανάπτυξης</a:t>
            </a:r>
          </a:p>
          <a:p>
            <a:pPr algn="just">
              <a:buFont typeface="Arial" panose="020B0604020202020204" pitchFamily="34" charset="0"/>
              <a:buChar char="•"/>
            </a:pPr>
            <a:r>
              <a:rPr lang="el-GR" sz="1800" dirty="0" smtClean="0"/>
              <a:t>Χαμηλότερο </a:t>
            </a:r>
            <a:r>
              <a:rPr lang="el-GR" sz="1800" dirty="0"/>
              <a:t>επίπεδο εκπαίδευσης </a:t>
            </a:r>
            <a:r>
              <a:rPr lang="el-GR" sz="1800" dirty="0" smtClean="0">
                <a:sym typeface="Wingdings" panose="05000000000000000000" pitchFamily="2" charset="2"/>
              </a:rPr>
              <a:t> </a:t>
            </a:r>
            <a:r>
              <a:rPr lang="el-GR" sz="1800" dirty="0" smtClean="0"/>
              <a:t>διαφώνησε με προβλήματα </a:t>
            </a:r>
            <a:r>
              <a:rPr lang="el-GR" sz="1800" dirty="0"/>
              <a:t>εκτός σχεδίου δόμησης και άναρχης τουριστικής </a:t>
            </a:r>
            <a:r>
              <a:rPr lang="el-GR" sz="1800" dirty="0" smtClean="0"/>
              <a:t>ανάπτυξης ή δεν εξέφρασε άποψη.  </a:t>
            </a:r>
            <a:r>
              <a:rPr lang="en-US" sz="1800" dirty="0"/>
              <a:t> </a:t>
            </a:r>
            <a:endParaRPr lang="el-GR" sz="1800" dirty="0"/>
          </a:p>
          <a:p>
            <a:endParaRPr lang="el-GR" dirty="0"/>
          </a:p>
        </p:txBody>
      </p:sp>
      <p:sp>
        <p:nvSpPr>
          <p:cNvPr id="5" name="Title 1"/>
          <p:cNvSpPr txBox="1">
            <a:spLocks/>
          </p:cNvSpPr>
          <p:nvPr/>
        </p:nvSpPr>
        <p:spPr bwMode="auto">
          <a:xfrm>
            <a:off x="370645" y="692696"/>
            <a:ext cx="8424936" cy="64807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r>
              <a:rPr lang="el-GR" sz="2000" b="1" kern="0" dirty="0" smtClean="0">
                <a:latin typeface="Arial" pitchFamily="34" charset="0"/>
                <a:cs typeface="Arial" pitchFamily="34" charset="0"/>
              </a:rPr>
              <a:t>«Ποια είναι, κατά τη γνώμη σας, τα σημαντικότερα σημερινά προβλήματα του τοπίου της ελληνικής υπαίθρου;»</a:t>
            </a:r>
          </a:p>
        </p:txBody>
      </p:sp>
    </p:spTree>
    <p:extLst>
      <p:ext uri="{BB962C8B-B14F-4D97-AF65-F5344CB8AC3E}">
        <p14:creationId xmlns:p14="http://schemas.microsoft.com/office/powerpoint/2010/main" val="1114744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67" y="258803"/>
            <a:ext cx="8352928" cy="643765"/>
          </a:xfrm>
        </p:spPr>
        <p:txBody>
          <a:bodyPr/>
          <a:lstStyle/>
          <a:p>
            <a:pPr algn="just"/>
            <a:r>
              <a:rPr lang="el-GR" sz="2000" b="1" dirty="0">
                <a:latin typeface="Arial" pitchFamily="34" charset="0"/>
                <a:cs typeface="Arial" pitchFamily="34" charset="0"/>
              </a:rPr>
              <a:t>Η διερεύνηση της συμπεριφοράς προς το τοπίο της υπαίθρου </a:t>
            </a:r>
            <a:br>
              <a:rPr lang="el-GR" sz="2000" b="1" dirty="0">
                <a:latin typeface="Arial" pitchFamily="34" charset="0"/>
                <a:cs typeface="Arial" pitchFamily="34" charset="0"/>
              </a:rPr>
            </a:br>
            <a:endParaRPr lang="el-GR" sz="2000" b="1" dirty="0" smtClean="0">
              <a:latin typeface="Century Gothic" pitchFamily="34" charset="0"/>
            </a:endParaRPr>
          </a:p>
        </p:txBody>
      </p:sp>
      <p:sp>
        <p:nvSpPr>
          <p:cNvPr id="11" name="Rectangle 10"/>
          <p:cNvSpPr/>
          <p:nvPr/>
        </p:nvSpPr>
        <p:spPr>
          <a:xfrm>
            <a:off x="420688" y="5961583"/>
            <a:ext cx="8327776" cy="584775"/>
          </a:xfrm>
          <a:prstGeom prst="rect">
            <a:avLst/>
          </a:prstGeom>
          <a:solidFill>
            <a:schemeClr val="accent1">
              <a:lumMod val="20000"/>
              <a:lumOff val="80000"/>
            </a:schemeClr>
          </a:solidFill>
          <a:ln>
            <a:solidFill>
              <a:srgbClr val="006600"/>
            </a:solidFill>
          </a:ln>
        </p:spPr>
        <p:txBody>
          <a:bodyPr wrap="square">
            <a:spAutoFit/>
          </a:bodyPr>
          <a:lstStyle/>
          <a:p>
            <a:pPr algn="just"/>
            <a:r>
              <a:rPr lang="el-GR" sz="1600" i="1" dirty="0" smtClean="0">
                <a:latin typeface="Arial" pitchFamily="34" charset="0"/>
                <a:cs typeface="Arial" pitchFamily="34" charset="0"/>
              </a:rPr>
              <a:t>Ανεξέλεγκτη ρίψη απορριμμάτων και άναρχη εκτός σχεδίου δόμηση στους ελαιώνες της Λέσβου.</a:t>
            </a:r>
          </a:p>
        </p:txBody>
      </p:sp>
      <p:pic>
        <p:nvPicPr>
          <p:cNvPr id="7" name="Picture 6" descr="PC130193"/>
          <p:cNvPicPr/>
          <p:nvPr/>
        </p:nvPicPr>
        <p:blipFill>
          <a:blip r:embed="rId2" cstate="print">
            <a:lum bright="6000" contrast="24000"/>
          </a:blip>
          <a:srcRect/>
          <a:stretch>
            <a:fillRect/>
          </a:stretch>
        </p:blipFill>
        <p:spPr bwMode="auto">
          <a:xfrm>
            <a:off x="395536" y="980728"/>
            <a:ext cx="8352928"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67544" y="116632"/>
            <a:ext cx="8352928" cy="2996952"/>
          </a:xfrm>
        </p:spPr>
        <p:txBody>
          <a:bodyPr/>
          <a:lstStyle/>
          <a:p>
            <a:pPr marL="0" algn="ctr">
              <a:spcBef>
                <a:spcPts val="0"/>
              </a:spcBef>
            </a:pPr>
            <a:endParaRPr lang="el-GR" b="1" dirty="0" smtClean="0">
              <a:latin typeface="Century Gothic" pitchFamily="34" charset="0"/>
            </a:endParaRPr>
          </a:p>
          <a:p>
            <a:pPr marL="0" algn="ctr">
              <a:spcBef>
                <a:spcPts val="0"/>
              </a:spcBef>
            </a:pPr>
            <a:endParaRPr lang="el-GR" b="1" dirty="0" smtClean="0">
              <a:latin typeface="Century Gothic" pitchFamily="34" charset="0"/>
            </a:endParaRPr>
          </a:p>
          <a:p>
            <a:pPr marL="0" algn="ctr">
              <a:spcBef>
                <a:spcPts val="0"/>
              </a:spcBef>
            </a:pPr>
            <a:r>
              <a:rPr lang="el-GR" b="1" dirty="0" smtClean="0">
                <a:latin typeface="Arial" pitchFamily="34" charset="0"/>
                <a:cs typeface="Arial" pitchFamily="34" charset="0"/>
              </a:rPr>
              <a:t>Πρώτο Μέρος</a:t>
            </a:r>
            <a:r>
              <a:rPr lang="en-US" b="1" dirty="0" smtClean="0">
                <a:latin typeface="Arial" pitchFamily="34" charset="0"/>
                <a:cs typeface="Arial" pitchFamily="34" charset="0"/>
              </a:rPr>
              <a:t> </a:t>
            </a:r>
            <a:endParaRPr lang="el-GR" i="1" dirty="0" smtClean="0">
              <a:solidFill>
                <a:srgbClr val="FF0000"/>
              </a:solidFill>
              <a:latin typeface="Century Gothic" pitchFamily="34" charset="0"/>
            </a:endParaRPr>
          </a:p>
          <a:p>
            <a:pPr marL="0" algn="ctr">
              <a:spcBef>
                <a:spcPts val="0"/>
              </a:spcBef>
            </a:pPr>
            <a:r>
              <a:rPr lang="el-GR" dirty="0" smtClean="0">
                <a:solidFill>
                  <a:srgbClr val="FF0000"/>
                </a:solidFill>
                <a:latin typeface="Arial" pitchFamily="34" charset="0"/>
                <a:cs typeface="Arial" pitchFamily="34" charset="0"/>
              </a:rPr>
              <a:t>Η γεωγραφική προσέγγιση της «συνείδησης» μέσω του τοπίου</a:t>
            </a:r>
          </a:p>
          <a:p>
            <a:endParaRPr lang="el-GR" dirty="0"/>
          </a:p>
        </p:txBody>
      </p:sp>
      <p:pic>
        <p:nvPicPr>
          <p:cNvPr id="5" name="Picture 5" descr="DSC01350"/>
          <p:cNvPicPr>
            <a:picLocks noGrp="1" noChangeAspect="1" noChangeArrowheads="1"/>
          </p:cNvPicPr>
          <p:nvPr>
            <p:ph sz="half" idx="2"/>
          </p:nvPr>
        </p:nvPicPr>
        <p:blipFill>
          <a:blip r:embed="rId2" cstate="print"/>
          <a:srcRect/>
          <a:stretch>
            <a:fillRect/>
          </a:stretch>
        </p:blipFill>
        <p:spPr>
          <a:xfrm>
            <a:off x="2483769" y="2924944"/>
            <a:ext cx="4536503" cy="3402378"/>
          </a:xfrm>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0" descr="DSC013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4" y="846835"/>
            <a:ext cx="8064126" cy="517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20688" y="188640"/>
            <a:ext cx="8229600" cy="652934"/>
          </a:xfrm>
        </p:spPr>
        <p:txBody>
          <a:bodyPr/>
          <a:lstStyle/>
          <a:p>
            <a:pPr algn="just"/>
            <a:r>
              <a:rPr lang="el-GR" sz="2000" b="1" dirty="0">
                <a:latin typeface="Arial" pitchFamily="34" charset="0"/>
                <a:cs typeface="Arial" pitchFamily="34" charset="0"/>
              </a:rPr>
              <a:t>Η διερεύνηση της συμπεριφοράς προς το τοπίο της υπαίθρου </a:t>
            </a:r>
            <a:br>
              <a:rPr lang="el-GR" sz="2000" b="1" dirty="0">
                <a:latin typeface="Arial" pitchFamily="34" charset="0"/>
                <a:cs typeface="Arial" pitchFamily="34" charset="0"/>
              </a:rPr>
            </a:br>
            <a:endParaRPr lang="el-GR" sz="2000" b="1" dirty="0" smtClean="0">
              <a:latin typeface="Century Gothic" pitchFamily="34" charset="0"/>
            </a:endParaRPr>
          </a:p>
        </p:txBody>
      </p:sp>
      <p:sp>
        <p:nvSpPr>
          <p:cNvPr id="6" name="Rectangle 10"/>
          <p:cNvSpPr/>
          <p:nvPr/>
        </p:nvSpPr>
        <p:spPr>
          <a:xfrm>
            <a:off x="468314" y="6165304"/>
            <a:ext cx="8064126" cy="338554"/>
          </a:xfrm>
          <a:prstGeom prst="rect">
            <a:avLst/>
          </a:prstGeom>
          <a:solidFill>
            <a:schemeClr val="accent1">
              <a:lumMod val="20000"/>
              <a:lumOff val="80000"/>
            </a:schemeClr>
          </a:solidFill>
          <a:ln>
            <a:solidFill>
              <a:srgbClr val="006600"/>
            </a:solidFill>
          </a:ln>
        </p:spPr>
        <p:txBody>
          <a:bodyPr wrap="square">
            <a:spAutoFit/>
          </a:bodyPr>
          <a:lstStyle/>
          <a:p>
            <a:pPr algn="just"/>
            <a:r>
              <a:rPr lang="el-GR" sz="1600" i="1" dirty="0"/>
              <a:t>Απόρριψη μπαζών και υποβάθμιση του τοπίου</a:t>
            </a:r>
            <a:r>
              <a:rPr lang="el-GR" sz="1600" dirty="0"/>
              <a:t> της </a:t>
            </a:r>
            <a:r>
              <a:rPr lang="el-GR" sz="1600" i="1" dirty="0"/>
              <a:t>αρκαδικής </a:t>
            </a:r>
            <a:r>
              <a:rPr lang="el-GR" sz="1600" i="1" dirty="0" smtClean="0"/>
              <a:t>υπαίθρου.</a:t>
            </a:r>
            <a:endParaRPr lang="el-GR" sz="1600" i="1" dirty="0" smtClean="0">
              <a:latin typeface="Arial" pitchFamily="34" charset="0"/>
              <a:cs typeface="Arial" pitchFamily="34" charset="0"/>
            </a:endParaRPr>
          </a:p>
        </p:txBody>
      </p:sp>
    </p:spTree>
    <p:extLst>
      <p:ext uri="{BB962C8B-B14F-4D97-AF65-F5344CB8AC3E}">
        <p14:creationId xmlns:p14="http://schemas.microsoft.com/office/powerpoint/2010/main" val="1033807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1" descr="DSC013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174" y="620688"/>
            <a:ext cx="8229600"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133797"/>
            <a:ext cx="8229600" cy="774923"/>
          </a:xfrm>
        </p:spPr>
        <p:txBody>
          <a:bodyPr/>
          <a:lstStyle/>
          <a:p>
            <a:pPr algn="just"/>
            <a:r>
              <a:rPr lang="el-GR" sz="2000" b="1" dirty="0">
                <a:latin typeface="Arial" pitchFamily="34" charset="0"/>
                <a:cs typeface="Arial" pitchFamily="34" charset="0"/>
              </a:rPr>
              <a:t>Η διερεύνηση της συμπεριφοράς προς το τοπίο της υπαίθρου </a:t>
            </a:r>
            <a:br>
              <a:rPr lang="el-GR" sz="2000" b="1" dirty="0">
                <a:latin typeface="Arial" pitchFamily="34" charset="0"/>
                <a:cs typeface="Arial" pitchFamily="34" charset="0"/>
              </a:rPr>
            </a:br>
            <a:endParaRPr lang="el-GR" sz="2000" b="1" dirty="0" smtClean="0">
              <a:latin typeface="Century Gothic" pitchFamily="34" charset="0"/>
            </a:endParaRPr>
          </a:p>
        </p:txBody>
      </p:sp>
      <p:sp>
        <p:nvSpPr>
          <p:cNvPr id="7" name="Rectangle 10"/>
          <p:cNvSpPr/>
          <p:nvPr/>
        </p:nvSpPr>
        <p:spPr>
          <a:xfrm>
            <a:off x="485444" y="5805264"/>
            <a:ext cx="8229600" cy="830997"/>
          </a:xfrm>
          <a:prstGeom prst="rect">
            <a:avLst/>
          </a:prstGeom>
          <a:solidFill>
            <a:schemeClr val="accent1">
              <a:lumMod val="20000"/>
              <a:lumOff val="80000"/>
            </a:schemeClr>
          </a:solidFill>
          <a:ln>
            <a:solidFill>
              <a:srgbClr val="006600"/>
            </a:solidFill>
          </a:ln>
        </p:spPr>
        <p:txBody>
          <a:bodyPr wrap="square">
            <a:spAutoFit/>
          </a:bodyPr>
          <a:lstStyle/>
          <a:p>
            <a:pPr algn="just"/>
            <a:r>
              <a:rPr lang="el-GR" sz="1600" i="1" dirty="0"/>
              <a:t>Εγκαταλελειμμένα και ερειπωμένα κτίρια, οχήματα, μηχανήματα, όπως φαίνονται από δημόσιο πολυσύχναστο δρόμο λίγο έξω από την Τρίπολη της </a:t>
            </a:r>
            <a:r>
              <a:rPr lang="el-GR" sz="1600" i="1" dirty="0" smtClean="0"/>
              <a:t>Αρκαδίας.</a:t>
            </a:r>
            <a:endParaRPr lang="el-GR" sz="1600" i="1" dirty="0" smtClean="0">
              <a:latin typeface="Arial" pitchFamily="34" charset="0"/>
              <a:cs typeface="Arial" pitchFamily="34" charset="0"/>
            </a:endParaRPr>
          </a:p>
        </p:txBody>
      </p:sp>
    </p:spTree>
    <p:extLst>
      <p:ext uri="{BB962C8B-B14F-4D97-AF65-F5344CB8AC3E}">
        <p14:creationId xmlns:p14="http://schemas.microsoft.com/office/powerpoint/2010/main" val="972791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PB180100"/>
          <p:cNvPicPr>
            <a:picLocks noGrp="1"/>
          </p:cNvPicPr>
          <p:nvPr>
            <p:ph idx="1"/>
          </p:nvPr>
        </p:nvPicPr>
        <p:blipFill>
          <a:blip r:embed="rId2" cstate="print">
            <a:lum bright="12000" contrast="12000"/>
          </a:blip>
          <a:srcRect/>
          <a:stretch>
            <a:fillRect/>
          </a:stretch>
        </p:blipFill>
        <p:spPr bwMode="auto">
          <a:xfrm>
            <a:off x="332625" y="692696"/>
            <a:ext cx="8415839" cy="4755378"/>
          </a:xfrm>
          <a:prstGeom prst="rect">
            <a:avLst/>
          </a:prstGeom>
          <a:noFill/>
          <a:ln w="9525">
            <a:noFill/>
            <a:miter lim="800000"/>
            <a:headEnd/>
            <a:tailEnd/>
          </a:ln>
        </p:spPr>
      </p:pic>
      <p:sp>
        <p:nvSpPr>
          <p:cNvPr id="6" name="Rectangle 5"/>
          <p:cNvSpPr/>
          <p:nvPr/>
        </p:nvSpPr>
        <p:spPr>
          <a:xfrm>
            <a:off x="332625" y="5544877"/>
            <a:ext cx="8424936" cy="1292662"/>
          </a:xfrm>
          <a:prstGeom prst="rect">
            <a:avLst/>
          </a:prstGeom>
          <a:solidFill>
            <a:schemeClr val="accent1">
              <a:lumMod val="20000"/>
              <a:lumOff val="80000"/>
            </a:schemeClr>
          </a:solidFill>
          <a:ln>
            <a:solidFill>
              <a:srgbClr val="006600"/>
            </a:solidFill>
          </a:ln>
        </p:spPr>
        <p:txBody>
          <a:bodyPr wrap="square">
            <a:spAutoFit/>
          </a:bodyPr>
          <a:lstStyle/>
          <a:p>
            <a:pPr algn="just"/>
            <a:r>
              <a:rPr lang="el-GR" sz="1600" i="1" dirty="0" smtClean="0"/>
              <a:t>Ανεξέλεγκτη ρίψη μπαζών και εγκατάλειψη οχήματος τέλους κύκλου ζωής στην είσοδο του χωριού «</a:t>
            </a:r>
            <a:r>
              <a:rPr lang="el-GR" sz="1600" i="1" dirty="0" err="1" smtClean="0"/>
              <a:t>Παναγιούδα</a:t>
            </a:r>
            <a:r>
              <a:rPr lang="el-GR" sz="1600" i="1" dirty="0" smtClean="0"/>
              <a:t>» της Λέσβου (7 </a:t>
            </a:r>
            <a:r>
              <a:rPr lang="el-GR" sz="1600" i="1" dirty="0" err="1" smtClean="0"/>
              <a:t>χλμ</a:t>
            </a:r>
            <a:r>
              <a:rPr lang="el-GR" sz="1600" i="1" dirty="0" smtClean="0"/>
              <a:t> από την πρωτεύουσα), όπως φαίνονται από δημόσιο δρόμο. Υπήρχαν στη θέση αυτή επί τουλάχιστον 7 μήνες (από Δεκέμβριο του 2011).</a:t>
            </a:r>
          </a:p>
          <a:p>
            <a:r>
              <a:rPr lang="el-GR" sz="1400" i="1" dirty="0" smtClean="0"/>
              <a:t> </a:t>
            </a:r>
          </a:p>
        </p:txBody>
      </p:sp>
      <p:sp>
        <p:nvSpPr>
          <p:cNvPr id="8" name="Title 1"/>
          <p:cNvSpPr txBox="1">
            <a:spLocks/>
          </p:cNvSpPr>
          <p:nvPr/>
        </p:nvSpPr>
        <p:spPr bwMode="auto">
          <a:xfrm>
            <a:off x="332625" y="260648"/>
            <a:ext cx="8352928" cy="64376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just"/>
            <a:r>
              <a:rPr lang="el-GR" sz="2000" b="1" kern="0" dirty="0" smtClean="0">
                <a:latin typeface="Arial" pitchFamily="34" charset="0"/>
                <a:cs typeface="Arial" pitchFamily="34" charset="0"/>
              </a:rPr>
              <a:t>Η διερεύνηση της συμπεριφοράς προς το τοπίο της υπαίθρου </a:t>
            </a:r>
            <a:br>
              <a:rPr lang="el-GR" sz="2000" b="1" kern="0" dirty="0" smtClean="0">
                <a:latin typeface="Arial" pitchFamily="34" charset="0"/>
                <a:cs typeface="Arial" pitchFamily="34" charset="0"/>
              </a:rPr>
            </a:br>
            <a:endParaRPr lang="el-GR" sz="2000" b="1" kern="0" dirty="0" smtClean="0">
              <a:latin typeface="Century Gothic"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32" y="188640"/>
            <a:ext cx="8604956" cy="508918"/>
          </a:xfrm>
        </p:spPr>
        <p:txBody>
          <a:bodyPr/>
          <a:lstStyle/>
          <a:p>
            <a:pPr algn="ctr"/>
            <a:r>
              <a:rPr lang="el-GR" sz="1800" b="1" dirty="0" smtClean="0">
                <a:latin typeface="Arial" pitchFamily="34" charset="0"/>
                <a:cs typeface="Arial" pitchFamily="34" charset="0"/>
              </a:rPr>
              <a:t>«</a:t>
            </a:r>
            <a:r>
              <a:rPr lang="el-GR" sz="1800" b="1" dirty="0">
                <a:latin typeface="Arial" pitchFamily="34" charset="0"/>
                <a:cs typeface="Arial" pitchFamily="34" charset="0"/>
              </a:rPr>
              <a:t>Έ</a:t>
            </a:r>
            <a:r>
              <a:rPr lang="el-GR" sz="1800" b="1" dirty="0" smtClean="0">
                <a:latin typeface="Arial" pitchFamily="34" charset="0"/>
                <a:cs typeface="Arial" pitchFamily="34" charset="0"/>
              </a:rPr>
              <a:t>χετε προβεί σε κάποια ενέργεια που είχε αρνητικό αντίκτυπο στο τοπίο;»</a:t>
            </a:r>
          </a:p>
        </p:txBody>
      </p:sp>
      <p:sp>
        <p:nvSpPr>
          <p:cNvPr id="5" name="Content Placeholder 4"/>
          <p:cNvSpPr>
            <a:spLocks noGrp="1"/>
          </p:cNvSpPr>
          <p:nvPr>
            <p:ph idx="1"/>
          </p:nvPr>
        </p:nvSpPr>
        <p:spPr>
          <a:xfrm>
            <a:off x="251520" y="908720"/>
            <a:ext cx="8712968" cy="5760640"/>
          </a:xfrm>
          <a:solidFill>
            <a:schemeClr val="accent1">
              <a:lumMod val="20000"/>
              <a:lumOff val="80000"/>
            </a:schemeClr>
          </a:solidFill>
        </p:spPr>
        <p:txBody>
          <a:bodyPr/>
          <a:lstStyle/>
          <a:p>
            <a:pPr marL="0">
              <a:spcBef>
                <a:spcPts val="0"/>
              </a:spcBef>
            </a:pPr>
            <a:r>
              <a:rPr lang="el-GR" sz="1800" dirty="0" smtClean="0">
                <a:solidFill>
                  <a:srgbClr val="FF0000"/>
                </a:solidFill>
                <a:latin typeface="Arial" pitchFamily="34" charset="0"/>
                <a:cs typeface="Arial" pitchFamily="34" charset="0"/>
              </a:rPr>
              <a:t>Εκδήλωση αρνητικής συμπεριφοράς προς το τοπίο</a:t>
            </a:r>
          </a:p>
          <a:p>
            <a:pPr marL="0" algn="just">
              <a:spcBef>
                <a:spcPts val="0"/>
              </a:spcBef>
              <a:buFont typeface="Wingdings" pitchFamily="2" charset="2"/>
              <a:buChar char="ü"/>
            </a:pPr>
            <a:r>
              <a:rPr lang="el-GR" sz="1800" dirty="0" smtClean="0">
                <a:latin typeface="Arial" pitchFamily="34" charset="0"/>
                <a:cs typeface="Arial" pitchFamily="34" charset="0"/>
              </a:rPr>
              <a:t>Ο ένας στους τρεις (35%) αποδέχεται ότι έχει εκδηλώσει αρνητική συμπεριφορά προς το τοπίο</a:t>
            </a:r>
          </a:p>
          <a:p>
            <a:pPr marL="0" algn="just">
              <a:spcBef>
                <a:spcPts val="0"/>
              </a:spcBef>
              <a:buFont typeface="Wingdings" pitchFamily="2" charset="2"/>
              <a:buChar char="ü"/>
            </a:pPr>
            <a:r>
              <a:rPr lang="el-GR" sz="1800" dirty="0" smtClean="0">
                <a:latin typeface="Arial" pitchFamily="34" charset="0"/>
                <a:cs typeface="Arial" pitchFamily="34" charset="0"/>
              </a:rPr>
              <a:t>Οι περισσότεροι συμμετέχοντες αποδίδουν την αρνητική συμπεριφορά προς το τοπίο στην αμέλεια/ έλλειψη βούλησης. Άρα, κατά μεγαλύτερο βαθμό, πρόκειται για συνειδητή επίδειξη αρνητικής συμπεριφοράς. </a:t>
            </a:r>
          </a:p>
          <a:p>
            <a:pPr marL="0">
              <a:spcBef>
                <a:spcPts val="0"/>
              </a:spcBef>
            </a:pPr>
            <a:endParaRPr lang="el-GR" sz="1800" dirty="0" smtClean="0">
              <a:latin typeface="Arial" pitchFamily="34" charset="0"/>
              <a:cs typeface="Arial" pitchFamily="34" charset="0"/>
            </a:endParaRPr>
          </a:p>
          <a:p>
            <a:endParaRPr lang="el-GR" sz="1600" i="1" dirty="0" smtClean="0">
              <a:latin typeface="Century Gothic" pitchFamily="34" charset="0"/>
            </a:endParaRPr>
          </a:p>
        </p:txBody>
      </p:sp>
      <p:graphicFrame>
        <p:nvGraphicFramePr>
          <p:cNvPr id="4" name="Θέση περιεχομένου 3"/>
          <p:cNvGraphicFramePr>
            <a:graphicFrameLocks/>
          </p:cNvGraphicFramePr>
          <p:nvPr>
            <p:extLst>
              <p:ext uri="{D42A27DB-BD31-4B8C-83A1-F6EECF244321}">
                <p14:modId xmlns:p14="http://schemas.microsoft.com/office/powerpoint/2010/main" val="4182304483"/>
              </p:ext>
            </p:extLst>
          </p:nvPr>
        </p:nvGraphicFramePr>
        <p:xfrm>
          <a:off x="611560" y="2852936"/>
          <a:ext cx="8114309" cy="380658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3"/>
            <a:ext cx="8640960" cy="648072"/>
          </a:xfrm>
        </p:spPr>
        <p:txBody>
          <a:bodyPr/>
          <a:lstStyle/>
          <a:p>
            <a:r>
              <a:rPr lang="el-GR" sz="2000" b="1" dirty="0" smtClean="0">
                <a:latin typeface="Arial" pitchFamily="34" charset="0"/>
                <a:cs typeface="Arial" pitchFamily="34" charset="0"/>
              </a:rPr>
              <a:t>«Τι ή ποιος θεωρείτε ότι ευθύνεται για τα προβλήματα αυτά; Μπορείτε να επιλέξετε παραπάνω από μια απαντήσεις.»</a:t>
            </a:r>
          </a:p>
        </p:txBody>
      </p:sp>
      <p:sp>
        <p:nvSpPr>
          <p:cNvPr id="5" name="Content Placeholder 4"/>
          <p:cNvSpPr>
            <a:spLocks noGrp="1"/>
          </p:cNvSpPr>
          <p:nvPr>
            <p:ph idx="1"/>
          </p:nvPr>
        </p:nvSpPr>
        <p:spPr>
          <a:xfrm>
            <a:off x="251520" y="4941168"/>
            <a:ext cx="8640960" cy="1916832"/>
          </a:xfrm>
          <a:solidFill>
            <a:schemeClr val="accent1">
              <a:lumMod val="20000"/>
              <a:lumOff val="80000"/>
            </a:schemeClr>
          </a:solidFill>
        </p:spPr>
        <p:txBody>
          <a:bodyPr/>
          <a:lstStyle/>
          <a:p>
            <a:pPr marL="0" algn="just">
              <a:spcBef>
                <a:spcPts val="0"/>
              </a:spcBef>
            </a:pPr>
            <a:r>
              <a:rPr lang="el-GR" sz="1800" dirty="0" smtClean="0">
                <a:latin typeface="Arial" pitchFamily="34" charset="0"/>
                <a:cs typeface="Arial" pitchFamily="34" charset="0"/>
              </a:rPr>
              <a:t>Οι ενδογενείς αιτίες, όπως η </a:t>
            </a:r>
            <a:r>
              <a:rPr lang="el-GR" sz="1800" b="1" dirty="0" smtClean="0">
                <a:latin typeface="Arial" pitchFamily="34" charset="0"/>
                <a:cs typeface="Arial" pitchFamily="34" charset="0"/>
              </a:rPr>
              <a:t>έλλειψη παιδείας </a:t>
            </a:r>
            <a:r>
              <a:rPr lang="el-GR" sz="1800" dirty="0" smtClean="0">
                <a:latin typeface="Arial" pitchFamily="34" charset="0"/>
                <a:cs typeface="Arial" pitchFamily="34" charset="0"/>
              </a:rPr>
              <a:t>και οι </a:t>
            </a:r>
            <a:r>
              <a:rPr lang="el-GR" sz="1800" b="1" dirty="0" smtClean="0">
                <a:latin typeface="Arial" pitchFamily="34" charset="0"/>
                <a:cs typeface="Arial" pitchFamily="34" charset="0"/>
              </a:rPr>
              <a:t>συμπεριφορές όλων </a:t>
            </a:r>
            <a:r>
              <a:rPr lang="el-GR" sz="1800" dirty="0" smtClean="0">
                <a:latin typeface="Arial" pitchFamily="34" charset="0"/>
                <a:cs typeface="Arial" pitchFamily="34" charset="0"/>
              </a:rPr>
              <a:t>(νοοτροπίες και πρακτικές), αναφέρθηκαν ως οι πιο σημαντικές αιτίες των προβλημάτων του τοπίου της υπαίθρου.</a:t>
            </a:r>
          </a:p>
          <a:p>
            <a:pPr marL="0" algn="just">
              <a:spcBef>
                <a:spcPts val="0"/>
              </a:spcBef>
            </a:pPr>
            <a:r>
              <a:rPr lang="el-GR" sz="1800" dirty="0" smtClean="0">
                <a:latin typeface="Arial" pitchFamily="34" charset="0"/>
                <a:cs typeface="Arial" pitchFamily="34" charset="0"/>
              </a:rPr>
              <a:t>  </a:t>
            </a:r>
          </a:p>
          <a:p>
            <a:pPr marL="0" algn="just">
              <a:spcBef>
                <a:spcPts val="0"/>
              </a:spcBef>
            </a:pPr>
            <a:r>
              <a:rPr lang="el-GR" sz="1800" dirty="0" smtClean="0">
                <a:latin typeface="Arial" pitchFamily="34" charset="0"/>
                <a:cs typeface="Arial" pitchFamily="34" charset="0"/>
              </a:rPr>
              <a:t>Γενικότερα, ως σημαντικότερο αίτιο που οδηγεί στα προβλήματα του τοπίου της υπαίθρου αναφέρθηκε η </a:t>
            </a:r>
            <a:r>
              <a:rPr lang="el-GR" sz="1800" b="1" dirty="0" smtClean="0">
                <a:latin typeface="Arial" pitchFamily="34" charset="0"/>
                <a:cs typeface="Arial" pitchFamily="34" charset="0"/>
              </a:rPr>
              <a:t>έλλειψη παιδείας.</a:t>
            </a:r>
          </a:p>
          <a:p>
            <a:pPr marL="0">
              <a:spcBef>
                <a:spcPts val="0"/>
              </a:spcBef>
            </a:pPr>
            <a:endParaRPr lang="el-GR" sz="1400" b="1" u="sng" dirty="0" smtClean="0">
              <a:latin typeface="Century Gothic" pitchFamily="34" charset="0"/>
            </a:endParaRPr>
          </a:p>
          <a:p>
            <a:pPr marL="0">
              <a:spcBef>
                <a:spcPts val="0"/>
              </a:spcBef>
            </a:pPr>
            <a:endParaRPr lang="el-GR" sz="1400" dirty="0" smtClean="0"/>
          </a:p>
          <a:p>
            <a:pPr marL="0">
              <a:spcBef>
                <a:spcPts val="0"/>
              </a:spcBef>
            </a:pPr>
            <a:endParaRPr lang="el-GR" sz="1600" b="1" u="sng" dirty="0" smtClean="0">
              <a:latin typeface="Century Gothic" pitchFamily="34" charset="0"/>
            </a:endParaRPr>
          </a:p>
        </p:txBody>
      </p:sp>
      <p:graphicFrame>
        <p:nvGraphicFramePr>
          <p:cNvPr id="6" name="Γράφημα 5"/>
          <p:cNvGraphicFramePr>
            <a:graphicFrameLocks/>
          </p:cNvGraphicFramePr>
          <p:nvPr>
            <p:extLst>
              <p:ext uri="{D42A27DB-BD31-4B8C-83A1-F6EECF244321}">
                <p14:modId xmlns:p14="http://schemas.microsoft.com/office/powerpoint/2010/main" val="3381564355"/>
              </p:ext>
            </p:extLst>
          </p:nvPr>
        </p:nvGraphicFramePr>
        <p:xfrm>
          <a:off x="539552" y="922365"/>
          <a:ext cx="8352928" cy="403244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9392"/>
            <a:ext cx="8568952" cy="1228998"/>
          </a:xfrm>
        </p:spPr>
        <p:txBody>
          <a:bodyPr/>
          <a:lstStyle/>
          <a:p>
            <a:pPr algn="just"/>
            <a:r>
              <a:rPr lang="el-GR" sz="2000" b="1" dirty="0" smtClean="0">
                <a:latin typeface="Arial" pitchFamily="34" charset="0"/>
                <a:cs typeface="Arial" pitchFamily="34" charset="0"/>
              </a:rPr>
              <a:t>«Εσείς προσωπικά, μέσα από την καθημερινή ή τη δημόσια ζωή σας, συμβάλλετε στην προστασία, διατήρηση ή/ και διαχείριση του τοπίου της υπαίθρου και με ποιο τρόπο;»</a:t>
            </a:r>
          </a:p>
        </p:txBody>
      </p:sp>
      <p:sp>
        <p:nvSpPr>
          <p:cNvPr id="6" name="Rectangle 5"/>
          <p:cNvSpPr/>
          <p:nvPr/>
        </p:nvSpPr>
        <p:spPr>
          <a:xfrm>
            <a:off x="251520" y="5445225"/>
            <a:ext cx="8892480" cy="1369606"/>
          </a:xfrm>
          <a:prstGeom prst="rect">
            <a:avLst/>
          </a:prstGeom>
          <a:solidFill>
            <a:schemeClr val="accent1">
              <a:lumMod val="20000"/>
              <a:lumOff val="80000"/>
            </a:schemeClr>
          </a:solidFill>
        </p:spPr>
        <p:txBody>
          <a:bodyPr wrap="square">
            <a:spAutoFit/>
          </a:bodyPr>
          <a:lstStyle/>
          <a:p>
            <a:pPr algn="just"/>
            <a:r>
              <a:rPr lang="el-GR" sz="1600" dirty="0" smtClean="0">
                <a:latin typeface="Arial" pitchFamily="34" charset="0"/>
                <a:cs typeface="Arial" pitchFamily="34" charset="0"/>
              </a:rPr>
              <a:t>Γενικότερα, η πλειονότητα έτεινε να ισχυρίζεται ότι συνδράμει </a:t>
            </a:r>
            <a:r>
              <a:rPr lang="el-GR" sz="1600" b="1" dirty="0" smtClean="0">
                <a:latin typeface="Arial" pitchFamily="34" charset="0"/>
                <a:cs typeface="Arial" pitchFamily="34" charset="0"/>
              </a:rPr>
              <a:t>ενεργά έως πολύ ενεργά </a:t>
            </a:r>
            <a:r>
              <a:rPr lang="el-GR" sz="1600" dirty="0" smtClean="0">
                <a:latin typeface="Arial" pitchFamily="34" charset="0"/>
                <a:cs typeface="Arial" pitchFamily="34" charset="0"/>
              </a:rPr>
              <a:t>στην προστασία του τοπίου και στην ορθή του διαχείριση. </a:t>
            </a:r>
          </a:p>
          <a:p>
            <a:pPr algn="just"/>
            <a:endParaRPr lang="el-GR" sz="300" dirty="0" smtClean="0">
              <a:latin typeface="Arial" pitchFamily="34" charset="0"/>
              <a:cs typeface="Arial" pitchFamily="34" charset="0"/>
            </a:endParaRPr>
          </a:p>
          <a:p>
            <a:pPr algn="just"/>
            <a:r>
              <a:rPr lang="el-GR" sz="1600" dirty="0" smtClean="0">
                <a:latin typeface="Arial" pitchFamily="34" charset="0"/>
                <a:cs typeface="Arial" pitchFamily="34" charset="0"/>
              </a:rPr>
              <a:t>Διαφαίνεται μια τάση ανακολουθίας/ αναντιστοιχίας/ αντιφατικότητας λόγων &amp; πράξεων. </a:t>
            </a:r>
          </a:p>
          <a:p>
            <a:pPr algn="just"/>
            <a:r>
              <a:rPr lang="el-GR" sz="1600" b="1" dirty="0" smtClean="0">
                <a:latin typeface="Arial" pitchFamily="34" charset="0"/>
                <a:cs typeface="Arial" pitchFamily="34" charset="0"/>
              </a:rPr>
              <a:t>Η υπάρχουσα κοινά διαπιστωμένη κατάσταση σε πολλά επίπεδα αφήνει πολλά περιθώρια αμφισβήτησης των απαντήσεων που έδωσαν οι συμμετέχοντες στην έρευνα.</a:t>
            </a:r>
          </a:p>
        </p:txBody>
      </p:sp>
      <p:graphicFrame>
        <p:nvGraphicFramePr>
          <p:cNvPr id="5" name="Γράφημα 4"/>
          <p:cNvGraphicFramePr>
            <a:graphicFrameLocks/>
          </p:cNvGraphicFramePr>
          <p:nvPr>
            <p:extLst>
              <p:ext uri="{D42A27DB-BD31-4B8C-83A1-F6EECF244321}">
                <p14:modId xmlns:p14="http://schemas.microsoft.com/office/powerpoint/2010/main" val="2798573816"/>
              </p:ext>
            </p:extLst>
          </p:nvPr>
        </p:nvGraphicFramePr>
        <p:xfrm>
          <a:off x="323528" y="1129607"/>
          <a:ext cx="8568952" cy="431561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8091" y="1484784"/>
            <a:ext cx="8352159" cy="5229226"/>
          </a:xfrm>
        </p:spPr>
        <p:txBody>
          <a:bodyPr/>
          <a:lstStyle/>
          <a:p>
            <a:r>
              <a:rPr lang="el-GR" sz="1800" b="1" dirty="0"/>
              <a:t>Αιτίες </a:t>
            </a:r>
            <a:r>
              <a:rPr lang="el-GR" sz="1800" b="1" dirty="0" smtClean="0"/>
              <a:t>των προβλημάτων του τοπίου της υπαίθρου</a:t>
            </a:r>
            <a:endParaRPr lang="el-GR" sz="1800" dirty="0"/>
          </a:p>
          <a:p>
            <a:pPr algn="just"/>
            <a:r>
              <a:rPr lang="el-GR" sz="1800" dirty="0" smtClean="0">
                <a:solidFill>
                  <a:srgbClr val="FF0000"/>
                </a:solidFill>
              </a:rPr>
              <a:t>Πόλη-ύπαιθρος</a:t>
            </a:r>
            <a:r>
              <a:rPr lang="en-US" sz="1800" dirty="0" smtClean="0">
                <a:solidFill>
                  <a:srgbClr val="FF0000"/>
                </a:solidFill>
              </a:rPr>
              <a:t>: </a:t>
            </a:r>
            <a:r>
              <a:rPr lang="el-GR" sz="1800" dirty="0" smtClean="0"/>
              <a:t>Κάτοικοι πόλεων </a:t>
            </a:r>
            <a:r>
              <a:rPr lang="el-GR" sz="1800" dirty="0" smtClean="0">
                <a:sym typeface="Wingdings" panose="05000000000000000000" pitchFamily="2" charset="2"/>
              </a:rPr>
              <a:t> </a:t>
            </a:r>
            <a:r>
              <a:rPr lang="el-GR" sz="1800" dirty="0" smtClean="0"/>
              <a:t>περισσότερες αναφορές στην έλλειψη αστυνόμευσης και στη μη εφαρμογή των νόμων, στην έλλειψη νομοθετικού πλαισίου και στην έλλειψη παιδείας.  </a:t>
            </a:r>
          </a:p>
          <a:p>
            <a:pPr algn="just"/>
            <a:r>
              <a:rPr lang="el-GR" sz="1800" dirty="0" smtClean="0">
                <a:solidFill>
                  <a:srgbClr val="FF0000"/>
                </a:solidFill>
              </a:rPr>
              <a:t>Ηλικία:</a:t>
            </a:r>
            <a:r>
              <a:rPr lang="el-GR" sz="1800" dirty="0">
                <a:solidFill>
                  <a:srgbClr val="FF0000"/>
                </a:solidFill>
              </a:rPr>
              <a:t> </a:t>
            </a:r>
            <a:endParaRPr lang="el-GR" sz="1800" dirty="0" smtClean="0">
              <a:solidFill>
                <a:srgbClr val="FF0000"/>
              </a:solidFill>
            </a:endParaRPr>
          </a:p>
          <a:p>
            <a:pPr algn="just">
              <a:buFont typeface="Arial" panose="020B0604020202020204" pitchFamily="34" charset="0"/>
              <a:buChar char="•"/>
            </a:pPr>
            <a:r>
              <a:rPr lang="el-GR" sz="1800" dirty="0" smtClean="0"/>
              <a:t>Αύξηση </a:t>
            </a:r>
            <a:r>
              <a:rPr lang="el-GR" sz="1800" dirty="0"/>
              <a:t>ηλικίας </a:t>
            </a:r>
            <a:r>
              <a:rPr lang="el-GR" sz="1800" dirty="0">
                <a:sym typeface="Wingdings" panose="05000000000000000000" pitchFamily="2" charset="2"/>
              </a:rPr>
              <a:t> </a:t>
            </a:r>
            <a:r>
              <a:rPr lang="el-GR" sz="1800" dirty="0" smtClean="0">
                <a:sym typeface="Wingdings" panose="05000000000000000000" pitchFamily="2" charset="2"/>
              </a:rPr>
              <a:t>περισσότερες αναφορές στην</a:t>
            </a:r>
            <a:r>
              <a:rPr lang="el-GR" sz="1800" dirty="0" smtClean="0"/>
              <a:t> έλλειψη αστυνόμευσης και μη εφαρμογή των νόμων και στην αδυναμία των πολιτικών προσώπων </a:t>
            </a:r>
          </a:p>
          <a:p>
            <a:pPr algn="just">
              <a:buFont typeface="Arial" panose="020B0604020202020204" pitchFamily="34" charset="0"/>
              <a:buChar char="•"/>
            </a:pPr>
            <a:r>
              <a:rPr lang="el-GR" sz="1800" dirty="0" smtClean="0"/>
              <a:t>Μείωση ηλικίας </a:t>
            </a:r>
            <a:r>
              <a:rPr lang="el-GR" sz="1800" dirty="0" smtClean="0">
                <a:sym typeface="Wingdings" panose="05000000000000000000" pitchFamily="2" charset="2"/>
              </a:rPr>
              <a:t> λιγότερες </a:t>
            </a:r>
            <a:r>
              <a:rPr lang="el-GR" sz="1800" dirty="0">
                <a:sym typeface="Wingdings" panose="05000000000000000000" pitchFamily="2" charset="2"/>
              </a:rPr>
              <a:t>αναφορές στην</a:t>
            </a:r>
            <a:r>
              <a:rPr lang="el-GR" sz="1800" dirty="0"/>
              <a:t> έλλειψη αστυνόμευσης και μη εφαρμογή των </a:t>
            </a:r>
            <a:r>
              <a:rPr lang="el-GR" sz="1800" dirty="0" smtClean="0"/>
              <a:t>νόμων</a:t>
            </a:r>
          </a:p>
          <a:p>
            <a:pPr algn="just"/>
            <a:r>
              <a:rPr lang="el-GR" sz="1800" dirty="0" smtClean="0">
                <a:solidFill>
                  <a:srgbClr val="FF0000"/>
                </a:solidFill>
              </a:rPr>
              <a:t>Επάγγελμα</a:t>
            </a:r>
            <a:r>
              <a:rPr lang="en-US" sz="1800" dirty="0">
                <a:solidFill>
                  <a:srgbClr val="FF0000"/>
                </a:solidFill>
              </a:rPr>
              <a:t>: </a:t>
            </a:r>
            <a:r>
              <a:rPr lang="el-GR" sz="1800" dirty="0" smtClean="0"/>
              <a:t>Εργάτες-αγρότες-τεχνίτες </a:t>
            </a:r>
            <a:r>
              <a:rPr lang="el-GR" sz="1800" dirty="0" smtClean="0">
                <a:sym typeface="Wingdings" panose="05000000000000000000" pitchFamily="2" charset="2"/>
              </a:rPr>
              <a:t> </a:t>
            </a:r>
            <a:r>
              <a:rPr lang="el-GR" sz="1800" dirty="0" smtClean="0"/>
              <a:t>λιγότερες </a:t>
            </a:r>
            <a:r>
              <a:rPr lang="el-GR" sz="1800" dirty="0"/>
              <a:t>αναφορές στις συμπεριφορές όλων μας ως αιτία υποβάθμισης του </a:t>
            </a:r>
            <a:r>
              <a:rPr lang="el-GR" sz="1800" dirty="0" smtClean="0"/>
              <a:t>τοπίου</a:t>
            </a:r>
          </a:p>
          <a:p>
            <a:pPr algn="just"/>
            <a:r>
              <a:rPr lang="el-GR" sz="1800" dirty="0" smtClean="0">
                <a:solidFill>
                  <a:srgbClr val="FF0000"/>
                </a:solidFill>
              </a:rPr>
              <a:t>Εκπαίδευση</a:t>
            </a:r>
            <a:r>
              <a:rPr lang="en-US" sz="1800" dirty="0">
                <a:solidFill>
                  <a:srgbClr val="FF0000"/>
                </a:solidFill>
              </a:rPr>
              <a:t>: </a:t>
            </a:r>
            <a:r>
              <a:rPr lang="el-GR" sz="1800" dirty="0" smtClean="0"/>
              <a:t>Ανώτερη εκπαίδευση </a:t>
            </a:r>
            <a:r>
              <a:rPr lang="el-GR" sz="1800" dirty="0" smtClean="0">
                <a:sym typeface="Wingdings" panose="05000000000000000000" pitchFamily="2" charset="2"/>
              </a:rPr>
              <a:t></a:t>
            </a:r>
            <a:r>
              <a:rPr lang="el-GR" sz="1800" dirty="0" smtClean="0"/>
              <a:t> περισσότερες αναφορές στις </a:t>
            </a:r>
            <a:r>
              <a:rPr lang="el-GR" sz="1800" dirty="0"/>
              <a:t>συμπεριφορές όλων, </a:t>
            </a:r>
            <a:r>
              <a:rPr lang="el-GR" sz="1800" dirty="0" smtClean="0"/>
              <a:t>στην </a:t>
            </a:r>
            <a:r>
              <a:rPr lang="el-GR" sz="1800" dirty="0"/>
              <a:t>έλλειψη παιδείας και </a:t>
            </a:r>
            <a:r>
              <a:rPr lang="el-GR" sz="1800" dirty="0" smtClean="0"/>
              <a:t>σε συγκεκριμένες </a:t>
            </a:r>
            <a:r>
              <a:rPr lang="el-GR" sz="1800" dirty="0"/>
              <a:t>ομάδες επαγγελμάτων/ λόμπι ως αιτίες για τα προβλήματα του τοπίου της υπαίθρου. </a:t>
            </a:r>
          </a:p>
        </p:txBody>
      </p:sp>
      <p:sp>
        <p:nvSpPr>
          <p:cNvPr id="4" name="Title 1"/>
          <p:cNvSpPr>
            <a:spLocks noGrp="1"/>
          </p:cNvSpPr>
          <p:nvPr>
            <p:ph type="title"/>
          </p:nvPr>
        </p:nvSpPr>
        <p:spPr/>
        <p:txBody>
          <a:bodyPr/>
          <a:lstStyle/>
          <a:p>
            <a:pPr algn="just"/>
            <a:r>
              <a:rPr lang="el-GR" sz="2000" b="1" dirty="0" smtClean="0">
                <a:latin typeface="Arial" pitchFamily="34" charset="0"/>
                <a:cs typeface="Arial" pitchFamily="34" charset="0"/>
              </a:rPr>
              <a:t>«Εσείς προσωπικά, μέσα από την καθημερινή ή τη δημόσια ζωή σας, συμβάλλετε στην προστασία, διατήρηση ή/ και διαχείριση του τοπίου της υπαίθρου και με ποιο τρόπο;»</a:t>
            </a:r>
          </a:p>
        </p:txBody>
      </p:sp>
    </p:spTree>
    <p:extLst>
      <p:ext uri="{BB962C8B-B14F-4D97-AF65-F5344CB8AC3E}">
        <p14:creationId xmlns:p14="http://schemas.microsoft.com/office/powerpoint/2010/main" val="3219404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8312" y="1417638"/>
            <a:ext cx="8424167" cy="5035697"/>
          </a:xfrm>
        </p:spPr>
        <p:txBody>
          <a:bodyPr/>
          <a:lstStyle/>
          <a:p>
            <a:r>
              <a:rPr lang="el-GR" sz="1800" b="1" dirty="0" smtClean="0"/>
              <a:t>Συμμετοχή στην προστασία και στην καλή διαχείριση του τοπίου</a:t>
            </a:r>
          </a:p>
          <a:p>
            <a:pPr algn="just"/>
            <a:r>
              <a:rPr lang="da-DK" sz="1800" dirty="0" smtClean="0">
                <a:solidFill>
                  <a:srgbClr val="FF0000"/>
                </a:solidFill>
              </a:rPr>
              <a:t>Πόλη-ύπαιθρος:</a:t>
            </a:r>
            <a:r>
              <a:rPr lang="el-GR" sz="1800" dirty="0">
                <a:solidFill>
                  <a:srgbClr val="FF0000"/>
                </a:solidFill>
              </a:rPr>
              <a:t> </a:t>
            </a:r>
            <a:endParaRPr lang="el-GR" sz="1800" dirty="0" smtClean="0">
              <a:solidFill>
                <a:srgbClr val="FF0000"/>
              </a:solidFill>
            </a:endParaRPr>
          </a:p>
          <a:p>
            <a:pPr algn="just">
              <a:buFont typeface="Arial" panose="020B0604020202020204" pitchFamily="34" charset="0"/>
              <a:buChar char="•"/>
            </a:pPr>
            <a:r>
              <a:rPr lang="el-GR" sz="1800" dirty="0" smtClean="0"/>
              <a:t>Κάτοικοι της υπαίθρου </a:t>
            </a:r>
            <a:r>
              <a:rPr lang="el-GR" sz="1800" dirty="0" smtClean="0">
                <a:sym typeface="Wingdings" panose="05000000000000000000" pitchFamily="2" charset="2"/>
              </a:rPr>
              <a:t> συμμετοχή στην </a:t>
            </a:r>
            <a:r>
              <a:rPr lang="el-GR" sz="1800" dirty="0" smtClean="0"/>
              <a:t>κατάσβεση πυρκαγιάς</a:t>
            </a:r>
          </a:p>
          <a:p>
            <a:pPr algn="just">
              <a:buFont typeface="Arial" panose="020B0604020202020204" pitchFamily="34" charset="0"/>
              <a:buChar char="•"/>
            </a:pPr>
            <a:r>
              <a:rPr lang="el-GR" sz="1800" dirty="0" smtClean="0"/>
              <a:t>Κάτοικοι πόλης </a:t>
            </a:r>
            <a:r>
              <a:rPr lang="el-GR" sz="1800" dirty="0" smtClean="0">
                <a:sym typeface="Wingdings" panose="05000000000000000000" pitchFamily="2" charset="2"/>
              </a:rPr>
              <a:t></a:t>
            </a:r>
            <a:r>
              <a:rPr lang="el-GR" sz="1800" dirty="0" smtClean="0"/>
              <a:t> συμμετοχή στην ανακύκλωση</a:t>
            </a:r>
          </a:p>
          <a:p>
            <a:pPr algn="just"/>
            <a:r>
              <a:rPr lang="da-DK" sz="1800" dirty="0" smtClean="0">
                <a:solidFill>
                  <a:srgbClr val="FF0000"/>
                </a:solidFill>
              </a:rPr>
              <a:t>Φύλο</a:t>
            </a:r>
            <a:r>
              <a:rPr lang="da-DK" sz="1800" dirty="0">
                <a:solidFill>
                  <a:srgbClr val="FF0000"/>
                </a:solidFill>
              </a:rPr>
              <a:t>: </a:t>
            </a:r>
            <a:r>
              <a:rPr lang="el-GR" sz="1800" dirty="0" smtClean="0"/>
              <a:t>Λιγότερες γυναίκες απ’ ότι άνδρες δήλωσαν ότι συνεισφέρουν στην κατάσβεση πυρκαγιάς. </a:t>
            </a:r>
            <a:endParaRPr lang="el-GR" sz="1800" dirty="0"/>
          </a:p>
          <a:p>
            <a:pPr algn="just"/>
            <a:r>
              <a:rPr lang="da-DK" sz="1800" dirty="0" smtClean="0">
                <a:solidFill>
                  <a:srgbClr val="FF0000"/>
                </a:solidFill>
              </a:rPr>
              <a:t>Ηλικία:</a:t>
            </a:r>
            <a:r>
              <a:rPr lang="el-GR" sz="1800" dirty="0">
                <a:solidFill>
                  <a:srgbClr val="FF0000"/>
                </a:solidFill>
              </a:rPr>
              <a:t> </a:t>
            </a:r>
            <a:endParaRPr lang="el-GR" sz="1800" dirty="0" smtClean="0">
              <a:solidFill>
                <a:srgbClr val="FF0000"/>
              </a:solidFill>
            </a:endParaRPr>
          </a:p>
          <a:p>
            <a:pPr algn="just">
              <a:buFont typeface="Arial" panose="020B0604020202020204" pitchFamily="34" charset="0"/>
              <a:buChar char="•"/>
            </a:pPr>
            <a:r>
              <a:rPr lang="el-GR" sz="1800" dirty="0"/>
              <a:t>Αύξηση ηλικίας </a:t>
            </a:r>
            <a:r>
              <a:rPr lang="el-GR" sz="1800" dirty="0">
                <a:sym typeface="Wingdings" panose="05000000000000000000" pitchFamily="2" charset="2"/>
              </a:rPr>
              <a:t> μείωση συμμετοχής στην ανακύκλωση</a:t>
            </a:r>
          </a:p>
          <a:p>
            <a:pPr algn="just">
              <a:buFont typeface="Arial" panose="020B0604020202020204" pitchFamily="34" charset="0"/>
              <a:buChar char="•"/>
            </a:pPr>
            <a:r>
              <a:rPr lang="el-GR" sz="1800" dirty="0">
                <a:sym typeface="Wingdings" panose="05000000000000000000" pitchFamily="2" charset="2"/>
              </a:rPr>
              <a:t>Αύξηση ηλικίας  δήλωση </a:t>
            </a:r>
            <a:r>
              <a:rPr lang="el-GR" sz="1800" dirty="0"/>
              <a:t>μη πρόκλησης αρνητικής επίπτωσης στο περιβάλλον </a:t>
            </a:r>
            <a:r>
              <a:rPr lang="da-DK" sz="1800" dirty="0"/>
              <a:t> </a:t>
            </a:r>
            <a:endParaRPr lang="el-GR" sz="1800" dirty="0"/>
          </a:p>
          <a:p>
            <a:pPr algn="just"/>
            <a:r>
              <a:rPr lang="da-DK" sz="1800" dirty="0">
                <a:solidFill>
                  <a:srgbClr val="FF0000"/>
                </a:solidFill>
              </a:rPr>
              <a:t>Επάγγελμα</a:t>
            </a:r>
            <a:r>
              <a:rPr lang="da-DK" sz="1800" dirty="0" smtClean="0">
                <a:solidFill>
                  <a:srgbClr val="FF0000"/>
                </a:solidFill>
              </a:rPr>
              <a:t>:</a:t>
            </a:r>
            <a:r>
              <a:rPr lang="el-GR" sz="1800" dirty="0" smtClean="0">
                <a:solidFill>
                  <a:srgbClr val="FF0000"/>
                </a:solidFill>
              </a:rPr>
              <a:t> </a:t>
            </a:r>
          </a:p>
          <a:p>
            <a:pPr algn="just">
              <a:buFont typeface="Arial" panose="020B0604020202020204" pitchFamily="34" charset="0"/>
              <a:buChar char="•"/>
            </a:pPr>
            <a:r>
              <a:rPr lang="el-GR" sz="1800" dirty="0"/>
              <a:t>Επιστημονικά </a:t>
            </a:r>
            <a:r>
              <a:rPr lang="el-GR" sz="1800" dirty="0" smtClean="0"/>
              <a:t>επαγγέλματα </a:t>
            </a:r>
            <a:r>
              <a:rPr lang="el-GR" sz="1800" dirty="0" smtClean="0">
                <a:sym typeface="Wingdings" panose="05000000000000000000" pitchFamily="2" charset="2"/>
              </a:rPr>
              <a:t> </a:t>
            </a:r>
            <a:r>
              <a:rPr lang="el-GR" sz="1800" dirty="0" smtClean="0"/>
              <a:t>περισσότερη </a:t>
            </a:r>
            <a:r>
              <a:rPr lang="el-GR" sz="1800" dirty="0"/>
              <a:t>συμμετοχή στην ανακύκλωση</a:t>
            </a:r>
          </a:p>
          <a:p>
            <a:pPr algn="just">
              <a:buFont typeface="Arial" panose="020B0604020202020204" pitchFamily="34" charset="0"/>
              <a:buChar char="•"/>
            </a:pPr>
            <a:r>
              <a:rPr lang="el-GR" sz="1800" dirty="0"/>
              <a:t>Εργάτες-αγρότες-τεχνίτες </a:t>
            </a:r>
            <a:r>
              <a:rPr lang="el-GR" sz="1800" dirty="0">
                <a:sym typeface="Wingdings" panose="05000000000000000000" pitchFamily="2" charset="2"/>
              </a:rPr>
              <a:t></a:t>
            </a:r>
            <a:r>
              <a:rPr lang="el-GR" sz="1800" dirty="0"/>
              <a:t> λιγότερη συμμετοχή στην ανακύκλωση</a:t>
            </a:r>
          </a:p>
          <a:p>
            <a:pPr algn="just"/>
            <a:r>
              <a:rPr lang="da-DK" sz="1800" dirty="0" smtClean="0">
                <a:solidFill>
                  <a:srgbClr val="FF0000"/>
                </a:solidFill>
              </a:rPr>
              <a:t>Εκπαίδευση</a:t>
            </a:r>
            <a:r>
              <a:rPr lang="da-DK" sz="1800" dirty="0">
                <a:solidFill>
                  <a:srgbClr val="FF0000"/>
                </a:solidFill>
              </a:rPr>
              <a:t>: </a:t>
            </a:r>
            <a:r>
              <a:rPr lang="el-GR" sz="1800" dirty="0" smtClean="0"/>
              <a:t>Ανώτερη εκπαίδευση </a:t>
            </a:r>
            <a:r>
              <a:rPr lang="el-GR" sz="1800" dirty="0" smtClean="0">
                <a:sym typeface="Wingdings" panose="05000000000000000000" pitchFamily="2" charset="2"/>
              </a:rPr>
              <a:t> περισσότερη</a:t>
            </a:r>
            <a:r>
              <a:rPr lang="el-GR" sz="1800" dirty="0" smtClean="0"/>
              <a:t> </a:t>
            </a:r>
            <a:r>
              <a:rPr lang="el-GR" sz="1800" dirty="0"/>
              <a:t>συμμετοχή στην </a:t>
            </a:r>
            <a:r>
              <a:rPr lang="el-GR" sz="1800" dirty="0" smtClean="0"/>
              <a:t>ανακύκλωση</a:t>
            </a:r>
            <a:endParaRPr lang="el-GR" sz="1800" dirty="0"/>
          </a:p>
        </p:txBody>
      </p:sp>
      <p:sp>
        <p:nvSpPr>
          <p:cNvPr id="4" name="Title 1"/>
          <p:cNvSpPr>
            <a:spLocks noGrp="1"/>
          </p:cNvSpPr>
          <p:nvPr>
            <p:ph type="title"/>
          </p:nvPr>
        </p:nvSpPr>
        <p:spPr/>
        <p:txBody>
          <a:bodyPr/>
          <a:lstStyle/>
          <a:p>
            <a:pPr algn="just"/>
            <a:r>
              <a:rPr lang="el-GR" sz="2000" b="1" dirty="0" smtClean="0">
                <a:latin typeface="Arial" pitchFamily="34" charset="0"/>
                <a:cs typeface="Arial" pitchFamily="34" charset="0"/>
              </a:rPr>
              <a:t>«Εσείς προσωπικά, μέσα από την καθημερινή ή τη δημόσια ζωή σας, συμβάλλετε στην προστασία, διατήρηση ή/ και διαχείριση του τοπίου της υπαίθρου και με ποιο τρόπο;»</a:t>
            </a:r>
          </a:p>
        </p:txBody>
      </p:sp>
    </p:spTree>
    <p:extLst>
      <p:ext uri="{BB962C8B-B14F-4D97-AF65-F5344CB8AC3E}">
        <p14:creationId xmlns:p14="http://schemas.microsoft.com/office/powerpoint/2010/main" val="2698709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363272" cy="1139825"/>
          </a:xfrm>
        </p:spPr>
        <p:txBody>
          <a:bodyPr/>
          <a:lstStyle/>
          <a:p>
            <a:pPr algn="just"/>
            <a:r>
              <a:rPr lang="el-GR" sz="2200" b="1" dirty="0" smtClean="0">
                <a:latin typeface="Arial" pitchFamily="34" charset="0"/>
                <a:cs typeface="Arial" pitchFamily="34" charset="0"/>
              </a:rPr>
              <a:t>7. </a:t>
            </a:r>
            <a:r>
              <a:rPr lang="el-GR" sz="2200" b="1" dirty="0">
                <a:latin typeface="Arial" pitchFamily="34" charset="0"/>
                <a:cs typeface="Arial" pitchFamily="34" charset="0"/>
              </a:rPr>
              <a:t>Σ</a:t>
            </a:r>
            <a:r>
              <a:rPr lang="el-GR" sz="2200" b="1" dirty="0" smtClean="0">
                <a:latin typeface="Arial" pitchFamily="34" charset="0"/>
                <a:cs typeface="Arial" pitchFamily="34" charset="0"/>
              </a:rPr>
              <a:t>υμπεράσματα </a:t>
            </a:r>
            <a:endParaRPr lang="el-GR" sz="2200" b="1" dirty="0" smtClean="0">
              <a:latin typeface="Arial" pitchFamily="34" charset="0"/>
              <a:cs typeface="Arial" pitchFamily="34" charset="0"/>
            </a:endParaRPr>
          </a:p>
        </p:txBody>
      </p:sp>
      <p:sp>
        <p:nvSpPr>
          <p:cNvPr id="5" name="Content Placeholder 4"/>
          <p:cNvSpPr>
            <a:spLocks noGrp="1"/>
          </p:cNvSpPr>
          <p:nvPr>
            <p:ph idx="1"/>
          </p:nvPr>
        </p:nvSpPr>
        <p:spPr>
          <a:xfrm>
            <a:off x="457200" y="1484784"/>
            <a:ext cx="8363272" cy="5373216"/>
          </a:xfrm>
          <a:solidFill>
            <a:schemeClr val="accent1">
              <a:lumMod val="20000"/>
              <a:lumOff val="80000"/>
            </a:schemeClr>
          </a:solidFill>
        </p:spPr>
        <p:txBody>
          <a:bodyPr/>
          <a:lstStyle/>
          <a:p>
            <a:r>
              <a:rPr lang="el-GR" sz="1800" b="1" dirty="0" smtClean="0">
                <a:solidFill>
                  <a:srgbClr val="FF0000"/>
                </a:solidFill>
                <a:latin typeface="Arial" pitchFamily="34" charset="0"/>
                <a:cs typeface="Arial" pitchFamily="34" charset="0"/>
              </a:rPr>
              <a:t>5 χαρακτηριστικά της σύγχρονης παράδοσης τοπίου στην Ελλάδα</a:t>
            </a:r>
          </a:p>
          <a:p>
            <a:endParaRPr lang="el-GR" sz="1050" dirty="0" smtClean="0">
              <a:latin typeface="Arial" pitchFamily="34" charset="0"/>
              <a:cs typeface="Arial" pitchFamily="34" charset="0"/>
            </a:endParaRPr>
          </a:p>
          <a:p>
            <a:pPr marL="0" algn="just">
              <a:spcBef>
                <a:spcPts val="0"/>
              </a:spcBef>
            </a:pPr>
            <a:r>
              <a:rPr lang="el-GR" sz="1800" dirty="0" smtClean="0">
                <a:latin typeface="Arial" pitchFamily="34" charset="0"/>
                <a:cs typeface="Arial" pitchFamily="34" charset="0"/>
              </a:rPr>
              <a:t>1) Κυριαρχία της παράδοσης του τοπίου ως</a:t>
            </a:r>
            <a:r>
              <a:rPr lang="el-GR" sz="1800" i="1" dirty="0" smtClean="0">
                <a:latin typeface="Arial" pitchFamily="34" charset="0"/>
                <a:cs typeface="Arial" pitchFamily="34" charset="0"/>
              </a:rPr>
              <a:t> «</a:t>
            </a:r>
            <a:r>
              <a:rPr lang="el-GR" sz="1800" b="1" dirty="0" smtClean="0">
                <a:latin typeface="Arial" pitchFamily="34" charset="0"/>
                <a:cs typeface="Arial" pitchFamily="34" charset="0"/>
              </a:rPr>
              <a:t>καθαρή φύση</a:t>
            </a:r>
            <a:r>
              <a:rPr lang="el-GR" sz="1800" i="1" dirty="0" smtClean="0">
                <a:latin typeface="Arial" pitchFamily="34" charset="0"/>
                <a:cs typeface="Arial" pitchFamily="34" charset="0"/>
              </a:rPr>
              <a:t>»</a:t>
            </a:r>
            <a:r>
              <a:rPr lang="el-GR" sz="1800" dirty="0" smtClean="0">
                <a:latin typeface="Arial" pitchFamily="34" charset="0"/>
                <a:cs typeface="Arial" pitchFamily="34" charset="0"/>
              </a:rPr>
              <a:t>.</a:t>
            </a:r>
          </a:p>
          <a:p>
            <a:pPr marL="0" algn="just">
              <a:spcBef>
                <a:spcPts val="0"/>
              </a:spcBef>
            </a:pPr>
            <a:endParaRPr lang="el-GR" sz="1050" dirty="0" smtClean="0">
              <a:latin typeface="Arial" pitchFamily="34" charset="0"/>
              <a:cs typeface="Arial" pitchFamily="34" charset="0"/>
            </a:endParaRPr>
          </a:p>
          <a:p>
            <a:pPr marL="0" algn="just">
              <a:spcBef>
                <a:spcPts val="0"/>
              </a:spcBef>
            </a:pPr>
            <a:r>
              <a:rPr lang="el-GR" sz="1800" dirty="0" smtClean="0">
                <a:latin typeface="Arial" pitchFamily="34" charset="0"/>
                <a:cs typeface="Arial" pitchFamily="34" charset="0"/>
              </a:rPr>
              <a:t>2) Έντονη</a:t>
            </a:r>
            <a:r>
              <a:rPr lang="el-GR" sz="1800" i="1" dirty="0" smtClean="0">
                <a:latin typeface="Arial" pitchFamily="34" charset="0"/>
                <a:cs typeface="Arial" pitchFamily="34" charset="0"/>
              </a:rPr>
              <a:t> </a:t>
            </a:r>
            <a:r>
              <a:rPr lang="el-GR" sz="1800" b="1" dirty="0" smtClean="0">
                <a:latin typeface="Arial" pitchFamily="34" charset="0"/>
                <a:cs typeface="Arial" pitchFamily="34" charset="0"/>
              </a:rPr>
              <a:t>ταύτιση της </a:t>
            </a:r>
            <a:r>
              <a:rPr lang="el-GR" sz="1800" b="1" dirty="0" err="1" smtClean="0">
                <a:latin typeface="Arial" pitchFamily="34" charset="0"/>
                <a:cs typeface="Arial" pitchFamily="34" charset="0"/>
              </a:rPr>
              <a:t>τοπιακής</a:t>
            </a:r>
            <a:r>
              <a:rPr lang="el-GR" sz="1800" b="1" dirty="0" smtClean="0">
                <a:latin typeface="Arial" pitchFamily="34" charset="0"/>
                <a:cs typeface="Arial" pitchFamily="34" charset="0"/>
              </a:rPr>
              <a:t> προτίμησης </a:t>
            </a:r>
            <a:r>
              <a:rPr lang="el-GR" sz="1800" dirty="0" smtClean="0">
                <a:latin typeface="Arial" pitchFamily="34" charset="0"/>
                <a:cs typeface="Arial" pitchFamily="34" charset="0"/>
              </a:rPr>
              <a:t>των συμμετεχόντων στο δείγμα (ειδικά των κατοίκων της υπαίθρου) </a:t>
            </a:r>
            <a:r>
              <a:rPr lang="el-GR" sz="1800" b="1" dirty="0" smtClean="0">
                <a:latin typeface="Arial" pitchFamily="34" charset="0"/>
                <a:cs typeface="Arial" pitchFamily="34" charset="0"/>
              </a:rPr>
              <a:t>με το τοπίο της κατοικίας </a:t>
            </a:r>
            <a:r>
              <a:rPr lang="el-GR" sz="1800" dirty="0" smtClean="0">
                <a:latin typeface="Arial" pitchFamily="34" charset="0"/>
                <a:cs typeface="Arial" pitchFamily="34" charset="0"/>
              </a:rPr>
              <a:t>τους.</a:t>
            </a:r>
          </a:p>
          <a:p>
            <a:pPr marL="0" algn="just">
              <a:spcBef>
                <a:spcPts val="0"/>
              </a:spcBef>
            </a:pPr>
            <a:endParaRPr lang="el-GR" sz="1050" dirty="0" smtClean="0">
              <a:latin typeface="Arial" pitchFamily="34" charset="0"/>
              <a:cs typeface="Arial" pitchFamily="34" charset="0"/>
            </a:endParaRPr>
          </a:p>
          <a:p>
            <a:pPr marL="0" algn="just">
              <a:spcBef>
                <a:spcPts val="0"/>
              </a:spcBef>
            </a:pPr>
            <a:r>
              <a:rPr lang="el-GR" sz="1800" dirty="0" smtClean="0">
                <a:latin typeface="Arial" pitchFamily="34" charset="0"/>
                <a:cs typeface="Arial" pitchFamily="34" charset="0"/>
              </a:rPr>
              <a:t>3) Κυριαρχία προτίμησης τοπίου βάσει προσωπικών βιωμάτων, αναμνήσεων, καταγωγής ή/ και συναισθημάτων, που μαρτυρά τη σημασία και σημαντικότητα της </a:t>
            </a:r>
            <a:r>
              <a:rPr lang="el-GR" sz="1800" b="1" dirty="0" smtClean="0">
                <a:latin typeface="Arial" pitchFamily="34" charset="0"/>
                <a:cs typeface="Arial" pitchFamily="34" charset="0"/>
              </a:rPr>
              <a:t>άμεσης, βιωματικής σχέσης τους με το χώρο/ τοπίο.</a:t>
            </a:r>
          </a:p>
          <a:p>
            <a:pPr marL="0" algn="just">
              <a:spcBef>
                <a:spcPts val="0"/>
              </a:spcBef>
            </a:pPr>
            <a:endParaRPr lang="el-GR" sz="1050" dirty="0" smtClean="0">
              <a:latin typeface="Arial" pitchFamily="34" charset="0"/>
              <a:cs typeface="Arial" pitchFamily="34" charset="0"/>
            </a:endParaRPr>
          </a:p>
          <a:p>
            <a:pPr marL="0" algn="just">
              <a:spcBef>
                <a:spcPts val="0"/>
              </a:spcBef>
            </a:pPr>
            <a:r>
              <a:rPr lang="el-GR" sz="1800" dirty="0" smtClean="0">
                <a:latin typeface="Arial" pitchFamily="34" charset="0"/>
                <a:cs typeface="Arial" pitchFamily="34" charset="0"/>
              </a:rPr>
              <a:t>4) Δεν υπάρχει ιδιαίτερη προτίμηση του τοπίου ως καθαρά αγροτικού χώρου, ούτε του τοπίου ως χώρου ανθρώπινης παρουσίας.</a:t>
            </a:r>
          </a:p>
          <a:p>
            <a:pPr marL="0" algn="just">
              <a:spcBef>
                <a:spcPts val="0"/>
              </a:spcBef>
            </a:pPr>
            <a:endParaRPr lang="el-GR" sz="1050" dirty="0" smtClean="0">
              <a:latin typeface="Arial" pitchFamily="34" charset="0"/>
              <a:cs typeface="Arial" pitchFamily="34" charset="0"/>
            </a:endParaRPr>
          </a:p>
          <a:p>
            <a:pPr marL="0" algn="just">
              <a:spcBef>
                <a:spcPts val="0"/>
              </a:spcBef>
            </a:pPr>
            <a:r>
              <a:rPr lang="el-GR" sz="1800" dirty="0" smtClean="0">
                <a:latin typeface="Arial" pitchFamily="34" charset="0"/>
                <a:cs typeface="Arial" pitchFamily="34" charset="0"/>
              </a:rPr>
              <a:t>5) Υπάρχει σαφής προτίμηση στα </a:t>
            </a:r>
            <a:r>
              <a:rPr lang="el-GR" sz="1800" b="1" dirty="0" smtClean="0">
                <a:latin typeface="Arial" pitchFamily="34" charset="0"/>
                <a:cs typeface="Arial" pitchFamily="34" charset="0"/>
              </a:rPr>
              <a:t>ορεινά τοπία </a:t>
            </a:r>
            <a:r>
              <a:rPr lang="el-GR" sz="1800" dirty="0" smtClean="0">
                <a:latin typeface="Arial" pitchFamily="34" charset="0"/>
                <a:cs typeface="Arial" pitchFamily="34" charset="0"/>
              </a:rPr>
              <a:t>που έχουν χαθεί, </a:t>
            </a:r>
            <a:r>
              <a:rPr lang="el-GR" sz="1800" dirty="0" err="1" smtClean="0">
                <a:latin typeface="Arial" pitchFamily="34" charset="0"/>
                <a:cs typeface="Arial" pitchFamily="34" charset="0"/>
              </a:rPr>
              <a:t>επαν</a:t>
            </a:r>
            <a:r>
              <a:rPr lang="el-GR" sz="1800" dirty="0" smtClean="0">
                <a:latin typeface="Arial" pitchFamily="34" charset="0"/>
                <a:cs typeface="Arial" pitchFamily="34" charset="0"/>
              </a:rPr>
              <a:t>-ανακαλυφθεί και εξιδανικευτεί, στα οποία προσδίδεται ιδιαίτερη αισθητική και πολιτισμική αξία, ενώ μικρότερη προτίμηση/ αξία προσδίδεται στα </a:t>
            </a:r>
            <a:r>
              <a:rPr lang="el-GR" sz="1800" b="1" dirty="0" smtClean="0">
                <a:latin typeface="Arial" pitchFamily="34" charset="0"/>
                <a:cs typeface="Arial" pitchFamily="34" charset="0"/>
              </a:rPr>
              <a:t>αστικά τοπία</a:t>
            </a:r>
            <a:r>
              <a:rPr lang="el-GR" sz="1800" dirty="0" smtClean="0">
                <a:latin typeface="Arial" pitchFamily="34" charset="0"/>
                <a:cs typeface="Arial" pitchFamily="34" charset="0"/>
              </a:rPr>
              <a:t>, τα οποία χρήζουν προστασίας, διαχείρισης και σχεδιασμού.</a:t>
            </a:r>
          </a:p>
          <a:p>
            <a:endParaRPr lang="el-GR" sz="1600" dirty="0" smtClean="0">
              <a:latin typeface="Century Gothic"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8313" y="1628774"/>
            <a:ext cx="8229600" cy="4176489"/>
          </a:xfrm>
        </p:spPr>
        <p:txBody>
          <a:bodyPr/>
          <a:lstStyle/>
          <a:p>
            <a:pPr marL="0" algn="just">
              <a:spcBef>
                <a:spcPts val="0"/>
              </a:spcBef>
              <a:buFont typeface="Wingdings" pitchFamily="2" charset="2"/>
              <a:buChar char="Ø"/>
            </a:pPr>
            <a:r>
              <a:rPr lang="el-GR" sz="2000" dirty="0">
                <a:latin typeface="Arial" pitchFamily="34" charset="0"/>
                <a:cs typeface="Arial" pitchFamily="34" charset="0"/>
              </a:rPr>
              <a:t>Οι περισσότεροι στατιστικώς σημαντικοί συσχετισμοί προκύπτουν μεταξύ των </a:t>
            </a:r>
            <a:r>
              <a:rPr lang="el-GR" sz="2000" b="1" dirty="0">
                <a:latin typeface="Arial" pitchFamily="34" charset="0"/>
                <a:cs typeface="Arial" pitchFamily="34" charset="0"/>
              </a:rPr>
              <a:t>κατοίκων της</a:t>
            </a:r>
            <a:r>
              <a:rPr lang="el-GR" sz="2000" dirty="0">
                <a:latin typeface="Arial" pitchFamily="34" charset="0"/>
                <a:cs typeface="Arial" pitchFamily="34" charset="0"/>
              </a:rPr>
              <a:t> </a:t>
            </a:r>
            <a:r>
              <a:rPr lang="el-GR" sz="2000" b="1" dirty="0">
                <a:latin typeface="Arial" pitchFamily="34" charset="0"/>
                <a:cs typeface="Arial" pitchFamily="34" charset="0"/>
              </a:rPr>
              <a:t>πόλης και της υπαίθρου</a:t>
            </a:r>
            <a:r>
              <a:rPr lang="el-GR" sz="2000" dirty="0">
                <a:latin typeface="Arial" pitchFamily="34" charset="0"/>
                <a:cs typeface="Arial" pitchFamily="34" charset="0"/>
              </a:rPr>
              <a:t> και, κατά δεύτερο λόγο, μεταξύ </a:t>
            </a:r>
            <a:r>
              <a:rPr lang="el-GR" sz="2000" b="1" dirty="0">
                <a:latin typeface="Arial" pitchFamily="34" charset="0"/>
                <a:cs typeface="Arial" pitchFamily="34" charset="0"/>
              </a:rPr>
              <a:t>ανθρώπων</a:t>
            </a:r>
            <a:r>
              <a:rPr lang="el-GR" sz="2000" dirty="0">
                <a:latin typeface="Arial" pitchFamily="34" charset="0"/>
                <a:cs typeface="Arial" pitchFamily="34" charset="0"/>
              </a:rPr>
              <a:t> </a:t>
            </a:r>
            <a:r>
              <a:rPr lang="el-GR" sz="2000" b="1" dirty="0">
                <a:latin typeface="Arial" pitchFamily="34" charset="0"/>
                <a:cs typeface="Arial" pitchFamily="34" charset="0"/>
              </a:rPr>
              <a:t>διαφορετικού μορφωτικού επιπέδου</a:t>
            </a:r>
            <a:r>
              <a:rPr lang="el-GR" sz="2000" dirty="0">
                <a:latin typeface="Arial" pitchFamily="34" charset="0"/>
                <a:cs typeface="Arial" pitchFamily="34" charset="0"/>
              </a:rPr>
              <a:t> (δεν συμπεριλήφθηκε η κατηγορία ατόμων ανώτατου μορφωτικού επιπέδου στην ύπαιθρο, καθότι δεν εντοπίστηκαν τέτοια άτομα).</a:t>
            </a:r>
          </a:p>
          <a:p>
            <a:pPr marL="0" algn="just">
              <a:spcBef>
                <a:spcPts val="0"/>
              </a:spcBef>
              <a:buFont typeface="Wingdings" pitchFamily="2" charset="2"/>
              <a:buChar char="Ø"/>
            </a:pPr>
            <a:endParaRPr lang="el-GR" sz="2000" dirty="0">
              <a:latin typeface="Arial" pitchFamily="34" charset="0"/>
              <a:cs typeface="Arial" pitchFamily="34" charset="0"/>
            </a:endParaRPr>
          </a:p>
          <a:p>
            <a:pPr marL="0" algn="just">
              <a:spcBef>
                <a:spcPts val="0"/>
              </a:spcBef>
              <a:buFont typeface="Wingdings" pitchFamily="2" charset="2"/>
              <a:buChar char="Ø"/>
            </a:pPr>
            <a:r>
              <a:rPr lang="el-GR" sz="2000" dirty="0">
                <a:latin typeface="Arial" pitchFamily="34" charset="0"/>
                <a:cs typeface="Arial" pitchFamily="34" charset="0"/>
              </a:rPr>
              <a:t>Τα υπόλοιπα κοινωνικοοικονομικά χαρακτηριστικά (τόπος, φύλο, ηλικία, επάγγελμα, εισόδημα) δεν δείχνουν να χαρακτηρίζονται ούτε από ανάλογο αριθμό στατιστικώς σημαντικών σχέσεων/ συσχετισμών, ούτε από άμεσους ξεκάθαρους συσχετισμούς.</a:t>
            </a:r>
          </a:p>
          <a:p>
            <a:endParaRPr lang="el-GR" dirty="0"/>
          </a:p>
        </p:txBody>
      </p:sp>
      <p:sp>
        <p:nvSpPr>
          <p:cNvPr id="5" name="Title 1"/>
          <p:cNvSpPr>
            <a:spLocks noGrp="1"/>
          </p:cNvSpPr>
          <p:nvPr>
            <p:ph type="title"/>
          </p:nvPr>
        </p:nvSpPr>
        <p:spPr/>
        <p:txBody>
          <a:bodyPr/>
          <a:lstStyle/>
          <a:p>
            <a:pPr algn="just"/>
            <a:r>
              <a:rPr lang="el-GR" sz="2200" b="1" dirty="0" smtClean="0">
                <a:latin typeface="Arial" pitchFamily="34" charset="0"/>
                <a:cs typeface="Arial" pitchFamily="34" charset="0"/>
              </a:rPr>
              <a:t>7. </a:t>
            </a:r>
            <a:r>
              <a:rPr lang="el-GR" sz="2200" b="1" dirty="0">
                <a:latin typeface="Arial" pitchFamily="34" charset="0"/>
                <a:cs typeface="Arial" pitchFamily="34" charset="0"/>
              </a:rPr>
              <a:t>Σ</a:t>
            </a:r>
            <a:r>
              <a:rPr lang="el-GR" sz="2200" b="1" dirty="0" smtClean="0">
                <a:latin typeface="Arial" pitchFamily="34" charset="0"/>
                <a:cs typeface="Arial" pitchFamily="34" charset="0"/>
              </a:rPr>
              <a:t>υμπεράσματα </a:t>
            </a:r>
            <a:endParaRPr lang="el-GR" sz="2200" b="1" dirty="0" smtClean="0">
              <a:latin typeface="Arial" pitchFamily="34" charset="0"/>
              <a:cs typeface="Arial" pitchFamily="34" charset="0"/>
            </a:endParaRPr>
          </a:p>
        </p:txBody>
      </p:sp>
    </p:spTree>
    <p:extLst>
      <p:ext uri="{BB962C8B-B14F-4D97-AF65-F5344CB8AC3E}">
        <p14:creationId xmlns:p14="http://schemas.microsoft.com/office/powerpoint/2010/main" val="667828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just"/>
            <a:r>
              <a:rPr lang="el-GR" sz="2400" b="1" dirty="0" smtClean="0">
                <a:latin typeface="Arial" pitchFamily="34" charset="0"/>
                <a:cs typeface="Arial" pitchFamily="34" charset="0"/>
              </a:rPr>
              <a:t>1. Οι έννοιες, οι διεπιστημονικές προσεγγίσεις της «συνείδησης»</a:t>
            </a:r>
            <a:endParaRPr lang="el-GR" sz="2400" b="1" dirty="0">
              <a:latin typeface="Arial" pitchFamily="34" charset="0"/>
              <a:cs typeface="Arial" pitchFamily="34" charset="0"/>
            </a:endParaRPr>
          </a:p>
        </p:txBody>
      </p:sp>
      <p:sp>
        <p:nvSpPr>
          <p:cNvPr id="68611" name="Rectangle 3"/>
          <p:cNvSpPr>
            <a:spLocks noGrp="1" noChangeArrowheads="1"/>
          </p:cNvSpPr>
          <p:nvPr>
            <p:ph type="body" sz="half" idx="1"/>
          </p:nvPr>
        </p:nvSpPr>
        <p:spPr>
          <a:xfrm>
            <a:off x="323529" y="1556792"/>
            <a:ext cx="5472607" cy="5112296"/>
          </a:xfrm>
        </p:spPr>
        <p:txBody>
          <a:bodyPr/>
          <a:lstStyle/>
          <a:p>
            <a:pPr marL="0" indent="0">
              <a:lnSpc>
                <a:spcPct val="90000"/>
              </a:lnSpc>
            </a:pPr>
            <a:r>
              <a:rPr lang="el-GR" sz="1800" b="1" dirty="0" smtClean="0">
                <a:solidFill>
                  <a:srgbClr val="FF0000"/>
                </a:solidFill>
                <a:latin typeface="Arial" pitchFamily="34" charset="0"/>
                <a:cs typeface="Arial" pitchFamily="34" charset="0"/>
              </a:rPr>
              <a:t>Α) Ιστορική αναδρομή και εξέλιξη του όρου </a:t>
            </a:r>
          </a:p>
          <a:p>
            <a:pPr marL="0" indent="0">
              <a:lnSpc>
                <a:spcPct val="90000"/>
              </a:lnSpc>
            </a:pPr>
            <a:endParaRPr lang="el-GR" sz="1400" dirty="0" smtClean="0">
              <a:latin typeface="Arial" pitchFamily="34" charset="0"/>
              <a:cs typeface="Arial" pitchFamily="34" charset="0"/>
            </a:endParaRPr>
          </a:p>
          <a:p>
            <a:pPr marL="0" indent="0">
              <a:lnSpc>
                <a:spcPct val="90000"/>
              </a:lnSpc>
            </a:pPr>
            <a:r>
              <a:rPr lang="el-GR" sz="1800" dirty="0" smtClean="0">
                <a:latin typeface="Arial" pitchFamily="34" charset="0"/>
                <a:cs typeface="Arial" pitchFamily="34" charset="0"/>
              </a:rPr>
              <a:t>Αναφορές στη «</a:t>
            </a:r>
            <a:r>
              <a:rPr lang="el-GR" sz="1800" b="1" u="sng" dirty="0" smtClean="0">
                <a:solidFill>
                  <a:srgbClr val="006600"/>
                </a:solidFill>
                <a:latin typeface="Arial" pitchFamily="34" charset="0"/>
                <a:cs typeface="Arial" pitchFamily="34" charset="0"/>
              </a:rPr>
              <a:t>συνείδηση</a:t>
            </a:r>
            <a:r>
              <a:rPr lang="el-GR" sz="1800" dirty="0" smtClean="0">
                <a:latin typeface="Arial" pitchFamily="34" charset="0"/>
                <a:cs typeface="Arial" pitchFamily="34" charset="0"/>
              </a:rPr>
              <a:t>» ως:</a:t>
            </a:r>
          </a:p>
          <a:p>
            <a:pPr marL="0" indent="0">
              <a:lnSpc>
                <a:spcPct val="90000"/>
              </a:lnSpc>
            </a:pPr>
            <a:endParaRPr lang="el-GR" sz="1400" dirty="0" smtClean="0">
              <a:latin typeface="Arial" pitchFamily="34" charset="0"/>
              <a:cs typeface="Arial" pitchFamily="34" charset="0"/>
            </a:endParaRPr>
          </a:p>
          <a:p>
            <a:pPr marL="0" indent="0">
              <a:lnSpc>
                <a:spcPct val="90000"/>
              </a:lnSpc>
              <a:buFont typeface="Wingdings" pitchFamily="2" charset="2"/>
              <a:buChar char="ü"/>
            </a:pPr>
            <a:r>
              <a:rPr lang="el-GR" sz="1800" dirty="0" smtClean="0">
                <a:latin typeface="Arial" pitchFamily="34" charset="0"/>
                <a:cs typeface="Arial" pitchFamily="34" charset="0"/>
              </a:rPr>
              <a:t> έμφυτη γνώση/ μάθηση (Πλάτων), </a:t>
            </a:r>
          </a:p>
          <a:p>
            <a:pPr marL="0" indent="0">
              <a:lnSpc>
                <a:spcPct val="90000"/>
              </a:lnSpc>
              <a:buFont typeface="Wingdings" pitchFamily="2" charset="2"/>
              <a:buChar char="ü"/>
            </a:pPr>
            <a:r>
              <a:rPr lang="el-GR" sz="1800" dirty="0" smtClean="0">
                <a:latin typeface="Arial" pitchFamily="34" charset="0"/>
                <a:cs typeface="Arial" pitchFamily="34" charset="0"/>
              </a:rPr>
              <a:t> εσωτερικό χαρακτηριστικό της ψυχής και αποτέλεσμα εμπειρίας (Αριστοτέλης), </a:t>
            </a:r>
          </a:p>
          <a:p>
            <a:pPr marL="0" indent="0">
              <a:lnSpc>
                <a:spcPct val="90000"/>
              </a:lnSpc>
              <a:buFont typeface="Wingdings" pitchFamily="2" charset="2"/>
              <a:buChar char="ü"/>
            </a:pPr>
            <a:r>
              <a:rPr lang="el-GR" sz="1800" dirty="0" smtClean="0">
                <a:latin typeface="Arial" pitchFamily="34" charset="0"/>
                <a:cs typeface="Arial" pitchFamily="34" charset="0"/>
              </a:rPr>
              <a:t> διαμοιραζόμενη γνώση (Στωικοί φιλόσοφοι, Κικέρωνας), </a:t>
            </a:r>
          </a:p>
          <a:p>
            <a:pPr marL="0" indent="0">
              <a:lnSpc>
                <a:spcPct val="90000"/>
              </a:lnSpc>
              <a:buFont typeface="Wingdings" pitchFamily="2" charset="2"/>
              <a:buChar char="ü"/>
            </a:pPr>
            <a:r>
              <a:rPr lang="el-GR" sz="1800" dirty="0" smtClean="0">
                <a:latin typeface="Arial" pitchFamily="34" charset="0"/>
                <a:cs typeface="Arial" pitchFamily="34" charset="0"/>
              </a:rPr>
              <a:t> εσωτερική κρίση (Αγία Γραφή), </a:t>
            </a:r>
          </a:p>
          <a:p>
            <a:pPr marL="0" indent="0">
              <a:lnSpc>
                <a:spcPct val="90000"/>
              </a:lnSpc>
              <a:buFont typeface="Wingdings" pitchFamily="2" charset="2"/>
              <a:buChar char="ü"/>
            </a:pPr>
            <a:r>
              <a:rPr lang="el-GR" sz="1800" dirty="0" smtClean="0">
                <a:latin typeface="Arial" pitchFamily="34" charset="0"/>
                <a:cs typeface="Arial" pitchFamily="34" charset="0"/>
              </a:rPr>
              <a:t> εφαρμογή της πρακτικής και ηθικής γνώσης (</a:t>
            </a:r>
            <a:r>
              <a:rPr lang="el-GR" sz="1800" dirty="0" err="1" smtClean="0">
                <a:latin typeface="Arial" pitchFamily="34" charset="0"/>
                <a:cs typeface="Arial" pitchFamily="34" charset="0"/>
              </a:rPr>
              <a:t>Thomas</a:t>
            </a:r>
            <a:r>
              <a:rPr lang="el-GR" sz="1800" dirty="0" smtClean="0">
                <a:latin typeface="Arial" pitchFamily="34" charset="0"/>
                <a:cs typeface="Arial" pitchFamily="34" charset="0"/>
              </a:rPr>
              <a:t> </a:t>
            </a:r>
            <a:r>
              <a:rPr lang="el-GR" sz="1800" dirty="0" err="1" smtClean="0">
                <a:latin typeface="Arial" pitchFamily="34" charset="0"/>
                <a:cs typeface="Arial" pitchFamily="34" charset="0"/>
              </a:rPr>
              <a:t>Aquinas</a:t>
            </a:r>
            <a:r>
              <a:rPr lang="el-GR" sz="1800" dirty="0" smtClean="0">
                <a:latin typeface="Arial" pitchFamily="34" charset="0"/>
                <a:cs typeface="Arial" pitchFamily="34" charset="0"/>
              </a:rPr>
              <a:t> -- Ιταλός φιλόσοφος &amp; θεολόγος), </a:t>
            </a:r>
          </a:p>
          <a:p>
            <a:pPr marL="0" indent="0">
              <a:lnSpc>
                <a:spcPct val="90000"/>
              </a:lnSpc>
              <a:buFont typeface="Wingdings" pitchFamily="2" charset="2"/>
              <a:buChar char="ü"/>
            </a:pPr>
            <a:r>
              <a:rPr lang="el-GR" sz="1800" dirty="0" smtClean="0">
                <a:latin typeface="Arial" pitchFamily="34" charset="0"/>
                <a:cs typeface="Arial" pitchFamily="34" charset="0"/>
              </a:rPr>
              <a:t> ψυχικό χαρακτηριστικό (</a:t>
            </a:r>
            <a:r>
              <a:rPr lang="el-GR" sz="1800" dirty="0" err="1" smtClean="0">
                <a:latin typeface="Arial" pitchFamily="34" charset="0"/>
                <a:cs typeface="Arial" pitchFamily="34" charset="0"/>
              </a:rPr>
              <a:t>René</a:t>
            </a:r>
            <a:r>
              <a:rPr lang="el-GR" sz="1800" dirty="0" smtClean="0">
                <a:latin typeface="Arial" pitchFamily="34" charset="0"/>
                <a:cs typeface="Arial" pitchFamily="34" charset="0"/>
              </a:rPr>
              <a:t> </a:t>
            </a:r>
            <a:r>
              <a:rPr lang="el-GR" sz="1800" dirty="0" err="1" smtClean="0">
                <a:latin typeface="Arial" pitchFamily="34" charset="0"/>
                <a:cs typeface="Arial" pitchFamily="34" charset="0"/>
              </a:rPr>
              <a:t>Descartes</a:t>
            </a:r>
            <a:r>
              <a:rPr lang="el-GR" sz="1800" dirty="0" smtClean="0">
                <a:latin typeface="Arial" pitchFamily="34" charset="0"/>
                <a:cs typeface="Arial" pitchFamily="34" charset="0"/>
              </a:rPr>
              <a:t>)</a:t>
            </a:r>
          </a:p>
          <a:p>
            <a:pPr marL="0" indent="0">
              <a:lnSpc>
                <a:spcPct val="90000"/>
              </a:lnSpc>
            </a:pPr>
            <a:endParaRPr lang="el-GR" sz="1400" dirty="0" smtClean="0">
              <a:latin typeface="Arial" pitchFamily="34" charset="0"/>
              <a:cs typeface="Arial" pitchFamily="34" charset="0"/>
            </a:endParaRPr>
          </a:p>
          <a:p>
            <a:pPr marL="0" indent="0">
              <a:lnSpc>
                <a:spcPct val="90000"/>
              </a:lnSpc>
              <a:buFont typeface="Wingdings" pitchFamily="2" charset="2"/>
              <a:buChar char="v"/>
            </a:pPr>
            <a:r>
              <a:rPr lang="el-GR" sz="1800" dirty="0" smtClean="0">
                <a:latin typeface="Arial" pitchFamily="34" charset="0"/>
                <a:cs typeface="Arial" pitchFamily="34" charset="0"/>
              </a:rPr>
              <a:t> «συνείδηση» = γνώση</a:t>
            </a:r>
            <a:r>
              <a:rPr lang="el-GR" sz="1800" dirty="0">
                <a:latin typeface="Arial" pitchFamily="34" charset="0"/>
                <a:cs typeface="Arial" pitchFamily="34" charset="0"/>
              </a:rPr>
              <a:t>, </a:t>
            </a:r>
            <a:r>
              <a:rPr lang="el-GR" sz="1800" dirty="0" smtClean="0">
                <a:latin typeface="Arial" pitchFamily="34" charset="0"/>
                <a:cs typeface="Arial" pitchFamily="34" charset="0"/>
              </a:rPr>
              <a:t>μάθηση, εμπειρία, εσωτερική κρίση, σοφία, νου</a:t>
            </a:r>
            <a:r>
              <a:rPr lang="el-GR" sz="1800" dirty="0">
                <a:latin typeface="Arial" pitchFamily="34" charset="0"/>
                <a:cs typeface="Arial" pitchFamily="34" charset="0"/>
              </a:rPr>
              <a:t>, </a:t>
            </a:r>
            <a:r>
              <a:rPr lang="el-GR" sz="1800" dirty="0" smtClean="0">
                <a:latin typeface="Arial" pitchFamily="34" charset="0"/>
                <a:cs typeface="Arial" pitchFamily="34" charset="0"/>
              </a:rPr>
              <a:t>ψυχή.</a:t>
            </a:r>
          </a:p>
          <a:p>
            <a:pPr marL="0" indent="0">
              <a:lnSpc>
                <a:spcPct val="90000"/>
              </a:lnSpc>
            </a:pPr>
            <a:endParaRPr lang="el-GR" sz="1200" dirty="0">
              <a:latin typeface="Arial" pitchFamily="34" charset="0"/>
              <a:cs typeface="Arial" pitchFamily="34" charset="0"/>
            </a:endParaRPr>
          </a:p>
          <a:p>
            <a:pPr marL="0" indent="0">
              <a:lnSpc>
                <a:spcPct val="90000"/>
              </a:lnSpc>
            </a:pPr>
            <a:endParaRPr lang="en-US" sz="2000" dirty="0" smtClean="0">
              <a:latin typeface="Century Gothic" pitchFamily="34" charset="0"/>
            </a:endParaRPr>
          </a:p>
          <a:p>
            <a:pPr marL="0" indent="0">
              <a:lnSpc>
                <a:spcPct val="90000"/>
              </a:lnSpc>
            </a:pPr>
            <a:endParaRPr lang="en-US" altLang="zh-CN" sz="2000" dirty="0">
              <a:latin typeface="Century Gothic" pitchFamily="34" charset="0"/>
            </a:endParaRPr>
          </a:p>
        </p:txBody>
      </p:sp>
      <p:pic>
        <p:nvPicPr>
          <p:cNvPr id="83972" name="Picture 4" descr="http://www.brogilbert.org/good_evil/good_evil-the_conscience.jpg"/>
          <p:cNvPicPr>
            <a:picLocks noChangeAspect="1" noChangeArrowheads="1"/>
          </p:cNvPicPr>
          <p:nvPr/>
        </p:nvPicPr>
        <p:blipFill>
          <a:blip r:embed="rId2" cstate="print"/>
          <a:srcRect/>
          <a:stretch>
            <a:fillRect/>
          </a:stretch>
        </p:blipFill>
        <p:spPr bwMode="auto">
          <a:xfrm>
            <a:off x="5715127" y="1628800"/>
            <a:ext cx="3177353" cy="4320480"/>
          </a:xfrm>
          <a:prstGeom prst="rect">
            <a:avLst/>
          </a:prstGeom>
          <a:noFill/>
        </p:spPr>
      </p:pic>
      <p:sp>
        <p:nvSpPr>
          <p:cNvPr id="6" name="Rectangle 5"/>
          <p:cNvSpPr/>
          <p:nvPr/>
        </p:nvSpPr>
        <p:spPr>
          <a:xfrm>
            <a:off x="5652120" y="6021288"/>
            <a:ext cx="3312368" cy="523220"/>
          </a:xfrm>
          <a:prstGeom prst="rect">
            <a:avLst/>
          </a:prstGeom>
        </p:spPr>
        <p:txBody>
          <a:bodyPr wrap="square">
            <a:spAutoFit/>
          </a:bodyPr>
          <a:lstStyle/>
          <a:p>
            <a:pPr algn="ctr"/>
            <a:r>
              <a:rPr lang="fr-FR" sz="1400" dirty="0" smtClean="0">
                <a:latin typeface="Arial" pitchFamily="34" charset="0"/>
                <a:cs typeface="Arial" pitchFamily="34" charset="0"/>
              </a:rPr>
              <a:t>François </a:t>
            </a:r>
            <a:r>
              <a:rPr lang="fr-FR" sz="1400" dirty="0" err="1" smtClean="0">
                <a:latin typeface="Arial" pitchFamily="34" charset="0"/>
                <a:cs typeface="Arial" pitchFamily="34" charset="0"/>
              </a:rPr>
              <a:t>Chifflart</a:t>
            </a:r>
            <a:r>
              <a:rPr lang="fr-FR" sz="1400" dirty="0" smtClean="0">
                <a:latin typeface="Arial" pitchFamily="34" charset="0"/>
                <a:cs typeface="Arial" pitchFamily="34" charset="0"/>
              </a:rPr>
              <a:t> (1825-1901), </a:t>
            </a:r>
            <a:r>
              <a:rPr lang="fr-FR" sz="1400" i="1" dirty="0" smtClean="0">
                <a:latin typeface="Arial" pitchFamily="34" charset="0"/>
                <a:cs typeface="Arial" pitchFamily="34" charset="0"/>
              </a:rPr>
              <a:t>La Conscience (</a:t>
            </a:r>
            <a:r>
              <a:rPr lang="fr-FR" sz="1400" i="1" dirty="0" err="1" smtClean="0">
                <a:latin typeface="Arial" pitchFamily="34" charset="0"/>
                <a:cs typeface="Arial" pitchFamily="34" charset="0"/>
              </a:rPr>
              <a:t>after</a:t>
            </a:r>
            <a:r>
              <a:rPr lang="fr-FR" sz="1400" i="1" dirty="0" smtClean="0">
                <a:latin typeface="Arial" pitchFamily="34" charset="0"/>
                <a:cs typeface="Arial" pitchFamily="34" charset="0"/>
              </a:rPr>
              <a:t> Victor Hugo)</a:t>
            </a:r>
            <a:endParaRPr lang="el-GR" sz="1400"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51520" y="1916832"/>
            <a:ext cx="8712968" cy="3168352"/>
          </a:xfrm>
          <a:blipFill>
            <a:blip r:embed="rId2" cstate="print"/>
            <a:tile tx="0" ty="0" sx="100000" sy="100000" flip="none" algn="tl"/>
          </a:blipFill>
        </p:spPr>
        <p:txBody>
          <a:bodyPr/>
          <a:lstStyle/>
          <a:p>
            <a:pPr marL="0" algn="just">
              <a:spcBef>
                <a:spcPts val="0"/>
              </a:spcBef>
            </a:pPr>
            <a:r>
              <a:rPr lang="el-GR" sz="2000" dirty="0" smtClean="0">
                <a:latin typeface="Arial" pitchFamily="34" charset="0"/>
                <a:cs typeface="Arial" pitchFamily="34" charset="0"/>
              </a:rPr>
              <a:t>ΓΕΝΙΚΟ ΣΥΜΠΕΡΑΣΜΑ: </a:t>
            </a:r>
          </a:p>
          <a:p>
            <a:pPr marL="0" algn="just">
              <a:spcBef>
                <a:spcPts val="0"/>
              </a:spcBef>
            </a:pPr>
            <a:endParaRPr lang="el-GR" sz="2000" dirty="0">
              <a:latin typeface="Arial" pitchFamily="34" charset="0"/>
              <a:cs typeface="Arial" pitchFamily="34" charset="0"/>
            </a:endParaRPr>
          </a:p>
          <a:p>
            <a:pPr marL="0" algn="just">
              <a:spcBef>
                <a:spcPts val="0"/>
              </a:spcBef>
            </a:pPr>
            <a:r>
              <a:rPr lang="el-GR" sz="2000" dirty="0" smtClean="0">
                <a:latin typeface="Arial" pitchFamily="34" charset="0"/>
                <a:cs typeface="Arial" pitchFamily="34" charset="0"/>
              </a:rPr>
              <a:t>Οι </a:t>
            </a:r>
            <a:r>
              <a:rPr lang="el-GR" sz="2000" dirty="0" smtClean="0">
                <a:latin typeface="Arial" pitchFamily="34" charset="0"/>
                <a:cs typeface="Arial" pitchFamily="34" charset="0"/>
              </a:rPr>
              <a:t>Έλληνες/</a:t>
            </a:r>
            <a:r>
              <a:rPr lang="el-GR" sz="2000" dirty="0" err="1" smtClean="0">
                <a:latin typeface="Arial" pitchFamily="34" charset="0"/>
                <a:cs typeface="Arial" pitchFamily="34" charset="0"/>
              </a:rPr>
              <a:t>ίδες</a:t>
            </a:r>
            <a:r>
              <a:rPr lang="el-GR" sz="2000" dirty="0" smtClean="0">
                <a:latin typeface="Arial" pitchFamily="34" charset="0"/>
                <a:cs typeface="Arial" pitchFamily="34" charset="0"/>
              </a:rPr>
              <a:t> διαθέτουν περιορισμένη αντίληψη του τοπίου (προβληματική ανάγνωση, </a:t>
            </a:r>
            <a:r>
              <a:rPr lang="el-GR" sz="2000" dirty="0" err="1" smtClean="0">
                <a:latin typeface="Arial" pitchFamily="34" charset="0"/>
                <a:cs typeface="Arial" pitchFamily="34" charset="0"/>
              </a:rPr>
              <a:t>εννοιολόγηση</a:t>
            </a:r>
            <a:r>
              <a:rPr lang="el-GR" sz="2000" dirty="0" smtClean="0">
                <a:latin typeface="Arial" pitchFamily="34" charset="0"/>
                <a:cs typeface="Arial" pitchFamily="34" charset="0"/>
              </a:rPr>
              <a:t>, </a:t>
            </a:r>
            <a:r>
              <a:rPr lang="el-GR" sz="2000" dirty="0" err="1" smtClean="0">
                <a:latin typeface="Arial" pitchFamily="34" charset="0"/>
                <a:cs typeface="Arial" pitchFamily="34" charset="0"/>
              </a:rPr>
              <a:t>νοηματοδότηση</a:t>
            </a:r>
            <a:r>
              <a:rPr lang="el-GR" sz="2000" dirty="0" smtClean="0">
                <a:latin typeface="Arial" pitchFamily="34" charset="0"/>
                <a:cs typeface="Arial" pitchFamily="34" charset="0"/>
              </a:rPr>
              <a:t>, κλπ) και, κατά συνέπεια, η σχέση τους με το τοπίο διαγράφεται ελλειμματική, προβληματική και συγκεχυμένη. </a:t>
            </a:r>
          </a:p>
          <a:p>
            <a:pPr marL="0" algn="just">
              <a:spcBef>
                <a:spcPts val="0"/>
              </a:spcBef>
            </a:pPr>
            <a:endParaRPr lang="el-GR" sz="2000" dirty="0">
              <a:latin typeface="Arial" pitchFamily="34" charset="0"/>
              <a:cs typeface="Arial" pitchFamily="34" charset="0"/>
            </a:endParaRPr>
          </a:p>
          <a:p>
            <a:pPr marL="0" algn="just">
              <a:spcBef>
                <a:spcPts val="0"/>
              </a:spcBef>
            </a:pPr>
            <a:r>
              <a:rPr lang="el-GR" sz="2000" dirty="0" smtClean="0">
                <a:latin typeface="Arial" pitchFamily="34" charset="0"/>
                <a:cs typeface="Arial" pitchFamily="34" charset="0"/>
              </a:rPr>
              <a:t>Η διαμόρφωση συνείδησης τοπίου του σύγχρονου Έλληνα βρίσκεται σε πρώιμο στάδιο, καθότι οι Έλληνες, δεδομένης της περιορισμένης τους αντίληψης τοπίου, αρχίζουν μεν να (</a:t>
            </a:r>
            <a:r>
              <a:rPr lang="el-GR" sz="2000" dirty="0" err="1" smtClean="0">
                <a:latin typeface="Arial" pitchFamily="34" charset="0"/>
                <a:cs typeface="Arial" pitchFamily="34" charset="0"/>
              </a:rPr>
              <a:t>επαν</a:t>
            </a:r>
            <a:r>
              <a:rPr lang="el-GR" sz="2000" dirty="0" smtClean="0">
                <a:latin typeface="Arial" pitchFamily="34" charset="0"/>
                <a:cs typeface="Arial" pitchFamily="34" charset="0"/>
              </a:rPr>
              <a:t>)αναπτύσσουν το συναίσθημα για το τοπίο, ωστόσο επιδεικνύουν ένα άθροισμα αρνητικών συμπεριφορών προς αυτό.</a:t>
            </a:r>
          </a:p>
          <a:p>
            <a:pPr marL="0" algn="just">
              <a:spcBef>
                <a:spcPts val="0"/>
              </a:spcBef>
            </a:pPr>
            <a:endParaRPr lang="el-GR" sz="1800" dirty="0" smtClean="0">
              <a:latin typeface="Arial" pitchFamily="34" charset="0"/>
              <a:cs typeface="Arial" pitchFamily="34" charset="0"/>
            </a:endParaRPr>
          </a:p>
          <a:p>
            <a:pPr marL="0">
              <a:spcBef>
                <a:spcPts val="0"/>
              </a:spcBef>
            </a:pPr>
            <a:endParaRPr lang="el-GR" sz="1600" b="1" dirty="0" smtClean="0">
              <a:latin typeface="Century Gothic" pitchFamily="34" charset="0"/>
            </a:endParaRPr>
          </a:p>
          <a:p>
            <a:pPr marL="0">
              <a:spcBef>
                <a:spcPts val="0"/>
              </a:spcBef>
            </a:pPr>
            <a:endParaRPr lang="el-GR" sz="1600" b="1" dirty="0" smtClean="0">
              <a:latin typeface="Century Gothic" pitchFamily="34" charset="0"/>
            </a:endParaRPr>
          </a:p>
          <a:p>
            <a:pPr marL="0">
              <a:spcBef>
                <a:spcPts val="0"/>
              </a:spcBef>
              <a:buFont typeface="Wingdings" pitchFamily="2" charset="2"/>
              <a:buChar char="Ø"/>
            </a:pPr>
            <a:endParaRPr lang="el-GR" sz="1600" dirty="0" smtClean="0"/>
          </a:p>
          <a:p>
            <a:pPr marL="0">
              <a:spcBef>
                <a:spcPts val="0"/>
              </a:spcBef>
              <a:buFont typeface="Wingdings" pitchFamily="2" charset="2"/>
              <a:buChar char="Ø"/>
            </a:pPr>
            <a:endParaRPr lang="el-GR" sz="1600" dirty="0" smtClean="0"/>
          </a:p>
          <a:p>
            <a:pPr marL="0">
              <a:spcBef>
                <a:spcPts val="0"/>
              </a:spcBef>
              <a:buFont typeface="Wingdings" pitchFamily="2" charset="2"/>
              <a:buChar char="Ø"/>
            </a:pPr>
            <a:endParaRPr lang="el-GR" sz="1600" dirty="0" smtClean="0">
              <a:latin typeface="Century Gothic" pitchFamily="34" charset="0"/>
            </a:endParaRPr>
          </a:p>
        </p:txBody>
      </p:sp>
      <p:sp>
        <p:nvSpPr>
          <p:cNvPr id="6" name="Title 1"/>
          <p:cNvSpPr>
            <a:spLocks noGrp="1"/>
          </p:cNvSpPr>
          <p:nvPr>
            <p:ph type="title"/>
          </p:nvPr>
        </p:nvSpPr>
        <p:spPr/>
        <p:txBody>
          <a:bodyPr/>
          <a:lstStyle/>
          <a:p>
            <a:pPr algn="just"/>
            <a:r>
              <a:rPr lang="el-GR" sz="2200" b="1" dirty="0" smtClean="0">
                <a:latin typeface="Arial" pitchFamily="34" charset="0"/>
                <a:cs typeface="Arial" pitchFamily="34" charset="0"/>
              </a:rPr>
              <a:t>7. </a:t>
            </a:r>
            <a:r>
              <a:rPr lang="el-GR" sz="2200" b="1" dirty="0">
                <a:latin typeface="Arial" pitchFamily="34" charset="0"/>
                <a:cs typeface="Arial" pitchFamily="34" charset="0"/>
              </a:rPr>
              <a:t>Σ</a:t>
            </a:r>
            <a:r>
              <a:rPr lang="el-GR" sz="2200" b="1" dirty="0" smtClean="0">
                <a:latin typeface="Arial" pitchFamily="34" charset="0"/>
                <a:cs typeface="Arial" pitchFamily="34" charset="0"/>
              </a:rPr>
              <a:t>υμπεράσματα </a:t>
            </a:r>
            <a:endParaRPr lang="el-GR" sz="22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7813"/>
            <a:ext cx="8496944" cy="1139825"/>
          </a:xfrm>
        </p:spPr>
        <p:txBody>
          <a:bodyPr/>
          <a:lstStyle/>
          <a:p>
            <a:pPr algn="just"/>
            <a:r>
              <a:rPr lang="el-GR" sz="2200" b="1" dirty="0" smtClean="0">
                <a:latin typeface="Arial" pitchFamily="34" charset="0"/>
                <a:cs typeface="Arial" pitchFamily="34" charset="0"/>
              </a:rPr>
              <a:t>7. Συμπεράσματα </a:t>
            </a:r>
            <a:endParaRPr lang="el-GR" sz="2200" b="1" dirty="0" smtClean="0">
              <a:latin typeface="Arial" pitchFamily="34" charset="0"/>
              <a:cs typeface="Arial" pitchFamily="34" charset="0"/>
            </a:endParaRPr>
          </a:p>
        </p:txBody>
      </p:sp>
      <p:sp>
        <p:nvSpPr>
          <p:cNvPr id="5" name="Content Placeholder 4"/>
          <p:cNvSpPr>
            <a:spLocks noGrp="1"/>
          </p:cNvSpPr>
          <p:nvPr>
            <p:ph idx="1"/>
          </p:nvPr>
        </p:nvSpPr>
        <p:spPr>
          <a:xfrm>
            <a:off x="251520" y="1484784"/>
            <a:ext cx="8712968" cy="5373216"/>
          </a:xfrm>
          <a:solidFill>
            <a:schemeClr val="accent5">
              <a:lumMod val="40000"/>
              <a:lumOff val="60000"/>
            </a:schemeClr>
          </a:solidFill>
        </p:spPr>
        <p:txBody>
          <a:bodyPr/>
          <a:lstStyle/>
          <a:p>
            <a:endParaRPr lang="el-GR" sz="600" dirty="0" smtClean="0">
              <a:latin typeface="Arial" pitchFamily="34" charset="0"/>
              <a:cs typeface="Arial" pitchFamily="34" charset="0"/>
            </a:endParaRPr>
          </a:p>
          <a:p>
            <a:pPr marL="0" algn="just">
              <a:spcBef>
                <a:spcPts val="0"/>
              </a:spcBef>
            </a:pPr>
            <a:r>
              <a:rPr lang="el-GR" sz="1900" dirty="0" smtClean="0">
                <a:latin typeface="Arial" pitchFamily="34" charset="0"/>
                <a:cs typeface="Arial" pitchFamily="34" charset="0"/>
              </a:rPr>
              <a:t>Α) </a:t>
            </a:r>
            <a:r>
              <a:rPr lang="el-GR" sz="1900" b="1" dirty="0">
                <a:solidFill>
                  <a:schemeClr val="accent1">
                    <a:lumMod val="75000"/>
                  </a:schemeClr>
                </a:solidFill>
                <a:latin typeface="Arial" pitchFamily="34" charset="0"/>
                <a:cs typeface="Arial" pitchFamily="34" charset="0"/>
              </a:rPr>
              <a:t>Οι </a:t>
            </a:r>
            <a:r>
              <a:rPr lang="el-GR" sz="1900" b="1" dirty="0" smtClean="0">
                <a:solidFill>
                  <a:schemeClr val="accent1">
                    <a:lumMod val="75000"/>
                  </a:schemeClr>
                </a:solidFill>
                <a:latin typeface="Arial" pitchFamily="34" charset="0"/>
                <a:cs typeface="Arial" pitchFamily="34" charset="0"/>
              </a:rPr>
              <a:t>κάτοικοι της υπαίθρου </a:t>
            </a:r>
            <a:r>
              <a:rPr lang="el-GR" sz="1900" dirty="0" smtClean="0">
                <a:latin typeface="Arial" pitchFamily="34" charset="0"/>
                <a:cs typeface="Arial" pitchFamily="34" charset="0"/>
                <a:sym typeface="Wingdings" panose="05000000000000000000" pitchFamily="2" charset="2"/>
              </a:rPr>
              <a:t> τοπίο </a:t>
            </a:r>
            <a:r>
              <a:rPr lang="el-GR" sz="1900" dirty="0" smtClean="0">
                <a:latin typeface="Arial" pitchFamily="34" charset="0"/>
                <a:cs typeface="Arial" pitchFamily="34" charset="0"/>
              </a:rPr>
              <a:t>ως παραγωγικό αγαθό, ως τόπο κατοικίας, ως ανθρώπινη παρουσία, ως καθημερινό βίωμα, ως καταγωγή/ ανάμνηση.</a:t>
            </a:r>
            <a:r>
              <a:rPr lang="el-GR" sz="1900" dirty="0" smtClean="0">
                <a:solidFill>
                  <a:srgbClr val="FF0000"/>
                </a:solidFill>
                <a:latin typeface="Arial" pitchFamily="34" charset="0"/>
                <a:cs typeface="Arial" pitchFamily="34" charset="0"/>
              </a:rPr>
              <a:t> </a:t>
            </a:r>
          </a:p>
          <a:p>
            <a:pPr marL="0" algn="just">
              <a:spcBef>
                <a:spcPts val="0"/>
              </a:spcBef>
            </a:pPr>
            <a:endParaRPr lang="el-GR" sz="1900" dirty="0">
              <a:solidFill>
                <a:srgbClr val="FF0000"/>
              </a:solidFill>
              <a:latin typeface="Arial" pitchFamily="34" charset="0"/>
              <a:cs typeface="Arial" pitchFamily="34" charset="0"/>
            </a:endParaRPr>
          </a:p>
          <a:p>
            <a:pPr marL="0" algn="just">
              <a:spcBef>
                <a:spcPts val="0"/>
              </a:spcBef>
            </a:pPr>
            <a:r>
              <a:rPr lang="el-GR" sz="1900" b="1" dirty="0" smtClean="0">
                <a:solidFill>
                  <a:srgbClr val="FF0000"/>
                </a:solidFill>
                <a:latin typeface="Arial" pitchFamily="34" charset="0"/>
                <a:cs typeface="Arial" pitchFamily="34" charset="0"/>
              </a:rPr>
              <a:t>Οι κάτοικοι της πόλης</a:t>
            </a:r>
            <a:r>
              <a:rPr lang="el-GR" sz="1900" b="1" dirty="0">
                <a:latin typeface="Arial" pitchFamily="34" charset="0"/>
                <a:cs typeface="Arial" pitchFamily="34" charset="0"/>
              </a:rPr>
              <a:t> </a:t>
            </a:r>
            <a:r>
              <a:rPr lang="el-GR" sz="1900" dirty="0" smtClean="0">
                <a:latin typeface="Arial" pitchFamily="34" charset="0"/>
                <a:cs typeface="Arial" pitchFamily="34" charset="0"/>
                <a:sym typeface="Wingdings" panose="05000000000000000000" pitchFamily="2" charset="2"/>
              </a:rPr>
              <a:t> τοπίο </a:t>
            </a:r>
            <a:r>
              <a:rPr lang="el-GR" sz="1900" dirty="0" smtClean="0">
                <a:latin typeface="Arial" pitchFamily="34" charset="0"/>
                <a:cs typeface="Arial" pitchFamily="34" charset="0"/>
              </a:rPr>
              <a:t>ως συμβολικό αγαθό/ μόρφωμα, το συνδέουν με το κάλλος, αποδίδοντας στην έλλειψη παιδείας ένα μεγάλος μέρος ευθύνης για τα σύγχρονα προβλήματά του για τα οποία φαίνεται ότι έχουν μια πιο ολοκληρωμένη άποψη σε σχέση με τους κατοίκους της υπαίθρου. </a:t>
            </a:r>
          </a:p>
          <a:p>
            <a:pPr marL="0" algn="just">
              <a:spcBef>
                <a:spcPts val="0"/>
              </a:spcBef>
            </a:pPr>
            <a:endParaRPr lang="el-GR" sz="1900" dirty="0" smtClean="0">
              <a:latin typeface="Arial" pitchFamily="34" charset="0"/>
              <a:cs typeface="Arial" pitchFamily="34" charset="0"/>
            </a:endParaRPr>
          </a:p>
          <a:p>
            <a:pPr marL="0" algn="just">
              <a:spcBef>
                <a:spcPts val="0"/>
              </a:spcBef>
            </a:pPr>
            <a:r>
              <a:rPr lang="el-GR" sz="1900" dirty="0" smtClean="0">
                <a:latin typeface="Arial" pitchFamily="34" charset="0"/>
                <a:cs typeface="Arial" pitchFamily="34" charset="0"/>
              </a:rPr>
              <a:t>Β) </a:t>
            </a:r>
            <a:r>
              <a:rPr lang="el-GR" sz="1900" b="1" dirty="0" smtClean="0">
                <a:solidFill>
                  <a:srgbClr val="FF0000"/>
                </a:solidFill>
                <a:latin typeface="Arial" pitchFamily="34" charset="0"/>
                <a:cs typeface="Arial" pitchFamily="34" charset="0"/>
              </a:rPr>
              <a:t>Άτομα υψηλότερου μορφωτικού επιπέδου </a:t>
            </a:r>
            <a:r>
              <a:rPr lang="el-GR" sz="1900" dirty="0" smtClean="0">
                <a:latin typeface="Arial" pitchFamily="34" charset="0"/>
                <a:cs typeface="Arial" pitchFamily="34" charset="0"/>
                <a:sym typeface="Wingdings" panose="05000000000000000000" pitchFamily="2" charset="2"/>
              </a:rPr>
              <a:t> </a:t>
            </a:r>
            <a:r>
              <a:rPr lang="el-GR" sz="1900" dirty="0" smtClean="0">
                <a:latin typeface="Arial" pitchFamily="34" charset="0"/>
                <a:cs typeface="Arial" pitchFamily="34" charset="0"/>
              </a:rPr>
              <a:t>πιο καλλιεργημένα συναισθήματα για το τοπίο, αποδίδοντάς του μεγαλύτερη πολιτισμική/ συμβολική αξία, αναγνωρίζοντας/ κατανοώντας περισσότερο τα σύγχρονα σημαντικά προβλήματά του, καθώς και τις αιτίες τους.</a:t>
            </a:r>
          </a:p>
          <a:p>
            <a:pPr marL="0" algn="just">
              <a:spcBef>
                <a:spcPts val="0"/>
              </a:spcBef>
            </a:pPr>
            <a:endParaRPr lang="el-GR" sz="1900" dirty="0">
              <a:latin typeface="Arial" pitchFamily="34" charset="0"/>
              <a:cs typeface="Arial" pitchFamily="34" charset="0"/>
            </a:endParaRPr>
          </a:p>
          <a:p>
            <a:pPr marL="0" algn="just">
              <a:spcBef>
                <a:spcPts val="0"/>
              </a:spcBef>
            </a:pPr>
            <a:r>
              <a:rPr lang="el-GR" sz="1900" dirty="0" smtClean="0">
                <a:latin typeface="Arial" pitchFamily="34" charset="0"/>
                <a:cs typeface="Arial" pitchFamily="34" charset="0"/>
              </a:rPr>
              <a:t>Τα παραπάνω ενδυναμώνουν περισσότερο τη συμμετοχή τους σε δράσεις/ ενέργειες ορθής διαχείρισης του τοπίου/ περιβάλλοντος.</a:t>
            </a:r>
            <a:endParaRPr lang="en-US" sz="1900" dirty="0" smtClean="0">
              <a:latin typeface="Arial" pitchFamily="34" charset="0"/>
              <a:cs typeface="Arial" pitchFamily="34" charset="0"/>
            </a:endParaRPr>
          </a:p>
          <a:p>
            <a:pPr marL="0">
              <a:spcBef>
                <a:spcPts val="0"/>
              </a:spcBef>
            </a:pPr>
            <a:endParaRPr lang="el-GR" sz="1800" dirty="0" smtClean="0">
              <a:latin typeface="Arial" pitchFamily="34" charset="0"/>
              <a:cs typeface="Arial" pitchFamily="34" charset="0"/>
            </a:endParaRPr>
          </a:p>
          <a:p>
            <a:pPr marL="0" algn="just">
              <a:spcBef>
                <a:spcPts val="0"/>
              </a:spcBef>
            </a:pPr>
            <a:endParaRPr lang="el-GR" sz="1800" dirty="0" smtClean="0">
              <a:latin typeface="Arial" pitchFamily="34" charset="0"/>
              <a:cs typeface="Arial" pitchFamily="34" charset="0"/>
            </a:endParaRPr>
          </a:p>
          <a:p>
            <a:pPr marL="0">
              <a:spcBef>
                <a:spcPts val="0"/>
              </a:spcBef>
              <a:buFont typeface="Wingdings" pitchFamily="2" charset="2"/>
              <a:buChar char="Ø"/>
            </a:pPr>
            <a:endParaRPr lang="el-GR" sz="1800" dirty="0" smtClean="0">
              <a:latin typeface="Century Gothic" pitchFamily="34" charset="0"/>
            </a:endParaRPr>
          </a:p>
          <a:p>
            <a:pPr marL="0">
              <a:spcBef>
                <a:spcPts val="0"/>
              </a:spcBef>
              <a:buFont typeface="Wingdings" pitchFamily="2" charset="2"/>
              <a:buChar char="Ø"/>
            </a:pPr>
            <a:endParaRPr lang="el-GR" sz="1800" dirty="0" smtClean="0">
              <a:latin typeface="Century Gothic"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363272" cy="1139825"/>
          </a:xfrm>
        </p:spPr>
        <p:txBody>
          <a:bodyPr/>
          <a:lstStyle/>
          <a:p>
            <a:pPr algn="just"/>
            <a:r>
              <a:rPr lang="el-GR" sz="2200" b="1" dirty="0" smtClean="0">
                <a:latin typeface="Arial" pitchFamily="34" charset="0"/>
                <a:cs typeface="Arial" pitchFamily="34" charset="0"/>
              </a:rPr>
              <a:t>7. </a:t>
            </a:r>
            <a:r>
              <a:rPr lang="el-GR" sz="2200" b="1" dirty="0" smtClean="0">
                <a:latin typeface="Arial" pitchFamily="34" charset="0"/>
                <a:cs typeface="Arial" pitchFamily="34" charset="0"/>
              </a:rPr>
              <a:t>Συμπεράσματα </a:t>
            </a:r>
            <a:endParaRPr lang="el-GR" sz="2200" b="1" dirty="0" smtClean="0">
              <a:latin typeface="Arial" pitchFamily="34" charset="0"/>
              <a:cs typeface="Arial" pitchFamily="34" charset="0"/>
            </a:endParaRPr>
          </a:p>
        </p:txBody>
      </p:sp>
      <p:sp>
        <p:nvSpPr>
          <p:cNvPr id="5" name="Content Placeholder 4"/>
          <p:cNvSpPr>
            <a:spLocks noGrp="1"/>
          </p:cNvSpPr>
          <p:nvPr>
            <p:ph idx="1"/>
          </p:nvPr>
        </p:nvSpPr>
        <p:spPr>
          <a:xfrm>
            <a:off x="251520" y="1484784"/>
            <a:ext cx="8712968" cy="5184576"/>
          </a:xfrm>
          <a:solidFill>
            <a:schemeClr val="accent1">
              <a:lumMod val="20000"/>
              <a:lumOff val="80000"/>
            </a:schemeClr>
          </a:solidFill>
        </p:spPr>
        <p:txBody>
          <a:bodyPr/>
          <a:lstStyle/>
          <a:p>
            <a:pPr marL="0" algn="just">
              <a:spcBef>
                <a:spcPts val="0"/>
              </a:spcBef>
            </a:pPr>
            <a:r>
              <a:rPr lang="el-GR" sz="1800" b="1" dirty="0" smtClean="0">
                <a:latin typeface="Arial" pitchFamily="34" charset="0"/>
                <a:cs typeface="Arial" pitchFamily="34" charset="0"/>
              </a:rPr>
              <a:t>α</a:t>
            </a:r>
            <a:r>
              <a:rPr lang="el-GR" sz="1800" b="1" dirty="0" smtClean="0">
                <a:latin typeface="Arial" pitchFamily="34" charset="0"/>
                <a:cs typeface="Arial" pitchFamily="34" charset="0"/>
              </a:rPr>
              <a:t>) Σύγκριση κατοίκων </a:t>
            </a:r>
            <a:r>
              <a:rPr lang="el-GR" sz="1800" b="1" dirty="0" smtClean="0">
                <a:latin typeface="Arial" pitchFamily="34" charset="0"/>
                <a:cs typeface="Arial" pitchFamily="34" charset="0"/>
              </a:rPr>
              <a:t>Αρκαδίας-Λέσβου</a:t>
            </a:r>
            <a:endParaRPr lang="el-GR" sz="1800" dirty="0" smtClean="0">
              <a:latin typeface="Arial" pitchFamily="34" charset="0"/>
              <a:cs typeface="Arial" pitchFamily="34" charset="0"/>
            </a:endParaRPr>
          </a:p>
          <a:p>
            <a:pPr marL="0" algn="just">
              <a:spcBef>
                <a:spcPts val="0"/>
              </a:spcBef>
            </a:pPr>
            <a:r>
              <a:rPr lang="el-GR" sz="1800" dirty="0" smtClean="0">
                <a:latin typeface="Arial" pitchFamily="34" charset="0"/>
                <a:cs typeface="Arial" pitchFamily="34" charset="0"/>
              </a:rPr>
              <a:t>Οι τρόποι επαφής με το τοπίο και η </a:t>
            </a:r>
            <a:r>
              <a:rPr lang="el-GR" sz="1800" dirty="0" smtClean="0">
                <a:solidFill>
                  <a:srgbClr val="FF0000"/>
                </a:solidFill>
                <a:latin typeface="Arial" pitchFamily="34" charset="0"/>
                <a:cs typeface="Arial" pitchFamily="34" charset="0"/>
              </a:rPr>
              <a:t>επίδραση της φυσιογνωμίας του τοπίου κατοικίας/ καταγωγής </a:t>
            </a:r>
            <a:r>
              <a:rPr lang="el-GR" sz="1800" dirty="0" smtClean="0">
                <a:latin typeface="Arial" pitchFamily="34" charset="0"/>
                <a:cs typeface="Arial" pitchFamily="34" charset="0"/>
              </a:rPr>
              <a:t>φαίνεται να επηρεάζουν τη διαμόρφωση των ανθρώπινων συναισθημάτων και αντιλήψεων για το τοπίο, αλλά και διαδικασίες όπως η προτίμηση/ αξιολόγηση τοπίου. </a:t>
            </a:r>
          </a:p>
          <a:p>
            <a:pPr marL="0">
              <a:spcBef>
                <a:spcPts val="0"/>
              </a:spcBef>
            </a:pPr>
            <a:r>
              <a:rPr lang="el-GR" sz="1800" b="1" dirty="0">
                <a:latin typeface="Arial" pitchFamily="34" charset="0"/>
                <a:cs typeface="Arial" pitchFamily="34" charset="0"/>
              </a:rPr>
              <a:t>β) Σύγκριση ως προς τις ηλικιακές ομάδες</a:t>
            </a:r>
            <a:endParaRPr lang="en-US" sz="1800" dirty="0">
              <a:latin typeface="Arial" pitchFamily="34" charset="0"/>
              <a:cs typeface="Arial" pitchFamily="34" charset="0"/>
            </a:endParaRPr>
          </a:p>
          <a:p>
            <a:pPr marL="0" indent="0" algn="just">
              <a:spcBef>
                <a:spcPts val="0"/>
              </a:spcBef>
            </a:pPr>
            <a:r>
              <a:rPr lang="el-GR" sz="1800" dirty="0">
                <a:latin typeface="Arial" pitchFamily="34" charset="0"/>
                <a:cs typeface="Arial" pitchFamily="34" charset="0"/>
              </a:rPr>
              <a:t>Μεταξύ των ηλικιακών ομάδων παρατηρούνται </a:t>
            </a:r>
            <a:r>
              <a:rPr lang="el-GR" sz="1800" dirty="0">
                <a:solidFill>
                  <a:srgbClr val="FF0000"/>
                </a:solidFill>
                <a:latin typeface="Arial" pitchFamily="34" charset="0"/>
                <a:cs typeface="Arial" pitchFamily="34" charset="0"/>
              </a:rPr>
              <a:t>διαφορές ως προς τα συναισθήματα</a:t>
            </a:r>
            <a:r>
              <a:rPr lang="el-GR" sz="1800" dirty="0">
                <a:latin typeface="Arial" pitchFamily="34" charset="0"/>
                <a:cs typeface="Arial" pitchFamily="34" charset="0"/>
              </a:rPr>
              <a:t>, οι οποίες οφείλονται σε </a:t>
            </a:r>
            <a:r>
              <a:rPr lang="el-GR" sz="1800" dirty="0">
                <a:solidFill>
                  <a:srgbClr val="FF0000"/>
                </a:solidFill>
                <a:latin typeface="Arial" pitchFamily="34" charset="0"/>
                <a:cs typeface="Arial" pitchFamily="34" charset="0"/>
              </a:rPr>
              <a:t>διαφορετικά βιώματα και αισθητικά/  αντιληπτικά κριτήρια</a:t>
            </a:r>
            <a:r>
              <a:rPr lang="el-GR" sz="1800" dirty="0">
                <a:latin typeface="Arial" pitchFamily="34" charset="0"/>
                <a:cs typeface="Arial" pitchFamily="34" charset="0"/>
              </a:rPr>
              <a:t>, που συχνά οδηγούν σε διαφορετική αξιολόγηση των παρεμβάσεων στο τοπίο. </a:t>
            </a:r>
          </a:p>
          <a:p>
            <a:pPr marL="0" algn="just">
              <a:spcBef>
                <a:spcPts val="0"/>
              </a:spcBef>
            </a:pPr>
            <a:r>
              <a:rPr lang="el-GR" sz="1800" b="1" dirty="0">
                <a:latin typeface="Arial" pitchFamily="34" charset="0"/>
                <a:cs typeface="Arial" pitchFamily="34" charset="0"/>
              </a:rPr>
              <a:t>γ) Σύγκριση ως προς τις κατηγορίες επαγγελμάτων</a:t>
            </a:r>
          </a:p>
          <a:p>
            <a:pPr marL="0" indent="0" algn="just">
              <a:spcBef>
                <a:spcPts val="0"/>
              </a:spcBef>
            </a:pPr>
            <a:r>
              <a:rPr lang="el-GR" sz="1800" dirty="0">
                <a:latin typeface="Arial" pitchFamily="34" charset="0"/>
                <a:cs typeface="Arial" pitchFamily="34" charset="0"/>
              </a:rPr>
              <a:t>Οι ασκούντες επιστημονικά επαγγέλματα –που στη συγκεκριμένη έρευνα αφορούν κατοίκους της πόλης– τείνουν να χαρακτηρίζονται από μια πιο διευρυμένη και ολοκληρωμένη αντίληψη του τοπίου και της ορθής διαχείρισής του</a:t>
            </a:r>
            <a:r>
              <a:rPr lang="el-GR" sz="1800" dirty="0" smtClean="0">
                <a:latin typeface="Arial" pitchFamily="34" charset="0"/>
                <a:cs typeface="Arial" pitchFamily="34" charset="0"/>
              </a:rPr>
              <a:t>.</a:t>
            </a:r>
            <a:endParaRPr lang="el-GR" sz="1800" dirty="0">
              <a:latin typeface="Arial" pitchFamily="34" charset="0"/>
              <a:cs typeface="Arial" pitchFamily="34" charset="0"/>
            </a:endParaRPr>
          </a:p>
          <a:p>
            <a:pPr marL="0" algn="just">
              <a:spcBef>
                <a:spcPts val="0"/>
              </a:spcBef>
            </a:pPr>
            <a:r>
              <a:rPr lang="el-GR" sz="1800" b="1" dirty="0">
                <a:latin typeface="Arial" pitchFamily="34" charset="0"/>
                <a:cs typeface="Arial" pitchFamily="34" charset="0"/>
              </a:rPr>
              <a:t>δ) Σύγκριση ως προς το φύλο και ως προς τις εισοδηματικές κατηγορίες</a:t>
            </a:r>
          </a:p>
          <a:p>
            <a:pPr marL="0" indent="0" algn="just">
              <a:spcBef>
                <a:spcPts val="0"/>
              </a:spcBef>
            </a:pPr>
            <a:r>
              <a:rPr lang="el-GR" sz="1800" dirty="0">
                <a:latin typeface="Arial" pitchFamily="34" charset="0"/>
                <a:cs typeface="Arial" pitchFamily="34" charset="0"/>
              </a:rPr>
              <a:t>Τα αποτελέσματα δεν μπορούν να γενικευθούν, καθότι αφορούν μόνο έναν συσχετισμό και απαιτείται επαλήθευση και με άλλα ερευνητικά αποτελέσματα.</a:t>
            </a:r>
          </a:p>
          <a:p>
            <a:pPr marL="0">
              <a:spcBef>
                <a:spcPts val="0"/>
              </a:spcBef>
            </a:pPr>
            <a:endParaRPr lang="el-GR" sz="1000" dirty="0">
              <a:latin typeface="Arial" pitchFamily="34" charset="0"/>
              <a:cs typeface="Arial" pitchFamily="34" charset="0"/>
            </a:endParaRPr>
          </a:p>
          <a:p>
            <a:pPr marL="0" algn="just">
              <a:spcBef>
                <a:spcPts val="0"/>
              </a:spcBef>
              <a:buFont typeface="Wingdings" pitchFamily="2" charset="2"/>
              <a:buChar char="ü"/>
            </a:pPr>
            <a:r>
              <a:rPr lang="el-GR" sz="1800" dirty="0">
                <a:latin typeface="Arial" pitchFamily="34" charset="0"/>
                <a:cs typeface="Arial" pitchFamily="34" charset="0"/>
              </a:rPr>
              <a:t>Τα παραπάνω ειδικά συμπεράσματα αφοράνε </a:t>
            </a:r>
            <a:r>
              <a:rPr lang="el-GR" sz="1800" b="1" dirty="0">
                <a:latin typeface="Arial" pitchFamily="34" charset="0"/>
                <a:cs typeface="Arial" pitchFamily="34" charset="0"/>
              </a:rPr>
              <a:t>γενικές τάσεις </a:t>
            </a:r>
            <a:r>
              <a:rPr lang="el-GR" sz="1800" dirty="0">
                <a:latin typeface="Arial" pitchFamily="34" charset="0"/>
                <a:cs typeface="Arial" pitchFamily="34" charset="0"/>
              </a:rPr>
              <a:t>και δεν μπορούν να γενικευτούν.</a:t>
            </a:r>
          </a:p>
          <a:p>
            <a:pPr marL="0">
              <a:spcBef>
                <a:spcPts val="0"/>
              </a:spcBef>
              <a:buFont typeface="Wingdings" pitchFamily="2" charset="2"/>
              <a:buChar char="Ø"/>
            </a:pPr>
            <a:endParaRPr lang="el-GR" sz="1600" dirty="0" smtClean="0">
              <a:latin typeface="Century Gothic" pitchFamily="34" charset="0"/>
            </a:endParaRPr>
          </a:p>
          <a:p>
            <a:pPr marL="0">
              <a:spcBef>
                <a:spcPts val="0"/>
              </a:spcBef>
              <a:buFont typeface="Wingdings" pitchFamily="2" charset="2"/>
              <a:buChar char="Ø"/>
            </a:pPr>
            <a:endParaRPr lang="el-GR" sz="1600" dirty="0" smtClean="0">
              <a:latin typeface="Century Gothic"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7813"/>
            <a:ext cx="8496944" cy="1139825"/>
          </a:xfrm>
        </p:spPr>
        <p:txBody>
          <a:bodyPr/>
          <a:lstStyle/>
          <a:p>
            <a:pPr algn="just"/>
            <a:r>
              <a:rPr lang="el-GR" sz="2200" b="1" dirty="0" smtClean="0">
                <a:latin typeface="Arial" pitchFamily="34" charset="0"/>
                <a:cs typeface="Arial" pitchFamily="34" charset="0"/>
              </a:rPr>
              <a:t>7. Συμπεράσματα </a:t>
            </a:r>
            <a:endParaRPr lang="el-GR" sz="2200" b="1" dirty="0" smtClean="0">
              <a:latin typeface="Arial" pitchFamily="34" charset="0"/>
              <a:cs typeface="Arial" pitchFamily="34" charset="0"/>
            </a:endParaRPr>
          </a:p>
        </p:txBody>
      </p:sp>
      <p:sp>
        <p:nvSpPr>
          <p:cNvPr id="5" name="Content Placeholder 4"/>
          <p:cNvSpPr>
            <a:spLocks noGrp="1"/>
          </p:cNvSpPr>
          <p:nvPr>
            <p:ph idx="1"/>
          </p:nvPr>
        </p:nvSpPr>
        <p:spPr>
          <a:xfrm>
            <a:off x="251520" y="1484784"/>
            <a:ext cx="8712968" cy="5373216"/>
          </a:xfrm>
          <a:solidFill>
            <a:schemeClr val="accent5">
              <a:lumMod val="40000"/>
              <a:lumOff val="60000"/>
            </a:schemeClr>
          </a:solidFill>
        </p:spPr>
        <p:txBody>
          <a:bodyPr/>
          <a:lstStyle/>
          <a:p>
            <a:pPr marL="0" algn="just">
              <a:spcBef>
                <a:spcPts val="0"/>
              </a:spcBef>
              <a:buFont typeface="Wingdings" pitchFamily="2" charset="2"/>
              <a:buChar char="Ø"/>
            </a:pPr>
            <a:r>
              <a:rPr lang="el-GR" sz="2000" dirty="0" smtClean="0">
                <a:latin typeface="Arial" pitchFamily="34" charset="0"/>
                <a:cs typeface="Arial" pitchFamily="34" charset="0"/>
              </a:rPr>
              <a:t>Για την ανάλυση της συνείδησης χρειάζονται πολλά περισσότερα στοιχεία που θα μπορούσαν να συλλεχθούν από ομάδες επιστημόνων σε βάθος χρόνου.</a:t>
            </a:r>
          </a:p>
          <a:p>
            <a:pPr marL="0" indent="0" algn="just">
              <a:spcBef>
                <a:spcPts val="0"/>
              </a:spcBef>
            </a:pPr>
            <a:endParaRPr lang="el-GR" sz="2000" dirty="0" smtClean="0">
              <a:latin typeface="Arial" pitchFamily="34" charset="0"/>
              <a:cs typeface="Arial" pitchFamily="34" charset="0"/>
            </a:endParaRPr>
          </a:p>
          <a:p>
            <a:pPr marL="0" algn="just">
              <a:spcBef>
                <a:spcPts val="0"/>
              </a:spcBef>
              <a:buFont typeface="Wingdings" pitchFamily="2" charset="2"/>
              <a:buChar char="Ø"/>
            </a:pPr>
            <a:r>
              <a:rPr lang="el-GR" sz="2000" dirty="0" smtClean="0">
                <a:latin typeface="Arial" pitchFamily="34" charset="0"/>
                <a:cs typeface="Arial" pitchFamily="34" charset="0"/>
              </a:rPr>
              <a:t>Μια πιο βαθιά και ολοκληρωμένη προσέγγιση του τοπίου οδηγεί σε καλύτερη εφαρμογή της Ευρωπαϊκής Σύμβασης για το Τοπίο.</a:t>
            </a:r>
          </a:p>
          <a:p>
            <a:pPr marL="0" algn="just">
              <a:spcBef>
                <a:spcPts val="0"/>
              </a:spcBef>
              <a:buFont typeface="Wingdings" pitchFamily="2" charset="2"/>
              <a:buChar char="Ø"/>
            </a:pPr>
            <a:endParaRPr lang="el-GR" sz="2000" dirty="0" smtClean="0">
              <a:latin typeface="Arial" pitchFamily="34" charset="0"/>
              <a:cs typeface="Arial" pitchFamily="34" charset="0"/>
            </a:endParaRPr>
          </a:p>
          <a:p>
            <a:pPr marL="0" algn="just">
              <a:spcBef>
                <a:spcPts val="0"/>
              </a:spcBef>
              <a:buFont typeface="Wingdings" pitchFamily="2" charset="2"/>
              <a:buChar char="Ø"/>
            </a:pPr>
            <a:r>
              <a:rPr lang="el-GR" sz="2000" dirty="0" smtClean="0">
                <a:latin typeface="Arial" pitchFamily="34" charset="0"/>
                <a:cs typeface="Arial" pitchFamily="34" charset="0"/>
              </a:rPr>
              <a:t>Η ίδια έρευνα θα μπορούσε, επίσης, να πραγματοποιηθεί και στις υπόλοιπες ευρωπαϊκές, τουλάχιστον, χώρες, με στόχο την εξαγωγή συγκρίσιμων στοιχείων και συμπερασμάτων.</a:t>
            </a:r>
          </a:p>
          <a:p>
            <a:pPr marL="0" algn="just">
              <a:spcBef>
                <a:spcPts val="0"/>
              </a:spcBef>
              <a:buFont typeface="Wingdings" pitchFamily="2" charset="2"/>
              <a:buChar char="Ø"/>
            </a:pPr>
            <a:endParaRPr lang="el-GR" sz="2000" dirty="0">
              <a:latin typeface="Arial" pitchFamily="34" charset="0"/>
              <a:cs typeface="Arial" pitchFamily="34" charset="0"/>
            </a:endParaRPr>
          </a:p>
          <a:p>
            <a:pPr marL="0" algn="just">
              <a:spcBef>
                <a:spcPts val="0"/>
              </a:spcBef>
              <a:buFont typeface="Wingdings" pitchFamily="2" charset="2"/>
              <a:buChar char="Ø"/>
            </a:pPr>
            <a:endParaRPr lang="el-GR" sz="2000" dirty="0" smtClean="0">
              <a:latin typeface="Arial" pitchFamily="34" charset="0"/>
              <a:cs typeface="Arial" pitchFamily="34" charset="0"/>
            </a:endParaRPr>
          </a:p>
          <a:p>
            <a:pPr marL="0" algn="just">
              <a:spcBef>
                <a:spcPts val="0"/>
              </a:spcBef>
              <a:buFont typeface="Wingdings" pitchFamily="2" charset="2"/>
              <a:buChar char="Ø"/>
            </a:pPr>
            <a:endParaRPr lang="el-GR" sz="2000" dirty="0" smtClean="0">
              <a:latin typeface="Arial" pitchFamily="34" charset="0"/>
              <a:cs typeface="Arial" pitchFamily="34" charset="0"/>
            </a:endParaRPr>
          </a:p>
          <a:p>
            <a:pPr marL="0" algn="just">
              <a:spcBef>
                <a:spcPts val="0"/>
              </a:spcBef>
              <a:buFont typeface="Wingdings" panose="05000000000000000000" pitchFamily="2" charset="2"/>
              <a:buChar char="v"/>
            </a:pPr>
            <a:r>
              <a:rPr lang="el-GR" sz="2000" dirty="0" smtClean="0">
                <a:latin typeface="Arial" pitchFamily="34" charset="0"/>
                <a:cs typeface="Arial" pitchFamily="34" charset="0"/>
              </a:rPr>
              <a:t>ΖΗΤΟΥΜΕΝΟ: καλλιέργεια και εδραίωση συνείδησης τοπίου στο ευρύτερο κοινό, μέσω ανταλλαγής εμπειρίας &amp; αποτελεσμάτων ερευνητικών έργων, βάσει της Ευρωπαϊκής Σύμβασης Τοπίου.</a:t>
            </a:r>
          </a:p>
          <a:p>
            <a:pPr marL="0">
              <a:spcBef>
                <a:spcPts val="0"/>
              </a:spcBef>
              <a:buFont typeface="Wingdings" pitchFamily="2" charset="2"/>
              <a:buChar char="Ø"/>
            </a:pPr>
            <a:endParaRPr lang="el-GR" sz="1600" dirty="0" smtClean="0">
              <a:latin typeface="Century Gothic"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60350"/>
            <a:ext cx="8229600" cy="1157288"/>
          </a:xfrm>
        </p:spPr>
        <p:txBody>
          <a:bodyPr/>
          <a:lstStyle/>
          <a:p>
            <a:pPr algn="just"/>
            <a:r>
              <a:rPr lang="el-GR" sz="2400" b="1" dirty="0" smtClean="0">
                <a:latin typeface="Arial" pitchFamily="34" charset="0"/>
                <a:cs typeface="Arial" pitchFamily="34" charset="0"/>
              </a:rPr>
              <a:t>1. Οι έννοιες, οι διεπιστημονικές προσεγγίσεις της «συνείδησης»</a:t>
            </a:r>
            <a:endParaRPr lang="el-GR" sz="2400" b="1" dirty="0">
              <a:latin typeface="Arial" pitchFamily="34" charset="0"/>
              <a:cs typeface="Arial" pitchFamily="34" charset="0"/>
            </a:endParaRPr>
          </a:p>
        </p:txBody>
      </p:sp>
      <p:sp>
        <p:nvSpPr>
          <p:cNvPr id="71683" name="Rectangle 3"/>
          <p:cNvSpPr>
            <a:spLocks noGrp="1" noChangeArrowheads="1"/>
          </p:cNvSpPr>
          <p:nvPr>
            <p:ph type="body" idx="1"/>
          </p:nvPr>
        </p:nvSpPr>
        <p:spPr>
          <a:xfrm>
            <a:off x="251520" y="1484313"/>
            <a:ext cx="8712968" cy="5373687"/>
          </a:xfrm>
        </p:spPr>
        <p:txBody>
          <a:bodyPr/>
          <a:lstStyle/>
          <a:p>
            <a:pPr marL="0" indent="0">
              <a:lnSpc>
                <a:spcPct val="90000"/>
              </a:lnSpc>
            </a:pPr>
            <a:r>
              <a:rPr lang="el-GR" altLang="zh-CN" sz="2000" b="1" dirty="0" smtClean="0">
                <a:solidFill>
                  <a:srgbClr val="FF0000"/>
                </a:solidFill>
                <a:latin typeface="Arial" pitchFamily="34" charset="0"/>
                <a:cs typeface="Arial" pitchFamily="34" charset="0"/>
              </a:rPr>
              <a:t>Β) Παραδοσιακές φιλοσοφικές προσεγγίσεις</a:t>
            </a:r>
            <a:endParaRPr lang="el-GR" altLang="zh-CN" sz="2000" dirty="0">
              <a:latin typeface="Arial" pitchFamily="34" charset="0"/>
              <a:cs typeface="Arial" pitchFamily="34" charset="0"/>
            </a:endParaRPr>
          </a:p>
          <a:p>
            <a:pPr marL="0" indent="0">
              <a:lnSpc>
                <a:spcPct val="90000"/>
              </a:lnSpc>
            </a:pPr>
            <a:endParaRPr lang="el-GR" altLang="zh-CN" sz="1000" u="sng" dirty="0" smtClean="0">
              <a:solidFill>
                <a:srgbClr val="006600"/>
              </a:solidFill>
              <a:latin typeface="Arial" pitchFamily="34" charset="0"/>
              <a:cs typeface="Arial" pitchFamily="34" charset="0"/>
            </a:endParaRPr>
          </a:p>
          <a:p>
            <a:pPr marL="0" indent="0" algn="just">
              <a:lnSpc>
                <a:spcPct val="90000"/>
              </a:lnSpc>
            </a:pPr>
            <a:r>
              <a:rPr lang="el-GR" altLang="zh-CN" sz="2000" dirty="0" smtClean="0">
                <a:solidFill>
                  <a:srgbClr val="006600"/>
                </a:solidFill>
                <a:latin typeface="Arial" pitchFamily="34" charset="0"/>
                <a:cs typeface="Arial" pitchFamily="34" charset="0"/>
              </a:rPr>
              <a:t>                       </a:t>
            </a:r>
            <a:r>
              <a:rPr lang="el-GR" altLang="zh-CN" sz="2000" b="1" dirty="0" smtClean="0">
                <a:solidFill>
                  <a:srgbClr val="006600"/>
                </a:solidFill>
                <a:latin typeface="Arial" pitchFamily="34" charset="0"/>
                <a:cs typeface="Arial" pitchFamily="34" charset="0"/>
              </a:rPr>
              <a:t>Φιλοσοφία</a:t>
            </a:r>
            <a:r>
              <a:rPr lang="el-GR" altLang="zh-CN" sz="2000" b="1" dirty="0" smtClean="0">
                <a:latin typeface="Arial" pitchFamily="34" charset="0"/>
                <a:cs typeface="Arial" pitchFamily="34" charset="0"/>
              </a:rPr>
              <a:t>       +       </a:t>
            </a:r>
            <a:r>
              <a:rPr lang="el-GR" altLang="zh-CN" sz="2000" b="1" dirty="0" smtClean="0">
                <a:solidFill>
                  <a:srgbClr val="006600"/>
                </a:solidFill>
                <a:latin typeface="Arial" pitchFamily="34" charset="0"/>
                <a:cs typeface="Arial" pitchFamily="34" charset="0"/>
              </a:rPr>
              <a:t>Ψυχολογία</a:t>
            </a:r>
            <a:endParaRPr lang="el-GR" altLang="zh-CN" sz="2000" b="1" dirty="0" smtClean="0">
              <a:latin typeface="Arial" pitchFamily="34" charset="0"/>
              <a:cs typeface="Arial" pitchFamily="34" charset="0"/>
            </a:endParaRPr>
          </a:p>
          <a:p>
            <a:pPr marL="0" indent="0" algn="just">
              <a:lnSpc>
                <a:spcPct val="90000"/>
              </a:lnSpc>
            </a:pPr>
            <a:endParaRPr lang="el-GR" altLang="zh-CN" sz="2000" dirty="0" smtClean="0">
              <a:latin typeface="Arial" pitchFamily="34" charset="0"/>
              <a:cs typeface="Arial" pitchFamily="34" charset="0"/>
            </a:endParaRPr>
          </a:p>
          <a:p>
            <a:pPr marL="0" indent="0" algn="just">
              <a:lnSpc>
                <a:spcPct val="90000"/>
              </a:lnSpc>
            </a:pPr>
            <a:endParaRPr lang="el-GR" altLang="zh-CN" sz="2000" dirty="0" smtClean="0">
              <a:latin typeface="Arial" pitchFamily="34" charset="0"/>
              <a:cs typeface="Arial" pitchFamily="34" charset="0"/>
            </a:endParaRPr>
          </a:p>
          <a:p>
            <a:pPr marL="0" indent="0">
              <a:lnSpc>
                <a:spcPct val="90000"/>
              </a:lnSpc>
            </a:pPr>
            <a:endParaRPr lang="el-GR" altLang="zh-CN" sz="600" dirty="0" smtClean="0">
              <a:latin typeface="Arial" pitchFamily="34" charset="0"/>
              <a:cs typeface="Arial" pitchFamily="34" charset="0"/>
            </a:endParaRPr>
          </a:p>
          <a:p>
            <a:pPr marL="0" indent="0" algn="just">
              <a:lnSpc>
                <a:spcPct val="90000"/>
              </a:lnSpc>
              <a:buFontTx/>
              <a:buChar char="-"/>
            </a:pPr>
            <a:endParaRPr lang="en-US" altLang="zh-CN" sz="2000" dirty="0" smtClean="0">
              <a:latin typeface="Arial" pitchFamily="34" charset="0"/>
              <a:cs typeface="Arial" pitchFamily="34" charset="0"/>
            </a:endParaRPr>
          </a:p>
          <a:p>
            <a:pPr marL="0" indent="0" algn="just">
              <a:lnSpc>
                <a:spcPct val="90000"/>
              </a:lnSpc>
              <a:buFont typeface="Wingdings" pitchFamily="2" charset="2"/>
              <a:buChar char="ü"/>
            </a:pPr>
            <a:endParaRPr lang="el-GR" altLang="zh-CN" sz="2000" dirty="0" smtClean="0">
              <a:latin typeface="Arial" pitchFamily="34" charset="0"/>
              <a:cs typeface="Arial" pitchFamily="34" charset="0"/>
            </a:endParaRPr>
          </a:p>
          <a:p>
            <a:pPr marL="0" indent="0">
              <a:lnSpc>
                <a:spcPct val="90000"/>
              </a:lnSpc>
              <a:buFont typeface="Wingdings" pitchFamily="2" charset="2"/>
              <a:buChar char="v"/>
            </a:pPr>
            <a:endParaRPr lang="el-GR" altLang="zh-CN" sz="2000" dirty="0">
              <a:latin typeface="Century Gothic" pitchFamily="34" charset="0"/>
            </a:endParaRPr>
          </a:p>
        </p:txBody>
      </p:sp>
      <p:sp>
        <p:nvSpPr>
          <p:cNvPr id="5" name="Rectangle 2"/>
          <p:cNvSpPr txBox="1">
            <a:spLocks noChangeArrowheads="1"/>
          </p:cNvSpPr>
          <p:nvPr/>
        </p:nvSpPr>
        <p:spPr bwMode="auto">
          <a:xfrm>
            <a:off x="251520" y="4791819"/>
            <a:ext cx="8712968" cy="1844824"/>
          </a:xfrm>
          <a:prstGeom prst="rect">
            <a:avLst/>
          </a:prstGeom>
          <a:solidFill>
            <a:schemeClr val="accent2"/>
          </a:solidFill>
          <a:ln w="9525">
            <a:solidFill>
              <a:srgbClr val="FF0000"/>
            </a:solidFill>
            <a:miter lim="800000"/>
            <a:headEnd/>
            <a:tailEnd/>
          </a:ln>
          <a:effectLst/>
        </p:spPr>
        <p:txBody>
          <a:bodyPr vert="horz" wrap="square" lIns="91440" tIns="45720" rIns="91440" bIns="45720" numCol="1" anchor="b" anchorCtr="0" compatLnSpc="1">
            <a:prstTxWarp prst="textNoShape">
              <a:avLst/>
            </a:prstTxWarp>
          </a:bodyPr>
          <a:lstStyle/>
          <a:p>
            <a:pPr marL="0" indent="0" algn="just">
              <a:lnSpc>
                <a:spcPct val="90000"/>
              </a:lnSpc>
            </a:pPr>
            <a:r>
              <a:rPr lang="el-GR" altLang="zh-CN" b="1" dirty="0">
                <a:latin typeface="Arial" pitchFamily="34" charset="0"/>
                <a:cs typeface="Arial" pitchFamily="34" charset="0"/>
              </a:rPr>
              <a:t>Διαφορά συνείδησης/ συνειδητότητας </a:t>
            </a:r>
          </a:p>
          <a:p>
            <a:pPr marL="0" indent="0" algn="just">
              <a:lnSpc>
                <a:spcPct val="90000"/>
              </a:lnSpc>
            </a:pPr>
            <a:endParaRPr lang="el-GR" altLang="zh-CN" dirty="0">
              <a:latin typeface="Arial" pitchFamily="34" charset="0"/>
              <a:cs typeface="Arial" pitchFamily="34" charset="0"/>
            </a:endParaRPr>
          </a:p>
          <a:p>
            <a:pPr marL="0" indent="0" algn="just">
              <a:lnSpc>
                <a:spcPct val="90000"/>
              </a:lnSpc>
            </a:pPr>
            <a:r>
              <a:rPr lang="el-GR" altLang="zh-CN" b="1" dirty="0" smtClean="0">
                <a:solidFill>
                  <a:srgbClr val="006600"/>
                </a:solidFill>
                <a:latin typeface="Arial" pitchFamily="34" charset="0"/>
                <a:cs typeface="Arial" pitchFamily="34" charset="0"/>
              </a:rPr>
              <a:t>«</a:t>
            </a:r>
            <a:r>
              <a:rPr lang="el-GR" altLang="zh-CN" b="1" dirty="0" err="1" smtClean="0">
                <a:solidFill>
                  <a:srgbClr val="006600"/>
                </a:solidFill>
                <a:latin typeface="Arial" pitchFamily="34" charset="0"/>
                <a:cs typeface="Arial" pitchFamily="34" charset="0"/>
              </a:rPr>
              <a:t>Συνειδητότητα</a:t>
            </a:r>
            <a:r>
              <a:rPr lang="el-GR" altLang="zh-CN" b="1" dirty="0" smtClean="0">
                <a:solidFill>
                  <a:srgbClr val="006600"/>
                </a:solidFill>
                <a:latin typeface="Arial" pitchFamily="34" charset="0"/>
                <a:cs typeface="Arial" pitchFamily="34" charset="0"/>
              </a:rPr>
              <a:t>»</a:t>
            </a:r>
            <a:r>
              <a:rPr lang="el-GR" altLang="zh-CN" dirty="0" smtClean="0">
                <a:solidFill>
                  <a:srgbClr val="006600"/>
                </a:solidFill>
                <a:latin typeface="Arial" pitchFamily="34" charset="0"/>
                <a:cs typeface="Arial" pitchFamily="34" charset="0"/>
              </a:rPr>
              <a:t> </a:t>
            </a:r>
            <a:r>
              <a:rPr lang="el-GR" altLang="zh-CN" dirty="0" smtClean="0">
                <a:latin typeface="Arial" pitchFamily="34" charset="0"/>
                <a:cs typeface="Arial" pitchFamily="34" charset="0"/>
              </a:rPr>
              <a:t>= σύνολο διεργασιών/διαδικασιών που συνιστούν το </a:t>
            </a:r>
            <a:r>
              <a:rPr lang="el-GR" altLang="zh-CN" b="1" dirty="0" smtClean="0">
                <a:solidFill>
                  <a:srgbClr val="FF0000"/>
                </a:solidFill>
                <a:latin typeface="Arial" pitchFamily="34" charset="0"/>
                <a:cs typeface="Arial" pitchFamily="34" charset="0"/>
              </a:rPr>
              <a:t>φαινόμενο</a:t>
            </a:r>
            <a:r>
              <a:rPr lang="el-GR" altLang="zh-CN" b="1" dirty="0" smtClean="0">
                <a:solidFill>
                  <a:srgbClr val="C00000"/>
                </a:solidFill>
                <a:latin typeface="Arial" pitchFamily="34" charset="0"/>
                <a:cs typeface="Arial" pitchFamily="34" charset="0"/>
              </a:rPr>
              <a:t> </a:t>
            </a:r>
            <a:r>
              <a:rPr lang="el-GR" altLang="zh-CN" dirty="0" smtClean="0">
                <a:latin typeface="Arial" pitchFamily="34" charset="0"/>
                <a:cs typeface="Arial" pitchFamily="34" charset="0"/>
              </a:rPr>
              <a:t>(εσωτερική διαδικασία/ διεργασία)</a:t>
            </a:r>
          </a:p>
          <a:p>
            <a:pPr marL="0" indent="0" algn="just">
              <a:lnSpc>
                <a:spcPct val="90000"/>
              </a:lnSpc>
            </a:pPr>
            <a:endParaRPr lang="el-GR" altLang="zh-CN" dirty="0">
              <a:latin typeface="Arial" pitchFamily="34" charset="0"/>
              <a:cs typeface="Arial" pitchFamily="34" charset="0"/>
            </a:endParaRPr>
          </a:p>
          <a:p>
            <a:pPr marL="0" indent="0" algn="just">
              <a:lnSpc>
                <a:spcPct val="90000"/>
              </a:lnSpc>
            </a:pPr>
            <a:r>
              <a:rPr lang="el-GR" altLang="zh-CN" b="1" dirty="0" smtClean="0">
                <a:solidFill>
                  <a:srgbClr val="006600"/>
                </a:solidFill>
                <a:latin typeface="Arial" pitchFamily="34" charset="0"/>
                <a:cs typeface="Arial" pitchFamily="34" charset="0"/>
              </a:rPr>
              <a:t>«Συνείδηση»</a:t>
            </a:r>
            <a:r>
              <a:rPr lang="el-GR" altLang="zh-CN" dirty="0" smtClean="0">
                <a:latin typeface="Arial" pitchFamily="34" charset="0"/>
                <a:cs typeface="Arial" pitchFamily="34" charset="0"/>
              </a:rPr>
              <a:t> = η </a:t>
            </a:r>
            <a:r>
              <a:rPr lang="el-GR" altLang="zh-CN" b="1" dirty="0" smtClean="0">
                <a:solidFill>
                  <a:srgbClr val="FF0000"/>
                </a:solidFill>
                <a:latin typeface="Arial" pitchFamily="34" charset="0"/>
                <a:cs typeface="Arial" pitchFamily="34" charset="0"/>
              </a:rPr>
              <a:t>σχέση</a:t>
            </a:r>
            <a:r>
              <a:rPr lang="el-GR" altLang="zh-CN" dirty="0" smtClean="0">
                <a:latin typeface="Arial" pitchFamily="34" charset="0"/>
                <a:cs typeface="Arial" pitchFamily="34" charset="0"/>
              </a:rPr>
              <a:t> των συστατικών που διαμορφώνουν την έννοια (δηλαδή μια ευρύτερη αξιολόγηση του «τι είναι σωστό»)</a:t>
            </a:r>
          </a:p>
        </p:txBody>
      </p:sp>
      <p:sp>
        <p:nvSpPr>
          <p:cNvPr id="6" name="Rectangle 2"/>
          <p:cNvSpPr txBox="1">
            <a:spLocks noChangeArrowheads="1"/>
          </p:cNvSpPr>
          <p:nvPr/>
        </p:nvSpPr>
        <p:spPr bwMode="auto">
          <a:xfrm>
            <a:off x="251520" y="2348880"/>
            <a:ext cx="8676964" cy="2376264"/>
          </a:xfrm>
          <a:prstGeom prst="rect">
            <a:avLst/>
          </a:prstGeom>
          <a:solidFill>
            <a:schemeClr val="bg2">
              <a:lumMod val="20000"/>
              <a:lumOff val="80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p>
            <a:pPr marL="0" indent="0" algn="just">
              <a:lnSpc>
                <a:spcPct val="90000"/>
              </a:lnSpc>
              <a:buFont typeface="Wingdings" pitchFamily="2" charset="2"/>
              <a:buChar char="ü"/>
            </a:pPr>
            <a:r>
              <a:rPr lang="el-GR" altLang="zh-CN" dirty="0" smtClean="0">
                <a:latin typeface="Arial" pitchFamily="34" charset="0"/>
                <a:cs typeface="Arial" pitchFamily="34" charset="0"/>
              </a:rPr>
              <a:t> </a:t>
            </a:r>
            <a:r>
              <a:rPr lang="el-GR" altLang="zh-CN" b="1" dirty="0" smtClean="0">
                <a:solidFill>
                  <a:srgbClr val="006600"/>
                </a:solidFill>
                <a:latin typeface="Arial" pitchFamily="34" charset="0"/>
                <a:cs typeface="Arial" pitchFamily="34" charset="0"/>
              </a:rPr>
              <a:t>«Συνείδηση» </a:t>
            </a:r>
          </a:p>
          <a:p>
            <a:pPr marL="0" indent="0" algn="just">
              <a:lnSpc>
                <a:spcPct val="90000"/>
              </a:lnSpc>
            </a:pPr>
            <a:endParaRPr lang="el-GR" altLang="zh-CN" sz="1200" b="1" dirty="0">
              <a:solidFill>
                <a:srgbClr val="006600"/>
              </a:solidFill>
              <a:latin typeface="Arial" pitchFamily="34" charset="0"/>
              <a:cs typeface="Arial" pitchFamily="34" charset="0"/>
            </a:endParaRPr>
          </a:p>
          <a:p>
            <a:pPr marL="285750" indent="-285750" algn="just">
              <a:lnSpc>
                <a:spcPct val="90000"/>
              </a:lnSpc>
              <a:buClr>
                <a:schemeClr val="tx1"/>
              </a:buClr>
              <a:buFont typeface="Arial" panose="020B0604020202020204" pitchFamily="34" charset="0"/>
              <a:buChar char="•"/>
            </a:pPr>
            <a:r>
              <a:rPr lang="el-GR" altLang="zh-CN" b="1" dirty="0" smtClean="0">
                <a:solidFill>
                  <a:srgbClr val="FF0000"/>
                </a:solidFill>
                <a:latin typeface="Arial" pitchFamily="34" charset="0"/>
                <a:cs typeface="Arial" pitchFamily="34" charset="0"/>
              </a:rPr>
              <a:t>ηθική κρίση </a:t>
            </a:r>
            <a:r>
              <a:rPr lang="el-GR" altLang="zh-CN" dirty="0">
                <a:latin typeface="Arial" pitchFamily="34" charset="0"/>
                <a:cs typeface="Arial" pitchFamily="34" charset="0"/>
              </a:rPr>
              <a:t>που ενεργοποιείται μέσω </a:t>
            </a:r>
            <a:r>
              <a:rPr lang="el-GR" altLang="zh-CN" dirty="0" smtClean="0">
                <a:latin typeface="Arial" pitchFamily="34" charset="0"/>
                <a:cs typeface="Arial" pitchFamily="34" charset="0"/>
              </a:rPr>
              <a:t>‘εσωτερικής φωνής’ που ‘κρίνει και συμβουλεύει για το καλό και το κακό’ διαχωρίζοντας τις πράξεις σε «σωστές» και «λάθος» (</a:t>
            </a:r>
            <a:r>
              <a:rPr lang="en-GB" altLang="zh-CN" dirty="0" err="1" smtClean="0">
                <a:latin typeface="Arial" pitchFamily="34" charset="0"/>
                <a:cs typeface="Arial" pitchFamily="34" charset="0"/>
              </a:rPr>
              <a:t>Tkacik</a:t>
            </a:r>
            <a:r>
              <a:rPr lang="el-GR" altLang="zh-CN" dirty="0" smtClean="0">
                <a:latin typeface="Arial" pitchFamily="34" charset="0"/>
                <a:cs typeface="Arial" pitchFamily="34" charset="0"/>
              </a:rPr>
              <a:t>, 1964)</a:t>
            </a:r>
            <a:r>
              <a:rPr lang="en-US" altLang="zh-CN" dirty="0" smtClean="0">
                <a:latin typeface="Arial" pitchFamily="34" charset="0"/>
                <a:cs typeface="Arial" pitchFamily="34" charset="0"/>
              </a:rPr>
              <a:t>.</a:t>
            </a:r>
            <a:endParaRPr lang="el-GR" altLang="zh-CN" dirty="0" smtClean="0">
              <a:latin typeface="Arial" pitchFamily="34" charset="0"/>
              <a:cs typeface="Arial" pitchFamily="34" charset="0"/>
            </a:endParaRPr>
          </a:p>
          <a:p>
            <a:pPr marL="285750" indent="-285750" algn="just">
              <a:lnSpc>
                <a:spcPct val="90000"/>
              </a:lnSpc>
              <a:buFont typeface="Arial" panose="020B0604020202020204" pitchFamily="34" charset="0"/>
              <a:buChar char="•"/>
            </a:pPr>
            <a:endParaRPr lang="el-GR" altLang="zh-CN" sz="1050" dirty="0">
              <a:latin typeface="Arial" pitchFamily="34" charset="0"/>
              <a:cs typeface="Arial" pitchFamily="34" charset="0"/>
            </a:endParaRPr>
          </a:p>
          <a:p>
            <a:pPr marL="285750" indent="-285750" algn="just">
              <a:lnSpc>
                <a:spcPct val="90000"/>
              </a:lnSpc>
              <a:buFont typeface="Arial" panose="020B0604020202020204" pitchFamily="34" charset="0"/>
              <a:buChar char="•"/>
            </a:pPr>
            <a:r>
              <a:rPr lang="el-GR" altLang="zh-CN" dirty="0" smtClean="0">
                <a:latin typeface="Arial" pitchFamily="34" charset="0"/>
                <a:cs typeface="Arial" pitchFamily="34" charset="0"/>
              </a:rPr>
              <a:t>κάτι περισσότερο από απλή ηθική ανάγνωση ή θέαση του κόσμου… Μια ‘</a:t>
            </a:r>
            <a:r>
              <a:rPr lang="el-GR" altLang="zh-CN" b="1" dirty="0" smtClean="0">
                <a:solidFill>
                  <a:srgbClr val="FF0000"/>
                </a:solidFill>
                <a:latin typeface="Arial" pitchFamily="34" charset="0"/>
                <a:cs typeface="Arial" pitchFamily="34" charset="0"/>
              </a:rPr>
              <a:t>ενεργή στάση </a:t>
            </a:r>
            <a:r>
              <a:rPr lang="el-GR" altLang="zh-CN" dirty="0" smtClean="0">
                <a:latin typeface="Arial" pitchFamily="34" charset="0"/>
                <a:cs typeface="Arial" pitchFamily="34" charset="0"/>
              </a:rPr>
              <a:t>προς την ύπαρξη που προϋποθέτει κατανόηση της κατάστασης και ταξινόμηση των συμπερασμάτων’ (</a:t>
            </a:r>
            <a:r>
              <a:rPr lang="en-US" altLang="zh-CN" dirty="0" err="1" smtClean="0">
                <a:latin typeface="Arial" pitchFamily="34" charset="0"/>
                <a:cs typeface="Arial" pitchFamily="34" charset="0"/>
              </a:rPr>
              <a:t>Regnier</a:t>
            </a:r>
            <a:r>
              <a:rPr lang="el-GR" altLang="zh-CN" dirty="0" smtClean="0">
                <a:latin typeface="Arial" pitchFamily="34" charset="0"/>
                <a:cs typeface="Arial" pitchFamily="34" charset="0"/>
              </a:rPr>
              <a:t>, 2006:153). </a:t>
            </a:r>
            <a:endParaRPr lang="el-GR" b="1" kern="0" dirty="0" smtClean="0">
              <a:solidFill>
                <a:schemeClr val="tx2"/>
              </a:solidFill>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556792"/>
            <a:ext cx="8568952" cy="391166"/>
          </a:xfrm>
        </p:spPr>
        <p:txBody>
          <a:bodyPr/>
          <a:lstStyle/>
          <a:p>
            <a:r>
              <a:rPr lang="el-GR" sz="2000" b="1" dirty="0" smtClean="0">
                <a:solidFill>
                  <a:srgbClr val="FF0000"/>
                </a:solidFill>
                <a:latin typeface="Arial" pitchFamily="34" charset="0"/>
                <a:cs typeface="Arial" pitchFamily="34" charset="0"/>
              </a:rPr>
              <a:t>Γ) Σύγχρονες προσεγγίσεις της «συνειδητότητας»</a:t>
            </a:r>
            <a:r>
              <a:rPr lang="el-GR" sz="2000" dirty="0" smtClean="0">
                <a:solidFill>
                  <a:srgbClr val="FF0000"/>
                </a:solidFill>
                <a:latin typeface="Arial" pitchFamily="34" charset="0"/>
                <a:cs typeface="Arial" pitchFamily="34" charset="0"/>
              </a:rPr>
              <a:t> </a:t>
            </a:r>
            <a:endParaRPr lang="el-GR" sz="2000" dirty="0" smtClean="0">
              <a:solidFill>
                <a:schemeClr val="tx1"/>
              </a:solidFill>
              <a:latin typeface="Arial" pitchFamily="34" charset="0"/>
              <a:cs typeface="Arial" pitchFamily="34" charset="0"/>
            </a:endParaRPr>
          </a:p>
        </p:txBody>
      </p:sp>
      <p:sp>
        <p:nvSpPr>
          <p:cNvPr id="4" name="Text Placeholder 3"/>
          <p:cNvSpPr>
            <a:spLocks noGrp="1"/>
          </p:cNvSpPr>
          <p:nvPr>
            <p:ph type="body" idx="1"/>
          </p:nvPr>
        </p:nvSpPr>
        <p:spPr>
          <a:xfrm>
            <a:off x="323528" y="2096658"/>
            <a:ext cx="3744416" cy="387424"/>
          </a:xfrm>
        </p:spPr>
        <p:txBody>
          <a:bodyPr/>
          <a:lstStyle/>
          <a:p>
            <a:endParaRPr lang="el-GR" b="1" dirty="0" smtClean="0">
              <a:solidFill>
                <a:srgbClr val="C00000"/>
              </a:solidFill>
              <a:latin typeface="Century Gothic" pitchFamily="34" charset="0"/>
            </a:endParaRPr>
          </a:p>
          <a:p>
            <a:endParaRPr lang="el-GR" sz="200" dirty="0" smtClean="0">
              <a:latin typeface="Century Gothic" pitchFamily="34" charset="0"/>
            </a:endParaRPr>
          </a:p>
          <a:p>
            <a:pPr algn="ctr"/>
            <a:r>
              <a:rPr lang="el-GR" sz="2000" dirty="0" smtClean="0">
                <a:solidFill>
                  <a:srgbClr val="006600"/>
                </a:solidFill>
                <a:latin typeface="Century Gothic" pitchFamily="34" charset="0"/>
              </a:rPr>
              <a:t>Φυσική</a:t>
            </a:r>
          </a:p>
        </p:txBody>
      </p:sp>
      <p:sp>
        <p:nvSpPr>
          <p:cNvPr id="3" name="Content Placeholder 2"/>
          <p:cNvSpPr>
            <a:spLocks noGrp="1"/>
          </p:cNvSpPr>
          <p:nvPr>
            <p:ph sz="half" idx="2"/>
          </p:nvPr>
        </p:nvSpPr>
        <p:spPr>
          <a:xfrm>
            <a:off x="323528" y="2703848"/>
            <a:ext cx="3960440" cy="3965512"/>
          </a:xfrm>
          <a:solidFill>
            <a:schemeClr val="accent2"/>
          </a:solidFill>
          <a:ln>
            <a:solidFill>
              <a:srgbClr val="006600"/>
            </a:solidFill>
          </a:ln>
        </p:spPr>
        <p:txBody>
          <a:bodyPr/>
          <a:lstStyle/>
          <a:p>
            <a:pPr marL="0">
              <a:spcBef>
                <a:spcPts val="0"/>
              </a:spcBef>
              <a:buFont typeface="Wingdings" pitchFamily="2" charset="2"/>
              <a:buChar char="ü"/>
            </a:pPr>
            <a:r>
              <a:rPr lang="el-GR" sz="1800" dirty="0" smtClean="0">
                <a:latin typeface="Arial" pitchFamily="34" charset="0"/>
                <a:cs typeface="Arial" pitchFamily="34" charset="0"/>
              </a:rPr>
              <a:t>η συνειδητότητα είναι θέμα </a:t>
            </a:r>
            <a:r>
              <a:rPr lang="el-GR" sz="1800" b="1" dirty="0" smtClean="0">
                <a:latin typeface="Arial" pitchFamily="34" charset="0"/>
                <a:cs typeface="Arial" pitchFamily="34" charset="0"/>
              </a:rPr>
              <a:t>κβαντομηχανικής</a:t>
            </a:r>
          </a:p>
          <a:p>
            <a:pPr marL="0">
              <a:spcBef>
                <a:spcPts val="0"/>
              </a:spcBef>
              <a:buFont typeface="Wingdings" pitchFamily="2" charset="2"/>
              <a:buChar char="ü"/>
            </a:pPr>
            <a:endParaRPr lang="el-GR" sz="1800" b="1" dirty="0" smtClean="0">
              <a:latin typeface="Arial" pitchFamily="34" charset="0"/>
              <a:cs typeface="Arial" pitchFamily="34" charset="0"/>
            </a:endParaRPr>
          </a:p>
          <a:p>
            <a:pPr marL="0">
              <a:spcBef>
                <a:spcPts val="0"/>
              </a:spcBef>
              <a:buFont typeface="Wingdings" pitchFamily="2" charset="2"/>
              <a:buChar char="ü"/>
            </a:pPr>
            <a:r>
              <a:rPr lang="el-GR" sz="1800" dirty="0" smtClean="0">
                <a:latin typeface="Arial" pitchFamily="34" charset="0"/>
                <a:cs typeface="Arial" pitchFamily="34" charset="0"/>
              </a:rPr>
              <a:t>ο άνθρωπος-παρατηρητής, μέσω της «συνειδητότητας», </a:t>
            </a:r>
            <a:r>
              <a:rPr lang="el-GR" sz="1800" b="1" dirty="0" smtClean="0">
                <a:latin typeface="Arial" pitchFamily="34" charset="0"/>
                <a:cs typeface="Arial" pitchFamily="34" charset="0"/>
              </a:rPr>
              <a:t>επιλέγει/ δημιουργεί την πραγματικότητα</a:t>
            </a:r>
            <a:r>
              <a:rPr lang="el-GR" sz="1800" dirty="0" smtClean="0">
                <a:latin typeface="Arial" pitchFamily="34" charset="0"/>
                <a:cs typeface="Arial" pitchFamily="34" charset="0"/>
              </a:rPr>
              <a:t>, η οποία </a:t>
            </a:r>
            <a:r>
              <a:rPr lang="el-GR" sz="1800" b="1" dirty="0" smtClean="0">
                <a:latin typeface="Arial" pitchFamily="34" charset="0"/>
                <a:cs typeface="Arial" pitchFamily="34" charset="0"/>
              </a:rPr>
              <a:t>δεν υπάρχει μόνο στον υλικό κόσμο, αλλά και έξω από αυτόν</a:t>
            </a:r>
            <a:r>
              <a:rPr lang="el-GR" sz="1800" dirty="0" smtClean="0">
                <a:latin typeface="Arial" pitchFamily="34" charset="0"/>
                <a:cs typeface="Arial" pitchFamily="34" charset="0"/>
              </a:rPr>
              <a:t> (στο κβαντικό επίπεδο) και αναλόγως διαμορφώνει νοητικά και το παρατηρούμενο αντικείμενο. </a:t>
            </a:r>
          </a:p>
          <a:p>
            <a:pPr marL="0">
              <a:spcBef>
                <a:spcPts val="0"/>
              </a:spcBef>
              <a:buFont typeface="Wingdings" pitchFamily="2" charset="2"/>
              <a:buChar char="ü"/>
            </a:pPr>
            <a:endParaRPr lang="el-GR" sz="1550" dirty="0" smtClean="0">
              <a:latin typeface="Century Gothic" pitchFamily="34" charset="0"/>
            </a:endParaRPr>
          </a:p>
          <a:p>
            <a:endParaRPr lang="el-GR" sz="2000" dirty="0"/>
          </a:p>
        </p:txBody>
      </p:sp>
      <p:sp>
        <p:nvSpPr>
          <p:cNvPr id="5" name="Text Placeholder 4"/>
          <p:cNvSpPr>
            <a:spLocks noGrp="1"/>
          </p:cNvSpPr>
          <p:nvPr>
            <p:ph type="body" sz="quarter" idx="3"/>
          </p:nvPr>
        </p:nvSpPr>
        <p:spPr>
          <a:xfrm>
            <a:off x="4499992" y="2196582"/>
            <a:ext cx="4644008" cy="288032"/>
          </a:xfrm>
        </p:spPr>
        <p:txBody>
          <a:bodyPr/>
          <a:lstStyle/>
          <a:p>
            <a:pPr algn="ctr"/>
            <a:r>
              <a:rPr lang="el-GR" sz="2000" dirty="0" err="1" smtClean="0">
                <a:solidFill>
                  <a:srgbClr val="006600"/>
                </a:solidFill>
                <a:latin typeface="Century Gothic" pitchFamily="34" charset="0"/>
              </a:rPr>
              <a:t>Νευροεπιστήμες</a:t>
            </a:r>
            <a:r>
              <a:rPr lang="el-GR" sz="2000" dirty="0" smtClean="0">
                <a:solidFill>
                  <a:srgbClr val="FF0000"/>
                </a:solidFill>
                <a:latin typeface="Century Gothic" pitchFamily="34" charset="0"/>
              </a:rPr>
              <a:t> </a:t>
            </a:r>
          </a:p>
        </p:txBody>
      </p:sp>
      <p:sp>
        <p:nvSpPr>
          <p:cNvPr id="6" name="Content Placeholder 5"/>
          <p:cNvSpPr>
            <a:spLocks noGrp="1"/>
          </p:cNvSpPr>
          <p:nvPr>
            <p:ph sz="quarter" idx="4"/>
          </p:nvPr>
        </p:nvSpPr>
        <p:spPr>
          <a:xfrm>
            <a:off x="4499992" y="2703848"/>
            <a:ext cx="4644008" cy="3965512"/>
          </a:xfrm>
          <a:solidFill>
            <a:schemeClr val="bg2">
              <a:lumMod val="20000"/>
              <a:lumOff val="80000"/>
            </a:schemeClr>
          </a:solidFill>
          <a:ln>
            <a:solidFill>
              <a:srgbClr val="006600"/>
            </a:solidFill>
          </a:ln>
        </p:spPr>
        <p:txBody>
          <a:bodyPr/>
          <a:lstStyle/>
          <a:p>
            <a:pPr marL="0">
              <a:spcBef>
                <a:spcPts val="0"/>
              </a:spcBef>
              <a:buFont typeface="Wingdings" pitchFamily="2" charset="2"/>
              <a:buChar char="ü"/>
            </a:pPr>
            <a:r>
              <a:rPr lang="el-GR" sz="1800" dirty="0" smtClean="0">
                <a:latin typeface="Arial" pitchFamily="34" charset="0"/>
                <a:cs typeface="Arial" pitchFamily="34" charset="0"/>
              </a:rPr>
              <a:t>η συνειδητότητα είναι θέμα </a:t>
            </a:r>
            <a:r>
              <a:rPr lang="el-GR" sz="1800" b="1" dirty="0" err="1" smtClean="0">
                <a:latin typeface="Arial" pitchFamily="34" charset="0"/>
                <a:cs typeface="Arial" pitchFamily="34" charset="0"/>
              </a:rPr>
              <a:t>νευροφυσιολογίας</a:t>
            </a:r>
            <a:endParaRPr lang="el-GR" sz="1800" b="1" dirty="0" smtClean="0">
              <a:latin typeface="Arial" pitchFamily="34" charset="0"/>
              <a:cs typeface="Arial" pitchFamily="34" charset="0"/>
            </a:endParaRPr>
          </a:p>
          <a:p>
            <a:pPr marL="0">
              <a:spcBef>
                <a:spcPts val="0"/>
              </a:spcBef>
              <a:buFont typeface="Wingdings" pitchFamily="2" charset="2"/>
              <a:buChar char="ü"/>
            </a:pPr>
            <a:endParaRPr lang="en-US" sz="1800" b="1" dirty="0" smtClean="0">
              <a:latin typeface="Arial" pitchFamily="34" charset="0"/>
              <a:cs typeface="Arial" pitchFamily="34" charset="0"/>
            </a:endParaRPr>
          </a:p>
          <a:p>
            <a:pPr marL="0">
              <a:spcBef>
                <a:spcPts val="0"/>
              </a:spcBef>
              <a:buFont typeface="Wingdings" pitchFamily="2" charset="2"/>
              <a:buChar char="ü"/>
            </a:pPr>
            <a:r>
              <a:rPr lang="el-GR" sz="1800" dirty="0" smtClean="0">
                <a:latin typeface="Arial" pitchFamily="34" charset="0"/>
                <a:cs typeface="Arial" pitchFamily="34" charset="0"/>
              </a:rPr>
              <a:t>η μελέτη της «συνειδητότητας» μεταφέρεται </a:t>
            </a:r>
            <a:r>
              <a:rPr lang="el-GR" sz="1800" b="1" dirty="0" smtClean="0">
                <a:latin typeface="Arial" pitchFamily="34" charset="0"/>
                <a:cs typeface="Arial" pitchFamily="34" charset="0"/>
              </a:rPr>
              <a:t>από έναν αόρατο μακρόκοσμο σε έναν ορατό μικρόκοσμο</a:t>
            </a:r>
            <a:r>
              <a:rPr lang="el-GR" sz="1800" dirty="0" smtClean="0">
                <a:latin typeface="Arial" pitchFamily="34" charset="0"/>
                <a:cs typeface="Arial" pitchFamily="34" charset="0"/>
              </a:rPr>
              <a:t>. </a:t>
            </a:r>
          </a:p>
          <a:p>
            <a:pPr marL="0">
              <a:spcBef>
                <a:spcPts val="0"/>
              </a:spcBef>
              <a:buFont typeface="Wingdings" pitchFamily="2" charset="2"/>
              <a:buChar char="ü"/>
            </a:pPr>
            <a:endParaRPr lang="el-GR" sz="1800" dirty="0" smtClean="0">
              <a:latin typeface="Arial" pitchFamily="34" charset="0"/>
              <a:cs typeface="Arial" pitchFamily="34" charset="0"/>
            </a:endParaRPr>
          </a:p>
          <a:p>
            <a:pPr marL="0">
              <a:spcBef>
                <a:spcPts val="0"/>
              </a:spcBef>
              <a:buFont typeface="Wingdings" pitchFamily="2" charset="2"/>
              <a:buChar char="ü"/>
            </a:pPr>
            <a:r>
              <a:rPr lang="el-GR" sz="1800" dirty="0" smtClean="0">
                <a:latin typeface="Arial" pitchFamily="34" charset="0"/>
                <a:cs typeface="Arial" pitchFamily="34" charset="0"/>
              </a:rPr>
              <a:t>η «συνειδητότητα» είναι μια πολύπλοκη διαδικασία που δημιουργείται από </a:t>
            </a:r>
            <a:r>
              <a:rPr lang="el-GR" sz="1800" b="1" dirty="0" smtClean="0">
                <a:latin typeface="Arial" pitchFamily="34" charset="0"/>
                <a:cs typeface="Arial" pitchFamily="34" charset="0"/>
              </a:rPr>
              <a:t>δίκτυα νευρώνων, συνάψεις και μικροκυκλώματα</a:t>
            </a:r>
            <a:r>
              <a:rPr lang="el-GR" sz="1800" dirty="0" smtClean="0">
                <a:latin typeface="Arial" pitchFamily="34" charset="0"/>
                <a:cs typeface="Arial" pitchFamily="34" charset="0"/>
              </a:rPr>
              <a:t> </a:t>
            </a:r>
            <a:r>
              <a:rPr lang="en-US" sz="1800" dirty="0" smtClean="0">
                <a:latin typeface="Arial" pitchFamily="34" charset="0"/>
                <a:cs typeface="Arial" pitchFamily="34" charset="0"/>
              </a:rPr>
              <a:t>(</a:t>
            </a:r>
            <a:r>
              <a:rPr lang="el-GR" sz="1800" dirty="0" smtClean="0">
                <a:latin typeface="Arial" pitchFamily="34" charset="0"/>
                <a:cs typeface="Arial" pitchFamily="34" charset="0"/>
              </a:rPr>
              <a:t>η «συνειδητότητα» είναι είδος συνοχής)</a:t>
            </a:r>
          </a:p>
          <a:p>
            <a:endParaRPr lang="el-GR" dirty="0"/>
          </a:p>
        </p:txBody>
      </p:sp>
      <p:sp>
        <p:nvSpPr>
          <p:cNvPr id="7" name="Title 1"/>
          <p:cNvSpPr txBox="1">
            <a:spLocks/>
          </p:cNvSpPr>
          <p:nvPr/>
        </p:nvSpPr>
        <p:spPr bwMode="auto">
          <a:xfrm>
            <a:off x="395536" y="427038"/>
            <a:ext cx="6984776" cy="91373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l-GR" sz="2400" b="1" dirty="0" smtClean="0">
                <a:solidFill>
                  <a:schemeClr val="tx2"/>
                </a:solidFill>
                <a:latin typeface="Arial" pitchFamily="34" charset="0"/>
                <a:ea typeface="+mj-ea"/>
                <a:cs typeface="Arial" pitchFamily="34" charset="0"/>
              </a:rPr>
              <a:t>1. Οι έννοιες, οι διεπιστημονικές προσεγγίσεις της «συνείδησης»</a:t>
            </a:r>
            <a:endParaRPr lang="el-GR" sz="2400" b="1" dirty="0">
              <a:solidFill>
                <a:schemeClr val="tx2"/>
              </a:solidFill>
              <a:latin typeface="Arial" pitchFamily="34" charset="0"/>
              <a:ea typeface="+mj-ea"/>
              <a:cs typeface="Arial" pitchFamily="34" charset="0"/>
            </a:endParaRPr>
          </a:p>
        </p:txBody>
      </p:sp>
      <p:sp>
        <p:nvSpPr>
          <p:cNvPr id="8" name="Title 1"/>
          <p:cNvSpPr txBox="1">
            <a:spLocks/>
          </p:cNvSpPr>
          <p:nvPr/>
        </p:nvSpPr>
        <p:spPr bwMode="auto">
          <a:xfrm>
            <a:off x="395536" y="1556792"/>
            <a:ext cx="8496944" cy="2961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2800" b="0" i="0" u="none" strike="noStrike" kern="0" cap="none" spc="0" normalizeH="0" baseline="0" noProof="0" dirty="0">
              <a:ln>
                <a:noFill/>
              </a:ln>
              <a:solidFill>
                <a:schemeClr val="tx2"/>
              </a:solidFill>
              <a:effectLst/>
              <a:uLnTx/>
              <a:uFillTx/>
              <a:latin typeface="+mj-lt"/>
              <a:ea typeface="+mj-ea"/>
              <a:cs typeface="+mj-cs"/>
            </a:endParaRPr>
          </a:p>
        </p:txBody>
      </p:sp>
      <p:pic>
        <p:nvPicPr>
          <p:cNvPr id="9" name="Picture 2" descr="http://www.neuroworld.it/icons/frenol.gif"/>
          <p:cNvPicPr>
            <a:picLocks noChangeAspect="1" noChangeArrowheads="1"/>
          </p:cNvPicPr>
          <p:nvPr/>
        </p:nvPicPr>
        <p:blipFill>
          <a:blip r:embed="rId2" cstate="print"/>
          <a:srcRect/>
          <a:stretch>
            <a:fillRect/>
          </a:stretch>
        </p:blipFill>
        <p:spPr bwMode="auto">
          <a:xfrm>
            <a:off x="7164288" y="0"/>
            <a:ext cx="1979712" cy="175401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l-GR" sz="2400" b="1" dirty="0" smtClean="0">
                <a:latin typeface="Arial" pitchFamily="34" charset="0"/>
                <a:cs typeface="Arial" pitchFamily="34" charset="0"/>
              </a:rPr>
              <a:t>1. Οι έννοιες, οι διεπιστημονικές προσεγγίσεις της «συνείδησης»</a:t>
            </a:r>
            <a:endParaRPr lang="el-GR" sz="2400" dirty="0">
              <a:latin typeface="Arial" pitchFamily="34" charset="0"/>
              <a:cs typeface="Arial" pitchFamily="34" charset="0"/>
            </a:endParaRPr>
          </a:p>
        </p:txBody>
      </p:sp>
      <p:sp>
        <p:nvSpPr>
          <p:cNvPr id="4" name="Rectangle 3"/>
          <p:cNvSpPr txBox="1">
            <a:spLocks noChangeArrowheads="1"/>
          </p:cNvSpPr>
          <p:nvPr/>
        </p:nvSpPr>
        <p:spPr bwMode="auto">
          <a:xfrm>
            <a:off x="322832" y="1556792"/>
            <a:ext cx="8713664" cy="5301208"/>
          </a:xfrm>
          <a:prstGeom prst="rect">
            <a:avLst/>
          </a:prstGeom>
          <a:solidFill>
            <a:schemeClr val="tx2">
              <a:lumMod val="20000"/>
              <a:lumOff val="80000"/>
            </a:schemeClr>
          </a:solidFill>
          <a:ln w="9525">
            <a:solidFill>
              <a:srgbClr val="F2FFE5"/>
            </a:solid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defRPr/>
            </a:pPr>
            <a:endParaRPr kumimoji="0" lang="el-GR" sz="700" b="0" i="0" u="none" strike="noStrike" kern="0" cap="none" spc="0" normalizeH="0" baseline="0" noProof="0" dirty="0" smtClean="0">
              <a:ln>
                <a:noFill/>
              </a:ln>
              <a:solidFill>
                <a:schemeClr val="tx1"/>
              </a:solidFill>
              <a:effectLst/>
              <a:uLnTx/>
              <a:uFillTx/>
              <a:latin typeface="Century Gothic" pitchFamily="34" charset="0"/>
              <a:ea typeface="+mn-ea"/>
              <a:cs typeface="+mn-cs"/>
            </a:endParaRPr>
          </a:p>
          <a:p>
            <a:pPr marR="0" lvl="0" indent="-342900" algn="just" defTabSz="914400" rtl="0" eaLnBrk="1" fontAlgn="base" latinLnBrk="0" hangingPunct="1">
              <a:lnSpc>
                <a:spcPct val="80000"/>
              </a:lnSpc>
              <a:spcBef>
                <a:spcPts val="0"/>
              </a:spcBef>
              <a:spcAft>
                <a:spcPct val="0"/>
              </a:spcAft>
              <a:buClr>
                <a:schemeClr val="tx1"/>
              </a:buClr>
              <a:buSzPct val="75000"/>
              <a:buFont typeface="Arial" pitchFamily="34" charset="0"/>
              <a:buChar char="•"/>
              <a:tabLst/>
              <a:defRPr/>
            </a:pPr>
            <a:r>
              <a:rPr kumimoji="0" lang="el-GR" sz="2000" b="0" i="0" u="none" strike="noStrike" kern="0" cap="none" spc="0" normalizeH="0" baseline="0" noProof="0" dirty="0" smtClean="0">
                <a:ln>
                  <a:noFill/>
                </a:ln>
                <a:solidFill>
                  <a:schemeClr val="tx1"/>
                </a:solidFill>
                <a:effectLst/>
                <a:uLnTx/>
                <a:uFillTx/>
                <a:latin typeface="Arial" pitchFamily="34" charset="0"/>
                <a:cs typeface="Arial" pitchFamily="34" charset="0"/>
              </a:rPr>
              <a:t>ΚΑΜΙΑ</a:t>
            </a:r>
            <a:r>
              <a:rPr kumimoji="0" lang="el-GR" sz="2000" b="0" i="0" u="none" strike="noStrike" kern="0" cap="none" spc="0" normalizeH="0" noProof="0" dirty="0" smtClean="0">
                <a:ln>
                  <a:noFill/>
                </a:ln>
                <a:solidFill>
                  <a:schemeClr val="tx1"/>
                </a:solidFill>
                <a:effectLst/>
                <a:uLnTx/>
                <a:uFillTx/>
                <a:latin typeface="Arial" pitchFamily="34" charset="0"/>
                <a:cs typeface="Arial" pitchFamily="34" charset="0"/>
              </a:rPr>
              <a:t> </a:t>
            </a:r>
            <a:r>
              <a:rPr kumimoji="0" lang="el-GR" sz="2000" b="0" i="0" u="none" strike="noStrike" kern="0" cap="none" spc="0" normalizeH="0" baseline="0" noProof="0" dirty="0" smtClean="0">
                <a:ln>
                  <a:noFill/>
                </a:ln>
                <a:solidFill>
                  <a:schemeClr val="tx1"/>
                </a:solidFill>
                <a:effectLst/>
                <a:uLnTx/>
                <a:uFillTx/>
                <a:latin typeface="Arial" pitchFamily="34" charset="0"/>
                <a:cs typeface="Arial" pitchFamily="34" charset="0"/>
              </a:rPr>
              <a:t>επαρκής τεκμηρίωση διαφόρων ισχυρισμών, </a:t>
            </a:r>
            <a:r>
              <a:rPr kumimoji="0" lang="el-GR" sz="2000" b="1" i="0" u="sng" strike="noStrike" kern="0" cap="none" spc="0" normalizeH="0" baseline="0" noProof="0" dirty="0" smtClean="0">
                <a:ln>
                  <a:noFill/>
                </a:ln>
                <a:solidFill>
                  <a:schemeClr val="tx1"/>
                </a:solidFill>
                <a:effectLst/>
                <a:uLnTx/>
                <a:uFillTx/>
                <a:latin typeface="Arial" pitchFamily="34" charset="0"/>
                <a:cs typeface="Arial" pitchFamily="34" charset="0"/>
              </a:rPr>
              <a:t>ούτε επαλήθευση κάποιας θεωρίας</a:t>
            </a:r>
            <a:r>
              <a:rPr kumimoji="0" lang="el-GR" sz="2000" i="0" strike="noStrike" kern="0" cap="none" spc="0" normalizeH="0" baseline="0" noProof="0" dirty="0" smtClean="0">
                <a:ln>
                  <a:noFill/>
                </a:ln>
                <a:solidFill>
                  <a:schemeClr val="tx1"/>
                </a:solidFill>
                <a:effectLst/>
                <a:uLnTx/>
                <a:uFillTx/>
                <a:latin typeface="Arial" pitchFamily="34" charset="0"/>
                <a:cs typeface="Arial" pitchFamily="34" charset="0"/>
              </a:rPr>
              <a:t> για τη «συνείδηση»/ «συνειδητότητα»</a:t>
            </a:r>
            <a:r>
              <a:rPr lang="el-GR" sz="2000" kern="0" dirty="0" smtClean="0">
                <a:latin typeface="Arial" pitchFamily="34" charset="0"/>
                <a:cs typeface="Arial" pitchFamily="34" charset="0"/>
              </a:rPr>
              <a:t> --</a:t>
            </a:r>
            <a:r>
              <a:rPr kumimoji="0" lang="el-GR" sz="2000" b="0" i="0" u="none" strike="noStrike" kern="0" cap="none" spc="0" normalizeH="0" baseline="0" noProof="0" dirty="0" smtClean="0">
                <a:ln>
                  <a:noFill/>
                </a:ln>
                <a:solidFill>
                  <a:schemeClr val="tx1"/>
                </a:solidFill>
                <a:effectLst/>
                <a:uLnTx/>
                <a:uFillTx/>
                <a:latin typeface="Arial" pitchFamily="34" charset="0"/>
                <a:cs typeface="Arial" pitchFamily="34" charset="0"/>
              </a:rPr>
              <a:t>έχουν εκφραστεί κάποιες πεποιθήσεις...</a:t>
            </a:r>
          </a:p>
          <a:p>
            <a:pPr marR="0" lvl="0" algn="just" defTabSz="914400" rtl="0" eaLnBrk="1" fontAlgn="base" latinLnBrk="0" hangingPunct="1">
              <a:lnSpc>
                <a:spcPct val="80000"/>
              </a:lnSpc>
              <a:spcBef>
                <a:spcPts val="0"/>
              </a:spcBef>
              <a:spcAft>
                <a:spcPct val="0"/>
              </a:spcAft>
              <a:buClr>
                <a:schemeClr val="tx1"/>
              </a:buClr>
              <a:buSzPct val="75000"/>
              <a:tabLst/>
              <a:defRPr/>
            </a:pPr>
            <a:endParaRPr lang="el-GR" sz="2000" kern="0" dirty="0" smtClean="0">
              <a:latin typeface="Arial" pitchFamily="34" charset="0"/>
              <a:cs typeface="Arial" pitchFamily="34" charset="0"/>
            </a:endParaRPr>
          </a:p>
          <a:p>
            <a:pPr marR="0" lvl="0" indent="-342900" algn="just" defTabSz="914400" rtl="0" eaLnBrk="1" fontAlgn="base" latinLnBrk="0" hangingPunct="1">
              <a:lnSpc>
                <a:spcPct val="80000"/>
              </a:lnSpc>
              <a:spcBef>
                <a:spcPts val="0"/>
              </a:spcBef>
              <a:spcAft>
                <a:spcPct val="0"/>
              </a:spcAft>
              <a:buClr>
                <a:schemeClr val="tx1"/>
              </a:buClr>
              <a:buSzPct val="75000"/>
              <a:buFont typeface="Arial" pitchFamily="34" charset="0"/>
              <a:buChar char="•"/>
              <a:tabLst/>
              <a:defRPr/>
            </a:pPr>
            <a:r>
              <a:rPr lang="el-GR" sz="2000" dirty="0" smtClean="0">
                <a:latin typeface="Arial" pitchFamily="34" charset="0"/>
                <a:cs typeface="Arial" pitchFamily="34" charset="0"/>
              </a:rPr>
              <a:t>Η «συνείδηση» πέρα από ψυχολογικό (νοητικό ή/ και βιολογικό) είναι και </a:t>
            </a:r>
            <a:r>
              <a:rPr lang="el-GR" sz="2000" b="1" dirty="0" smtClean="0">
                <a:solidFill>
                  <a:srgbClr val="FF0000"/>
                </a:solidFill>
                <a:latin typeface="Arial" pitchFamily="34" charset="0"/>
                <a:cs typeface="Arial" pitchFamily="34" charset="0"/>
              </a:rPr>
              <a:t>κοινωνικό/ συλλογικό φαινόμενο </a:t>
            </a:r>
            <a:r>
              <a:rPr lang="el-GR" sz="2000" dirty="0" smtClean="0">
                <a:latin typeface="Arial" pitchFamily="34" charset="0"/>
                <a:cs typeface="Arial" pitchFamily="34" charset="0"/>
              </a:rPr>
              <a:t>και ως τέτοιο έχει ενταχθεί και στην κοινωνική έρευνα.</a:t>
            </a:r>
          </a:p>
          <a:p>
            <a:pPr marR="0" lvl="0" algn="just" defTabSz="914400" rtl="0" eaLnBrk="1" fontAlgn="base" latinLnBrk="0" hangingPunct="1">
              <a:lnSpc>
                <a:spcPct val="80000"/>
              </a:lnSpc>
              <a:spcBef>
                <a:spcPts val="0"/>
              </a:spcBef>
              <a:spcAft>
                <a:spcPct val="0"/>
              </a:spcAft>
              <a:buClr>
                <a:schemeClr val="tx1"/>
              </a:buClr>
              <a:buSzPct val="75000"/>
              <a:tabLst/>
              <a:defRPr/>
            </a:pPr>
            <a:endParaRPr lang="el-GR" sz="2000" dirty="0" smtClean="0">
              <a:latin typeface="Arial" pitchFamily="34" charset="0"/>
              <a:cs typeface="Arial" pitchFamily="34" charset="0"/>
            </a:endParaRPr>
          </a:p>
          <a:p>
            <a:pPr marR="0" lvl="0" indent="-342900" algn="just" defTabSz="914400" rtl="0" eaLnBrk="1" fontAlgn="base" latinLnBrk="0" hangingPunct="1">
              <a:lnSpc>
                <a:spcPct val="80000"/>
              </a:lnSpc>
              <a:spcBef>
                <a:spcPts val="0"/>
              </a:spcBef>
              <a:spcAft>
                <a:spcPct val="0"/>
              </a:spcAft>
              <a:buClr>
                <a:schemeClr val="tx1"/>
              </a:buClr>
              <a:buSzPct val="75000"/>
              <a:buFont typeface="Arial" pitchFamily="34" charset="0"/>
              <a:buChar char="•"/>
              <a:tabLst/>
              <a:defRPr/>
            </a:pPr>
            <a:r>
              <a:rPr lang="el-GR" sz="2000" dirty="0">
                <a:latin typeface="Arial" pitchFamily="34" charset="0"/>
                <a:cs typeface="Arial" pitchFamily="34" charset="0"/>
              </a:rPr>
              <a:t>«Συνείδηση» </a:t>
            </a:r>
            <a:r>
              <a:rPr lang="el-GR" sz="2000" b="1" dirty="0" smtClean="0">
                <a:solidFill>
                  <a:srgbClr val="FF0000"/>
                </a:solidFill>
                <a:latin typeface="Arial" pitchFamily="34" charset="0"/>
                <a:cs typeface="Arial" pitchFamily="34" charset="0"/>
              </a:rPr>
              <a:t>ως σχέση </a:t>
            </a:r>
            <a:r>
              <a:rPr lang="el-GR" sz="2000" dirty="0" smtClean="0">
                <a:latin typeface="Arial" pitchFamily="34" charset="0"/>
                <a:cs typeface="Arial" pitchFamily="34" charset="0"/>
              </a:rPr>
              <a:t>των συστατικών στοιχείων και μηχανισμών μεταξύ τους, όπως διαμορφώνεται στον εσωτερικό κόσμο του ανθρώπου. </a:t>
            </a:r>
          </a:p>
          <a:p>
            <a:pPr marL="342900" marR="0" lvl="0" indent="-342900" algn="l" defTabSz="914400" rtl="0" eaLnBrk="1" fontAlgn="base" latinLnBrk="0" hangingPunct="1">
              <a:lnSpc>
                <a:spcPct val="80000"/>
              </a:lnSpc>
              <a:spcBef>
                <a:spcPct val="20000"/>
              </a:spcBef>
              <a:spcAft>
                <a:spcPct val="0"/>
              </a:spcAft>
              <a:buClr>
                <a:schemeClr val="tx1"/>
              </a:buClr>
              <a:buSzPct val="75000"/>
              <a:buFont typeface="Arial" pitchFamily="34" charset="0"/>
              <a:buChar char="•"/>
              <a:tabLst/>
              <a:defRPr/>
            </a:pPr>
            <a:endParaRPr kumimoji="0" lang="el-GR" sz="2000" b="0" i="0" u="none" strike="noStrike" kern="0" cap="none" spc="0" normalizeH="0" baseline="0" noProof="0" dirty="0" smtClean="0">
              <a:ln>
                <a:noFill/>
              </a:ln>
              <a:solidFill>
                <a:schemeClr val="tx1"/>
              </a:solidFill>
              <a:effectLst/>
              <a:uLnTx/>
              <a:uFillTx/>
              <a:latin typeface="Century Gothic" pitchFamily="34" charset="0"/>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60350"/>
            <a:ext cx="8229600" cy="1157288"/>
          </a:xfrm>
        </p:spPr>
        <p:txBody>
          <a:bodyPr/>
          <a:lstStyle/>
          <a:p>
            <a:r>
              <a:rPr lang="el-GR" sz="2400" b="1" dirty="0" smtClean="0">
                <a:solidFill>
                  <a:srgbClr val="009AD0"/>
                </a:solidFill>
                <a:latin typeface="Arial" pitchFamily="34" charset="0"/>
                <a:cs typeface="Arial" pitchFamily="34" charset="0"/>
              </a:rPr>
              <a:t>2. Η χρηστική προσέγγιση της «συνείδησης» μέσω της αντίληψης, του συναισθήματος και της συμπεριφοράς</a:t>
            </a:r>
            <a:endParaRPr lang="el-GR" sz="2400" b="1" dirty="0">
              <a:solidFill>
                <a:srgbClr val="009AD0"/>
              </a:solidFill>
              <a:latin typeface="Arial" pitchFamily="34" charset="0"/>
              <a:cs typeface="Arial" pitchFamily="34" charset="0"/>
            </a:endParaRPr>
          </a:p>
        </p:txBody>
      </p:sp>
      <p:sp>
        <p:nvSpPr>
          <p:cNvPr id="71683" name="Rectangle 3"/>
          <p:cNvSpPr>
            <a:spLocks noGrp="1" noChangeArrowheads="1"/>
          </p:cNvSpPr>
          <p:nvPr>
            <p:ph type="body" idx="1"/>
          </p:nvPr>
        </p:nvSpPr>
        <p:spPr>
          <a:xfrm>
            <a:off x="250824" y="1484313"/>
            <a:ext cx="8713663" cy="5113039"/>
          </a:xfrm>
        </p:spPr>
        <p:txBody>
          <a:bodyPr/>
          <a:lstStyle/>
          <a:p>
            <a:pPr marL="0" algn="just">
              <a:lnSpc>
                <a:spcPct val="80000"/>
              </a:lnSpc>
              <a:buClr>
                <a:schemeClr val="tx1"/>
              </a:buClr>
            </a:pPr>
            <a:r>
              <a:rPr lang="el-GR" sz="2000" b="1" dirty="0" smtClean="0">
                <a:solidFill>
                  <a:srgbClr val="FF3300"/>
                </a:solidFill>
                <a:latin typeface="Arial" pitchFamily="34" charset="0"/>
                <a:cs typeface="Arial" pitchFamily="34" charset="0"/>
              </a:rPr>
              <a:t>Α) Προς μια λειτουργική προσέγγιση της χρήσης του όρου της «συνείδησης»: από την εξήγηση της φύσης στην εξήγηση της σχέσης</a:t>
            </a:r>
          </a:p>
          <a:p>
            <a:pPr marL="0">
              <a:lnSpc>
                <a:spcPct val="80000"/>
              </a:lnSpc>
              <a:buClr>
                <a:schemeClr val="tx1"/>
              </a:buClr>
            </a:pPr>
            <a:endParaRPr lang="el-GR" sz="2000" b="1" dirty="0" smtClean="0">
              <a:solidFill>
                <a:srgbClr val="C00000"/>
              </a:solidFill>
              <a:latin typeface="Arial" pitchFamily="34" charset="0"/>
              <a:cs typeface="Arial" pitchFamily="34" charset="0"/>
            </a:endParaRPr>
          </a:p>
          <a:p>
            <a:pPr marL="0" algn="just">
              <a:lnSpc>
                <a:spcPct val="80000"/>
              </a:lnSpc>
              <a:spcBef>
                <a:spcPts val="0"/>
              </a:spcBef>
              <a:buClr>
                <a:schemeClr val="tx1"/>
              </a:buClr>
              <a:buFont typeface="Wingdings" pitchFamily="2" charset="2"/>
              <a:buChar char="Ø"/>
            </a:pPr>
            <a:r>
              <a:rPr lang="el-GR" sz="2000" dirty="0" smtClean="0">
                <a:latin typeface="Arial" pitchFamily="34" charset="0"/>
                <a:cs typeface="Arial" pitchFamily="34" charset="0"/>
              </a:rPr>
              <a:t>Από αρχαιοτάτων χρόνων υπάρχει μια </a:t>
            </a:r>
            <a:r>
              <a:rPr lang="el-GR" sz="2000" b="1" dirty="0" smtClean="0">
                <a:solidFill>
                  <a:srgbClr val="0070C0"/>
                </a:solidFill>
                <a:latin typeface="Arial" pitchFamily="34" charset="0"/>
                <a:cs typeface="Arial" pitchFamily="34" charset="0"/>
              </a:rPr>
              <a:t>γενική ιδέα και μια ευρύτερη αίσθηση</a:t>
            </a:r>
            <a:r>
              <a:rPr lang="el-GR" sz="2000" dirty="0" smtClean="0">
                <a:solidFill>
                  <a:srgbClr val="0070C0"/>
                </a:solidFill>
                <a:latin typeface="Arial" pitchFamily="34" charset="0"/>
                <a:cs typeface="Arial" pitchFamily="34" charset="0"/>
              </a:rPr>
              <a:t> </a:t>
            </a:r>
            <a:r>
              <a:rPr lang="el-GR" sz="2000" dirty="0" smtClean="0">
                <a:latin typeface="Arial" pitchFamily="34" charset="0"/>
                <a:cs typeface="Arial" pitchFamily="34" charset="0"/>
              </a:rPr>
              <a:t>του τι είναι «συνείδηση».</a:t>
            </a:r>
          </a:p>
          <a:p>
            <a:pPr marL="0" algn="just">
              <a:lnSpc>
                <a:spcPct val="80000"/>
              </a:lnSpc>
              <a:spcBef>
                <a:spcPts val="0"/>
              </a:spcBef>
              <a:buClr>
                <a:schemeClr val="tx1"/>
              </a:buClr>
              <a:buFont typeface="Wingdings" pitchFamily="2" charset="2"/>
              <a:buChar char="Ø"/>
            </a:pPr>
            <a:endParaRPr lang="el-GR" sz="2000" dirty="0" smtClean="0">
              <a:latin typeface="Arial" pitchFamily="34" charset="0"/>
              <a:cs typeface="Arial" pitchFamily="34" charset="0"/>
            </a:endParaRPr>
          </a:p>
          <a:p>
            <a:pPr marL="0" indent="0" algn="just">
              <a:lnSpc>
                <a:spcPct val="80000"/>
              </a:lnSpc>
              <a:spcBef>
                <a:spcPts val="0"/>
              </a:spcBef>
              <a:buClr>
                <a:schemeClr val="tx1"/>
              </a:buClr>
            </a:pPr>
            <a:endParaRPr lang="el-GR" sz="2000" dirty="0" smtClean="0">
              <a:latin typeface="Arial" pitchFamily="34" charset="0"/>
              <a:cs typeface="Arial" pitchFamily="34" charset="0"/>
            </a:endParaRPr>
          </a:p>
          <a:p>
            <a:pPr marL="0" algn="just">
              <a:lnSpc>
                <a:spcPct val="80000"/>
              </a:lnSpc>
              <a:spcBef>
                <a:spcPts val="0"/>
              </a:spcBef>
              <a:buClr>
                <a:schemeClr val="tx1"/>
              </a:buClr>
              <a:buFont typeface="Wingdings" pitchFamily="2" charset="2"/>
              <a:buChar char="Ø"/>
            </a:pPr>
            <a:r>
              <a:rPr lang="el-GR" sz="2000" dirty="0" smtClean="0">
                <a:latin typeface="Arial" pitchFamily="34" charset="0"/>
                <a:cs typeface="Arial" pitchFamily="34" charset="0"/>
              </a:rPr>
              <a:t>Η έρευνα της «συνείδησης» θα πρέπει να μετακινηθεί </a:t>
            </a:r>
            <a:r>
              <a:rPr lang="el-GR" sz="2000" b="1" dirty="0">
                <a:solidFill>
                  <a:srgbClr val="FF3300"/>
                </a:solidFill>
                <a:latin typeface="Arial" pitchFamily="34" charset="0"/>
                <a:cs typeface="Arial" pitchFamily="34" charset="0"/>
              </a:rPr>
              <a:t>από την εξήγηση της </a:t>
            </a:r>
            <a:r>
              <a:rPr lang="el-GR" sz="2000" b="1" u="sng" dirty="0">
                <a:solidFill>
                  <a:srgbClr val="FF3300"/>
                </a:solidFill>
                <a:latin typeface="Arial" pitchFamily="34" charset="0"/>
                <a:cs typeface="Arial" pitchFamily="34" charset="0"/>
              </a:rPr>
              <a:t>φύσης</a:t>
            </a:r>
            <a:r>
              <a:rPr lang="el-GR" sz="2000" b="1" dirty="0">
                <a:solidFill>
                  <a:srgbClr val="FF3300"/>
                </a:solidFill>
                <a:latin typeface="Arial" pitchFamily="34" charset="0"/>
                <a:cs typeface="Arial" pitchFamily="34" charset="0"/>
              </a:rPr>
              <a:t> της ‘συνειδητής εμπειρίας’ στην εξήγηση της </a:t>
            </a:r>
            <a:r>
              <a:rPr lang="el-GR" sz="2000" b="1" u="sng" dirty="0">
                <a:solidFill>
                  <a:srgbClr val="FF3300"/>
                </a:solidFill>
                <a:latin typeface="Arial" pitchFamily="34" charset="0"/>
                <a:cs typeface="Arial" pitchFamily="34" charset="0"/>
              </a:rPr>
              <a:t>σχέσης</a:t>
            </a:r>
            <a:r>
              <a:rPr lang="el-GR" sz="2000" b="1" dirty="0">
                <a:solidFill>
                  <a:srgbClr val="FF3300"/>
                </a:solidFill>
                <a:latin typeface="Arial" pitchFamily="34" charset="0"/>
                <a:cs typeface="Arial" pitchFamily="34" charset="0"/>
              </a:rPr>
              <a:t> της με άλλες μορφές εμπειρίας </a:t>
            </a:r>
            <a:r>
              <a:rPr lang="el-GR" sz="2000" dirty="0" smtClean="0">
                <a:latin typeface="Arial" pitchFamily="34" charset="0"/>
                <a:cs typeface="Arial" pitchFamily="34" charset="0"/>
              </a:rPr>
              <a:t>και στη διερεύνηση της σημασίας της για τον άνθρωπο (</a:t>
            </a:r>
            <a:r>
              <a:rPr lang="en-US" sz="2000" dirty="0" smtClean="0">
                <a:latin typeface="Arial" pitchFamily="34" charset="0"/>
                <a:cs typeface="Arial" pitchFamily="34" charset="0"/>
              </a:rPr>
              <a:t>Crick</a:t>
            </a:r>
            <a:r>
              <a:rPr lang="el-GR" sz="2000" dirty="0" smtClean="0">
                <a:latin typeface="Arial" pitchFamily="34" charset="0"/>
                <a:cs typeface="Arial" pitchFamily="34" charset="0"/>
              </a:rPr>
              <a:t> και </a:t>
            </a:r>
            <a:r>
              <a:rPr lang="en-US" sz="2000" dirty="0" smtClean="0">
                <a:latin typeface="Arial" pitchFamily="34" charset="0"/>
                <a:cs typeface="Arial" pitchFamily="34" charset="0"/>
              </a:rPr>
              <a:t>Koch</a:t>
            </a:r>
            <a:r>
              <a:rPr lang="el-GR" sz="2000" dirty="0" smtClean="0">
                <a:latin typeface="Arial" pitchFamily="34" charset="0"/>
                <a:cs typeface="Arial" pitchFamily="34" charset="0"/>
              </a:rPr>
              <a:t>, 1998).</a:t>
            </a:r>
          </a:p>
          <a:p>
            <a:pPr algn="just">
              <a:lnSpc>
                <a:spcPct val="80000"/>
              </a:lnSpc>
              <a:buClr>
                <a:schemeClr val="tx1"/>
              </a:buClr>
              <a:buFont typeface="Wingdings" pitchFamily="2" charset="2"/>
              <a:buChar char="ü"/>
            </a:pPr>
            <a:endParaRPr lang="el-GR" sz="800" dirty="0" smtClean="0">
              <a:latin typeface="Century Gothic" pitchFamily="34" charset="0"/>
            </a:endParaRPr>
          </a:p>
          <a:p>
            <a:pPr>
              <a:lnSpc>
                <a:spcPct val="80000"/>
              </a:lnSpc>
              <a:buClr>
                <a:schemeClr val="tx1"/>
              </a:buClr>
              <a:buFontTx/>
              <a:buNone/>
            </a:pPr>
            <a:endParaRPr lang="el-GR" sz="1200" dirty="0" smtClean="0">
              <a:latin typeface="Century Gothic" pitchFamily="34" charset="0"/>
            </a:endParaRPr>
          </a:p>
        </p:txBody>
      </p:sp>
      <p:sp>
        <p:nvSpPr>
          <p:cNvPr id="4" name="Rectangle 2"/>
          <p:cNvSpPr txBox="1">
            <a:spLocks noChangeArrowheads="1"/>
          </p:cNvSpPr>
          <p:nvPr/>
        </p:nvSpPr>
        <p:spPr bwMode="auto">
          <a:xfrm>
            <a:off x="323528" y="5700712"/>
            <a:ext cx="8229600" cy="11572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2400" b="1" i="0" u="none" strike="noStrike" kern="0" cap="none" spc="0" normalizeH="0" baseline="0" noProof="0" dirty="0">
              <a:ln>
                <a:noFill/>
              </a:ln>
              <a:solidFill>
                <a:schemeClr val="tx2"/>
              </a:solidFill>
              <a:effectLst/>
              <a:uLnTx/>
              <a:uFillTx/>
              <a:latin typeface="Century Gothic" pitchFamily="34" charset="0"/>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Equity</Template>
  <TotalTime>11062</TotalTime>
  <Words>4330</Words>
  <Application>Microsoft Office PowerPoint</Application>
  <PresentationFormat>Προβολή στην οθόνη (4:3)</PresentationFormat>
  <Paragraphs>436</Paragraphs>
  <Slides>53</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53</vt:i4>
      </vt:variant>
    </vt:vector>
  </HeadingPairs>
  <TitlesOfParts>
    <vt:vector size="61" baseType="lpstr">
      <vt:lpstr>宋体</vt:lpstr>
      <vt:lpstr>Arial</vt:lpstr>
      <vt:lpstr>Century Gothic</vt:lpstr>
      <vt:lpstr>Garamond</vt:lpstr>
      <vt:lpstr>Times New Roman</vt:lpstr>
      <vt:lpstr>Verdana</vt:lpstr>
      <vt:lpstr>Wingdings</vt:lpstr>
      <vt:lpstr>Level</vt:lpstr>
      <vt:lpstr>  Η γεωγραφική προσέγγιση της συνείδησης και η εφαρμογή της στο τοπίο </vt:lpstr>
      <vt:lpstr>Σκοπός</vt:lpstr>
      <vt:lpstr>Περιεχόμενα</vt:lpstr>
      <vt:lpstr>Παρουσίαση του PowerPoint</vt:lpstr>
      <vt:lpstr>1. Οι έννοιες, οι διεπιστημονικές προσεγγίσεις της «συνείδησης»</vt:lpstr>
      <vt:lpstr>1. Οι έννοιες, οι διεπιστημονικές προσεγγίσεις της «συνείδησης»</vt:lpstr>
      <vt:lpstr>Γ) Σύγχρονες προσεγγίσεις της «συνειδητότητας» </vt:lpstr>
      <vt:lpstr>1. Οι έννοιες, οι διεπιστημονικές προσεγγίσεις της «συνείδησης»</vt:lpstr>
      <vt:lpstr>2. Η χρηστική προσέγγιση της «συνείδησης» μέσω της αντίληψης, του συναισθήματος και της συμπεριφοράς</vt:lpstr>
      <vt:lpstr>2. Η χρηστική προσέγγιση της «συνείδησης» μέσω της αντίληψης, του συναισθήματος και της συμπεριφοράς</vt:lpstr>
      <vt:lpstr>2. Η χρηστική προσέγγιση της «συνείδησης» μέσω της αντίληψης, του συναισθήματος και της συμπεριφοράς</vt:lpstr>
      <vt:lpstr>3. Προς μια γεωγραφική προσέγγιση της συνείδησης</vt:lpstr>
      <vt:lpstr>3. Προς μια γεωγραφική προσέγγιση της συνείδησης</vt:lpstr>
      <vt:lpstr>3. Προς μια γεωγραφική προσέγγιση της συνείδησης</vt:lpstr>
      <vt:lpstr>4. Η εφαρμογή της γεωγραφικής προσέγγισης της συνείδησης στο τοπίο </vt:lpstr>
      <vt:lpstr>4. Η εφαρμογή της γεωγραφικής προσέγγισης της συνείδησης στο τοπίο </vt:lpstr>
      <vt:lpstr>4. Η εφαρμογή της γεωγραφικής προσέγγισης της συνείδησης στο τοπίο </vt:lpstr>
      <vt:lpstr>Παρουσίαση του PowerPoint</vt:lpstr>
      <vt:lpstr>4. Η εφαρμογή της γεωγραφικής προσέγγισης της συνείδησης στο τοπίο </vt:lpstr>
      <vt:lpstr>Παρουσίαση του PowerPoint</vt:lpstr>
      <vt:lpstr>5. Ερευνητικές μέθοδοι και τεχνικές</vt:lpstr>
      <vt:lpstr>5. Ερευνητικές μέθοδοι και τεχνικές</vt:lpstr>
      <vt:lpstr>6. Παρουσίαση, ανάλυση &amp; αποτίμηση αποτελεσμάτων</vt:lpstr>
      <vt:lpstr>«Τι είναι τοπίο; Περιγράψτε το όπως εσείς το αντιλαμβάνεστε»</vt:lpstr>
      <vt:lpstr>«Τι είναι τοπίο; Περιγράψτε το όπως εσείς το αντιλαμβάνεστε»</vt:lpstr>
      <vt:lpstr> «Δώστε μερικά παραδείγματα τοπίων.»</vt:lpstr>
      <vt:lpstr>6. Παρουσίαση, ανάλυση &amp; αποτίμηση αποτελεσμάτων</vt:lpstr>
      <vt:lpstr>«Περιγράψτε πώς θα θέλατε να είναι το τοπίο της καθημερινής σας ζωής ή ένα τοπίο που θα σας έδινε ιδιαίτερη ευχαρίστηση.»</vt:lpstr>
      <vt:lpstr>«Περιγράψτε πώς θα θέλατε να είναι το τοπίο της καθημερινής σας ζωής ή ένα τοπίο που θα σας έδινε ιδιαίτερη ευχαρίστηση.»</vt:lpstr>
      <vt:lpstr>«α) Αναφέρετε 2 ή 3 ελληνικά τοπία ιδιαίτερης, για σας, αξίας.»</vt:lpstr>
      <vt:lpstr>«α) Αναφέρετε 2 ή 3 ελληνικά τοπία ιδιαίτερης, για σας, αξίας.»</vt:lpstr>
      <vt:lpstr>«β) Τι είναι αυτό που κατά τη γνώμη σας δίνει αξία σε κάθε ένα από αυτά τα τοπία;»</vt:lpstr>
      <vt:lpstr>«β) Τι είναι αυτό που κατά τη γνώμη σας δίνει αξία σε κάθε ένα από αυτά τα τοπία;»</vt:lpstr>
      <vt:lpstr>«β) Τι είναι αυτό που κατά τη γνώμη σας δίνει αξία σε κάθε ένα από αυτά τα τοπία;»</vt:lpstr>
      <vt:lpstr>«β) Τι είναι αυτό που κατά τη γνώμη σας δίνει αξία σε κάθε ένα από αυτά τα τοπία;»</vt:lpstr>
      <vt:lpstr>6. Παρουσίαση, ανάλυση &amp; αποτίμηση αποτελεσμάτων</vt:lpstr>
      <vt:lpstr>«Ποια είναι, κατά τη γνώμη σας, τα σημαντικότερα σημερινά προβλήματα του τοπίου της ελληνικής υπαίθρου;»</vt:lpstr>
      <vt:lpstr>Παρουσίαση του PowerPoint</vt:lpstr>
      <vt:lpstr>Η διερεύνηση της συμπεριφοράς προς το τοπίο της υπαίθρου  </vt:lpstr>
      <vt:lpstr>Η διερεύνηση της συμπεριφοράς προς το τοπίο της υπαίθρου  </vt:lpstr>
      <vt:lpstr>Η διερεύνηση της συμπεριφοράς προς το τοπίο της υπαίθρου  </vt:lpstr>
      <vt:lpstr>Παρουσίαση του PowerPoint</vt:lpstr>
      <vt:lpstr>«Έχετε προβεί σε κάποια ενέργεια που είχε αρνητικό αντίκτυπο στο τοπίο;»</vt:lpstr>
      <vt:lpstr>«Τι ή ποιος θεωρείτε ότι ευθύνεται για τα προβλήματα αυτά; Μπορείτε να επιλέξετε παραπάνω από μια απαντήσεις.»</vt:lpstr>
      <vt:lpstr>«Εσείς προσωπικά, μέσα από την καθημερινή ή τη δημόσια ζωή σας, συμβάλλετε στην προστασία, διατήρηση ή/ και διαχείριση του τοπίου της υπαίθρου και με ποιο τρόπο;»</vt:lpstr>
      <vt:lpstr>«Εσείς προσωπικά, μέσα από την καθημερινή ή τη δημόσια ζωή σας, συμβάλλετε στην προστασία, διατήρηση ή/ και διαχείριση του τοπίου της υπαίθρου και με ποιο τρόπο;»</vt:lpstr>
      <vt:lpstr>«Εσείς προσωπικά, μέσα από την καθημερινή ή τη δημόσια ζωή σας, συμβάλλετε στην προστασία, διατήρηση ή/ και διαχείριση του τοπίου της υπαίθρου και με ποιο τρόπο;»</vt:lpstr>
      <vt:lpstr>7. Συμπεράσματα </vt:lpstr>
      <vt:lpstr>7. Συμπεράσματα </vt:lpstr>
      <vt:lpstr>7. Συμπεράσματα </vt:lpstr>
      <vt:lpstr>7. Συμπεράσματα </vt:lpstr>
      <vt:lpstr>7. Συμπεράσματα </vt:lpstr>
      <vt:lpstr>7. Συμπεράσματα </vt:lpstr>
    </vt:vector>
  </TitlesOfParts>
  <Company>eXPerience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Development of Landscape Conscience in Europe and the Case of Greece: a Theoretical and Historical Approach”</dc:title>
  <dc:creator>eXPerience</dc:creator>
  <cp:lastModifiedBy>User</cp:lastModifiedBy>
  <cp:revision>546</cp:revision>
  <dcterms:created xsi:type="dcterms:W3CDTF">2010-05-02T05:40:13Z</dcterms:created>
  <dcterms:modified xsi:type="dcterms:W3CDTF">2017-05-29T22:29:26Z</dcterms:modified>
</cp:coreProperties>
</file>