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59"/>
  </p:notesMasterIdLst>
  <p:handoutMasterIdLst>
    <p:handoutMasterId r:id="rId60"/>
  </p:handoutMasterIdLst>
  <p:sldIdLst>
    <p:sldId id="766" r:id="rId2"/>
    <p:sldId id="783" r:id="rId3"/>
    <p:sldId id="784" r:id="rId4"/>
    <p:sldId id="785" r:id="rId5"/>
    <p:sldId id="786" r:id="rId6"/>
    <p:sldId id="787" r:id="rId7"/>
    <p:sldId id="788" r:id="rId8"/>
    <p:sldId id="789" r:id="rId9"/>
    <p:sldId id="790" r:id="rId10"/>
    <p:sldId id="791" r:id="rId11"/>
    <p:sldId id="792" r:id="rId12"/>
    <p:sldId id="830" r:id="rId13"/>
    <p:sldId id="793" r:id="rId14"/>
    <p:sldId id="794" r:id="rId15"/>
    <p:sldId id="795" r:id="rId16"/>
    <p:sldId id="796" r:id="rId17"/>
    <p:sldId id="797" r:id="rId18"/>
    <p:sldId id="798" r:id="rId19"/>
    <p:sldId id="799" r:id="rId20"/>
    <p:sldId id="800" r:id="rId21"/>
    <p:sldId id="801" r:id="rId22"/>
    <p:sldId id="802" r:id="rId23"/>
    <p:sldId id="807" r:id="rId24"/>
    <p:sldId id="810" r:id="rId25"/>
    <p:sldId id="806" r:id="rId26"/>
    <p:sldId id="808" r:id="rId27"/>
    <p:sldId id="904" r:id="rId28"/>
    <p:sldId id="905" r:id="rId29"/>
    <p:sldId id="906" r:id="rId30"/>
    <p:sldId id="907" r:id="rId31"/>
    <p:sldId id="812" r:id="rId32"/>
    <p:sldId id="814" r:id="rId33"/>
    <p:sldId id="815" r:id="rId34"/>
    <p:sldId id="816" r:id="rId35"/>
    <p:sldId id="817" r:id="rId36"/>
    <p:sldId id="818" r:id="rId37"/>
    <p:sldId id="819" r:id="rId38"/>
    <p:sldId id="820" r:id="rId39"/>
    <p:sldId id="822" r:id="rId40"/>
    <p:sldId id="823" r:id="rId41"/>
    <p:sldId id="824" r:id="rId42"/>
    <p:sldId id="825" r:id="rId43"/>
    <p:sldId id="834" r:id="rId44"/>
    <p:sldId id="829" r:id="rId45"/>
    <p:sldId id="838" r:id="rId46"/>
    <p:sldId id="851" r:id="rId47"/>
    <p:sldId id="875" r:id="rId48"/>
    <p:sldId id="836" r:id="rId49"/>
    <p:sldId id="860" r:id="rId50"/>
    <p:sldId id="903" r:id="rId51"/>
    <p:sldId id="867" r:id="rId52"/>
    <p:sldId id="872" r:id="rId53"/>
    <p:sldId id="873" r:id="rId54"/>
    <p:sldId id="874" r:id="rId55"/>
    <p:sldId id="882" r:id="rId56"/>
    <p:sldId id="881" r:id="rId57"/>
    <p:sldId id="763" r:id="rId58"/>
  </p:sldIdLst>
  <p:sldSz cx="9144000" cy="6858000" type="screen4x3"/>
  <p:notesSz cx="6858000" cy="9296400"/>
  <p:defaultTextStyle>
    <a:defPPr>
      <a:defRPr lang="en-GB"/>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20" autoAdjust="0"/>
    <p:restoredTop sz="94615" autoAdjust="0"/>
  </p:normalViewPr>
  <p:slideViewPr>
    <p:cSldViewPr>
      <p:cViewPr varScale="1">
        <p:scale>
          <a:sx n="117" d="100"/>
          <a:sy n="117" d="100"/>
        </p:scale>
        <p:origin x="1608"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0" d="100"/>
          <a:sy n="60" d="100"/>
        </p:scale>
        <p:origin x="-1716" y="-60"/>
      </p:cViewPr>
      <p:guideLst>
        <p:guide orient="horz" pos="2928"/>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FEA9EDCA-383E-C013-86B7-1C538F0A5739}"/>
              </a:ext>
            </a:extLst>
          </p:cNvPr>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ahoma" pitchFamily="34" charset="0"/>
              </a:defRPr>
            </a:lvl1pPr>
          </a:lstStyle>
          <a:p>
            <a:pPr>
              <a:defRPr/>
            </a:pPr>
            <a:endParaRPr lang="en-GB"/>
          </a:p>
        </p:txBody>
      </p:sp>
      <p:sp>
        <p:nvSpPr>
          <p:cNvPr id="157699" name="Rectangle 3">
            <a:extLst>
              <a:ext uri="{FF2B5EF4-FFF2-40B4-BE49-F238E27FC236}">
                <a16:creationId xmlns:a16="http://schemas.microsoft.com/office/drawing/2014/main" id="{47DB7CB7-37AE-CCCD-C151-188BD6C65146}"/>
              </a:ext>
            </a:extLst>
          </p:cNvPr>
          <p:cNvSpPr>
            <a:spLocks noGrp="1" noChangeArrowheads="1"/>
          </p:cNvSpPr>
          <p:nvPr>
            <p:ph type="dt" sz="quarter" idx="1"/>
          </p:nvPr>
        </p:nvSpPr>
        <p:spPr bwMode="auto">
          <a:xfrm>
            <a:off x="388620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ahoma" pitchFamily="34" charset="0"/>
              </a:defRPr>
            </a:lvl1pPr>
          </a:lstStyle>
          <a:p>
            <a:pPr>
              <a:defRPr/>
            </a:pPr>
            <a:endParaRPr lang="en-GB"/>
          </a:p>
        </p:txBody>
      </p:sp>
      <p:sp>
        <p:nvSpPr>
          <p:cNvPr id="157700" name="Rectangle 4">
            <a:extLst>
              <a:ext uri="{FF2B5EF4-FFF2-40B4-BE49-F238E27FC236}">
                <a16:creationId xmlns:a16="http://schemas.microsoft.com/office/drawing/2014/main" id="{CE849866-E89E-8BC9-7A1D-C4005E5956D0}"/>
              </a:ext>
            </a:extLst>
          </p:cNvPr>
          <p:cNvSpPr>
            <a:spLocks noGrp="1" noChangeArrowheads="1"/>
          </p:cNvSpPr>
          <p:nvPr>
            <p:ph type="ftr" sz="quarter" idx="2"/>
          </p:nvPr>
        </p:nvSpPr>
        <p:spPr bwMode="auto">
          <a:xfrm>
            <a:off x="0" y="8831263"/>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34" charset="0"/>
              </a:defRPr>
            </a:lvl1pPr>
          </a:lstStyle>
          <a:p>
            <a:pPr>
              <a:defRPr/>
            </a:pPr>
            <a:endParaRPr lang="en-GB"/>
          </a:p>
        </p:txBody>
      </p:sp>
      <p:sp>
        <p:nvSpPr>
          <p:cNvPr id="157701" name="Rectangle 5">
            <a:extLst>
              <a:ext uri="{FF2B5EF4-FFF2-40B4-BE49-F238E27FC236}">
                <a16:creationId xmlns:a16="http://schemas.microsoft.com/office/drawing/2014/main" id="{A13BD60D-F306-BE85-3976-A9D71BE9B742}"/>
              </a:ext>
            </a:extLst>
          </p:cNvPr>
          <p:cNvSpPr>
            <a:spLocks noGrp="1" noChangeArrowheads="1"/>
          </p:cNvSpPr>
          <p:nvPr>
            <p:ph type="sldNum" sz="quarter" idx="3"/>
          </p:nvPr>
        </p:nvSpPr>
        <p:spPr bwMode="auto">
          <a:xfrm>
            <a:off x="3886200" y="8831263"/>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ahoma" panose="020B0604030504040204" pitchFamily="34" charset="0"/>
              </a:defRPr>
            </a:lvl1pPr>
          </a:lstStyle>
          <a:p>
            <a:fld id="{D11E41ED-2F13-6C4B-81D7-B851A55280F8}" type="slidenum">
              <a:rPr lang="en-GB" altLang="en-NL"/>
              <a:pPr/>
              <a:t>‹#›</a:t>
            </a:fld>
            <a:endParaRPr lang="en-GB" altLang="en-NL"/>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9746" name="Rectangle 2">
            <a:extLst>
              <a:ext uri="{FF2B5EF4-FFF2-40B4-BE49-F238E27FC236}">
                <a16:creationId xmlns:a16="http://schemas.microsoft.com/office/drawing/2014/main" id="{51786AFD-4AD3-8CBD-2F47-49C1EA8CD066}"/>
              </a:ext>
            </a:extLst>
          </p:cNvPr>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ahoma" pitchFamily="34" charset="0"/>
              </a:defRPr>
            </a:lvl1pPr>
          </a:lstStyle>
          <a:p>
            <a:pPr>
              <a:defRPr/>
            </a:pPr>
            <a:endParaRPr lang="en-GB"/>
          </a:p>
        </p:txBody>
      </p:sp>
      <p:sp>
        <p:nvSpPr>
          <p:cNvPr id="159747" name="Rectangle 3">
            <a:extLst>
              <a:ext uri="{FF2B5EF4-FFF2-40B4-BE49-F238E27FC236}">
                <a16:creationId xmlns:a16="http://schemas.microsoft.com/office/drawing/2014/main" id="{5623C4CC-5E99-968D-4AF6-EC96F897D8F2}"/>
              </a:ext>
            </a:extLst>
          </p:cNvPr>
          <p:cNvSpPr>
            <a:spLocks noGrp="1" noChangeArrowheads="1"/>
          </p:cNvSpPr>
          <p:nvPr>
            <p:ph type="dt" idx="1"/>
          </p:nvPr>
        </p:nvSpPr>
        <p:spPr bwMode="auto">
          <a:xfrm>
            <a:off x="388620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ahoma" pitchFamily="34" charset="0"/>
              </a:defRPr>
            </a:lvl1pPr>
          </a:lstStyle>
          <a:p>
            <a:pPr>
              <a:defRPr/>
            </a:pPr>
            <a:endParaRPr lang="en-GB"/>
          </a:p>
        </p:txBody>
      </p:sp>
      <p:sp>
        <p:nvSpPr>
          <p:cNvPr id="2052" name="Rectangle 4">
            <a:extLst>
              <a:ext uri="{FF2B5EF4-FFF2-40B4-BE49-F238E27FC236}">
                <a16:creationId xmlns:a16="http://schemas.microsoft.com/office/drawing/2014/main" id="{C5E91F7F-080E-9267-6222-6782A548D271}"/>
              </a:ext>
            </a:extLst>
          </p:cNvPr>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9" name="Rectangle 5">
            <a:extLst>
              <a:ext uri="{FF2B5EF4-FFF2-40B4-BE49-F238E27FC236}">
                <a16:creationId xmlns:a16="http://schemas.microsoft.com/office/drawing/2014/main" id="{7BA2DD3C-904C-61A8-911A-03E2C2F48E49}"/>
              </a:ext>
            </a:extLst>
          </p:cNvPr>
          <p:cNvSpPr>
            <a:spLocks noGrp="1" noChangeArrowheads="1"/>
          </p:cNvSpPr>
          <p:nvPr>
            <p:ph type="body" sz="quarter" idx="3"/>
          </p:nvPr>
        </p:nvSpPr>
        <p:spPr bwMode="auto">
          <a:xfrm>
            <a:off x="914400" y="4416425"/>
            <a:ext cx="502920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59750" name="Rectangle 6">
            <a:extLst>
              <a:ext uri="{FF2B5EF4-FFF2-40B4-BE49-F238E27FC236}">
                <a16:creationId xmlns:a16="http://schemas.microsoft.com/office/drawing/2014/main" id="{8BEB3967-3F38-07D4-FBD7-E971C7C2DE42}"/>
              </a:ext>
            </a:extLst>
          </p:cNvPr>
          <p:cNvSpPr>
            <a:spLocks noGrp="1" noChangeArrowheads="1"/>
          </p:cNvSpPr>
          <p:nvPr>
            <p:ph type="ftr" sz="quarter" idx="4"/>
          </p:nvPr>
        </p:nvSpPr>
        <p:spPr bwMode="auto">
          <a:xfrm>
            <a:off x="0" y="8831263"/>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34" charset="0"/>
              </a:defRPr>
            </a:lvl1pPr>
          </a:lstStyle>
          <a:p>
            <a:pPr>
              <a:defRPr/>
            </a:pPr>
            <a:endParaRPr lang="en-GB"/>
          </a:p>
        </p:txBody>
      </p:sp>
      <p:sp>
        <p:nvSpPr>
          <p:cNvPr id="159751" name="Rectangle 7">
            <a:extLst>
              <a:ext uri="{FF2B5EF4-FFF2-40B4-BE49-F238E27FC236}">
                <a16:creationId xmlns:a16="http://schemas.microsoft.com/office/drawing/2014/main" id="{44CD9CD0-7D73-29B2-D32F-80DD26035390}"/>
              </a:ext>
            </a:extLst>
          </p:cNvPr>
          <p:cNvSpPr>
            <a:spLocks noGrp="1" noChangeArrowheads="1"/>
          </p:cNvSpPr>
          <p:nvPr>
            <p:ph type="sldNum" sz="quarter" idx="5"/>
          </p:nvPr>
        </p:nvSpPr>
        <p:spPr bwMode="auto">
          <a:xfrm>
            <a:off x="3886200" y="8831263"/>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ahoma" panose="020B0604030504040204" pitchFamily="34" charset="0"/>
              </a:defRPr>
            </a:lvl1pPr>
          </a:lstStyle>
          <a:p>
            <a:fld id="{8E12D280-FE61-D14B-B60D-8ECE153AE9BF}" type="slidenum">
              <a:rPr lang="en-GB" altLang="en-NL"/>
              <a:pPr/>
              <a:t>‹#›</a:t>
            </a:fld>
            <a:endParaRPr lang="en-GB" altLang="en-N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113A917D-9775-D5CB-C002-CD0702E1B0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42950" indent="-285750">
              <a:spcBef>
                <a:spcPct val="30000"/>
              </a:spcBef>
              <a:defRPr kumimoji="1" sz="1200">
                <a:solidFill>
                  <a:schemeClr val="tx1"/>
                </a:solidFill>
                <a:latin typeface="Arial" panose="020B0604020202020204" pitchFamily="34" charset="0"/>
              </a:defRPr>
            </a:lvl2pPr>
            <a:lvl3pPr marL="1143000" indent="-228600">
              <a:spcBef>
                <a:spcPct val="30000"/>
              </a:spcBef>
              <a:defRPr kumimoji="1" sz="1200">
                <a:solidFill>
                  <a:schemeClr val="tx1"/>
                </a:solidFill>
                <a:latin typeface="Arial" panose="020B0604020202020204" pitchFamily="34" charset="0"/>
              </a:defRPr>
            </a:lvl3pPr>
            <a:lvl4pPr marL="1600200" indent="-228600">
              <a:spcBef>
                <a:spcPct val="30000"/>
              </a:spcBef>
              <a:defRPr kumimoji="1" sz="1200">
                <a:solidFill>
                  <a:schemeClr val="tx1"/>
                </a:solidFill>
                <a:latin typeface="Arial" panose="020B0604020202020204" pitchFamily="34" charset="0"/>
              </a:defRPr>
            </a:lvl4pPr>
            <a:lvl5pPr marL="2057400" indent="-228600">
              <a:spcBef>
                <a:spcPct val="30000"/>
              </a:spcBef>
              <a:defRPr kumimoji="1" sz="1200">
                <a:solidFill>
                  <a:schemeClr val="tx1"/>
                </a:solidFill>
                <a:latin typeface="Arial" panose="020B0604020202020204" pitchFamily="34" charset="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F91EB591-6503-984B-BF8A-6EA854113069}" type="slidenum">
              <a:rPr kumimoji="0" lang="en-GB" altLang="en-US">
                <a:latin typeface="Tahoma" panose="020B0604030504040204" pitchFamily="34" charset="0"/>
              </a:rPr>
              <a:pPr>
                <a:spcBef>
                  <a:spcPct val="0"/>
                </a:spcBef>
              </a:pPr>
              <a:t>1</a:t>
            </a:fld>
            <a:endParaRPr kumimoji="0" lang="en-GB" altLang="en-US">
              <a:latin typeface="Tahoma" panose="020B0604030504040204" pitchFamily="34" charset="0"/>
            </a:endParaRPr>
          </a:p>
        </p:txBody>
      </p:sp>
      <p:sp>
        <p:nvSpPr>
          <p:cNvPr id="5123" name="Rectangle 2">
            <a:extLst>
              <a:ext uri="{FF2B5EF4-FFF2-40B4-BE49-F238E27FC236}">
                <a16:creationId xmlns:a16="http://schemas.microsoft.com/office/drawing/2014/main" id="{29B05F87-1781-DD27-72AA-59C0838DA685}"/>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F76ABD73-5197-48CF-77E2-4724D42919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70D6A5CC-6138-B613-1CF6-14BFC39F60EA}"/>
              </a:ext>
            </a:extLst>
          </p:cNvPr>
          <p:cNvSpPr>
            <a:spLocks noGrp="1" noRot="1" noChangeAspect="1" noTextEdit="1"/>
          </p:cNvSpPr>
          <p:nvPr>
            <p:ph type="sldImg"/>
          </p:nvPr>
        </p:nvSpPr>
        <p:spPr>
          <a:ln/>
        </p:spPr>
      </p:sp>
      <p:sp>
        <p:nvSpPr>
          <p:cNvPr id="101379" name="Notes Placeholder 2">
            <a:extLst>
              <a:ext uri="{FF2B5EF4-FFF2-40B4-BE49-F238E27FC236}">
                <a16:creationId xmlns:a16="http://schemas.microsoft.com/office/drawing/2014/main" id="{9A45DAE8-7198-8A57-EC4D-F9C6D1F2AE3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a:p>
            <a:endParaRPr lang="en-US" altLang="en-US">
              <a:latin typeface="Arial" panose="020B0604020202020204" pitchFamily="34" charset="0"/>
            </a:endParaRPr>
          </a:p>
        </p:txBody>
      </p:sp>
      <p:sp>
        <p:nvSpPr>
          <p:cNvPr id="101380" name="Slide Number Placeholder 3">
            <a:extLst>
              <a:ext uri="{FF2B5EF4-FFF2-40B4-BE49-F238E27FC236}">
                <a16:creationId xmlns:a16="http://schemas.microsoft.com/office/drawing/2014/main" id="{5062D444-A421-C174-7022-D621A186E1F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57BC60CE-331F-C043-815B-DA071FC4BFEB}" type="slidenum">
              <a:rPr lang="en-US" altLang="en-US">
                <a:latin typeface="Tahoma" panose="020B0604030504040204" pitchFamily="34" charset="0"/>
              </a:rPr>
              <a:pPr/>
              <a:t>6</a:t>
            </a:fld>
            <a:endParaRPr lang="en-US" altLang="en-US">
              <a:latin typeface="Tahoma" panose="020B0604030504040204" pitchFamily="34" charset="0"/>
            </a:endParaRPr>
          </a:p>
        </p:txBody>
      </p:sp>
    </p:spTree>
    <p:extLst>
      <p:ext uri="{BB962C8B-B14F-4D97-AF65-F5344CB8AC3E}">
        <p14:creationId xmlns:p14="http://schemas.microsoft.com/office/powerpoint/2010/main" val="2133550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C643500A-5EBC-4620-74F0-4A1ECD1E232D}"/>
              </a:ext>
            </a:extLst>
          </p:cNvPr>
          <p:cNvSpPr>
            <a:spLocks noGrp="1" noRot="1" noChangeAspect="1" noTextEdit="1"/>
          </p:cNvSpPr>
          <p:nvPr>
            <p:ph type="sldImg"/>
          </p:nvPr>
        </p:nvSpPr>
        <p:spPr>
          <a:ln/>
        </p:spPr>
      </p:sp>
      <p:sp>
        <p:nvSpPr>
          <p:cNvPr id="120835" name="Notes Placeholder 2">
            <a:extLst>
              <a:ext uri="{FF2B5EF4-FFF2-40B4-BE49-F238E27FC236}">
                <a16:creationId xmlns:a16="http://schemas.microsoft.com/office/drawing/2014/main" id="{C925B5DC-90EF-BC49-1AC9-E1F00DDD306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de-DE" altLang="en-US">
                <a:solidFill>
                  <a:srgbClr val="000000"/>
                </a:solidFill>
                <a:latin typeface="Helvetica Neue" panose="02000503000000020004" pitchFamily="2" charset="0"/>
              </a:rPr>
              <a:t>the main socio-economic perspective on voting for anti-establishment/ populist can be divided into three parts</a:t>
            </a:r>
          </a:p>
          <a:p>
            <a:pPr>
              <a:buFontTx/>
              <a:buChar char="•"/>
            </a:pPr>
            <a:r>
              <a:rPr lang="de-DE" altLang="en-US">
                <a:solidFill>
                  <a:srgbClr val="000000"/>
                </a:solidFill>
                <a:latin typeface="Helvetica Neue" panose="02000503000000020004" pitchFamily="2" charset="0"/>
              </a:rPr>
              <a:t>1. The focus within the literature is that globalisation - has let to the loss of jobs across the geography and let to the creation of new jobs but these are highly concentrated - specifically concentrated in highly diverse and skilled and innovative cities - this can be linked to regional disparities (i.e. concentration of jobs) which results in the places “left behind“ </a:t>
            </a:r>
          </a:p>
          <a:p>
            <a:pPr>
              <a:buFontTx/>
              <a:buChar char="•"/>
            </a:pPr>
            <a:r>
              <a:rPr lang="de-DE" altLang="en-US">
                <a:solidFill>
                  <a:srgbClr val="000000"/>
                </a:solidFill>
                <a:latin typeface="Helvetica Neue" panose="02000503000000020004" pitchFamily="2" charset="0"/>
              </a:rPr>
              <a:t>2. Another factor that has intensified the disparities: Spatial mobility patterns (demographic change is an important aspect of) from these declining places, particularly from younger and more skilled and healthy people, which created additional problems; because it is perceived that politicians ignore these issues since they tend to focus on more successful cities and then linked to that low levels of funding (e.g. infrastructure funding) and consequently this leads to a feeling of being left behind and a negative outlook </a:t>
            </a:r>
          </a:p>
          <a:p>
            <a:pPr>
              <a:buFontTx/>
              <a:buChar char="•"/>
            </a:pPr>
            <a:r>
              <a:rPr lang="de-DE" altLang="en-US">
                <a:solidFill>
                  <a:srgbClr val="000000"/>
                </a:solidFill>
                <a:latin typeface="Helvetica Neue" panose="02000503000000020004" pitchFamily="2" charset="0"/>
              </a:rPr>
              <a:t>3. As a consequence: this leads to discontent in these left behind places, high level of distrusts towards politicians -&gt; because it seems that the situation is not improving and as a result we see low turnout in elections and an increase in support for anti-establishment parties</a:t>
            </a:r>
          </a:p>
          <a:p>
            <a:pPr>
              <a:buFontTx/>
              <a:buChar char="•"/>
            </a:pPr>
            <a:r>
              <a:rPr lang="de-DE" altLang="en-US">
                <a:solidFill>
                  <a:srgbClr val="000000"/>
                </a:solidFill>
                <a:latin typeface="Helvetica Neue" panose="02000503000000020004" pitchFamily="2" charset="0"/>
              </a:rPr>
              <a:t>In addition to the socio-economic determinants just highlighted the “cultural backlash theory or thesis” holds that the Brexit vote can be explained by nostalgic reactions by once-predominant parts of the population (mostly Western societies) reacted with nostalgia to progressive value change, increased immigration and Euroscepticism, insofar as the European Union can be perceived as a cultural threat and a challenge to national identities. </a:t>
            </a:r>
          </a:p>
          <a:p>
            <a:pPr>
              <a:buFontTx/>
              <a:buChar char="•"/>
            </a:pPr>
            <a:r>
              <a:rPr lang="de-DE" altLang="en-US">
                <a:solidFill>
                  <a:srgbClr val="000000"/>
                </a:solidFill>
                <a:latin typeface="Helvetica Neue" panose="02000503000000020004" pitchFamily="2" charset="0"/>
              </a:rPr>
              <a:t>Another dimension which is of relevance is the work by Dorling and Tomlinson (2019) who argue that “Empire”-nostalgia and empire-mentality were key factors affecting the result of the referendum on the UK's membership of the European Union.</a:t>
            </a:r>
          </a:p>
        </p:txBody>
      </p:sp>
      <p:sp>
        <p:nvSpPr>
          <p:cNvPr id="120836" name="Slide Number Placeholder 3">
            <a:extLst>
              <a:ext uri="{FF2B5EF4-FFF2-40B4-BE49-F238E27FC236}">
                <a16:creationId xmlns:a16="http://schemas.microsoft.com/office/drawing/2014/main" id="{395111EA-A9BF-26D9-4468-DD4CD668402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D7D545AC-4CC4-5B49-825D-DADB63D06002}" type="slidenum">
              <a:rPr lang="nl-NL" altLang="en-US">
                <a:latin typeface="Tahoma" panose="020B0604030504040204" pitchFamily="34" charset="0"/>
              </a:rPr>
              <a:pPr/>
              <a:t>24</a:t>
            </a:fld>
            <a:endParaRPr lang="nl-NL" altLang="en-US">
              <a:latin typeface="Tahoma" panose="020B0604030504040204" pitchFamily="34" charset="0"/>
            </a:endParaRPr>
          </a:p>
        </p:txBody>
      </p:sp>
    </p:spTree>
    <p:extLst>
      <p:ext uri="{BB962C8B-B14F-4D97-AF65-F5344CB8AC3E}">
        <p14:creationId xmlns:p14="http://schemas.microsoft.com/office/powerpoint/2010/main" val="1604329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62FC4-F9AC-2BA4-A381-C987FD946841}"/>
            </a:ext>
          </a:extLst>
        </p:cNvPr>
        <p:cNvGrpSpPr/>
        <p:nvPr/>
      </p:nvGrpSpPr>
      <p:grpSpPr>
        <a:xfrm>
          <a:off x="0" y="0"/>
          <a:ext cx="0" cy="0"/>
          <a:chOff x="0" y="0"/>
          <a:chExt cx="0" cy="0"/>
        </a:xfrm>
      </p:grpSpPr>
      <p:sp>
        <p:nvSpPr>
          <p:cNvPr id="132098" name="Rectangle 7">
            <a:extLst>
              <a:ext uri="{FF2B5EF4-FFF2-40B4-BE49-F238E27FC236}">
                <a16:creationId xmlns:a16="http://schemas.microsoft.com/office/drawing/2014/main" id="{FA087E7F-452F-4E79-9028-5362726DD2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673D1E1A-1CC1-A149-9133-0DF563DCBF1A}" type="slidenum">
              <a:rPr lang="en-GB" altLang="en-US">
                <a:latin typeface="Tahoma" panose="020B0604030504040204" pitchFamily="34" charset="0"/>
              </a:rPr>
              <a:pPr/>
              <a:t>34</a:t>
            </a:fld>
            <a:endParaRPr lang="en-GB" altLang="en-US">
              <a:latin typeface="Tahoma" panose="020B0604030504040204" pitchFamily="34" charset="0"/>
            </a:endParaRPr>
          </a:p>
        </p:txBody>
      </p:sp>
      <p:sp>
        <p:nvSpPr>
          <p:cNvPr id="132099" name="Rectangle 2">
            <a:extLst>
              <a:ext uri="{FF2B5EF4-FFF2-40B4-BE49-F238E27FC236}">
                <a16:creationId xmlns:a16="http://schemas.microsoft.com/office/drawing/2014/main" id="{DA0DE687-159F-0E92-F771-16E29C6FB5F1}"/>
              </a:ext>
            </a:extLst>
          </p:cNvPr>
          <p:cNvSpPr>
            <a:spLocks noGrp="1" noRot="1" noChangeAspect="1" noChangeArrowheads="1" noTextEdit="1"/>
          </p:cNvSpPr>
          <p:nvPr>
            <p:ph type="sldImg"/>
          </p:nvPr>
        </p:nvSpPr>
        <p:spPr>
          <a:ln/>
        </p:spPr>
      </p:sp>
      <p:sp>
        <p:nvSpPr>
          <p:cNvPr id="132100" name="Rectangle 3">
            <a:extLst>
              <a:ext uri="{FF2B5EF4-FFF2-40B4-BE49-F238E27FC236}">
                <a16:creationId xmlns:a16="http://schemas.microsoft.com/office/drawing/2014/main" id="{D014CE63-96E5-AEF6-9669-0910391A3A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104292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74028-7CF6-1CF7-E72A-4B97E3AB7EF3}"/>
            </a:ext>
          </a:extLst>
        </p:cNvPr>
        <p:cNvGrpSpPr/>
        <p:nvPr/>
      </p:nvGrpSpPr>
      <p:grpSpPr>
        <a:xfrm>
          <a:off x="0" y="0"/>
          <a:ext cx="0" cy="0"/>
          <a:chOff x="0" y="0"/>
          <a:chExt cx="0" cy="0"/>
        </a:xfrm>
      </p:grpSpPr>
      <p:sp>
        <p:nvSpPr>
          <p:cNvPr id="134146" name="Rectangle 7">
            <a:extLst>
              <a:ext uri="{FF2B5EF4-FFF2-40B4-BE49-F238E27FC236}">
                <a16:creationId xmlns:a16="http://schemas.microsoft.com/office/drawing/2014/main" id="{4C45DE15-BA1A-E185-A38A-71E551F807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6FA56B8B-6684-8E4A-BE19-E5457A23D772}" type="slidenum">
              <a:rPr lang="en-GB" altLang="en-US">
                <a:latin typeface="Tahoma" panose="020B0604030504040204" pitchFamily="34" charset="0"/>
              </a:rPr>
              <a:pPr/>
              <a:t>35</a:t>
            </a:fld>
            <a:endParaRPr lang="en-GB" altLang="en-US">
              <a:latin typeface="Tahoma" panose="020B0604030504040204" pitchFamily="34" charset="0"/>
            </a:endParaRPr>
          </a:p>
        </p:txBody>
      </p:sp>
      <p:sp>
        <p:nvSpPr>
          <p:cNvPr id="134147" name="Rectangle 2">
            <a:extLst>
              <a:ext uri="{FF2B5EF4-FFF2-40B4-BE49-F238E27FC236}">
                <a16:creationId xmlns:a16="http://schemas.microsoft.com/office/drawing/2014/main" id="{812C91DD-A8DB-BDCC-364D-B56C2FEEF81F}"/>
              </a:ext>
            </a:extLst>
          </p:cNvPr>
          <p:cNvSpPr>
            <a:spLocks noGrp="1" noRot="1" noChangeAspect="1" noChangeArrowheads="1" noTextEdit="1"/>
          </p:cNvSpPr>
          <p:nvPr>
            <p:ph type="sldImg"/>
          </p:nvPr>
        </p:nvSpPr>
        <p:spPr>
          <a:ln/>
        </p:spPr>
      </p:sp>
      <p:sp>
        <p:nvSpPr>
          <p:cNvPr id="134148" name="Rectangle 3">
            <a:extLst>
              <a:ext uri="{FF2B5EF4-FFF2-40B4-BE49-F238E27FC236}">
                <a16:creationId xmlns:a16="http://schemas.microsoft.com/office/drawing/2014/main" id="{AF988688-88C8-8189-7E4C-AC05AA21FA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4008323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B08AF-C6D7-1B50-9EAA-24F3EFB076AF}"/>
            </a:ext>
          </a:extLst>
        </p:cNvPr>
        <p:cNvGrpSpPr/>
        <p:nvPr/>
      </p:nvGrpSpPr>
      <p:grpSpPr>
        <a:xfrm>
          <a:off x="0" y="0"/>
          <a:ext cx="0" cy="0"/>
          <a:chOff x="0" y="0"/>
          <a:chExt cx="0" cy="0"/>
        </a:xfrm>
      </p:grpSpPr>
      <p:sp>
        <p:nvSpPr>
          <p:cNvPr id="138242" name="Rectangle 7">
            <a:extLst>
              <a:ext uri="{FF2B5EF4-FFF2-40B4-BE49-F238E27FC236}">
                <a16:creationId xmlns:a16="http://schemas.microsoft.com/office/drawing/2014/main" id="{10245290-924B-B8D2-07DF-12F2804749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1F7082D9-01FF-B548-931E-3F83426B6089}" type="slidenum">
              <a:rPr lang="en-GB" altLang="en-US">
                <a:latin typeface="Tahoma" panose="020B0604030504040204" pitchFamily="34" charset="0"/>
              </a:rPr>
              <a:pPr/>
              <a:t>38</a:t>
            </a:fld>
            <a:endParaRPr lang="en-GB" altLang="en-US">
              <a:latin typeface="Tahoma" panose="020B0604030504040204" pitchFamily="34" charset="0"/>
            </a:endParaRPr>
          </a:p>
        </p:txBody>
      </p:sp>
      <p:sp>
        <p:nvSpPr>
          <p:cNvPr id="138243" name="Rectangle 2">
            <a:extLst>
              <a:ext uri="{FF2B5EF4-FFF2-40B4-BE49-F238E27FC236}">
                <a16:creationId xmlns:a16="http://schemas.microsoft.com/office/drawing/2014/main" id="{D7FA3537-13C0-183A-FBC7-2A7AD7DAE22A}"/>
              </a:ext>
            </a:extLst>
          </p:cNvPr>
          <p:cNvSpPr>
            <a:spLocks noGrp="1" noRot="1" noChangeAspect="1" noChangeArrowheads="1" noTextEdit="1"/>
          </p:cNvSpPr>
          <p:nvPr>
            <p:ph type="sldImg"/>
          </p:nvPr>
        </p:nvSpPr>
        <p:spPr>
          <a:ln/>
        </p:spPr>
      </p:sp>
      <p:sp>
        <p:nvSpPr>
          <p:cNvPr id="138244" name="Rectangle 3">
            <a:extLst>
              <a:ext uri="{FF2B5EF4-FFF2-40B4-BE49-F238E27FC236}">
                <a16:creationId xmlns:a16="http://schemas.microsoft.com/office/drawing/2014/main" id="{D71BBAD8-5FCB-D03C-CC50-9EAB0E7DA4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123516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351BC-0CE0-D629-0897-47827DD49CA1}"/>
            </a:ext>
          </a:extLst>
        </p:cNvPr>
        <p:cNvGrpSpPr/>
        <p:nvPr/>
      </p:nvGrpSpPr>
      <p:grpSpPr>
        <a:xfrm>
          <a:off x="0" y="0"/>
          <a:ext cx="0" cy="0"/>
          <a:chOff x="0" y="0"/>
          <a:chExt cx="0" cy="0"/>
        </a:xfrm>
      </p:grpSpPr>
      <p:sp>
        <p:nvSpPr>
          <p:cNvPr id="143362" name="Rectangle 7">
            <a:extLst>
              <a:ext uri="{FF2B5EF4-FFF2-40B4-BE49-F238E27FC236}">
                <a16:creationId xmlns:a16="http://schemas.microsoft.com/office/drawing/2014/main" id="{84F2F74A-AAD7-3D6C-E645-B45517891B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AEFB423A-1AAB-5A4A-A322-0C6198B13C26}" type="slidenum">
              <a:rPr lang="en-GB" altLang="en-US">
                <a:latin typeface="Tahoma" panose="020B0604030504040204" pitchFamily="34" charset="0"/>
              </a:rPr>
              <a:pPr/>
              <a:t>42</a:t>
            </a:fld>
            <a:endParaRPr lang="en-GB" altLang="en-US">
              <a:latin typeface="Tahoma" panose="020B0604030504040204" pitchFamily="34" charset="0"/>
            </a:endParaRPr>
          </a:p>
        </p:txBody>
      </p:sp>
      <p:sp>
        <p:nvSpPr>
          <p:cNvPr id="143363" name="Rectangle 2">
            <a:extLst>
              <a:ext uri="{FF2B5EF4-FFF2-40B4-BE49-F238E27FC236}">
                <a16:creationId xmlns:a16="http://schemas.microsoft.com/office/drawing/2014/main" id="{2CE76DCC-2F8E-E090-F900-F802CB02DF79}"/>
              </a:ext>
            </a:extLst>
          </p:cNvPr>
          <p:cNvSpPr>
            <a:spLocks noGrp="1" noRot="1" noChangeAspect="1" noChangeArrowheads="1" noTextEdit="1"/>
          </p:cNvSpPr>
          <p:nvPr>
            <p:ph type="sldImg"/>
          </p:nvPr>
        </p:nvSpPr>
        <p:spPr>
          <a:ln/>
        </p:spPr>
      </p:sp>
      <p:sp>
        <p:nvSpPr>
          <p:cNvPr id="143364" name="Rectangle 3">
            <a:extLst>
              <a:ext uri="{FF2B5EF4-FFF2-40B4-BE49-F238E27FC236}">
                <a16:creationId xmlns:a16="http://schemas.microsoft.com/office/drawing/2014/main" id="{F2011A47-4249-F328-B61B-2FB14160A8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525822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9DC5757-67C2-9974-8832-8D60990433D5}"/>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4A5144C3-17F2-F39E-D20F-78615707546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E2E98BE1-11AF-F0E3-1EFD-4C769132BC2E}"/>
              </a:ext>
            </a:extLst>
          </p:cNvPr>
          <p:cNvSpPr>
            <a:spLocks noGrp="1" noChangeArrowheads="1"/>
          </p:cNvSpPr>
          <p:nvPr>
            <p:ph type="sldNum" sz="quarter" idx="12"/>
          </p:nvPr>
        </p:nvSpPr>
        <p:spPr>
          <a:ln/>
        </p:spPr>
        <p:txBody>
          <a:bodyPr/>
          <a:lstStyle>
            <a:lvl1pPr>
              <a:defRPr/>
            </a:lvl1pPr>
          </a:lstStyle>
          <a:p>
            <a:fld id="{E12C1325-DF94-D741-86C3-ED6165481BCF}" type="slidenum">
              <a:rPr lang="en-GB" altLang="en-NL"/>
              <a:pPr/>
              <a:t>‹#›</a:t>
            </a:fld>
            <a:endParaRPr lang="en-GB" altLang="en-NL"/>
          </a:p>
        </p:txBody>
      </p:sp>
    </p:spTree>
    <p:extLst>
      <p:ext uri="{BB962C8B-B14F-4D97-AF65-F5344CB8AC3E}">
        <p14:creationId xmlns:p14="http://schemas.microsoft.com/office/powerpoint/2010/main" val="1201790391"/>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9DCBA43-5138-E4F9-DE93-733F9EE8E1B6}"/>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530ED949-EB4D-1C76-2E53-2E72E32C1947}"/>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A8ADFD3F-54D4-A9CF-7BF6-1BB5895CFBDB}"/>
              </a:ext>
            </a:extLst>
          </p:cNvPr>
          <p:cNvSpPr>
            <a:spLocks noGrp="1" noChangeArrowheads="1"/>
          </p:cNvSpPr>
          <p:nvPr>
            <p:ph type="sldNum" sz="quarter" idx="12"/>
          </p:nvPr>
        </p:nvSpPr>
        <p:spPr>
          <a:ln/>
        </p:spPr>
        <p:txBody>
          <a:bodyPr/>
          <a:lstStyle>
            <a:lvl1pPr>
              <a:defRPr/>
            </a:lvl1pPr>
          </a:lstStyle>
          <a:p>
            <a:fld id="{54D8E8BD-A151-B645-AA12-23DE5B2CB0AA}" type="slidenum">
              <a:rPr lang="en-GB" altLang="en-NL"/>
              <a:pPr/>
              <a:t>‹#›</a:t>
            </a:fld>
            <a:endParaRPr lang="en-GB" altLang="en-NL"/>
          </a:p>
        </p:txBody>
      </p:sp>
    </p:spTree>
    <p:extLst>
      <p:ext uri="{BB962C8B-B14F-4D97-AF65-F5344CB8AC3E}">
        <p14:creationId xmlns:p14="http://schemas.microsoft.com/office/powerpoint/2010/main" val="4062800582"/>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FC9A9B1-875E-191C-4D46-29A2C18C8B90}"/>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11FFC81B-FE30-ED23-AAF4-23B96200D38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F69003CD-8B44-1C0C-6493-F69C905306E4}"/>
              </a:ext>
            </a:extLst>
          </p:cNvPr>
          <p:cNvSpPr>
            <a:spLocks noGrp="1" noChangeArrowheads="1"/>
          </p:cNvSpPr>
          <p:nvPr>
            <p:ph type="sldNum" sz="quarter" idx="12"/>
          </p:nvPr>
        </p:nvSpPr>
        <p:spPr>
          <a:ln/>
        </p:spPr>
        <p:txBody>
          <a:bodyPr/>
          <a:lstStyle>
            <a:lvl1pPr>
              <a:defRPr/>
            </a:lvl1pPr>
          </a:lstStyle>
          <a:p>
            <a:fld id="{A519F663-0FFD-1141-9548-ED34B3ED3466}" type="slidenum">
              <a:rPr lang="en-GB" altLang="en-NL"/>
              <a:pPr/>
              <a:t>‹#›</a:t>
            </a:fld>
            <a:endParaRPr lang="en-GB" altLang="en-NL"/>
          </a:p>
        </p:txBody>
      </p:sp>
    </p:spTree>
    <p:extLst>
      <p:ext uri="{BB962C8B-B14F-4D97-AF65-F5344CB8AC3E}">
        <p14:creationId xmlns:p14="http://schemas.microsoft.com/office/powerpoint/2010/main" val="4141567683"/>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a:extLst>
              <a:ext uri="{FF2B5EF4-FFF2-40B4-BE49-F238E27FC236}">
                <a16:creationId xmlns:a16="http://schemas.microsoft.com/office/drawing/2014/main" id="{A3C70361-F140-D5E0-63D4-B6BA1D13F977}"/>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2A96805C-9B66-6E99-8B8A-ACAD4DAAC81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364844E0-C101-D20A-035F-611009FF8BAA}"/>
              </a:ext>
            </a:extLst>
          </p:cNvPr>
          <p:cNvSpPr>
            <a:spLocks noGrp="1" noChangeArrowheads="1"/>
          </p:cNvSpPr>
          <p:nvPr>
            <p:ph type="sldNum" sz="quarter" idx="12"/>
          </p:nvPr>
        </p:nvSpPr>
        <p:spPr>
          <a:ln/>
        </p:spPr>
        <p:txBody>
          <a:bodyPr/>
          <a:lstStyle>
            <a:lvl1pPr>
              <a:defRPr/>
            </a:lvl1pPr>
          </a:lstStyle>
          <a:p>
            <a:fld id="{C176EE9E-57DD-3246-9A56-C5514DD6E568}" type="slidenum">
              <a:rPr lang="en-GB" altLang="en-NL"/>
              <a:pPr/>
              <a:t>‹#›</a:t>
            </a:fld>
            <a:endParaRPr lang="en-GB" altLang="en-NL"/>
          </a:p>
        </p:txBody>
      </p:sp>
    </p:spTree>
    <p:extLst>
      <p:ext uri="{BB962C8B-B14F-4D97-AF65-F5344CB8AC3E}">
        <p14:creationId xmlns:p14="http://schemas.microsoft.com/office/powerpoint/2010/main" val="2156205746"/>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8E068AC-79E5-32A2-FC20-A36F03A793B9}"/>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D5BB25FE-FCDC-AB4B-87B5-9E9BA0861E2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7D3FA38C-66E7-73AE-C5FE-793334B17E6F}"/>
              </a:ext>
            </a:extLst>
          </p:cNvPr>
          <p:cNvSpPr>
            <a:spLocks noGrp="1" noChangeArrowheads="1"/>
          </p:cNvSpPr>
          <p:nvPr>
            <p:ph type="sldNum" sz="quarter" idx="12"/>
          </p:nvPr>
        </p:nvSpPr>
        <p:spPr>
          <a:ln/>
        </p:spPr>
        <p:txBody>
          <a:bodyPr/>
          <a:lstStyle>
            <a:lvl1pPr>
              <a:defRPr/>
            </a:lvl1pPr>
          </a:lstStyle>
          <a:p>
            <a:fld id="{32FCA0B0-1C0C-E241-AFE0-9EFAD41E8003}" type="slidenum">
              <a:rPr lang="en-GB" altLang="en-NL"/>
              <a:pPr/>
              <a:t>‹#›</a:t>
            </a:fld>
            <a:endParaRPr lang="en-GB" altLang="en-NL"/>
          </a:p>
        </p:txBody>
      </p:sp>
    </p:spTree>
    <p:extLst>
      <p:ext uri="{BB962C8B-B14F-4D97-AF65-F5344CB8AC3E}">
        <p14:creationId xmlns:p14="http://schemas.microsoft.com/office/powerpoint/2010/main" val="1989666401"/>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B5D0DB0-9E03-A86E-BC28-093BD144818E}"/>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8911311E-1666-A198-9186-E83B85AC093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AA279D4D-9795-E3D1-2803-103FA98EAE74}"/>
              </a:ext>
            </a:extLst>
          </p:cNvPr>
          <p:cNvSpPr>
            <a:spLocks noGrp="1" noChangeArrowheads="1"/>
          </p:cNvSpPr>
          <p:nvPr>
            <p:ph type="sldNum" sz="quarter" idx="12"/>
          </p:nvPr>
        </p:nvSpPr>
        <p:spPr>
          <a:ln/>
        </p:spPr>
        <p:txBody>
          <a:bodyPr/>
          <a:lstStyle>
            <a:lvl1pPr>
              <a:defRPr/>
            </a:lvl1pPr>
          </a:lstStyle>
          <a:p>
            <a:fld id="{902FEEF7-1C8D-8D42-9CDB-C8390272661C}" type="slidenum">
              <a:rPr lang="en-GB" altLang="en-NL"/>
              <a:pPr/>
              <a:t>‹#›</a:t>
            </a:fld>
            <a:endParaRPr lang="en-GB" altLang="en-NL"/>
          </a:p>
        </p:txBody>
      </p:sp>
    </p:spTree>
    <p:extLst>
      <p:ext uri="{BB962C8B-B14F-4D97-AF65-F5344CB8AC3E}">
        <p14:creationId xmlns:p14="http://schemas.microsoft.com/office/powerpoint/2010/main" val="2396342008"/>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A891BFF-E923-7358-C20B-17E2E25F8B9C}"/>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97F01DBB-0126-440A-306E-A77BD353FCC7}"/>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14AEC0BA-4C37-AFBC-8D81-1644BD01339D}"/>
              </a:ext>
            </a:extLst>
          </p:cNvPr>
          <p:cNvSpPr>
            <a:spLocks noGrp="1" noChangeArrowheads="1"/>
          </p:cNvSpPr>
          <p:nvPr>
            <p:ph type="sldNum" sz="quarter" idx="12"/>
          </p:nvPr>
        </p:nvSpPr>
        <p:spPr>
          <a:ln/>
        </p:spPr>
        <p:txBody>
          <a:bodyPr/>
          <a:lstStyle>
            <a:lvl1pPr>
              <a:defRPr/>
            </a:lvl1pPr>
          </a:lstStyle>
          <a:p>
            <a:fld id="{0476DFB6-6004-704A-869A-0CF411C39874}" type="slidenum">
              <a:rPr lang="en-GB" altLang="en-NL"/>
              <a:pPr/>
              <a:t>‹#›</a:t>
            </a:fld>
            <a:endParaRPr lang="en-GB" altLang="en-NL"/>
          </a:p>
        </p:txBody>
      </p:sp>
    </p:spTree>
    <p:extLst>
      <p:ext uri="{BB962C8B-B14F-4D97-AF65-F5344CB8AC3E}">
        <p14:creationId xmlns:p14="http://schemas.microsoft.com/office/powerpoint/2010/main" val="1636151638"/>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CC10294-1180-CC8B-A555-919C688AA8D7}"/>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6AFF90F1-F7CF-AE51-DBAA-81A628CAF34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F2760603-8B87-F7EA-25FB-5935ECABD803}"/>
              </a:ext>
            </a:extLst>
          </p:cNvPr>
          <p:cNvSpPr>
            <a:spLocks noGrp="1" noChangeArrowheads="1"/>
          </p:cNvSpPr>
          <p:nvPr>
            <p:ph type="sldNum" sz="quarter" idx="12"/>
          </p:nvPr>
        </p:nvSpPr>
        <p:spPr>
          <a:ln/>
        </p:spPr>
        <p:txBody>
          <a:bodyPr/>
          <a:lstStyle>
            <a:lvl1pPr>
              <a:defRPr/>
            </a:lvl1pPr>
          </a:lstStyle>
          <a:p>
            <a:fld id="{137E0091-B728-0C4A-A387-DA49325EAF67}" type="slidenum">
              <a:rPr lang="en-GB" altLang="en-NL"/>
              <a:pPr/>
              <a:t>‹#›</a:t>
            </a:fld>
            <a:endParaRPr lang="en-GB" altLang="en-NL"/>
          </a:p>
        </p:txBody>
      </p:sp>
    </p:spTree>
    <p:extLst>
      <p:ext uri="{BB962C8B-B14F-4D97-AF65-F5344CB8AC3E}">
        <p14:creationId xmlns:p14="http://schemas.microsoft.com/office/powerpoint/2010/main" val="2874418603"/>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58AB0D0-256E-D0AC-D09C-B9585B5FD200}"/>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5856758C-3D0A-F05E-3044-AC1A86C4E1A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1E442AA2-16A6-D5A5-5ED7-D642DD12B931}"/>
              </a:ext>
            </a:extLst>
          </p:cNvPr>
          <p:cNvSpPr>
            <a:spLocks noGrp="1" noChangeArrowheads="1"/>
          </p:cNvSpPr>
          <p:nvPr>
            <p:ph type="sldNum" sz="quarter" idx="12"/>
          </p:nvPr>
        </p:nvSpPr>
        <p:spPr>
          <a:ln/>
        </p:spPr>
        <p:txBody>
          <a:bodyPr/>
          <a:lstStyle>
            <a:lvl1pPr>
              <a:defRPr/>
            </a:lvl1pPr>
          </a:lstStyle>
          <a:p>
            <a:fld id="{625119F6-2D5A-8C42-B813-40DED024C8EF}" type="slidenum">
              <a:rPr lang="en-GB" altLang="en-NL"/>
              <a:pPr/>
              <a:t>‹#›</a:t>
            </a:fld>
            <a:endParaRPr lang="en-GB" altLang="en-NL"/>
          </a:p>
        </p:txBody>
      </p:sp>
    </p:spTree>
    <p:extLst>
      <p:ext uri="{BB962C8B-B14F-4D97-AF65-F5344CB8AC3E}">
        <p14:creationId xmlns:p14="http://schemas.microsoft.com/office/powerpoint/2010/main" val="2721958885"/>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A1146F2-4C7A-600B-2313-75B28B3DF23E}"/>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DBB81985-799C-CA57-93F3-87D54C8F734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FBCBFE02-3A6A-926E-19BB-C599F1A06B9E}"/>
              </a:ext>
            </a:extLst>
          </p:cNvPr>
          <p:cNvSpPr>
            <a:spLocks noGrp="1" noChangeArrowheads="1"/>
          </p:cNvSpPr>
          <p:nvPr>
            <p:ph type="sldNum" sz="quarter" idx="12"/>
          </p:nvPr>
        </p:nvSpPr>
        <p:spPr>
          <a:ln/>
        </p:spPr>
        <p:txBody>
          <a:bodyPr/>
          <a:lstStyle>
            <a:lvl1pPr>
              <a:defRPr/>
            </a:lvl1pPr>
          </a:lstStyle>
          <a:p>
            <a:fld id="{55D0631C-9684-CF44-93B8-E89E02CE24D9}" type="slidenum">
              <a:rPr lang="en-GB" altLang="en-NL"/>
              <a:pPr/>
              <a:t>‹#›</a:t>
            </a:fld>
            <a:endParaRPr lang="en-GB" altLang="en-NL"/>
          </a:p>
        </p:txBody>
      </p:sp>
    </p:spTree>
    <p:extLst>
      <p:ext uri="{BB962C8B-B14F-4D97-AF65-F5344CB8AC3E}">
        <p14:creationId xmlns:p14="http://schemas.microsoft.com/office/powerpoint/2010/main" val="1529248373"/>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FA626FF-02FF-86DF-B95F-B24EA9A10544}"/>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B7191848-AA22-753E-89AB-FCAD18117CC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56AC0F21-E2F9-9963-8059-D9B82F9429D0}"/>
              </a:ext>
            </a:extLst>
          </p:cNvPr>
          <p:cNvSpPr>
            <a:spLocks noGrp="1" noChangeArrowheads="1"/>
          </p:cNvSpPr>
          <p:nvPr>
            <p:ph type="sldNum" sz="quarter" idx="12"/>
          </p:nvPr>
        </p:nvSpPr>
        <p:spPr>
          <a:ln/>
        </p:spPr>
        <p:txBody>
          <a:bodyPr/>
          <a:lstStyle>
            <a:lvl1pPr>
              <a:defRPr/>
            </a:lvl1pPr>
          </a:lstStyle>
          <a:p>
            <a:fld id="{CAB4D62E-C619-1844-83AB-50F703236608}" type="slidenum">
              <a:rPr lang="en-GB" altLang="en-NL"/>
              <a:pPr/>
              <a:t>‹#›</a:t>
            </a:fld>
            <a:endParaRPr lang="en-GB" altLang="en-NL"/>
          </a:p>
        </p:txBody>
      </p:sp>
    </p:spTree>
    <p:extLst>
      <p:ext uri="{BB962C8B-B14F-4D97-AF65-F5344CB8AC3E}">
        <p14:creationId xmlns:p14="http://schemas.microsoft.com/office/powerpoint/2010/main" val="3579267057"/>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18CAA12-ECE1-6798-2C96-C6F8BD4C9F2A}"/>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FE15A1AB-1246-D9BC-FBF8-78BD2497A60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2B91AE72-0D33-4BAB-C635-5FC239D2486E}"/>
              </a:ext>
            </a:extLst>
          </p:cNvPr>
          <p:cNvSpPr>
            <a:spLocks noGrp="1" noChangeArrowheads="1"/>
          </p:cNvSpPr>
          <p:nvPr>
            <p:ph type="sldNum" sz="quarter" idx="12"/>
          </p:nvPr>
        </p:nvSpPr>
        <p:spPr>
          <a:ln/>
        </p:spPr>
        <p:txBody>
          <a:bodyPr/>
          <a:lstStyle>
            <a:lvl1pPr>
              <a:defRPr/>
            </a:lvl1pPr>
          </a:lstStyle>
          <a:p>
            <a:fld id="{4B057683-0059-6245-B8F0-5F0D5A9B9EC6}" type="slidenum">
              <a:rPr lang="en-GB" altLang="en-NL"/>
              <a:pPr/>
              <a:t>‹#›</a:t>
            </a:fld>
            <a:endParaRPr lang="en-GB" altLang="en-NL"/>
          </a:p>
        </p:txBody>
      </p:sp>
    </p:spTree>
    <p:extLst>
      <p:ext uri="{BB962C8B-B14F-4D97-AF65-F5344CB8AC3E}">
        <p14:creationId xmlns:p14="http://schemas.microsoft.com/office/powerpoint/2010/main" val="2233165313"/>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58670A7-F38C-5299-17B7-1A5AA13F55A6}"/>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4CEE9951-80D3-889F-DC40-E2CB044C21DD}"/>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365572" name="Rectangle 4">
            <a:extLst>
              <a:ext uri="{FF2B5EF4-FFF2-40B4-BE49-F238E27FC236}">
                <a16:creationId xmlns:a16="http://schemas.microsoft.com/office/drawing/2014/main" id="{6B9563CB-1D99-AD03-2D8F-8D40774731C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Arial" charset="0"/>
              </a:defRPr>
            </a:lvl1pPr>
          </a:lstStyle>
          <a:p>
            <a:pPr>
              <a:defRPr/>
            </a:pPr>
            <a:endParaRPr lang="en-GB"/>
          </a:p>
        </p:txBody>
      </p:sp>
      <p:sp>
        <p:nvSpPr>
          <p:cNvPr id="365573" name="Rectangle 5">
            <a:extLst>
              <a:ext uri="{FF2B5EF4-FFF2-40B4-BE49-F238E27FC236}">
                <a16:creationId xmlns:a16="http://schemas.microsoft.com/office/drawing/2014/main" id="{CE56E72E-D8C8-621A-A7EE-BFB0D19A8EE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defRPr>
            </a:lvl1pPr>
          </a:lstStyle>
          <a:p>
            <a:pPr>
              <a:defRPr/>
            </a:pPr>
            <a:endParaRPr lang="en-GB"/>
          </a:p>
        </p:txBody>
      </p:sp>
      <p:sp>
        <p:nvSpPr>
          <p:cNvPr id="365574" name="Rectangle 6">
            <a:extLst>
              <a:ext uri="{FF2B5EF4-FFF2-40B4-BE49-F238E27FC236}">
                <a16:creationId xmlns:a16="http://schemas.microsoft.com/office/drawing/2014/main" id="{7BB47BB3-5043-2A17-3349-D8EAFBCA92CC}"/>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vl1pPr>
          </a:lstStyle>
          <a:p>
            <a:fld id="{133E11EE-63D8-3240-8CF9-F7DEA5ED7E5F}" type="slidenum">
              <a:rPr lang="en-GB" altLang="en-NL"/>
              <a:pPr/>
              <a:t>‹#›</a:t>
            </a:fld>
            <a:endParaRPr lang="en-GB" altLang="en-NL"/>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s://www.rug.nl/staff/d.ballas/"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lse.ac.uk/Events/2020/10/202010011600/trump" TargetMode="Externa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hyperlink" Target="https://twitter.com/dimitris_ballas/status/1311695672257773572"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ideas.repec.org/s/egu/wpaper.html" TargetMode="External"/><Relationship Id="rId2" Type="http://schemas.openxmlformats.org/officeDocument/2006/relationships/hyperlink" Target="https://ideas.repec.org/p/egu/wpaper/2038.html"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hyperlink" Target="https://www.youtube.com/watch?v=IdhyFdgY3dU" TargetMode="External"/><Relationship Id="rId3" Type="http://schemas.openxmlformats.org/officeDocument/2006/relationships/hyperlink" Target="https://www.youtube.com/watch?v=qjMJEJaxYsw&amp;t=4s" TargetMode="External"/><Relationship Id="rId7" Type="http://schemas.openxmlformats.org/officeDocument/2006/relationships/hyperlink" Target="https://www.youtube.com/watch?v=hRyZbGHBuHg" TargetMode="External"/><Relationship Id="rId12" Type="http://schemas.openxmlformats.org/officeDocument/2006/relationships/hyperlink" Target="https://www.youtube.com/watch?v=m7ODvjf13bI" TargetMode="External"/><Relationship Id="rId2" Type="http://schemas.openxmlformats.org/officeDocument/2006/relationships/hyperlink" Target="https://www.youtube.com/watch?v=xl3biKzs9kg" TargetMode="External"/><Relationship Id="rId1" Type="http://schemas.openxmlformats.org/officeDocument/2006/relationships/slideLayout" Target="../slideLayouts/slideLayout7.xml"/><Relationship Id="rId6" Type="http://schemas.openxmlformats.org/officeDocument/2006/relationships/hyperlink" Target="https://www.theguardian.com/music/2021/sep/02/mikis-theodorakis-obituary" TargetMode="External"/><Relationship Id="rId11" Type="http://schemas.openxmlformats.org/officeDocument/2006/relationships/hyperlink" Target="https://en.wikipedia.org/wiki/Giorgos_Seferis" TargetMode="External"/><Relationship Id="rId5" Type="http://schemas.openxmlformats.org/officeDocument/2006/relationships/hyperlink" Target="https://www.youtube.com/watch?v=dhodCIbKYOQ" TargetMode="External"/><Relationship Id="rId10" Type="http://schemas.openxmlformats.org/officeDocument/2006/relationships/hyperlink" Target="https://www.youtube.com/watch?v=b9yNgNsSTfQ" TargetMode="External"/><Relationship Id="rId4" Type="http://schemas.openxmlformats.org/officeDocument/2006/relationships/hyperlink" Target="https://www.youtube.com/watch?v=mQ3x0s_HMy4" TargetMode="External"/><Relationship Id="rId9" Type="http://schemas.openxmlformats.org/officeDocument/2006/relationships/hyperlink" Target="https://www.youtube.com/watch?v=NLgerQJo7zM"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png"/><Relationship Id="rId10" Type="http://schemas.openxmlformats.org/officeDocument/2006/relationships/image" Target="../media/image62.jpeg"/><Relationship Id="rId4" Type="http://schemas.openxmlformats.org/officeDocument/2006/relationships/image" Target="../media/image56.gif"/><Relationship Id="rId9" Type="http://schemas.openxmlformats.org/officeDocument/2006/relationships/image" Target="../media/image61.jpg"/></Relationships>
</file>

<file path=ppt/slides/_rels/slide53.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63.jpe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5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Content Placeholder 5">
            <a:extLst>
              <a:ext uri="{FF2B5EF4-FFF2-40B4-BE49-F238E27FC236}">
                <a16:creationId xmlns:a16="http://schemas.microsoft.com/office/drawing/2014/main" id="{58D7D002-5287-1C50-BB19-2D01F45944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1338" y="26988"/>
            <a:ext cx="99377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12">
            <a:extLst>
              <a:ext uri="{FF2B5EF4-FFF2-40B4-BE49-F238E27FC236}">
                <a16:creationId xmlns:a16="http://schemas.microsoft.com/office/drawing/2014/main" id="{6A329622-7207-588B-94AE-DBAB44638A01}"/>
              </a:ext>
            </a:extLst>
          </p:cNvPr>
          <p:cNvSpPr>
            <a:spLocks noChangeArrowheads="1"/>
          </p:cNvSpPr>
          <p:nvPr/>
        </p:nvSpPr>
        <p:spPr bwMode="auto">
          <a:xfrm>
            <a:off x="719138" y="-173038"/>
            <a:ext cx="8424862"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NL" dirty="0">
                <a:effectLst/>
                <a:latin typeface="Times New Roman" panose="02020603050405020304" pitchFamily="18" charset="0"/>
                <a:ea typeface="Times New Roman" panose="02020603050405020304" pitchFamily="18" charset="0"/>
              </a:rPr>
              <a:t>Global Transformations, Local Processes and ‘left behind’ people and places</a:t>
            </a:r>
            <a:r>
              <a:rPr lang="en-NL" dirty="0">
                <a:effectLst/>
              </a:rPr>
              <a:t> </a:t>
            </a:r>
            <a:endParaRPr lang="en-US" altLang="en-US" i="1" dirty="0">
              <a:solidFill>
                <a:schemeClr val="tx2"/>
              </a:solidFill>
            </a:endParaRPr>
          </a:p>
        </p:txBody>
      </p:sp>
      <p:sp>
        <p:nvSpPr>
          <p:cNvPr id="4100" name="Rectangle 14">
            <a:extLst>
              <a:ext uri="{FF2B5EF4-FFF2-40B4-BE49-F238E27FC236}">
                <a16:creationId xmlns:a16="http://schemas.microsoft.com/office/drawing/2014/main" id="{0C8FEC45-9523-5578-CB39-3A98FF001833}"/>
              </a:ext>
            </a:extLst>
          </p:cNvPr>
          <p:cNvSpPr>
            <a:spLocks noChangeArrowheads="1"/>
          </p:cNvSpPr>
          <p:nvPr/>
        </p:nvSpPr>
        <p:spPr bwMode="auto">
          <a:xfrm>
            <a:off x="4189413" y="3114675"/>
            <a:ext cx="7145337"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101" name="Text Box 16">
            <a:extLst>
              <a:ext uri="{FF2B5EF4-FFF2-40B4-BE49-F238E27FC236}">
                <a16:creationId xmlns:a16="http://schemas.microsoft.com/office/drawing/2014/main" id="{ECFCD234-5D84-7576-A110-1F721E39B894}"/>
              </a:ext>
            </a:extLst>
          </p:cNvPr>
          <p:cNvSpPr txBox="1">
            <a:spLocks noChangeArrowheads="1"/>
          </p:cNvSpPr>
          <p:nvPr/>
        </p:nvSpPr>
        <p:spPr bwMode="auto">
          <a:xfrm>
            <a:off x="1203325" y="5980113"/>
            <a:ext cx="625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053" name="Rectangle 17">
            <a:extLst>
              <a:ext uri="{FF2B5EF4-FFF2-40B4-BE49-F238E27FC236}">
                <a16:creationId xmlns:a16="http://schemas.microsoft.com/office/drawing/2014/main" id="{F54AFC38-7235-0016-208C-D9A85D5CD0CD}"/>
              </a:ext>
            </a:extLst>
          </p:cNvPr>
          <p:cNvSpPr>
            <a:spLocks noChangeArrowheads="1"/>
          </p:cNvSpPr>
          <p:nvPr/>
        </p:nvSpPr>
        <p:spPr bwMode="auto">
          <a:xfrm>
            <a:off x="2051050" y="5516563"/>
            <a:ext cx="6907213"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80000"/>
              </a:lnSpc>
              <a:buFontTx/>
              <a:buNone/>
              <a:defRPr/>
            </a:pPr>
            <a:endParaRPr lang="en-GB" altLang="en-US" sz="2200" i="1" dirty="0">
              <a:latin typeface="+mj-lt"/>
            </a:endParaRPr>
          </a:p>
          <a:p>
            <a:pPr eaLnBrk="1" hangingPunct="1">
              <a:lnSpc>
                <a:spcPct val="80000"/>
              </a:lnSpc>
              <a:buFontTx/>
              <a:buNone/>
              <a:defRPr/>
            </a:pPr>
            <a:r>
              <a:rPr lang="en-GB" altLang="en-US" sz="2200" dirty="0">
                <a:latin typeface="+mj-lt"/>
              </a:rPr>
              <a:t>Dimitris Ballas</a:t>
            </a:r>
          </a:p>
          <a:p>
            <a:pPr eaLnBrk="1" hangingPunct="1">
              <a:lnSpc>
                <a:spcPct val="80000"/>
              </a:lnSpc>
              <a:buFontTx/>
              <a:buNone/>
              <a:defRPr/>
            </a:pPr>
            <a:r>
              <a:rPr lang="en-US" altLang="en-US" sz="2200" i="1" dirty="0">
                <a:latin typeface="+mj-lt"/>
                <a:hlinkClick r:id="rId4"/>
              </a:rPr>
              <a:t>https://www.rug.nl/staff/d.ballas/</a:t>
            </a:r>
            <a:r>
              <a:rPr lang="en-US" altLang="en-US" sz="2200" i="1" dirty="0">
                <a:latin typeface="+mj-lt"/>
              </a:rPr>
              <a:t> </a:t>
            </a:r>
            <a:endParaRPr lang="en-GB" altLang="en-US" sz="2200" i="1" dirty="0">
              <a:latin typeface="+mj-lt"/>
            </a:endParaRP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Box 4">
            <a:extLst>
              <a:ext uri="{FF2B5EF4-FFF2-40B4-BE49-F238E27FC236}">
                <a16:creationId xmlns:a16="http://schemas.microsoft.com/office/drawing/2014/main" id="{1648BC49-87B9-0BE7-DA90-F1B029F5781F}"/>
              </a:ext>
            </a:extLst>
          </p:cNvPr>
          <p:cNvSpPr txBox="1">
            <a:spLocks noChangeArrowheads="1"/>
          </p:cNvSpPr>
          <p:nvPr/>
        </p:nvSpPr>
        <p:spPr bwMode="auto">
          <a:xfrm>
            <a:off x="6007100" y="4854575"/>
            <a:ext cx="25828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i="1"/>
              <a:t>Dijkstra, Poelman &amp; </a:t>
            </a:r>
          </a:p>
          <a:p>
            <a:pPr>
              <a:spcBef>
                <a:spcPct val="0"/>
              </a:spcBef>
              <a:buFontTx/>
              <a:buNone/>
            </a:pPr>
            <a:r>
              <a:rPr lang="en-US" altLang="en-US" sz="1800" i="1"/>
              <a:t>Rodríguez-Pose, 2018</a:t>
            </a:r>
          </a:p>
        </p:txBody>
      </p:sp>
      <p:pic>
        <p:nvPicPr>
          <p:cNvPr id="105475" name="Picture 5">
            <a:extLst>
              <a:ext uri="{FF2B5EF4-FFF2-40B4-BE49-F238E27FC236}">
                <a16:creationId xmlns:a16="http://schemas.microsoft.com/office/drawing/2014/main" id="{4D600B36-9EAD-5E38-5A37-29BEC9A065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51563" y="2025650"/>
            <a:ext cx="264160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6" name="Picture 6">
            <a:extLst>
              <a:ext uri="{FF2B5EF4-FFF2-40B4-BE49-F238E27FC236}">
                <a16:creationId xmlns:a16="http://schemas.microsoft.com/office/drawing/2014/main" id="{032C8055-F10A-E072-EA0A-690B61226DD7}"/>
              </a:ext>
            </a:extLst>
          </p:cNvPr>
          <p:cNvPicPr>
            <a:picLocks noChangeAspect="1"/>
          </p:cNvPicPr>
          <p:nvPr/>
        </p:nvPicPr>
        <p:blipFill>
          <a:blip r:embed="rId3">
            <a:extLst>
              <a:ext uri="{28A0092B-C50C-407E-A947-70E740481C1C}">
                <a14:useLocalDpi xmlns:a14="http://schemas.microsoft.com/office/drawing/2010/main" val="0"/>
              </a:ext>
            </a:extLst>
          </a:blip>
          <a:srcRect l="360" t="6654" r="803"/>
          <a:stretch>
            <a:fillRect/>
          </a:stretch>
        </p:blipFill>
        <p:spPr bwMode="auto">
          <a:xfrm>
            <a:off x="0" y="857250"/>
            <a:ext cx="59166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1481392"/>
      </p:ext>
    </p:extLst>
  </p:cSld>
  <p:clrMapOvr>
    <a:masterClrMapping/>
  </p:clrMapOvr>
  <p:transition>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a:extLst>
              <a:ext uri="{FF2B5EF4-FFF2-40B4-BE49-F238E27FC236}">
                <a16:creationId xmlns:a16="http://schemas.microsoft.com/office/drawing/2014/main" id="{D6C25B53-95A1-9949-5F9B-FF997B781178}"/>
              </a:ext>
            </a:extLst>
          </p:cNvPr>
          <p:cNvSpPr>
            <a:spLocks noGrp="1"/>
          </p:cNvSpPr>
          <p:nvPr>
            <p:ph type="title"/>
          </p:nvPr>
        </p:nvSpPr>
        <p:spPr>
          <a:xfrm>
            <a:off x="628650" y="857250"/>
            <a:ext cx="8307388" cy="993775"/>
          </a:xfrm>
        </p:spPr>
        <p:txBody>
          <a:bodyPr/>
          <a:lstStyle/>
          <a:p>
            <a:r>
              <a:rPr lang="en-US" altLang="en-US" sz="3600" b="1">
                <a:latin typeface="Cambria" panose="02040503050406030204" pitchFamily="18" charset="0"/>
              </a:rPr>
              <a:t>Building discontent indices</a:t>
            </a:r>
          </a:p>
        </p:txBody>
      </p:sp>
      <p:sp>
        <p:nvSpPr>
          <p:cNvPr id="106499" name="Content Placeholder 2">
            <a:extLst>
              <a:ext uri="{FF2B5EF4-FFF2-40B4-BE49-F238E27FC236}">
                <a16:creationId xmlns:a16="http://schemas.microsoft.com/office/drawing/2014/main" id="{65DF2258-CFCB-22A0-77B8-1058D2033376}"/>
              </a:ext>
            </a:extLst>
          </p:cNvPr>
          <p:cNvSpPr>
            <a:spLocks noGrp="1"/>
          </p:cNvSpPr>
          <p:nvPr>
            <p:ph idx="1"/>
          </p:nvPr>
        </p:nvSpPr>
        <p:spPr>
          <a:xfrm>
            <a:off x="5068888" y="5157788"/>
            <a:ext cx="3954462" cy="733425"/>
          </a:xfrm>
        </p:spPr>
        <p:txBody>
          <a:bodyPr/>
          <a:lstStyle/>
          <a:p>
            <a:pPr marL="0" indent="0" algn="r">
              <a:buFontTx/>
              <a:buNone/>
            </a:pPr>
            <a:r>
              <a:rPr lang="en-US" altLang="en-US" sz="1800" i="1">
                <a:latin typeface="Cambria" panose="02040503050406030204" pitchFamily="18" charset="0"/>
              </a:rPr>
              <a:t>Presentation Graduate Research Day</a:t>
            </a:r>
            <a:br>
              <a:rPr lang="en-US" altLang="en-US" sz="1800" i="1">
                <a:latin typeface="Cambria" panose="02040503050406030204" pitchFamily="18" charset="0"/>
              </a:rPr>
            </a:br>
            <a:r>
              <a:rPr lang="en-US" altLang="en-US" sz="1800" i="1">
                <a:latin typeface="Cambria" panose="02040503050406030204" pitchFamily="18" charset="0"/>
              </a:rPr>
              <a:t>Stijn Ringnalda</a:t>
            </a:r>
            <a:br>
              <a:rPr lang="en-US" altLang="en-US" sz="1800" i="1">
                <a:latin typeface="Cambria" panose="02040503050406030204" pitchFamily="18" charset="0"/>
              </a:rPr>
            </a:br>
            <a:r>
              <a:rPr lang="en-US" altLang="en-US" sz="1800" i="1">
                <a:latin typeface="Cambria" panose="02040503050406030204" pitchFamily="18" charset="0"/>
              </a:rPr>
              <a:t>27 – 6 – 2019 </a:t>
            </a:r>
          </a:p>
        </p:txBody>
      </p:sp>
      <p:pic>
        <p:nvPicPr>
          <p:cNvPr id="106500" name="Picture 2" descr="https://upload.wikimedia.org/wikipedia/commons/7/7e/ManifGiletsJaunesVesoul_17nov2018_%28cropped%29.jpg">
            <a:extLst>
              <a:ext uri="{FF2B5EF4-FFF2-40B4-BE49-F238E27FC236}">
                <a16:creationId xmlns:a16="http://schemas.microsoft.com/office/drawing/2014/main" id="{DF1C435B-D9E3-985A-883C-26CBDCCA8B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8275" y="1720850"/>
            <a:ext cx="6689725"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1" name="TextBox 11">
            <a:extLst>
              <a:ext uri="{FF2B5EF4-FFF2-40B4-BE49-F238E27FC236}">
                <a16:creationId xmlns:a16="http://schemas.microsoft.com/office/drawing/2014/main" id="{069F71E1-6169-DBB8-4243-2E0D59A06CDA}"/>
              </a:ext>
            </a:extLst>
          </p:cNvPr>
          <p:cNvSpPr txBox="1">
            <a:spLocks noChangeArrowheads="1"/>
          </p:cNvSpPr>
          <p:nvPr/>
        </p:nvSpPr>
        <p:spPr bwMode="auto">
          <a:xfrm>
            <a:off x="136525" y="5556250"/>
            <a:ext cx="2046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i="1"/>
              <a:t>Le Monde, November 2018</a:t>
            </a:r>
          </a:p>
        </p:txBody>
      </p:sp>
    </p:spTree>
    <p:extLst>
      <p:ext uri="{BB962C8B-B14F-4D97-AF65-F5344CB8AC3E}">
        <p14:creationId xmlns:p14="http://schemas.microsoft.com/office/powerpoint/2010/main" val="3395662682"/>
      </p:ext>
    </p:extLst>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
            <a:extLst>
              <a:ext uri="{FF2B5EF4-FFF2-40B4-BE49-F238E27FC236}">
                <a16:creationId xmlns:a16="http://schemas.microsoft.com/office/drawing/2014/main" id="{ECF876B4-5EBC-613A-642D-90EEC07E71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2088" y="188913"/>
            <a:ext cx="8759825"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0314413"/>
      </p:ext>
    </p:extLst>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3">
            <a:extLst>
              <a:ext uri="{FF2B5EF4-FFF2-40B4-BE49-F238E27FC236}">
                <a16:creationId xmlns:a16="http://schemas.microsoft.com/office/drawing/2014/main" id="{0D017BEE-6301-BBE2-A086-B6B3B073C70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15888"/>
            <a:ext cx="8737600" cy="635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9774438"/>
      </p:ext>
    </p:extLst>
  </p:cSld>
  <p:clrMapOvr>
    <a:masterClrMapping/>
  </p:clrMapOvr>
  <p:transition>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a:extLst>
              <a:ext uri="{FF2B5EF4-FFF2-40B4-BE49-F238E27FC236}">
                <a16:creationId xmlns:a16="http://schemas.microsoft.com/office/drawing/2014/main" id="{66A0A2BD-563B-2788-A5F9-5553A01175CC}"/>
              </a:ext>
            </a:extLst>
          </p:cNvPr>
          <p:cNvSpPr>
            <a:spLocks noGrp="1"/>
          </p:cNvSpPr>
          <p:nvPr>
            <p:ph type="title"/>
          </p:nvPr>
        </p:nvSpPr>
        <p:spPr/>
        <p:txBody>
          <a:bodyPr/>
          <a:lstStyle/>
          <a:p>
            <a:r>
              <a:rPr lang="en-US" altLang="en-US"/>
              <a:t>Principal components analysis</a:t>
            </a:r>
          </a:p>
        </p:txBody>
      </p:sp>
      <p:graphicFrame>
        <p:nvGraphicFramePr>
          <p:cNvPr id="4" name="Table 3">
            <a:extLst>
              <a:ext uri="{FF2B5EF4-FFF2-40B4-BE49-F238E27FC236}">
                <a16:creationId xmlns:a16="http://schemas.microsoft.com/office/drawing/2014/main" id="{0AF6EEEE-C07C-6EB2-DF92-03130A250AC7}"/>
              </a:ext>
            </a:extLst>
          </p:cNvPr>
          <p:cNvGraphicFramePr>
            <a:graphicFrameLocks noGrp="1"/>
          </p:cNvGraphicFramePr>
          <p:nvPr/>
        </p:nvGraphicFramePr>
        <p:xfrm>
          <a:off x="1403350" y="3860800"/>
          <a:ext cx="5675313" cy="2360614"/>
        </p:xfrm>
        <a:graphic>
          <a:graphicData uri="http://schemas.openxmlformats.org/drawingml/2006/table">
            <a:tbl>
              <a:tblPr firstRow="1" bandRow="1">
                <a:tableStyleId>{93296810-A885-4BE3-A3E7-6D5BEEA58F35}</a:tableStyleId>
              </a:tblPr>
              <a:tblGrid>
                <a:gridCol w="2025997">
                  <a:extLst>
                    <a:ext uri="{9D8B030D-6E8A-4147-A177-3AD203B41FA5}">
                      <a16:colId xmlns:a16="http://schemas.microsoft.com/office/drawing/2014/main" val="1415891164"/>
                    </a:ext>
                  </a:extLst>
                </a:gridCol>
                <a:gridCol w="2354061">
                  <a:extLst>
                    <a:ext uri="{9D8B030D-6E8A-4147-A177-3AD203B41FA5}">
                      <a16:colId xmlns:a16="http://schemas.microsoft.com/office/drawing/2014/main" val="3823631519"/>
                    </a:ext>
                  </a:extLst>
                </a:gridCol>
                <a:gridCol w="1295255">
                  <a:extLst>
                    <a:ext uri="{9D8B030D-6E8A-4147-A177-3AD203B41FA5}">
                      <a16:colId xmlns:a16="http://schemas.microsoft.com/office/drawing/2014/main" val="3763383925"/>
                    </a:ext>
                  </a:extLst>
                </a:gridCol>
              </a:tblGrid>
              <a:tr h="627523">
                <a:tc>
                  <a:txBody>
                    <a:bodyPr/>
                    <a:lstStyle/>
                    <a:p>
                      <a:r>
                        <a:rPr lang="en-US" sz="1500" dirty="0"/>
                        <a:t>Component Name</a:t>
                      </a:r>
                    </a:p>
                  </a:txBody>
                  <a:tcPr marL="68584" marR="68584" marT="34288" marB="34288"/>
                </a:tc>
                <a:tc>
                  <a:txBody>
                    <a:bodyPr/>
                    <a:lstStyle/>
                    <a:p>
                      <a:r>
                        <a:rPr lang="en-US" sz="1500" dirty="0"/>
                        <a:t>%</a:t>
                      </a:r>
                      <a:r>
                        <a:rPr lang="en-US" sz="1500" baseline="0" dirty="0"/>
                        <a:t> v</a:t>
                      </a:r>
                      <a:r>
                        <a:rPr lang="en-US" sz="1500" dirty="0"/>
                        <a:t>ariance explained </a:t>
                      </a:r>
                    </a:p>
                  </a:txBody>
                  <a:tcPr marL="68584" marR="68584" marT="34288" marB="34288"/>
                </a:tc>
                <a:tc>
                  <a:txBody>
                    <a:bodyPr/>
                    <a:lstStyle/>
                    <a:p>
                      <a:r>
                        <a:rPr lang="en-US" sz="1500" dirty="0"/>
                        <a:t>eigenvalue</a:t>
                      </a:r>
                    </a:p>
                  </a:txBody>
                  <a:tcPr marL="68584" marR="68584" marT="34288" marB="34288"/>
                </a:tc>
                <a:extLst>
                  <a:ext uri="{0D108BD9-81ED-4DB2-BD59-A6C34878D82A}">
                    <a16:rowId xmlns:a16="http://schemas.microsoft.com/office/drawing/2014/main" val="4195975511"/>
                  </a:ext>
                </a:extLst>
              </a:tr>
              <a:tr h="577697">
                <a:tc>
                  <a:txBody>
                    <a:bodyPr/>
                    <a:lstStyle/>
                    <a:p>
                      <a:r>
                        <a:rPr lang="en-US" sz="1500" dirty="0"/>
                        <a:t>‘Discontent’</a:t>
                      </a:r>
                    </a:p>
                  </a:txBody>
                  <a:tcPr marL="68584" marR="68584" marT="34288" marB="34288"/>
                </a:tc>
                <a:tc>
                  <a:txBody>
                    <a:bodyPr/>
                    <a:lstStyle/>
                    <a:p>
                      <a:r>
                        <a:rPr lang="en-US" sz="1500" dirty="0"/>
                        <a:t>29,442</a:t>
                      </a:r>
                    </a:p>
                  </a:txBody>
                  <a:tcPr marL="68584" marR="68584" marT="34288" marB="34288"/>
                </a:tc>
                <a:tc>
                  <a:txBody>
                    <a:bodyPr/>
                    <a:lstStyle/>
                    <a:p>
                      <a:r>
                        <a:rPr lang="en-US" sz="1500" dirty="0"/>
                        <a:t>8,833</a:t>
                      </a:r>
                    </a:p>
                  </a:txBody>
                  <a:tcPr marL="68584" marR="68584" marT="34288" marB="34288"/>
                </a:tc>
                <a:extLst>
                  <a:ext uri="{0D108BD9-81ED-4DB2-BD59-A6C34878D82A}">
                    <a16:rowId xmlns:a16="http://schemas.microsoft.com/office/drawing/2014/main" val="2071491291"/>
                  </a:ext>
                </a:extLst>
              </a:tr>
              <a:tr h="577697">
                <a:tc>
                  <a:txBody>
                    <a:bodyPr/>
                    <a:lstStyle/>
                    <a:p>
                      <a:r>
                        <a:rPr lang="en-US" sz="1500" dirty="0"/>
                        <a:t>Anti-immigration</a:t>
                      </a:r>
                    </a:p>
                  </a:txBody>
                  <a:tcPr marL="68584" marR="68584" marT="34288" marB="34288"/>
                </a:tc>
                <a:tc>
                  <a:txBody>
                    <a:bodyPr/>
                    <a:lstStyle/>
                    <a:p>
                      <a:r>
                        <a:rPr lang="en-US" sz="1500" dirty="0"/>
                        <a:t>10,986</a:t>
                      </a:r>
                    </a:p>
                  </a:txBody>
                  <a:tcPr marL="68584" marR="68584" marT="34288" marB="34288"/>
                </a:tc>
                <a:tc>
                  <a:txBody>
                    <a:bodyPr/>
                    <a:lstStyle/>
                    <a:p>
                      <a:r>
                        <a:rPr lang="en-US" sz="1500" dirty="0"/>
                        <a:t>3,296</a:t>
                      </a:r>
                    </a:p>
                  </a:txBody>
                  <a:tcPr marL="68584" marR="68584" marT="34288" marB="34288"/>
                </a:tc>
                <a:extLst>
                  <a:ext uri="{0D108BD9-81ED-4DB2-BD59-A6C34878D82A}">
                    <a16:rowId xmlns:a16="http://schemas.microsoft.com/office/drawing/2014/main" val="3284716736"/>
                  </a:ext>
                </a:extLst>
              </a:tr>
              <a:tr h="577697">
                <a:tc>
                  <a:txBody>
                    <a:bodyPr/>
                    <a:lstStyle/>
                    <a:p>
                      <a:r>
                        <a:rPr lang="en-US" sz="1500" dirty="0"/>
                        <a:t>Life</a:t>
                      </a:r>
                      <a:r>
                        <a:rPr lang="en-US" sz="1500" baseline="0" dirty="0"/>
                        <a:t> satisfaction</a:t>
                      </a:r>
                      <a:endParaRPr lang="en-US" sz="1500" dirty="0"/>
                    </a:p>
                  </a:txBody>
                  <a:tcPr marL="68584" marR="68584" marT="34288" marB="34288"/>
                </a:tc>
                <a:tc>
                  <a:txBody>
                    <a:bodyPr/>
                    <a:lstStyle/>
                    <a:p>
                      <a:r>
                        <a:rPr lang="en-US" sz="1500" dirty="0"/>
                        <a:t>5,821</a:t>
                      </a:r>
                    </a:p>
                  </a:txBody>
                  <a:tcPr marL="68584" marR="68584" marT="34288" marB="34288"/>
                </a:tc>
                <a:tc>
                  <a:txBody>
                    <a:bodyPr/>
                    <a:lstStyle/>
                    <a:p>
                      <a:r>
                        <a:rPr lang="en-US" sz="1500" dirty="0"/>
                        <a:t>1,746</a:t>
                      </a:r>
                    </a:p>
                  </a:txBody>
                  <a:tcPr marL="68584" marR="68584" marT="34288" marB="34288"/>
                </a:tc>
                <a:extLst>
                  <a:ext uri="{0D108BD9-81ED-4DB2-BD59-A6C34878D82A}">
                    <a16:rowId xmlns:a16="http://schemas.microsoft.com/office/drawing/2014/main" val="2262727307"/>
                  </a:ext>
                </a:extLst>
              </a:tr>
            </a:tbl>
          </a:graphicData>
        </a:graphic>
      </p:graphicFrame>
      <p:graphicFrame>
        <p:nvGraphicFramePr>
          <p:cNvPr id="9" name="Table 8">
            <a:extLst>
              <a:ext uri="{FF2B5EF4-FFF2-40B4-BE49-F238E27FC236}">
                <a16:creationId xmlns:a16="http://schemas.microsoft.com/office/drawing/2014/main" id="{FD253B13-4F99-B999-71B9-4572DD85371D}"/>
              </a:ext>
            </a:extLst>
          </p:cNvPr>
          <p:cNvGraphicFramePr>
            <a:graphicFrameLocks noGrp="1"/>
          </p:cNvGraphicFramePr>
          <p:nvPr/>
        </p:nvGraphicFramePr>
        <p:xfrm>
          <a:off x="1511300" y="1420813"/>
          <a:ext cx="6121400" cy="2187581"/>
        </p:xfrm>
        <a:graphic>
          <a:graphicData uri="http://schemas.openxmlformats.org/drawingml/2006/table">
            <a:tbl>
              <a:tblPr firstRow="1" bandRow="1">
                <a:tableStyleId>{46F890A9-2807-4EBB-B81D-B2AA78EC7F39}</a:tableStyleId>
              </a:tblPr>
              <a:tblGrid>
                <a:gridCol w="6121400">
                  <a:extLst>
                    <a:ext uri="{9D8B030D-6E8A-4147-A177-3AD203B41FA5}">
                      <a16:colId xmlns:a16="http://schemas.microsoft.com/office/drawing/2014/main" val="3436560129"/>
                    </a:ext>
                  </a:extLst>
                </a:gridCol>
              </a:tblGrid>
              <a:tr h="495519">
                <a:tc>
                  <a:txBody>
                    <a:bodyPr/>
                    <a:lstStyle/>
                    <a:p>
                      <a:r>
                        <a:rPr lang="en-US" sz="2000" dirty="0"/>
                        <a:t>Examples</a:t>
                      </a:r>
                      <a:r>
                        <a:rPr lang="en-US" sz="2000" baseline="0" dirty="0"/>
                        <a:t> of Statements</a:t>
                      </a:r>
                      <a:endParaRPr lang="en-US" sz="2000" dirty="0"/>
                    </a:p>
                  </a:txBody>
                  <a:tcPr marL="91458" marR="91458" marT="45712" marB="45712"/>
                </a:tc>
                <a:extLst>
                  <a:ext uri="{0D108BD9-81ED-4DB2-BD59-A6C34878D82A}">
                    <a16:rowId xmlns:a16="http://schemas.microsoft.com/office/drawing/2014/main" val="568185117"/>
                  </a:ext>
                </a:extLst>
              </a:tr>
              <a:tr h="495519">
                <a:tc>
                  <a:txBody>
                    <a:bodyPr/>
                    <a:lstStyle/>
                    <a:p>
                      <a:r>
                        <a:rPr lang="en-US" sz="2000" kern="1200" dirty="0">
                          <a:effectLst/>
                        </a:rPr>
                        <a:t>1. Trust in country's parliament</a:t>
                      </a:r>
                      <a:endParaRPr lang="en-US" sz="2000" dirty="0"/>
                    </a:p>
                  </a:txBody>
                  <a:tcPr marL="91458" marR="91458" marT="45712" marB="45712"/>
                </a:tc>
                <a:extLst>
                  <a:ext uri="{0D108BD9-81ED-4DB2-BD59-A6C34878D82A}">
                    <a16:rowId xmlns:a16="http://schemas.microsoft.com/office/drawing/2014/main" val="2858660091"/>
                  </a:ext>
                </a:extLst>
              </a:tr>
              <a:tr h="495519">
                <a:tc>
                  <a:txBody>
                    <a:bodyPr/>
                    <a:lstStyle/>
                    <a:p>
                      <a:r>
                        <a:rPr lang="en-US" sz="2000" kern="1200" dirty="0">
                          <a:effectLst/>
                        </a:rPr>
                        <a:t>2. How satisfied with life as a whole</a:t>
                      </a:r>
                      <a:endParaRPr lang="en-US" sz="2000" dirty="0"/>
                    </a:p>
                  </a:txBody>
                  <a:tcPr marL="91458" marR="91458" marT="45712" marB="45712"/>
                </a:tc>
                <a:extLst>
                  <a:ext uri="{0D108BD9-81ED-4DB2-BD59-A6C34878D82A}">
                    <a16:rowId xmlns:a16="http://schemas.microsoft.com/office/drawing/2014/main" val="1574165290"/>
                  </a:ext>
                </a:extLst>
              </a:tr>
              <a:tr h="701017">
                <a:tc>
                  <a:txBody>
                    <a:bodyPr/>
                    <a:lstStyle/>
                    <a:p>
                      <a:r>
                        <a:rPr lang="en-US" sz="2000" dirty="0"/>
                        <a:t>3.</a:t>
                      </a:r>
                      <a:r>
                        <a:rPr lang="en-US" sz="2000" baseline="0" dirty="0"/>
                        <a:t> Immigrants make country worse or better place to live</a:t>
                      </a:r>
                      <a:endParaRPr lang="en-US" sz="2000" dirty="0"/>
                    </a:p>
                  </a:txBody>
                  <a:tcPr marL="91458" marR="91458" marT="45712" marB="45712"/>
                </a:tc>
                <a:extLst>
                  <a:ext uri="{0D108BD9-81ED-4DB2-BD59-A6C34878D82A}">
                    <a16:rowId xmlns:a16="http://schemas.microsoft.com/office/drawing/2014/main" val="2714944581"/>
                  </a:ext>
                </a:extLst>
              </a:tr>
            </a:tbl>
          </a:graphicData>
        </a:graphic>
      </p:graphicFrame>
      <p:sp>
        <p:nvSpPr>
          <p:cNvPr id="109598" name="Rectangle 2">
            <a:extLst>
              <a:ext uri="{FF2B5EF4-FFF2-40B4-BE49-F238E27FC236}">
                <a16:creationId xmlns:a16="http://schemas.microsoft.com/office/drawing/2014/main" id="{C7E00925-9BD8-45BB-1AA0-7CC5A000DE1F}"/>
              </a:ext>
            </a:extLst>
          </p:cNvPr>
          <p:cNvSpPr>
            <a:spLocks noChangeArrowheads="1"/>
          </p:cNvSpPr>
          <p:nvPr/>
        </p:nvSpPr>
        <p:spPr bwMode="auto">
          <a:xfrm>
            <a:off x="179388" y="6381750"/>
            <a:ext cx="2413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i="1">
                <a:latin typeface="Cambria" panose="02040503050406030204" pitchFamily="18" charset="0"/>
              </a:rPr>
              <a:t>Stijn Ringnalda, 2019</a:t>
            </a:r>
            <a:endParaRPr lang="en-US" altLang="en-US" sz="1800"/>
          </a:p>
        </p:txBody>
      </p:sp>
    </p:spTree>
    <p:extLst>
      <p:ext uri="{BB962C8B-B14F-4D97-AF65-F5344CB8AC3E}">
        <p14:creationId xmlns:p14="http://schemas.microsoft.com/office/powerpoint/2010/main" val="251300996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81ED100-5F0D-54E5-976F-A46C3EE1C8ED}"/>
              </a:ext>
            </a:extLst>
          </p:cNvPr>
          <p:cNvGraphicFramePr>
            <a:graphicFrameLocks noGrp="1"/>
          </p:cNvGraphicFramePr>
          <p:nvPr>
            <p:ph idx="1"/>
          </p:nvPr>
        </p:nvGraphicFramePr>
        <p:xfrm>
          <a:off x="2371725" y="0"/>
          <a:ext cx="5295900" cy="6931028"/>
        </p:xfrm>
        <a:graphic>
          <a:graphicData uri="http://schemas.openxmlformats.org/drawingml/2006/table">
            <a:tbl>
              <a:tblPr firstRow="1" firstCol="1" bandRow="1">
                <a:tableStyleId>{5C22544A-7EE6-4342-B048-85BDC9FD1C3A}</a:tableStyleId>
              </a:tblPr>
              <a:tblGrid>
                <a:gridCol w="296673">
                  <a:extLst>
                    <a:ext uri="{9D8B030D-6E8A-4147-A177-3AD203B41FA5}">
                      <a16:colId xmlns:a16="http://schemas.microsoft.com/office/drawing/2014/main" val="3404762345"/>
                    </a:ext>
                  </a:extLst>
                </a:gridCol>
                <a:gridCol w="3824001">
                  <a:extLst>
                    <a:ext uri="{9D8B030D-6E8A-4147-A177-3AD203B41FA5}">
                      <a16:colId xmlns:a16="http://schemas.microsoft.com/office/drawing/2014/main" val="812669460"/>
                    </a:ext>
                  </a:extLst>
                </a:gridCol>
                <a:gridCol w="1175226">
                  <a:extLst>
                    <a:ext uri="{9D8B030D-6E8A-4147-A177-3AD203B41FA5}">
                      <a16:colId xmlns:a16="http://schemas.microsoft.com/office/drawing/2014/main" val="1964596490"/>
                    </a:ext>
                  </a:extLst>
                </a:gridCol>
              </a:tblGrid>
              <a:tr h="335304">
                <a:tc>
                  <a:txBody>
                    <a:bodyPr/>
                    <a:lstStyle/>
                    <a:p>
                      <a:pPr algn="l">
                        <a:spcAft>
                          <a:spcPts val="0"/>
                        </a:spcAft>
                      </a:pPr>
                      <a:r>
                        <a:rPr lang="en-US" sz="1100" dirty="0">
                          <a:effectLst/>
                        </a:rPr>
                        <a:t>ID</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dirty="0">
                          <a:effectLst/>
                        </a:rPr>
                        <a:t>Statement/Question</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a:effectLst/>
                        </a:rPr>
                        <a:t>Measurement Scale</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extLst>
                  <a:ext uri="{0D108BD9-81ED-4DB2-BD59-A6C34878D82A}">
                    <a16:rowId xmlns:a16="http://schemas.microsoft.com/office/drawing/2014/main" val="3212185377"/>
                  </a:ext>
                </a:extLst>
              </a:tr>
              <a:tr h="178263">
                <a:tc>
                  <a:txBody>
                    <a:bodyPr/>
                    <a:lstStyle/>
                    <a:p>
                      <a:pPr algn="l">
                        <a:spcAft>
                          <a:spcPts val="0"/>
                        </a:spcAft>
                      </a:pPr>
                      <a:r>
                        <a:rPr lang="en-US" sz="1100">
                          <a:effectLst/>
                        </a:rPr>
                        <a:t>1</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a:effectLst/>
                        </a:rPr>
                        <a:t>Most people can be trusted or you can’t be too careful</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a:effectLst/>
                        </a:rPr>
                        <a:t>0-10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extLst>
                  <a:ext uri="{0D108BD9-81ED-4DB2-BD59-A6C34878D82A}">
                    <a16:rowId xmlns:a16="http://schemas.microsoft.com/office/drawing/2014/main" val="4180818951"/>
                  </a:ext>
                </a:extLst>
              </a:tr>
              <a:tr h="178263">
                <a:tc>
                  <a:txBody>
                    <a:bodyPr/>
                    <a:lstStyle/>
                    <a:p>
                      <a:pPr algn="l">
                        <a:spcAft>
                          <a:spcPts val="0"/>
                        </a:spcAft>
                      </a:pPr>
                      <a:r>
                        <a:rPr lang="en-US" sz="1100">
                          <a:effectLst/>
                        </a:rPr>
                        <a:t>2</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a:effectLst/>
                        </a:rPr>
                        <a:t>Most people try to take advantage of you, or try to be fair</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a:effectLst/>
                        </a:rPr>
                        <a:t>0-10</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extLst>
                  <a:ext uri="{0D108BD9-81ED-4DB2-BD59-A6C34878D82A}">
                    <a16:rowId xmlns:a16="http://schemas.microsoft.com/office/drawing/2014/main" val="2513925236"/>
                  </a:ext>
                </a:extLst>
              </a:tr>
              <a:tr h="356525">
                <a:tc>
                  <a:txBody>
                    <a:bodyPr/>
                    <a:lstStyle/>
                    <a:p>
                      <a:pPr algn="l">
                        <a:spcAft>
                          <a:spcPts val="0"/>
                        </a:spcAft>
                      </a:pPr>
                      <a:r>
                        <a:rPr lang="en-US" sz="1100">
                          <a:effectLst/>
                        </a:rPr>
                        <a:t>3</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a:effectLst/>
                        </a:rPr>
                        <a:t>Most of the time people helpful or mostly looking out for themselves</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a:effectLst/>
                        </a:rPr>
                        <a:t>0-10</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extLst>
                  <a:ext uri="{0D108BD9-81ED-4DB2-BD59-A6C34878D82A}">
                    <a16:rowId xmlns:a16="http://schemas.microsoft.com/office/drawing/2014/main" val="3876805548"/>
                  </a:ext>
                </a:extLst>
              </a:tr>
              <a:tr h="178263">
                <a:tc>
                  <a:txBody>
                    <a:bodyPr/>
                    <a:lstStyle/>
                    <a:p>
                      <a:pPr algn="l">
                        <a:spcAft>
                          <a:spcPts val="0"/>
                        </a:spcAft>
                      </a:pPr>
                      <a:r>
                        <a:rPr lang="en-US" sz="1100">
                          <a:effectLst/>
                        </a:rPr>
                        <a:t>4</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a:effectLst/>
                        </a:rPr>
                        <a:t>Political system allows people to have influence on politics</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a:effectLst/>
                        </a:rPr>
                        <a:t>1-5</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extLst>
                  <a:ext uri="{0D108BD9-81ED-4DB2-BD59-A6C34878D82A}">
                    <a16:rowId xmlns:a16="http://schemas.microsoft.com/office/drawing/2014/main" val="548062771"/>
                  </a:ext>
                </a:extLst>
              </a:tr>
              <a:tr h="178263">
                <a:tc>
                  <a:txBody>
                    <a:bodyPr/>
                    <a:lstStyle/>
                    <a:p>
                      <a:pPr algn="l">
                        <a:spcAft>
                          <a:spcPts val="0"/>
                        </a:spcAft>
                      </a:pPr>
                      <a:r>
                        <a:rPr lang="en-US" sz="1100">
                          <a:effectLst/>
                        </a:rPr>
                        <a:t>5</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a:effectLst/>
                        </a:rPr>
                        <a:t>Confidence in own ability to participate in politics</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a:effectLst/>
                        </a:rPr>
                        <a:t>1-5</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extLst>
                  <a:ext uri="{0D108BD9-81ED-4DB2-BD59-A6C34878D82A}">
                    <a16:rowId xmlns:a16="http://schemas.microsoft.com/office/drawing/2014/main" val="2868509173"/>
                  </a:ext>
                </a:extLst>
              </a:tr>
              <a:tr h="178263">
                <a:tc>
                  <a:txBody>
                    <a:bodyPr/>
                    <a:lstStyle/>
                    <a:p>
                      <a:pPr algn="l">
                        <a:spcAft>
                          <a:spcPts val="0"/>
                        </a:spcAft>
                      </a:pPr>
                      <a:r>
                        <a:rPr lang="en-US" sz="1100">
                          <a:effectLst/>
                        </a:rPr>
                        <a:t>6</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dirty="0">
                          <a:effectLst/>
                        </a:rPr>
                        <a:t>Trust in country's parliament</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a:effectLst/>
                        </a:rPr>
                        <a:t>0-10</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extLst>
                  <a:ext uri="{0D108BD9-81ED-4DB2-BD59-A6C34878D82A}">
                    <a16:rowId xmlns:a16="http://schemas.microsoft.com/office/drawing/2014/main" val="777116854"/>
                  </a:ext>
                </a:extLst>
              </a:tr>
              <a:tr h="178263">
                <a:tc>
                  <a:txBody>
                    <a:bodyPr/>
                    <a:lstStyle/>
                    <a:p>
                      <a:pPr algn="l">
                        <a:spcAft>
                          <a:spcPts val="0"/>
                        </a:spcAft>
                      </a:pPr>
                      <a:r>
                        <a:rPr lang="en-US" sz="1100">
                          <a:effectLst/>
                        </a:rPr>
                        <a:t>7</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dirty="0">
                          <a:effectLst/>
                        </a:rPr>
                        <a:t>Trust in the legal system</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a:effectLst/>
                        </a:rPr>
                        <a:t>0-10</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extLst>
                  <a:ext uri="{0D108BD9-81ED-4DB2-BD59-A6C34878D82A}">
                    <a16:rowId xmlns:a16="http://schemas.microsoft.com/office/drawing/2014/main" val="2367793273"/>
                  </a:ext>
                </a:extLst>
              </a:tr>
              <a:tr h="178263">
                <a:tc>
                  <a:txBody>
                    <a:bodyPr/>
                    <a:lstStyle/>
                    <a:p>
                      <a:pPr algn="l">
                        <a:spcAft>
                          <a:spcPts val="0"/>
                        </a:spcAft>
                      </a:pPr>
                      <a:r>
                        <a:rPr lang="en-US" sz="1100">
                          <a:effectLst/>
                        </a:rPr>
                        <a:t>8</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a:effectLst/>
                        </a:rPr>
                        <a:t>Trust in the police</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a:effectLst/>
                        </a:rPr>
                        <a:t>0-10</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extLst>
                  <a:ext uri="{0D108BD9-81ED-4DB2-BD59-A6C34878D82A}">
                    <a16:rowId xmlns:a16="http://schemas.microsoft.com/office/drawing/2014/main" val="969856984"/>
                  </a:ext>
                </a:extLst>
              </a:tr>
              <a:tr h="178263">
                <a:tc>
                  <a:txBody>
                    <a:bodyPr/>
                    <a:lstStyle/>
                    <a:p>
                      <a:pPr algn="l">
                        <a:spcAft>
                          <a:spcPts val="0"/>
                        </a:spcAft>
                      </a:pPr>
                      <a:r>
                        <a:rPr lang="en-US" sz="1100">
                          <a:effectLst/>
                        </a:rPr>
                        <a:t>9</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a:effectLst/>
                        </a:rPr>
                        <a:t>Trust in politicians</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a:effectLst/>
                        </a:rPr>
                        <a:t>0-10</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extLst>
                  <a:ext uri="{0D108BD9-81ED-4DB2-BD59-A6C34878D82A}">
                    <a16:rowId xmlns:a16="http://schemas.microsoft.com/office/drawing/2014/main" val="726833039"/>
                  </a:ext>
                </a:extLst>
              </a:tr>
              <a:tr h="178263">
                <a:tc>
                  <a:txBody>
                    <a:bodyPr/>
                    <a:lstStyle/>
                    <a:p>
                      <a:pPr algn="l">
                        <a:spcAft>
                          <a:spcPts val="0"/>
                        </a:spcAft>
                      </a:pPr>
                      <a:r>
                        <a:rPr lang="en-US" sz="1100">
                          <a:effectLst/>
                        </a:rPr>
                        <a:t>10</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a:effectLst/>
                        </a:rPr>
                        <a:t>Trust in political parties</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a:effectLst/>
                        </a:rPr>
                        <a:t>0-10</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extLst>
                  <a:ext uri="{0D108BD9-81ED-4DB2-BD59-A6C34878D82A}">
                    <a16:rowId xmlns:a16="http://schemas.microsoft.com/office/drawing/2014/main" val="1213829300"/>
                  </a:ext>
                </a:extLst>
              </a:tr>
              <a:tr h="178263">
                <a:tc>
                  <a:txBody>
                    <a:bodyPr/>
                    <a:lstStyle/>
                    <a:p>
                      <a:pPr algn="l">
                        <a:spcAft>
                          <a:spcPts val="0"/>
                        </a:spcAft>
                      </a:pPr>
                      <a:r>
                        <a:rPr lang="en-US" sz="1100">
                          <a:effectLst/>
                        </a:rPr>
                        <a:t>11</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a:effectLst/>
                        </a:rPr>
                        <a:t>Trust in the European Parliament</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a:effectLst/>
                        </a:rPr>
                        <a:t>0-10</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extLst>
                  <a:ext uri="{0D108BD9-81ED-4DB2-BD59-A6C34878D82A}">
                    <a16:rowId xmlns:a16="http://schemas.microsoft.com/office/drawing/2014/main" val="1508483836"/>
                  </a:ext>
                </a:extLst>
              </a:tr>
              <a:tr h="178263">
                <a:tc>
                  <a:txBody>
                    <a:bodyPr/>
                    <a:lstStyle/>
                    <a:p>
                      <a:pPr algn="l">
                        <a:spcAft>
                          <a:spcPts val="0"/>
                        </a:spcAft>
                      </a:pPr>
                      <a:r>
                        <a:rPr lang="en-US" sz="1100">
                          <a:effectLst/>
                        </a:rPr>
                        <a:t>12</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a:effectLst/>
                        </a:rPr>
                        <a:t>Trust in the United Nations</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a:effectLst/>
                        </a:rPr>
                        <a:t>0-10</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extLst>
                  <a:ext uri="{0D108BD9-81ED-4DB2-BD59-A6C34878D82A}">
                    <a16:rowId xmlns:a16="http://schemas.microsoft.com/office/drawing/2014/main" val="2242581480"/>
                  </a:ext>
                </a:extLst>
              </a:tr>
              <a:tr h="178263">
                <a:tc>
                  <a:txBody>
                    <a:bodyPr/>
                    <a:lstStyle/>
                    <a:p>
                      <a:pPr algn="l">
                        <a:spcAft>
                          <a:spcPts val="0"/>
                        </a:spcAft>
                      </a:pPr>
                      <a:r>
                        <a:rPr lang="en-US" sz="1100">
                          <a:effectLst/>
                        </a:rPr>
                        <a:t>13</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a:effectLst/>
                        </a:rPr>
                        <a:t>Voted last national election</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dirty="0">
                          <a:effectLst/>
                        </a:rPr>
                        <a:t>0=No, 1=Yes,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extLst>
                  <a:ext uri="{0D108BD9-81ED-4DB2-BD59-A6C34878D82A}">
                    <a16:rowId xmlns:a16="http://schemas.microsoft.com/office/drawing/2014/main" val="576423190"/>
                  </a:ext>
                </a:extLst>
              </a:tr>
              <a:tr h="178263">
                <a:tc>
                  <a:txBody>
                    <a:bodyPr/>
                    <a:lstStyle/>
                    <a:p>
                      <a:pPr algn="l">
                        <a:spcAft>
                          <a:spcPts val="0"/>
                        </a:spcAft>
                      </a:pPr>
                      <a:r>
                        <a:rPr lang="en-US" sz="1100">
                          <a:effectLst/>
                        </a:rPr>
                        <a:t>14</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a:effectLst/>
                        </a:rPr>
                        <a:t>Taken part in lawful public demonstration last 12 months</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a:effectLst/>
                        </a:rPr>
                        <a:t>0=Yes, 1=No</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extLst>
                  <a:ext uri="{0D108BD9-81ED-4DB2-BD59-A6C34878D82A}">
                    <a16:rowId xmlns:a16="http://schemas.microsoft.com/office/drawing/2014/main" val="1892631595"/>
                  </a:ext>
                </a:extLst>
              </a:tr>
              <a:tr h="178263">
                <a:tc>
                  <a:txBody>
                    <a:bodyPr/>
                    <a:lstStyle/>
                    <a:p>
                      <a:pPr algn="l">
                        <a:spcAft>
                          <a:spcPts val="0"/>
                        </a:spcAft>
                      </a:pPr>
                      <a:r>
                        <a:rPr lang="en-US" sz="1100">
                          <a:effectLst/>
                        </a:rPr>
                        <a:t>15</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a:effectLst/>
                        </a:rPr>
                        <a:t>How satisfied with life as a whole</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a:effectLst/>
                        </a:rPr>
                        <a:t>0-10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extLst>
                  <a:ext uri="{0D108BD9-81ED-4DB2-BD59-A6C34878D82A}">
                    <a16:rowId xmlns:a16="http://schemas.microsoft.com/office/drawing/2014/main" val="2741224317"/>
                  </a:ext>
                </a:extLst>
              </a:tr>
              <a:tr h="178263">
                <a:tc>
                  <a:txBody>
                    <a:bodyPr/>
                    <a:lstStyle/>
                    <a:p>
                      <a:pPr algn="l">
                        <a:spcAft>
                          <a:spcPts val="0"/>
                        </a:spcAft>
                      </a:pPr>
                      <a:r>
                        <a:rPr lang="en-US" sz="1100">
                          <a:effectLst/>
                        </a:rPr>
                        <a:t>16</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a:effectLst/>
                        </a:rPr>
                        <a:t>How satisfied with present state of economy in country</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a:effectLst/>
                        </a:rPr>
                        <a:t>0-10</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extLst>
                  <a:ext uri="{0D108BD9-81ED-4DB2-BD59-A6C34878D82A}">
                    <a16:rowId xmlns:a16="http://schemas.microsoft.com/office/drawing/2014/main" val="4261536148"/>
                  </a:ext>
                </a:extLst>
              </a:tr>
              <a:tr h="178263">
                <a:tc>
                  <a:txBody>
                    <a:bodyPr/>
                    <a:lstStyle/>
                    <a:p>
                      <a:pPr algn="l">
                        <a:spcAft>
                          <a:spcPts val="0"/>
                        </a:spcAft>
                      </a:pPr>
                      <a:r>
                        <a:rPr lang="en-US" sz="1100">
                          <a:effectLst/>
                        </a:rPr>
                        <a:t>17</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a:effectLst/>
                        </a:rPr>
                        <a:t>How satisfied with the national government</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a:effectLst/>
                        </a:rPr>
                        <a:t>0-10</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extLst>
                  <a:ext uri="{0D108BD9-81ED-4DB2-BD59-A6C34878D82A}">
                    <a16:rowId xmlns:a16="http://schemas.microsoft.com/office/drawing/2014/main" val="2909063841"/>
                  </a:ext>
                </a:extLst>
              </a:tr>
              <a:tr h="178263">
                <a:tc>
                  <a:txBody>
                    <a:bodyPr/>
                    <a:lstStyle/>
                    <a:p>
                      <a:pPr algn="l">
                        <a:spcAft>
                          <a:spcPts val="0"/>
                        </a:spcAft>
                      </a:pPr>
                      <a:r>
                        <a:rPr lang="en-US" sz="1100">
                          <a:effectLst/>
                        </a:rPr>
                        <a:t>18</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a:effectLst/>
                        </a:rPr>
                        <a:t>How satisfied with the way democracy works in country</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a:effectLst/>
                        </a:rPr>
                        <a:t>0-10</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extLst>
                  <a:ext uri="{0D108BD9-81ED-4DB2-BD59-A6C34878D82A}">
                    <a16:rowId xmlns:a16="http://schemas.microsoft.com/office/drawing/2014/main" val="2726021471"/>
                  </a:ext>
                </a:extLst>
              </a:tr>
              <a:tr h="178263">
                <a:tc>
                  <a:txBody>
                    <a:bodyPr/>
                    <a:lstStyle/>
                    <a:p>
                      <a:pPr algn="l">
                        <a:spcAft>
                          <a:spcPts val="0"/>
                        </a:spcAft>
                      </a:pPr>
                      <a:r>
                        <a:rPr lang="en-US" sz="1100">
                          <a:effectLst/>
                        </a:rPr>
                        <a:t>19</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a:effectLst/>
                        </a:rPr>
                        <a:t>State of education in country nowadays</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a:effectLst/>
                        </a:rPr>
                        <a:t>0-10</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extLst>
                  <a:ext uri="{0D108BD9-81ED-4DB2-BD59-A6C34878D82A}">
                    <a16:rowId xmlns:a16="http://schemas.microsoft.com/office/drawing/2014/main" val="1102160566"/>
                  </a:ext>
                </a:extLst>
              </a:tr>
              <a:tr h="178263">
                <a:tc>
                  <a:txBody>
                    <a:bodyPr/>
                    <a:lstStyle/>
                    <a:p>
                      <a:pPr algn="l">
                        <a:spcAft>
                          <a:spcPts val="0"/>
                        </a:spcAft>
                      </a:pPr>
                      <a:r>
                        <a:rPr lang="en-US" sz="1100">
                          <a:effectLst/>
                        </a:rPr>
                        <a:t>20</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a:effectLst/>
                        </a:rPr>
                        <a:t>State of health services in country nowadays</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a:effectLst/>
                        </a:rPr>
                        <a:t>0-10</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extLst>
                  <a:ext uri="{0D108BD9-81ED-4DB2-BD59-A6C34878D82A}">
                    <a16:rowId xmlns:a16="http://schemas.microsoft.com/office/drawing/2014/main" val="521380594"/>
                  </a:ext>
                </a:extLst>
              </a:tr>
              <a:tr h="356525">
                <a:tc>
                  <a:txBody>
                    <a:bodyPr/>
                    <a:lstStyle/>
                    <a:p>
                      <a:pPr algn="l">
                        <a:spcAft>
                          <a:spcPts val="0"/>
                        </a:spcAft>
                      </a:pPr>
                      <a:r>
                        <a:rPr lang="en-US" sz="1100">
                          <a:effectLst/>
                        </a:rPr>
                        <a:t>21</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a:effectLst/>
                        </a:rPr>
                        <a:t>European Union: European unification go further or gone too far</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a:effectLst/>
                        </a:rPr>
                        <a:t>0-10</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extLst>
                  <a:ext uri="{0D108BD9-81ED-4DB2-BD59-A6C34878D82A}">
                    <a16:rowId xmlns:a16="http://schemas.microsoft.com/office/drawing/2014/main" val="2713508566"/>
                  </a:ext>
                </a:extLst>
              </a:tr>
              <a:tr h="356525">
                <a:tc>
                  <a:txBody>
                    <a:bodyPr/>
                    <a:lstStyle/>
                    <a:p>
                      <a:pPr algn="l">
                        <a:spcAft>
                          <a:spcPts val="0"/>
                        </a:spcAft>
                      </a:pPr>
                      <a:r>
                        <a:rPr lang="en-US" sz="1100">
                          <a:effectLst/>
                        </a:rPr>
                        <a:t>22</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a:effectLst/>
                        </a:rPr>
                        <a:t>Allow many/few immigrants of same race/ethnic group as majority</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a:effectLst/>
                        </a:rPr>
                        <a:t>0-3</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extLst>
                  <a:ext uri="{0D108BD9-81ED-4DB2-BD59-A6C34878D82A}">
                    <a16:rowId xmlns:a16="http://schemas.microsoft.com/office/drawing/2014/main" val="3678477814"/>
                  </a:ext>
                </a:extLst>
              </a:tr>
              <a:tr h="356525">
                <a:tc>
                  <a:txBody>
                    <a:bodyPr/>
                    <a:lstStyle/>
                    <a:p>
                      <a:pPr algn="l">
                        <a:spcAft>
                          <a:spcPts val="0"/>
                        </a:spcAft>
                      </a:pPr>
                      <a:r>
                        <a:rPr lang="en-US" sz="1100">
                          <a:effectLst/>
                        </a:rPr>
                        <a:t>23</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dirty="0">
                          <a:effectLst/>
                        </a:rPr>
                        <a:t>Allow many/few immigrants of different race/ethnic group from majority</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a:effectLst/>
                        </a:rPr>
                        <a:t>0-3</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extLst>
                  <a:ext uri="{0D108BD9-81ED-4DB2-BD59-A6C34878D82A}">
                    <a16:rowId xmlns:a16="http://schemas.microsoft.com/office/drawing/2014/main" val="3977819066"/>
                  </a:ext>
                </a:extLst>
              </a:tr>
              <a:tr h="356525">
                <a:tc>
                  <a:txBody>
                    <a:bodyPr/>
                    <a:lstStyle/>
                    <a:p>
                      <a:pPr algn="l">
                        <a:spcAft>
                          <a:spcPts val="0"/>
                        </a:spcAft>
                      </a:pPr>
                      <a:r>
                        <a:rPr lang="en-US" sz="1100">
                          <a:effectLst/>
                        </a:rPr>
                        <a:t>24</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a:effectLst/>
                        </a:rPr>
                        <a:t>Allow many/few immigrants from poorer countries outside Europe</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a:effectLst/>
                        </a:rPr>
                        <a:t>0-3</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extLst>
                  <a:ext uri="{0D108BD9-81ED-4DB2-BD59-A6C34878D82A}">
                    <a16:rowId xmlns:a16="http://schemas.microsoft.com/office/drawing/2014/main" val="1634122327"/>
                  </a:ext>
                </a:extLst>
              </a:tr>
              <a:tr h="178263">
                <a:tc>
                  <a:txBody>
                    <a:bodyPr/>
                    <a:lstStyle/>
                    <a:p>
                      <a:pPr algn="l">
                        <a:spcAft>
                          <a:spcPts val="0"/>
                        </a:spcAft>
                      </a:pPr>
                      <a:r>
                        <a:rPr lang="en-US" sz="1100">
                          <a:effectLst/>
                        </a:rPr>
                        <a:t>25</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a:effectLst/>
                        </a:rPr>
                        <a:t>Immigration bad or good for country's economy</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a:effectLst/>
                        </a:rPr>
                        <a:t>0-10</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extLst>
                  <a:ext uri="{0D108BD9-81ED-4DB2-BD59-A6C34878D82A}">
                    <a16:rowId xmlns:a16="http://schemas.microsoft.com/office/drawing/2014/main" val="228662754"/>
                  </a:ext>
                </a:extLst>
              </a:tr>
              <a:tr h="356525">
                <a:tc>
                  <a:txBody>
                    <a:bodyPr/>
                    <a:lstStyle/>
                    <a:p>
                      <a:pPr algn="l">
                        <a:spcAft>
                          <a:spcPts val="0"/>
                        </a:spcAft>
                      </a:pPr>
                      <a:r>
                        <a:rPr lang="en-US" sz="1100">
                          <a:effectLst/>
                        </a:rPr>
                        <a:t>26</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a:effectLst/>
                        </a:rPr>
                        <a:t>Country's cultural life undermined or enriched by immigrants</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a:effectLst/>
                        </a:rPr>
                        <a:t>0-10</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extLst>
                  <a:ext uri="{0D108BD9-81ED-4DB2-BD59-A6C34878D82A}">
                    <a16:rowId xmlns:a16="http://schemas.microsoft.com/office/drawing/2014/main" val="3868458753"/>
                  </a:ext>
                </a:extLst>
              </a:tr>
              <a:tr h="178263">
                <a:tc>
                  <a:txBody>
                    <a:bodyPr/>
                    <a:lstStyle/>
                    <a:p>
                      <a:pPr algn="l">
                        <a:spcAft>
                          <a:spcPts val="0"/>
                        </a:spcAft>
                      </a:pPr>
                      <a:r>
                        <a:rPr lang="en-US" sz="1100">
                          <a:effectLst/>
                        </a:rPr>
                        <a:t>27</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a:effectLst/>
                        </a:rPr>
                        <a:t>Immigrants make country worse or better place to live</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a:effectLst/>
                        </a:rPr>
                        <a:t>0-10</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extLst>
                  <a:ext uri="{0D108BD9-81ED-4DB2-BD59-A6C34878D82A}">
                    <a16:rowId xmlns:a16="http://schemas.microsoft.com/office/drawing/2014/main" val="3240548520"/>
                  </a:ext>
                </a:extLst>
              </a:tr>
              <a:tr h="178263">
                <a:tc>
                  <a:txBody>
                    <a:bodyPr/>
                    <a:lstStyle/>
                    <a:p>
                      <a:pPr algn="l">
                        <a:spcAft>
                          <a:spcPts val="0"/>
                        </a:spcAft>
                      </a:pPr>
                      <a:r>
                        <a:rPr lang="en-US" sz="1100">
                          <a:effectLst/>
                        </a:rPr>
                        <a:t>28</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a:effectLst/>
                        </a:rPr>
                        <a:t>How happy are you</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a:effectLst/>
                        </a:rPr>
                        <a:t>0-10</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extLst>
                  <a:ext uri="{0D108BD9-81ED-4DB2-BD59-A6C34878D82A}">
                    <a16:rowId xmlns:a16="http://schemas.microsoft.com/office/drawing/2014/main" val="975629338"/>
                  </a:ext>
                </a:extLst>
              </a:tr>
              <a:tr h="178263">
                <a:tc>
                  <a:txBody>
                    <a:bodyPr/>
                    <a:lstStyle/>
                    <a:p>
                      <a:pPr algn="l">
                        <a:spcAft>
                          <a:spcPts val="0"/>
                        </a:spcAft>
                      </a:pPr>
                      <a:r>
                        <a:rPr lang="en-US" sz="1100">
                          <a:effectLst/>
                        </a:rPr>
                        <a:t>29</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a:effectLst/>
                        </a:rPr>
                        <a:t>How emotionally attached to Europe are you</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a:effectLst/>
                        </a:rPr>
                        <a:t>0-10</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extLst>
                  <a:ext uri="{0D108BD9-81ED-4DB2-BD59-A6C34878D82A}">
                    <a16:rowId xmlns:a16="http://schemas.microsoft.com/office/drawing/2014/main" val="1803273755"/>
                  </a:ext>
                </a:extLst>
              </a:tr>
              <a:tr h="356525">
                <a:tc>
                  <a:txBody>
                    <a:bodyPr/>
                    <a:lstStyle/>
                    <a:p>
                      <a:pPr algn="l">
                        <a:spcAft>
                          <a:spcPts val="0"/>
                        </a:spcAft>
                      </a:pPr>
                      <a:r>
                        <a:rPr lang="en-US" sz="1100">
                          <a:effectLst/>
                        </a:rPr>
                        <a:t>30</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a:effectLst/>
                        </a:rPr>
                        <a:t>Would vote for [country] to remain member of European Union or leave</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tc>
                  <a:txBody>
                    <a:bodyPr/>
                    <a:lstStyle/>
                    <a:p>
                      <a:pPr algn="l">
                        <a:spcAft>
                          <a:spcPts val="0"/>
                        </a:spcAft>
                      </a:pPr>
                      <a:r>
                        <a:rPr lang="en-US" sz="1100" dirty="0">
                          <a:effectLst/>
                        </a:rPr>
                        <a:t>0=leave, 1=remain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394" marR="51394" marT="0" marB="0"/>
                </a:tc>
                <a:extLst>
                  <a:ext uri="{0D108BD9-81ED-4DB2-BD59-A6C34878D82A}">
                    <a16:rowId xmlns:a16="http://schemas.microsoft.com/office/drawing/2014/main" val="835843877"/>
                  </a:ext>
                </a:extLst>
              </a:tr>
            </a:tbl>
          </a:graphicData>
        </a:graphic>
      </p:graphicFrame>
      <p:sp>
        <p:nvSpPr>
          <p:cNvPr id="110724" name="Rectangle 2">
            <a:extLst>
              <a:ext uri="{FF2B5EF4-FFF2-40B4-BE49-F238E27FC236}">
                <a16:creationId xmlns:a16="http://schemas.microsoft.com/office/drawing/2014/main" id="{813BC2BE-59BE-5232-7A0A-DA523F871A26}"/>
              </a:ext>
            </a:extLst>
          </p:cNvPr>
          <p:cNvSpPr>
            <a:spLocks noChangeArrowheads="1"/>
          </p:cNvSpPr>
          <p:nvPr/>
        </p:nvSpPr>
        <p:spPr bwMode="auto">
          <a:xfrm>
            <a:off x="-36513" y="6381750"/>
            <a:ext cx="24114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i="1">
                <a:latin typeface="Cambria" panose="02040503050406030204" pitchFamily="18" charset="0"/>
              </a:rPr>
              <a:t>Stijn Ringnalda, 2019</a:t>
            </a:r>
            <a:endParaRPr lang="en-US" altLang="en-US" sz="1800"/>
          </a:p>
        </p:txBody>
      </p:sp>
    </p:spTree>
    <p:extLst>
      <p:ext uri="{BB962C8B-B14F-4D97-AF65-F5344CB8AC3E}">
        <p14:creationId xmlns:p14="http://schemas.microsoft.com/office/powerpoint/2010/main" val="1078661058"/>
      </p:ext>
    </p:extLst>
  </p:cSld>
  <p:clrMapOvr>
    <a:masterClrMapping/>
  </p:clrMapOvr>
  <p:transition>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3">
            <a:extLst>
              <a:ext uri="{FF2B5EF4-FFF2-40B4-BE49-F238E27FC236}">
                <a16:creationId xmlns:a16="http://schemas.microsoft.com/office/drawing/2014/main" id="{FDA0E090-DD76-37EB-893B-5464014C843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549275"/>
            <a:ext cx="3384550" cy="610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19" name="Content Placeholder 4">
            <a:extLst>
              <a:ext uri="{FF2B5EF4-FFF2-40B4-BE49-F238E27FC236}">
                <a16:creationId xmlns:a16="http://schemas.microsoft.com/office/drawing/2014/main" id="{FA460E9D-02BF-5871-0EFD-BE2077A7F02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851275" y="549275"/>
            <a:ext cx="4897438" cy="6021388"/>
          </a:xfrm>
        </p:spPr>
      </p:pic>
      <p:sp>
        <p:nvSpPr>
          <p:cNvPr id="111620" name="Rectangle 5">
            <a:extLst>
              <a:ext uri="{FF2B5EF4-FFF2-40B4-BE49-F238E27FC236}">
                <a16:creationId xmlns:a16="http://schemas.microsoft.com/office/drawing/2014/main" id="{E73EFA47-ABFF-C06D-5E67-09D0992C9F67}"/>
              </a:ext>
            </a:extLst>
          </p:cNvPr>
          <p:cNvSpPr>
            <a:spLocks noChangeArrowheads="1"/>
          </p:cNvSpPr>
          <p:nvPr/>
        </p:nvSpPr>
        <p:spPr bwMode="auto">
          <a:xfrm>
            <a:off x="179388" y="6453188"/>
            <a:ext cx="2413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i="1">
                <a:latin typeface="Cambria" panose="02040503050406030204" pitchFamily="18" charset="0"/>
              </a:rPr>
              <a:t>Stijn Ringnalda, 2019</a:t>
            </a:r>
            <a:endParaRPr lang="en-US" altLang="en-US" sz="1800"/>
          </a:p>
        </p:txBody>
      </p:sp>
    </p:spTree>
    <p:extLst>
      <p:ext uri="{BB962C8B-B14F-4D97-AF65-F5344CB8AC3E}">
        <p14:creationId xmlns:p14="http://schemas.microsoft.com/office/powerpoint/2010/main" val="2855267156"/>
      </p:ext>
    </p:extLst>
  </p:cSld>
  <p:clrMapOvr>
    <a:masterClrMapping/>
  </p:clrMapOvr>
  <p:transition>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6">
            <a:extLst>
              <a:ext uri="{FF2B5EF4-FFF2-40B4-BE49-F238E27FC236}">
                <a16:creationId xmlns:a16="http://schemas.microsoft.com/office/drawing/2014/main" id="{CA1CE358-BFD0-661B-8620-7FD0520B62C3}"/>
              </a:ext>
            </a:extLst>
          </p:cNvPr>
          <p:cNvPicPr>
            <a:picLocks noChangeAspect="1"/>
          </p:cNvPicPr>
          <p:nvPr/>
        </p:nvPicPr>
        <p:blipFill>
          <a:blip r:embed="rId2">
            <a:extLst>
              <a:ext uri="{28A0092B-C50C-407E-A947-70E740481C1C}">
                <a14:useLocalDpi xmlns:a14="http://schemas.microsoft.com/office/drawing/2010/main" val="0"/>
              </a:ext>
            </a:extLst>
          </a:blip>
          <a:srcRect l="1363" t="1649" r="1074" b="1718"/>
          <a:stretch>
            <a:fillRect/>
          </a:stretch>
        </p:blipFill>
        <p:spPr bwMode="auto">
          <a:xfrm>
            <a:off x="1025525" y="852488"/>
            <a:ext cx="7343775" cy="514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Rectangle 2">
            <a:extLst>
              <a:ext uri="{FF2B5EF4-FFF2-40B4-BE49-F238E27FC236}">
                <a16:creationId xmlns:a16="http://schemas.microsoft.com/office/drawing/2014/main" id="{BB064EF3-0651-41CD-DBA2-40217321F843}"/>
              </a:ext>
            </a:extLst>
          </p:cNvPr>
          <p:cNvSpPr>
            <a:spLocks noChangeArrowheads="1"/>
          </p:cNvSpPr>
          <p:nvPr/>
        </p:nvSpPr>
        <p:spPr bwMode="auto">
          <a:xfrm>
            <a:off x="179388" y="6381750"/>
            <a:ext cx="2413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i="1">
                <a:latin typeface="Cambria" panose="02040503050406030204" pitchFamily="18" charset="0"/>
              </a:rPr>
              <a:t>Stijn Ringnalda, 2019</a:t>
            </a:r>
            <a:endParaRPr lang="en-US" altLang="en-US" sz="1800"/>
          </a:p>
        </p:txBody>
      </p:sp>
    </p:spTree>
    <p:extLst>
      <p:ext uri="{BB962C8B-B14F-4D97-AF65-F5344CB8AC3E}">
        <p14:creationId xmlns:p14="http://schemas.microsoft.com/office/powerpoint/2010/main" val="3891959728"/>
      </p:ext>
    </p:extLst>
  </p:cSld>
  <p:clrMapOvr>
    <a:masterClrMapping/>
  </p:clrMapOvr>
  <p:transition>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a:extLst>
              <a:ext uri="{FF2B5EF4-FFF2-40B4-BE49-F238E27FC236}">
                <a16:creationId xmlns:a16="http://schemas.microsoft.com/office/drawing/2014/main" id="{B999A488-69B5-BB1F-F45F-73C64F97763A}"/>
              </a:ext>
            </a:extLst>
          </p:cNvPr>
          <p:cNvSpPr>
            <a:spLocks noGrp="1"/>
          </p:cNvSpPr>
          <p:nvPr>
            <p:ph type="title"/>
          </p:nvPr>
        </p:nvSpPr>
        <p:spPr>
          <a:xfrm>
            <a:off x="747713" y="844550"/>
            <a:ext cx="7886700" cy="995363"/>
          </a:xfrm>
        </p:spPr>
        <p:txBody>
          <a:bodyPr/>
          <a:lstStyle/>
          <a:p>
            <a:r>
              <a:rPr lang="en-US" altLang="en-US"/>
              <a:t>Results</a:t>
            </a:r>
          </a:p>
        </p:txBody>
      </p:sp>
      <p:pic>
        <p:nvPicPr>
          <p:cNvPr id="113667" name="Picture 2" descr="Image result for angry symbol whatsapp">
            <a:extLst>
              <a:ext uri="{FF2B5EF4-FFF2-40B4-BE49-F238E27FC236}">
                <a16:creationId xmlns:a16="http://schemas.microsoft.com/office/drawing/2014/main" id="{71DF7E6C-6A15-CFAF-F27D-BF66CA1DAB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8938" y="1974850"/>
            <a:ext cx="169227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8" name="Picture 4">
            <a:extLst>
              <a:ext uri="{FF2B5EF4-FFF2-40B4-BE49-F238E27FC236}">
                <a16:creationId xmlns:a16="http://schemas.microsoft.com/office/drawing/2014/main" id="{D80EAE50-A862-42B5-0819-2C3B3C86B0A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1225" y="1816100"/>
            <a:ext cx="1884363"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own Arrow 6">
            <a:extLst>
              <a:ext uri="{FF2B5EF4-FFF2-40B4-BE49-F238E27FC236}">
                <a16:creationId xmlns:a16="http://schemas.microsoft.com/office/drawing/2014/main" id="{C2005C87-8645-DB20-C972-76492C72A36D}"/>
              </a:ext>
            </a:extLst>
          </p:cNvPr>
          <p:cNvSpPr/>
          <p:nvPr/>
        </p:nvSpPr>
        <p:spPr>
          <a:xfrm>
            <a:off x="7440613" y="1839913"/>
            <a:ext cx="595312" cy="196215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Down Arrow 10">
            <a:extLst>
              <a:ext uri="{FF2B5EF4-FFF2-40B4-BE49-F238E27FC236}">
                <a16:creationId xmlns:a16="http://schemas.microsoft.com/office/drawing/2014/main" id="{CCE4C3DF-9EF3-E146-53BB-CBAA0649E403}"/>
              </a:ext>
            </a:extLst>
          </p:cNvPr>
          <p:cNvSpPr/>
          <p:nvPr/>
        </p:nvSpPr>
        <p:spPr>
          <a:xfrm rot="10800000">
            <a:off x="3070225" y="1844675"/>
            <a:ext cx="593725" cy="1962150"/>
          </a:xfrm>
          <a:prstGeom prst="downArrow">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extBox 7">
            <a:extLst>
              <a:ext uri="{FF2B5EF4-FFF2-40B4-BE49-F238E27FC236}">
                <a16:creationId xmlns:a16="http://schemas.microsoft.com/office/drawing/2014/main" id="{9B88C557-68B5-1457-979E-71249B20C405}"/>
              </a:ext>
            </a:extLst>
          </p:cNvPr>
          <p:cNvSpPr txBox="1">
            <a:spLocks noChangeArrowheads="1"/>
          </p:cNvSpPr>
          <p:nvPr/>
        </p:nvSpPr>
        <p:spPr bwMode="auto">
          <a:xfrm>
            <a:off x="822325" y="4160838"/>
            <a:ext cx="2544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Cambria" panose="02040503050406030204" pitchFamily="18" charset="0"/>
              </a:rPr>
              <a:t>+1 Income Percentile</a:t>
            </a:r>
          </a:p>
        </p:txBody>
      </p:sp>
      <p:sp>
        <p:nvSpPr>
          <p:cNvPr id="13" name="TextBox 12">
            <a:extLst>
              <a:ext uri="{FF2B5EF4-FFF2-40B4-BE49-F238E27FC236}">
                <a16:creationId xmlns:a16="http://schemas.microsoft.com/office/drawing/2014/main" id="{25EEFCCC-9743-219A-5EED-CB1B765CDCF8}"/>
              </a:ext>
            </a:extLst>
          </p:cNvPr>
          <p:cNvSpPr txBox="1">
            <a:spLocks noChangeArrowheads="1"/>
          </p:cNvSpPr>
          <p:nvPr/>
        </p:nvSpPr>
        <p:spPr bwMode="auto">
          <a:xfrm>
            <a:off x="6794500" y="4178300"/>
            <a:ext cx="289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Cambria" panose="02040503050406030204" pitchFamily="18" charset="0"/>
              </a:rPr>
              <a:t>- 0,084 Discontent</a:t>
            </a:r>
          </a:p>
        </p:txBody>
      </p:sp>
      <p:sp>
        <p:nvSpPr>
          <p:cNvPr id="14" name="Down Arrow 13">
            <a:extLst>
              <a:ext uri="{FF2B5EF4-FFF2-40B4-BE49-F238E27FC236}">
                <a16:creationId xmlns:a16="http://schemas.microsoft.com/office/drawing/2014/main" id="{BB8C2F56-737B-B39F-6D97-3D1D6A7B51CC}"/>
              </a:ext>
            </a:extLst>
          </p:cNvPr>
          <p:cNvSpPr/>
          <p:nvPr/>
        </p:nvSpPr>
        <p:spPr>
          <a:xfrm rot="16200000">
            <a:off x="4979988" y="3898900"/>
            <a:ext cx="611188" cy="1728787"/>
          </a:xfrm>
          <a:prstGeom prst="downArrow">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TextBox 14">
            <a:extLst>
              <a:ext uri="{FF2B5EF4-FFF2-40B4-BE49-F238E27FC236}">
                <a16:creationId xmlns:a16="http://schemas.microsoft.com/office/drawing/2014/main" id="{AEF45553-980C-461C-3B3A-1F1998B3696A}"/>
              </a:ext>
            </a:extLst>
          </p:cNvPr>
          <p:cNvSpPr txBox="1">
            <a:spLocks noChangeArrowheads="1"/>
          </p:cNvSpPr>
          <p:nvPr/>
        </p:nvSpPr>
        <p:spPr bwMode="auto">
          <a:xfrm>
            <a:off x="328613" y="4591050"/>
            <a:ext cx="35321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Cambria" panose="02040503050406030204" pitchFamily="18" charset="0"/>
              </a:rPr>
              <a:t>+ €1000 Regional GDP per head</a:t>
            </a:r>
          </a:p>
        </p:txBody>
      </p:sp>
      <p:sp>
        <p:nvSpPr>
          <p:cNvPr id="16" name="TextBox 15">
            <a:extLst>
              <a:ext uri="{FF2B5EF4-FFF2-40B4-BE49-F238E27FC236}">
                <a16:creationId xmlns:a16="http://schemas.microsoft.com/office/drawing/2014/main" id="{1C95377A-F122-CF31-2078-6249C6CC4F7A}"/>
              </a:ext>
            </a:extLst>
          </p:cNvPr>
          <p:cNvSpPr txBox="1">
            <a:spLocks noChangeArrowheads="1"/>
          </p:cNvSpPr>
          <p:nvPr/>
        </p:nvSpPr>
        <p:spPr bwMode="auto">
          <a:xfrm>
            <a:off x="6794500" y="4606925"/>
            <a:ext cx="2814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Cambria" panose="02040503050406030204" pitchFamily="18" charset="0"/>
              </a:rPr>
              <a:t>- 0,017 Discontent</a:t>
            </a:r>
          </a:p>
        </p:txBody>
      </p:sp>
      <p:sp>
        <p:nvSpPr>
          <p:cNvPr id="17" name="TextBox 16">
            <a:extLst>
              <a:ext uri="{FF2B5EF4-FFF2-40B4-BE49-F238E27FC236}">
                <a16:creationId xmlns:a16="http://schemas.microsoft.com/office/drawing/2014/main" id="{D9D4BB35-12E7-7918-D1C2-7D0F56C596DF}"/>
              </a:ext>
            </a:extLst>
          </p:cNvPr>
          <p:cNvSpPr txBox="1">
            <a:spLocks noChangeArrowheads="1"/>
          </p:cNvSpPr>
          <p:nvPr/>
        </p:nvSpPr>
        <p:spPr bwMode="auto">
          <a:xfrm>
            <a:off x="0" y="5019675"/>
            <a:ext cx="468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Cambria" panose="02040503050406030204" pitchFamily="18" charset="0"/>
              </a:rPr>
              <a:t>+1% Annual average GDP growth per head</a:t>
            </a:r>
          </a:p>
        </p:txBody>
      </p:sp>
      <p:sp>
        <p:nvSpPr>
          <p:cNvPr id="18" name="TextBox 17">
            <a:extLst>
              <a:ext uri="{FF2B5EF4-FFF2-40B4-BE49-F238E27FC236}">
                <a16:creationId xmlns:a16="http://schemas.microsoft.com/office/drawing/2014/main" id="{9D1657D0-9618-B450-A5FE-CA5716136175}"/>
              </a:ext>
            </a:extLst>
          </p:cNvPr>
          <p:cNvSpPr txBox="1">
            <a:spLocks noChangeArrowheads="1"/>
          </p:cNvSpPr>
          <p:nvPr/>
        </p:nvSpPr>
        <p:spPr bwMode="auto">
          <a:xfrm>
            <a:off x="6794500" y="5019675"/>
            <a:ext cx="2814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Cambria" panose="02040503050406030204" pitchFamily="18" charset="0"/>
              </a:rPr>
              <a:t>- 0,035 Discontent</a:t>
            </a:r>
          </a:p>
        </p:txBody>
      </p:sp>
      <p:sp>
        <p:nvSpPr>
          <p:cNvPr id="113678" name="Rectangle 18">
            <a:extLst>
              <a:ext uri="{FF2B5EF4-FFF2-40B4-BE49-F238E27FC236}">
                <a16:creationId xmlns:a16="http://schemas.microsoft.com/office/drawing/2014/main" id="{9B52A45E-FCB7-E79D-A342-2F8E3A8633D5}"/>
              </a:ext>
            </a:extLst>
          </p:cNvPr>
          <p:cNvSpPr>
            <a:spLocks noChangeArrowheads="1"/>
          </p:cNvSpPr>
          <p:nvPr/>
        </p:nvSpPr>
        <p:spPr bwMode="auto">
          <a:xfrm>
            <a:off x="179388" y="6381750"/>
            <a:ext cx="2413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i="1">
                <a:latin typeface="Cambria" panose="02040503050406030204" pitchFamily="18" charset="0"/>
              </a:rPr>
              <a:t>Stijn Ringnalda, 2019</a:t>
            </a:r>
            <a:endParaRPr lang="en-US" altLang="en-US" sz="1800"/>
          </a:p>
        </p:txBody>
      </p:sp>
    </p:spTree>
    <p:extLst>
      <p:ext uri="{BB962C8B-B14F-4D97-AF65-F5344CB8AC3E}">
        <p14:creationId xmlns:p14="http://schemas.microsoft.com/office/powerpoint/2010/main" val="2088857299"/>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animBg="1"/>
      <p:bldP spid="15" grpId="0"/>
      <p:bldP spid="16" grpId="0"/>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4">
            <a:extLst>
              <a:ext uri="{FF2B5EF4-FFF2-40B4-BE49-F238E27FC236}">
                <a16:creationId xmlns:a16="http://schemas.microsoft.com/office/drawing/2014/main" id="{D7EB341F-CCF0-61BD-8995-6C730AE38C8D}"/>
              </a:ext>
            </a:extLst>
          </p:cNvPr>
          <p:cNvSpPr>
            <a:spLocks noGrp="1"/>
          </p:cNvSpPr>
          <p:nvPr>
            <p:ph type="title"/>
          </p:nvPr>
        </p:nvSpPr>
        <p:spPr>
          <a:xfrm>
            <a:off x="614363" y="1017588"/>
            <a:ext cx="7886700" cy="993775"/>
          </a:xfrm>
        </p:spPr>
        <p:txBody>
          <a:bodyPr/>
          <a:lstStyle/>
          <a:p>
            <a:r>
              <a:rPr lang="en-US" altLang="en-US"/>
              <a:t>Results</a:t>
            </a:r>
          </a:p>
        </p:txBody>
      </p:sp>
      <p:pic>
        <p:nvPicPr>
          <p:cNvPr id="114691" name="Picture 2" descr="Image result for income inequality symbol">
            <a:extLst>
              <a:ext uri="{FF2B5EF4-FFF2-40B4-BE49-F238E27FC236}">
                <a16:creationId xmlns:a16="http://schemas.microsoft.com/office/drawing/2014/main" id="{A45F840A-EF8A-0815-89AF-25B47435B5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54275"/>
            <a:ext cx="3903663" cy="19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2" name="Picture 2" descr="Image result for angry symbol whatsapp">
            <a:extLst>
              <a:ext uri="{FF2B5EF4-FFF2-40B4-BE49-F238E27FC236}">
                <a16:creationId xmlns:a16="http://schemas.microsoft.com/office/drawing/2014/main" id="{87422D84-6A3A-A911-8BA3-BF4F771D39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7875" y="2576513"/>
            <a:ext cx="169227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own Arrow 6">
            <a:extLst>
              <a:ext uri="{FF2B5EF4-FFF2-40B4-BE49-F238E27FC236}">
                <a16:creationId xmlns:a16="http://schemas.microsoft.com/office/drawing/2014/main" id="{5D7E1818-7C7E-5DE7-DE34-0F5F082FB9CD}"/>
              </a:ext>
            </a:extLst>
          </p:cNvPr>
          <p:cNvSpPr/>
          <p:nvPr/>
        </p:nvSpPr>
        <p:spPr>
          <a:xfrm rot="10800000">
            <a:off x="7672388" y="2432050"/>
            <a:ext cx="595312" cy="196215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extBox 7">
            <a:extLst>
              <a:ext uri="{FF2B5EF4-FFF2-40B4-BE49-F238E27FC236}">
                <a16:creationId xmlns:a16="http://schemas.microsoft.com/office/drawing/2014/main" id="{4854BCA0-64F5-F654-3D6A-1269A036F0AE}"/>
              </a:ext>
            </a:extLst>
          </p:cNvPr>
          <p:cNvSpPr txBox="1">
            <a:spLocks noChangeArrowheads="1"/>
          </p:cNvSpPr>
          <p:nvPr/>
        </p:nvSpPr>
        <p:spPr bwMode="auto">
          <a:xfrm>
            <a:off x="881063" y="5026025"/>
            <a:ext cx="25447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Cambria" panose="02040503050406030204" pitchFamily="18" charset="0"/>
              </a:rPr>
              <a:t>+0.01 Gini Coefficient</a:t>
            </a:r>
          </a:p>
        </p:txBody>
      </p:sp>
      <p:sp>
        <p:nvSpPr>
          <p:cNvPr id="9" name="Down Arrow 8">
            <a:extLst>
              <a:ext uri="{FF2B5EF4-FFF2-40B4-BE49-F238E27FC236}">
                <a16:creationId xmlns:a16="http://schemas.microsoft.com/office/drawing/2014/main" id="{3DB0F522-2B20-0DA5-4585-7336952A0BFA}"/>
              </a:ext>
            </a:extLst>
          </p:cNvPr>
          <p:cNvSpPr/>
          <p:nvPr/>
        </p:nvSpPr>
        <p:spPr>
          <a:xfrm rot="16200000">
            <a:off x="4687888" y="4360863"/>
            <a:ext cx="611187" cy="1728787"/>
          </a:xfrm>
          <a:prstGeom prst="downArrow">
            <a:avLst/>
          </a:prstGeom>
          <a:solidFill>
            <a:srgbClr val="FF00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extBox 9">
            <a:extLst>
              <a:ext uri="{FF2B5EF4-FFF2-40B4-BE49-F238E27FC236}">
                <a16:creationId xmlns:a16="http://schemas.microsoft.com/office/drawing/2014/main" id="{9D84B6F9-3506-F3B2-A265-CCD7286CF680}"/>
              </a:ext>
            </a:extLst>
          </p:cNvPr>
          <p:cNvSpPr txBox="1">
            <a:spLocks noChangeArrowheads="1"/>
          </p:cNvSpPr>
          <p:nvPr/>
        </p:nvSpPr>
        <p:spPr bwMode="auto">
          <a:xfrm>
            <a:off x="6562725" y="5051425"/>
            <a:ext cx="2814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Cambria" panose="02040503050406030204" pitchFamily="18" charset="0"/>
              </a:rPr>
              <a:t>+ 0,045 Discontent</a:t>
            </a:r>
          </a:p>
        </p:txBody>
      </p:sp>
      <p:sp>
        <p:nvSpPr>
          <p:cNvPr id="11" name="Down Arrow 10">
            <a:extLst>
              <a:ext uri="{FF2B5EF4-FFF2-40B4-BE49-F238E27FC236}">
                <a16:creationId xmlns:a16="http://schemas.microsoft.com/office/drawing/2014/main" id="{CA9ECAF9-BD94-BB09-202B-296114E0CBA9}"/>
              </a:ext>
            </a:extLst>
          </p:cNvPr>
          <p:cNvSpPr/>
          <p:nvPr/>
        </p:nvSpPr>
        <p:spPr>
          <a:xfrm rot="10800000">
            <a:off x="3956050" y="2432050"/>
            <a:ext cx="595313" cy="196215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4698" name="Rectangle 11">
            <a:extLst>
              <a:ext uri="{FF2B5EF4-FFF2-40B4-BE49-F238E27FC236}">
                <a16:creationId xmlns:a16="http://schemas.microsoft.com/office/drawing/2014/main" id="{070F88FD-058D-1B5A-507E-78B6BF41CB3D}"/>
              </a:ext>
            </a:extLst>
          </p:cNvPr>
          <p:cNvSpPr>
            <a:spLocks noChangeArrowheads="1"/>
          </p:cNvSpPr>
          <p:nvPr/>
        </p:nvSpPr>
        <p:spPr bwMode="auto">
          <a:xfrm>
            <a:off x="179388" y="6381750"/>
            <a:ext cx="2413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i="1">
                <a:latin typeface="Cambria" panose="02040503050406030204" pitchFamily="18" charset="0"/>
              </a:rPr>
              <a:t>Stijn Ringnalda, 2019</a:t>
            </a:r>
            <a:endParaRPr lang="en-US" altLang="en-US" sz="1800"/>
          </a:p>
        </p:txBody>
      </p:sp>
    </p:spTree>
    <p:extLst>
      <p:ext uri="{BB962C8B-B14F-4D97-AF65-F5344CB8AC3E}">
        <p14:creationId xmlns:p14="http://schemas.microsoft.com/office/powerpoint/2010/main" val="293668808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a:extLst>
              <a:ext uri="{FF2B5EF4-FFF2-40B4-BE49-F238E27FC236}">
                <a16:creationId xmlns:a16="http://schemas.microsoft.com/office/drawing/2014/main" id="{2AE19FD1-660F-A9FD-F2ED-E0C4D5229CE9}"/>
              </a:ext>
            </a:extLst>
          </p:cNvPr>
          <p:cNvSpPr>
            <a:spLocks noGrp="1"/>
          </p:cNvSpPr>
          <p:nvPr>
            <p:ph type="title"/>
          </p:nvPr>
        </p:nvSpPr>
        <p:spPr/>
        <p:txBody>
          <a:bodyPr/>
          <a:lstStyle/>
          <a:p>
            <a:r>
              <a:rPr lang="en-US" altLang="en-US" b="1"/>
              <a:t>Happiness, unhappiness and discontent</a:t>
            </a:r>
          </a:p>
        </p:txBody>
      </p:sp>
      <p:pic>
        <p:nvPicPr>
          <p:cNvPr id="96259" name="Content Placeholder 5" descr="File:Yellow Happy.jpg - Wikimedia Commons">
            <a:extLst>
              <a:ext uri="{FF2B5EF4-FFF2-40B4-BE49-F238E27FC236}">
                <a16:creationId xmlns:a16="http://schemas.microsoft.com/office/drawing/2014/main" id="{15CE86EA-4CE8-9638-7D90-2C574D6087F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23850" y="2924175"/>
            <a:ext cx="2087563" cy="2089150"/>
          </a:xfrm>
        </p:spPr>
      </p:pic>
      <p:pic>
        <p:nvPicPr>
          <p:cNvPr id="96260" name="Picture 6" descr="The Presurfer: What Happy People Don't Do">
            <a:extLst>
              <a:ext uri="{FF2B5EF4-FFF2-40B4-BE49-F238E27FC236}">
                <a16:creationId xmlns:a16="http://schemas.microsoft.com/office/drawing/2014/main" id="{93FAB2E0-E30B-80EA-E95E-AB2C922A093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2488" y="2767013"/>
            <a:ext cx="2159000" cy="219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Picture 7" descr="angry - Simple English Wiktionary">
            <a:extLst>
              <a:ext uri="{FF2B5EF4-FFF2-40B4-BE49-F238E27FC236}">
                <a16:creationId xmlns:a16="http://schemas.microsoft.com/office/drawing/2014/main" id="{E7D13BC9-4F22-BFCC-56F6-D71068DC8C8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21488" y="2703513"/>
            <a:ext cx="2322512"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2" name="Picture 8" descr="File:Twemoji2 1f610.svg - Wikimedia Commons">
            <a:extLst>
              <a:ext uri="{FF2B5EF4-FFF2-40B4-BE49-F238E27FC236}">
                <a16:creationId xmlns:a16="http://schemas.microsoft.com/office/drawing/2014/main" id="{FB7706A0-1EFC-8EF1-002E-4BCDCBA28BA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57450" y="2878138"/>
            <a:ext cx="2205038"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2095462"/>
      </p:ext>
    </p:extLst>
  </p:cSld>
  <p:clrMapOvr>
    <a:masterClrMapping/>
  </p:clrMapOvr>
  <p:transition>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a:extLst>
              <a:ext uri="{FF2B5EF4-FFF2-40B4-BE49-F238E27FC236}">
                <a16:creationId xmlns:a16="http://schemas.microsoft.com/office/drawing/2014/main" id="{FC31463A-7157-CF26-8CD0-EE16ACFB6B53}"/>
              </a:ext>
            </a:extLst>
          </p:cNvPr>
          <p:cNvSpPr>
            <a:spLocks noGrp="1"/>
          </p:cNvSpPr>
          <p:nvPr>
            <p:ph type="title"/>
          </p:nvPr>
        </p:nvSpPr>
        <p:spPr>
          <a:xfrm>
            <a:off x="608013" y="1054100"/>
            <a:ext cx="7886700" cy="993775"/>
          </a:xfrm>
        </p:spPr>
        <p:txBody>
          <a:bodyPr/>
          <a:lstStyle/>
          <a:p>
            <a:r>
              <a:rPr lang="en-US" altLang="en-US"/>
              <a:t>Results</a:t>
            </a:r>
          </a:p>
        </p:txBody>
      </p:sp>
      <p:sp>
        <p:nvSpPr>
          <p:cNvPr id="4" name="Down Arrow 3">
            <a:extLst>
              <a:ext uri="{FF2B5EF4-FFF2-40B4-BE49-F238E27FC236}">
                <a16:creationId xmlns:a16="http://schemas.microsoft.com/office/drawing/2014/main" id="{80E4C03D-DA83-80AC-6FF7-2A278BE40762}"/>
              </a:ext>
            </a:extLst>
          </p:cNvPr>
          <p:cNvSpPr/>
          <p:nvPr/>
        </p:nvSpPr>
        <p:spPr>
          <a:xfrm rot="10800000">
            <a:off x="2844800" y="1978025"/>
            <a:ext cx="595313" cy="1962150"/>
          </a:xfrm>
          <a:prstGeom prst="downArrow">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5716" name="Picture 2" descr="Image result for angry symbol whatsapp">
            <a:extLst>
              <a:ext uri="{FF2B5EF4-FFF2-40B4-BE49-F238E27FC236}">
                <a16:creationId xmlns:a16="http://schemas.microsoft.com/office/drawing/2014/main" id="{8B880169-AC17-15B6-7D0B-C9D158191C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1163" y="2112963"/>
            <a:ext cx="169227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wn Arrow 5">
            <a:extLst>
              <a:ext uri="{FF2B5EF4-FFF2-40B4-BE49-F238E27FC236}">
                <a16:creationId xmlns:a16="http://schemas.microsoft.com/office/drawing/2014/main" id="{81904A93-F143-E6AE-040E-1A1016C17F18}"/>
              </a:ext>
            </a:extLst>
          </p:cNvPr>
          <p:cNvSpPr/>
          <p:nvPr/>
        </p:nvSpPr>
        <p:spPr>
          <a:xfrm>
            <a:off x="7337425" y="2012950"/>
            <a:ext cx="595313" cy="196215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extBox 6">
            <a:extLst>
              <a:ext uri="{FF2B5EF4-FFF2-40B4-BE49-F238E27FC236}">
                <a16:creationId xmlns:a16="http://schemas.microsoft.com/office/drawing/2014/main" id="{638BE969-B79A-6B70-3847-C83CE4503F2A}"/>
              </a:ext>
            </a:extLst>
          </p:cNvPr>
          <p:cNvSpPr txBox="1">
            <a:spLocks noChangeArrowheads="1"/>
          </p:cNvSpPr>
          <p:nvPr/>
        </p:nvSpPr>
        <p:spPr bwMode="auto">
          <a:xfrm>
            <a:off x="835025" y="4587875"/>
            <a:ext cx="2857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Cambria" panose="02040503050406030204" pitchFamily="18" charset="0"/>
              </a:rPr>
              <a:t>‘Very Bad’ to ‘Very Good’</a:t>
            </a:r>
          </a:p>
        </p:txBody>
      </p:sp>
      <p:sp>
        <p:nvSpPr>
          <p:cNvPr id="8" name="Down Arrow 7">
            <a:extLst>
              <a:ext uri="{FF2B5EF4-FFF2-40B4-BE49-F238E27FC236}">
                <a16:creationId xmlns:a16="http://schemas.microsoft.com/office/drawing/2014/main" id="{D65431EA-2A3D-75C0-9281-28215C01CBB0}"/>
              </a:ext>
            </a:extLst>
          </p:cNvPr>
          <p:cNvSpPr/>
          <p:nvPr/>
        </p:nvSpPr>
        <p:spPr>
          <a:xfrm rot="16200000">
            <a:off x="4636294" y="3896519"/>
            <a:ext cx="612775" cy="1728787"/>
          </a:xfrm>
          <a:prstGeom prst="downArrow">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extBox 8">
            <a:extLst>
              <a:ext uri="{FF2B5EF4-FFF2-40B4-BE49-F238E27FC236}">
                <a16:creationId xmlns:a16="http://schemas.microsoft.com/office/drawing/2014/main" id="{DDC16AE8-7536-7B9A-3891-20723C13A6E9}"/>
              </a:ext>
            </a:extLst>
          </p:cNvPr>
          <p:cNvSpPr txBox="1">
            <a:spLocks noChangeArrowheads="1"/>
          </p:cNvSpPr>
          <p:nvPr/>
        </p:nvSpPr>
        <p:spPr bwMode="auto">
          <a:xfrm>
            <a:off x="6486525" y="4587875"/>
            <a:ext cx="28908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Cambria" panose="02040503050406030204" pitchFamily="18" charset="0"/>
              </a:rPr>
              <a:t>- 0,687 Discontent</a:t>
            </a:r>
          </a:p>
        </p:txBody>
      </p:sp>
      <p:pic>
        <p:nvPicPr>
          <p:cNvPr id="115721" name="Picture 2" descr="Image result for doctor whatsapp symbol">
            <a:extLst>
              <a:ext uri="{FF2B5EF4-FFF2-40B4-BE49-F238E27FC236}">
                <a16:creationId xmlns:a16="http://schemas.microsoft.com/office/drawing/2014/main" id="{BFBEA268-2316-4FF9-ADF0-140CF10017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0797" t="30400" r="40916" b="24800"/>
          <a:stretch>
            <a:fillRect/>
          </a:stretch>
        </p:blipFill>
        <p:spPr bwMode="auto">
          <a:xfrm>
            <a:off x="982663" y="2012950"/>
            <a:ext cx="1546225"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22" name="Rectangle 9">
            <a:extLst>
              <a:ext uri="{FF2B5EF4-FFF2-40B4-BE49-F238E27FC236}">
                <a16:creationId xmlns:a16="http://schemas.microsoft.com/office/drawing/2014/main" id="{A09782EF-4256-F93C-8DA5-811FE5B22AD3}"/>
              </a:ext>
            </a:extLst>
          </p:cNvPr>
          <p:cNvSpPr>
            <a:spLocks noChangeArrowheads="1"/>
          </p:cNvSpPr>
          <p:nvPr/>
        </p:nvSpPr>
        <p:spPr bwMode="auto">
          <a:xfrm>
            <a:off x="179388" y="6381750"/>
            <a:ext cx="2413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i="1">
                <a:latin typeface="Cambria" panose="02040503050406030204" pitchFamily="18" charset="0"/>
              </a:rPr>
              <a:t>Stijn Ringnalda, 2019</a:t>
            </a:r>
            <a:endParaRPr lang="en-US" altLang="en-US" sz="1800"/>
          </a:p>
        </p:txBody>
      </p:sp>
    </p:spTree>
    <p:extLst>
      <p:ext uri="{BB962C8B-B14F-4D97-AF65-F5344CB8AC3E}">
        <p14:creationId xmlns:p14="http://schemas.microsoft.com/office/powerpoint/2010/main" val="349383098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3">
            <a:extLst>
              <a:ext uri="{FF2B5EF4-FFF2-40B4-BE49-F238E27FC236}">
                <a16:creationId xmlns:a16="http://schemas.microsoft.com/office/drawing/2014/main" id="{1465BEA7-6389-14B0-2909-6FFD20B13E6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404813"/>
            <a:ext cx="8915400"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Rectangle 4">
            <a:extLst>
              <a:ext uri="{FF2B5EF4-FFF2-40B4-BE49-F238E27FC236}">
                <a16:creationId xmlns:a16="http://schemas.microsoft.com/office/drawing/2014/main" id="{9363C71F-91E9-3C8B-8876-E5FAF3BE8E55}"/>
              </a:ext>
            </a:extLst>
          </p:cNvPr>
          <p:cNvSpPr>
            <a:spLocks noChangeArrowheads="1"/>
          </p:cNvSpPr>
          <p:nvPr/>
        </p:nvSpPr>
        <p:spPr bwMode="auto">
          <a:xfrm>
            <a:off x="117475" y="6021388"/>
            <a:ext cx="8702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hlinkClick r:id="rId3"/>
              </a:rPr>
              <a:t>https://www.lse.ac.uk/Events/2020/10/202010011600/trump</a:t>
            </a:r>
            <a:r>
              <a:rPr lang="en-US" altLang="en-US" sz="1800"/>
              <a:t> </a:t>
            </a:r>
          </a:p>
        </p:txBody>
      </p:sp>
      <p:sp>
        <p:nvSpPr>
          <p:cNvPr id="116740" name="Rectangle 5">
            <a:extLst>
              <a:ext uri="{FF2B5EF4-FFF2-40B4-BE49-F238E27FC236}">
                <a16:creationId xmlns:a16="http://schemas.microsoft.com/office/drawing/2014/main" id="{D89DBFC2-BA33-4B13-FE5A-221590379DBD}"/>
              </a:ext>
            </a:extLst>
          </p:cNvPr>
          <p:cNvSpPr>
            <a:spLocks noChangeArrowheads="1"/>
          </p:cNvSpPr>
          <p:nvPr/>
        </p:nvSpPr>
        <p:spPr bwMode="auto">
          <a:xfrm>
            <a:off x="117475" y="5124450"/>
            <a:ext cx="8126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hlinkClick r:id="rId4"/>
              </a:rPr>
              <a:t>https://twitter.com/dimitris_ballas/status/1311695672257773572</a:t>
            </a:r>
            <a:r>
              <a:rPr lang="en-US" altLang="en-US" sz="1800"/>
              <a:t> </a:t>
            </a:r>
          </a:p>
        </p:txBody>
      </p:sp>
    </p:spTree>
    <p:extLst>
      <p:ext uri="{BB962C8B-B14F-4D97-AF65-F5344CB8AC3E}">
        <p14:creationId xmlns:p14="http://schemas.microsoft.com/office/powerpoint/2010/main" val="2940960913"/>
      </p:ext>
    </p:extLst>
  </p:cSld>
  <p:clrMapOvr>
    <a:masterClrMapping/>
  </p:clrMapOvr>
  <p:transition>
    <p:rand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5">
            <a:extLst>
              <a:ext uri="{FF2B5EF4-FFF2-40B4-BE49-F238E27FC236}">
                <a16:creationId xmlns:a16="http://schemas.microsoft.com/office/drawing/2014/main" id="{2195D52C-ED36-C8A9-1393-472324A9CC07}"/>
              </a:ext>
            </a:extLst>
          </p:cNvPr>
          <p:cNvSpPr>
            <a:spLocks noChangeArrowheads="1"/>
          </p:cNvSpPr>
          <p:nvPr/>
        </p:nvSpPr>
        <p:spPr bwMode="auto">
          <a:xfrm>
            <a:off x="100013" y="4221163"/>
            <a:ext cx="8126412"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0"/>
              <a:t>Andres Rodriguez-Pose &amp; Neil Lee &amp; Cornelius Lipp, 2020. "</a:t>
            </a:r>
            <a:r>
              <a:rPr lang="en-US" altLang="en-US" sz="1800">
                <a:hlinkClick r:id="rId2"/>
              </a:rPr>
              <a:t>GOLFING WITH TRUMP: Social capital, decline, inequality, and the rise of populism in the US</a:t>
            </a:r>
            <a:r>
              <a:rPr lang="en-US" altLang="en-US" sz="1800" b="0"/>
              <a:t>," </a:t>
            </a:r>
            <a:r>
              <a:rPr lang="en-US" altLang="en-US" sz="1800" b="0">
                <a:hlinkClick r:id="rId3"/>
              </a:rPr>
              <a:t>Papers in Evolutionary Economic Geography (PEEG)</a:t>
            </a:r>
            <a:r>
              <a:rPr lang="en-US" altLang="en-US" sz="1800" b="0"/>
              <a:t> 2038, Utrecht University, Department of Human Geography and Spatial Planning, Group Economic Geography, revised Sep 2020.</a:t>
            </a:r>
            <a:endParaRPr lang="en-US" altLang="en-US" sz="1800"/>
          </a:p>
        </p:txBody>
      </p:sp>
      <p:sp>
        <p:nvSpPr>
          <p:cNvPr id="117763" name="TextBox 2">
            <a:extLst>
              <a:ext uri="{FF2B5EF4-FFF2-40B4-BE49-F238E27FC236}">
                <a16:creationId xmlns:a16="http://schemas.microsoft.com/office/drawing/2014/main" id="{A9EBCE3D-5BB4-916F-23D3-529D3E38721B}"/>
              </a:ext>
            </a:extLst>
          </p:cNvPr>
          <p:cNvSpPr txBox="1">
            <a:spLocks noChangeArrowheads="1"/>
          </p:cNvSpPr>
          <p:nvPr/>
        </p:nvSpPr>
        <p:spPr bwMode="auto">
          <a:xfrm>
            <a:off x="11113" y="404813"/>
            <a:ext cx="89154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200" b="0" i="1"/>
              <a:t>“’In 2000 Robert Putnam forecast that United States (US) democracy was at risk from the twin challenges of declining civic engagement and rising interpersonal inequality.  Sixteen years later, his predictions were vindicated by the election of Donald Trump as president of the US. This paper analyses the extent to which the election of Donald Trump was related to levels of social capital and interpersonal inequalities and posits a third alternative: that the rise in vote for Trump in 2016 was the result of long-term economic and population decline in areas with strong social capital. This hypothesis is confirmed by the econometric analysis conducted for counties across the US” </a:t>
            </a:r>
            <a:endParaRPr lang="en-US" altLang="en-US" sz="2200" i="1"/>
          </a:p>
        </p:txBody>
      </p:sp>
    </p:spTree>
    <p:extLst>
      <p:ext uri="{BB962C8B-B14F-4D97-AF65-F5344CB8AC3E}">
        <p14:creationId xmlns:p14="http://schemas.microsoft.com/office/powerpoint/2010/main" val="2526612595"/>
      </p:ext>
    </p:extLst>
  </p:cSld>
  <p:clrMapOvr>
    <a:masterClrMapping/>
  </p:clrMapOvr>
  <p:transition>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4">
            <a:extLst>
              <a:ext uri="{FF2B5EF4-FFF2-40B4-BE49-F238E27FC236}">
                <a16:creationId xmlns:a16="http://schemas.microsoft.com/office/drawing/2014/main" id="{E6406C00-5019-B3CA-6F9D-4E075151A37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37"/>
            <a:ext cx="5928717" cy="30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DFBDE261-CD84-BF40-EF77-DB15428AC092}"/>
              </a:ext>
            </a:extLst>
          </p:cNvPr>
          <p:cNvPicPr>
            <a:picLocks noChangeAspect="1"/>
          </p:cNvPicPr>
          <p:nvPr/>
        </p:nvPicPr>
        <p:blipFill>
          <a:blip r:embed="rId3"/>
          <a:stretch>
            <a:fillRect/>
          </a:stretch>
        </p:blipFill>
        <p:spPr>
          <a:xfrm>
            <a:off x="179513" y="3212976"/>
            <a:ext cx="5006812" cy="3519640"/>
          </a:xfrm>
          <a:prstGeom prst="rect">
            <a:avLst/>
          </a:prstGeom>
        </p:spPr>
      </p:pic>
    </p:spTree>
    <p:extLst>
      <p:ext uri="{BB962C8B-B14F-4D97-AF65-F5344CB8AC3E}">
        <p14:creationId xmlns:p14="http://schemas.microsoft.com/office/powerpoint/2010/main" val="106576372"/>
      </p:ext>
    </p:extLst>
  </p:cSld>
  <p:clrMapOvr>
    <a:masterClrMapping/>
  </p:clrMapOvr>
  <p:transition>
    <p:rand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3C33E369-109B-23CC-43EC-51B49845F171}"/>
              </a:ext>
            </a:extLst>
          </p:cNvPr>
          <p:cNvSpPr>
            <a:spLocks noGrp="1"/>
          </p:cNvSpPr>
          <p:nvPr>
            <p:ph type="ctrTitle"/>
          </p:nvPr>
        </p:nvSpPr>
        <p:spPr>
          <a:xfrm>
            <a:off x="0" y="260648"/>
            <a:ext cx="9144000" cy="696912"/>
          </a:xfrm>
        </p:spPr>
        <p:txBody>
          <a:bodyPr/>
          <a:lstStyle/>
          <a:p>
            <a:r>
              <a:rPr lang="en-GB" altLang="en-US" sz="3200" b="1" dirty="0">
                <a:solidFill>
                  <a:schemeClr val="tx1"/>
                </a:solidFill>
              </a:rPr>
              <a:t>Determinants of Grievances and Discontent </a:t>
            </a:r>
          </a:p>
        </p:txBody>
      </p:sp>
      <p:sp>
        <p:nvSpPr>
          <p:cNvPr id="3" name="Textfeld 2">
            <a:extLst>
              <a:ext uri="{FF2B5EF4-FFF2-40B4-BE49-F238E27FC236}">
                <a16:creationId xmlns:a16="http://schemas.microsoft.com/office/drawing/2014/main" id="{CF7BDFFE-9D0B-9171-7500-394C97B852D7}"/>
              </a:ext>
            </a:extLst>
          </p:cNvPr>
          <p:cNvSpPr txBox="1"/>
          <p:nvPr/>
        </p:nvSpPr>
        <p:spPr>
          <a:xfrm>
            <a:off x="305593" y="836712"/>
            <a:ext cx="8532813" cy="6492875"/>
          </a:xfrm>
          <a:prstGeom prst="rect">
            <a:avLst/>
          </a:prstGeom>
          <a:noFill/>
        </p:spPr>
        <p:txBody>
          <a:bodyPr>
            <a:spAutoFit/>
          </a:bodyPr>
          <a:lstStyle/>
          <a:p>
            <a:pPr marL="257175" indent="-257175">
              <a:lnSpc>
                <a:spcPct val="150000"/>
              </a:lnSpc>
              <a:buFont typeface="Arial" panose="020B0604020202020204" pitchFamily="34" charset="0"/>
              <a:buChar char="•"/>
              <a:defRPr/>
            </a:pPr>
            <a:r>
              <a:rPr lang="en-GB" sz="2600" dirty="0">
                <a:solidFill>
                  <a:srgbClr val="000000"/>
                </a:solidFill>
                <a:latin typeface="+mj-lt"/>
              </a:rPr>
              <a:t>Economic Grievances and Discontent</a:t>
            </a:r>
          </a:p>
          <a:p>
            <a:pPr marL="600075" lvl="1" indent="-257175">
              <a:lnSpc>
                <a:spcPct val="150000"/>
              </a:lnSpc>
              <a:buFont typeface="Arial" panose="020B0604020202020204" pitchFamily="34" charset="0"/>
              <a:buChar char="•"/>
              <a:defRPr/>
            </a:pPr>
            <a:r>
              <a:rPr lang="en-GB" sz="2600" b="0" dirty="0">
                <a:solidFill>
                  <a:srgbClr val="000000"/>
                </a:solidFill>
                <a:latin typeface="+mj-lt"/>
              </a:rPr>
              <a:t>Globalisation has led to regional socio-economic inequalities </a:t>
            </a:r>
          </a:p>
          <a:p>
            <a:pPr marL="600075" lvl="1" indent="-257175">
              <a:lnSpc>
                <a:spcPct val="150000"/>
              </a:lnSpc>
              <a:buFont typeface="Arial" panose="020B0604020202020204" pitchFamily="34" charset="0"/>
              <a:buChar char="•"/>
              <a:defRPr/>
            </a:pPr>
            <a:r>
              <a:rPr lang="en-GB" sz="2600" b="0" dirty="0">
                <a:solidFill>
                  <a:srgbClr val="000000"/>
                </a:solidFill>
                <a:latin typeface="+mj-lt"/>
              </a:rPr>
              <a:t>Spatial mobility patterns</a:t>
            </a:r>
          </a:p>
          <a:p>
            <a:pPr marL="257175" indent="-257175">
              <a:lnSpc>
                <a:spcPct val="150000"/>
              </a:lnSpc>
              <a:buFont typeface="Arial" panose="020B0604020202020204" pitchFamily="34" charset="0"/>
              <a:buChar char="•"/>
              <a:defRPr/>
            </a:pPr>
            <a:r>
              <a:rPr lang="en-GB" sz="2600" dirty="0">
                <a:solidFill>
                  <a:srgbClr val="000000"/>
                </a:solidFill>
                <a:latin typeface="+mj-lt"/>
              </a:rPr>
              <a:t>Cultural backlash theory/ thesis </a:t>
            </a:r>
            <a:r>
              <a:rPr lang="en-GB" sz="2600" b="0" dirty="0">
                <a:solidFill>
                  <a:srgbClr val="000000"/>
                </a:solidFill>
                <a:latin typeface="+mj-lt"/>
              </a:rPr>
              <a:t>(e.g. anti-immigration and Eurosceptic attitudes) (Norris and Inglehart, 2019) </a:t>
            </a:r>
          </a:p>
          <a:p>
            <a:pPr marL="257175" indent="-257175">
              <a:lnSpc>
                <a:spcPct val="150000"/>
              </a:lnSpc>
              <a:buFont typeface="Arial" panose="020B0604020202020204" pitchFamily="34" charset="0"/>
              <a:buChar char="•"/>
              <a:defRPr/>
            </a:pPr>
            <a:r>
              <a:rPr lang="en-GB" sz="2600" dirty="0">
                <a:solidFill>
                  <a:srgbClr val="000000"/>
                </a:solidFill>
                <a:latin typeface="+mj-lt"/>
              </a:rPr>
              <a:t>“Empire“ – nostalgia and empire mentality </a:t>
            </a:r>
            <a:r>
              <a:rPr lang="en-GB" sz="2600" b="0" dirty="0">
                <a:solidFill>
                  <a:srgbClr val="000000"/>
                </a:solidFill>
                <a:latin typeface="+mj-lt"/>
              </a:rPr>
              <a:t>(Dorling and Tomlinson, 2019)</a:t>
            </a:r>
          </a:p>
          <a:p>
            <a:pPr>
              <a:lnSpc>
                <a:spcPct val="150000"/>
              </a:lnSpc>
              <a:defRPr/>
            </a:pPr>
            <a:endParaRPr lang="en-GB" sz="2600" b="0" dirty="0">
              <a:solidFill>
                <a:srgbClr val="000000"/>
              </a:solidFill>
              <a:latin typeface="+mj-lt"/>
              <a:ea typeface="Helvetica Neue" panose="02000503000000020004" pitchFamily="2" charset="0"/>
              <a:cs typeface="Helvetica Neue" panose="02000503000000020004" pitchFamily="2" charset="0"/>
            </a:endParaRPr>
          </a:p>
          <a:p>
            <a:pPr>
              <a:defRPr/>
            </a:pPr>
            <a:endParaRPr lang="en-GB" sz="2600" b="0" dirty="0">
              <a:solidFill>
                <a:srgbClr val="000000"/>
              </a:solidFill>
              <a:latin typeface="+mj-lt"/>
            </a:endParaRPr>
          </a:p>
        </p:txBody>
      </p:sp>
    </p:spTree>
    <p:extLst>
      <p:ext uri="{BB962C8B-B14F-4D97-AF65-F5344CB8AC3E}">
        <p14:creationId xmlns:p14="http://schemas.microsoft.com/office/powerpoint/2010/main" val="3747443268"/>
      </p:ext>
    </p:extLst>
  </p:cSld>
  <p:clrMapOvr>
    <a:masterClrMapping/>
  </p:clrMapOvr>
  <p:transition>
    <p:rand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1">
            <a:extLst>
              <a:ext uri="{FF2B5EF4-FFF2-40B4-BE49-F238E27FC236}">
                <a16:creationId xmlns:a16="http://schemas.microsoft.com/office/drawing/2014/main" id="{FF687B7E-0D71-2C40-BA5B-152B1242D8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43408"/>
            <a:ext cx="85725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59" name="Picture 4">
            <a:extLst>
              <a:ext uri="{FF2B5EF4-FFF2-40B4-BE49-F238E27FC236}">
                <a16:creationId xmlns:a16="http://schemas.microsoft.com/office/drawing/2014/main" id="{AC19AFAC-B7A3-CBC0-3E5C-3D5AC0C1C6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3140968"/>
            <a:ext cx="5872162"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0802553"/>
      </p:ext>
    </p:extLst>
  </p:cSld>
  <p:clrMapOvr>
    <a:masterClrMapping/>
  </p:clrMapOvr>
  <p:transition>
    <p:rand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3">
            <a:extLst>
              <a:ext uri="{FF2B5EF4-FFF2-40B4-BE49-F238E27FC236}">
                <a16:creationId xmlns:a16="http://schemas.microsoft.com/office/drawing/2014/main" id="{5A2DB7AA-68D7-DF59-0BC9-1972A9A9038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76672"/>
            <a:ext cx="8829675"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8359022"/>
      </p:ext>
    </p:extLst>
  </p:cSld>
  <p:clrMapOvr>
    <a:masterClrMapping/>
  </p:clrMapOvr>
  <p:transition>
    <p:rand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22001A-EDA7-E23E-D0DB-AB334C474495}"/>
              </a:ext>
            </a:extLst>
          </p:cNvPr>
          <p:cNvPicPr>
            <a:picLocks noChangeAspect="1"/>
          </p:cNvPicPr>
          <p:nvPr/>
        </p:nvPicPr>
        <p:blipFill>
          <a:blip r:embed="rId2"/>
          <a:stretch>
            <a:fillRect/>
          </a:stretch>
        </p:blipFill>
        <p:spPr>
          <a:xfrm>
            <a:off x="1084049" y="101824"/>
            <a:ext cx="6872328" cy="6756176"/>
          </a:xfrm>
          <a:prstGeom prst="rect">
            <a:avLst/>
          </a:prstGeom>
        </p:spPr>
      </p:pic>
    </p:spTree>
    <p:extLst>
      <p:ext uri="{BB962C8B-B14F-4D97-AF65-F5344CB8AC3E}">
        <p14:creationId xmlns:p14="http://schemas.microsoft.com/office/powerpoint/2010/main" val="1161296135"/>
      </p:ext>
    </p:extLst>
  </p:cSld>
  <p:clrMapOvr>
    <a:masterClrMapping/>
  </p:clrMapOvr>
  <p:transition>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AFAED2-7745-22C0-2EB8-ECD5C15EE818}"/>
              </a:ext>
            </a:extLst>
          </p:cNvPr>
          <p:cNvPicPr>
            <a:picLocks noChangeAspect="1"/>
          </p:cNvPicPr>
          <p:nvPr/>
        </p:nvPicPr>
        <p:blipFill>
          <a:blip r:embed="rId2"/>
          <a:stretch>
            <a:fillRect/>
          </a:stretch>
        </p:blipFill>
        <p:spPr>
          <a:xfrm>
            <a:off x="1187624" y="0"/>
            <a:ext cx="6377563" cy="6858000"/>
          </a:xfrm>
          <a:prstGeom prst="rect">
            <a:avLst/>
          </a:prstGeom>
        </p:spPr>
      </p:pic>
    </p:spTree>
    <p:extLst>
      <p:ext uri="{BB962C8B-B14F-4D97-AF65-F5344CB8AC3E}">
        <p14:creationId xmlns:p14="http://schemas.microsoft.com/office/powerpoint/2010/main" val="741746148"/>
      </p:ext>
    </p:extLst>
  </p:cSld>
  <p:clrMapOvr>
    <a:masterClrMapping/>
  </p:clrMapOvr>
  <p:transition>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54D1EA-2F8B-F38F-38B0-2DC17756026B}"/>
              </a:ext>
            </a:extLst>
          </p:cNvPr>
          <p:cNvPicPr>
            <a:picLocks noChangeAspect="1"/>
          </p:cNvPicPr>
          <p:nvPr/>
        </p:nvPicPr>
        <p:blipFill>
          <a:blip r:embed="rId2"/>
          <a:stretch>
            <a:fillRect/>
          </a:stretch>
        </p:blipFill>
        <p:spPr>
          <a:xfrm>
            <a:off x="611560" y="980728"/>
            <a:ext cx="8256113" cy="5305767"/>
          </a:xfrm>
          <a:prstGeom prst="rect">
            <a:avLst/>
          </a:prstGeom>
        </p:spPr>
      </p:pic>
    </p:spTree>
    <p:extLst>
      <p:ext uri="{BB962C8B-B14F-4D97-AF65-F5344CB8AC3E}">
        <p14:creationId xmlns:p14="http://schemas.microsoft.com/office/powerpoint/2010/main" val="944428724"/>
      </p:ext>
    </p:extLst>
  </p:cSld>
  <p:clrMapOvr>
    <a:masterClrMapping/>
  </p:clrMapOvr>
  <p:transition>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Afbeeldingsresultaat voor gele hesjes frankrijk">
            <a:extLst>
              <a:ext uri="{FF2B5EF4-FFF2-40B4-BE49-F238E27FC236}">
                <a16:creationId xmlns:a16="http://schemas.microsoft.com/office/drawing/2014/main" id="{F12A0CA5-0913-F1CA-075C-F05B4A2BC1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613" y="914400"/>
            <a:ext cx="7534275" cy="480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TextBox 5">
            <a:extLst>
              <a:ext uri="{FF2B5EF4-FFF2-40B4-BE49-F238E27FC236}">
                <a16:creationId xmlns:a16="http://schemas.microsoft.com/office/drawing/2014/main" id="{057DAFDB-208C-397D-AEB2-091BC2BB9D1A}"/>
              </a:ext>
            </a:extLst>
          </p:cNvPr>
          <p:cNvSpPr txBox="1">
            <a:spLocks noChangeArrowheads="1"/>
          </p:cNvSpPr>
          <p:nvPr/>
        </p:nvSpPr>
        <p:spPr bwMode="auto">
          <a:xfrm>
            <a:off x="6511925" y="5695950"/>
            <a:ext cx="30464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i="1"/>
              <a:t>Le Parisien, December 2018</a:t>
            </a:r>
          </a:p>
        </p:txBody>
      </p:sp>
      <p:sp>
        <p:nvSpPr>
          <p:cNvPr id="97284" name="Content Placeholder 2">
            <a:extLst>
              <a:ext uri="{FF2B5EF4-FFF2-40B4-BE49-F238E27FC236}">
                <a16:creationId xmlns:a16="http://schemas.microsoft.com/office/drawing/2014/main" id="{E63B6F3D-DADE-1A26-ACC4-BD1471E8ABFE}"/>
              </a:ext>
            </a:extLst>
          </p:cNvPr>
          <p:cNvSpPr>
            <a:spLocks noGrp="1"/>
          </p:cNvSpPr>
          <p:nvPr>
            <p:ph idx="1"/>
          </p:nvPr>
        </p:nvSpPr>
        <p:spPr>
          <a:xfrm>
            <a:off x="468313" y="5864225"/>
            <a:ext cx="5688012" cy="660400"/>
          </a:xfrm>
        </p:spPr>
        <p:txBody>
          <a:bodyPr/>
          <a:lstStyle/>
          <a:p>
            <a:pPr marL="0" indent="0">
              <a:buFontTx/>
              <a:buNone/>
            </a:pPr>
            <a:r>
              <a:rPr lang="en-US" altLang="en-US" sz="1800" i="1">
                <a:latin typeface="Cambria" panose="02040503050406030204" pitchFamily="18" charset="0"/>
              </a:rPr>
              <a:t>Presentation Graduate Research Day</a:t>
            </a:r>
            <a:br>
              <a:rPr lang="en-US" altLang="en-US" sz="1800" i="1">
                <a:latin typeface="Cambria" panose="02040503050406030204" pitchFamily="18" charset="0"/>
              </a:rPr>
            </a:br>
            <a:r>
              <a:rPr lang="en-US" altLang="en-US" sz="1800" i="1">
                <a:latin typeface="Cambria" panose="02040503050406030204" pitchFamily="18" charset="0"/>
              </a:rPr>
              <a:t>Stijn Ringnalda  MSc Economic Geography, University of Groningen , 2019 </a:t>
            </a:r>
          </a:p>
        </p:txBody>
      </p:sp>
    </p:spTree>
    <p:extLst>
      <p:ext uri="{BB962C8B-B14F-4D97-AF65-F5344CB8AC3E}">
        <p14:creationId xmlns:p14="http://schemas.microsoft.com/office/powerpoint/2010/main" val="2580607299"/>
      </p:ext>
    </p:extLst>
  </p:cSld>
  <p:clrMapOvr>
    <a:masterClrMapping/>
  </p:clrMapOvr>
  <p:transition>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F084F-557D-CAD5-D6CE-DE7496452D2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FC282EF-7274-A431-3606-26B6DF815D2C}"/>
              </a:ext>
            </a:extLst>
          </p:cNvPr>
          <p:cNvPicPr>
            <a:picLocks noChangeAspect="1"/>
          </p:cNvPicPr>
          <p:nvPr/>
        </p:nvPicPr>
        <p:blipFill>
          <a:blip r:embed="rId2"/>
          <a:stretch>
            <a:fillRect/>
          </a:stretch>
        </p:blipFill>
        <p:spPr>
          <a:xfrm>
            <a:off x="1288091" y="0"/>
            <a:ext cx="6567817" cy="6858000"/>
          </a:xfrm>
          <a:prstGeom prst="rect">
            <a:avLst/>
          </a:prstGeom>
        </p:spPr>
      </p:pic>
    </p:spTree>
    <p:extLst>
      <p:ext uri="{BB962C8B-B14F-4D97-AF65-F5344CB8AC3E}">
        <p14:creationId xmlns:p14="http://schemas.microsoft.com/office/powerpoint/2010/main" val="1867002421"/>
      </p:ext>
    </p:extLst>
  </p:cSld>
  <p:clrMapOvr>
    <a:masterClrMapping/>
  </p:clrMapOvr>
  <p:transition>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a:extLst>
              <a:ext uri="{FF2B5EF4-FFF2-40B4-BE49-F238E27FC236}">
                <a16:creationId xmlns:a16="http://schemas.microsoft.com/office/drawing/2014/main" id="{93516D00-2563-6FD2-9CAD-F51C1B4E37E8}"/>
              </a:ext>
            </a:extLst>
          </p:cNvPr>
          <p:cNvSpPr>
            <a:spLocks noGrp="1"/>
          </p:cNvSpPr>
          <p:nvPr>
            <p:ph type="title"/>
          </p:nvPr>
        </p:nvSpPr>
        <p:spPr>
          <a:xfrm>
            <a:off x="174625" y="120650"/>
            <a:ext cx="8794750" cy="1143000"/>
          </a:xfrm>
        </p:spPr>
        <p:txBody>
          <a:bodyPr/>
          <a:lstStyle/>
          <a:p>
            <a:r>
              <a:rPr lang="en-US" altLang="en-US" sz="3800" b="1"/>
              <a:t>Opportunities for Further Research</a:t>
            </a:r>
          </a:p>
        </p:txBody>
      </p:sp>
      <p:sp>
        <p:nvSpPr>
          <p:cNvPr id="126979" name="Content Placeholder 2">
            <a:extLst>
              <a:ext uri="{FF2B5EF4-FFF2-40B4-BE49-F238E27FC236}">
                <a16:creationId xmlns:a16="http://schemas.microsoft.com/office/drawing/2014/main" id="{1FE2AFFB-9E7C-B8A2-2B92-AE43C292006E}"/>
              </a:ext>
            </a:extLst>
          </p:cNvPr>
          <p:cNvSpPr>
            <a:spLocks noGrp="1"/>
          </p:cNvSpPr>
          <p:nvPr>
            <p:ph idx="1"/>
          </p:nvPr>
        </p:nvSpPr>
        <p:spPr>
          <a:xfrm>
            <a:off x="457200" y="1279525"/>
            <a:ext cx="8229600" cy="4525963"/>
          </a:xfrm>
        </p:spPr>
        <p:txBody>
          <a:bodyPr/>
          <a:lstStyle/>
          <a:p>
            <a:r>
              <a:rPr lang="en-US" altLang="en-US" sz="2600"/>
              <a:t>Potential to consider additional contextual factors pertaining to the geography of discontent and relevant media and political discourse as well as possible interactions between levels.</a:t>
            </a:r>
          </a:p>
          <a:p>
            <a:r>
              <a:rPr lang="en-US" altLang="en-US" sz="2600"/>
              <a:t>Engage further with the highly relevant literature on the geographies of discontent and the revenge of the ‘places that don’t matter’</a:t>
            </a:r>
          </a:p>
          <a:p>
            <a:r>
              <a:rPr lang="en-US" altLang="en-US" sz="2600"/>
              <a:t>Potential engage with themes in cultural geography pertaining to intergenerational social justice and place attachment.</a:t>
            </a:r>
          </a:p>
          <a:p>
            <a:r>
              <a:rPr lang="en-US" altLang="en-US" sz="2600"/>
              <a:t>Inequalities, European Social Values and identity</a:t>
            </a:r>
          </a:p>
          <a:p>
            <a:r>
              <a:rPr lang="en-US" altLang="en-US" sz="2600"/>
              <a:t>Implications for democracy in Europe</a:t>
            </a:r>
          </a:p>
          <a:p>
            <a:endParaRPr lang="en-US" altLang="en-US" sz="2600"/>
          </a:p>
        </p:txBody>
      </p:sp>
    </p:spTree>
    <p:extLst>
      <p:ext uri="{BB962C8B-B14F-4D97-AF65-F5344CB8AC3E}">
        <p14:creationId xmlns:p14="http://schemas.microsoft.com/office/powerpoint/2010/main" val="3076807324"/>
      </p:ext>
    </p:extLst>
  </p:cSld>
  <p:clrMapOvr>
    <a:masterClrMapping/>
  </p:clrMapOvr>
  <p:transition>
    <p:rand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B09FF-30B2-0A0D-EC61-3DC88FF39780}"/>
            </a:ext>
          </a:extLst>
        </p:cNvPr>
        <p:cNvGrpSpPr/>
        <p:nvPr/>
      </p:nvGrpSpPr>
      <p:grpSpPr>
        <a:xfrm>
          <a:off x="0" y="0"/>
          <a:ext cx="0" cy="0"/>
          <a:chOff x="0" y="0"/>
          <a:chExt cx="0" cy="0"/>
        </a:xfrm>
      </p:grpSpPr>
      <p:pic>
        <p:nvPicPr>
          <p:cNvPr id="129026" name="Picture 1">
            <a:extLst>
              <a:ext uri="{FF2B5EF4-FFF2-40B4-BE49-F238E27FC236}">
                <a16:creationId xmlns:a16="http://schemas.microsoft.com/office/drawing/2014/main" id="{5490256F-50C3-39BB-9F5D-F21D192660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2100" y="44450"/>
            <a:ext cx="8528050" cy="676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1753501"/>
      </p:ext>
    </p:extLst>
  </p:cSld>
  <p:clrMapOvr>
    <a:masterClrMapping/>
  </p:clrMapOvr>
  <p:transition>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C1367-4532-B11D-4275-42808A214129}"/>
            </a:ext>
          </a:extLst>
        </p:cNvPr>
        <p:cNvGrpSpPr/>
        <p:nvPr/>
      </p:nvGrpSpPr>
      <p:grpSpPr>
        <a:xfrm>
          <a:off x="0" y="0"/>
          <a:ext cx="0" cy="0"/>
          <a:chOff x="0" y="0"/>
          <a:chExt cx="0" cy="0"/>
        </a:xfrm>
      </p:grpSpPr>
      <p:pic>
        <p:nvPicPr>
          <p:cNvPr id="130050" name="Picture 1">
            <a:extLst>
              <a:ext uri="{FF2B5EF4-FFF2-40B4-BE49-F238E27FC236}">
                <a16:creationId xmlns:a16="http://schemas.microsoft.com/office/drawing/2014/main" id="{3FEBBA14-F218-1542-3412-1C4BE07AFD3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3375"/>
            <a:ext cx="9126538" cy="623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9287711"/>
      </p:ext>
    </p:extLst>
  </p:cSld>
  <p:clrMapOvr>
    <a:masterClrMapping/>
  </p:clrMapOvr>
  <p:transition>
    <p:random/>
  </p:transition>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21FDAC7E-8D05-224B-9EE3-92922003E784}"/>
            </a:ext>
          </a:extLst>
        </p:cNvPr>
        <p:cNvGrpSpPr/>
        <p:nvPr/>
      </p:nvGrpSpPr>
      <p:grpSpPr>
        <a:xfrm>
          <a:off x="0" y="0"/>
          <a:ext cx="0" cy="0"/>
          <a:chOff x="0" y="0"/>
          <a:chExt cx="0" cy="0"/>
        </a:xfrm>
      </p:grpSpPr>
      <p:sp>
        <p:nvSpPr>
          <p:cNvPr id="279555" name="Rectangle 3">
            <a:extLst>
              <a:ext uri="{FF2B5EF4-FFF2-40B4-BE49-F238E27FC236}">
                <a16:creationId xmlns:a16="http://schemas.microsoft.com/office/drawing/2014/main" id="{F4F90318-4B8D-3B68-7636-0714F843D237}"/>
              </a:ext>
            </a:extLst>
          </p:cNvPr>
          <p:cNvSpPr>
            <a:spLocks noGrp="1" noChangeArrowheads="1"/>
          </p:cNvSpPr>
          <p:nvPr>
            <p:ph type="body" idx="1"/>
          </p:nvPr>
        </p:nvSpPr>
        <p:spPr>
          <a:xfrm>
            <a:off x="457200" y="908050"/>
            <a:ext cx="8229600" cy="4525963"/>
          </a:xfrm>
        </p:spPr>
        <p:txBody>
          <a:bodyPr/>
          <a:lstStyle/>
          <a:p>
            <a:pPr marL="0" indent="0">
              <a:buFontTx/>
              <a:buNone/>
              <a:defRPr/>
            </a:pPr>
            <a:r>
              <a:rPr lang="en-GB" i="1" dirty="0"/>
              <a:t>Article 2 Right to life</a:t>
            </a:r>
          </a:p>
          <a:p>
            <a:pPr marL="0" indent="0">
              <a:buFontTx/>
              <a:buNone/>
              <a:defRPr/>
            </a:pPr>
            <a:r>
              <a:rPr lang="en-GB" i="1" dirty="0"/>
              <a:t>1. Everyone has the right to life.</a:t>
            </a:r>
          </a:p>
          <a:p>
            <a:pPr marL="0" indent="0">
              <a:buFontTx/>
              <a:buNone/>
              <a:defRPr/>
            </a:pPr>
            <a:r>
              <a:rPr lang="en-GB" i="1" dirty="0"/>
              <a:t>2. No one shall be condemned to the death penalty, or executed.</a:t>
            </a:r>
          </a:p>
          <a:p>
            <a:pPr marL="0" indent="0">
              <a:buFontTx/>
              <a:buNone/>
              <a:defRPr/>
            </a:pPr>
            <a:r>
              <a:rPr lang="en-GB" i="1" dirty="0"/>
              <a:t>Charter of Fundamental Rights of the European Union, 2007/C 303/01</a:t>
            </a:r>
          </a:p>
          <a:p>
            <a:pPr>
              <a:defRPr/>
            </a:pPr>
            <a:endParaRPr lang="en-GB" i="1" dirty="0"/>
          </a:p>
        </p:txBody>
      </p:sp>
      <p:pic>
        <p:nvPicPr>
          <p:cNvPr id="131075" name="Picture 4">
            <a:extLst>
              <a:ext uri="{FF2B5EF4-FFF2-40B4-BE49-F238E27FC236}">
                <a16:creationId xmlns:a16="http://schemas.microsoft.com/office/drawing/2014/main" id="{12FCFC3A-5D2B-910D-9573-96F4E0DBE5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40050" y="6411913"/>
            <a:ext cx="32639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0387583"/>
      </p:ext>
    </p:extLst>
  </p:cSld>
  <p:clrMapOvr>
    <a:masterClrMapping/>
  </p:clrMapOvr>
  <p:transition spd="slow" advClick="0" advTm="15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9555">
                                            <p:txEl>
                                              <p:pRg st="0" end="0"/>
                                            </p:txEl>
                                          </p:spTgt>
                                        </p:tgtEl>
                                        <p:attrNameLst>
                                          <p:attrName>style.visibility</p:attrName>
                                        </p:attrNameLst>
                                      </p:cBhvr>
                                      <p:to>
                                        <p:strVal val="visible"/>
                                      </p:to>
                                    </p:set>
                                    <p:animEffect transition="in" filter="fade">
                                      <p:cBhvr>
                                        <p:cTn id="7" dur="2000"/>
                                        <p:tgtEl>
                                          <p:spTgt spid="2795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9555">
                                            <p:txEl>
                                              <p:pRg st="1" end="1"/>
                                            </p:txEl>
                                          </p:spTgt>
                                        </p:tgtEl>
                                        <p:attrNameLst>
                                          <p:attrName>style.visibility</p:attrName>
                                        </p:attrNameLst>
                                      </p:cBhvr>
                                      <p:to>
                                        <p:strVal val="visible"/>
                                      </p:to>
                                    </p:set>
                                    <p:animEffect transition="in" filter="fade">
                                      <p:cBhvr>
                                        <p:cTn id="12" dur="2000"/>
                                        <p:tgtEl>
                                          <p:spTgt spid="27955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9555">
                                            <p:txEl>
                                              <p:pRg st="2" end="2"/>
                                            </p:txEl>
                                          </p:spTgt>
                                        </p:tgtEl>
                                        <p:attrNameLst>
                                          <p:attrName>style.visibility</p:attrName>
                                        </p:attrNameLst>
                                      </p:cBhvr>
                                      <p:to>
                                        <p:strVal val="visible"/>
                                      </p:to>
                                    </p:set>
                                    <p:animEffect transition="in" filter="fade">
                                      <p:cBhvr>
                                        <p:cTn id="17" dur="2000"/>
                                        <p:tgtEl>
                                          <p:spTgt spid="27955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9555">
                                            <p:txEl>
                                              <p:pRg st="3" end="3"/>
                                            </p:txEl>
                                          </p:spTgt>
                                        </p:tgtEl>
                                        <p:attrNameLst>
                                          <p:attrName>style.visibility</p:attrName>
                                        </p:attrNameLst>
                                      </p:cBhvr>
                                      <p:to>
                                        <p:strVal val="visible"/>
                                      </p:to>
                                    </p:set>
                                    <p:animEffect transition="in" filter="fade">
                                      <p:cBhvr>
                                        <p:cTn id="22" dur="2000"/>
                                        <p:tgtEl>
                                          <p:spTgt spid="27955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5" grpId="0" build="p"/>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AE3C13EC-0CA1-3395-C810-2E361927CFFD}"/>
            </a:ext>
          </a:extLst>
        </p:cNvPr>
        <p:cNvGrpSpPr/>
        <p:nvPr/>
      </p:nvGrpSpPr>
      <p:grpSpPr>
        <a:xfrm>
          <a:off x="0" y="0"/>
          <a:ext cx="0" cy="0"/>
          <a:chOff x="0" y="0"/>
          <a:chExt cx="0" cy="0"/>
        </a:xfrm>
      </p:grpSpPr>
      <p:sp>
        <p:nvSpPr>
          <p:cNvPr id="133122" name="Text Box 4">
            <a:extLst>
              <a:ext uri="{FF2B5EF4-FFF2-40B4-BE49-F238E27FC236}">
                <a16:creationId xmlns:a16="http://schemas.microsoft.com/office/drawing/2014/main" id="{2340A826-2F0D-9F2D-701A-6E3B38A08667}"/>
              </a:ext>
            </a:extLst>
          </p:cNvPr>
          <p:cNvSpPr txBox="1">
            <a:spLocks noChangeArrowheads="1"/>
          </p:cNvSpPr>
          <p:nvPr/>
        </p:nvSpPr>
        <p:spPr bwMode="auto">
          <a:xfrm>
            <a:off x="203200" y="188913"/>
            <a:ext cx="9144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en-US" sz="1800" i="1"/>
              <a:t>Can the death penalty be justified? Never</a:t>
            </a:r>
          </a:p>
        </p:txBody>
      </p:sp>
      <p:pic>
        <p:nvPicPr>
          <p:cNvPr id="133123" name="Picture 2">
            <a:extLst>
              <a:ext uri="{FF2B5EF4-FFF2-40B4-BE49-F238E27FC236}">
                <a16:creationId xmlns:a16="http://schemas.microsoft.com/office/drawing/2014/main" id="{90D83441-F815-F89E-E415-4716D786D4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38" y="620713"/>
            <a:ext cx="7639050" cy="4329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24" name="Picture 3">
            <a:extLst>
              <a:ext uri="{FF2B5EF4-FFF2-40B4-BE49-F238E27FC236}">
                <a16:creationId xmlns:a16="http://schemas.microsoft.com/office/drawing/2014/main" id="{6730C933-5957-C595-A6DC-4A6DB3C0F8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7775" y="4941888"/>
            <a:ext cx="6086475" cy="132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25" name="Picture 5">
            <a:extLst>
              <a:ext uri="{FF2B5EF4-FFF2-40B4-BE49-F238E27FC236}">
                <a16:creationId xmlns:a16="http://schemas.microsoft.com/office/drawing/2014/main" id="{B4714577-5264-74F4-E826-07C85E4AC0A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40050" y="6411913"/>
            <a:ext cx="32639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6936257"/>
      </p:ext>
    </p:extLst>
  </p:cSld>
  <p:clrMapOvr>
    <a:masterClrMapping/>
  </p:clrMapOvr>
  <p:transition spd="slow" advClick="0" advTm="1500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3748A-50B0-6364-01F7-31284481D820}"/>
            </a:ext>
          </a:extLst>
        </p:cNvPr>
        <p:cNvGrpSpPr/>
        <p:nvPr/>
      </p:nvGrpSpPr>
      <p:grpSpPr>
        <a:xfrm>
          <a:off x="0" y="0"/>
          <a:ext cx="0" cy="0"/>
          <a:chOff x="0" y="0"/>
          <a:chExt cx="0" cy="0"/>
        </a:xfrm>
      </p:grpSpPr>
      <p:pic>
        <p:nvPicPr>
          <p:cNvPr id="135170" name="Picture 1">
            <a:extLst>
              <a:ext uri="{FF2B5EF4-FFF2-40B4-BE49-F238E27FC236}">
                <a16:creationId xmlns:a16="http://schemas.microsoft.com/office/drawing/2014/main" id="{6DB475E0-4C10-1EBE-1947-8407A808F0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8" y="388938"/>
            <a:ext cx="8950325" cy="619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9865755"/>
      </p:ext>
    </p:extLst>
  </p:cSld>
  <p:clrMapOvr>
    <a:masterClrMapping/>
  </p:clrMapOvr>
  <p:transition>
    <p:rand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DBE01-4C99-D3C2-909E-428D1D728499}"/>
            </a:ext>
          </a:extLst>
        </p:cNvPr>
        <p:cNvGrpSpPr/>
        <p:nvPr/>
      </p:nvGrpSpPr>
      <p:grpSpPr>
        <a:xfrm>
          <a:off x="0" y="0"/>
          <a:ext cx="0" cy="0"/>
          <a:chOff x="0" y="0"/>
          <a:chExt cx="0" cy="0"/>
        </a:xfrm>
      </p:grpSpPr>
      <p:pic>
        <p:nvPicPr>
          <p:cNvPr id="136194" name="Picture 1">
            <a:extLst>
              <a:ext uri="{FF2B5EF4-FFF2-40B4-BE49-F238E27FC236}">
                <a16:creationId xmlns:a16="http://schemas.microsoft.com/office/drawing/2014/main" id="{4235AA02-3B5B-BBE1-93B4-B9CF79CA930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3363" y="333375"/>
            <a:ext cx="8677275"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09962"/>
      </p:ext>
    </p:extLst>
  </p:cSld>
  <p:clrMapOvr>
    <a:masterClrMapping/>
  </p:clrMapOvr>
  <p:transition>
    <p:random/>
  </p:transition>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34D4E188-BE12-ECFA-7807-4A63F335AB68}"/>
            </a:ext>
          </a:extLst>
        </p:cNvPr>
        <p:cNvGrpSpPr/>
        <p:nvPr/>
      </p:nvGrpSpPr>
      <p:grpSpPr>
        <a:xfrm>
          <a:off x="0" y="0"/>
          <a:ext cx="0" cy="0"/>
          <a:chOff x="0" y="0"/>
          <a:chExt cx="0" cy="0"/>
        </a:xfrm>
      </p:grpSpPr>
      <p:sp>
        <p:nvSpPr>
          <p:cNvPr id="137218" name="Text Box 4">
            <a:extLst>
              <a:ext uri="{FF2B5EF4-FFF2-40B4-BE49-F238E27FC236}">
                <a16:creationId xmlns:a16="http://schemas.microsoft.com/office/drawing/2014/main" id="{64409503-7540-593F-CC3E-8FC8CB4581E3}"/>
              </a:ext>
            </a:extLst>
          </p:cNvPr>
          <p:cNvSpPr txBox="1">
            <a:spLocks noChangeArrowheads="1"/>
          </p:cNvSpPr>
          <p:nvPr/>
        </p:nvSpPr>
        <p:spPr bwMode="auto">
          <a:xfrm>
            <a:off x="34925" y="44450"/>
            <a:ext cx="90011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2400"/>
              <a:t>ARE YOU AFRAID OF LOSING YOUR NATIONAL IDENTITY/CULTURE? Distribution of people who feel ‘very much afraid’ of losing their national identity/culture</a:t>
            </a:r>
          </a:p>
        </p:txBody>
      </p:sp>
      <p:pic>
        <p:nvPicPr>
          <p:cNvPr id="137219" name="Picture 2">
            <a:extLst>
              <a:ext uri="{FF2B5EF4-FFF2-40B4-BE49-F238E27FC236}">
                <a16:creationId xmlns:a16="http://schemas.microsoft.com/office/drawing/2014/main" id="{1A566B12-1B08-AF09-9A82-E8EC189F10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 y="1244600"/>
            <a:ext cx="8550275" cy="486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7220" name="Picture 5">
            <a:extLst>
              <a:ext uri="{FF2B5EF4-FFF2-40B4-BE49-F238E27FC236}">
                <a16:creationId xmlns:a16="http://schemas.microsoft.com/office/drawing/2014/main" id="{ADA6F90C-D992-C5CF-A53F-CF0CD409D0C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40050" y="6411913"/>
            <a:ext cx="32639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7336150"/>
      </p:ext>
    </p:extLst>
  </p:cSld>
  <p:clrMapOvr>
    <a:masterClrMapping/>
  </p:clrMapOvr>
  <p:transition spd="slow" advClick="0" advTm="1500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17E09-8E4F-5CD2-B911-422AB0414AFC}"/>
            </a:ext>
          </a:extLst>
        </p:cNvPr>
        <p:cNvGrpSpPr/>
        <p:nvPr/>
      </p:nvGrpSpPr>
      <p:grpSpPr>
        <a:xfrm>
          <a:off x="0" y="0"/>
          <a:ext cx="0" cy="0"/>
          <a:chOff x="0" y="0"/>
          <a:chExt cx="0" cy="0"/>
        </a:xfrm>
      </p:grpSpPr>
      <p:pic>
        <p:nvPicPr>
          <p:cNvPr id="139266" name="Picture 1">
            <a:extLst>
              <a:ext uri="{FF2B5EF4-FFF2-40B4-BE49-F238E27FC236}">
                <a16:creationId xmlns:a16="http://schemas.microsoft.com/office/drawing/2014/main" id="{8AE5A312-2430-73C6-2F29-BCA21E76E6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44450"/>
            <a:ext cx="8567738" cy="676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0722952"/>
      </p:ext>
    </p:extLst>
  </p:cSld>
  <p:clrMapOvr>
    <a:masterClrMapping/>
  </p:clrMapOvr>
  <p:transition>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7A037-D030-6281-0D1D-D3ACB27D27B2}"/>
              </a:ext>
            </a:extLst>
          </p:cNvPr>
          <p:cNvSpPr>
            <a:spLocks noGrp="1"/>
          </p:cNvSpPr>
          <p:nvPr>
            <p:ph type="title"/>
          </p:nvPr>
        </p:nvSpPr>
        <p:spPr>
          <a:xfrm>
            <a:off x="6284913" y="5511800"/>
            <a:ext cx="2325687" cy="441325"/>
          </a:xfrm>
        </p:spPr>
        <p:txBody>
          <a:bodyPr>
            <a:normAutofit/>
          </a:bodyPr>
          <a:lstStyle/>
          <a:p>
            <a:pPr>
              <a:defRPr/>
            </a:pPr>
            <a:r>
              <a:rPr lang="en-US" sz="1350" i="1" dirty="0">
                <a:latin typeface="+mn-lt"/>
              </a:rPr>
              <a:t>RT France, June 2019</a:t>
            </a:r>
          </a:p>
        </p:txBody>
      </p:sp>
      <p:pic>
        <p:nvPicPr>
          <p:cNvPr id="98307" name="Picture 3">
            <a:extLst>
              <a:ext uri="{FF2B5EF4-FFF2-40B4-BE49-F238E27FC236}">
                <a16:creationId xmlns:a16="http://schemas.microsoft.com/office/drawing/2014/main" id="{2105CBAD-9B99-7CD2-3A4E-55AFEE625AA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6175" y="957263"/>
            <a:ext cx="6761163" cy="46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Content Placeholder 2">
            <a:extLst>
              <a:ext uri="{FF2B5EF4-FFF2-40B4-BE49-F238E27FC236}">
                <a16:creationId xmlns:a16="http://schemas.microsoft.com/office/drawing/2014/main" id="{F9DBDDCF-4A91-7A68-BD42-D5D0145708BE}"/>
              </a:ext>
            </a:extLst>
          </p:cNvPr>
          <p:cNvSpPr>
            <a:spLocks noGrp="1"/>
          </p:cNvSpPr>
          <p:nvPr>
            <p:ph idx="1"/>
          </p:nvPr>
        </p:nvSpPr>
        <p:spPr>
          <a:xfrm>
            <a:off x="1042988" y="5876925"/>
            <a:ext cx="3954462" cy="735013"/>
          </a:xfrm>
        </p:spPr>
        <p:txBody>
          <a:bodyPr/>
          <a:lstStyle/>
          <a:p>
            <a:pPr marL="0" indent="0" algn="r">
              <a:buFontTx/>
              <a:buNone/>
            </a:pPr>
            <a:r>
              <a:rPr lang="en-US" altLang="en-US" sz="1800" i="1">
                <a:latin typeface="Cambria" panose="02040503050406030204" pitchFamily="18" charset="0"/>
              </a:rPr>
              <a:t>Presentation Graduate Research Day</a:t>
            </a:r>
            <a:br>
              <a:rPr lang="en-US" altLang="en-US" sz="1800" i="1">
                <a:latin typeface="Cambria" panose="02040503050406030204" pitchFamily="18" charset="0"/>
              </a:rPr>
            </a:br>
            <a:r>
              <a:rPr lang="en-US" altLang="en-US" sz="1800" i="1">
                <a:latin typeface="Cambria" panose="02040503050406030204" pitchFamily="18" charset="0"/>
              </a:rPr>
              <a:t>Stijn Ringnalda</a:t>
            </a:r>
            <a:br>
              <a:rPr lang="en-US" altLang="en-US" sz="1800" i="1">
                <a:latin typeface="Cambria" panose="02040503050406030204" pitchFamily="18" charset="0"/>
              </a:rPr>
            </a:br>
            <a:r>
              <a:rPr lang="en-US" altLang="en-US" sz="1800" i="1">
                <a:latin typeface="Cambria" panose="02040503050406030204" pitchFamily="18" charset="0"/>
              </a:rPr>
              <a:t>27 – 6 – 2019 </a:t>
            </a:r>
          </a:p>
        </p:txBody>
      </p:sp>
    </p:spTree>
    <p:extLst>
      <p:ext uri="{BB962C8B-B14F-4D97-AF65-F5344CB8AC3E}">
        <p14:creationId xmlns:p14="http://schemas.microsoft.com/office/powerpoint/2010/main" val="1629944185"/>
      </p:ext>
    </p:extLst>
  </p:cSld>
  <p:clrMapOvr>
    <a:masterClrMapping/>
  </p:clrMapOvr>
  <p:transition>
    <p:rand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74936-0331-0A6A-0E14-15CA98FF7097}"/>
            </a:ext>
          </a:extLst>
        </p:cNvPr>
        <p:cNvGrpSpPr/>
        <p:nvPr/>
      </p:nvGrpSpPr>
      <p:grpSpPr>
        <a:xfrm>
          <a:off x="0" y="0"/>
          <a:ext cx="0" cy="0"/>
          <a:chOff x="0" y="0"/>
          <a:chExt cx="0" cy="0"/>
        </a:xfrm>
      </p:grpSpPr>
      <p:pic>
        <p:nvPicPr>
          <p:cNvPr id="140290" name="Picture 1">
            <a:extLst>
              <a:ext uri="{FF2B5EF4-FFF2-40B4-BE49-F238E27FC236}">
                <a16:creationId xmlns:a16="http://schemas.microsoft.com/office/drawing/2014/main" id="{3C8B99D8-E4F8-F00B-FBF4-56020A5227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8675688" cy="656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2472905"/>
      </p:ext>
    </p:extLst>
  </p:cSld>
  <p:clrMapOvr>
    <a:masterClrMapping/>
  </p:clrMapOvr>
  <p:transition>
    <p:rand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42550-848B-5E66-3542-765670343578}"/>
            </a:ext>
          </a:extLst>
        </p:cNvPr>
        <p:cNvGrpSpPr/>
        <p:nvPr/>
      </p:nvGrpSpPr>
      <p:grpSpPr>
        <a:xfrm>
          <a:off x="0" y="0"/>
          <a:ext cx="0" cy="0"/>
          <a:chOff x="0" y="0"/>
          <a:chExt cx="0" cy="0"/>
        </a:xfrm>
      </p:grpSpPr>
      <p:pic>
        <p:nvPicPr>
          <p:cNvPr id="141314" name="Picture 1">
            <a:extLst>
              <a:ext uri="{FF2B5EF4-FFF2-40B4-BE49-F238E27FC236}">
                <a16:creationId xmlns:a16="http://schemas.microsoft.com/office/drawing/2014/main" id="{421B7196-9C0D-8040-9379-5ED033346F2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115888"/>
            <a:ext cx="8750301" cy="675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5660114"/>
      </p:ext>
    </p:extLst>
  </p:cSld>
  <p:clrMapOvr>
    <a:masterClrMapping/>
  </p:clrMapOvr>
  <p:transition>
    <p:random/>
  </p:transition>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E99922EA-56A0-9BEE-130D-3F1965522128}"/>
            </a:ext>
          </a:extLst>
        </p:cNvPr>
        <p:cNvGrpSpPr/>
        <p:nvPr/>
      </p:nvGrpSpPr>
      <p:grpSpPr>
        <a:xfrm>
          <a:off x="0" y="0"/>
          <a:ext cx="0" cy="0"/>
          <a:chOff x="0" y="0"/>
          <a:chExt cx="0" cy="0"/>
        </a:xfrm>
      </p:grpSpPr>
      <p:sp>
        <p:nvSpPr>
          <p:cNvPr id="315395" name="Rectangle 3">
            <a:extLst>
              <a:ext uri="{FF2B5EF4-FFF2-40B4-BE49-F238E27FC236}">
                <a16:creationId xmlns:a16="http://schemas.microsoft.com/office/drawing/2014/main" id="{0BD96F1E-7CCE-A40C-2249-6106944589FB}"/>
              </a:ext>
            </a:extLst>
          </p:cNvPr>
          <p:cNvSpPr>
            <a:spLocks noGrp="1" noChangeArrowheads="1"/>
          </p:cNvSpPr>
          <p:nvPr>
            <p:ph type="body" idx="1"/>
          </p:nvPr>
        </p:nvSpPr>
        <p:spPr>
          <a:xfrm>
            <a:off x="179388" y="115888"/>
            <a:ext cx="8229600" cy="4525962"/>
          </a:xfrm>
        </p:spPr>
        <p:txBody>
          <a:bodyPr/>
          <a:lstStyle/>
          <a:p>
            <a:pPr marL="0" indent="0">
              <a:buFontTx/>
              <a:buNone/>
            </a:pPr>
            <a:r>
              <a:rPr lang="en-GB" altLang="en-US" sz="2800"/>
              <a:t>At 57, the thrice-married mother of-three has long been a ubiquitous presence on the political landscape of Greece, a defining figure who began as the iconic ‘voice of the Polytechnic’ during the 1973 students’ revolt against the military dictatorship … Damanaki, who would spend seven months in prison after the regime crushed the rebellion, still bears the scars of that time. Memories of days spent in solitary confinement in a darkened cell at Athens’s notorious military police headquarters return to haunt her.</a:t>
            </a:r>
          </a:p>
          <a:p>
            <a:pPr marL="0" indent="0" algn="r">
              <a:buFontTx/>
              <a:buNone/>
            </a:pPr>
            <a:endParaRPr lang="fi-FI" altLang="en-US" sz="2800" i="1"/>
          </a:p>
          <a:p>
            <a:pPr marL="0" indent="0" algn="r">
              <a:buFontTx/>
              <a:buNone/>
            </a:pPr>
            <a:r>
              <a:rPr lang="fi-FI" altLang="en-US" sz="2800" i="1"/>
              <a:t>Smith, 2010, on Maria Damanaki, European </a:t>
            </a:r>
            <a:r>
              <a:rPr lang="en-GB" altLang="en-US" sz="2800" i="1"/>
              <a:t>Commissioner for Maritime Affairs and Fisheries</a:t>
            </a:r>
            <a:endParaRPr lang="en-GB" altLang="en-US" sz="2800"/>
          </a:p>
        </p:txBody>
      </p:sp>
      <p:pic>
        <p:nvPicPr>
          <p:cNvPr id="142339" name="Picture 4">
            <a:extLst>
              <a:ext uri="{FF2B5EF4-FFF2-40B4-BE49-F238E27FC236}">
                <a16:creationId xmlns:a16="http://schemas.microsoft.com/office/drawing/2014/main" id="{3FC77BE9-8B49-3549-E4C7-C375725780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40050" y="6411913"/>
            <a:ext cx="32639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0837904"/>
      </p:ext>
    </p:extLst>
  </p:cSld>
  <p:clrMapOvr>
    <a:masterClrMapping/>
  </p:clrMapOvr>
  <p:transition spd="slow" advClick="0" advTm="15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5395">
                                            <p:txEl>
                                              <p:pRg st="0" end="0"/>
                                            </p:txEl>
                                          </p:spTgt>
                                        </p:tgtEl>
                                        <p:attrNameLst>
                                          <p:attrName>style.visibility</p:attrName>
                                        </p:attrNameLst>
                                      </p:cBhvr>
                                      <p:to>
                                        <p:strVal val="visible"/>
                                      </p:to>
                                    </p:set>
                                    <p:animEffect transition="in" filter="fade">
                                      <p:cBhvr>
                                        <p:cTn id="7" dur="2000"/>
                                        <p:tgtEl>
                                          <p:spTgt spid="3153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5395">
                                            <p:txEl>
                                              <p:pRg st="2" end="2"/>
                                            </p:txEl>
                                          </p:spTgt>
                                        </p:tgtEl>
                                        <p:attrNameLst>
                                          <p:attrName>style.visibility</p:attrName>
                                        </p:attrNameLst>
                                      </p:cBhvr>
                                      <p:to>
                                        <p:strVal val="visible"/>
                                      </p:to>
                                    </p:set>
                                    <p:animEffect transition="in" filter="fade">
                                      <p:cBhvr>
                                        <p:cTn id="12" dur="2000"/>
                                        <p:tgtEl>
                                          <p:spTgt spid="3153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395"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97964-2B3E-5823-B35B-66969E945FA8}"/>
            </a:ext>
          </a:extLst>
        </p:cNvPr>
        <p:cNvGrpSpPr/>
        <p:nvPr/>
      </p:nvGrpSpPr>
      <p:grpSpPr>
        <a:xfrm>
          <a:off x="0" y="0"/>
          <a:ext cx="0" cy="0"/>
          <a:chOff x="0" y="0"/>
          <a:chExt cx="0" cy="0"/>
        </a:xfrm>
      </p:grpSpPr>
      <p:sp>
        <p:nvSpPr>
          <p:cNvPr id="146434" name="Rectangle 1">
            <a:extLst>
              <a:ext uri="{FF2B5EF4-FFF2-40B4-BE49-F238E27FC236}">
                <a16:creationId xmlns:a16="http://schemas.microsoft.com/office/drawing/2014/main" id="{429DBD06-9625-C540-604D-EC62BE8AC9CC}"/>
              </a:ext>
            </a:extLst>
          </p:cNvPr>
          <p:cNvSpPr>
            <a:spLocks noChangeArrowheads="1"/>
          </p:cNvSpPr>
          <p:nvPr/>
        </p:nvSpPr>
        <p:spPr bwMode="auto">
          <a:xfrm>
            <a:off x="107504" y="0"/>
            <a:ext cx="8676964" cy="655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endParaRPr lang="en-GB" altLang="en-US" sz="1400" dirty="0"/>
          </a:p>
          <a:p>
            <a:r>
              <a:rPr lang="en-GB" altLang="en-US" sz="1400" dirty="0"/>
              <a:t>Maria </a:t>
            </a:r>
            <a:r>
              <a:rPr lang="en-GB" altLang="en-US" sz="1400" dirty="0" err="1"/>
              <a:t>Damanaki</a:t>
            </a:r>
            <a:r>
              <a:rPr lang="en-GB" altLang="en-US" sz="1400" dirty="0"/>
              <a:t> voice</a:t>
            </a:r>
          </a:p>
          <a:p>
            <a:r>
              <a:rPr lang="en-GB" altLang="en-US" sz="1400" dirty="0">
                <a:hlinkClick r:id="rId2"/>
              </a:rPr>
              <a:t>https://www.youtube.com/watch?v=xl3biKzs9kg</a:t>
            </a:r>
            <a:r>
              <a:rPr lang="en-GB" altLang="en-US" sz="1400" dirty="0"/>
              <a:t> </a:t>
            </a:r>
          </a:p>
          <a:p>
            <a:r>
              <a:rPr lang="en-GB" altLang="en-US" sz="1400" dirty="0"/>
              <a:t>Educational video for Greek School pupils</a:t>
            </a:r>
          </a:p>
          <a:p>
            <a:r>
              <a:rPr lang="en-GB" altLang="en-US" sz="1400" dirty="0">
                <a:hlinkClick r:id="rId3"/>
              </a:rPr>
              <a:t>https://www.youtube.com/watch?v=qjMJEJaxYsw&amp;t=4s</a:t>
            </a:r>
            <a:endParaRPr lang="en-GB" altLang="en-US" sz="1400" dirty="0"/>
          </a:p>
          <a:p>
            <a:r>
              <a:rPr lang="en-GB" altLang="en-US" sz="1400" dirty="0"/>
              <a:t>Greek TV mini doc: </a:t>
            </a:r>
            <a:r>
              <a:rPr lang="en-GB" altLang="en-US" sz="1400" dirty="0">
                <a:hlinkClick r:id="rId4"/>
              </a:rPr>
              <a:t>https://www.youtube.com/watch?v=mQ3x0s_HMy4</a:t>
            </a:r>
            <a:r>
              <a:rPr lang="en-GB" altLang="en-US" sz="1400" dirty="0"/>
              <a:t>  </a:t>
            </a:r>
          </a:p>
          <a:p>
            <a:endParaRPr lang="en-GB" altLang="en-US" sz="1400" dirty="0"/>
          </a:p>
          <a:p>
            <a:r>
              <a:rPr lang="en-GB" altLang="en-US" sz="1400" dirty="0"/>
              <a:t>DW report on 1967-1974</a:t>
            </a:r>
          </a:p>
          <a:p>
            <a:r>
              <a:rPr lang="en-GB" altLang="en-US" sz="1400" dirty="0">
                <a:hlinkClick r:id="rId5"/>
              </a:rPr>
              <a:t>https://www.youtube.com/watch?v=dhodCIbKYOQ</a:t>
            </a:r>
            <a:r>
              <a:rPr lang="en-GB" altLang="en-US" sz="1400" dirty="0"/>
              <a:t> </a:t>
            </a:r>
          </a:p>
          <a:p>
            <a:endParaRPr lang="en-US" altLang="en-US" sz="1400" dirty="0"/>
          </a:p>
          <a:p>
            <a:r>
              <a:rPr lang="en-US" altLang="en-US" sz="1400" dirty="0" err="1"/>
              <a:t>Mikis</a:t>
            </a:r>
            <a:r>
              <a:rPr lang="en-US" altLang="en-US" sz="1400" dirty="0"/>
              <a:t> Theodorakis</a:t>
            </a:r>
          </a:p>
          <a:p>
            <a:r>
              <a:rPr lang="en-GB" altLang="en-US" sz="1400" dirty="0">
                <a:hlinkClick r:id="rId6"/>
              </a:rPr>
              <a:t>https://www.theguardian.com/music/2021/sep/02/mikis-theodorakis-obituary</a:t>
            </a:r>
            <a:r>
              <a:rPr lang="en-US" altLang="en-US" sz="1400" dirty="0"/>
              <a:t> </a:t>
            </a:r>
          </a:p>
          <a:p>
            <a:endParaRPr lang="en-GB" altLang="en-US" sz="1400" dirty="0"/>
          </a:p>
          <a:p>
            <a:r>
              <a:rPr lang="en-GB" altLang="en-US" sz="1400" dirty="0" err="1"/>
              <a:t>Mikis</a:t>
            </a:r>
            <a:r>
              <a:rPr lang="en-GB" altLang="en-US" sz="1400" dirty="0"/>
              <a:t> Theodorakis </a:t>
            </a:r>
            <a:r>
              <a:rPr lang="en-GB" altLang="en-US" sz="1400" dirty="0" err="1"/>
              <a:t>Stadio</a:t>
            </a:r>
            <a:r>
              <a:rPr lang="en-GB" altLang="en-US" sz="1400" dirty="0"/>
              <a:t> </a:t>
            </a:r>
            <a:r>
              <a:rPr lang="en-GB" altLang="en-US" sz="1400" dirty="0" err="1"/>
              <a:t>Karaiskaki</a:t>
            </a:r>
            <a:r>
              <a:rPr lang="en-GB" altLang="en-US" sz="1400" dirty="0"/>
              <a:t> 1974</a:t>
            </a:r>
            <a:br>
              <a:rPr lang="en-GB" altLang="en-US" sz="1400" dirty="0"/>
            </a:br>
            <a:r>
              <a:rPr lang="en-GB" altLang="en-US" sz="1400" dirty="0">
                <a:hlinkClick r:id="rId7"/>
              </a:rPr>
              <a:t>https://www.youtube.com/watch?v=hRyZbGHBuHg</a:t>
            </a:r>
            <a:r>
              <a:rPr lang="en-GB" altLang="en-US" sz="1400" dirty="0"/>
              <a:t> </a:t>
            </a:r>
            <a:br>
              <a:rPr lang="en-GB" altLang="en-US" sz="1400" dirty="0"/>
            </a:br>
            <a:endParaRPr lang="en-GB" altLang="en-US" sz="1400" dirty="0"/>
          </a:p>
          <a:p>
            <a:r>
              <a:rPr lang="en-GB" altLang="en-US" sz="1400" dirty="0">
                <a:hlinkClick r:id="rId8"/>
              </a:rPr>
              <a:t>https://www.youtube.com/watch?v=IdhyFdgY3dU</a:t>
            </a:r>
            <a:r>
              <a:rPr lang="en-GB" altLang="en-US" sz="1400" dirty="0"/>
              <a:t> </a:t>
            </a:r>
          </a:p>
          <a:p>
            <a:br>
              <a:rPr lang="en-GB" altLang="en-US" sz="1400" dirty="0"/>
            </a:br>
            <a:r>
              <a:rPr lang="en-GB" altLang="en-US" sz="1400" dirty="0"/>
              <a:t>Maria </a:t>
            </a:r>
            <a:r>
              <a:rPr lang="en-GB" altLang="en-US" sz="1400" dirty="0" err="1"/>
              <a:t>Farantouri</a:t>
            </a:r>
            <a:r>
              <a:rPr lang="en-GB" altLang="en-US" sz="1400" dirty="0"/>
              <a:t>  - 1974</a:t>
            </a:r>
          </a:p>
          <a:p>
            <a:r>
              <a:rPr lang="en-GB" altLang="en-US" sz="1400" dirty="0">
                <a:hlinkClick r:id="rId9"/>
              </a:rPr>
              <a:t>https://www.youtube.com/watch?v=NLgerQJo7zM</a:t>
            </a:r>
            <a:r>
              <a:rPr lang="en-GB" altLang="en-US" sz="1400" dirty="0"/>
              <a:t> </a:t>
            </a:r>
          </a:p>
          <a:p>
            <a:endParaRPr lang="en-GB" altLang="en-US" sz="1400" dirty="0"/>
          </a:p>
          <a:p>
            <a:r>
              <a:rPr lang="en-GB" altLang="en-US" sz="1400" dirty="0"/>
              <a:t>Maria </a:t>
            </a:r>
            <a:r>
              <a:rPr lang="en-GB" altLang="en-US" sz="1400" dirty="0" err="1"/>
              <a:t>Farantouri</a:t>
            </a:r>
            <a:r>
              <a:rPr lang="en-GB" altLang="en-US" sz="1400" dirty="0"/>
              <a:t> and </a:t>
            </a:r>
            <a:r>
              <a:rPr lang="en-GB" altLang="en-US" sz="1400" dirty="0" err="1"/>
              <a:t>Mikis</a:t>
            </a:r>
            <a:r>
              <a:rPr lang="en-GB" altLang="en-US" sz="1400" dirty="0"/>
              <a:t> Theodorakis – </a:t>
            </a:r>
            <a:r>
              <a:rPr lang="en-GB" altLang="en-US" sz="1400" dirty="0" err="1"/>
              <a:t>Herodion</a:t>
            </a:r>
            <a:r>
              <a:rPr lang="en-GB" altLang="en-US" sz="1400" dirty="0"/>
              <a:t>, Athens September 2013</a:t>
            </a:r>
          </a:p>
          <a:p>
            <a:r>
              <a:rPr lang="en-GB" altLang="en-US" sz="1400" dirty="0">
                <a:hlinkClick r:id="rId10"/>
              </a:rPr>
              <a:t>https://www.youtube.com/watch?v=b9yNgNsSTfQ</a:t>
            </a:r>
            <a:r>
              <a:rPr lang="en-GB" altLang="en-US" sz="1400" dirty="0"/>
              <a:t> </a:t>
            </a:r>
          </a:p>
          <a:p>
            <a:endParaRPr lang="en-GB" altLang="en-US" sz="1400" dirty="0"/>
          </a:p>
          <a:p>
            <a:r>
              <a:rPr lang="en-GB" altLang="en-US" sz="1400" dirty="0"/>
              <a:t>Athens 13 May 2024 </a:t>
            </a:r>
            <a:r>
              <a:rPr lang="en-GB" altLang="en-US" sz="1400" dirty="0">
                <a:hlinkClick r:id="rId11"/>
              </a:rPr>
              <a:t>https://en.wikipedia.org/wiki/Giorgos_Seferis</a:t>
            </a:r>
            <a:r>
              <a:rPr lang="en-GB" altLang="en-US" sz="1400" dirty="0"/>
              <a:t> </a:t>
            </a:r>
          </a:p>
          <a:p>
            <a:r>
              <a:rPr lang="en-GB" altLang="en-US" sz="1400" dirty="0"/>
              <a:t> </a:t>
            </a:r>
          </a:p>
          <a:p>
            <a:r>
              <a:rPr lang="en-GB" altLang="en-US" sz="1400" dirty="0"/>
              <a:t>German Television report on the 1974 concert:</a:t>
            </a:r>
          </a:p>
          <a:p>
            <a:r>
              <a:rPr lang="en-GB" altLang="en-US" sz="1400" dirty="0">
                <a:hlinkClick r:id="rId12"/>
              </a:rPr>
              <a:t>https://www.youtube.com/watch?v=m7ODvjf13bI</a:t>
            </a:r>
            <a:r>
              <a:rPr lang="en-GB" altLang="en-US" sz="1400" dirty="0"/>
              <a:t> </a:t>
            </a:r>
          </a:p>
          <a:p>
            <a:endParaRPr lang="en-GB" altLang="en-US" sz="1400" dirty="0"/>
          </a:p>
          <a:p>
            <a:endParaRPr lang="en-GB" altLang="en-US" sz="1400" dirty="0"/>
          </a:p>
        </p:txBody>
      </p:sp>
    </p:spTree>
    <p:extLst>
      <p:ext uri="{BB962C8B-B14F-4D97-AF65-F5344CB8AC3E}">
        <p14:creationId xmlns:p14="http://schemas.microsoft.com/office/powerpoint/2010/main" val="3392566573"/>
      </p:ext>
    </p:extLst>
  </p:cSld>
  <p:clrMapOvr>
    <a:masterClrMapping/>
  </p:clrMapOvr>
  <p:transition>
    <p:rand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CB8EC-137D-6F0D-98C7-B0A2E2286265}"/>
            </a:ext>
          </a:extLst>
        </p:cNvPr>
        <p:cNvGrpSpPr/>
        <p:nvPr/>
      </p:nvGrpSpPr>
      <p:grpSpPr>
        <a:xfrm>
          <a:off x="0" y="0"/>
          <a:ext cx="0" cy="0"/>
          <a:chOff x="0" y="0"/>
          <a:chExt cx="0" cy="0"/>
        </a:xfrm>
      </p:grpSpPr>
      <p:pic>
        <p:nvPicPr>
          <p:cNvPr id="145410" name="Picture 1">
            <a:extLst>
              <a:ext uri="{FF2B5EF4-FFF2-40B4-BE49-F238E27FC236}">
                <a16:creationId xmlns:a16="http://schemas.microsoft.com/office/drawing/2014/main" id="{4B39B9E3-49C7-C811-C0ED-B7090B7ED18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88" y="188913"/>
            <a:ext cx="8921750" cy="633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353398"/>
      </p:ext>
    </p:extLst>
  </p:cSld>
  <p:clrMapOvr>
    <a:masterClrMapping/>
  </p:clrMapOvr>
  <p:transition>
    <p:rand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23728" y="3212976"/>
            <a:ext cx="3835597" cy="3435527"/>
          </a:xfrm>
          <a:prstGeom prst="rect">
            <a:avLst/>
          </a:prstGeom>
        </p:spPr>
      </p:pic>
      <p:pic>
        <p:nvPicPr>
          <p:cNvPr id="3" name="Picture 2"/>
          <p:cNvPicPr>
            <a:picLocks noChangeAspect="1"/>
          </p:cNvPicPr>
          <p:nvPr/>
        </p:nvPicPr>
        <p:blipFill>
          <a:blip r:embed="rId3"/>
          <a:stretch>
            <a:fillRect/>
          </a:stretch>
        </p:blipFill>
        <p:spPr>
          <a:xfrm>
            <a:off x="323528" y="478478"/>
            <a:ext cx="8096666" cy="3454578"/>
          </a:xfrm>
          <a:prstGeom prst="rect">
            <a:avLst/>
          </a:prstGeom>
        </p:spPr>
      </p:pic>
    </p:spTree>
    <p:extLst>
      <p:ext uri="{BB962C8B-B14F-4D97-AF65-F5344CB8AC3E}">
        <p14:creationId xmlns:p14="http://schemas.microsoft.com/office/powerpoint/2010/main" val="1213312552"/>
      </p:ext>
    </p:extLst>
  </p:cSld>
  <p:clrMapOvr>
    <a:masterClrMapping/>
  </p:clrMapOvr>
  <p:transition>
    <p:rand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916832"/>
            <a:ext cx="8568952" cy="4093915"/>
          </a:xfrm>
        </p:spPr>
        <p:txBody>
          <a:bodyPr/>
          <a:lstStyle/>
          <a:p>
            <a:pPr marL="0" indent="0">
              <a:buNone/>
            </a:pPr>
            <a:r>
              <a:rPr lang="en-GB" sz="2200" dirty="0"/>
              <a:t>“Politics was once seen as a way of improving people’s social and emotional well-being by changing their economic circumstances. But over the last few decades the bigger picture has been lost. People are now more likely to see psychosocial well-being as dependent on what can be done at the individual level, using cognitive behavioural therapy – one person at a time – or on providing support in early childhood, or on the reassertion of religious or family values. However, </a:t>
            </a:r>
            <a:r>
              <a:rPr lang="en-GB" sz="2200" b="1" dirty="0"/>
              <a:t>it is now clear that income distribution provides policy makers with a way of improving the psychosocial wellbeing of whole populations</a:t>
            </a:r>
            <a:r>
              <a:rPr lang="en-GB" sz="2200" dirty="0"/>
              <a:t>. Politicians have an opportunity to do genuine good.”</a:t>
            </a:r>
          </a:p>
          <a:p>
            <a:pPr marL="0" indent="0" algn="r">
              <a:buNone/>
            </a:pPr>
            <a:r>
              <a:rPr lang="en-GB" sz="2200" dirty="0"/>
              <a:t>(Wilkinson and Pickett, 2009: 233; my emphasis) </a:t>
            </a:r>
          </a:p>
          <a:p>
            <a:endParaRPr lang="en-GB" sz="2200" dirty="0"/>
          </a:p>
        </p:txBody>
      </p:sp>
      <p:sp>
        <p:nvSpPr>
          <p:cNvPr id="7" name="タイトル 1"/>
          <p:cNvSpPr txBox="1">
            <a:spLocks/>
          </p:cNvSpPr>
          <p:nvPr/>
        </p:nvSpPr>
        <p:spPr>
          <a:xfrm>
            <a:off x="1475657" y="297167"/>
            <a:ext cx="7668343" cy="1143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mj-lt"/>
                <a:ea typeface="+mj-ea"/>
                <a:cs typeface="+mj-cs"/>
              </a:rPr>
              <a:t>‘The Spirit Level’ &amp; ‘The Inner</a:t>
            </a:r>
            <a:r>
              <a:rPr kumimoji="0" lang="en-GB" sz="2400" b="1" i="0" u="none" strike="noStrike" kern="1200" cap="none" spc="0" normalizeH="0" noProof="0" dirty="0">
                <a:ln>
                  <a:noFill/>
                </a:ln>
                <a:solidFill>
                  <a:schemeClr val="tx1"/>
                </a:solidFill>
                <a:effectLst/>
                <a:uLnTx/>
                <a:uFillTx/>
                <a:latin typeface="+mj-lt"/>
                <a:ea typeface="+mj-ea"/>
                <a:cs typeface="+mj-cs"/>
              </a:rPr>
              <a:t> Level’</a:t>
            </a:r>
            <a:br>
              <a:rPr kumimoji="0" lang="en-GB" sz="2400" b="1" i="0" u="none" strike="noStrike" kern="1200" cap="none" spc="0" normalizeH="0" baseline="0" noProof="0" dirty="0">
                <a:ln>
                  <a:noFill/>
                </a:ln>
                <a:solidFill>
                  <a:schemeClr val="tx1"/>
                </a:solidFill>
                <a:effectLst/>
                <a:uLnTx/>
                <a:uFillTx/>
                <a:latin typeface="+mj-lt"/>
                <a:ea typeface="+mj-ea"/>
                <a:cs typeface="+mj-cs"/>
              </a:rPr>
            </a:br>
            <a:r>
              <a:rPr kumimoji="0" lang="en-GB" sz="2400" b="1" i="0" u="none" strike="noStrike" kern="1200" cap="none" spc="0" normalizeH="0" baseline="0" noProof="0" dirty="0">
                <a:ln>
                  <a:noFill/>
                </a:ln>
                <a:solidFill>
                  <a:schemeClr val="tx1"/>
                </a:solidFill>
                <a:effectLst/>
                <a:uLnTx/>
                <a:uFillTx/>
                <a:latin typeface="+mj-lt"/>
                <a:ea typeface="+mj-ea"/>
                <a:cs typeface="+mj-cs"/>
              </a:rPr>
              <a:t>by Richard </a:t>
            </a:r>
            <a:r>
              <a:rPr kumimoji="0" lang="en-US" sz="2400" b="1" i="0" u="none" strike="noStrike" kern="1200" cap="none" spc="0" normalizeH="0" baseline="0" noProof="0" dirty="0">
                <a:ln>
                  <a:noFill/>
                </a:ln>
                <a:solidFill>
                  <a:schemeClr val="tx1"/>
                </a:solidFill>
                <a:effectLst/>
                <a:uLnTx/>
                <a:uFillTx/>
                <a:latin typeface="+mj-lt"/>
                <a:ea typeface="+mj-ea"/>
                <a:cs typeface="+mj-cs"/>
              </a:rPr>
              <a:t>Wilkinson and Kate Pickett </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a:latin typeface="+mj-lt"/>
                <a:ea typeface="+mj-ea"/>
                <a:cs typeface="+mj-cs"/>
              </a:rPr>
              <a:t>(2009 &amp; 2018)</a:t>
            </a:r>
            <a:endParaRPr kumimoji="1" lang="en-GB" sz="2400" b="1" i="0" u="none" strike="noStrike" kern="1200" cap="none" spc="0" normalizeH="0" baseline="0" noProof="0" dirty="0">
              <a:ln>
                <a:noFill/>
              </a:ln>
              <a:solidFill>
                <a:schemeClr val="tx1"/>
              </a:solidFill>
              <a:effectLst/>
              <a:uLnTx/>
              <a:uFillTx/>
              <a:latin typeface="+mj-lt"/>
              <a:ea typeface="+mj-ea"/>
              <a:cs typeface="+mj-cs"/>
            </a:endParaRPr>
          </a:p>
        </p:txBody>
      </p:sp>
      <p:pic>
        <p:nvPicPr>
          <p:cNvPr id="8" name="Content Placeholder 4" descr="Slide1"/>
          <p:cNvPicPr>
            <a:picLocks noChangeAspect="1" noChangeArrowheads="1"/>
          </p:cNvPicPr>
          <p:nvPr/>
        </p:nvPicPr>
        <p:blipFill>
          <a:blip r:embed="rId2" cstate="print"/>
          <a:srcRect/>
          <a:stretch>
            <a:fillRect/>
          </a:stretch>
        </p:blipFill>
        <p:spPr bwMode="auto">
          <a:xfrm>
            <a:off x="-24003" y="18263"/>
            <a:ext cx="2075723" cy="1556792"/>
          </a:xfrm>
          <a:prstGeom prst="rect">
            <a:avLst/>
          </a:prstGeom>
          <a:noFill/>
        </p:spPr>
      </p:pic>
      <p:pic>
        <p:nvPicPr>
          <p:cNvPr id="5" name="Picture 4"/>
          <p:cNvPicPr>
            <a:picLocks noChangeAspect="1"/>
          </p:cNvPicPr>
          <p:nvPr/>
        </p:nvPicPr>
        <p:blipFill>
          <a:blip r:embed="rId3"/>
          <a:stretch>
            <a:fillRect/>
          </a:stretch>
        </p:blipFill>
        <p:spPr>
          <a:xfrm>
            <a:off x="1304660" y="18263"/>
            <a:ext cx="1107100" cy="1700808"/>
          </a:xfrm>
          <a:prstGeom prst="rect">
            <a:avLst/>
          </a:prstGeom>
        </p:spPr>
      </p:pic>
    </p:spTree>
    <p:extLst>
      <p:ext uri="{BB962C8B-B14F-4D97-AF65-F5344CB8AC3E}">
        <p14:creationId xmlns:p14="http://schemas.microsoft.com/office/powerpoint/2010/main" val="33103589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916832"/>
            <a:ext cx="8568952" cy="4093915"/>
          </a:xfrm>
        </p:spPr>
        <p:txBody>
          <a:bodyPr/>
          <a:lstStyle/>
          <a:p>
            <a:pPr marL="0" indent="0">
              <a:buNone/>
            </a:pPr>
            <a:r>
              <a:rPr lang="en-US" sz="2500" dirty="0"/>
              <a:t>The 10 countries with the largest declines in average life evaluations typically suffered some combination of economic, political and social stresses. Three of the countries (Greece, Italy and Spain) were among the four hard-hit Eurozone countries whose post-crisis experience was analyzed in detail in the World Happiness Report 2013</a:t>
            </a:r>
            <a:r>
              <a:rPr lang="en-US" sz="2500" b="1" i="1" dirty="0"/>
              <a:t>. The losses were seen to be greater than could be explained directly by macroeconomic factors, even when explicit account was taken of the substantial consequences of higher unemployment.</a:t>
            </a:r>
            <a:endParaRPr lang="en-US" sz="2500" dirty="0"/>
          </a:p>
          <a:p>
            <a:pPr marL="0" indent="0" algn="r">
              <a:buNone/>
            </a:pPr>
            <a:r>
              <a:rPr lang="en-US" sz="2500" dirty="0"/>
              <a:t>(</a:t>
            </a:r>
            <a:r>
              <a:rPr lang="en-US" sz="2500" dirty="0" err="1"/>
              <a:t>Helliwell</a:t>
            </a:r>
            <a:r>
              <a:rPr lang="en-US" sz="2500" dirty="0"/>
              <a:t> et al., 2015: 33; my emphasis).</a:t>
            </a:r>
            <a:endParaRPr lang="en-GB" sz="2500" dirty="0"/>
          </a:p>
        </p:txBody>
      </p:sp>
      <p:sp>
        <p:nvSpPr>
          <p:cNvPr id="7" name="タイトル 1"/>
          <p:cNvSpPr txBox="1">
            <a:spLocks/>
          </p:cNvSpPr>
          <p:nvPr/>
        </p:nvSpPr>
        <p:spPr>
          <a:xfrm>
            <a:off x="2375249" y="548680"/>
            <a:ext cx="6768751" cy="827577"/>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sz="3200" dirty="0">
                <a:latin typeface="+mj-lt"/>
                <a:ea typeface="+mj-ea"/>
                <a:cs typeface="+mj-cs"/>
              </a:rPr>
              <a:t>Happiness and the Great Recession of 2008</a:t>
            </a:r>
            <a:endParaRPr kumimoji="1" lang="en-GB" sz="3200" b="1" i="0" u="none" strike="noStrike" kern="1200" cap="none" spc="0" normalizeH="0" baseline="0" noProof="0" dirty="0">
              <a:ln>
                <a:noFill/>
              </a:ln>
              <a:solidFill>
                <a:schemeClr val="tx1"/>
              </a:solidFill>
              <a:effectLst/>
              <a:uLnTx/>
              <a:uFillTx/>
              <a:latin typeface="+mj-lt"/>
              <a:ea typeface="+mj-ea"/>
              <a:cs typeface="+mj-cs"/>
            </a:endParaRPr>
          </a:p>
        </p:txBody>
      </p:sp>
      <p:pic>
        <p:nvPicPr>
          <p:cNvPr id="2" name="Picture 1" descr="The Great Recession Continues:Double Dip is Here... | Flick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584" y="260648"/>
            <a:ext cx="2129665" cy="1420470"/>
          </a:xfrm>
          <a:prstGeom prst="rect">
            <a:avLst/>
          </a:prstGeom>
        </p:spPr>
      </p:pic>
    </p:spTree>
    <p:extLst>
      <p:ext uri="{BB962C8B-B14F-4D97-AF65-F5344CB8AC3E}">
        <p14:creationId xmlns:p14="http://schemas.microsoft.com/office/powerpoint/2010/main" val="4533919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4082" y="1312111"/>
            <a:ext cx="5990246" cy="5369692"/>
          </a:xfrm>
          <a:prstGeom prst="rect">
            <a:avLst/>
          </a:prstGeom>
        </p:spPr>
      </p:pic>
      <p:sp>
        <p:nvSpPr>
          <p:cNvPr id="4" name="Rectangle 3"/>
          <p:cNvSpPr/>
          <p:nvPr/>
        </p:nvSpPr>
        <p:spPr>
          <a:xfrm>
            <a:off x="281941" y="231900"/>
            <a:ext cx="7747634" cy="1015663"/>
          </a:xfrm>
          <a:prstGeom prst="rect">
            <a:avLst/>
          </a:prstGeom>
        </p:spPr>
        <p:txBody>
          <a:bodyPr wrap="square">
            <a:spAutoFit/>
          </a:bodyPr>
          <a:lstStyle/>
          <a:p>
            <a:r>
              <a:rPr lang="en-US" sz="2000" dirty="0"/>
              <a:t>Media discourse in Europe relating to the economic crisis of 2008:  “northern saints and southern sinners” (</a:t>
            </a:r>
            <a:r>
              <a:rPr lang="en-US" sz="2000" dirty="0" err="1"/>
              <a:t>Matthijs</a:t>
            </a:r>
            <a:r>
              <a:rPr lang="en-US" sz="2000" dirty="0"/>
              <a:t> &amp; McNamara, 2015) &amp; PIIGS</a:t>
            </a:r>
            <a:endParaRPr lang="en-US" sz="2000" b="1" dirty="0"/>
          </a:p>
        </p:txBody>
      </p:sp>
    </p:spTree>
    <p:extLst>
      <p:ext uri="{BB962C8B-B14F-4D97-AF65-F5344CB8AC3E}">
        <p14:creationId xmlns:p14="http://schemas.microsoft.com/office/powerpoint/2010/main" val="3543163350"/>
      </p:ext>
    </p:extLst>
  </p:cSld>
  <p:clrMapOvr>
    <a:masterClrMapping/>
  </p:clrMapOvr>
  <p:transition>
    <p:rand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589121" y="675160"/>
            <a:ext cx="7554779" cy="5682798"/>
          </a:xfrm>
          <a:prstGeom prst="rect">
            <a:avLst/>
          </a:prstGeom>
          <a:noFill/>
          <a:ln w="9525">
            <a:noFill/>
            <a:miter lim="800000"/>
            <a:headEnd/>
            <a:tailEnd/>
          </a:ln>
        </p:spPr>
      </p:pic>
    </p:spTree>
    <p:extLst>
      <p:ext uri="{BB962C8B-B14F-4D97-AF65-F5344CB8AC3E}">
        <p14:creationId xmlns:p14="http://schemas.microsoft.com/office/powerpoint/2010/main" val="601614314"/>
      </p:ext>
    </p:extLst>
  </p:cSld>
  <p:clrMapOvr>
    <a:masterClrMapping/>
  </p:clrMapOvr>
  <p:transition>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a:extLst>
              <a:ext uri="{FF2B5EF4-FFF2-40B4-BE49-F238E27FC236}">
                <a16:creationId xmlns:a16="http://schemas.microsoft.com/office/drawing/2014/main" id="{3039C64C-A524-B267-6AD3-DDD91F8BE655}"/>
              </a:ext>
            </a:extLst>
          </p:cNvPr>
          <p:cNvSpPr>
            <a:spLocks noGrp="1"/>
          </p:cNvSpPr>
          <p:nvPr>
            <p:ph type="title"/>
          </p:nvPr>
        </p:nvSpPr>
        <p:spPr/>
        <p:txBody>
          <a:bodyPr/>
          <a:lstStyle/>
          <a:p>
            <a:endParaRPr lang="en-US" altLang="en-US"/>
          </a:p>
        </p:txBody>
      </p:sp>
      <p:sp>
        <p:nvSpPr>
          <p:cNvPr id="99331" name="Content Placeholder 2">
            <a:extLst>
              <a:ext uri="{FF2B5EF4-FFF2-40B4-BE49-F238E27FC236}">
                <a16:creationId xmlns:a16="http://schemas.microsoft.com/office/drawing/2014/main" id="{00591201-68EE-B73B-997A-37BE952D74AE}"/>
              </a:ext>
            </a:extLst>
          </p:cNvPr>
          <p:cNvSpPr>
            <a:spLocks noGrp="1"/>
          </p:cNvSpPr>
          <p:nvPr>
            <p:ph idx="1"/>
          </p:nvPr>
        </p:nvSpPr>
        <p:spPr/>
        <p:txBody>
          <a:bodyPr/>
          <a:lstStyle/>
          <a:p>
            <a:endParaRPr lang="en-US" altLang="en-US"/>
          </a:p>
        </p:txBody>
      </p:sp>
      <p:pic>
        <p:nvPicPr>
          <p:cNvPr id="99332" name="Picture 2" descr="Protesters are seen during a demonstration by the &quot;yellow vests&quot; movement in Lisbon, Portugal, December 21, 2018. ">
            <a:extLst>
              <a:ext uri="{FF2B5EF4-FFF2-40B4-BE49-F238E27FC236}">
                <a16:creationId xmlns:a16="http://schemas.microsoft.com/office/drawing/2014/main" id="{8B005CA6-74A9-452B-F060-F84A86237C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260350"/>
            <a:ext cx="89027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24A48C4F-93A4-C89D-C84C-401208C0AA22}"/>
              </a:ext>
            </a:extLst>
          </p:cNvPr>
          <p:cNvSpPr txBox="1">
            <a:spLocks/>
          </p:cNvSpPr>
          <p:nvPr/>
        </p:nvSpPr>
        <p:spPr>
          <a:xfrm>
            <a:off x="6383338" y="5591175"/>
            <a:ext cx="2327275" cy="439738"/>
          </a:xfrm>
          <a:prstGeom prst="rect">
            <a:avLst/>
          </a:prstGeom>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1350" i="1" dirty="0" err="1">
                <a:latin typeface="+mn-lt"/>
              </a:rPr>
              <a:t>Público</a:t>
            </a:r>
            <a:r>
              <a:rPr lang="en-US" sz="1350" i="1" dirty="0">
                <a:latin typeface="+mn-lt"/>
              </a:rPr>
              <a:t>, December 2018</a:t>
            </a:r>
          </a:p>
        </p:txBody>
      </p:sp>
      <p:sp>
        <p:nvSpPr>
          <p:cNvPr id="6" name="Content Placeholder 2">
            <a:extLst>
              <a:ext uri="{FF2B5EF4-FFF2-40B4-BE49-F238E27FC236}">
                <a16:creationId xmlns:a16="http://schemas.microsoft.com/office/drawing/2014/main" id="{A69AD665-C9F8-238D-9917-5E2BB56A3C3D}"/>
              </a:ext>
            </a:extLst>
          </p:cNvPr>
          <p:cNvSpPr txBox="1">
            <a:spLocks/>
          </p:cNvSpPr>
          <p:nvPr/>
        </p:nvSpPr>
        <p:spPr bwMode="auto">
          <a:xfrm>
            <a:off x="412750" y="5811838"/>
            <a:ext cx="3952875"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r">
              <a:buFontTx/>
              <a:buNone/>
              <a:defRPr/>
            </a:pPr>
            <a:r>
              <a:rPr lang="en-US" sz="1800" b="0" i="1" kern="0">
                <a:latin typeface="Cambria" panose="02040503050406030204" pitchFamily="18" charset="0"/>
              </a:rPr>
              <a:t>Presentation Graduate Research Day</a:t>
            </a:r>
            <a:br>
              <a:rPr lang="en-US" sz="1800" b="0" i="1" kern="0">
                <a:latin typeface="Cambria" panose="02040503050406030204" pitchFamily="18" charset="0"/>
              </a:rPr>
            </a:br>
            <a:r>
              <a:rPr lang="en-US" sz="1800" b="0" i="1" kern="0">
                <a:latin typeface="Cambria" panose="02040503050406030204" pitchFamily="18" charset="0"/>
              </a:rPr>
              <a:t>Stijn Ringnalda</a:t>
            </a:r>
            <a:br>
              <a:rPr lang="en-US" sz="1800" b="0" i="1" kern="0">
                <a:latin typeface="Cambria" panose="02040503050406030204" pitchFamily="18" charset="0"/>
              </a:rPr>
            </a:br>
            <a:r>
              <a:rPr lang="en-US" sz="1800" b="0" i="1" kern="0">
                <a:latin typeface="Cambria" panose="02040503050406030204" pitchFamily="18" charset="0"/>
              </a:rPr>
              <a:t>27 – 6 – 2019 </a:t>
            </a:r>
            <a:endParaRPr lang="en-US" sz="1800" b="0" i="1" kern="0" dirty="0">
              <a:latin typeface="Cambria" panose="02040503050406030204" pitchFamily="18" charset="0"/>
            </a:endParaRPr>
          </a:p>
        </p:txBody>
      </p:sp>
    </p:spTree>
    <p:extLst>
      <p:ext uri="{BB962C8B-B14F-4D97-AF65-F5344CB8AC3E}">
        <p14:creationId xmlns:p14="http://schemas.microsoft.com/office/powerpoint/2010/main" val="781718655"/>
      </p:ext>
    </p:extLst>
  </p:cSld>
  <p:clrMapOvr>
    <a:masterClrMapping/>
  </p:clrMapOvr>
  <p:transition>
    <p:rand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04875" y="114300"/>
            <a:ext cx="10953750" cy="6629400"/>
          </a:xfrm>
          <a:prstGeom prst="rect">
            <a:avLst/>
          </a:prstGeom>
        </p:spPr>
      </p:pic>
    </p:spTree>
    <p:extLst>
      <p:ext uri="{BB962C8B-B14F-4D97-AF65-F5344CB8AC3E}">
        <p14:creationId xmlns:p14="http://schemas.microsoft.com/office/powerpoint/2010/main" val="174128769"/>
      </p:ext>
    </p:extLst>
  </p:cSld>
  <p:clrMapOvr>
    <a:masterClrMapping/>
  </p:clrMapOvr>
  <p:transition>
    <p:rand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504" y="260648"/>
            <a:ext cx="9137016" cy="6555641"/>
          </a:xfrm>
          <a:prstGeom prst="rect">
            <a:avLst/>
          </a:prstGeom>
        </p:spPr>
        <p:txBody>
          <a:bodyPr wrap="square">
            <a:spAutoFit/>
          </a:bodyPr>
          <a:lstStyle/>
          <a:p>
            <a:endParaRPr lang="en-US" sz="2000" dirty="0"/>
          </a:p>
          <a:p>
            <a:endParaRPr lang="en-US" sz="2000" dirty="0"/>
          </a:p>
          <a:p>
            <a:r>
              <a:rPr lang="en-US" sz="2000" dirty="0">
                <a:solidFill>
                  <a:schemeClr val="accent6"/>
                </a:solidFill>
              </a:rPr>
              <a:t>European Social Survey (2008, 2010, 2012, 2014 and 2016)</a:t>
            </a:r>
          </a:p>
          <a:p>
            <a:r>
              <a:rPr lang="en-US" sz="2000" dirty="0"/>
              <a:t> Multilevel modelling of happiness (how happy are you ? </a:t>
            </a:r>
            <a:r>
              <a:rPr lang="en-US" sz="2000" i="1" dirty="0"/>
              <a:t>0-10</a:t>
            </a:r>
            <a:r>
              <a:rPr lang="en-US" sz="2000" dirty="0"/>
              <a:t>)</a:t>
            </a:r>
          </a:p>
          <a:p>
            <a:endParaRPr lang="en-US" sz="2000" dirty="0"/>
          </a:p>
          <a:p>
            <a:r>
              <a:rPr lang="en-US" sz="2000" u="sng" dirty="0">
                <a:solidFill>
                  <a:schemeClr val="accent6"/>
                </a:solidFill>
              </a:rPr>
              <a:t>Explanatory variables:</a:t>
            </a:r>
          </a:p>
          <a:p>
            <a:r>
              <a:rPr lang="en-US" sz="2000" i="1" dirty="0">
                <a:solidFill>
                  <a:schemeClr val="accent6"/>
                </a:solidFill>
              </a:rPr>
              <a:t>Regional level:</a:t>
            </a:r>
            <a:r>
              <a:rPr lang="en-US" sz="2000" dirty="0">
                <a:solidFill>
                  <a:schemeClr val="accent6"/>
                </a:solidFill>
              </a:rPr>
              <a:t>  </a:t>
            </a:r>
            <a:r>
              <a:rPr lang="en-US" sz="2000" dirty="0"/>
              <a:t>GDP (log) GDP growth,  Regional Human Development Index, Inequality (Gini), Euro currency</a:t>
            </a:r>
          </a:p>
          <a:p>
            <a:endParaRPr lang="en-US" sz="2000" dirty="0"/>
          </a:p>
          <a:p>
            <a:r>
              <a:rPr lang="en-US" sz="2000" dirty="0">
                <a:solidFill>
                  <a:schemeClr val="accent6"/>
                </a:solidFill>
              </a:rPr>
              <a:t>PIIGS</a:t>
            </a:r>
          </a:p>
          <a:p>
            <a:r>
              <a:rPr lang="en-US" sz="2000" dirty="0" err="1">
                <a:solidFill>
                  <a:schemeClr val="accent6"/>
                </a:solidFill>
              </a:rPr>
              <a:t>EuroVoc</a:t>
            </a:r>
            <a:r>
              <a:rPr lang="en-US" sz="2000" dirty="0">
                <a:solidFill>
                  <a:schemeClr val="accent6"/>
                </a:solidFill>
              </a:rPr>
              <a:t> regions: </a:t>
            </a:r>
            <a:r>
              <a:rPr lang="en-US" sz="2000" i="1" dirty="0"/>
              <a:t>Central and Eastern Europe</a:t>
            </a:r>
            <a:r>
              <a:rPr lang="en-US" sz="2000" dirty="0"/>
              <a:t> (BG, HR, CZ, HU, PL, RO, SK, SI),</a:t>
            </a:r>
            <a:r>
              <a:rPr lang="en-US" sz="2000" i="1" dirty="0"/>
              <a:t> Northern Europe </a:t>
            </a:r>
            <a:r>
              <a:rPr lang="en-US" sz="2000" dirty="0"/>
              <a:t>(DK, FI, IS, NO, SE), </a:t>
            </a:r>
            <a:r>
              <a:rPr lang="en-US" sz="2000" i="1" dirty="0"/>
              <a:t>Baltic States</a:t>
            </a:r>
            <a:r>
              <a:rPr lang="en-US" sz="2000" dirty="0"/>
              <a:t> (EE, LV, LT), </a:t>
            </a:r>
            <a:r>
              <a:rPr lang="en-US" sz="2000" i="1" dirty="0"/>
              <a:t>Southern Europe </a:t>
            </a:r>
            <a:r>
              <a:rPr lang="en-US" sz="2000" dirty="0"/>
              <a:t> (CY, GR, IT, ES, PT), </a:t>
            </a:r>
            <a:r>
              <a:rPr lang="en-US" sz="2000" i="1" dirty="0"/>
              <a:t>Western Europe</a:t>
            </a:r>
            <a:r>
              <a:rPr lang="en-US" sz="2000" dirty="0"/>
              <a:t> (AT, BE, FR, DE, IE, NL, CH, GB)</a:t>
            </a:r>
          </a:p>
          <a:p>
            <a:endParaRPr lang="en-US" sz="2000" dirty="0"/>
          </a:p>
          <a:p>
            <a:r>
              <a:rPr lang="en-US" sz="2000" i="1" dirty="0">
                <a:solidFill>
                  <a:schemeClr val="accent6"/>
                </a:solidFill>
              </a:rPr>
              <a:t>Individual level:</a:t>
            </a:r>
            <a:r>
              <a:rPr lang="en-US" sz="2000" dirty="0">
                <a:solidFill>
                  <a:schemeClr val="accent6"/>
                </a:solidFill>
              </a:rPr>
              <a:t> </a:t>
            </a:r>
            <a:r>
              <a:rPr lang="en-US" sz="2000" dirty="0"/>
              <a:t>Gender, Education, Income, Living comfortably or coping on present income, Cohabiting with husband/wife/partner, Meeting socially several times a week or every day with friends, relatives or work colleagues, Health, </a:t>
            </a:r>
            <a:r>
              <a:rPr lang="en-US" sz="2000" dirty="0">
                <a:solidFill>
                  <a:schemeClr val="accent1">
                    <a:lumMod val="50000"/>
                  </a:schemeClr>
                </a:solidFill>
              </a:rPr>
              <a:t>Born in the country</a:t>
            </a:r>
            <a:r>
              <a:rPr lang="en-US" sz="2000" dirty="0"/>
              <a:t>, Victim of a burglary or assault in the past five years, Employment status, Trust in other people and institutions </a:t>
            </a:r>
          </a:p>
        </p:txBody>
      </p:sp>
      <p:sp>
        <p:nvSpPr>
          <p:cNvPr id="7" name="Title 1"/>
          <p:cNvSpPr txBox="1">
            <a:spLocks/>
          </p:cNvSpPr>
          <p:nvPr/>
        </p:nvSpPr>
        <p:spPr>
          <a:xfrm>
            <a:off x="453708" y="116632"/>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kern="0" dirty="0"/>
              <a:t>Data and Method</a:t>
            </a:r>
          </a:p>
        </p:txBody>
      </p:sp>
    </p:spTree>
    <p:extLst>
      <p:ext uri="{BB962C8B-B14F-4D97-AF65-F5344CB8AC3E}">
        <p14:creationId xmlns:p14="http://schemas.microsoft.com/office/powerpoint/2010/main" val="983568181"/>
      </p:ext>
    </p:extLst>
  </p:cSld>
  <p:clrMapOvr>
    <a:masterClrMapping/>
  </p:clrMapOvr>
  <p:transition>
    <p:rand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967" y="-32763"/>
            <a:ext cx="7886700" cy="994172"/>
          </a:xfrm>
        </p:spPr>
        <p:txBody>
          <a:bodyPr/>
          <a:lstStyle/>
          <a:p>
            <a:pPr algn="ctr"/>
            <a:r>
              <a:rPr lang="en-US" sz="4200" b="1" dirty="0"/>
              <a:t>Correlates of happiness</a:t>
            </a:r>
          </a:p>
        </p:txBody>
      </p:sp>
      <p:pic>
        <p:nvPicPr>
          <p:cNvPr id="3" name="Picture 2" descr="Free vector graphic: Bank Robbery, Money Bag, Hand - Fre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3768" y="836712"/>
            <a:ext cx="1042624" cy="1216676"/>
          </a:xfrm>
          <a:prstGeom prst="rect">
            <a:avLst/>
          </a:prstGeom>
        </p:spPr>
      </p:pic>
      <p:pic>
        <p:nvPicPr>
          <p:cNvPr id="19" name="Content Placeholder 5" descr="File:Yellow Happy.jpg - Wikimedia Commons"/>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732240" y="1046006"/>
            <a:ext cx="1158857" cy="1158857"/>
          </a:xfrm>
        </p:spPr>
      </p:pic>
      <p:pic>
        <p:nvPicPr>
          <p:cNvPr id="35" name="Picture 34" descr="The Presurfer: What Happy People Don't D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7706" y="3636091"/>
            <a:ext cx="1276988" cy="1296144"/>
          </a:xfrm>
          <a:prstGeom prst="rect">
            <a:avLst/>
          </a:prstGeom>
        </p:spPr>
      </p:pic>
      <p:sp>
        <p:nvSpPr>
          <p:cNvPr id="36" name="Down Arrow 35"/>
          <p:cNvSpPr/>
          <p:nvPr/>
        </p:nvSpPr>
        <p:spPr>
          <a:xfrm rot="16200000">
            <a:off x="4813027" y="235648"/>
            <a:ext cx="727736" cy="2505930"/>
          </a:xfrm>
          <a:prstGeom prst="downArrow">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Health | #GoOpenV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20" y="908720"/>
            <a:ext cx="2090328" cy="1179293"/>
          </a:xfrm>
          <a:prstGeom prst="rect">
            <a:avLst/>
          </a:prstGeom>
        </p:spPr>
      </p:pic>
      <p:pic>
        <p:nvPicPr>
          <p:cNvPr id="9" name="Picture 8" descr="Bolivia's External Debt is Only 19 percent of GDP"/>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520" y="2564904"/>
            <a:ext cx="1581187" cy="1051929"/>
          </a:xfrm>
          <a:prstGeom prst="rect">
            <a:avLst/>
          </a:prstGeom>
        </p:spPr>
      </p:pic>
      <p:pic>
        <p:nvPicPr>
          <p:cNvPr id="12" name="Picture 11"/>
          <p:cNvPicPr>
            <a:picLocks noChangeAspect="1"/>
          </p:cNvPicPr>
          <p:nvPr/>
        </p:nvPicPr>
        <p:blipFill>
          <a:blip r:embed="rId7"/>
          <a:stretch>
            <a:fillRect/>
          </a:stretch>
        </p:blipFill>
        <p:spPr>
          <a:xfrm>
            <a:off x="1986887" y="2852936"/>
            <a:ext cx="1851496" cy="412462"/>
          </a:xfrm>
          <a:prstGeom prst="rect">
            <a:avLst/>
          </a:prstGeom>
        </p:spPr>
      </p:pic>
      <p:pic>
        <p:nvPicPr>
          <p:cNvPr id="39" name="Content Placeholder 5" descr="File:Yellow Happy.jpg - Wikimedia Common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6804248" y="2420888"/>
            <a:ext cx="1192262" cy="119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Down Arrow 39"/>
          <p:cNvSpPr/>
          <p:nvPr/>
        </p:nvSpPr>
        <p:spPr>
          <a:xfrm rot="16200000">
            <a:off x="4795394" y="2986212"/>
            <a:ext cx="900275" cy="2505933"/>
          </a:xfrm>
          <a:prstGeom prst="downArrow">
            <a:avLst/>
          </a:prstGeom>
          <a:solidFill>
            <a:srgbClr val="FF00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descr="The battle of institutions vs. technology = rising wage ..."/>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1339" y="3512905"/>
            <a:ext cx="2541018" cy="1428263"/>
          </a:xfrm>
          <a:prstGeom prst="rect">
            <a:avLst/>
          </a:prstGeom>
        </p:spPr>
      </p:pic>
      <p:sp>
        <p:nvSpPr>
          <p:cNvPr id="42" name="TextBox 41"/>
          <p:cNvSpPr txBox="1"/>
          <p:nvPr/>
        </p:nvSpPr>
        <p:spPr>
          <a:xfrm>
            <a:off x="225236" y="6413202"/>
            <a:ext cx="7108036" cy="307777"/>
          </a:xfrm>
          <a:prstGeom prst="rect">
            <a:avLst/>
          </a:prstGeom>
          <a:noFill/>
        </p:spPr>
        <p:txBody>
          <a:bodyPr wrap="none" rtlCol="0">
            <a:spAutoFit/>
          </a:bodyPr>
          <a:lstStyle/>
          <a:p>
            <a:r>
              <a:rPr lang="en-US" sz="1400" dirty="0"/>
              <a:t>Source of pictures: </a:t>
            </a:r>
            <a:r>
              <a:rPr lang="en-US" sz="1400" b="0" dirty="0"/>
              <a:t>Microsoft </a:t>
            </a:r>
            <a:r>
              <a:rPr lang="en-US" sz="1400" b="0" dirty="0" err="1"/>
              <a:t>Powerpoint</a:t>
            </a:r>
            <a:r>
              <a:rPr lang="en-US" sz="1400" b="0" dirty="0"/>
              <a:t> online pictures Creative Commons database</a:t>
            </a:r>
          </a:p>
        </p:txBody>
      </p:sp>
      <p:sp>
        <p:nvSpPr>
          <p:cNvPr id="44" name="Down Arrow 43"/>
          <p:cNvSpPr/>
          <p:nvPr/>
        </p:nvSpPr>
        <p:spPr>
          <a:xfrm rot="16200000">
            <a:off x="4827375" y="1747815"/>
            <a:ext cx="727736" cy="2505930"/>
          </a:xfrm>
          <a:prstGeom prst="downArrow">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5282624"/>
            <a:ext cx="3779912" cy="738664"/>
          </a:xfrm>
          <a:prstGeom prst="rect">
            <a:avLst/>
          </a:prstGeom>
          <a:noFill/>
        </p:spPr>
        <p:txBody>
          <a:bodyPr wrap="square" lIns="91440" tIns="45720" rIns="91440" bIns="45720">
            <a:spAutoFit/>
          </a:bodyPr>
          <a:lstStyle/>
          <a:p>
            <a:pPr algn="ctr"/>
            <a:r>
              <a:rPr lang="en-US" sz="4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Born Abroad</a:t>
            </a:r>
          </a:p>
        </p:txBody>
      </p:sp>
      <p:sp>
        <p:nvSpPr>
          <p:cNvPr id="16" name="Down Arrow 15"/>
          <p:cNvSpPr/>
          <p:nvPr/>
        </p:nvSpPr>
        <p:spPr>
          <a:xfrm rot="16200000">
            <a:off x="4827375" y="4413229"/>
            <a:ext cx="727736" cy="2505930"/>
          </a:xfrm>
          <a:prstGeom prst="downArrow">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998422" y="5169966"/>
            <a:ext cx="1723549" cy="923330"/>
          </a:xfrm>
          <a:prstGeom prst="rect">
            <a:avLst/>
          </a:prstGeom>
          <a:noFill/>
        </p:spPr>
        <p:txBody>
          <a:bodyPr wrap="none" lIns="91440" tIns="45720" rIns="91440" bIns="45720">
            <a:spAutoFit/>
          </a:bodyPr>
          <a:lstStyle/>
          <a:p>
            <a:pPr algn="ctr"/>
            <a:r>
              <a:rPr lang="en-US" sz="5400" dirty="0">
                <a:ln w="22225">
                  <a:solidFill>
                    <a:schemeClr val="accent2"/>
                  </a:solidFill>
                  <a:prstDash val="solid"/>
                </a:ln>
                <a:solidFill>
                  <a:schemeClr val="accent2">
                    <a:lumMod val="40000"/>
                    <a:lumOff val="60000"/>
                  </a:schemeClr>
                </a:solidFill>
              </a:rPr>
              <a:t>2014</a:t>
            </a:r>
            <a:endParaRPr lang="en-US" sz="5400" b="1" cap="none" spc="0" dirty="0">
              <a:ln w="22225">
                <a:solidFill>
                  <a:schemeClr val="accent2"/>
                </a:solidFill>
                <a:prstDash val="solid"/>
              </a:ln>
              <a:solidFill>
                <a:schemeClr val="accent2">
                  <a:lumMod val="40000"/>
                  <a:lumOff val="60000"/>
                </a:schemeClr>
              </a:solidFill>
              <a:effectLst/>
            </a:endParaRPr>
          </a:p>
        </p:txBody>
      </p:sp>
      <p:pic>
        <p:nvPicPr>
          <p:cNvPr id="18" name="Content Placeholder 5" descr="File:Yellow Happy.jpg - Wikimedia Commons"/>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bwMode="auto">
          <a:xfrm>
            <a:off x="6770893" y="5055567"/>
            <a:ext cx="1152128"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431890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0" grpId="0" animBg="1"/>
      <p:bldP spid="44" grpId="0" animBg="1"/>
      <p:bldP spid="1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967" y="-32763"/>
            <a:ext cx="7886700" cy="994172"/>
          </a:xfrm>
        </p:spPr>
        <p:txBody>
          <a:bodyPr/>
          <a:lstStyle/>
          <a:p>
            <a:pPr algn="ctr"/>
            <a:r>
              <a:rPr lang="en-US" sz="4200" b="1" dirty="0"/>
              <a:t>Correlates of happiness</a:t>
            </a:r>
          </a:p>
        </p:txBody>
      </p:sp>
      <p:pic>
        <p:nvPicPr>
          <p:cNvPr id="19" name="Content Placeholder 5" descr="File:Yellow Happy.jpg - Wikimedia Commons"/>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32240" y="1131561"/>
            <a:ext cx="1440160" cy="1440160"/>
          </a:xfrm>
        </p:spPr>
      </p:pic>
      <p:pic>
        <p:nvPicPr>
          <p:cNvPr id="35" name="Picture 34" descr="The Presurfer: What Happy People Don't D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9559" y="4581128"/>
            <a:ext cx="1462841" cy="1484784"/>
          </a:xfrm>
          <a:prstGeom prst="rect">
            <a:avLst/>
          </a:prstGeom>
        </p:spPr>
      </p:pic>
      <p:sp>
        <p:nvSpPr>
          <p:cNvPr id="36" name="Down Arrow 35"/>
          <p:cNvSpPr/>
          <p:nvPr/>
        </p:nvSpPr>
        <p:spPr>
          <a:xfrm rot="16200000">
            <a:off x="4610787" y="299435"/>
            <a:ext cx="963978" cy="2702864"/>
          </a:xfrm>
          <a:prstGeom prst="downArrow">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Content Placeholder 5" descr="File:Yellow Happy.jpg - Wikimedia Common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6804248" y="2924944"/>
            <a:ext cx="1440160"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Down Arrow 39"/>
          <p:cNvSpPr/>
          <p:nvPr/>
        </p:nvSpPr>
        <p:spPr>
          <a:xfrm rot="16200000">
            <a:off x="4360959" y="4030152"/>
            <a:ext cx="900275" cy="2505933"/>
          </a:xfrm>
          <a:prstGeom prst="downArrow">
            <a:avLst/>
          </a:prstGeom>
          <a:solidFill>
            <a:srgbClr val="FF00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225236" y="6413202"/>
            <a:ext cx="7108036" cy="307777"/>
          </a:xfrm>
          <a:prstGeom prst="rect">
            <a:avLst/>
          </a:prstGeom>
          <a:noFill/>
        </p:spPr>
        <p:txBody>
          <a:bodyPr wrap="none" rtlCol="0">
            <a:spAutoFit/>
          </a:bodyPr>
          <a:lstStyle/>
          <a:p>
            <a:r>
              <a:rPr lang="en-US" sz="1400" dirty="0"/>
              <a:t>Source of pictures: </a:t>
            </a:r>
            <a:r>
              <a:rPr lang="en-US" sz="1400" b="0" dirty="0"/>
              <a:t>Microsoft </a:t>
            </a:r>
            <a:r>
              <a:rPr lang="en-US" sz="1400" b="0" dirty="0" err="1"/>
              <a:t>Powerpoint</a:t>
            </a:r>
            <a:r>
              <a:rPr lang="en-US" sz="1400" b="0" dirty="0"/>
              <a:t> online pictures Creative Commons database</a:t>
            </a:r>
          </a:p>
        </p:txBody>
      </p:sp>
      <p:sp>
        <p:nvSpPr>
          <p:cNvPr id="44" name="Down Arrow 43"/>
          <p:cNvSpPr/>
          <p:nvPr/>
        </p:nvSpPr>
        <p:spPr>
          <a:xfrm rot="16200000">
            <a:off x="4465445" y="2047245"/>
            <a:ext cx="999439" cy="2814070"/>
          </a:xfrm>
          <a:prstGeom prst="downArrow">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IIGS — Wiktionnair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1401" y="4273616"/>
            <a:ext cx="1762612" cy="1802671"/>
          </a:xfrm>
          <a:prstGeom prst="rect">
            <a:avLst/>
          </a:prstGeom>
        </p:spPr>
      </p:pic>
      <p:sp>
        <p:nvSpPr>
          <p:cNvPr id="6" name="Rectangle 5"/>
          <p:cNvSpPr/>
          <p:nvPr/>
        </p:nvSpPr>
        <p:spPr>
          <a:xfrm>
            <a:off x="3801488" y="4797152"/>
            <a:ext cx="1723549"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2014</a:t>
            </a:r>
          </a:p>
        </p:txBody>
      </p:sp>
      <p:sp>
        <p:nvSpPr>
          <p:cNvPr id="7" name="TextBox 6"/>
          <p:cNvSpPr txBox="1"/>
          <p:nvPr/>
        </p:nvSpPr>
        <p:spPr>
          <a:xfrm>
            <a:off x="3635896" y="5662989"/>
            <a:ext cx="2326278" cy="646331"/>
          </a:xfrm>
          <a:prstGeom prst="rect">
            <a:avLst/>
          </a:prstGeom>
          <a:noFill/>
        </p:spPr>
        <p:txBody>
          <a:bodyPr wrap="none" rtlCol="0">
            <a:spAutoFit/>
          </a:bodyPr>
          <a:lstStyle/>
          <a:p>
            <a:r>
              <a:rPr lang="en-US" dirty="0"/>
              <a:t>When compared to </a:t>
            </a:r>
          </a:p>
          <a:p>
            <a:r>
              <a:rPr lang="en-US" dirty="0"/>
              <a:t>Northern Europe</a:t>
            </a:r>
          </a:p>
        </p:txBody>
      </p:sp>
      <p:pic>
        <p:nvPicPr>
          <p:cNvPr id="18" name="Picture 17" descr="PIIGS — Wiktionnair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600" y="2636912"/>
            <a:ext cx="1656184" cy="1693824"/>
          </a:xfrm>
          <a:prstGeom prst="rect">
            <a:avLst/>
          </a:prstGeom>
        </p:spPr>
      </p:pic>
      <p:sp>
        <p:nvSpPr>
          <p:cNvPr id="20" name="Rectangle 19"/>
          <p:cNvSpPr/>
          <p:nvPr/>
        </p:nvSpPr>
        <p:spPr>
          <a:xfrm>
            <a:off x="3311700" y="3110732"/>
            <a:ext cx="3132508" cy="646331"/>
          </a:xfrm>
          <a:prstGeom prst="rect">
            <a:avLst/>
          </a:prstGeom>
          <a:noFill/>
        </p:spPr>
        <p:txBody>
          <a:bodyPr wrap="square" lIns="91440" tIns="45720" rIns="91440" bIns="45720">
            <a:spAutoFit/>
          </a:bodyPr>
          <a:lstStyle/>
          <a:p>
            <a:pPr algn="ctr"/>
            <a:r>
              <a:rPr lang="en-US" sz="3600" b="1" cap="none" spc="0" dirty="0">
                <a:ln w="22225">
                  <a:solidFill>
                    <a:schemeClr val="accent2"/>
                  </a:solidFill>
                  <a:prstDash val="solid"/>
                </a:ln>
                <a:solidFill>
                  <a:schemeClr val="accent2">
                    <a:lumMod val="40000"/>
                    <a:lumOff val="60000"/>
                  </a:schemeClr>
                </a:solidFill>
                <a:effectLst/>
              </a:rPr>
              <a:t>2014 &amp; 2016</a:t>
            </a:r>
          </a:p>
        </p:txBody>
      </p:sp>
      <p:sp>
        <p:nvSpPr>
          <p:cNvPr id="21" name="TextBox 20"/>
          <p:cNvSpPr txBox="1"/>
          <p:nvPr/>
        </p:nvSpPr>
        <p:spPr>
          <a:xfrm>
            <a:off x="3788296" y="3789040"/>
            <a:ext cx="2326278" cy="646331"/>
          </a:xfrm>
          <a:prstGeom prst="rect">
            <a:avLst/>
          </a:prstGeom>
          <a:noFill/>
        </p:spPr>
        <p:txBody>
          <a:bodyPr wrap="none" rtlCol="0">
            <a:spAutoFit/>
          </a:bodyPr>
          <a:lstStyle/>
          <a:p>
            <a:r>
              <a:rPr lang="en-US" dirty="0"/>
              <a:t>When compared to </a:t>
            </a:r>
          </a:p>
          <a:p>
            <a:r>
              <a:rPr lang="en-US" dirty="0"/>
              <a:t>the Baltic States</a:t>
            </a:r>
          </a:p>
        </p:txBody>
      </p:sp>
      <p:pic>
        <p:nvPicPr>
          <p:cNvPr id="22" name="Picture 21" descr="PIIGS — Wiktionnair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5616" y="877897"/>
            <a:ext cx="1656184" cy="1693824"/>
          </a:xfrm>
          <a:prstGeom prst="rect">
            <a:avLst/>
          </a:prstGeom>
        </p:spPr>
      </p:pic>
      <p:sp>
        <p:nvSpPr>
          <p:cNvPr id="23" name="Rectangle 22"/>
          <p:cNvSpPr/>
          <p:nvPr/>
        </p:nvSpPr>
        <p:spPr>
          <a:xfrm>
            <a:off x="3801488" y="1165964"/>
            <a:ext cx="1723549" cy="923330"/>
          </a:xfrm>
          <a:prstGeom prst="rect">
            <a:avLst/>
          </a:prstGeom>
          <a:noFill/>
        </p:spPr>
        <p:txBody>
          <a:bodyPr wrap="none" lIns="91440" tIns="45720" rIns="91440" bIns="45720">
            <a:spAutoFit/>
          </a:bodyPr>
          <a:lstStyle/>
          <a:p>
            <a:pPr algn="ctr"/>
            <a:r>
              <a:rPr lang="en-US" sz="5400" dirty="0">
                <a:ln w="22225">
                  <a:solidFill>
                    <a:schemeClr val="accent2"/>
                  </a:solidFill>
                  <a:prstDash val="solid"/>
                </a:ln>
                <a:solidFill>
                  <a:schemeClr val="accent2">
                    <a:lumMod val="40000"/>
                    <a:lumOff val="60000"/>
                  </a:schemeClr>
                </a:solidFill>
              </a:rPr>
              <a:t>2016</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24" name="Rectangle 23"/>
          <p:cNvSpPr/>
          <p:nvPr/>
        </p:nvSpPr>
        <p:spPr>
          <a:xfrm>
            <a:off x="3801488" y="4807713"/>
            <a:ext cx="1723549"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2014</a:t>
            </a:r>
          </a:p>
        </p:txBody>
      </p:sp>
      <p:sp>
        <p:nvSpPr>
          <p:cNvPr id="25" name="TextBox 24"/>
          <p:cNvSpPr txBox="1"/>
          <p:nvPr/>
        </p:nvSpPr>
        <p:spPr>
          <a:xfrm>
            <a:off x="3851920" y="1990581"/>
            <a:ext cx="2364750" cy="923330"/>
          </a:xfrm>
          <a:prstGeom prst="rect">
            <a:avLst/>
          </a:prstGeom>
          <a:noFill/>
        </p:spPr>
        <p:txBody>
          <a:bodyPr wrap="none" rtlCol="0">
            <a:spAutoFit/>
          </a:bodyPr>
          <a:lstStyle/>
          <a:p>
            <a:r>
              <a:rPr lang="en-US" dirty="0"/>
              <a:t>When compared to </a:t>
            </a:r>
          </a:p>
          <a:p>
            <a:r>
              <a:rPr lang="en-US" dirty="0"/>
              <a:t>Central and Eastern</a:t>
            </a:r>
          </a:p>
          <a:p>
            <a:r>
              <a:rPr lang="en-US" dirty="0"/>
              <a:t> Europe</a:t>
            </a:r>
          </a:p>
        </p:txBody>
      </p:sp>
    </p:spTree>
    <p:extLst>
      <p:ext uri="{BB962C8B-B14F-4D97-AF65-F5344CB8AC3E}">
        <p14:creationId xmlns:p14="http://schemas.microsoft.com/office/powerpoint/2010/main" val="211463859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0" grpId="0" animBg="1"/>
      <p:bldP spid="4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2699792" y="390071"/>
            <a:ext cx="6262067" cy="878689"/>
          </a:xfrm>
          <a:prstGeom prst="rect">
            <a:avLst/>
          </a:prstGeom>
          <a:noFill/>
          <a:ln w="9525">
            <a:noFill/>
            <a:miter lim="800000"/>
            <a:headEnd/>
            <a:tailEnd/>
          </a:ln>
        </p:spPr>
        <p:txBody>
          <a:bodyPr anchor="ctr"/>
          <a:lstStyle/>
          <a:p>
            <a:pPr algn="ctr"/>
            <a:r>
              <a:rPr lang="en-GB" sz="3600" dirty="0">
                <a:solidFill>
                  <a:schemeClr val="tx2"/>
                </a:solidFill>
              </a:rPr>
              <a:t>Happiness, unhappiness and discontent</a:t>
            </a:r>
          </a:p>
        </p:txBody>
      </p:sp>
      <p:sp>
        <p:nvSpPr>
          <p:cNvPr id="3" name="Rectangle 5"/>
          <p:cNvSpPr>
            <a:spLocks noChangeArrowheads="1"/>
          </p:cNvSpPr>
          <p:nvPr/>
        </p:nvSpPr>
        <p:spPr bwMode="auto">
          <a:xfrm>
            <a:off x="467544" y="1700808"/>
            <a:ext cx="7772400" cy="4114800"/>
          </a:xfrm>
          <a:prstGeom prst="rect">
            <a:avLst/>
          </a:prstGeom>
          <a:noFill/>
          <a:ln w="9525">
            <a:noFill/>
            <a:miter lim="800000"/>
            <a:headEnd/>
            <a:tailEnd/>
          </a:ln>
          <a:effectLst/>
        </p:spPr>
        <p:txBody>
          <a:bodyPr/>
          <a:lstStyle/>
          <a:p>
            <a:pPr marL="342900" indent="-342900">
              <a:lnSpc>
                <a:spcPct val="80000"/>
              </a:lnSpc>
              <a:spcBef>
                <a:spcPct val="20000"/>
              </a:spcBef>
              <a:buFontTx/>
              <a:buChar char="•"/>
              <a:defRPr/>
            </a:pPr>
            <a:r>
              <a:rPr lang="en-US" sz="2200" b="0" dirty="0"/>
              <a:t>Throughout the crisis years there has been an on-going ‘blame game’ and ‘scapegoating’ between what were seen as creditor and debtor countries contentious political rhetoric referring to “northern saints and southern sinners” (</a:t>
            </a:r>
            <a:r>
              <a:rPr lang="en-US" sz="2200" b="0" dirty="0" err="1"/>
              <a:t>Matthijs</a:t>
            </a:r>
            <a:r>
              <a:rPr lang="en-US" sz="2200" b="0" dirty="0"/>
              <a:t> &amp; McNamara, 2015) as well as negative media portrayals of southern countries in European media with associated tensions and scapegoating.</a:t>
            </a:r>
          </a:p>
          <a:p>
            <a:pPr marL="342900" indent="-342900">
              <a:lnSpc>
                <a:spcPct val="80000"/>
              </a:lnSpc>
              <a:spcBef>
                <a:spcPct val="20000"/>
              </a:spcBef>
              <a:buFontTx/>
              <a:buChar char="•"/>
              <a:defRPr/>
            </a:pPr>
            <a:r>
              <a:rPr lang="en-US" sz="2200" b="0" dirty="0"/>
              <a:t>Negative portrayal of countries and regions may have a detrimental impact on the reported happiness levels of the inhabitants of these countries (in addition to the real economic impacts).</a:t>
            </a:r>
          </a:p>
          <a:p>
            <a:pPr marL="342900" indent="-342900">
              <a:lnSpc>
                <a:spcPct val="80000"/>
              </a:lnSpc>
              <a:spcBef>
                <a:spcPct val="20000"/>
              </a:spcBef>
              <a:buFontTx/>
              <a:buChar char="•"/>
              <a:defRPr/>
            </a:pPr>
            <a:r>
              <a:rPr lang="en-US" sz="2200" b="0" dirty="0"/>
              <a:t>PIIGS (and similar acronyms) can act as signals that guide and shape market perceptions  (</a:t>
            </a:r>
            <a:r>
              <a:rPr lang="en-US" sz="2200" b="0" dirty="0" err="1"/>
              <a:t>Brazys</a:t>
            </a:r>
            <a:r>
              <a:rPr lang="en-US" sz="2200" b="0" dirty="0"/>
              <a:t> and </a:t>
            </a:r>
            <a:r>
              <a:rPr lang="en-US" sz="2200" b="0" dirty="0" err="1"/>
              <a:t>Hardiman</a:t>
            </a:r>
            <a:r>
              <a:rPr lang="en-US" sz="2200" b="0" dirty="0"/>
              <a:t> (2014) present an analysis of how this applied to Ireland). There may be similar processes with regards to perceptions and feelings (including subjective happiness) and labels that have negative connotations.</a:t>
            </a:r>
          </a:p>
          <a:p>
            <a:pPr marL="342900" indent="-342900">
              <a:lnSpc>
                <a:spcPct val="80000"/>
              </a:lnSpc>
              <a:spcBef>
                <a:spcPct val="20000"/>
              </a:spcBef>
              <a:buFontTx/>
              <a:buChar char="•"/>
              <a:defRPr/>
            </a:pPr>
            <a:endParaRPr lang="en-GB" sz="2200" b="0" dirty="0"/>
          </a:p>
        </p:txBody>
      </p:sp>
      <p:pic>
        <p:nvPicPr>
          <p:cNvPr id="4" name="Picture 3" descr="Is the financial crisis just the harbinger of chang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54952"/>
            <a:ext cx="2483768" cy="1397338"/>
          </a:xfrm>
          <a:prstGeom prst="rect">
            <a:avLst/>
          </a:prstGeom>
        </p:spPr>
      </p:pic>
    </p:spTree>
    <p:extLst>
      <p:ext uri="{BB962C8B-B14F-4D97-AF65-F5344CB8AC3E}">
        <p14:creationId xmlns:p14="http://schemas.microsoft.com/office/powerpoint/2010/main" val="1468180787"/>
      </p:ext>
    </p:extLst>
  </p:cSld>
  <p:clrMapOvr>
    <a:masterClrMapping/>
  </p:clrMapOvr>
  <p:transition>
    <p:rand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855365"/>
            <a:ext cx="8568952" cy="4093915"/>
          </a:xfrm>
        </p:spPr>
        <p:txBody>
          <a:bodyPr/>
          <a:lstStyle/>
          <a:p>
            <a:r>
              <a:rPr lang="en-US" sz="1800" dirty="0"/>
              <a:t>After the outbreak of the economic crisis there has been a collective feeling of gloom and pessimism across Europe, especially for younger people (</a:t>
            </a:r>
            <a:r>
              <a:rPr lang="en-US" sz="1800" dirty="0" err="1"/>
              <a:t>Dudel</a:t>
            </a:r>
            <a:r>
              <a:rPr lang="en-US" sz="1800" dirty="0"/>
              <a:t> et al., 2016; </a:t>
            </a:r>
            <a:r>
              <a:rPr lang="en-US" sz="1800" dirty="0" err="1"/>
              <a:t>Holleran</a:t>
            </a:r>
            <a:r>
              <a:rPr lang="en-US" sz="1800" dirty="0"/>
              <a:t>, 2019) and in this context those born in the country may be more likely (compared to those born abroad) to consider their (and the country and regional) circumstances in relation to remembered or perceived better times in the past. </a:t>
            </a:r>
          </a:p>
          <a:p>
            <a:r>
              <a:rPr lang="en-US" sz="1800" dirty="0"/>
              <a:t>The lower reported happiness of those born in the country is consistent with tendencies for out-migration and brain drain, especially in the regions that were most negatively affected by the crisis (</a:t>
            </a:r>
            <a:r>
              <a:rPr lang="en-US" sz="1800" dirty="0" err="1"/>
              <a:t>Cavallini</a:t>
            </a:r>
            <a:r>
              <a:rPr lang="en-US" sz="1800" dirty="0"/>
              <a:t> et al., 2018). It is also relevant to note that the massive instability experienced in European </a:t>
            </a:r>
            <a:r>
              <a:rPr lang="en-US" sz="1800" dirty="0" err="1"/>
              <a:t>labour</a:t>
            </a:r>
            <a:r>
              <a:rPr lang="en-US" sz="1800" dirty="0"/>
              <a:t> markets (and especially in the European periphery) and the proliferation of what were described as “junk jobs”, diverse forms of concealed underemployment and the low salaries (also contrasting to the sharp increase in the cost of housing in the 2000s) in countries like Spain (</a:t>
            </a:r>
            <a:r>
              <a:rPr lang="en-US" sz="1800" dirty="0" err="1"/>
              <a:t>Antentas</a:t>
            </a:r>
            <a:r>
              <a:rPr lang="en-US" sz="1800" dirty="0"/>
              <a:t>, 2015) may have been particularly detrimental to ‘natives’ who remembered better times (or for the younger, there may have been a comparison to actual or perceived times in relation to previous generations).(</a:t>
            </a:r>
            <a:r>
              <a:rPr lang="en-US" sz="1800" dirty="0" err="1"/>
              <a:t>Helliwell</a:t>
            </a:r>
            <a:r>
              <a:rPr lang="en-US" sz="1800" dirty="0"/>
              <a:t> et al., 2015: 33; my emphasis).</a:t>
            </a:r>
            <a:endParaRPr lang="en-GB" sz="1800" dirty="0"/>
          </a:p>
        </p:txBody>
      </p:sp>
      <p:sp>
        <p:nvSpPr>
          <p:cNvPr id="7" name="タイトル 1"/>
          <p:cNvSpPr txBox="1">
            <a:spLocks/>
          </p:cNvSpPr>
          <p:nvPr/>
        </p:nvSpPr>
        <p:spPr>
          <a:xfrm>
            <a:off x="3203848" y="548681"/>
            <a:ext cx="5940152" cy="792088"/>
          </a:xfrm>
          <a:prstGeom prst="rect">
            <a:avLst/>
          </a:prstGeom>
        </p:spPr>
        <p:txBody>
          <a:bodyPr>
            <a:noAutofit/>
          </a:bodyPr>
          <a:lstStyle/>
          <a:p>
            <a:pPr algn="ctr"/>
            <a:r>
              <a:rPr lang="en-GB" sz="3200" dirty="0">
                <a:solidFill>
                  <a:schemeClr val="tx2"/>
                </a:solidFill>
              </a:rPr>
              <a:t>Happiness, unhappiness and discontent</a:t>
            </a:r>
          </a:p>
        </p:txBody>
      </p:sp>
      <p:pic>
        <p:nvPicPr>
          <p:cNvPr id="4" name="Picture 3" descr="Unemployment as Factor of International Migration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53" y="112836"/>
            <a:ext cx="2973710" cy="1699263"/>
          </a:xfrm>
          <a:prstGeom prst="rect">
            <a:avLst/>
          </a:prstGeom>
        </p:spPr>
      </p:pic>
    </p:spTree>
    <p:extLst>
      <p:ext uri="{BB962C8B-B14F-4D97-AF65-F5344CB8AC3E}">
        <p14:creationId xmlns:p14="http://schemas.microsoft.com/office/powerpoint/2010/main" val="16126180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855365"/>
            <a:ext cx="8568952" cy="4093915"/>
          </a:xfrm>
        </p:spPr>
        <p:txBody>
          <a:bodyPr/>
          <a:lstStyle/>
          <a:p>
            <a:r>
              <a:rPr lang="en-US" sz="1800" dirty="0"/>
              <a:t>After the outbreak of the economic crisis there has been a collective feeling of gloom and pessimism across Europe, especially for younger people (</a:t>
            </a:r>
            <a:r>
              <a:rPr lang="en-US" sz="1800" dirty="0" err="1"/>
              <a:t>Dudel</a:t>
            </a:r>
            <a:r>
              <a:rPr lang="en-US" sz="1800" dirty="0"/>
              <a:t> et al., 2016; </a:t>
            </a:r>
            <a:r>
              <a:rPr lang="en-US" sz="1800" dirty="0" err="1"/>
              <a:t>Holleran</a:t>
            </a:r>
            <a:r>
              <a:rPr lang="en-US" sz="1800" dirty="0"/>
              <a:t>, 2019) and in this context those born in the country may be more likely (compared to those born abroad) to consider their (and the country and regional) circumstances in relation to remembered or perceived better times in the past. </a:t>
            </a:r>
          </a:p>
          <a:p>
            <a:r>
              <a:rPr lang="en-US" sz="1800" dirty="0"/>
              <a:t>The lower reported happiness of those born in the country is consistent with tendencies for out-migration and brain drain, especially in the regions that were most negatively affected by the crisis (</a:t>
            </a:r>
            <a:r>
              <a:rPr lang="en-US" sz="1800" dirty="0" err="1"/>
              <a:t>Cavallini</a:t>
            </a:r>
            <a:r>
              <a:rPr lang="en-US" sz="1800" dirty="0"/>
              <a:t> et al., 2018). It is also relevant to note that the massive instability experienced in European </a:t>
            </a:r>
            <a:r>
              <a:rPr lang="en-US" sz="1800" dirty="0" err="1"/>
              <a:t>labour</a:t>
            </a:r>
            <a:r>
              <a:rPr lang="en-US" sz="1800" dirty="0"/>
              <a:t> markets (and especially in the European periphery) and the proliferation of what were described as “junk jobs”, diverse forms of concealed underemployment and the low salaries (also contrasting to the sharp increase in the cost of housing in the 2000s) in countries like Spain (</a:t>
            </a:r>
            <a:r>
              <a:rPr lang="en-US" sz="1800" dirty="0" err="1"/>
              <a:t>Antentas</a:t>
            </a:r>
            <a:r>
              <a:rPr lang="en-US" sz="1800" dirty="0"/>
              <a:t>, 2015) may have been particularly detrimental to ‘natives’ who remembered better times (or for the younger, there may have been a comparison to actual or perceived times in relation to previous generations).(</a:t>
            </a:r>
            <a:r>
              <a:rPr lang="en-US" sz="1800" dirty="0" err="1"/>
              <a:t>Helliwell</a:t>
            </a:r>
            <a:r>
              <a:rPr lang="en-US" sz="1800" dirty="0"/>
              <a:t> et al., 2015: 33; my emphasis).</a:t>
            </a:r>
            <a:endParaRPr lang="en-GB" sz="1800" dirty="0"/>
          </a:p>
        </p:txBody>
      </p:sp>
      <p:sp>
        <p:nvSpPr>
          <p:cNvPr id="7" name="タイトル 1"/>
          <p:cNvSpPr txBox="1">
            <a:spLocks/>
          </p:cNvSpPr>
          <p:nvPr/>
        </p:nvSpPr>
        <p:spPr>
          <a:xfrm>
            <a:off x="2375249" y="548680"/>
            <a:ext cx="6768751" cy="827577"/>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sz="3200" dirty="0">
                <a:latin typeface="+mj-lt"/>
                <a:ea typeface="+mj-ea"/>
                <a:cs typeface="+mj-cs"/>
              </a:rPr>
              <a:t>Happiness and the Great Recession of 2008</a:t>
            </a:r>
            <a:endParaRPr kumimoji="1" lang="en-GB" sz="3200" b="1" i="0" u="none" strike="noStrike" kern="1200" cap="none" spc="0" normalizeH="0" baseline="0" noProof="0" dirty="0">
              <a:ln>
                <a:noFill/>
              </a:ln>
              <a:solidFill>
                <a:schemeClr val="tx1"/>
              </a:solidFill>
              <a:effectLst/>
              <a:uLnTx/>
              <a:uFillTx/>
              <a:latin typeface="+mj-lt"/>
              <a:ea typeface="+mj-ea"/>
              <a:cs typeface="+mj-cs"/>
            </a:endParaRPr>
          </a:p>
        </p:txBody>
      </p:sp>
      <p:pic>
        <p:nvPicPr>
          <p:cNvPr id="4" name="Picture 3" descr="Unemployment as Factor of International Migration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53" y="112836"/>
            <a:ext cx="2973710" cy="1699263"/>
          </a:xfrm>
          <a:prstGeom prst="rect">
            <a:avLst/>
          </a:prstGeom>
        </p:spPr>
      </p:pic>
    </p:spTree>
    <p:extLst>
      <p:ext uri="{BB962C8B-B14F-4D97-AF65-F5344CB8AC3E}">
        <p14:creationId xmlns:p14="http://schemas.microsoft.com/office/powerpoint/2010/main" val="31572035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4">
            <a:extLst>
              <a:ext uri="{FF2B5EF4-FFF2-40B4-BE49-F238E27FC236}">
                <a16:creationId xmlns:a16="http://schemas.microsoft.com/office/drawing/2014/main" id="{68C2E485-7ED0-3F48-E81C-312ECEB3619B}"/>
              </a:ext>
            </a:extLst>
          </p:cNvPr>
          <p:cNvSpPr>
            <a:spLocks noChangeArrowheads="1"/>
          </p:cNvSpPr>
          <p:nvPr/>
        </p:nvSpPr>
        <p:spPr bwMode="auto">
          <a:xfrm>
            <a:off x="1116013" y="0"/>
            <a:ext cx="7342187"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3600">
                <a:solidFill>
                  <a:schemeClr val="tx2"/>
                </a:solidFill>
              </a:rPr>
              <a:t>Conclusions</a:t>
            </a:r>
          </a:p>
        </p:txBody>
      </p:sp>
      <p:sp>
        <p:nvSpPr>
          <p:cNvPr id="3" name="Rectangle 5">
            <a:extLst>
              <a:ext uri="{FF2B5EF4-FFF2-40B4-BE49-F238E27FC236}">
                <a16:creationId xmlns:a16="http://schemas.microsoft.com/office/drawing/2014/main" id="{AC450D4C-47B0-E92B-2BB0-E792AC4B75DD}"/>
              </a:ext>
            </a:extLst>
          </p:cNvPr>
          <p:cNvSpPr>
            <a:spLocks noChangeArrowheads="1"/>
          </p:cNvSpPr>
          <p:nvPr/>
        </p:nvSpPr>
        <p:spPr bwMode="auto">
          <a:xfrm>
            <a:off x="0" y="836613"/>
            <a:ext cx="8604250" cy="4114800"/>
          </a:xfrm>
          <a:prstGeom prst="rect">
            <a:avLst/>
          </a:prstGeom>
          <a:noFill/>
          <a:ln w="9525">
            <a:noFill/>
            <a:miter lim="800000"/>
            <a:headEnd/>
            <a:tailEnd/>
          </a:ln>
          <a:effectLst/>
        </p:spPr>
        <p:txBody>
          <a:bodyPr/>
          <a:lstStyle/>
          <a:p>
            <a:pPr marL="342900" indent="-342900" eaLnBrk="1" hangingPunct="1">
              <a:lnSpc>
                <a:spcPct val="80000"/>
              </a:lnSpc>
              <a:spcBef>
                <a:spcPct val="20000"/>
              </a:spcBef>
              <a:buFontTx/>
              <a:buChar char="•"/>
              <a:defRPr/>
            </a:pPr>
            <a:r>
              <a:rPr lang="en-GB" sz="2200" b="0" dirty="0">
                <a:latin typeface="+mj-lt"/>
              </a:rPr>
              <a:t>Social and spatial context matters</a:t>
            </a:r>
          </a:p>
          <a:p>
            <a:pPr marL="342900" indent="-342900" eaLnBrk="1" hangingPunct="1">
              <a:lnSpc>
                <a:spcPct val="80000"/>
              </a:lnSpc>
              <a:spcBef>
                <a:spcPct val="20000"/>
              </a:spcBef>
              <a:buFontTx/>
              <a:buChar char="•"/>
              <a:defRPr/>
            </a:pPr>
            <a:r>
              <a:rPr lang="en-GB" sz="2200" b="0" dirty="0">
                <a:latin typeface="+mj-lt"/>
              </a:rPr>
              <a:t>Some area level variation in happiness does exist, even after accounting for individual and social context</a:t>
            </a:r>
          </a:p>
          <a:p>
            <a:pPr marL="342900" indent="-342900" eaLnBrk="1" hangingPunct="1">
              <a:lnSpc>
                <a:spcPct val="80000"/>
              </a:lnSpc>
              <a:spcBef>
                <a:spcPct val="20000"/>
              </a:spcBef>
              <a:buFontTx/>
              <a:buChar char="•"/>
              <a:defRPr/>
            </a:pPr>
            <a:r>
              <a:rPr lang="en-GB" sz="2200" b="0" dirty="0">
                <a:latin typeface="+mj-lt"/>
              </a:rPr>
              <a:t>Policy implications:</a:t>
            </a:r>
          </a:p>
          <a:p>
            <a:pPr marL="342900" indent="-342900" eaLnBrk="1" hangingPunct="1">
              <a:lnSpc>
                <a:spcPct val="80000"/>
              </a:lnSpc>
              <a:spcBef>
                <a:spcPct val="20000"/>
              </a:spcBef>
              <a:defRPr/>
            </a:pPr>
            <a:r>
              <a:rPr lang="en-GB" sz="2200" b="0" dirty="0">
                <a:latin typeface="+mj-lt"/>
              </a:rPr>
              <a:t> 	- income and wealth inequality and happiness</a:t>
            </a:r>
          </a:p>
          <a:p>
            <a:pPr marL="342900" indent="-342900" eaLnBrk="1" hangingPunct="1">
              <a:lnSpc>
                <a:spcPct val="80000"/>
              </a:lnSpc>
              <a:spcBef>
                <a:spcPct val="20000"/>
              </a:spcBef>
              <a:defRPr/>
            </a:pPr>
            <a:r>
              <a:rPr lang="en-GB" sz="2200" b="0" dirty="0">
                <a:latin typeface="+mj-lt"/>
              </a:rPr>
              <a:t>	- regional/area-based policies vs. national social policies</a:t>
            </a:r>
          </a:p>
          <a:p>
            <a:pPr marL="342900" indent="-342900" eaLnBrk="1" hangingPunct="1">
              <a:lnSpc>
                <a:spcPct val="80000"/>
              </a:lnSpc>
              <a:spcBef>
                <a:spcPct val="20000"/>
              </a:spcBef>
              <a:defRPr/>
            </a:pPr>
            <a:r>
              <a:rPr lang="en-GB" sz="2200" b="0" dirty="0">
                <a:latin typeface="+mj-lt"/>
              </a:rPr>
              <a:t>	- </a:t>
            </a:r>
            <a:r>
              <a:rPr lang="en-US" sz="2200" b="0" dirty="0">
                <a:latin typeface="+mj-lt"/>
              </a:rPr>
              <a:t>analysis of local policy outcomes </a:t>
            </a:r>
          </a:p>
          <a:p>
            <a:pPr marL="342900" indent="-342900" eaLnBrk="1" hangingPunct="1">
              <a:lnSpc>
                <a:spcPct val="80000"/>
              </a:lnSpc>
              <a:spcBef>
                <a:spcPct val="20000"/>
              </a:spcBef>
              <a:defRPr/>
            </a:pPr>
            <a:r>
              <a:rPr lang="en-US" sz="2200" b="0" dirty="0">
                <a:latin typeface="+mj-lt"/>
              </a:rPr>
              <a:t>	- inform local debates on issues such as green-spaces and the geographical allocation and extent of geographical features that may be affecting happiness and local well-being.</a:t>
            </a:r>
          </a:p>
          <a:p>
            <a:pPr marL="342900" indent="-342900" eaLnBrk="1" hangingPunct="1">
              <a:lnSpc>
                <a:spcPct val="80000"/>
              </a:lnSpc>
              <a:spcBef>
                <a:spcPct val="20000"/>
              </a:spcBef>
              <a:defRPr/>
            </a:pPr>
            <a:r>
              <a:rPr lang="en-GB" sz="2200" b="0" dirty="0">
                <a:latin typeface="+mj-lt"/>
              </a:rPr>
              <a:t>	- Twin Transition </a:t>
            </a:r>
            <a:r>
              <a:rPr lang="en-NL" sz="2200" b="0" dirty="0">
                <a:latin typeface="+mj-lt"/>
              </a:rPr>
              <a:t>–</a:t>
            </a:r>
            <a:r>
              <a:rPr lang="en-GB" sz="2200" b="0" dirty="0">
                <a:latin typeface="+mj-lt"/>
              </a:rPr>
              <a:t> geographies of happiness and discontent</a:t>
            </a:r>
          </a:p>
          <a:p>
            <a:pPr marL="342900" indent="-342900" eaLnBrk="1" hangingPunct="1">
              <a:lnSpc>
                <a:spcPct val="80000"/>
              </a:lnSpc>
              <a:spcBef>
                <a:spcPct val="20000"/>
              </a:spcBef>
              <a:buFontTx/>
              <a:buChar char="•"/>
              <a:defRPr/>
            </a:pPr>
            <a:r>
              <a:rPr lang="en-GB" sz="2200" b="0" dirty="0">
                <a:latin typeface="+mj-lt"/>
              </a:rPr>
              <a:t>Next steps and future possibilities:</a:t>
            </a:r>
          </a:p>
          <a:p>
            <a:pPr marL="742950" lvl="1" indent="-285750" eaLnBrk="1" hangingPunct="1">
              <a:lnSpc>
                <a:spcPct val="80000"/>
              </a:lnSpc>
              <a:spcBef>
                <a:spcPct val="20000"/>
              </a:spcBef>
              <a:buFontTx/>
              <a:buChar char="–"/>
              <a:defRPr/>
            </a:pPr>
            <a:r>
              <a:rPr lang="en-GB" sz="2200" b="0" dirty="0">
                <a:latin typeface="+mj-lt"/>
              </a:rPr>
              <a:t>Multilevel analysis of larger sample sizes</a:t>
            </a:r>
          </a:p>
          <a:p>
            <a:pPr marL="742950" lvl="1" indent="-285750" eaLnBrk="1" hangingPunct="1">
              <a:lnSpc>
                <a:spcPct val="80000"/>
              </a:lnSpc>
              <a:spcBef>
                <a:spcPct val="20000"/>
              </a:spcBef>
              <a:buFontTx/>
              <a:buChar char="–"/>
              <a:defRPr/>
            </a:pPr>
            <a:r>
              <a:rPr lang="en-GB" sz="2200" b="0" dirty="0">
                <a:latin typeface="+mj-lt"/>
              </a:rPr>
              <a:t>Longitudinal analysis</a:t>
            </a:r>
          </a:p>
          <a:p>
            <a:pPr marL="742950" lvl="1" indent="-285750" eaLnBrk="1" hangingPunct="1">
              <a:lnSpc>
                <a:spcPct val="80000"/>
              </a:lnSpc>
              <a:spcBef>
                <a:spcPct val="20000"/>
              </a:spcBef>
              <a:buFontTx/>
              <a:buChar char="–"/>
              <a:defRPr/>
            </a:pPr>
            <a:r>
              <a:rPr lang="en-GB" sz="2200" b="0" dirty="0">
                <a:latin typeface="+mj-lt"/>
              </a:rPr>
              <a:t>Further analysis for finer geographical scales (spatial </a:t>
            </a:r>
            <a:r>
              <a:rPr lang="en-GB" sz="2200" b="0" dirty="0" err="1">
                <a:latin typeface="+mj-lt"/>
              </a:rPr>
              <a:t>microsimulation</a:t>
            </a:r>
            <a:r>
              <a:rPr lang="en-GB" sz="2200" b="0" dirty="0">
                <a:latin typeface="+mj-lt"/>
              </a:rPr>
              <a:t>)</a:t>
            </a:r>
          </a:p>
          <a:p>
            <a:pPr marL="742950" lvl="1" indent="-285750" eaLnBrk="1" hangingPunct="1">
              <a:lnSpc>
                <a:spcPct val="80000"/>
              </a:lnSpc>
              <a:spcBef>
                <a:spcPct val="20000"/>
              </a:spcBef>
              <a:buFontTx/>
              <a:buChar char="–"/>
              <a:defRPr/>
            </a:pPr>
            <a:r>
              <a:rPr lang="en-GB" sz="2200" b="0" dirty="0">
                <a:latin typeface="+mj-lt"/>
              </a:rPr>
              <a:t>Spatial econometrics</a:t>
            </a:r>
          </a:p>
          <a:p>
            <a:pPr marL="742950" lvl="1" indent="-285750" eaLnBrk="1" hangingPunct="1">
              <a:lnSpc>
                <a:spcPct val="80000"/>
              </a:lnSpc>
              <a:spcBef>
                <a:spcPct val="20000"/>
              </a:spcBef>
              <a:buFontTx/>
              <a:buChar char="–"/>
              <a:defRPr/>
            </a:pPr>
            <a:r>
              <a:rPr lang="en-GB" sz="2200" b="0" dirty="0">
                <a:latin typeface="+mj-lt"/>
              </a:rPr>
              <a:t>Big Data</a:t>
            </a:r>
          </a:p>
        </p:txBody>
      </p:sp>
    </p:spTree>
    <p:extLst>
      <p:ext uri="{BB962C8B-B14F-4D97-AF65-F5344CB8AC3E}">
        <p14:creationId xmlns:p14="http://schemas.microsoft.com/office/powerpoint/2010/main" val="1933637252"/>
      </p:ext>
    </p:extLst>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4" descr="Image result for gelbe westen deutschland">
            <a:extLst>
              <a:ext uri="{FF2B5EF4-FFF2-40B4-BE49-F238E27FC236}">
                <a16:creationId xmlns:a16="http://schemas.microsoft.com/office/drawing/2014/main" id="{51BB7148-8379-AE38-530B-DA5D53FAD3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 y="969963"/>
            <a:ext cx="8993188" cy="449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2F03559C-8579-F4C5-F5F0-0F94FE52773F}"/>
              </a:ext>
            </a:extLst>
          </p:cNvPr>
          <p:cNvSpPr txBox="1">
            <a:spLocks/>
          </p:cNvSpPr>
          <p:nvPr/>
        </p:nvSpPr>
        <p:spPr>
          <a:xfrm>
            <a:off x="6726238" y="5467350"/>
            <a:ext cx="2327275" cy="439738"/>
          </a:xfrm>
          <a:prstGeom prst="rect">
            <a:avLst/>
          </a:prstGeom>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1350" i="1" dirty="0">
                <a:latin typeface="+mn-lt"/>
              </a:rPr>
              <a:t>Die Welt, February 2019</a:t>
            </a:r>
          </a:p>
        </p:txBody>
      </p:sp>
      <p:sp>
        <p:nvSpPr>
          <p:cNvPr id="4" name="Content Placeholder 2">
            <a:extLst>
              <a:ext uri="{FF2B5EF4-FFF2-40B4-BE49-F238E27FC236}">
                <a16:creationId xmlns:a16="http://schemas.microsoft.com/office/drawing/2014/main" id="{456EAD68-2FD8-3A51-6828-2ADA998E7375}"/>
              </a:ext>
            </a:extLst>
          </p:cNvPr>
          <p:cNvSpPr txBox="1">
            <a:spLocks/>
          </p:cNvSpPr>
          <p:nvPr/>
        </p:nvSpPr>
        <p:spPr bwMode="auto">
          <a:xfrm>
            <a:off x="539750" y="5934075"/>
            <a:ext cx="3952875"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algn="r">
              <a:defRPr/>
            </a:pPr>
            <a:r>
              <a:rPr lang="en-US" sz="1800" b="0" i="1" kern="0">
                <a:latin typeface="Cambria" panose="02040503050406030204" pitchFamily="18" charset="0"/>
              </a:rPr>
              <a:t>Presentation Graduate Research Day</a:t>
            </a:r>
            <a:br>
              <a:rPr lang="en-US" sz="1800" b="0" i="1" kern="0">
                <a:latin typeface="Cambria" panose="02040503050406030204" pitchFamily="18" charset="0"/>
              </a:rPr>
            </a:br>
            <a:r>
              <a:rPr lang="en-US" sz="1800" b="0" i="1" kern="0">
                <a:latin typeface="Cambria" panose="02040503050406030204" pitchFamily="18" charset="0"/>
              </a:rPr>
              <a:t>Stijn Ringnalda</a:t>
            </a:r>
            <a:br>
              <a:rPr lang="en-US" sz="1800" b="0" i="1" kern="0">
                <a:latin typeface="Cambria" panose="02040503050406030204" pitchFamily="18" charset="0"/>
              </a:rPr>
            </a:br>
            <a:r>
              <a:rPr lang="en-US" sz="1800" b="0" i="1" kern="0">
                <a:latin typeface="Cambria" panose="02040503050406030204" pitchFamily="18" charset="0"/>
              </a:rPr>
              <a:t>27 – 6 – 2019 </a:t>
            </a:r>
            <a:endParaRPr lang="en-US" sz="1800" b="0" i="1" kern="0" dirty="0">
              <a:latin typeface="Cambria" panose="02040503050406030204" pitchFamily="18" charset="0"/>
            </a:endParaRPr>
          </a:p>
        </p:txBody>
      </p:sp>
    </p:spTree>
    <p:extLst>
      <p:ext uri="{BB962C8B-B14F-4D97-AF65-F5344CB8AC3E}">
        <p14:creationId xmlns:p14="http://schemas.microsoft.com/office/powerpoint/2010/main" val="1389292004"/>
      </p:ext>
    </p:extLst>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a:extLst>
              <a:ext uri="{FF2B5EF4-FFF2-40B4-BE49-F238E27FC236}">
                <a16:creationId xmlns:a16="http://schemas.microsoft.com/office/drawing/2014/main" id="{8868B3A0-9ADF-8005-418D-80DF793E4D9E}"/>
              </a:ext>
            </a:extLst>
          </p:cNvPr>
          <p:cNvSpPr>
            <a:spLocks noGrp="1"/>
          </p:cNvSpPr>
          <p:nvPr>
            <p:ph type="title"/>
          </p:nvPr>
        </p:nvSpPr>
        <p:spPr/>
        <p:txBody>
          <a:bodyPr/>
          <a:lstStyle/>
          <a:p>
            <a:endParaRPr lang="en-US" altLang="en-US"/>
          </a:p>
        </p:txBody>
      </p:sp>
      <p:sp>
        <p:nvSpPr>
          <p:cNvPr id="102403" name="Content Placeholder 2">
            <a:extLst>
              <a:ext uri="{FF2B5EF4-FFF2-40B4-BE49-F238E27FC236}">
                <a16:creationId xmlns:a16="http://schemas.microsoft.com/office/drawing/2014/main" id="{B9D862D7-14EC-91B2-CE74-C942BC4F1DD4}"/>
              </a:ext>
            </a:extLst>
          </p:cNvPr>
          <p:cNvSpPr>
            <a:spLocks noGrp="1"/>
          </p:cNvSpPr>
          <p:nvPr>
            <p:ph idx="1"/>
          </p:nvPr>
        </p:nvSpPr>
        <p:spPr/>
        <p:txBody>
          <a:bodyPr/>
          <a:lstStyle/>
          <a:p>
            <a:endParaRPr lang="en-US" altLang="en-US"/>
          </a:p>
        </p:txBody>
      </p:sp>
      <p:pic>
        <p:nvPicPr>
          <p:cNvPr id="102404" name="Picture 2" descr="Image result for yellow vests belgium">
            <a:extLst>
              <a:ext uri="{FF2B5EF4-FFF2-40B4-BE49-F238E27FC236}">
                <a16:creationId xmlns:a16="http://schemas.microsoft.com/office/drawing/2014/main" id="{97ACE919-1BA9-B01D-08A2-C0A83C3CA9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249238"/>
            <a:ext cx="8624888" cy="484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A2138647-7F8D-C0E4-3742-F7C8E666E082}"/>
              </a:ext>
            </a:extLst>
          </p:cNvPr>
          <p:cNvSpPr txBox="1">
            <a:spLocks/>
          </p:cNvSpPr>
          <p:nvPr/>
        </p:nvSpPr>
        <p:spPr>
          <a:xfrm>
            <a:off x="6734175" y="5561013"/>
            <a:ext cx="2325688" cy="439737"/>
          </a:xfrm>
          <a:prstGeom prst="rect">
            <a:avLst/>
          </a:prstGeom>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1350" i="1" dirty="0">
                <a:latin typeface="+mn-lt"/>
              </a:rPr>
              <a:t>Reuters, January 2019</a:t>
            </a:r>
          </a:p>
        </p:txBody>
      </p:sp>
      <p:sp>
        <p:nvSpPr>
          <p:cNvPr id="6" name="Content Placeholder 2">
            <a:extLst>
              <a:ext uri="{FF2B5EF4-FFF2-40B4-BE49-F238E27FC236}">
                <a16:creationId xmlns:a16="http://schemas.microsoft.com/office/drawing/2014/main" id="{5FDD3DBB-134A-A129-273E-AAE077F39D3E}"/>
              </a:ext>
            </a:extLst>
          </p:cNvPr>
          <p:cNvSpPr txBox="1">
            <a:spLocks/>
          </p:cNvSpPr>
          <p:nvPr/>
        </p:nvSpPr>
        <p:spPr bwMode="auto">
          <a:xfrm>
            <a:off x="84138" y="5626100"/>
            <a:ext cx="3952875"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r">
              <a:buFontTx/>
              <a:buNone/>
              <a:defRPr/>
            </a:pPr>
            <a:r>
              <a:rPr lang="en-US" sz="1800" b="0" i="1" kern="0">
                <a:latin typeface="Cambria" panose="02040503050406030204" pitchFamily="18" charset="0"/>
              </a:rPr>
              <a:t>Presentation Graduate Research Day</a:t>
            </a:r>
            <a:br>
              <a:rPr lang="en-US" sz="1800" b="0" i="1" kern="0">
                <a:latin typeface="Cambria" panose="02040503050406030204" pitchFamily="18" charset="0"/>
              </a:rPr>
            </a:br>
            <a:r>
              <a:rPr lang="en-US" sz="1800" b="0" i="1" kern="0">
                <a:latin typeface="Cambria" panose="02040503050406030204" pitchFamily="18" charset="0"/>
              </a:rPr>
              <a:t>Stijn Ringnalda</a:t>
            </a:r>
            <a:br>
              <a:rPr lang="en-US" sz="1800" b="0" i="1" kern="0">
                <a:latin typeface="Cambria" panose="02040503050406030204" pitchFamily="18" charset="0"/>
              </a:rPr>
            </a:br>
            <a:r>
              <a:rPr lang="en-US" sz="1800" b="0" i="1" kern="0">
                <a:latin typeface="Cambria" panose="02040503050406030204" pitchFamily="18" charset="0"/>
              </a:rPr>
              <a:t>27 – 6 – 2019 </a:t>
            </a:r>
            <a:endParaRPr lang="en-US" sz="1800" b="0" i="1" kern="0" dirty="0">
              <a:latin typeface="Cambria" panose="02040503050406030204" pitchFamily="18" charset="0"/>
            </a:endParaRPr>
          </a:p>
        </p:txBody>
      </p:sp>
    </p:spTree>
    <p:extLst>
      <p:ext uri="{BB962C8B-B14F-4D97-AF65-F5344CB8AC3E}">
        <p14:creationId xmlns:p14="http://schemas.microsoft.com/office/powerpoint/2010/main" val="2261466093"/>
      </p:ext>
    </p:extLst>
  </p:cSld>
  <p:clrMapOvr>
    <a:masterClrMapping/>
  </p:clrMapOvr>
  <p:transition>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16DA9-4927-09E3-3F79-E6C21041B11F}"/>
              </a:ext>
            </a:extLst>
          </p:cNvPr>
          <p:cNvSpPr>
            <a:spLocks noGrp="1"/>
          </p:cNvSpPr>
          <p:nvPr>
            <p:ph type="title"/>
          </p:nvPr>
        </p:nvSpPr>
        <p:spPr>
          <a:xfrm>
            <a:off x="5651500" y="5545138"/>
            <a:ext cx="2362200" cy="530225"/>
          </a:xfrm>
        </p:spPr>
        <p:txBody>
          <a:bodyPr>
            <a:normAutofit/>
          </a:bodyPr>
          <a:lstStyle/>
          <a:p>
            <a:pPr>
              <a:defRPr/>
            </a:pPr>
            <a:r>
              <a:rPr lang="en-US" sz="1350" i="1" dirty="0">
                <a:latin typeface="+mn-lt"/>
              </a:rPr>
              <a:t>Groningen, December 2018</a:t>
            </a:r>
          </a:p>
        </p:txBody>
      </p:sp>
      <p:pic>
        <p:nvPicPr>
          <p:cNvPr id="103427" name="Picture 4">
            <a:extLst>
              <a:ext uri="{FF2B5EF4-FFF2-40B4-BE49-F238E27FC236}">
                <a16:creationId xmlns:a16="http://schemas.microsoft.com/office/drawing/2014/main" id="{D21CB5B0-2DB6-D308-D33D-48CEB8544B3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6425" y="911225"/>
            <a:ext cx="7312025"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Content Placeholder 2">
            <a:extLst>
              <a:ext uri="{FF2B5EF4-FFF2-40B4-BE49-F238E27FC236}">
                <a16:creationId xmlns:a16="http://schemas.microsoft.com/office/drawing/2014/main" id="{E4B3982E-E5B7-3D97-963C-40E5CBA36873}"/>
              </a:ext>
            </a:extLst>
          </p:cNvPr>
          <p:cNvSpPr>
            <a:spLocks noGrp="1"/>
          </p:cNvSpPr>
          <p:nvPr>
            <p:ph idx="1"/>
          </p:nvPr>
        </p:nvSpPr>
        <p:spPr>
          <a:xfrm>
            <a:off x="573088" y="5819775"/>
            <a:ext cx="3954462" cy="735013"/>
          </a:xfrm>
        </p:spPr>
        <p:txBody>
          <a:bodyPr/>
          <a:lstStyle/>
          <a:p>
            <a:pPr marL="0" indent="0" algn="r">
              <a:buFontTx/>
              <a:buNone/>
            </a:pPr>
            <a:r>
              <a:rPr lang="en-US" altLang="en-US" sz="1800" i="1">
                <a:latin typeface="Cambria" panose="02040503050406030204" pitchFamily="18" charset="0"/>
              </a:rPr>
              <a:t>Presentation Graduate Research Day</a:t>
            </a:r>
            <a:br>
              <a:rPr lang="en-US" altLang="en-US" sz="1800" i="1">
                <a:latin typeface="Cambria" panose="02040503050406030204" pitchFamily="18" charset="0"/>
              </a:rPr>
            </a:br>
            <a:r>
              <a:rPr lang="en-US" altLang="en-US" sz="1800" i="1">
                <a:latin typeface="Cambria" panose="02040503050406030204" pitchFamily="18" charset="0"/>
              </a:rPr>
              <a:t>Stijn Ringnalda</a:t>
            </a:r>
            <a:br>
              <a:rPr lang="en-US" altLang="en-US" sz="1800" i="1">
                <a:latin typeface="Cambria" panose="02040503050406030204" pitchFamily="18" charset="0"/>
              </a:rPr>
            </a:br>
            <a:r>
              <a:rPr lang="en-US" altLang="en-US" sz="1800" i="1">
                <a:latin typeface="Cambria" panose="02040503050406030204" pitchFamily="18" charset="0"/>
              </a:rPr>
              <a:t>27 – 6 – 2019 </a:t>
            </a:r>
          </a:p>
        </p:txBody>
      </p:sp>
    </p:spTree>
    <p:extLst>
      <p:ext uri="{BB962C8B-B14F-4D97-AF65-F5344CB8AC3E}">
        <p14:creationId xmlns:p14="http://schemas.microsoft.com/office/powerpoint/2010/main" val="2420676889"/>
      </p:ext>
    </p:extLst>
  </p:cSld>
  <p:clrMapOvr>
    <a:masterClrMapping/>
  </p:clrMapOvr>
  <p:transition>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03B1B6-FF82-FCE2-EE6C-590218D261FF}"/>
              </a:ext>
            </a:extLst>
          </p:cNvPr>
          <p:cNvSpPr>
            <a:spLocks noGrp="1"/>
          </p:cNvSpPr>
          <p:nvPr>
            <p:ph idx="1"/>
          </p:nvPr>
        </p:nvSpPr>
        <p:spPr>
          <a:xfrm>
            <a:off x="250825" y="1052513"/>
            <a:ext cx="7886700" cy="3273425"/>
          </a:xfrm>
        </p:spPr>
        <p:txBody>
          <a:bodyPr/>
          <a:lstStyle/>
          <a:p>
            <a:pPr marL="0" indent="0" algn="just">
              <a:buFontTx/>
              <a:buNone/>
            </a:pPr>
            <a:r>
              <a:rPr lang="en-US" altLang="en-US" sz="2800" i="1"/>
              <a:t>“Persistent poverty, economic decay and lack of opportunities are at the root of considerable discontent in declining and lagging-behind areas around the world” </a:t>
            </a:r>
          </a:p>
          <a:p>
            <a:pPr marL="0" indent="0" algn="just">
              <a:buFontTx/>
              <a:buNone/>
            </a:pPr>
            <a:endParaRPr lang="en-US" altLang="en-US" sz="2800" i="1"/>
          </a:p>
          <a:p>
            <a:pPr marL="0" indent="0" algn="just">
              <a:buFontTx/>
              <a:buNone/>
            </a:pPr>
            <a:r>
              <a:rPr lang="en-US" altLang="en-US" sz="2800" i="1"/>
              <a:t>“The places that don’t matter have increasingly used the </a:t>
            </a:r>
            <a:r>
              <a:rPr lang="en-US" altLang="en-US" sz="2800" b="1" i="1"/>
              <a:t>ballot box </a:t>
            </a:r>
            <a:r>
              <a:rPr lang="en-US" altLang="en-US" sz="2800" i="1"/>
              <a:t>to rebel against the feeling of being left behind”</a:t>
            </a:r>
          </a:p>
          <a:p>
            <a:pPr marL="0" indent="0" algn="just">
              <a:buFontTx/>
              <a:buNone/>
            </a:pPr>
            <a:endParaRPr lang="en-US" altLang="en-US" sz="2800" i="1"/>
          </a:p>
          <a:p>
            <a:pPr marL="0" indent="0" algn="just">
              <a:buFontTx/>
              <a:buNone/>
            </a:pPr>
            <a:endParaRPr lang="en-US" altLang="en-US" sz="2800" i="1"/>
          </a:p>
          <a:p>
            <a:pPr marL="0" indent="0" algn="just">
              <a:buFontTx/>
              <a:buNone/>
            </a:pPr>
            <a:r>
              <a:rPr lang="en-US" altLang="en-US" sz="2800" i="1"/>
              <a:t>Andres Rodriquez-Pose, 2018</a:t>
            </a:r>
          </a:p>
        </p:txBody>
      </p:sp>
      <p:sp>
        <p:nvSpPr>
          <p:cNvPr id="104451" name="TextBox 1">
            <a:extLst>
              <a:ext uri="{FF2B5EF4-FFF2-40B4-BE49-F238E27FC236}">
                <a16:creationId xmlns:a16="http://schemas.microsoft.com/office/drawing/2014/main" id="{24C700FA-1608-AA9E-C092-75116DD19EA9}"/>
              </a:ext>
            </a:extLst>
          </p:cNvPr>
          <p:cNvSpPr txBox="1">
            <a:spLocks noChangeArrowheads="1"/>
          </p:cNvSpPr>
          <p:nvPr/>
        </p:nvSpPr>
        <p:spPr bwMode="auto">
          <a:xfrm>
            <a:off x="250825" y="115888"/>
            <a:ext cx="7705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The Geography of Discontent</a:t>
            </a:r>
          </a:p>
        </p:txBody>
      </p:sp>
    </p:spTree>
    <p:extLst>
      <p:ext uri="{BB962C8B-B14F-4D97-AF65-F5344CB8AC3E}">
        <p14:creationId xmlns:p14="http://schemas.microsoft.com/office/powerpoint/2010/main" val="2323446009"/>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9187</TotalTime>
  <Words>3057</Words>
  <Application>Microsoft Macintosh PowerPoint</Application>
  <PresentationFormat>On-screen Show (4:3)</PresentationFormat>
  <Paragraphs>285</Paragraphs>
  <Slides>57</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57</vt:i4>
      </vt:variant>
    </vt:vector>
  </HeadingPairs>
  <TitlesOfParts>
    <vt:vector size="64" baseType="lpstr">
      <vt:lpstr>Arial</vt:lpstr>
      <vt:lpstr>Calibri</vt:lpstr>
      <vt:lpstr>Cambria</vt:lpstr>
      <vt:lpstr>Helvetica Neue</vt:lpstr>
      <vt:lpstr>Tahoma</vt:lpstr>
      <vt:lpstr>Times New Roman</vt:lpstr>
      <vt:lpstr>Default Design</vt:lpstr>
      <vt:lpstr>PowerPoint Presentation</vt:lpstr>
      <vt:lpstr>Happiness, unhappiness and discontent</vt:lpstr>
      <vt:lpstr>PowerPoint Presentation</vt:lpstr>
      <vt:lpstr>RT France, June 2019</vt:lpstr>
      <vt:lpstr>PowerPoint Presentation</vt:lpstr>
      <vt:lpstr>PowerPoint Presentation</vt:lpstr>
      <vt:lpstr>PowerPoint Presentation</vt:lpstr>
      <vt:lpstr>Groningen, December 2018</vt:lpstr>
      <vt:lpstr>PowerPoint Presentation</vt:lpstr>
      <vt:lpstr>PowerPoint Presentation</vt:lpstr>
      <vt:lpstr>Building discontent indices</vt:lpstr>
      <vt:lpstr>PowerPoint Presentation</vt:lpstr>
      <vt:lpstr>PowerPoint Presentation</vt:lpstr>
      <vt:lpstr>Principal components analysis</vt:lpstr>
      <vt:lpstr>PowerPoint Presentation</vt:lpstr>
      <vt:lpstr>PowerPoint Presentation</vt:lpstr>
      <vt:lpstr>PowerPoint Presentation</vt:lpstr>
      <vt:lpstr>Results</vt:lpstr>
      <vt:lpstr>Results</vt:lpstr>
      <vt:lpstr>Results</vt:lpstr>
      <vt:lpstr>PowerPoint Presentation</vt:lpstr>
      <vt:lpstr>PowerPoint Presentation</vt:lpstr>
      <vt:lpstr>PowerPoint Presentation</vt:lpstr>
      <vt:lpstr>Determinants of Grievances and Discontent </vt:lpstr>
      <vt:lpstr>PowerPoint Presentation</vt:lpstr>
      <vt:lpstr>PowerPoint Presentation</vt:lpstr>
      <vt:lpstr>PowerPoint Presentation</vt:lpstr>
      <vt:lpstr>PowerPoint Presentation</vt:lpstr>
      <vt:lpstr>PowerPoint Presentation</vt:lpstr>
      <vt:lpstr>PowerPoint Presentation</vt:lpstr>
      <vt:lpstr>Opportunities for Further Research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Correlates of happiness</vt:lpstr>
      <vt:lpstr>Correlates of happiness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Tokyo</dc:title>
  <dc:creator>Dimitris Ballas</dc:creator>
  <cp:lastModifiedBy>Dimitris Ballas</cp:lastModifiedBy>
  <cp:revision>620</cp:revision>
  <cp:lastPrinted>2024-01-10T17:56:59Z</cp:lastPrinted>
  <dcterms:created xsi:type="dcterms:W3CDTF">2004-02-09T08:41:45Z</dcterms:created>
  <dcterms:modified xsi:type="dcterms:W3CDTF">2026-07-07T06:51:55Z</dcterms:modified>
</cp:coreProperties>
</file>