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379" r:id="rId8"/>
    <p:sldId id="376" r:id="rId9"/>
    <p:sldId id="389" r:id="rId10"/>
    <p:sldId id="262" r:id="rId11"/>
    <p:sldId id="390" r:id="rId12"/>
    <p:sldId id="391" r:id="rId13"/>
    <p:sldId id="392" r:id="rId14"/>
    <p:sldId id="393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4" d="100"/>
          <a:sy n="44" d="100"/>
        </p:scale>
        <p:origin x="54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A3CF0-93DD-292B-44BE-5D7D70E671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87913F-A622-270F-F570-7FA3B61C2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64352-67FC-337C-6992-87BD1A55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048F9-1B6B-CB01-729B-72AF3AB55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E2608-DCC4-974D-BD37-02A616AEE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821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1DDA9-5D34-87D4-4F4A-D1AA58814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DB88D3-B4A9-4DCB-2FD5-AFF04ECF8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C841-5960-2061-4464-860ABA863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88629-3EDD-FE37-573A-12C668020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748E-6E34-00AE-88B3-CA7DBD16D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5349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93F9ED-746E-048E-864D-F64846E9E8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BC3BA8-0DB3-5DBA-3497-F8A76D1F9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607BB-EFCB-8BD5-925F-8A1C6DA5A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D8EE6-5CFD-E991-FB39-2F17C0FCB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57252-9677-CEC0-75B2-15CE4D714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2104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9BD0A-5232-7BC4-4FCA-77F117A82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A9F70-F41B-A818-2DF1-F9E38C773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98D73-4A55-55CC-9BB3-4564D858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75203-295C-558A-AEF7-B0F7D2A10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68159-FE82-343C-9568-879C6C801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5307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066A9-4676-6E28-59E2-E5D4F97B8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A5FDC-5356-A292-66FF-C76661762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74275-44DA-3B40-325D-D6375C021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F03C3-58D8-1C7E-7210-4C45068A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FFD53-3502-E313-0C99-0476F348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9141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2D9C7-0382-4681-B70C-2EF69B1B4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A642C-F9EB-99CE-1460-DB8EE42F93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BEDD1F-0379-7ABC-8765-980F7382D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205683-5E19-F8BC-DC8C-98981C88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E3850B-7FA9-850B-EAFB-CC33ADCF0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4F291A-3271-2EAE-03BC-EF48E37A9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336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FF698-2038-F7A2-8DCD-1C7A0B437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F432CF-799E-A8E3-FFE0-2BC514A8F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7F38DB-49C1-941E-683B-FC27903E1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7A2F7B-24B7-77C1-5BFF-59C6F57FB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F9FA7-50AC-61E8-2BB5-F334B25B3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94ED6-443C-BFAF-2B32-EF27BD6F0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ADE1C8-4C51-5FD8-C5FA-DFD5815CB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9334B8-CFFE-CC4F-C95E-AFF5638AE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1166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BE8E-90E3-A1CB-CA2D-ABCBD62DC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247636-0563-3BB1-A2AB-304C65378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CF05A-DBD6-D165-33B3-6DDDFDCE8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E77CB8-B0EB-253D-6028-8AF154E1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602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9DAF4E-20F4-56FC-3A36-12F1AFD4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6A214F-0AAF-B0B4-6FBF-16400947E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47F26C-269A-B039-2B3B-762C15A60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755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3403A-F09F-C9C3-DDAF-2B9C8CB4D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826B4-D58D-825E-DEC6-4124C6189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308B47-ECC9-BCEA-6002-8E5E2C3FC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CA0CBC-D376-3E36-6665-4916742BE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3E5E76-1EE0-0927-8D53-C67BCA8A8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8166E-1F22-E747-5A14-F9E991C95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2165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7F224-7EAB-383F-778D-70B3806B3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EB8768-4002-68BC-CE5C-55EB641ADF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455CC3-8104-8D6B-5D03-10982A3FA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1B23D-DF8E-3A2E-C208-FED8FB723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9A2E88-B18C-1629-B028-51F8DF5D9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27B87-C4DB-F466-8881-4E33B7C5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3146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4D96FB-41DA-F02A-E3C0-917A2131F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DCD3D-1965-877C-CB36-BCE3DC577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857BB-5D44-BE94-A884-35D08B728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A1C5F7-2BDD-4B8B-862F-EC4D4AD61031}" type="datetimeFigureOut">
              <a:rPr lang="el-GR" smtClean="0"/>
              <a:t>11/6/2026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3BEDC-BFC2-59DD-C27E-E81257CF4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D7E77-D6BF-8429-7977-DF87EEE66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E04F01-4782-43BF-BC2A-6987D01C921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9623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DB6FD-2B43-A205-3EA2-4757A98861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Sustainability and Islands</a:t>
            </a:r>
            <a:endParaRPr lang="el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D2DCBC-0A20-45F4-667B-A9695A5993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ISLAS Summer School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56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4D610A-1B30-AB1B-40E1-5B47A2F10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Sustainability on islands vs sustainability FOR islands?</a:t>
            </a:r>
            <a:endParaRPr lang="el-GR" sz="360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AD83D-C212-74E4-9CA5-CE9AE272F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Islands have long been celebrated as places of novelty </a:t>
            </a:r>
            <a:r>
              <a:rPr lang="el-GR" sz="1800">
                <a:solidFill>
                  <a:schemeClr val="tx2"/>
                </a:solidFill>
              </a:rPr>
              <a:t> </a:t>
            </a:r>
            <a:r>
              <a:rPr lang="en-US" sz="1800">
                <a:solidFill>
                  <a:schemeClr val="tx2"/>
                </a:solidFill>
              </a:rPr>
              <a:t>and the bounded nature, distinctiveness, manageable size, and controllable flows render islands as "ideal laboratories" for implementing novel sustainability programs and ideas. </a:t>
            </a:r>
          </a:p>
          <a:p>
            <a:r>
              <a:rPr lang="en-US" sz="1800">
                <a:solidFill>
                  <a:schemeClr val="tx2"/>
                </a:solidFill>
              </a:rPr>
              <a:t>However, this framing comes at a cost, usually paid by the local communities.</a:t>
            </a:r>
          </a:p>
          <a:p>
            <a:r>
              <a:rPr lang="en-US" sz="1800">
                <a:solidFill>
                  <a:schemeClr val="tx2"/>
                </a:solidFill>
              </a:rPr>
              <a:t>The non islander gaze perceives islands as tabulae rasa, places ready to welcome any external idea designed for their alleged benefit. Grydehøj and Kelman (2017) call this "conspicuous sustainability" - initiatives with little real impact, based on symbolism – that may result in "eco-island traps". </a:t>
            </a:r>
            <a:endParaRPr lang="el-GR" sz="18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0964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94F9FE-B8F9-354B-1B3A-46C450937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Sustainability on islands vs sustainability FOR islands?</a:t>
            </a:r>
            <a:endParaRPr lang="el-GR" sz="360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B64EC-0141-0633-245C-AD832E503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We need to revisit the ‘island sustainability’ approach from a residents' perspective</a:t>
            </a:r>
          </a:p>
          <a:p>
            <a:r>
              <a:rPr lang="en-US" sz="1800">
                <a:solidFill>
                  <a:schemeClr val="tx2"/>
                </a:solidFill>
              </a:rPr>
              <a:t>Redefine what island sustainability means for islanders beyond “green growth” and “ecomodernism” by weaving together environments, economics, society, and aesthetics/ symbols</a:t>
            </a:r>
          </a:p>
          <a:p>
            <a:endParaRPr lang="el-GR" sz="18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8743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E3B83-8D21-D7B2-7253-2772C0017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917AC-EA37-168D-605A-F558E694C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C9205A-8B0A-1FF7-5A8C-9C1ADE569C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0756"/>
          <a:stretch>
            <a:fillRect/>
          </a:stretch>
        </p:blipFill>
        <p:spPr>
          <a:xfrm>
            <a:off x="196919" y="365125"/>
            <a:ext cx="11798162" cy="542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82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68842-732B-DF6A-250E-828E3CAC0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B7594-2290-2E0D-B2B3-31DF779B8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43B4B-90EF-ACC8-C1F7-A3173554B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A7D5EB-CFAE-1D7D-D0C7-47E02EFB00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533"/>
          <a:stretch>
            <a:fillRect/>
          </a:stretch>
        </p:blipFill>
        <p:spPr>
          <a:xfrm>
            <a:off x="268635" y="1825625"/>
            <a:ext cx="11923365" cy="383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76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5219498-D544-41AC-98FE-8F956EF66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00DBFC-17A9-4E0A-AEE2-A49F9AEEF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0DFED9-6A68-0C6A-EC53-042645FCD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n-US" sz="2800">
                <a:solidFill>
                  <a:schemeClr val="tx2"/>
                </a:solidFill>
              </a:rPr>
              <a:t>Laboratories for Sustainability or Laboratory Rats?</a:t>
            </a:r>
            <a:endParaRPr lang="el-GR" sz="2800">
              <a:solidFill>
                <a:schemeClr val="tx2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5658DAB-D98C-711B-C209-907D7CD3D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2000">
                <a:solidFill>
                  <a:schemeClr val="tx2"/>
                </a:solidFill>
              </a:rPr>
              <a:t>Discuss…</a:t>
            </a:r>
            <a:endParaRPr lang="el-GR" sz="2000">
              <a:solidFill>
                <a:schemeClr val="tx2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74613BB-817C-4C4F-8A24-4936F2F06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1023" y="52996"/>
            <a:ext cx="6093363" cy="6805005"/>
            <a:chOff x="6101023" y="52996"/>
            <a:chExt cx="6093363" cy="6805005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26C820D-9A01-44F0-AE18-C2DAB089B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3517682 w 5890490"/>
                <a:gd name="connsiteY0" fmla="*/ 0 h 6578439"/>
                <a:gd name="connsiteX1" fmla="*/ 5849513 w 5890490"/>
                <a:gd name="connsiteY1" fmla="*/ 841730 h 6578439"/>
                <a:gd name="connsiteX2" fmla="*/ 5890490 w 5890490"/>
                <a:gd name="connsiteY2" fmla="*/ 879060 h 6578439"/>
                <a:gd name="connsiteX3" fmla="*/ 5890490 w 5890490"/>
                <a:gd name="connsiteY3" fmla="*/ 1816052 h 6578439"/>
                <a:gd name="connsiteX4" fmla="*/ 5856961 w 5890490"/>
                <a:gd name="connsiteY4" fmla="*/ 1771023 h 6578439"/>
                <a:gd name="connsiteX5" fmla="*/ 5655397 w 5890490"/>
                <a:gd name="connsiteY5" fmla="*/ 1548813 h 6578439"/>
                <a:gd name="connsiteX6" fmla="*/ 3517682 w 5890490"/>
                <a:gd name="connsiteY6" fmla="*/ 658717 h 6578439"/>
                <a:gd name="connsiteX7" fmla="*/ 2395696 w 5890490"/>
                <a:gd name="connsiteY7" fmla="*/ 850721 h 6578439"/>
                <a:gd name="connsiteX8" fmla="*/ 1519955 w 5890490"/>
                <a:gd name="connsiteY8" fmla="*/ 1450441 h 6578439"/>
                <a:gd name="connsiteX9" fmla="*/ 1223630 w 5890490"/>
                <a:gd name="connsiteY9" fmla="*/ 1841430 h 6578439"/>
                <a:gd name="connsiteX10" fmla="*/ 1075857 w 5890490"/>
                <a:gd name="connsiteY10" fmla="*/ 2329343 h 6578439"/>
                <a:gd name="connsiteX11" fmla="*/ 731010 w 5890490"/>
                <a:gd name="connsiteY11" fmla="*/ 3483744 h 6578439"/>
                <a:gd name="connsiteX12" fmla="*/ 741000 w 5890490"/>
                <a:gd name="connsiteY12" fmla="*/ 4479719 h 6578439"/>
                <a:gd name="connsiteX13" fmla="*/ 1315615 w 5890490"/>
                <a:gd name="connsiteY13" fmla="*/ 5443827 h 6578439"/>
                <a:gd name="connsiteX14" fmla="*/ 2277503 w 5890490"/>
                <a:gd name="connsiteY14" fmla="*/ 6259386 h 6578439"/>
                <a:gd name="connsiteX15" fmla="*/ 3439448 w 5890490"/>
                <a:gd name="connsiteY15" fmla="*/ 6551739 h 6578439"/>
                <a:gd name="connsiteX16" fmla="*/ 4408732 w 5890490"/>
                <a:gd name="connsiteY16" fmla="*/ 6255172 h 6578439"/>
                <a:gd name="connsiteX17" fmla="*/ 5343243 w 5890490"/>
                <a:gd name="connsiteY17" fmla="*/ 5442509 h 6578439"/>
                <a:gd name="connsiteX18" fmla="*/ 5745566 w 5890490"/>
                <a:gd name="connsiteY18" fmla="*/ 5056656 h 6578439"/>
                <a:gd name="connsiteX19" fmla="*/ 5890490 w 5890490"/>
                <a:gd name="connsiteY19" fmla="*/ 4920880 h 6578439"/>
                <a:gd name="connsiteX20" fmla="*/ 5890490 w 5890490"/>
                <a:gd name="connsiteY20" fmla="*/ 5821966 h 6578439"/>
                <a:gd name="connsiteX21" fmla="*/ 5802002 w 5890490"/>
                <a:gd name="connsiteY21" fmla="*/ 5907904 h 6578439"/>
                <a:gd name="connsiteX22" fmla="*/ 5294358 w 5890490"/>
                <a:gd name="connsiteY22" fmla="*/ 6397505 h 6578439"/>
                <a:gd name="connsiteX23" fmla="*/ 5077178 w 5890490"/>
                <a:gd name="connsiteY23" fmla="*/ 6578439 h 6578439"/>
                <a:gd name="connsiteX24" fmla="*/ 1567290 w 5890490"/>
                <a:gd name="connsiteY24" fmla="*/ 6578439 h 6578439"/>
                <a:gd name="connsiteX25" fmla="*/ 1508588 w 5890490"/>
                <a:gd name="connsiteY25" fmla="*/ 6535186 h 6578439"/>
                <a:gd name="connsiteX26" fmla="*/ 826498 w 5890490"/>
                <a:gd name="connsiteY26" fmla="*/ 5876034 h 6578439"/>
                <a:gd name="connsiteX27" fmla="*/ 122403 w 5890490"/>
                <a:gd name="connsiteY27" fmla="*/ 3255655 h 6578439"/>
                <a:gd name="connsiteX28" fmla="*/ 1061197 w 5890490"/>
                <a:gd name="connsiteY28" fmla="*/ 984650 h 6578439"/>
                <a:gd name="connsiteX29" fmla="*/ 3517682 w 5890490"/>
                <a:gd name="connsiteY29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90490" h="6578439">
                  <a:moveTo>
                    <a:pt x="3517682" y="0"/>
                  </a:moveTo>
                  <a:cubicBezTo>
                    <a:pt x="4402016" y="0"/>
                    <a:pt x="5213741" y="315483"/>
                    <a:pt x="5849513" y="841730"/>
                  </a:cubicBezTo>
                  <a:lnTo>
                    <a:pt x="5890490" y="879060"/>
                  </a:lnTo>
                  <a:lnTo>
                    <a:pt x="5890490" y="1816052"/>
                  </a:lnTo>
                  <a:lnTo>
                    <a:pt x="5856961" y="1771023"/>
                  </a:lnTo>
                  <a:cubicBezTo>
                    <a:pt x="5793650" y="1694076"/>
                    <a:pt x="5726429" y="1619959"/>
                    <a:pt x="5655397" y="1548813"/>
                  </a:cubicBezTo>
                  <a:cubicBezTo>
                    <a:pt x="5082208" y="974906"/>
                    <a:pt x="4322973" y="658717"/>
                    <a:pt x="3517682" y="658717"/>
                  </a:cubicBezTo>
                  <a:cubicBezTo>
                    <a:pt x="3085520" y="658717"/>
                    <a:pt x="2718488" y="721533"/>
                    <a:pt x="2395696" y="850721"/>
                  </a:cubicBezTo>
                  <a:cubicBezTo>
                    <a:pt x="2079132" y="977407"/>
                    <a:pt x="1792668" y="1173626"/>
                    <a:pt x="1519955" y="1450441"/>
                  </a:cubicBezTo>
                  <a:cubicBezTo>
                    <a:pt x="1330275" y="1642840"/>
                    <a:pt x="1263719" y="1756094"/>
                    <a:pt x="1223630" y="1841430"/>
                  </a:cubicBezTo>
                  <a:cubicBezTo>
                    <a:pt x="1166545" y="1962981"/>
                    <a:pt x="1128532" y="2116663"/>
                    <a:pt x="1075857" y="2329343"/>
                  </a:cubicBezTo>
                  <a:cubicBezTo>
                    <a:pt x="1008652" y="2601153"/>
                    <a:pt x="916537" y="2973574"/>
                    <a:pt x="731010" y="3483744"/>
                  </a:cubicBezTo>
                  <a:cubicBezTo>
                    <a:pt x="617488" y="3795981"/>
                    <a:pt x="620731" y="4121653"/>
                    <a:pt x="741000" y="4479719"/>
                  </a:cubicBezTo>
                  <a:cubicBezTo>
                    <a:pt x="847257" y="4796172"/>
                    <a:pt x="1045888" y="5129481"/>
                    <a:pt x="1315615" y="5443827"/>
                  </a:cubicBezTo>
                  <a:cubicBezTo>
                    <a:pt x="1630753" y="5810980"/>
                    <a:pt x="1945371" y="6077784"/>
                    <a:pt x="2277503" y="6259386"/>
                  </a:cubicBezTo>
                  <a:cubicBezTo>
                    <a:pt x="2637530" y="6456133"/>
                    <a:pt x="3017536" y="6551739"/>
                    <a:pt x="3439448" y="6551739"/>
                  </a:cubicBezTo>
                  <a:cubicBezTo>
                    <a:pt x="3781571" y="6551739"/>
                    <a:pt x="4089573" y="6457449"/>
                    <a:pt x="4408732" y="6255172"/>
                  </a:cubicBezTo>
                  <a:cubicBezTo>
                    <a:pt x="4738010" y="6046310"/>
                    <a:pt x="5050941" y="5739207"/>
                    <a:pt x="5343243" y="5442509"/>
                  </a:cubicBezTo>
                  <a:cubicBezTo>
                    <a:pt x="5479860" y="5303970"/>
                    <a:pt x="5614918" y="5178206"/>
                    <a:pt x="5745566" y="5056656"/>
                  </a:cubicBezTo>
                  <a:lnTo>
                    <a:pt x="5890490" y="4920880"/>
                  </a:lnTo>
                  <a:lnTo>
                    <a:pt x="5890490" y="5821966"/>
                  </a:lnTo>
                  <a:lnTo>
                    <a:pt x="5802002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58B604F-996E-4349-B131-E04ED285D8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5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7CCEAF3-651B-4605-AE58-F96E22703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3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/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D519330-E5F1-4248-B58C-1AA0D9E6D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6" name="Graphic 25" descr="Rat">
            <a:extLst>
              <a:ext uri="{FF2B5EF4-FFF2-40B4-BE49-F238E27FC236}">
                <a16:creationId xmlns:a16="http://schemas.microsoft.com/office/drawing/2014/main" id="{D95CC461-BE7B-F59A-7000-A50B6DF958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29652" y="1859078"/>
            <a:ext cx="3821102" cy="382110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3046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B46985-ABFF-C7AC-C92D-052B3201F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594707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Sustainable Development</a:t>
            </a:r>
            <a:endParaRPr lang="el-GR" sz="360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41C7A-8F3E-E65F-7AAD-2F15BB005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329677"/>
            <a:ext cx="9833548" cy="2457269"/>
          </a:xfrm>
        </p:spPr>
        <p:txBody>
          <a:bodyPr>
            <a:normAutofit/>
          </a:bodyPr>
          <a:lstStyle/>
          <a:p>
            <a:r>
              <a:rPr lang="en-US" sz="1500">
                <a:solidFill>
                  <a:schemeClr val="tx2"/>
                </a:solidFill>
              </a:rPr>
              <a:t>Sustainable development is a development that </a:t>
            </a:r>
            <a:r>
              <a:rPr lang="en-US" sz="1500" b="1">
                <a:solidFill>
                  <a:schemeClr val="tx2"/>
                </a:solidFill>
              </a:rPr>
              <a:t>meets the needs of the present without compromising the ability of future generations to meet their own needs</a:t>
            </a:r>
            <a:r>
              <a:rPr lang="en-US" sz="150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1500">
                <a:solidFill>
                  <a:schemeClr val="tx2"/>
                </a:solidFill>
              </a:rPr>
              <a:t>2 concepts :</a:t>
            </a:r>
          </a:p>
          <a:p>
            <a:endParaRPr lang="en-US" sz="1500">
              <a:solidFill>
                <a:schemeClr val="tx2"/>
              </a:solidFill>
            </a:endParaRPr>
          </a:p>
          <a:p>
            <a:r>
              <a:rPr lang="en-US" sz="1500">
                <a:solidFill>
                  <a:schemeClr val="tx2"/>
                </a:solidFill>
              </a:rPr>
              <a:t>The concept of 'needs’. But whose needs? And how can we know future needs? </a:t>
            </a:r>
          </a:p>
          <a:p>
            <a:r>
              <a:rPr lang="en-US" sz="1500">
                <a:solidFill>
                  <a:schemeClr val="tx2"/>
                </a:solidFill>
              </a:rPr>
              <a:t>The idea of limitations to meet present and future needs: </a:t>
            </a:r>
          </a:p>
          <a:p>
            <a:pPr lvl="1"/>
            <a:r>
              <a:rPr lang="en-US" sz="1500">
                <a:solidFill>
                  <a:schemeClr val="tx2"/>
                </a:solidFill>
              </a:rPr>
              <a:t>technology and the role of technology</a:t>
            </a:r>
          </a:p>
          <a:p>
            <a:pPr lvl="1"/>
            <a:r>
              <a:rPr lang="en-US" sz="1500">
                <a:solidFill>
                  <a:schemeClr val="tx2"/>
                </a:solidFill>
              </a:rPr>
              <a:t>social organization.</a:t>
            </a:r>
            <a:endParaRPr lang="el-GR" sz="15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732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63B605-F562-348F-1650-54679EA2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594707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SD talk: useful or utopian?</a:t>
            </a:r>
            <a:endParaRPr lang="el-GR" sz="3600">
              <a:solidFill>
                <a:schemeClr val="tx2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A7C4F-BB47-5817-BE31-E242DAE27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329677"/>
            <a:ext cx="9833548" cy="2457269"/>
          </a:xfrm>
        </p:spPr>
        <p:txBody>
          <a:bodyPr>
            <a:norm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What is “transferrable” in natural capital?</a:t>
            </a:r>
          </a:p>
          <a:p>
            <a:r>
              <a:rPr lang="en-US" sz="1800">
                <a:solidFill>
                  <a:schemeClr val="tx2"/>
                </a:solidFill>
              </a:rPr>
              <a:t>What is an ideal society?</a:t>
            </a:r>
          </a:p>
          <a:p>
            <a:r>
              <a:rPr lang="en-US" sz="1800">
                <a:solidFill>
                  <a:schemeClr val="tx2"/>
                </a:solidFill>
              </a:rPr>
              <a:t>What is viable economic growth?</a:t>
            </a:r>
          </a:p>
          <a:p>
            <a:r>
              <a:rPr lang="en-US" sz="1800">
                <a:solidFill>
                  <a:schemeClr val="tx2"/>
                </a:solidFill>
              </a:rPr>
              <a:t> What is conservation?</a:t>
            </a:r>
            <a:endParaRPr lang="el-GR" sz="1800">
              <a:solidFill>
                <a:schemeClr val="tx2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4632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9C645-AF91-4306-CB13-653C9A6EF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	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E97BB-8700-454D-1C58-B130EF822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In June 1992, Earth Summit in Rio de Janeiro, Brazil, more than 178 countries adopted Agenda 21.</a:t>
            </a:r>
          </a:p>
          <a:p>
            <a:r>
              <a:rPr lang="en-US"/>
              <a:t>September 2000, UN Headquarters eight Millennium Development Goals (MDGs) to reduce extreme poverty by 2015</a:t>
            </a:r>
          </a:p>
          <a:p>
            <a:r>
              <a:rPr lang="en-US"/>
              <a:t>2002, Johannesburg Declaration on Sustainable Development and the Plan of Implementation.</a:t>
            </a:r>
          </a:p>
          <a:p>
            <a:r>
              <a:rPr lang="en-US"/>
              <a:t>2012, Rio+20 in Rio de Janeiro, Brazil, document "The Future We Want".</a:t>
            </a:r>
          </a:p>
          <a:p>
            <a:r>
              <a:rPr lang="en-US"/>
              <a:t>In 2013, 30-member Open Working Group to develop a proposal on the SDGs.</a:t>
            </a:r>
          </a:p>
          <a:p>
            <a:r>
              <a:rPr lang="en-US"/>
              <a:t>2015 a landmark year :</a:t>
            </a:r>
          </a:p>
          <a:p>
            <a:pPr lvl="1"/>
            <a:r>
              <a:rPr lang="en-US"/>
              <a:t>Sendai Framework for Disaster Risk Reduction (March 2015)</a:t>
            </a:r>
          </a:p>
          <a:p>
            <a:pPr lvl="1"/>
            <a:r>
              <a:rPr lang="en-US"/>
              <a:t>Addis Ababa Action Agenda on Financing for Development (July 2015)</a:t>
            </a:r>
          </a:p>
          <a:p>
            <a:pPr lvl="1"/>
            <a:r>
              <a:rPr lang="en-US"/>
              <a:t>Transforming our world: the 2030 Agenda for Sustainable Development with its 17 SDGs was adopted at the UN Sustainable Development Summit in New York in September 2015.</a:t>
            </a:r>
          </a:p>
          <a:p>
            <a:pPr lvl="1"/>
            <a:r>
              <a:rPr lang="en-US"/>
              <a:t>Paris Agreement on Climate Change (December 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112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E8E01A-422D-2729-8C1F-ED0CDE8CF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SDGs 2015 for 2030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9D0D79-425F-B002-3687-08FD76C954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71" t="8422" r="23929" b="3233"/>
          <a:stretch>
            <a:fillRect/>
          </a:stretch>
        </p:blipFill>
        <p:spPr>
          <a:xfrm>
            <a:off x="5299845" y="625683"/>
            <a:ext cx="5975888" cy="545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07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2840C7-A267-F5E5-8DB8-E555F4840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Sustainability</a:t>
            </a:r>
            <a:endParaRPr lang="el-GR" sz="360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97054-B125-3B32-FA83-6693B42F5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UNESCO formulated a distinction between the two concepts as follows: "Sustainability is often thought of as a long-term goal (i.e. a more sustainable world), while sustainable development refers to the many processes and pathways to achieve it.“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I disagree:</a:t>
            </a:r>
          </a:p>
          <a:p>
            <a:r>
              <a:rPr lang="en-US" sz="1800">
                <a:solidFill>
                  <a:schemeClr val="tx2"/>
                </a:solidFill>
              </a:rPr>
              <a:t>SD the overall goal</a:t>
            </a:r>
          </a:p>
          <a:p>
            <a:r>
              <a:rPr lang="en-US" sz="1800">
                <a:solidFill>
                  <a:schemeClr val="tx2"/>
                </a:solidFill>
              </a:rPr>
              <a:t>Sustainability a glimpse of where we are and priorities to do better</a:t>
            </a:r>
            <a:endParaRPr lang="el-GR" sz="18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4857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en-US" sz="3200">
                <a:latin typeface="Rockwell Condensed" panose="02060603050405020104" pitchFamily="18" charset="0"/>
              </a:rPr>
              <a:t>Islands</a:t>
            </a:r>
            <a:r>
              <a:rPr lang="el-GR" sz="3200">
                <a:latin typeface="Rockwell Condensed" panose="02060603050405020104" pitchFamily="18" charset="0"/>
              </a:rPr>
              <a:t> </a:t>
            </a:r>
            <a:r>
              <a:rPr lang="en-US" sz="3200">
                <a:latin typeface="Rockwell Condensed" panose="02060603050405020104" pitchFamily="18" charset="0"/>
              </a:rPr>
              <a:t>and Islanders</a:t>
            </a:r>
          </a:p>
        </p:txBody>
      </p:sp>
      <p:pic>
        <p:nvPicPr>
          <p:cNvPr id="5" name="Picture 4" descr="Floating plants on lake">
            <a:extLst>
              <a:ext uri="{FF2B5EF4-FFF2-40B4-BE49-F238E27FC236}">
                <a16:creationId xmlns:a16="http://schemas.microsoft.com/office/drawing/2014/main" id="{080971BC-F6F0-3704-CA29-15D25854AA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011" r="7791" b="2"/>
          <a:stretch>
            <a:fillRect/>
          </a:stretch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Rockwell Condensed" panose="02060603050405020104" pitchFamily="18" charset="0"/>
              </a:rPr>
              <a:t>Real meaning and real islands</a:t>
            </a:r>
          </a:p>
          <a:p>
            <a:pPr marL="0" indent="0">
              <a:buNone/>
            </a:pPr>
            <a:r>
              <a:rPr lang="en-US" sz="2000" dirty="0">
                <a:latin typeface="Rockwell Condensed" panose="02060603050405020104" pitchFamily="18" charset="0"/>
              </a:rPr>
              <a:t>Symbolic meaning: islands as metaphors</a:t>
            </a:r>
          </a:p>
          <a:p>
            <a:pPr marL="0" indent="0">
              <a:buNone/>
            </a:pPr>
            <a:endParaRPr lang="en-US" sz="2000" dirty="0">
              <a:latin typeface="Rockwell Condensed" panose="02060603050405020104" pitchFamily="18" charset="0"/>
            </a:endParaRP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03972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tx2"/>
                </a:solidFill>
                <a:latin typeface="Rockwell Condensed" panose="02060603050405020104" pitchFamily="18" charset="0"/>
              </a:rPr>
              <a:t>Islands? Yes Islands…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u="sng">
                <a:solidFill>
                  <a:schemeClr val="tx2"/>
                </a:solidFill>
                <a:latin typeface="Rockwell Condensed" panose="02060603050405020104" pitchFamily="18" charset="0"/>
              </a:rPr>
              <a:t>“Upper” limit</a:t>
            </a:r>
            <a:r>
              <a:rPr lang="en-US" sz="1800">
                <a:solidFill>
                  <a:schemeClr val="tx2"/>
                </a:solidFill>
                <a:latin typeface="Rockwell Condensed" panose="02060603050405020104" pitchFamily="18" charset="0"/>
              </a:rPr>
              <a:t>: continents vs. islands: </a:t>
            </a:r>
            <a:r>
              <a:rPr lang="en-US" sz="1800" i="1">
                <a:solidFill>
                  <a:schemeClr val="tx2"/>
                </a:solidFill>
                <a:latin typeface="Rockwell Condensed" panose="02060603050405020104" pitchFamily="18" charset="0"/>
              </a:rPr>
              <a:t>Is Australia an island? Is Greenland an island?</a:t>
            </a:r>
          </a:p>
          <a:p>
            <a:pPr marL="0" indent="0">
              <a:buNone/>
            </a:pPr>
            <a:r>
              <a:rPr lang="en-US" sz="1800" u="sng">
                <a:solidFill>
                  <a:schemeClr val="tx2"/>
                </a:solidFill>
                <a:latin typeface="Rockwell Condensed" panose="02060603050405020104" pitchFamily="18" charset="0"/>
              </a:rPr>
              <a:t>“Lower” limit</a:t>
            </a:r>
            <a:r>
              <a:rPr lang="en-US" sz="1800">
                <a:solidFill>
                  <a:schemeClr val="tx2"/>
                </a:solidFill>
                <a:latin typeface="Rockwell Condensed" panose="02060603050405020104" pitchFamily="18" charset="0"/>
              </a:rPr>
              <a:t>: islets and rocks vs islands.</a:t>
            </a:r>
          </a:p>
          <a:p>
            <a:pPr marL="0" indent="0">
              <a:buNone/>
            </a:pPr>
            <a:r>
              <a:rPr lang="en-US" sz="1800" i="1">
                <a:solidFill>
                  <a:schemeClr val="tx2"/>
                </a:solidFill>
                <a:latin typeface="Rockwell Condensed" panose="02060603050405020104" pitchFamily="18" charset="0"/>
              </a:rPr>
              <a:t>Suitable for human habitation: what does that mean?</a:t>
            </a:r>
          </a:p>
          <a:p>
            <a:pPr marL="0" indent="0">
              <a:buNone/>
            </a:pPr>
            <a:endParaRPr lang="en-US" sz="1800">
              <a:solidFill>
                <a:schemeClr val="tx2"/>
              </a:solidFill>
              <a:latin typeface="Rockwell Condensed" panose="02060603050405020104" pitchFamily="18" charset="0"/>
            </a:endParaRPr>
          </a:p>
          <a:p>
            <a:pPr marL="0" indent="0">
              <a:buNone/>
            </a:pPr>
            <a:r>
              <a:rPr lang="en-US" sz="1800" b="1">
                <a:solidFill>
                  <a:schemeClr val="tx2"/>
                </a:solidFill>
                <a:latin typeface="Rockwell Condensed" panose="02060603050405020104" pitchFamily="18" charset="0"/>
              </a:rPr>
              <a:t>How many?</a:t>
            </a:r>
            <a:endParaRPr lang="el-GR" sz="1800" b="1">
              <a:solidFill>
                <a:schemeClr val="tx2"/>
              </a:solidFill>
              <a:latin typeface="Rockwell Condensed" panose="02060603050405020104" pitchFamily="18" charset="0"/>
            </a:endParaRP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  <a:latin typeface="Rockwell Condensed" panose="02060603050405020104" pitchFamily="18" charset="0"/>
              </a:rPr>
              <a:t>5,675 islands 10-1,000,000 km2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  <a:latin typeface="Rockwell Condensed" panose="02060603050405020104" pitchFamily="18" charset="0"/>
              </a:rPr>
              <a:t>8.8 mil. Islands/islets 0.001-10 km2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  <a:latin typeface="Rockwell Condensed" panose="02060603050405020104" pitchFamily="18" charset="0"/>
              </a:rPr>
              <a:t>672 mil. Islets 1m2 – 0,001 km2</a:t>
            </a:r>
          </a:p>
          <a:p>
            <a:pPr>
              <a:buFont typeface="Arial" panose="020B0604020202020204" pitchFamily="34" charset="0"/>
              <a:buChar char="•"/>
            </a:pPr>
            <a:endParaRPr lang="el-GR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820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BDFC4C-6379-EB1F-E782-9CF6783F623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3467" y="717293"/>
          <a:ext cx="10905068" cy="542341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26267">
                  <a:extLst>
                    <a:ext uri="{9D8B030D-6E8A-4147-A177-3AD203B41FA5}">
                      <a16:colId xmlns:a16="http://schemas.microsoft.com/office/drawing/2014/main" val="1230069524"/>
                    </a:ext>
                  </a:extLst>
                </a:gridCol>
                <a:gridCol w="2726267">
                  <a:extLst>
                    <a:ext uri="{9D8B030D-6E8A-4147-A177-3AD203B41FA5}">
                      <a16:colId xmlns:a16="http://schemas.microsoft.com/office/drawing/2014/main" val="1529574299"/>
                    </a:ext>
                  </a:extLst>
                </a:gridCol>
                <a:gridCol w="2726267">
                  <a:extLst>
                    <a:ext uri="{9D8B030D-6E8A-4147-A177-3AD203B41FA5}">
                      <a16:colId xmlns:a16="http://schemas.microsoft.com/office/drawing/2014/main" val="416014269"/>
                    </a:ext>
                  </a:extLst>
                </a:gridCol>
                <a:gridCol w="2726267">
                  <a:extLst>
                    <a:ext uri="{9D8B030D-6E8A-4147-A177-3AD203B41FA5}">
                      <a16:colId xmlns:a16="http://schemas.microsoft.com/office/drawing/2014/main" val="1389119791"/>
                    </a:ext>
                  </a:extLst>
                </a:gridCol>
              </a:tblGrid>
              <a:tr h="1507974">
                <a:tc gridSpan="4">
                  <a:txBody>
                    <a:bodyPr/>
                    <a:lstStyle/>
                    <a:p>
                      <a:r>
                        <a:rPr lang="en-US" sz="2300" b="1">
                          <a:solidFill>
                            <a:srgbClr val="FFFFFF"/>
                          </a:solidFill>
                        </a:rPr>
                        <a:t>Table 1. A characterisation of the global occurrences of landmasses from an analysis of a 30 m spatial resolution, 2014 Landsat imagery-derived global shoreline vector (GSV).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574352"/>
                  </a:ext>
                </a:extLst>
              </a:tr>
              <a:tr h="1155232">
                <a:tc>
                  <a:txBody>
                    <a:bodyPr/>
                    <a:lstStyle/>
                    <a:p>
                      <a:pPr algn="ctr"/>
                      <a:r>
                        <a:rPr lang="en-US" sz="23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Landmass type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Number of polygons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Area (km</a:t>
                      </a:r>
                      <a:r>
                        <a:rPr lang="en-US" sz="2300" b="1" baseline="30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</a:t>
                      </a:r>
                      <a:r>
                        <a:rPr lang="en-US" sz="23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)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Length of coastline (km)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261327"/>
                  </a:ext>
                </a:extLst>
              </a:tr>
              <a:tr h="1155232">
                <a:tc>
                  <a:txBody>
                    <a:bodyPr/>
                    <a:lstStyle/>
                    <a:p>
                      <a:pPr algn="l"/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Continental mainlands</a:t>
                      </a:r>
                    </a:p>
                  </a:txBody>
                  <a:tcPr marL="330696" marR="198418" marT="198418" marB="198418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125,129,046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813,467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338707"/>
                  </a:ext>
                </a:extLst>
              </a:tr>
              <a:tr h="802489">
                <a:tc>
                  <a:txBody>
                    <a:bodyPr/>
                    <a:lstStyle/>
                    <a:p>
                      <a:pPr algn="l"/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Islands &gt; 1 km</a:t>
                      </a:r>
                      <a:r>
                        <a:rPr lang="en-US" sz="2300" baseline="30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 marL="330696" marR="198418" marT="198418" marB="198418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21,818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9,938,964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1,304,762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335907"/>
                  </a:ext>
                </a:extLst>
              </a:tr>
              <a:tr h="802489">
                <a:tc>
                  <a:txBody>
                    <a:bodyPr/>
                    <a:lstStyle/>
                    <a:p>
                      <a:pPr algn="l"/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Islands ≤ 1 km</a:t>
                      </a:r>
                      <a:r>
                        <a:rPr lang="en-US" sz="2300" baseline="30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 marL="330696" marR="198418" marT="198418" marB="198418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318,868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20,589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321,774</a:t>
                      </a:r>
                    </a:p>
                  </a:txBody>
                  <a:tcPr marL="330696" marR="198418" marT="198418" marB="19841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50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737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651</Words>
  <Application>Microsoft Office PowerPoint</Application>
  <PresentationFormat>Widescreen</PresentationFormat>
  <Paragraphs>70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Rockwell Condensed</vt:lpstr>
      <vt:lpstr>Office Theme</vt:lpstr>
      <vt:lpstr>Sustainability and Islands</vt:lpstr>
      <vt:lpstr>Sustainable Development</vt:lpstr>
      <vt:lpstr>SD talk: useful or utopian?</vt:lpstr>
      <vt:lpstr>Process </vt:lpstr>
      <vt:lpstr>SDGs 2015 for 2030</vt:lpstr>
      <vt:lpstr>Sustainability</vt:lpstr>
      <vt:lpstr>Islands and Islanders</vt:lpstr>
      <vt:lpstr>Islands? Yes Islands…</vt:lpstr>
      <vt:lpstr>PowerPoint Presentation</vt:lpstr>
      <vt:lpstr>Sustainability on islands vs sustainability FOR islands?</vt:lpstr>
      <vt:lpstr>Sustainability on islands vs sustainability FOR islands?</vt:lpstr>
      <vt:lpstr>PowerPoint Presentation</vt:lpstr>
      <vt:lpstr>PowerPoint Presentation</vt:lpstr>
      <vt:lpstr>Laboratories for Sustainability or Laboratory Rats?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 noc</dc:creator>
  <cp:lastModifiedBy>geo noc</cp:lastModifiedBy>
  <cp:revision>7</cp:revision>
  <dcterms:created xsi:type="dcterms:W3CDTF">2026-06-11T07:23:41Z</dcterms:created>
  <dcterms:modified xsi:type="dcterms:W3CDTF">2026-06-11T11:46:47Z</dcterms:modified>
</cp:coreProperties>
</file>