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379" r:id="rId8"/>
    <p:sldId id="376" r:id="rId9"/>
    <p:sldId id="389" r:id="rId10"/>
    <p:sldId id="262" r:id="rId11"/>
    <p:sldId id="390" r:id="rId12"/>
    <p:sldId id="391" r:id="rId13"/>
    <p:sldId id="392" r:id="rId14"/>
    <p:sldId id="393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3CF0-93DD-292B-44BE-5D7D70E67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7913F-A622-270F-F570-7FA3B61C2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4352-67FC-337C-6992-87BD1A55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048F9-1B6B-CB01-729B-72AF3AB5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2608-DCC4-974D-BD37-02A616AE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2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DDA9-5D34-87D4-4F4A-D1AA5881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88D3-B4A9-4DCB-2FD5-AFF04ECF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C841-5960-2061-4464-860ABA86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88629-3EDD-FE37-573A-12C66802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748E-6E34-00AE-88B3-CA7DBD16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3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3F9ED-746E-048E-864D-F64846E9E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C3BA8-0DB3-5DBA-3497-F8A76D1F9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07BB-EFCB-8BD5-925F-8A1C6DA5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D8EE6-5CFD-E991-FB39-2F17C0FC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7252-9677-CEC0-75B2-15CE4D71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1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BD0A-5232-7BC4-4FCA-77F117A8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9F70-F41B-A818-2DF1-F9E38C77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98D73-4A55-55CC-9BB3-4564D858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75203-295C-558A-AEF7-B0F7D2A1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159-FE82-343C-9568-879C6C8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30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66A9-4676-6E28-59E2-E5D4F97B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A5FDC-5356-A292-66FF-C76661762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4275-44DA-3B40-325D-D6375C02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F03C3-58D8-1C7E-7210-4C45068A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FFD53-3502-E313-0C99-0476F348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14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D9C7-0382-4681-B70C-2EF69B1B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642C-F9EB-99CE-1460-DB8EE42F9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EDD1F-0379-7ABC-8765-980F7382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05683-5E19-F8BC-DC8C-98981C88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3850B-7FA9-850B-EAFB-CC33ADCF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F291A-3271-2EAE-03BC-EF48E37A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36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F698-2038-F7A2-8DCD-1C7A0B43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32CF-799E-A8E3-FFE0-2BC514A8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F38DB-49C1-941E-683B-FC27903E1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A2F7B-24B7-77C1-5BFF-59C6F57FB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F9FA7-50AC-61E8-2BB5-F334B25B3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94ED6-443C-BFAF-2B32-EF27BD6F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DE1C8-4C51-5FD8-C5FA-DFD5815C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334B8-CFFE-CC4F-C95E-AFF5638A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16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BE8E-90E3-A1CB-CA2D-ABCBD62D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47636-0563-3BB1-A2AB-304C6537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CF05A-DBD6-D165-33B3-6DDDFDCE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77CB8-B0EB-253D-6028-8AF154E1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02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DAF4E-20F4-56FC-3A36-12F1AFD4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A214F-0AAF-B0B4-6FBF-16400947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F26C-269A-B039-2B3B-762C15A6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5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403A-F09F-C9C3-DDAF-2B9C8CB4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26B4-D58D-825E-DEC6-4124C618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08B47-ECC9-BCEA-6002-8E5E2C3FC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A0CBC-D376-3E36-6665-4916742B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5E76-1EE0-0927-8D53-C67BCA8A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166E-1F22-E747-5A14-F9E991C9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1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224-7EAB-383F-778D-70B3806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8768-4002-68BC-CE5C-55EB641AD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55CC3-8104-8D6B-5D03-10982A3F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1B23D-DF8E-3A2E-C208-FED8FB72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A2E88-B18C-1629-B028-51F8DF5D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27B87-C4DB-F466-8881-4E33B7C5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1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D96FB-41DA-F02A-E3C0-917A2131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DCD3D-1965-877C-CB36-BCE3DC57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57BB-5D44-BE94-A884-35D08B728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1C5F7-2BDD-4B8B-862F-EC4D4AD61031}" type="datetimeFigureOut">
              <a:rPr lang="el-GR" smtClean="0"/>
              <a:t>11/6/2026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3BEDC-BFC2-59DD-C27E-E81257CF4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D7E77-D6BF-8429-7977-DF87EEE66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04F01-4782-43BF-BC2A-6987D01C9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B6FD-2B43-A205-3EA2-4757A988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Sustainability and Islands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2DCBC-0A20-45F4-667B-A9695A599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ISLAS Summer School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56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610A-1B30-AB1B-40E1-5B47A2F1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Sustainability on islands vs sustainability FOR islands?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D83D-C212-74E4-9CA5-CE9AE272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Islands have long been celebrated as places of novelty </a:t>
            </a:r>
            <a:r>
              <a:rPr lang="el-GR" sz="1800">
                <a:solidFill>
                  <a:schemeClr val="tx2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and the bounded nature, distinctiveness, manageable size, and controllable flows render islands as "ideal laboratories" for implementing novel sustainability programs and ideas. </a:t>
            </a:r>
          </a:p>
          <a:p>
            <a:r>
              <a:rPr lang="en-US" sz="1800">
                <a:solidFill>
                  <a:schemeClr val="tx2"/>
                </a:solidFill>
              </a:rPr>
              <a:t>However, this framing comes at a cost, usually paid by the local communities.</a:t>
            </a:r>
          </a:p>
          <a:p>
            <a:r>
              <a:rPr lang="en-US" sz="1800">
                <a:solidFill>
                  <a:schemeClr val="tx2"/>
                </a:solidFill>
              </a:rPr>
              <a:t>The non islander gaze perceives islands as tabulae rasa, places ready to welcome any external idea designed for their alleged benefit. Grydehøj and Kelman (2017) call this "conspicuous sustainability" - initiatives with little real impact, based on symbolism – that may result in "eco-island traps". </a:t>
            </a:r>
            <a:endParaRPr lang="el-GR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96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4F9FE-B8F9-354B-1B3A-46C45093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Sustainability on islands vs sustainability FOR islands?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64EC-0141-0633-245C-AD832E503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We need to revisit the ‘island sustainability’ approach from a residents' perspective</a:t>
            </a:r>
          </a:p>
          <a:p>
            <a:r>
              <a:rPr lang="en-US" sz="1800">
                <a:solidFill>
                  <a:schemeClr val="tx2"/>
                </a:solidFill>
              </a:rPr>
              <a:t>Redefine what island sustainability means for islanders beyond “green growth” and “ecomodernism” by weaving together environments, economics, society, and aesthetics/ symbols</a:t>
            </a:r>
          </a:p>
          <a:p>
            <a:endParaRPr lang="el-GR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74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3B83-8D21-D7B2-7253-2772C001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17AC-EA37-168D-605A-F558E694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9205A-8B0A-1FF7-5A8C-9C1ADE56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756"/>
          <a:stretch>
            <a:fillRect/>
          </a:stretch>
        </p:blipFill>
        <p:spPr>
          <a:xfrm>
            <a:off x="196919" y="365125"/>
            <a:ext cx="11798162" cy="54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8842-732B-DF6A-250E-828E3CAC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7594-2290-2E0D-B2B3-31DF779B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3B4B-90EF-ACC8-C1F7-A3173554B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7D5EB-CFAE-1D7D-D0C7-47E02EFB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33"/>
          <a:stretch>
            <a:fillRect/>
          </a:stretch>
        </p:blipFill>
        <p:spPr>
          <a:xfrm>
            <a:off x="268635" y="1825625"/>
            <a:ext cx="11923365" cy="38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DFED9-6A68-0C6A-EC53-042645FC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</a:rPr>
              <a:t>Laboratories for Sustainability or Laboratory Rats?</a:t>
            </a:r>
            <a:endParaRPr lang="el-GR" sz="280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658DAB-D98C-711B-C209-907D7CD3D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Discuss…</a:t>
            </a:r>
            <a:endParaRPr lang="el-GR" sz="200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Graphic 25" descr="Rat">
            <a:extLst>
              <a:ext uri="{FF2B5EF4-FFF2-40B4-BE49-F238E27FC236}">
                <a16:creationId xmlns:a16="http://schemas.microsoft.com/office/drawing/2014/main" id="{D95CC461-BE7B-F59A-7000-A50B6DF958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04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46985-ABFF-C7AC-C92D-052B3201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Sustainable Development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1C7A-8F3E-E65F-7AAD-2F15BB00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chemeClr val="tx2"/>
                </a:solidFill>
              </a:rPr>
              <a:t>Sustainable development is a development that </a:t>
            </a:r>
            <a:r>
              <a:rPr lang="en-US" sz="1500" b="1">
                <a:solidFill>
                  <a:schemeClr val="tx2"/>
                </a:solidFill>
              </a:rPr>
              <a:t>meets the needs of the present without compromising the ability of future generations to meet their own needs</a:t>
            </a:r>
            <a:r>
              <a:rPr lang="en-US" sz="150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500">
                <a:solidFill>
                  <a:schemeClr val="tx2"/>
                </a:solidFill>
              </a:rPr>
              <a:t>2 concepts :</a:t>
            </a:r>
          </a:p>
          <a:p>
            <a:endParaRPr lang="en-US" sz="1500">
              <a:solidFill>
                <a:schemeClr val="tx2"/>
              </a:solidFill>
            </a:endParaRPr>
          </a:p>
          <a:p>
            <a:r>
              <a:rPr lang="en-US" sz="1500">
                <a:solidFill>
                  <a:schemeClr val="tx2"/>
                </a:solidFill>
              </a:rPr>
              <a:t>The concept of 'needs’. But whose needs? And how can we know future needs? </a:t>
            </a:r>
          </a:p>
          <a:p>
            <a:r>
              <a:rPr lang="en-US" sz="1500">
                <a:solidFill>
                  <a:schemeClr val="tx2"/>
                </a:solidFill>
              </a:rPr>
              <a:t>The idea of limitations to meet present and future needs: </a:t>
            </a:r>
          </a:p>
          <a:p>
            <a:pPr lvl="1"/>
            <a:r>
              <a:rPr lang="en-US" sz="1500">
                <a:solidFill>
                  <a:schemeClr val="tx2"/>
                </a:solidFill>
              </a:rPr>
              <a:t>technology and the role of technology</a:t>
            </a:r>
          </a:p>
          <a:p>
            <a:pPr lvl="1"/>
            <a:r>
              <a:rPr lang="en-US" sz="1500">
                <a:solidFill>
                  <a:schemeClr val="tx2"/>
                </a:solidFill>
              </a:rPr>
              <a:t>social organization.</a:t>
            </a:r>
            <a:endParaRPr lang="el-GR" sz="15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32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3B605-F562-348F-1650-54679EA2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SD talk: useful or utopian?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7C4F-BB47-5817-BE31-E242DAE2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What is “transferrable” in natural capital?</a:t>
            </a:r>
          </a:p>
          <a:p>
            <a:r>
              <a:rPr lang="en-US" sz="1800">
                <a:solidFill>
                  <a:schemeClr val="tx2"/>
                </a:solidFill>
              </a:rPr>
              <a:t>What is an ideal society?</a:t>
            </a:r>
          </a:p>
          <a:p>
            <a:r>
              <a:rPr lang="en-US" sz="1800">
                <a:solidFill>
                  <a:schemeClr val="tx2"/>
                </a:solidFill>
              </a:rPr>
              <a:t>What is viable economic growth?</a:t>
            </a:r>
          </a:p>
          <a:p>
            <a:r>
              <a:rPr lang="en-US" sz="1800">
                <a:solidFill>
                  <a:schemeClr val="tx2"/>
                </a:solidFill>
              </a:rPr>
              <a:t> What is conservation?</a:t>
            </a:r>
            <a:endParaRPr lang="el-GR" sz="180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63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C645-AF91-4306-CB13-653C9A6E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	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97BB-8700-454D-1C58-B130EF82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In June 1992, Earth Summit in Rio de Janeiro, Brazil, more than 178 countries adopted Agenda 21.</a:t>
            </a:r>
          </a:p>
          <a:p>
            <a:r>
              <a:rPr lang="en-US"/>
              <a:t>September 2000, UN Headquarters eight Millennium Development Goals (MDGs) to reduce extreme poverty by 2015</a:t>
            </a:r>
          </a:p>
          <a:p>
            <a:r>
              <a:rPr lang="en-US"/>
              <a:t>2002, Johannesburg Declaration on Sustainable Development and the Plan of Implementation.</a:t>
            </a:r>
          </a:p>
          <a:p>
            <a:r>
              <a:rPr lang="en-US"/>
              <a:t>2012, Rio+20 in Rio de Janeiro, Brazil, document "The Future We Want".</a:t>
            </a:r>
          </a:p>
          <a:p>
            <a:r>
              <a:rPr lang="en-US"/>
              <a:t>In 2013, 30-member Open Working Group to develop a proposal on the SDGs.</a:t>
            </a:r>
          </a:p>
          <a:p>
            <a:r>
              <a:rPr lang="en-US"/>
              <a:t>2015 a landmark year :</a:t>
            </a:r>
          </a:p>
          <a:p>
            <a:pPr lvl="1"/>
            <a:r>
              <a:rPr lang="en-US"/>
              <a:t>Sendai Framework for Disaster Risk Reduction (March 2015)</a:t>
            </a:r>
          </a:p>
          <a:p>
            <a:pPr lvl="1"/>
            <a:r>
              <a:rPr lang="en-US"/>
              <a:t>Addis Ababa Action Agenda on Financing for Development (July 2015)</a:t>
            </a:r>
          </a:p>
          <a:p>
            <a:pPr lvl="1"/>
            <a:r>
              <a:rPr lang="en-US"/>
              <a:t>Transforming our world: the 2030 Agenda for Sustainable Development with its 17 SDGs was adopted at the UN Sustainable Development Summit in New York in September 2015.</a:t>
            </a:r>
          </a:p>
          <a:p>
            <a:pPr lvl="1"/>
            <a:r>
              <a:rPr lang="en-US"/>
              <a:t>Paris Agreement on Climate Change (December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1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8E01A-422D-2729-8C1F-ED0CDE8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SDGs 2015 for 2030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D0D79-425F-B002-3687-08FD76C9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71" t="8422" r="23929" b="3233"/>
          <a:stretch>
            <a:fillRect/>
          </a:stretch>
        </p:blipFill>
        <p:spPr>
          <a:xfrm>
            <a:off x="5299845" y="625683"/>
            <a:ext cx="5975888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0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840C7-A267-F5E5-8DB8-E555F484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Sustainability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7054-B125-3B32-FA83-6693B42F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UNESCO formulated a distinction between the two concepts as follows: "Sustainability is often thought of as a long-term goal (i.e. a more sustainable world), while sustainable development refers to the many processes and pathways to achieve it.“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I disagree:</a:t>
            </a:r>
          </a:p>
          <a:p>
            <a:r>
              <a:rPr lang="en-US" sz="1800">
                <a:solidFill>
                  <a:schemeClr val="tx2"/>
                </a:solidFill>
              </a:rPr>
              <a:t>SD the overall goal</a:t>
            </a:r>
          </a:p>
          <a:p>
            <a:r>
              <a:rPr lang="en-US" sz="1800">
                <a:solidFill>
                  <a:schemeClr val="tx2"/>
                </a:solidFill>
              </a:rPr>
              <a:t>Sustainability a glimpse of where we are and priorities to do better</a:t>
            </a:r>
            <a:endParaRPr lang="el-GR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485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>
                <a:latin typeface="Rockwell Condensed" panose="02060603050405020104" pitchFamily="18" charset="0"/>
              </a:rPr>
              <a:t>Islands</a:t>
            </a:r>
            <a:r>
              <a:rPr lang="el-GR" sz="3200">
                <a:latin typeface="Rockwell Condensed" panose="02060603050405020104" pitchFamily="18" charset="0"/>
              </a:rPr>
              <a:t> </a:t>
            </a:r>
            <a:r>
              <a:rPr lang="en-US" sz="3200">
                <a:latin typeface="Rockwell Condensed" panose="02060603050405020104" pitchFamily="18" charset="0"/>
              </a:rPr>
              <a:t>and Islanders</a:t>
            </a:r>
          </a:p>
        </p:txBody>
      </p:sp>
      <p:pic>
        <p:nvPicPr>
          <p:cNvPr id="5" name="Picture 4" descr="Floating plants on lake">
            <a:extLst>
              <a:ext uri="{FF2B5EF4-FFF2-40B4-BE49-F238E27FC236}">
                <a16:creationId xmlns:a16="http://schemas.microsoft.com/office/drawing/2014/main" id="{080971BC-F6F0-3704-CA29-15D25854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11" r="7791" b="2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Rockwell Condensed" panose="02060603050405020104" pitchFamily="18" charset="0"/>
              </a:rPr>
              <a:t>Real meaning and real islands</a:t>
            </a:r>
          </a:p>
          <a:p>
            <a:pPr marL="0" indent="0">
              <a:buNone/>
            </a:pPr>
            <a:r>
              <a:rPr lang="en-US" sz="2000" dirty="0">
                <a:latin typeface="Rockwell Condensed" panose="02060603050405020104" pitchFamily="18" charset="0"/>
              </a:rPr>
              <a:t>Symbolic meaning: islands as metaphors</a:t>
            </a:r>
          </a:p>
          <a:p>
            <a:pPr marL="0" indent="0">
              <a:buNone/>
            </a:pPr>
            <a:endParaRPr lang="en-US" sz="2000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0397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Rockwell Condensed" panose="02060603050405020104" pitchFamily="18" charset="0"/>
              </a:rPr>
              <a:t>Islands? Yes Islands…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  <a:latin typeface="Rockwell Condensed" panose="02060603050405020104" pitchFamily="18" charset="0"/>
              </a:rPr>
              <a:t>“Upper” limit</a:t>
            </a:r>
            <a:r>
              <a:rPr lang="en-US" sz="1800">
                <a:solidFill>
                  <a:schemeClr val="tx2"/>
                </a:solidFill>
                <a:latin typeface="Rockwell Condensed" panose="02060603050405020104" pitchFamily="18" charset="0"/>
              </a:rPr>
              <a:t>: continents vs. islands: </a:t>
            </a:r>
            <a:r>
              <a:rPr lang="en-US" sz="1800" i="1">
                <a:solidFill>
                  <a:schemeClr val="tx2"/>
                </a:solidFill>
                <a:latin typeface="Rockwell Condensed" panose="02060603050405020104" pitchFamily="18" charset="0"/>
              </a:rPr>
              <a:t>Is Australia an island? Is Greenland an island?</a:t>
            </a:r>
          </a:p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  <a:latin typeface="Rockwell Condensed" panose="02060603050405020104" pitchFamily="18" charset="0"/>
              </a:rPr>
              <a:t>“Lower” limit</a:t>
            </a:r>
            <a:r>
              <a:rPr lang="en-US" sz="1800">
                <a:solidFill>
                  <a:schemeClr val="tx2"/>
                </a:solidFill>
                <a:latin typeface="Rockwell Condensed" panose="02060603050405020104" pitchFamily="18" charset="0"/>
              </a:rPr>
              <a:t>: islets and rocks vs islands.</a:t>
            </a:r>
          </a:p>
          <a:p>
            <a:pPr marL="0" indent="0">
              <a:buNone/>
            </a:pPr>
            <a:r>
              <a:rPr lang="en-US" sz="1800" i="1">
                <a:solidFill>
                  <a:schemeClr val="tx2"/>
                </a:solidFill>
                <a:latin typeface="Rockwell Condensed" panose="02060603050405020104" pitchFamily="18" charset="0"/>
              </a:rPr>
              <a:t>Suitable for human habitation: what does that mean?</a:t>
            </a: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latin typeface="Rockwell Condensed" panose="02060603050405020104" pitchFamily="18" charset="0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tx2"/>
                </a:solidFill>
                <a:latin typeface="Rockwell Condensed" panose="02060603050405020104" pitchFamily="18" charset="0"/>
              </a:rPr>
              <a:t>How many?</a:t>
            </a:r>
            <a:endParaRPr lang="el-GR" sz="1800" b="1">
              <a:solidFill>
                <a:schemeClr val="tx2"/>
              </a:solidFill>
              <a:latin typeface="Rockwell Condensed" panose="02060603050405020104" pitchFamily="18" charset="0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latin typeface="Rockwell Condensed" panose="02060603050405020104" pitchFamily="18" charset="0"/>
              </a:rPr>
              <a:t>5,675 islands 10-1,000,000 km2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latin typeface="Rockwell Condensed" panose="02060603050405020104" pitchFamily="18" charset="0"/>
              </a:rPr>
              <a:t>8.8 mil. Islands/islets 0.001-10 km2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  <a:latin typeface="Rockwell Condensed" panose="02060603050405020104" pitchFamily="18" charset="0"/>
              </a:rPr>
              <a:t>672 mil. Islets 1m2 – 0,001 km2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2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BDFC4C-6379-EB1F-E782-9CF6783F62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717293"/>
          <a:ext cx="10905068" cy="54234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26267">
                  <a:extLst>
                    <a:ext uri="{9D8B030D-6E8A-4147-A177-3AD203B41FA5}">
                      <a16:colId xmlns:a16="http://schemas.microsoft.com/office/drawing/2014/main" val="1230069524"/>
                    </a:ext>
                  </a:extLst>
                </a:gridCol>
                <a:gridCol w="2726267">
                  <a:extLst>
                    <a:ext uri="{9D8B030D-6E8A-4147-A177-3AD203B41FA5}">
                      <a16:colId xmlns:a16="http://schemas.microsoft.com/office/drawing/2014/main" val="1529574299"/>
                    </a:ext>
                  </a:extLst>
                </a:gridCol>
                <a:gridCol w="2726267">
                  <a:extLst>
                    <a:ext uri="{9D8B030D-6E8A-4147-A177-3AD203B41FA5}">
                      <a16:colId xmlns:a16="http://schemas.microsoft.com/office/drawing/2014/main" val="416014269"/>
                    </a:ext>
                  </a:extLst>
                </a:gridCol>
                <a:gridCol w="2726267">
                  <a:extLst>
                    <a:ext uri="{9D8B030D-6E8A-4147-A177-3AD203B41FA5}">
                      <a16:colId xmlns:a16="http://schemas.microsoft.com/office/drawing/2014/main" val="1389119791"/>
                    </a:ext>
                  </a:extLst>
                </a:gridCol>
              </a:tblGrid>
              <a:tr h="1507974">
                <a:tc gridSpan="4">
                  <a:txBody>
                    <a:bodyPr/>
                    <a:lstStyle/>
                    <a:p>
                      <a:r>
                        <a:rPr lang="en-US" sz="2300" b="1">
                          <a:solidFill>
                            <a:srgbClr val="FFFFFF"/>
                          </a:solidFill>
                        </a:rPr>
                        <a:t>Table 1. A characterisation of the global occurrences of landmasses from an analysis of a 30 m spatial resolution, 2014 Landsat imagery-derived global shoreline vector (GSV).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74352"/>
                  </a:ext>
                </a:extLst>
              </a:tr>
              <a:tr h="1155232"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Landmass type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Number of polygons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Area (km</a:t>
                      </a:r>
                      <a:r>
                        <a:rPr lang="en-US" sz="2300" b="1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2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Length of coastline (km)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61327"/>
                  </a:ext>
                </a:extLst>
              </a:tr>
              <a:tr h="1155232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Continental mainlands</a:t>
                      </a:r>
                    </a:p>
                  </a:txBody>
                  <a:tcPr marL="330696" marR="198418" marT="198418" marB="198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125,129,046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813,467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38707"/>
                  </a:ext>
                </a:extLst>
              </a:tr>
              <a:tr h="802489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Islands &gt; 1 km</a:t>
                      </a:r>
                      <a:r>
                        <a:rPr lang="en-US" sz="2300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2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30696" marR="198418" marT="198418" marB="19841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21,818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9,938,964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1,304,762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35907"/>
                  </a:ext>
                </a:extLst>
              </a:tr>
              <a:tr h="802489">
                <a:tc>
                  <a:txBody>
                    <a:bodyPr/>
                    <a:lstStyle/>
                    <a:p>
                      <a:pPr algn="l"/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Islands ≤ 1 km</a:t>
                      </a:r>
                      <a:r>
                        <a:rPr lang="en-US" sz="2300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2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30696" marR="198418" marT="198418" marB="198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318,868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20,589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321,774</a:t>
                      </a:r>
                    </a:p>
                  </a:txBody>
                  <a:tcPr marL="330696" marR="198418" marT="198418" marB="198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5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73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651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Rockwell Condensed</vt:lpstr>
      <vt:lpstr>Office Theme</vt:lpstr>
      <vt:lpstr>Sustainability and Islands</vt:lpstr>
      <vt:lpstr>Sustainable Development</vt:lpstr>
      <vt:lpstr>SD talk: useful or utopian?</vt:lpstr>
      <vt:lpstr>Process </vt:lpstr>
      <vt:lpstr>SDGs 2015 for 2030</vt:lpstr>
      <vt:lpstr>Sustainability</vt:lpstr>
      <vt:lpstr>Islands and Islanders</vt:lpstr>
      <vt:lpstr>Islands? Yes Islands…</vt:lpstr>
      <vt:lpstr>PowerPoint Presentation</vt:lpstr>
      <vt:lpstr>Sustainability on islands vs sustainability FOR islands?</vt:lpstr>
      <vt:lpstr>Sustainability on islands vs sustainability FOR islands?</vt:lpstr>
      <vt:lpstr>PowerPoint Presentation</vt:lpstr>
      <vt:lpstr>PowerPoint Presentation</vt:lpstr>
      <vt:lpstr>Laboratories for Sustainability or Laboratory Rats?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 noc</dc:creator>
  <cp:lastModifiedBy>geo noc</cp:lastModifiedBy>
  <cp:revision>7</cp:revision>
  <dcterms:created xsi:type="dcterms:W3CDTF">2026-06-11T07:23:41Z</dcterms:created>
  <dcterms:modified xsi:type="dcterms:W3CDTF">2026-06-11T11:46:47Z</dcterms:modified>
</cp:coreProperties>
</file>