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98" r:id="rId6"/>
    <p:sldId id="311" r:id="rId7"/>
    <p:sldId id="420" r:id="rId8"/>
    <p:sldId id="421" r:id="rId9"/>
    <p:sldId id="299" r:id="rId10"/>
    <p:sldId id="419" r:id="rId11"/>
    <p:sldId id="271" r:id="rId12"/>
    <p:sldId id="418" r:id="rId13"/>
    <p:sldId id="371" r:id="rId14"/>
    <p:sldId id="422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1" autoAdjust="0"/>
    <p:restoredTop sz="94660"/>
  </p:normalViewPr>
  <p:slideViewPr>
    <p:cSldViewPr snapToGrid="0">
      <p:cViewPr varScale="1">
        <p:scale>
          <a:sx n="43" d="100"/>
          <a:sy n="43" d="100"/>
        </p:scale>
        <p:origin x="4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3B404E-08E0-4D83-9A31-B0A7D6C6BD0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6713E75-618A-4E29-AC75-689F2769D87E}">
      <dgm:prSet/>
      <dgm:spPr/>
      <dgm:t>
        <a:bodyPr/>
        <a:lstStyle/>
        <a:p>
          <a:r>
            <a:rPr lang="en-US"/>
            <a:t>Redistribution </a:t>
          </a:r>
        </a:p>
      </dgm:t>
    </dgm:pt>
    <dgm:pt modelId="{B3566B94-E18A-47FF-97B6-551A585CE0C2}" type="parTrans" cxnId="{5C4BABF1-DBB9-456E-8999-D688E3C3E8E7}">
      <dgm:prSet/>
      <dgm:spPr/>
      <dgm:t>
        <a:bodyPr/>
        <a:lstStyle/>
        <a:p>
          <a:endParaRPr lang="en-US"/>
        </a:p>
      </dgm:t>
    </dgm:pt>
    <dgm:pt modelId="{7387A39C-5F7C-45F3-BE79-6394C02AB5F7}" type="sibTrans" cxnId="{5C4BABF1-DBB9-456E-8999-D688E3C3E8E7}">
      <dgm:prSet/>
      <dgm:spPr/>
      <dgm:t>
        <a:bodyPr/>
        <a:lstStyle/>
        <a:p>
          <a:endParaRPr lang="en-US"/>
        </a:p>
      </dgm:t>
    </dgm:pt>
    <dgm:pt modelId="{97525926-7BFB-4A61-8106-EFD27D7CBB7A}">
      <dgm:prSet/>
      <dgm:spPr/>
      <dgm:t>
        <a:bodyPr/>
        <a:lstStyle/>
        <a:p>
          <a:r>
            <a:rPr lang="en-US"/>
            <a:t>Creation </a:t>
          </a:r>
        </a:p>
      </dgm:t>
    </dgm:pt>
    <dgm:pt modelId="{52797B08-7BCD-49ED-A62C-CB163B304A1F}" type="parTrans" cxnId="{B87E09B2-294D-4E1F-857C-169A5C40A410}">
      <dgm:prSet/>
      <dgm:spPr/>
      <dgm:t>
        <a:bodyPr/>
        <a:lstStyle/>
        <a:p>
          <a:endParaRPr lang="en-US"/>
        </a:p>
      </dgm:t>
    </dgm:pt>
    <dgm:pt modelId="{3A3D0E66-9754-4774-9014-ECC03B1664B7}" type="sibTrans" cxnId="{B87E09B2-294D-4E1F-857C-169A5C40A410}">
      <dgm:prSet/>
      <dgm:spPr/>
      <dgm:t>
        <a:bodyPr/>
        <a:lstStyle/>
        <a:p>
          <a:endParaRPr lang="en-US"/>
        </a:p>
      </dgm:t>
    </dgm:pt>
    <dgm:pt modelId="{4102A49E-9E0B-4834-8690-D9532F05DC33}">
      <dgm:prSet/>
      <dgm:spPr/>
      <dgm:t>
        <a:bodyPr/>
        <a:lstStyle/>
        <a:p>
          <a:r>
            <a:rPr lang="en-US"/>
            <a:t>Restoration</a:t>
          </a:r>
        </a:p>
      </dgm:t>
    </dgm:pt>
    <dgm:pt modelId="{EF7CEAF3-5A1F-4172-A6E6-C76EE4EC7A8B}" type="parTrans" cxnId="{C544A124-6F59-4290-8EDB-9EDD85172BD0}">
      <dgm:prSet/>
      <dgm:spPr/>
      <dgm:t>
        <a:bodyPr/>
        <a:lstStyle/>
        <a:p>
          <a:endParaRPr lang="en-US"/>
        </a:p>
      </dgm:t>
    </dgm:pt>
    <dgm:pt modelId="{87517B31-37F2-4975-8D16-E95566022BAF}" type="sibTrans" cxnId="{C544A124-6F59-4290-8EDB-9EDD85172BD0}">
      <dgm:prSet/>
      <dgm:spPr/>
      <dgm:t>
        <a:bodyPr/>
        <a:lstStyle/>
        <a:p>
          <a:endParaRPr lang="en-US"/>
        </a:p>
      </dgm:t>
    </dgm:pt>
    <dgm:pt modelId="{0D4370F6-0395-4C34-AF73-6E568C2A28EB}">
      <dgm:prSet/>
      <dgm:spPr/>
      <dgm:t>
        <a:bodyPr/>
        <a:lstStyle/>
        <a:p>
          <a:r>
            <a:rPr lang="en-US"/>
            <a:t>Protection</a:t>
          </a:r>
        </a:p>
      </dgm:t>
    </dgm:pt>
    <dgm:pt modelId="{5D880D18-85F9-4248-B76C-58D158D203E8}" type="parTrans" cxnId="{475318F7-817B-432F-A1A4-A200DEC79E1A}">
      <dgm:prSet/>
      <dgm:spPr/>
      <dgm:t>
        <a:bodyPr/>
        <a:lstStyle/>
        <a:p>
          <a:endParaRPr lang="en-US"/>
        </a:p>
      </dgm:t>
    </dgm:pt>
    <dgm:pt modelId="{562FE39E-D36C-4FF3-9151-3D886399DDDD}" type="sibTrans" cxnId="{475318F7-817B-432F-A1A4-A200DEC79E1A}">
      <dgm:prSet/>
      <dgm:spPr/>
      <dgm:t>
        <a:bodyPr/>
        <a:lstStyle/>
        <a:p>
          <a:endParaRPr lang="en-US"/>
        </a:p>
      </dgm:t>
    </dgm:pt>
    <dgm:pt modelId="{D4445E82-8BB2-438F-8E4C-CCDD308B0B39}">
      <dgm:prSet/>
      <dgm:spPr/>
      <dgm:t>
        <a:bodyPr/>
        <a:lstStyle/>
        <a:p>
          <a:r>
            <a:rPr lang="en-US"/>
            <a:t>Negotiation</a:t>
          </a:r>
        </a:p>
      </dgm:t>
    </dgm:pt>
    <dgm:pt modelId="{ECF03B3C-EBFC-4543-A4E2-EF20A3A56CEE}" type="parTrans" cxnId="{D84EDEB9-446E-469B-9921-497D37ADDFE9}">
      <dgm:prSet/>
      <dgm:spPr/>
      <dgm:t>
        <a:bodyPr/>
        <a:lstStyle/>
        <a:p>
          <a:endParaRPr lang="en-US"/>
        </a:p>
      </dgm:t>
    </dgm:pt>
    <dgm:pt modelId="{A92D21A8-34A0-4876-A1EF-D6BFD5231176}" type="sibTrans" cxnId="{D84EDEB9-446E-469B-9921-497D37ADDFE9}">
      <dgm:prSet/>
      <dgm:spPr/>
      <dgm:t>
        <a:bodyPr/>
        <a:lstStyle/>
        <a:p>
          <a:endParaRPr lang="en-US"/>
        </a:p>
      </dgm:t>
    </dgm:pt>
    <dgm:pt modelId="{EFCA57DB-90A5-4FB1-A1FA-0F3E998FF02D}" type="pres">
      <dgm:prSet presAssocID="{A53B404E-08E0-4D83-9A31-B0A7D6C6BD04}" presName="linear" presStyleCnt="0">
        <dgm:presLayoutVars>
          <dgm:animLvl val="lvl"/>
          <dgm:resizeHandles val="exact"/>
        </dgm:presLayoutVars>
      </dgm:prSet>
      <dgm:spPr/>
    </dgm:pt>
    <dgm:pt modelId="{1A6B6125-CB7A-4233-910D-B9112ABB126E}" type="pres">
      <dgm:prSet presAssocID="{96713E75-618A-4E29-AC75-689F2769D87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CE21245-76D2-48B3-93D6-4927AE595845}" type="pres">
      <dgm:prSet presAssocID="{7387A39C-5F7C-45F3-BE79-6394C02AB5F7}" presName="spacer" presStyleCnt="0"/>
      <dgm:spPr/>
    </dgm:pt>
    <dgm:pt modelId="{1A37F603-7219-4B14-95F3-11C4D6DF850B}" type="pres">
      <dgm:prSet presAssocID="{97525926-7BFB-4A61-8106-EFD27D7CBB7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C742910-297F-4FD0-A0C3-548B74A804C8}" type="pres">
      <dgm:prSet presAssocID="{3A3D0E66-9754-4774-9014-ECC03B1664B7}" presName="spacer" presStyleCnt="0"/>
      <dgm:spPr/>
    </dgm:pt>
    <dgm:pt modelId="{5580FDF6-52C5-4070-9812-155A7E6F1DD9}" type="pres">
      <dgm:prSet presAssocID="{4102A49E-9E0B-4834-8690-D9532F05DC3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2C36977-B808-46AD-AD48-A9521C620432}" type="pres">
      <dgm:prSet presAssocID="{87517B31-37F2-4975-8D16-E95566022BAF}" presName="spacer" presStyleCnt="0"/>
      <dgm:spPr/>
    </dgm:pt>
    <dgm:pt modelId="{A5C4EE72-65FD-47B0-BF83-465C0BADEFA9}" type="pres">
      <dgm:prSet presAssocID="{0D4370F6-0395-4C34-AF73-6E568C2A28E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7A9378A-89F8-4BC1-934E-718AF4184F0B}" type="pres">
      <dgm:prSet presAssocID="{562FE39E-D36C-4FF3-9151-3D886399DDDD}" presName="spacer" presStyleCnt="0"/>
      <dgm:spPr/>
    </dgm:pt>
    <dgm:pt modelId="{33252295-0078-4B8B-B1B0-66513DAF6B7D}" type="pres">
      <dgm:prSet presAssocID="{D4445E82-8BB2-438F-8E4C-CCDD308B0B3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F6F2503-3889-47B2-ABCD-ED6DF3E0C06A}" type="presOf" srcId="{D4445E82-8BB2-438F-8E4C-CCDD308B0B39}" destId="{33252295-0078-4B8B-B1B0-66513DAF6B7D}" srcOrd="0" destOrd="0" presId="urn:microsoft.com/office/officeart/2005/8/layout/vList2"/>
    <dgm:cxn modelId="{C544A124-6F59-4290-8EDB-9EDD85172BD0}" srcId="{A53B404E-08E0-4D83-9A31-B0A7D6C6BD04}" destId="{4102A49E-9E0B-4834-8690-D9532F05DC33}" srcOrd="2" destOrd="0" parTransId="{EF7CEAF3-5A1F-4172-A6E6-C76EE4EC7A8B}" sibTransId="{87517B31-37F2-4975-8D16-E95566022BAF}"/>
    <dgm:cxn modelId="{9B436442-29B7-429E-8ACE-9FE3FFC33D05}" type="presOf" srcId="{0D4370F6-0395-4C34-AF73-6E568C2A28EB}" destId="{A5C4EE72-65FD-47B0-BF83-465C0BADEFA9}" srcOrd="0" destOrd="0" presId="urn:microsoft.com/office/officeart/2005/8/layout/vList2"/>
    <dgm:cxn modelId="{B87E09B2-294D-4E1F-857C-169A5C40A410}" srcId="{A53B404E-08E0-4D83-9A31-B0A7D6C6BD04}" destId="{97525926-7BFB-4A61-8106-EFD27D7CBB7A}" srcOrd="1" destOrd="0" parTransId="{52797B08-7BCD-49ED-A62C-CB163B304A1F}" sibTransId="{3A3D0E66-9754-4774-9014-ECC03B1664B7}"/>
    <dgm:cxn modelId="{413060B8-D0BF-458F-80C2-0BA9AB439FED}" type="presOf" srcId="{4102A49E-9E0B-4834-8690-D9532F05DC33}" destId="{5580FDF6-52C5-4070-9812-155A7E6F1DD9}" srcOrd="0" destOrd="0" presId="urn:microsoft.com/office/officeart/2005/8/layout/vList2"/>
    <dgm:cxn modelId="{D84EDEB9-446E-469B-9921-497D37ADDFE9}" srcId="{A53B404E-08E0-4D83-9A31-B0A7D6C6BD04}" destId="{D4445E82-8BB2-438F-8E4C-CCDD308B0B39}" srcOrd="4" destOrd="0" parTransId="{ECF03B3C-EBFC-4543-A4E2-EF20A3A56CEE}" sibTransId="{A92D21A8-34A0-4876-A1EF-D6BFD5231176}"/>
    <dgm:cxn modelId="{E33967D0-3582-451B-B1F0-70D3085B7265}" type="presOf" srcId="{96713E75-618A-4E29-AC75-689F2769D87E}" destId="{1A6B6125-CB7A-4233-910D-B9112ABB126E}" srcOrd="0" destOrd="0" presId="urn:microsoft.com/office/officeart/2005/8/layout/vList2"/>
    <dgm:cxn modelId="{26444AD3-2E26-4EA5-96B9-690CB567D915}" type="presOf" srcId="{97525926-7BFB-4A61-8106-EFD27D7CBB7A}" destId="{1A37F603-7219-4B14-95F3-11C4D6DF850B}" srcOrd="0" destOrd="0" presId="urn:microsoft.com/office/officeart/2005/8/layout/vList2"/>
    <dgm:cxn modelId="{471B0DE0-C21D-4EB8-8152-619161C17FAA}" type="presOf" srcId="{A53B404E-08E0-4D83-9A31-B0A7D6C6BD04}" destId="{EFCA57DB-90A5-4FB1-A1FA-0F3E998FF02D}" srcOrd="0" destOrd="0" presId="urn:microsoft.com/office/officeart/2005/8/layout/vList2"/>
    <dgm:cxn modelId="{5C4BABF1-DBB9-456E-8999-D688E3C3E8E7}" srcId="{A53B404E-08E0-4D83-9A31-B0A7D6C6BD04}" destId="{96713E75-618A-4E29-AC75-689F2769D87E}" srcOrd="0" destOrd="0" parTransId="{B3566B94-E18A-47FF-97B6-551A585CE0C2}" sibTransId="{7387A39C-5F7C-45F3-BE79-6394C02AB5F7}"/>
    <dgm:cxn modelId="{475318F7-817B-432F-A1A4-A200DEC79E1A}" srcId="{A53B404E-08E0-4D83-9A31-B0A7D6C6BD04}" destId="{0D4370F6-0395-4C34-AF73-6E568C2A28EB}" srcOrd="3" destOrd="0" parTransId="{5D880D18-85F9-4248-B76C-58D158D203E8}" sibTransId="{562FE39E-D36C-4FF3-9151-3D886399DDDD}"/>
    <dgm:cxn modelId="{6DF5F199-C06A-4D98-8D56-BD8A5C32513F}" type="presParOf" srcId="{EFCA57DB-90A5-4FB1-A1FA-0F3E998FF02D}" destId="{1A6B6125-CB7A-4233-910D-B9112ABB126E}" srcOrd="0" destOrd="0" presId="urn:microsoft.com/office/officeart/2005/8/layout/vList2"/>
    <dgm:cxn modelId="{F290AFE8-9692-493F-A857-C79A3A2911BB}" type="presParOf" srcId="{EFCA57DB-90A5-4FB1-A1FA-0F3E998FF02D}" destId="{9CE21245-76D2-48B3-93D6-4927AE595845}" srcOrd="1" destOrd="0" presId="urn:microsoft.com/office/officeart/2005/8/layout/vList2"/>
    <dgm:cxn modelId="{0793A599-2F9A-474F-A95E-DD012CA669D5}" type="presParOf" srcId="{EFCA57DB-90A5-4FB1-A1FA-0F3E998FF02D}" destId="{1A37F603-7219-4B14-95F3-11C4D6DF850B}" srcOrd="2" destOrd="0" presId="urn:microsoft.com/office/officeart/2005/8/layout/vList2"/>
    <dgm:cxn modelId="{0DFA8CBE-3D05-4DC4-B185-0CFB40CC464E}" type="presParOf" srcId="{EFCA57DB-90A5-4FB1-A1FA-0F3E998FF02D}" destId="{3C742910-297F-4FD0-A0C3-548B74A804C8}" srcOrd="3" destOrd="0" presId="urn:microsoft.com/office/officeart/2005/8/layout/vList2"/>
    <dgm:cxn modelId="{11B76136-8C85-40F3-BE01-91A22692FCD6}" type="presParOf" srcId="{EFCA57DB-90A5-4FB1-A1FA-0F3E998FF02D}" destId="{5580FDF6-52C5-4070-9812-155A7E6F1DD9}" srcOrd="4" destOrd="0" presId="urn:microsoft.com/office/officeart/2005/8/layout/vList2"/>
    <dgm:cxn modelId="{4D8D8A1E-F8B0-4C61-ABA3-E84575ABE02A}" type="presParOf" srcId="{EFCA57DB-90A5-4FB1-A1FA-0F3E998FF02D}" destId="{02C36977-B808-46AD-AD48-A9521C620432}" srcOrd="5" destOrd="0" presId="urn:microsoft.com/office/officeart/2005/8/layout/vList2"/>
    <dgm:cxn modelId="{755001E7-6AF1-40C2-B6E6-1032B2A1348C}" type="presParOf" srcId="{EFCA57DB-90A5-4FB1-A1FA-0F3E998FF02D}" destId="{A5C4EE72-65FD-47B0-BF83-465C0BADEFA9}" srcOrd="6" destOrd="0" presId="urn:microsoft.com/office/officeart/2005/8/layout/vList2"/>
    <dgm:cxn modelId="{FCEFE1DE-BB2D-4696-87C6-167861956D0C}" type="presParOf" srcId="{EFCA57DB-90A5-4FB1-A1FA-0F3E998FF02D}" destId="{E7A9378A-89F8-4BC1-934E-718AF4184F0B}" srcOrd="7" destOrd="0" presId="urn:microsoft.com/office/officeart/2005/8/layout/vList2"/>
    <dgm:cxn modelId="{3F28455A-D715-4AE2-B8F5-0CBD59592EEF}" type="presParOf" srcId="{EFCA57DB-90A5-4FB1-A1FA-0F3E998FF02D}" destId="{33252295-0078-4B8B-B1B0-66513DAF6B7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B6125-CB7A-4233-910D-B9112ABB126E}">
      <dsp:nvSpPr>
        <dsp:cNvPr id="0" name=""/>
        <dsp:cNvSpPr/>
      </dsp:nvSpPr>
      <dsp:spPr>
        <a:xfrm>
          <a:off x="0" y="40088"/>
          <a:ext cx="6245265" cy="10073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Redistribution </a:t>
          </a:r>
        </a:p>
      </dsp:txBody>
      <dsp:txXfrm>
        <a:off x="49176" y="89264"/>
        <a:ext cx="6146913" cy="909018"/>
      </dsp:txXfrm>
    </dsp:sp>
    <dsp:sp modelId="{1A37F603-7219-4B14-95F3-11C4D6DF850B}">
      <dsp:nvSpPr>
        <dsp:cNvPr id="0" name=""/>
        <dsp:cNvSpPr/>
      </dsp:nvSpPr>
      <dsp:spPr>
        <a:xfrm>
          <a:off x="0" y="1165538"/>
          <a:ext cx="6245265" cy="1007370"/>
        </a:xfrm>
        <a:prstGeom prst="round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Creation </a:t>
          </a:r>
        </a:p>
      </dsp:txBody>
      <dsp:txXfrm>
        <a:off x="49176" y="1214714"/>
        <a:ext cx="6146913" cy="909018"/>
      </dsp:txXfrm>
    </dsp:sp>
    <dsp:sp modelId="{5580FDF6-52C5-4070-9812-155A7E6F1DD9}">
      <dsp:nvSpPr>
        <dsp:cNvPr id="0" name=""/>
        <dsp:cNvSpPr/>
      </dsp:nvSpPr>
      <dsp:spPr>
        <a:xfrm>
          <a:off x="0" y="2290988"/>
          <a:ext cx="6245265" cy="100737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Restoration</a:t>
          </a:r>
        </a:p>
      </dsp:txBody>
      <dsp:txXfrm>
        <a:off x="49176" y="2340164"/>
        <a:ext cx="6146913" cy="909018"/>
      </dsp:txXfrm>
    </dsp:sp>
    <dsp:sp modelId="{A5C4EE72-65FD-47B0-BF83-465C0BADEFA9}">
      <dsp:nvSpPr>
        <dsp:cNvPr id="0" name=""/>
        <dsp:cNvSpPr/>
      </dsp:nvSpPr>
      <dsp:spPr>
        <a:xfrm>
          <a:off x="0" y="3416438"/>
          <a:ext cx="6245265" cy="1007370"/>
        </a:xfrm>
        <a:prstGeom prst="round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Protection</a:t>
          </a:r>
        </a:p>
      </dsp:txBody>
      <dsp:txXfrm>
        <a:off x="49176" y="3465614"/>
        <a:ext cx="6146913" cy="909018"/>
      </dsp:txXfrm>
    </dsp:sp>
    <dsp:sp modelId="{33252295-0078-4B8B-B1B0-66513DAF6B7D}">
      <dsp:nvSpPr>
        <dsp:cNvPr id="0" name=""/>
        <dsp:cNvSpPr/>
      </dsp:nvSpPr>
      <dsp:spPr>
        <a:xfrm>
          <a:off x="0" y="4541888"/>
          <a:ext cx="6245265" cy="100737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Negotiation</a:t>
          </a:r>
        </a:p>
      </dsp:txBody>
      <dsp:txXfrm>
        <a:off x="49176" y="4591064"/>
        <a:ext cx="6146913" cy="9090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CEE43-3439-941D-6F69-9904852452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DD846-A0DF-AC36-1B26-988BAB628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7F8A4-CDE8-AE9F-CD33-96BBA246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6003E-FB21-3669-A778-22326D18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E406D-625F-F36C-2891-29411C3AB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78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E9C7D-2859-6E66-D06A-5BB7A68B2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2796C-0B0F-26B8-2947-7C55F4C8B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309C7-6C25-D164-B169-6DC1FAB68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46DCD-89C1-29D8-35C4-E9EFEB5E9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2C944-F5F8-6CB9-C549-A5082A7FD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941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EB26A4-5259-8847-5ACA-0B09E01944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7B8840-E3A7-5324-3006-496012F9BC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76746-9E19-6F91-BBC1-4B0C344C0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FBD46-8149-BD5D-2D7E-C08876C35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DD8BC-15B3-8E47-0BF9-785BBF048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7916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5DD3E-F63F-8B44-96F2-91A2944E0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E3DF3-0945-0C59-EBD3-0CA422A72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EE3CF-59DF-973C-8AAD-CD4716F75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B9C64-EE3C-4261-6B5D-ACC1550D6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FBDB2-B69D-EEC1-B31F-81ACCF2FE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757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29D97-021C-6A27-C4D8-228083653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0482AD-230E-823A-0161-58880F014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EBDA2-1073-388F-3628-FE2DB6E09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07628-7906-09F8-3387-5B8CB8606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59275-A1AC-877C-26EB-10556DF9C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3938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82EAF-E003-BA55-E214-34875F8F6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52FE5-F479-53E9-DBB3-AFBD821884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F5DC8-1CB6-DD84-375E-142DCA9FD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FABAE9-B507-58F8-FF74-D7D92F085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3B009-6E36-24E1-442D-DF1F252A5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B7499E-0604-E581-0589-52F6A38C7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4085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80493-9CFB-EC8F-AC12-941C9862D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0B963-7CC2-2F84-634F-17F3375D3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3E5ED0-1BD5-72DE-498E-28D6EEDDA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5DCF2C-49D5-3ABF-F152-F86169627E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D7E130-EB0F-897E-9048-9CBDD15421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9F029F-E092-B952-C8CA-4E630542D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E7E039-C77B-0A9D-B1D8-EE42AAE4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374748-17ED-2F1D-CEC3-12FC79EC8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378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EE053-B99A-949A-C655-A7F17635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4B6B08-B3BE-DF91-F52E-AC521E499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3B41EC-FA85-AEEC-F048-F1F579DAE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70D17C-7320-1DE7-5E4F-B909E7348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117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6022A-B434-8079-8FCF-A8A3AB99A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631D0A-5DDB-8DD6-FD94-102FC7E64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67C3F1-0039-9809-6D03-2528F4F66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909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B1A58-9298-D1F3-C183-9800B8DD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F5EA6-FF19-51F5-91B2-513D00A16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04879-4C23-F0DE-E523-0E2908BA7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DCDDC-BB66-0ECF-F6AD-FB5177C55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0D3B5-6B8E-9198-84B2-B39A4DE78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54983-FAE7-EA0F-6CF7-8A43506C1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6430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79C73-0636-785A-1335-FD97E1880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0C1440-FF67-0C84-625B-1A9BDBEFFF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E75CF-9E68-A098-7326-7AC1D76DC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4DA01F-AA96-DF27-CB4F-47E484CE1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88F2C-C230-54B4-BC46-62A5D61DE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ADD6FF-625A-BBFC-2EC3-DB0AD248C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5122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5A0F9D-27AF-6E8D-7436-D80D1F9BE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0608C-5877-B386-AF14-7AE49BFFA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8B92C-1BD2-FD8D-DC7F-31A79604C4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BD7CC4-8FC3-400C-86F6-E239463DC15D}" type="datetimeFigureOut">
              <a:rPr lang="el-GR" smtClean="0"/>
              <a:t>15/6/2026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0CD99-7F70-1B59-7E05-B7FA11D5F1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FA7FC-36F8-B893-82A9-9465E685D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8B0F9F-4736-4C1A-86CB-B430DE104BD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413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slide" Target="slide4.xml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patial_planning#cite_note-2" TargetMode="External"/><Relationship Id="rId2" Type="http://schemas.openxmlformats.org/officeDocument/2006/relationships/hyperlink" Target="https://en.wikipedia.org/wiki/Spatial_planning#cite_note-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BB11B-6569-6FE9-7BFC-977B4E67BC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Planning for Sustainability for/on Island(er)s</a:t>
            </a:r>
            <a:endParaRPr lang="el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86AFE7-D97C-1A82-C4E3-DF8FC3A61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0852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8D0977-DB9E-8F51-F4F9-419F503B7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4600"/>
              <a:t>A (burning) example: managing tourism flows</a:t>
            </a:r>
            <a:r>
              <a:rPr lang="el-GR" sz="4600"/>
              <a:t> </a:t>
            </a:r>
            <a:r>
              <a:rPr lang="en-US" sz="4600"/>
              <a:t>on islands</a:t>
            </a:r>
            <a:endParaRPr lang="el-GR" sz="46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8AE46-E0B0-4BC6-A2D3-0E8E33098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2200"/>
              <a:t>Seasonality</a:t>
            </a:r>
          </a:p>
          <a:p>
            <a:r>
              <a:rPr lang="en-US" sz="2200"/>
              <a:t>Mass differences in population and pop density</a:t>
            </a:r>
          </a:p>
          <a:p>
            <a:r>
              <a:rPr lang="en-US" sz="2200"/>
              <a:t>Different needs for infrastructure: what about care????</a:t>
            </a:r>
          </a:p>
          <a:p>
            <a:endParaRPr lang="en-US" sz="2200"/>
          </a:p>
          <a:p>
            <a:r>
              <a:rPr lang="en-US" sz="2200"/>
              <a:t>Should there be limits? Who will set the limits? </a:t>
            </a:r>
          </a:p>
          <a:p>
            <a:r>
              <a:rPr lang="en-US" sz="2200"/>
              <a:t>How can we manage local views of they are “unsustainable”?</a:t>
            </a:r>
          </a:p>
          <a:p>
            <a:r>
              <a:rPr lang="en-US" sz="2200"/>
              <a:t>Who has a right to say?</a:t>
            </a:r>
            <a:endParaRPr lang="el-GR" sz="2200"/>
          </a:p>
        </p:txBody>
      </p:sp>
      <p:pic>
        <p:nvPicPr>
          <p:cNvPr id="4" name="Picture 3" descr="Everywhere jam-packed': mayor of Santorini warns of overtourism crisis |  Greece | The Guardian">
            <a:extLst>
              <a:ext uri="{FF2B5EF4-FFF2-40B4-BE49-F238E27FC236}">
                <a16:creationId xmlns:a16="http://schemas.microsoft.com/office/drawing/2014/main" id="{50B56303-58A9-1724-7ABB-569A0B241E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668" r="31610" b="1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02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FDD1B31-EE62-4076-5FA3-DE0CBAEF1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AD7CCEE-BE36-F168-F472-02B03CC1FC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17419" name="Picture 11">
            <a:extLst>
              <a:ext uri="{FF2B5EF4-FFF2-40B4-BE49-F238E27FC236}">
                <a16:creationId xmlns:a16="http://schemas.microsoft.com/office/drawing/2014/main" id="{B2ADB701-4CA3-1E3C-7EC7-018E79835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25400"/>
            <a:ext cx="22193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>
            <a:extLst>
              <a:ext uri="{FF2B5EF4-FFF2-40B4-BE49-F238E27FC236}">
                <a16:creationId xmlns:a16="http://schemas.microsoft.com/office/drawing/2014/main" id="{58D82BF2-A56E-5E38-7290-1B7A44251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0"/>
            <a:ext cx="22193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7" name="Picture 9">
            <a:extLst>
              <a:ext uri="{FF2B5EF4-FFF2-40B4-BE49-F238E27FC236}">
                <a16:creationId xmlns:a16="http://schemas.microsoft.com/office/drawing/2014/main" id="{83891F03-BBFA-53C8-6967-45137F34B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1"/>
            <a:ext cx="2376487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>
            <a:extLst>
              <a:ext uri="{FF2B5EF4-FFF2-40B4-BE49-F238E27FC236}">
                <a16:creationId xmlns:a16="http://schemas.microsoft.com/office/drawing/2014/main" id="{4A0703DF-B428-51C1-321C-14D4C5872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0"/>
            <a:ext cx="226695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Picture 7">
            <a:extLst>
              <a:ext uri="{FF2B5EF4-FFF2-40B4-BE49-F238E27FC236}">
                <a16:creationId xmlns:a16="http://schemas.microsoft.com/office/drawing/2014/main" id="{A3E446D6-583E-0CB3-ED5B-EAE825F4D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886200"/>
            <a:ext cx="233997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>
            <a:extLst>
              <a:ext uri="{FF2B5EF4-FFF2-40B4-BE49-F238E27FC236}">
                <a16:creationId xmlns:a16="http://schemas.microsoft.com/office/drawing/2014/main" id="{61820C1E-0BF3-CC31-233A-E5B9D6376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6" y="3886200"/>
            <a:ext cx="22193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1F83AA09-620C-DB35-3E33-F3B3985C2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76676"/>
            <a:ext cx="2376488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8D14F1A3-E09B-E710-16E4-FA4910F37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6" y="3886200"/>
            <a:ext cx="22193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20" name="Rectangle 12">
            <a:extLst>
              <a:ext uri="{FF2B5EF4-FFF2-40B4-BE49-F238E27FC236}">
                <a16:creationId xmlns:a16="http://schemas.microsoft.com/office/drawing/2014/main" id="{389A8155-506F-0C95-C32E-DEDDBA0D9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6" y="19383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17422" name="Rectangle 14">
            <a:extLst>
              <a:ext uri="{FF2B5EF4-FFF2-40B4-BE49-F238E27FC236}">
                <a16:creationId xmlns:a16="http://schemas.microsoft.com/office/drawing/2014/main" id="{C2478E97-89A9-06C5-AFA9-730267DB5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6" y="19383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17424" name="Rectangle 16">
            <a:extLst>
              <a:ext uri="{FF2B5EF4-FFF2-40B4-BE49-F238E27FC236}">
                <a16:creationId xmlns:a16="http://schemas.microsoft.com/office/drawing/2014/main" id="{ED6263B5-7354-23F3-745C-5DDB6398A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6" y="19383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17426" name="Rectangle 18">
            <a:extLst>
              <a:ext uri="{FF2B5EF4-FFF2-40B4-BE49-F238E27FC236}">
                <a16:creationId xmlns:a16="http://schemas.microsoft.com/office/drawing/2014/main" id="{CA015573-EDCB-7706-04A3-1CCEA6647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6" y="19383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17428" name="Rectangle 20">
            <a:extLst>
              <a:ext uri="{FF2B5EF4-FFF2-40B4-BE49-F238E27FC236}">
                <a16:creationId xmlns:a16="http://schemas.microsoft.com/office/drawing/2014/main" id="{6C71F89C-FF68-0031-766D-2C654F28D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6" y="19383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17430" name="Rectangle 22">
            <a:extLst>
              <a:ext uri="{FF2B5EF4-FFF2-40B4-BE49-F238E27FC236}">
                <a16:creationId xmlns:a16="http://schemas.microsoft.com/office/drawing/2014/main" id="{401C082B-BABC-3963-EDE7-79E4686CA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6" y="19383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17432" name="Rectangle 24">
            <a:extLst>
              <a:ext uri="{FF2B5EF4-FFF2-40B4-BE49-F238E27FC236}">
                <a16:creationId xmlns:a16="http://schemas.microsoft.com/office/drawing/2014/main" id="{34D9DC27-8DA1-7FB7-F301-579CC2664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6" y="19383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17434" name="Rectangle 26">
            <a:extLst>
              <a:ext uri="{FF2B5EF4-FFF2-40B4-BE49-F238E27FC236}">
                <a16:creationId xmlns:a16="http://schemas.microsoft.com/office/drawing/2014/main" id="{C56DC7FA-77AD-BDDA-3ECC-03F6BF9D8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6" y="19383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17479" name="Text Box 71">
            <a:hlinkClick r:id="rId10" action="ppaction://hlinksldjump"/>
            <a:extLst>
              <a:ext uri="{FF2B5EF4-FFF2-40B4-BE49-F238E27FC236}">
                <a16:creationId xmlns:a16="http://schemas.microsoft.com/office/drawing/2014/main" id="{88551606-8414-6FAA-3FA9-374B9DA0C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951" y="6234114"/>
            <a:ext cx="2016125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l-GR" sz="3200" b="1">
                <a:solidFill>
                  <a:srgbClr val="FF9900"/>
                </a:solidFill>
                <a:latin typeface="Palatino Linotype" panose="02040502050505030304" pitchFamily="18" charset="0"/>
              </a:rPr>
              <a:t>Return</a:t>
            </a:r>
            <a:endParaRPr lang="el-GR" altLang="el-GR" sz="3200" b="1">
              <a:solidFill>
                <a:srgbClr val="FF9900"/>
              </a:solidFill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6570C-E053-9A67-45A8-764C894CC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6600"/>
          </a:p>
        </p:txBody>
      </p:sp>
      <p:pic>
        <p:nvPicPr>
          <p:cNvPr id="7" name="Picture 6" descr="A map of the island&#10;&#10;AI-generated content may be incorrect.">
            <a:extLst>
              <a:ext uri="{FF2B5EF4-FFF2-40B4-BE49-F238E27FC236}">
                <a16:creationId xmlns:a16="http://schemas.microsoft.com/office/drawing/2014/main" id="{D05883E7-252C-1358-87A0-85325DD87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6983"/>
            <a:ext cx="3397867" cy="3329911"/>
          </a:xfrm>
          <a:prstGeom prst="rect">
            <a:avLst/>
          </a:prstGeom>
        </p:spPr>
      </p:pic>
      <p:pic>
        <p:nvPicPr>
          <p:cNvPr id="5" name="Content Placeholder 4" descr="A map of the island&#10;&#10;AI-generated content may be incorrect.">
            <a:extLst>
              <a:ext uri="{FF2B5EF4-FFF2-40B4-BE49-F238E27FC236}">
                <a16:creationId xmlns:a16="http://schemas.microsoft.com/office/drawing/2014/main" id="{17E6A7B5-692D-0A45-6EFD-19770CFE23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700" y="3516985"/>
            <a:ext cx="3539300" cy="33180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9B9505-7488-B6E3-2594-ADD1E02234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748"/>
          <a:stretch/>
        </p:blipFill>
        <p:spPr>
          <a:xfrm>
            <a:off x="5277199" y="10391"/>
            <a:ext cx="6914801" cy="35065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6B004E-EC30-4E1C-BD3F-B8872A3E560D}"/>
              </a:ext>
            </a:extLst>
          </p:cNvPr>
          <p:cNvSpPr txBox="1"/>
          <p:nvPr/>
        </p:nvSpPr>
        <p:spPr>
          <a:xfrm>
            <a:off x="2934393" y="376060"/>
            <a:ext cx="1387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AirBnB</a:t>
            </a:r>
            <a:endParaRPr lang="el-GR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101215-A8D7-B77D-524E-2711B007FC36}"/>
              </a:ext>
            </a:extLst>
          </p:cNvPr>
          <p:cNvSpPr txBox="1"/>
          <p:nvPr/>
        </p:nvSpPr>
        <p:spPr>
          <a:xfrm>
            <a:off x="2774333" y="6297274"/>
            <a:ext cx="3248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Soil sealed areas</a:t>
            </a:r>
            <a:endParaRPr lang="el-GR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AA0F22-485E-63D2-189C-3A1BA4453B3C}"/>
              </a:ext>
            </a:extLst>
          </p:cNvPr>
          <p:cNvSpPr txBox="1"/>
          <p:nvPr/>
        </p:nvSpPr>
        <p:spPr>
          <a:xfrm>
            <a:off x="6093701" y="6297274"/>
            <a:ext cx="4784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Vineyards (and Grazing lands) for subsidies</a:t>
            </a:r>
            <a:endParaRPr lang="el-GR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2826C0-E161-F830-1506-685638808664}"/>
              </a:ext>
            </a:extLst>
          </p:cNvPr>
          <p:cNvSpPr txBox="1"/>
          <p:nvPr/>
        </p:nvSpPr>
        <p:spPr>
          <a:xfrm>
            <a:off x="3248042" y="3516984"/>
            <a:ext cx="54283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Santorini: a struggling wine industry with suffocating tourism intensity</a:t>
            </a:r>
            <a:endParaRPr lang="el-GR" sz="2800" b="1" dirty="0"/>
          </a:p>
        </p:txBody>
      </p:sp>
      <p:pic>
        <p:nvPicPr>
          <p:cNvPr id="2050" name="Picture 2" descr="Σαντορίνη - Βικιπαίδεια">
            <a:extLst>
              <a:ext uri="{FF2B5EF4-FFF2-40B4-BE49-F238E27FC236}">
                <a16:creationId xmlns:a16="http://schemas.microsoft.com/office/drawing/2014/main" id="{7A81E2B0-D654-4F01-CEDA-E09656268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82"/>
            <a:ext cx="5277199" cy="351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651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44358-61BE-2A04-978E-6A21E8B5A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401" y="76402"/>
            <a:ext cx="6198926" cy="1062137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New </a:t>
            </a:r>
            <a:r>
              <a:rPr lang="en-US" b="1" dirty="0" err="1">
                <a:solidFill>
                  <a:schemeClr val="tx1"/>
                </a:solidFill>
              </a:rPr>
              <a:t>RurUrbanities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A map of a volcano&#10;&#10;AI-generated content may be incorrect.">
            <a:extLst>
              <a:ext uri="{FF2B5EF4-FFF2-40B4-BE49-F238E27FC236}">
                <a16:creationId xmlns:a16="http://schemas.microsoft.com/office/drawing/2014/main" id="{59AF6224-1BCE-BFB5-8AE6-C92DF46B5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968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99FBC0-41C8-E4E4-8ECE-CF1FCB70D3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21"/>
          <a:stretch/>
        </p:blipFill>
        <p:spPr>
          <a:xfrm>
            <a:off x="4849683" y="1014088"/>
            <a:ext cx="7374236" cy="3832655"/>
          </a:xfrm>
          <a:prstGeom prst="rect">
            <a:avLst/>
          </a:prstGeom>
        </p:spPr>
      </p:pic>
      <p:pic>
        <p:nvPicPr>
          <p:cNvPr id="3" name="Content Placeholder 4" descr="A map of a city&#10;&#10;AI-generated content may be incorrect.">
            <a:extLst>
              <a:ext uri="{FF2B5EF4-FFF2-40B4-BE49-F238E27FC236}">
                <a16:creationId xmlns:a16="http://schemas.microsoft.com/office/drawing/2014/main" id="{74D23338-5470-EAF3-277E-1F97E11DB4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7" r="3" b="3"/>
          <a:stretch>
            <a:fillRect/>
          </a:stretch>
        </p:blipFill>
        <p:spPr>
          <a:xfrm>
            <a:off x="7909545" y="3965785"/>
            <a:ext cx="4314375" cy="2892215"/>
          </a:xfrm>
          <a:prstGeom prst="rect">
            <a:avLst/>
          </a:prstGeom>
        </p:spPr>
      </p:pic>
      <p:pic>
        <p:nvPicPr>
          <p:cNvPr id="1026" name="Picture 2" descr="Οδηγός: Μύκονος - Πληροφορίες για ταξίδια, εκδρομές και αξιοθέατα για το  2025 από το Tripadvisor">
            <a:extLst>
              <a:ext uri="{FF2B5EF4-FFF2-40B4-BE49-F238E27FC236}">
                <a16:creationId xmlns:a16="http://schemas.microsoft.com/office/drawing/2014/main" id="{D95762B5-1328-C1DC-FE7B-6EAA0DFA5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456" y="4846743"/>
            <a:ext cx="5106596" cy="201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722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9AEE50-1BB8-3ABC-6C4F-606E73C2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Planning for sustainability for island(er)s</a:t>
            </a:r>
            <a:endParaRPr lang="el-GR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1F0FE-8061-7566-194D-DB27E32BA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Need to define what “sustainability” is and what is the ‘vision’. </a:t>
            </a:r>
          </a:p>
          <a:p>
            <a:pPr marL="0" indent="0">
              <a:buNone/>
            </a:pPr>
            <a:r>
              <a:rPr lang="en-US" b="1" dirty="0"/>
              <a:t>[Not all will agree on that vision]</a:t>
            </a:r>
          </a:p>
          <a:p>
            <a:r>
              <a:rPr lang="en-US" dirty="0"/>
              <a:t>Need to decide on the tools and check what is available at EU, national levels</a:t>
            </a:r>
          </a:p>
          <a:p>
            <a:pPr marL="0" indent="0">
              <a:buNone/>
            </a:pPr>
            <a:r>
              <a:rPr lang="en-US" b="1" dirty="0"/>
              <a:t>[Not all will agree on the tools/ approaches]</a:t>
            </a:r>
          </a:p>
          <a:p>
            <a:r>
              <a:rPr lang="en-US" dirty="0"/>
              <a:t>My take: need to talk about islanders and focus on social and care issues for them</a:t>
            </a:r>
          </a:p>
          <a:p>
            <a:pPr marL="0" indent="0">
              <a:buNone/>
            </a:pPr>
            <a:r>
              <a:rPr lang="en-US" b="1" dirty="0"/>
              <a:t>[Not all will agree on this…]</a:t>
            </a:r>
          </a:p>
          <a:p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1597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F7C99F-DADB-82AE-E337-014801208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Definitions</a:t>
            </a:r>
            <a:endParaRPr lang="el-GR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5B054-C7F7-0685-D3C2-CC6877BA8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l-GR" sz="2400" b="1" dirty="0" err="1"/>
              <a:t>Spatial</a:t>
            </a:r>
            <a:r>
              <a:rPr lang="el-GR" sz="2400" b="1" dirty="0"/>
              <a:t> </a:t>
            </a:r>
            <a:r>
              <a:rPr lang="el-GR" sz="2400" b="1" dirty="0" err="1"/>
              <a:t>planning</a:t>
            </a:r>
            <a:r>
              <a:rPr lang="el-GR" sz="2400" dirty="0"/>
              <a:t> </a:t>
            </a:r>
            <a:r>
              <a:rPr lang="el-GR" sz="2400" dirty="0" err="1"/>
              <a:t>is</a:t>
            </a:r>
            <a:r>
              <a:rPr lang="el-GR" sz="2400" dirty="0"/>
              <a:t> the </a:t>
            </a:r>
            <a:r>
              <a:rPr lang="el-GR" sz="2400" dirty="0" err="1"/>
              <a:t>management</a:t>
            </a:r>
            <a:r>
              <a:rPr lang="el-GR" sz="2400" dirty="0"/>
              <a:t> of </a:t>
            </a:r>
            <a:r>
              <a:rPr lang="el-GR" sz="2400" dirty="0" err="1"/>
              <a:t>space</a:t>
            </a:r>
            <a:r>
              <a:rPr lang="el-GR" sz="2400" dirty="0"/>
              <a:t> and </a:t>
            </a:r>
            <a:r>
              <a:rPr lang="el-GR" sz="2400" dirty="0" err="1"/>
              <a:t>resources</a:t>
            </a:r>
            <a:r>
              <a:rPr lang="el-GR" sz="2400" dirty="0"/>
              <a:t> </a:t>
            </a:r>
            <a:r>
              <a:rPr lang="el-GR" sz="2400" dirty="0" err="1"/>
              <a:t>through</a:t>
            </a:r>
            <a:r>
              <a:rPr lang="el-GR" sz="2400" dirty="0"/>
              <a:t> the </a:t>
            </a:r>
            <a:r>
              <a:rPr lang="el-GR" sz="2400" dirty="0" err="1"/>
              <a:t>creation</a:t>
            </a:r>
            <a:r>
              <a:rPr lang="el-GR" sz="2400" dirty="0"/>
              <a:t> and </a:t>
            </a:r>
            <a:r>
              <a:rPr lang="el-GR" sz="2400" dirty="0" err="1"/>
              <a:t>implementation</a:t>
            </a:r>
            <a:r>
              <a:rPr lang="el-GR" sz="2400" dirty="0"/>
              <a:t> of a </a:t>
            </a:r>
            <a:r>
              <a:rPr lang="el-GR" sz="2400" dirty="0" err="1"/>
              <a:t>plan</a:t>
            </a:r>
            <a:r>
              <a:rPr lang="el-GR" sz="2400" dirty="0"/>
              <a:t> </a:t>
            </a:r>
            <a:r>
              <a:rPr lang="el-GR" sz="2400" dirty="0" err="1"/>
              <a:t>restricting</a:t>
            </a:r>
            <a:r>
              <a:rPr lang="el-GR" sz="2400" dirty="0"/>
              <a:t> </a:t>
            </a:r>
            <a:r>
              <a:rPr lang="el-GR" sz="2400" dirty="0" err="1"/>
              <a:t>how</a:t>
            </a:r>
            <a:r>
              <a:rPr lang="el-GR" sz="2400" dirty="0"/>
              <a:t> </a:t>
            </a:r>
            <a:r>
              <a:rPr lang="el-GR" sz="2400" dirty="0" err="1"/>
              <a:t>space</a:t>
            </a:r>
            <a:r>
              <a:rPr lang="el-GR" sz="2400" dirty="0"/>
              <a:t> </a:t>
            </a:r>
            <a:r>
              <a:rPr lang="el-GR" sz="2400" dirty="0" err="1"/>
              <a:t>can</a:t>
            </a:r>
            <a:r>
              <a:rPr lang="el-GR" sz="2400" dirty="0"/>
              <a:t> </a:t>
            </a:r>
            <a:r>
              <a:rPr lang="el-GR" sz="2400" dirty="0" err="1"/>
              <a:t>be</a:t>
            </a:r>
            <a:r>
              <a:rPr lang="el-GR" sz="2400" dirty="0"/>
              <a:t> </a:t>
            </a:r>
            <a:r>
              <a:rPr lang="el-GR" sz="2400" dirty="0" err="1"/>
              <a:t>used</a:t>
            </a:r>
            <a:r>
              <a:rPr lang="el-GR" sz="2400" dirty="0"/>
              <a:t> and </a:t>
            </a:r>
            <a:r>
              <a:rPr lang="el-GR" sz="2400" dirty="0" err="1"/>
              <a:t>developed</a:t>
            </a:r>
            <a:r>
              <a:rPr lang="el-GR" sz="2400" dirty="0"/>
              <a:t>. </a:t>
            </a:r>
            <a:r>
              <a:rPr lang="el-GR" sz="2400" dirty="0" err="1"/>
              <a:t>Spatial</a:t>
            </a:r>
            <a:r>
              <a:rPr lang="el-GR" sz="2400" dirty="0"/>
              <a:t> </a:t>
            </a:r>
            <a:r>
              <a:rPr lang="el-GR" sz="2400" dirty="0" err="1"/>
              <a:t>planning</a:t>
            </a:r>
            <a:r>
              <a:rPr lang="el-GR" sz="2400" dirty="0"/>
              <a:t> </a:t>
            </a:r>
            <a:r>
              <a:rPr lang="el-GR" sz="2400" dirty="0" err="1"/>
              <a:t>is</a:t>
            </a:r>
            <a:r>
              <a:rPr lang="el-GR" sz="2400" dirty="0"/>
              <a:t> </a:t>
            </a:r>
            <a:r>
              <a:rPr lang="el-GR" sz="2400" dirty="0" err="1"/>
              <a:t>normally</a:t>
            </a:r>
            <a:r>
              <a:rPr lang="el-GR" sz="2400" dirty="0"/>
              <a:t> </a:t>
            </a:r>
            <a:r>
              <a:rPr lang="el-GR" sz="2400" dirty="0" err="1"/>
              <a:t>undertaken</a:t>
            </a:r>
            <a:r>
              <a:rPr lang="el-GR" sz="2400" dirty="0"/>
              <a:t> </a:t>
            </a:r>
            <a:r>
              <a:rPr lang="el-GR" sz="2400" dirty="0" err="1"/>
              <a:t>by</a:t>
            </a:r>
            <a:r>
              <a:rPr lang="el-GR" sz="2400" dirty="0"/>
              <a:t> </a:t>
            </a:r>
            <a:r>
              <a:rPr lang="el-GR" sz="2400" dirty="0" err="1"/>
              <a:t>state</a:t>
            </a:r>
            <a:r>
              <a:rPr lang="el-GR" sz="2400" dirty="0"/>
              <a:t> </a:t>
            </a:r>
            <a:r>
              <a:rPr lang="el-GR" sz="2400" dirty="0" err="1"/>
              <a:t>actors</a:t>
            </a:r>
            <a:r>
              <a:rPr lang="el-GR" sz="2400" dirty="0"/>
              <a:t>—</a:t>
            </a:r>
            <a:r>
              <a:rPr lang="el-GR" sz="2400" dirty="0" err="1"/>
              <a:t>at</a:t>
            </a:r>
            <a:r>
              <a:rPr lang="el-GR" sz="2400" dirty="0"/>
              <a:t> </a:t>
            </a:r>
            <a:r>
              <a:rPr lang="el-GR" sz="2400" dirty="0" err="1"/>
              <a:t>either</a:t>
            </a:r>
            <a:r>
              <a:rPr lang="el-GR" sz="2400" dirty="0"/>
              <a:t> the </a:t>
            </a:r>
            <a:r>
              <a:rPr lang="el-GR" sz="2400" dirty="0" err="1"/>
              <a:t>national</a:t>
            </a:r>
            <a:r>
              <a:rPr lang="el-GR" sz="2400" dirty="0"/>
              <a:t>, </a:t>
            </a:r>
            <a:r>
              <a:rPr lang="el-GR" sz="2400" dirty="0" err="1"/>
              <a:t>regional</a:t>
            </a:r>
            <a:r>
              <a:rPr lang="el-GR" sz="2400" dirty="0"/>
              <a:t> </a:t>
            </a:r>
            <a:r>
              <a:rPr lang="el-GR" sz="2400" dirty="0" err="1"/>
              <a:t>or</a:t>
            </a:r>
            <a:r>
              <a:rPr lang="el-GR" sz="2400" dirty="0"/>
              <a:t> </a:t>
            </a:r>
            <a:r>
              <a:rPr lang="el-GR" sz="2400" dirty="0" err="1"/>
              <a:t>local</a:t>
            </a:r>
            <a:r>
              <a:rPr lang="el-GR" sz="2400" dirty="0"/>
              <a:t> </a:t>
            </a:r>
            <a:r>
              <a:rPr lang="el-GR" sz="2400" dirty="0" err="1"/>
              <a:t>levels</a:t>
            </a:r>
            <a:r>
              <a:rPr lang="el-GR" sz="2400" dirty="0"/>
              <a:t>—</a:t>
            </a:r>
            <a:r>
              <a:rPr lang="el-GR" sz="2400" dirty="0" err="1"/>
              <a:t>but</a:t>
            </a:r>
            <a:r>
              <a:rPr lang="el-GR" sz="2400" dirty="0"/>
              <a:t> </a:t>
            </a:r>
            <a:r>
              <a:rPr lang="el-GR" sz="2400" dirty="0" err="1"/>
              <a:t>is</a:t>
            </a:r>
            <a:r>
              <a:rPr lang="el-GR" sz="2400" dirty="0"/>
              <a:t> </a:t>
            </a:r>
            <a:r>
              <a:rPr lang="el-GR" sz="2400" dirty="0" err="1"/>
              <a:t>sometimes</a:t>
            </a:r>
            <a:r>
              <a:rPr lang="el-GR" sz="2400" dirty="0"/>
              <a:t> </a:t>
            </a:r>
            <a:r>
              <a:rPr lang="el-GR" sz="2400" dirty="0" err="1"/>
              <a:t>undertaken</a:t>
            </a:r>
            <a:r>
              <a:rPr lang="el-GR" sz="2400" dirty="0"/>
              <a:t> </a:t>
            </a:r>
            <a:r>
              <a:rPr lang="el-GR" sz="2400" dirty="0" err="1"/>
              <a:t>by</a:t>
            </a:r>
            <a:r>
              <a:rPr lang="el-GR" sz="2400" dirty="0"/>
              <a:t> </a:t>
            </a:r>
            <a:r>
              <a:rPr lang="el-GR" sz="2400" dirty="0" err="1"/>
              <a:t>private</a:t>
            </a:r>
            <a:r>
              <a:rPr lang="el-GR" sz="2400" dirty="0"/>
              <a:t> </a:t>
            </a:r>
            <a:r>
              <a:rPr lang="el-GR" sz="2400" dirty="0" err="1"/>
              <a:t>sector</a:t>
            </a:r>
            <a:r>
              <a:rPr lang="el-GR" sz="2400" dirty="0"/>
              <a:t> </a:t>
            </a:r>
            <a:r>
              <a:rPr lang="el-GR" sz="2400" dirty="0" err="1"/>
              <a:t>actors</a:t>
            </a:r>
            <a:r>
              <a:rPr lang="el-GR" sz="2400" dirty="0"/>
              <a:t> </a:t>
            </a:r>
            <a:r>
              <a:rPr lang="el-GR" sz="2400" dirty="0" err="1"/>
              <a:t>as</a:t>
            </a:r>
            <a:r>
              <a:rPr lang="el-GR" sz="2400" dirty="0"/>
              <a:t> </a:t>
            </a:r>
            <a:r>
              <a:rPr lang="el-GR" sz="2400" dirty="0" err="1"/>
              <a:t>well</a:t>
            </a:r>
            <a:r>
              <a:rPr lang="el-GR" sz="2400" dirty="0"/>
              <a:t>. In </a:t>
            </a:r>
            <a:r>
              <a:rPr lang="el-GR" sz="2400" dirty="0" err="1"/>
              <a:t>achieving</a:t>
            </a:r>
            <a:r>
              <a:rPr lang="el-GR" sz="2400" dirty="0"/>
              <a:t> </a:t>
            </a:r>
            <a:r>
              <a:rPr lang="el-GR" sz="2400" dirty="0" err="1"/>
              <a:t>set</a:t>
            </a:r>
            <a:r>
              <a:rPr lang="el-GR" sz="2400" dirty="0"/>
              <a:t> </a:t>
            </a:r>
            <a:r>
              <a:rPr lang="el-GR" sz="2400" dirty="0" err="1"/>
              <a:t>policy</a:t>
            </a:r>
            <a:r>
              <a:rPr lang="el-GR" sz="2400" dirty="0"/>
              <a:t> </a:t>
            </a:r>
            <a:r>
              <a:rPr lang="el-GR" sz="2400" dirty="0" err="1"/>
              <a:t>aims</a:t>
            </a:r>
            <a:r>
              <a:rPr lang="el-GR" sz="2400" dirty="0"/>
              <a:t>, </a:t>
            </a:r>
            <a:r>
              <a:rPr lang="el-GR" sz="2400" dirty="0" err="1"/>
              <a:t>it</a:t>
            </a:r>
            <a:r>
              <a:rPr lang="el-GR" sz="2400" dirty="0"/>
              <a:t> </a:t>
            </a:r>
            <a:r>
              <a:rPr lang="el-GR" sz="2400" dirty="0" err="1"/>
              <a:t>usually</a:t>
            </a:r>
            <a:r>
              <a:rPr lang="el-GR" sz="2400" dirty="0"/>
              <a:t> </a:t>
            </a:r>
            <a:r>
              <a:rPr lang="el-GR" sz="2400" dirty="0" err="1"/>
              <a:t>tries</a:t>
            </a:r>
            <a:r>
              <a:rPr lang="el-GR" sz="2400" dirty="0"/>
              <a:t> </a:t>
            </a:r>
            <a:r>
              <a:rPr lang="el-GR" sz="2400" dirty="0" err="1"/>
              <a:t>to</a:t>
            </a:r>
            <a:r>
              <a:rPr lang="el-GR" sz="2400" dirty="0"/>
              <a:t> </a:t>
            </a:r>
            <a:r>
              <a:rPr lang="el-GR" sz="2400" dirty="0" err="1"/>
              <a:t>balance</a:t>
            </a:r>
            <a:r>
              <a:rPr lang="el-GR" sz="2400" dirty="0"/>
              <a:t> the </a:t>
            </a:r>
            <a:r>
              <a:rPr lang="el-GR" sz="2400" dirty="0" err="1"/>
              <a:t>competing</a:t>
            </a:r>
            <a:r>
              <a:rPr lang="el-GR" sz="2400" dirty="0"/>
              <a:t> </a:t>
            </a:r>
            <a:r>
              <a:rPr lang="el-GR" sz="2400" dirty="0" err="1"/>
              <a:t>demands</a:t>
            </a:r>
            <a:r>
              <a:rPr lang="el-GR" sz="2400" dirty="0"/>
              <a:t> </a:t>
            </a:r>
            <a:r>
              <a:rPr lang="el-GR" sz="2400" dirty="0" err="1"/>
              <a:t>upon</a:t>
            </a:r>
            <a:r>
              <a:rPr lang="el-GR" sz="2400" dirty="0"/>
              <a:t> </a:t>
            </a:r>
            <a:r>
              <a:rPr lang="el-GR" sz="2400" dirty="0" err="1"/>
              <a:t>land</a:t>
            </a:r>
            <a:r>
              <a:rPr lang="el-GR" sz="2400" dirty="0"/>
              <a:t> </a:t>
            </a:r>
            <a:r>
              <a:rPr lang="el-GR" sz="2400" dirty="0" err="1"/>
              <a:t>as</a:t>
            </a:r>
            <a:r>
              <a:rPr lang="el-GR" sz="2400" dirty="0"/>
              <a:t> a </a:t>
            </a:r>
            <a:r>
              <a:rPr lang="el-GR" sz="2400" dirty="0" err="1"/>
              <a:t>resource</a:t>
            </a:r>
            <a:r>
              <a:rPr lang="el-GR" sz="2400" dirty="0"/>
              <a:t>, </a:t>
            </a:r>
            <a:r>
              <a:rPr lang="el-GR" sz="2400" dirty="0" err="1"/>
              <a:t>mediating</a:t>
            </a:r>
            <a:r>
              <a:rPr lang="el-GR" sz="2400" dirty="0"/>
              <a:t> </a:t>
            </a:r>
            <a:r>
              <a:rPr lang="el-GR" sz="2400" dirty="0" err="1"/>
              <a:t>between</a:t>
            </a:r>
            <a:r>
              <a:rPr lang="el-GR" sz="2400" dirty="0"/>
              <a:t> the </a:t>
            </a:r>
            <a:r>
              <a:rPr lang="el-GR" sz="2400" dirty="0" err="1"/>
              <a:t>demands</a:t>
            </a:r>
            <a:r>
              <a:rPr lang="el-GR" sz="2400" dirty="0"/>
              <a:t> of the </a:t>
            </a:r>
            <a:r>
              <a:rPr lang="el-GR" sz="2400" dirty="0" err="1"/>
              <a:t>state</a:t>
            </a:r>
            <a:r>
              <a:rPr lang="el-GR" sz="2400" dirty="0"/>
              <a:t>, </a:t>
            </a:r>
            <a:r>
              <a:rPr lang="el-GR" sz="2400" dirty="0" err="1"/>
              <a:t>market</a:t>
            </a:r>
            <a:r>
              <a:rPr lang="el-GR" sz="2400" dirty="0"/>
              <a:t>, and </a:t>
            </a:r>
            <a:r>
              <a:rPr lang="el-GR" sz="2400" dirty="0" err="1"/>
              <a:t>local</a:t>
            </a:r>
            <a:r>
              <a:rPr lang="el-GR" sz="2400" dirty="0"/>
              <a:t> </a:t>
            </a:r>
            <a:r>
              <a:rPr lang="el-GR" sz="2400" dirty="0" err="1"/>
              <a:t>community</a:t>
            </a:r>
            <a:r>
              <a:rPr lang="el-GR" sz="2400" dirty="0"/>
              <a:t>.</a:t>
            </a:r>
            <a:r>
              <a:rPr lang="el-GR" sz="2400" baseline="30000" dirty="0">
                <a:hlinkClick r:id="rId2"/>
              </a:rPr>
              <a:t>[1]</a:t>
            </a:r>
            <a:endParaRPr lang="el-GR" sz="2400" dirty="0"/>
          </a:p>
          <a:p>
            <a:r>
              <a:rPr lang="el-GR" sz="2400" dirty="0"/>
              <a:t>In </a:t>
            </a:r>
            <a:r>
              <a:rPr lang="el-GR" sz="2400" dirty="0" err="1"/>
              <a:t>so</a:t>
            </a:r>
            <a:r>
              <a:rPr lang="el-GR" sz="2400" dirty="0"/>
              <a:t> </a:t>
            </a:r>
            <a:r>
              <a:rPr lang="el-GR" sz="2400" dirty="0" err="1"/>
              <a:t>doing</a:t>
            </a:r>
            <a:r>
              <a:rPr lang="el-GR" sz="2400" dirty="0"/>
              <a:t>, </a:t>
            </a:r>
            <a:r>
              <a:rPr lang="el-GR" sz="2400" dirty="0" err="1"/>
              <a:t>three</a:t>
            </a:r>
            <a:r>
              <a:rPr lang="el-GR" sz="2400" dirty="0"/>
              <a:t> </a:t>
            </a:r>
            <a:r>
              <a:rPr lang="el-GR" sz="2400" dirty="0" err="1"/>
              <a:t>different</a:t>
            </a:r>
            <a:r>
              <a:rPr lang="el-GR" sz="2400" dirty="0"/>
              <a:t> </a:t>
            </a:r>
            <a:r>
              <a:rPr lang="el-GR" sz="2400" dirty="0" err="1"/>
              <a:t>mechanisms</a:t>
            </a:r>
            <a:r>
              <a:rPr lang="el-GR" sz="2400" dirty="0"/>
              <a:t>—of </a:t>
            </a:r>
            <a:r>
              <a:rPr lang="el-GR" sz="2400" dirty="0" err="1"/>
              <a:t>involving</a:t>
            </a:r>
            <a:r>
              <a:rPr lang="el-GR" sz="2400" dirty="0"/>
              <a:t> </a:t>
            </a:r>
            <a:r>
              <a:rPr lang="el-GR" sz="2400" dirty="0" err="1"/>
              <a:t>stakeholders</a:t>
            </a:r>
            <a:r>
              <a:rPr lang="el-GR" sz="2400" dirty="0"/>
              <a:t>, </a:t>
            </a:r>
            <a:r>
              <a:rPr lang="el-GR" sz="2400" dirty="0" err="1"/>
              <a:t>integrating</a:t>
            </a:r>
            <a:r>
              <a:rPr lang="el-GR" sz="2400" dirty="0"/>
              <a:t> </a:t>
            </a:r>
            <a:r>
              <a:rPr lang="el-GR" sz="2400" dirty="0" err="1"/>
              <a:t>sectoral</a:t>
            </a:r>
            <a:r>
              <a:rPr lang="el-GR" sz="2400" dirty="0"/>
              <a:t> </a:t>
            </a:r>
            <a:r>
              <a:rPr lang="el-GR" sz="2400" dirty="0" err="1"/>
              <a:t>policies</a:t>
            </a:r>
            <a:r>
              <a:rPr lang="el-GR" sz="2400" dirty="0"/>
              <a:t> and </a:t>
            </a:r>
            <a:r>
              <a:rPr lang="el-GR" sz="2400" dirty="0" err="1"/>
              <a:t>promoting</a:t>
            </a:r>
            <a:r>
              <a:rPr lang="el-GR" sz="2400" dirty="0"/>
              <a:t> </a:t>
            </a:r>
            <a:r>
              <a:rPr lang="el-GR" sz="2400" dirty="0" err="1"/>
              <a:t>development</a:t>
            </a:r>
            <a:r>
              <a:rPr lang="el-GR" sz="2400" dirty="0"/>
              <a:t> </a:t>
            </a:r>
            <a:r>
              <a:rPr lang="el-GR" sz="2400" dirty="0" err="1"/>
              <a:t>projects</a:t>
            </a:r>
            <a:r>
              <a:rPr lang="el-GR" sz="2400" dirty="0"/>
              <a:t>—</a:t>
            </a:r>
            <a:r>
              <a:rPr lang="el-GR" sz="2400" dirty="0" err="1"/>
              <a:t>mark</a:t>
            </a:r>
            <a:r>
              <a:rPr lang="el-GR" sz="2400" dirty="0"/>
              <a:t> the </a:t>
            </a:r>
            <a:r>
              <a:rPr lang="el-GR" sz="2400" dirty="0" err="1"/>
              <a:t>three</a:t>
            </a:r>
            <a:r>
              <a:rPr lang="el-GR" sz="2400" dirty="0"/>
              <a:t> </a:t>
            </a:r>
            <a:r>
              <a:rPr lang="el-GR" sz="2400" dirty="0" err="1"/>
              <a:t>schools</a:t>
            </a:r>
            <a:r>
              <a:rPr lang="el-GR" sz="2400" dirty="0"/>
              <a:t> of </a:t>
            </a:r>
            <a:r>
              <a:rPr lang="el-GR" sz="2400" dirty="0" err="1"/>
              <a:t>transformative</a:t>
            </a:r>
            <a:r>
              <a:rPr lang="el-GR" sz="2400" dirty="0"/>
              <a:t> </a:t>
            </a:r>
            <a:r>
              <a:rPr lang="el-GR" sz="2400" dirty="0" err="1"/>
              <a:t>strategy</a:t>
            </a:r>
            <a:r>
              <a:rPr lang="el-GR" sz="2400" dirty="0"/>
              <a:t> </a:t>
            </a:r>
            <a:r>
              <a:rPr lang="el-GR" sz="2400" dirty="0" err="1"/>
              <a:t>formulation</a:t>
            </a:r>
            <a:r>
              <a:rPr lang="el-GR" sz="2400" dirty="0"/>
              <a:t>, </a:t>
            </a:r>
            <a:r>
              <a:rPr lang="el-GR" sz="2400" dirty="0" err="1"/>
              <a:t>innovation</a:t>
            </a:r>
            <a:r>
              <a:rPr lang="el-GR" sz="2400" dirty="0"/>
              <a:t> </a:t>
            </a:r>
            <a:r>
              <a:rPr lang="el-GR" sz="2400" dirty="0" err="1"/>
              <a:t>action</a:t>
            </a:r>
            <a:r>
              <a:rPr lang="el-GR" sz="2400" dirty="0"/>
              <a:t> and </a:t>
            </a:r>
            <a:r>
              <a:rPr lang="el-GR" sz="2400" dirty="0" err="1"/>
              <a:t>performance</a:t>
            </a:r>
            <a:r>
              <a:rPr lang="el-GR" sz="2400" dirty="0"/>
              <a:t> in </a:t>
            </a:r>
            <a:r>
              <a:rPr lang="el-GR" sz="2400" dirty="0" err="1"/>
              <a:t>spatial</a:t>
            </a:r>
            <a:r>
              <a:rPr lang="el-GR" sz="2400" dirty="0"/>
              <a:t> </a:t>
            </a:r>
            <a:r>
              <a:rPr lang="el-GR" sz="2400" dirty="0" err="1"/>
              <a:t>planning</a:t>
            </a:r>
            <a:r>
              <a:rPr lang="el-GR" sz="2400" dirty="0"/>
              <a:t>.</a:t>
            </a:r>
            <a:r>
              <a:rPr lang="el-GR" sz="2400" baseline="30000" dirty="0">
                <a:hlinkClick r:id="rId3"/>
              </a:rPr>
              <a:t>[2]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817007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More definitions</a:t>
            </a:r>
            <a:r>
              <a:rPr lang="el-GR" sz="5400"/>
              <a:t> </a:t>
            </a:r>
            <a:endParaRPr lang="en-US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dirty="0"/>
              <a:t>E</a:t>
            </a:r>
            <a:r>
              <a:rPr lang="el-GR" sz="2200" dirty="0" err="1"/>
              <a:t>arly</a:t>
            </a:r>
            <a:r>
              <a:rPr lang="el-GR" sz="2200" dirty="0"/>
              <a:t> </a:t>
            </a:r>
            <a:r>
              <a:rPr lang="el-GR" sz="2200" dirty="0" err="1"/>
              <a:t>definition</a:t>
            </a:r>
            <a:r>
              <a:rPr lang="el-GR" sz="2200" dirty="0"/>
              <a:t> </a:t>
            </a:r>
            <a:r>
              <a:rPr lang="el-GR" sz="2200" dirty="0" err="1"/>
              <a:t>from</a:t>
            </a:r>
            <a:r>
              <a:rPr lang="el-GR" sz="2200" dirty="0"/>
              <a:t> the European </a:t>
            </a:r>
            <a:r>
              <a:rPr lang="el-GR" sz="2200" dirty="0" err="1"/>
              <a:t>Regional</a:t>
            </a:r>
            <a:r>
              <a:rPr lang="el-GR" sz="2200" dirty="0"/>
              <a:t>/</a:t>
            </a:r>
            <a:r>
              <a:rPr lang="el-GR" sz="2200" dirty="0" err="1"/>
              <a:t>Spatial</a:t>
            </a:r>
            <a:r>
              <a:rPr lang="el-GR" sz="2200" dirty="0"/>
              <a:t> </a:t>
            </a:r>
            <a:r>
              <a:rPr lang="el-GR" sz="2200" dirty="0" err="1"/>
              <a:t>Planning</a:t>
            </a:r>
            <a:r>
              <a:rPr lang="el-GR" sz="2200" dirty="0"/>
              <a:t> </a:t>
            </a:r>
            <a:r>
              <a:rPr lang="el-GR" sz="2200" dirty="0" err="1"/>
              <a:t>Charter</a:t>
            </a:r>
            <a:r>
              <a:rPr lang="el-GR" sz="2200" dirty="0"/>
              <a:t> </a:t>
            </a:r>
            <a:r>
              <a:rPr lang="en-US" sz="2200" dirty="0"/>
              <a:t>(1983, </a:t>
            </a:r>
            <a:r>
              <a:rPr lang="el-GR" sz="2200" dirty="0"/>
              <a:t>CEMAT): "</a:t>
            </a:r>
            <a:r>
              <a:rPr lang="el-GR" sz="2200" i="1" dirty="0" err="1"/>
              <a:t>Regional</a:t>
            </a:r>
            <a:r>
              <a:rPr lang="el-GR" sz="2200" i="1" dirty="0"/>
              <a:t>/</a:t>
            </a:r>
            <a:r>
              <a:rPr lang="el-GR" sz="2200" i="1" dirty="0" err="1"/>
              <a:t>spatial</a:t>
            </a:r>
            <a:r>
              <a:rPr lang="el-GR" sz="2200" i="1" dirty="0"/>
              <a:t> </a:t>
            </a:r>
            <a:r>
              <a:rPr lang="el-GR" sz="2200" i="1" dirty="0" err="1"/>
              <a:t>planning</a:t>
            </a:r>
            <a:r>
              <a:rPr lang="el-GR" sz="2200" i="1" dirty="0"/>
              <a:t> </a:t>
            </a:r>
            <a:r>
              <a:rPr lang="el-GR" sz="2200" i="1" dirty="0" err="1"/>
              <a:t>gives</a:t>
            </a:r>
            <a:r>
              <a:rPr lang="el-GR" sz="2200" i="1" dirty="0"/>
              <a:t> </a:t>
            </a:r>
            <a:r>
              <a:rPr lang="el-GR" sz="2200" i="1" dirty="0" err="1"/>
              <a:t>geographical</a:t>
            </a:r>
            <a:r>
              <a:rPr lang="el-GR" sz="2200" i="1" dirty="0"/>
              <a:t> </a:t>
            </a:r>
            <a:r>
              <a:rPr lang="el-GR" sz="2200" i="1" dirty="0" err="1"/>
              <a:t>expression</a:t>
            </a:r>
            <a:r>
              <a:rPr lang="el-GR" sz="2200" i="1" dirty="0"/>
              <a:t> </a:t>
            </a:r>
            <a:r>
              <a:rPr lang="el-GR" sz="2200" i="1" dirty="0" err="1"/>
              <a:t>to</a:t>
            </a:r>
            <a:r>
              <a:rPr lang="el-GR" sz="2200" i="1" dirty="0"/>
              <a:t> the </a:t>
            </a:r>
            <a:r>
              <a:rPr lang="el-GR" sz="2200" i="1" dirty="0" err="1"/>
              <a:t>economic</a:t>
            </a:r>
            <a:r>
              <a:rPr lang="el-GR" sz="2200" i="1" dirty="0"/>
              <a:t>, </a:t>
            </a:r>
            <a:r>
              <a:rPr lang="el-GR" sz="2200" i="1" dirty="0" err="1"/>
              <a:t>social</a:t>
            </a:r>
            <a:r>
              <a:rPr lang="el-GR" sz="2200" i="1" dirty="0"/>
              <a:t>, </a:t>
            </a:r>
            <a:r>
              <a:rPr lang="el-GR" sz="2200" i="1" dirty="0" err="1"/>
              <a:t>cultural</a:t>
            </a:r>
            <a:r>
              <a:rPr lang="el-GR" sz="2200" i="1" dirty="0"/>
              <a:t> and </a:t>
            </a:r>
            <a:r>
              <a:rPr lang="el-GR" sz="2200" i="1" dirty="0" err="1"/>
              <a:t>ecological</a:t>
            </a:r>
            <a:r>
              <a:rPr lang="el-GR" sz="2200" i="1" dirty="0"/>
              <a:t> </a:t>
            </a:r>
            <a:r>
              <a:rPr lang="el-GR" sz="2200" i="1" dirty="0" err="1"/>
              <a:t>policies</a:t>
            </a:r>
            <a:r>
              <a:rPr lang="el-GR" sz="2200" i="1" dirty="0"/>
              <a:t> of </a:t>
            </a:r>
            <a:r>
              <a:rPr lang="el-GR" sz="2200" i="1" dirty="0" err="1"/>
              <a:t>society</a:t>
            </a:r>
            <a:r>
              <a:rPr lang="el-GR" sz="2200" i="1" dirty="0"/>
              <a:t>. </a:t>
            </a:r>
            <a:r>
              <a:rPr lang="el-GR" sz="2200" i="1" dirty="0" err="1"/>
              <a:t>It</a:t>
            </a:r>
            <a:r>
              <a:rPr lang="el-GR" sz="2200" i="1" dirty="0"/>
              <a:t> </a:t>
            </a:r>
            <a:r>
              <a:rPr lang="el-GR" sz="2200" i="1" dirty="0" err="1"/>
              <a:t>is</a:t>
            </a:r>
            <a:r>
              <a:rPr lang="el-GR" sz="2200" i="1" dirty="0"/>
              <a:t> </a:t>
            </a:r>
            <a:r>
              <a:rPr lang="el-GR" sz="2200" i="1" dirty="0" err="1"/>
              <a:t>at</a:t>
            </a:r>
            <a:r>
              <a:rPr lang="el-GR" sz="2200" i="1" dirty="0"/>
              <a:t> the </a:t>
            </a:r>
            <a:r>
              <a:rPr lang="el-GR" sz="2200" i="1" dirty="0" err="1"/>
              <a:t>same</a:t>
            </a:r>
            <a:r>
              <a:rPr lang="el-GR" sz="2200" i="1" dirty="0"/>
              <a:t> </a:t>
            </a:r>
            <a:r>
              <a:rPr lang="el-GR" sz="2200" i="1" dirty="0" err="1"/>
              <a:t>time</a:t>
            </a:r>
            <a:r>
              <a:rPr lang="el-GR" sz="2200" i="1" dirty="0"/>
              <a:t> a </a:t>
            </a:r>
            <a:r>
              <a:rPr lang="el-GR" sz="2200" i="1" dirty="0" err="1"/>
              <a:t>scientific</a:t>
            </a:r>
            <a:r>
              <a:rPr lang="el-GR" sz="2200" i="1" dirty="0"/>
              <a:t> </a:t>
            </a:r>
            <a:r>
              <a:rPr lang="el-GR" sz="2200" i="1" dirty="0" err="1"/>
              <a:t>discipline</a:t>
            </a:r>
            <a:r>
              <a:rPr lang="el-GR" sz="2200" i="1" dirty="0"/>
              <a:t>, </a:t>
            </a:r>
            <a:r>
              <a:rPr lang="el-GR" sz="2200" i="1" dirty="0" err="1"/>
              <a:t>an</a:t>
            </a:r>
            <a:r>
              <a:rPr lang="el-GR" sz="2200" i="1" dirty="0"/>
              <a:t> </a:t>
            </a:r>
            <a:r>
              <a:rPr lang="el-GR" sz="2200" i="1" dirty="0" err="1"/>
              <a:t>administrative</a:t>
            </a:r>
            <a:r>
              <a:rPr lang="el-GR" sz="2200" i="1" dirty="0"/>
              <a:t> </a:t>
            </a:r>
            <a:r>
              <a:rPr lang="el-GR" sz="2200" i="1" dirty="0" err="1"/>
              <a:t>technique</a:t>
            </a:r>
            <a:r>
              <a:rPr lang="el-GR" sz="2200" i="1" dirty="0"/>
              <a:t> and a </a:t>
            </a:r>
            <a:r>
              <a:rPr lang="el-GR" sz="2200" i="1" dirty="0" err="1"/>
              <a:t>policy</a:t>
            </a:r>
            <a:r>
              <a:rPr lang="el-GR" sz="2200" i="1" dirty="0"/>
              <a:t> </a:t>
            </a:r>
            <a:r>
              <a:rPr lang="el-GR" sz="2200" i="1" dirty="0" err="1"/>
              <a:t>developed</a:t>
            </a:r>
            <a:r>
              <a:rPr lang="el-GR" sz="2200" i="1" dirty="0"/>
              <a:t> </a:t>
            </a:r>
            <a:r>
              <a:rPr lang="el-GR" sz="2200" i="1" dirty="0" err="1"/>
              <a:t>as</a:t>
            </a:r>
            <a:r>
              <a:rPr lang="el-GR" sz="2200" i="1" dirty="0"/>
              <a:t> </a:t>
            </a:r>
            <a:r>
              <a:rPr lang="el-GR" sz="2200" i="1" dirty="0" err="1"/>
              <a:t>an</a:t>
            </a:r>
            <a:r>
              <a:rPr lang="el-GR" sz="2200" i="1" dirty="0"/>
              <a:t> </a:t>
            </a:r>
            <a:r>
              <a:rPr lang="el-GR" sz="2200" i="1" dirty="0" err="1"/>
              <a:t>interdisciplinary</a:t>
            </a:r>
            <a:r>
              <a:rPr lang="el-GR" sz="2200" i="1" dirty="0"/>
              <a:t> and </a:t>
            </a:r>
            <a:r>
              <a:rPr lang="el-GR" sz="2200" i="1" dirty="0" err="1"/>
              <a:t>comprehensive</a:t>
            </a:r>
            <a:r>
              <a:rPr lang="el-GR" sz="2200" i="1" dirty="0"/>
              <a:t> </a:t>
            </a:r>
            <a:r>
              <a:rPr lang="el-GR" sz="2200" i="1" dirty="0" err="1"/>
              <a:t>approach</a:t>
            </a:r>
            <a:r>
              <a:rPr lang="el-GR" sz="2200" i="1" dirty="0"/>
              <a:t> </a:t>
            </a:r>
            <a:r>
              <a:rPr lang="el-GR" sz="2200" i="1" dirty="0" err="1"/>
              <a:t>directed</a:t>
            </a:r>
            <a:r>
              <a:rPr lang="el-GR" sz="2200" i="1" dirty="0"/>
              <a:t> </a:t>
            </a:r>
            <a:r>
              <a:rPr lang="el-GR" sz="2200" i="1" dirty="0" err="1"/>
              <a:t>towards</a:t>
            </a:r>
            <a:r>
              <a:rPr lang="el-GR" sz="2200" i="1" dirty="0"/>
              <a:t> a </a:t>
            </a:r>
            <a:r>
              <a:rPr lang="el-GR" sz="2200" i="1" dirty="0" err="1"/>
              <a:t>balanced</a:t>
            </a:r>
            <a:r>
              <a:rPr lang="el-GR" sz="2200" i="1" dirty="0"/>
              <a:t> </a:t>
            </a:r>
            <a:r>
              <a:rPr lang="el-GR" sz="2200" i="1" dirty="0" err="1"/>
              <a:t>regional</a:t>
            </a:r>
            <a:r>
              <a:rPr lang="el-GR" sz="2200" i="1" dirty="0"/>
              <a:t> </a:t>
            </a:r>
            <a:r>
              <a:rPr lang="el-GR" sz="2200" i="1" dirty="0" err="1"/>
              <a:t>development</a:t>
            </a:r>
            <a:r>
              <a:rPr lang="el-GR" sz="2200" i="1" dirty="0"/>
              <a:t> and the </a:t>
            </a:r>
            <a:r>
              <a:rPr lang="el-GR" sz="2200" i="1" dirty="0" err="1"/>
              <a:t>physical</a:t>
            </a:r>
            <a:r>
              <a:rPr lang="el-GR" sz="2200" i="1" dirty="0"/>
              <a:t> </a:t>
            </a:r>
            <a:r>
              <a:rPr lang="el-GR" sz="2200" i="1" dirty="0" err="1"/>
              <a:t>organization</a:t>
            </a:r>
            <a:r>
              <a:rPr lang="el-GR" sz="2200" i="1" dirty="0"/>
              <a:t> of </a:t>
            </a:r>
            <a:r>
              <a:rPr lang="el-GR" sz="2200" i="1" dirty="0" err="1"/>
              <a:t>space</a:t>
            </a:r>
            <a:r>
              <a:rPr lang="el-GR" sz="2200" i="1" dirty="0"/>
              <a:t> </a:t>
            </a:r>
            <a:r>
              <a:rPr lang="el-GR" sz="2200" i="1" dirty="0" err="1"/>
              <a:t>according</a:t>
            </a:r>
            <a:r>
              <a:rPr lang="el-GR" sz="2200" i="1" dirty="0"/>
              <a:t> </a:t>
            </a:r>
            <a:r>
              <a:rPr lang="el-GR" sz="2200" i="1" dirty="0" err="1"/>
              <a:t>to</a:t>
            </a:r>
            <a:r>
              <a:rPr lang="el-GR" sz="2200" i="1" dirty="0"/>
              <a:t> </a:t>
            </a:r>
            <a:r>
              <a:rPr lang="el-GR" sz="2200" i="1" dirty="0" err="1"/>
              <a:t>an</a:t>
            </a:r>
            <a:r>
              <a:rPr lang="el-GR" sz="2200" i="1" dirty="0"/>
              <a:t> </a:t>
            </a:r>
            <a:r>
              <a:rPr lang="el-GR" sz="2200" i="1" dirty="0" err="1"/>
              <a:t>overall</a:t>
            </a:r>
            <a:r>
              <a:rPr lang="el-GR" sz="2200" i="1" dirty="0"/>
              <a:t> </a:t>
            </a:r>
            <a:r>
              <a:rPr lang="el-GR" sz="2200" i="1" dirty="0" err="1"/>
              <a:t>strategy</a:t>
            </a:r>
            <a:r>
              <a:rPr lang="el-GR" sz="2200" dirty="0"/>
              <a:t>.“</a:t>
            </a:r>
            <a:endParaRPr lang="en-US" sz="2200" dirty="0"/>
          </a:p>
          <a:p>
            <a:r>
              <a:rPr lang="en-US" sz="2200" dirty="0"/>
              <a:t>3 </a:t>
            </a:r>
            <a:r>
              <a:rPr lang="el-GR" sz="2200" dirty="0" err="1"/>
              <a:t>different</a:t>
            </a:r>
            <a:r>
              <a:rPr lang="el-GR" sz="2200" dirty="0"/>
              <a:t> </a:t>
            </a:r>
            <a:r>
              <a:rPr lang="el-GR" sz="2200" dirty="0" err="1"/>
              <a:t>mechanisms</a:t>
            </a:r>
            <a:r>
              <a:rPr lang="en-US" sz="2200" dirty="0"/>
              <a:t>, 3 </a:t>
            </a:r>
            <a:r>
              <a:rPr lang="el-GR" sz="2200" dirty="0" err="1"/>
              <a:t>schools</a:t>
            </a:r>
            <a:r>
              <a:rPr lang="el-GR" sz="2200" dirty="0"/>
              <a:t> of </a:t>
            </a:r>
            <a:r>
              <a:rPr lang="el-GR" sz="2200" dirty="0" err="1"/>
              <a:t>transformative</a:t>
            </a:r>
            <a:r>
              <a:rPr lang="el-GR" sz="2200" dirty="0"/>
              <a:t> </a:t>
            </a:r>
            <a:r>
              <a:rPr lang="el-GR" sz="2200" dirty="0" err="1"/>
              <a:t>strategy</a:t>
            </a:r>
            <a:r>
              <a:rPr lang="el-GR" sz="2200" dirty="0"/>
              <a:t> </a:t>
            </a:r>
            <a:r>
              <a:rPr lang="el-GR" sz="2200" dirty="0" err="1"/>
              <a:t>formulation</a:t>
            </a:r>
            <a:r>
              <a:rPr lang="el-GR" sz="2200" dirty="0"/>
              <a:t>, </a:t>
            </a:r>
            <a:r>
              <a:rPr lang="el-GR" sz="2200" dirty="0" err="1"/>
              <a:t>innovation</a:t>
            </a:r>
            <a:r>
              <a:rPr lang="el-GR" sz="2200" dirty="0"/>
              <a:t> </a:t>
            </a:r>
            <a:r>
              <a:rPr lang="el-GR" sz="2200" dirty="0" err="1"/>
              <a:t>action</a:t>
            </a:r>
            <a:r>
              <a:rPr lang="el-GR" sz="2200" dirty="0"/>
              <a:t> and </a:t>
            </a:r>
            <a:r>
              <a:rPr lang="el-GR" sz="2200" dirty="0" err="1"/>
              <a:t>performance</a:t>
            </a:r>
            <a:endParaRPr lang="en-US" sz="2200" dirty="0"/>
          </a:p>
          <a:p>
            <a:pPr lvl="1"/>
            <a:r>
              <a:rPr lang="el-GR" sz="1800" dirty="0" err="1"/>
              <a:t>involving</a:t>
            </a:r>
            <a:r>
              <a:rPr lang="el-GR" sz="1800" dirty="0"/>
              <a:t> </a:t>
            </a:r>
            <a:r>
              <a:rPr lang="el-GR" sz="1800" dirty="0" err="1"/>
              <a:t>stakeholders</a:t>
            </a:r>
            <a:r>
              <a:rPr lang="el-GR" sz="1800" dirty="0"/>
              <a:t>, </a:t>
            </a:r>
            <a:endParaRPr lang="en-US" sz="1800" dirty="0"/>
          </a:p>
          <a:p>
            <a:pPr lvl="1"/>
            <a:r>
              <a:rPr lang="el-GR" sz="1800" dirty="0" err="1"/>
              <a:t>integrating</a:t>
            </a:r>
            <a:r>
              <a:rPr lang="el-GR" sz="1800" dirty="0"/>
              <a:t> </a:t>
            </a:r>
            <a:r>
              <a:rPr lang="el-GR" sz="1800" dirty="0" err="1"/>
              <a:t>sectoral</a:t>
            </a:r>
            <a:r>
              <a:rPr lang="el-GR" sz="1800" dirty="0"/>
              <a:t> </a:t>
            </a:r>
            <a:r>
              <a:rPr lang="el-GR" sz="1800" dirty="0" err="1"/>
              <a:t>policies</a:t>
            </a:r>
            <a:r>
              <a:rPr lang="el-GR" sz="1800" dirty="0"/>
              <a:t> and </a:t>
            </a:r>
            <a:endParaRPr lang="en-US" sz="1800" dirty="0"/>
          </a:p>
          <a:p>
            <a:pPr lvl="1"/>
            <a:r>
              <a:rPr lang="el-GR" sz="1800" dirty="0" err="1"/>
              <a:t>promoting</a:t>
            </a:r>
            <a:r>
              <a:rPr lang="el-GR" sz="1800" dirty="0"/>
              <a:t> </a:t>
            </a:r>
            <a:r>
              <a:rPr lang="el-GR" sz="1800" dirty="0" err="1"/>
              <a:t>development</a:t>
            </a:r>
            <a:r>
              <a:rPr lang="el-GR" sz="1800" dirty="0"/>
              <a:t> </a:t>
            </a:r>
            <a:r>
              <a:rPr lang="el-GR" sz="1800" dirty="0" err="1"/>
              <a:t>projects</a:t>
            </a:r>
            <a:r>
              <a:rPr lang="el-GR" sz="1800" dirty="0"/>
              <a:t>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94935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Even more definitions</a:t>
            </a:r>
            <a:endParaRPr lang="en-US" dirty="0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b="1"/>
              <a:t>From spatial to </a:t>
            </a:r>
            <a:r>
              <a:rPr lang="en-US"/>
              <a:t>territorial planning and development</a:t>
            </a:r>
            <a:r>
              <a:rPr lang="el-GR"/>
              <a:t>: </a:t>
            </a:r>
            <a:r>
              <a:rPr lang="en-US"/>
              <a:t>from abstract “space” to specific territories, a territoralization that seeks to differentiate approaches and tools (and stakeholder involvement)</a:t>
            </a:r>
          </a:p>
          <a:p>
            <a:r>
              <a:rPr lang="en-US"/>
              <a:t>In line with landscape planning and more local or multilevel planning</a:t>
            </a:r>
            <a:r>
              <a:rPr lang="el-GR"/>
              <a:t> </a:t>
            </a:r>
          </a:p>
          <a:p>
            <a:r>
              <a:rPr lang="el-GR" b="1"/>
              <a:t>«</a:t>
            </a:r>
            <a:r>
              <a:rPr lang="en-US" b="1"/>
              <a:t>Sustainable Development</a:t>
            </a:r>
            <a:r>
              <a:rPr lang="el-GR" b="1"/>
              <a:t>» </a:t>
            </a:r>
            <a:r>
              <a:rPr lang="en-US"/>
              <a:t>integrated into planning going for territorial management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2433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41" name="Rectangle 1844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433" name="Rectangle 2">
            <a:extLst>
              <a:ext uri="{FF2B5EF4-FFF2-40B4-BE49-F238E27FC236}">
                <a16:creationId xmlns:a16="http://schemas.microsoft.com/office/drawing/2014/main" id="{FEB1044B-B881-6511-4DE1-AC0CA6D7D8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marL="762000" indent="-762000" algn="r"/>
            <a:r>
              <a:rPr lang="en-US" altLang="el-GR" sz="5000">
                <a:latin typeface="+mn-lt"/>
              </a:rPr>
              <a:t>The five principles of planning</a:t>
            </a:r>
          </a:p>
        </p:txBody>
      </p:sp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4D83906D-565B-BE52-70EE-13A49CDC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32040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041781F8-480F-4CB4-915B-6C69B860A3CE}" type="slidenum">
              <a:rPr lang="el-GR" altLang="el-GR" sz="1900">
                <a:solidFill>
                  <a:schemeClr val="tx1">
                    <a:alpha val="60000"/>
                  </a:schemeClr>
                </a:solidFill>
                <a:latin typeface="Tahoma" panose="020B0604030504040204" pitchFamily="34" charset="0"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5</a:t>
            </a:fld>
            <a:endParaRPr lang="el-GR" altLang="el-GR" sz="1900">
              <a:solidFill>
                <a:schemeClr val="tx1">
                  <a:alpha val="60000"/>
                </a:schemeClr>
              </a:solidFill>
              <a:latin typeface="Tahoma" panose="020B0604030504040204" pitchFamily="34" charset="0"/>
            </a:endParaRPr>
          </a:p>
        </p:txBody>
      </p:sp>
      <p:cxnSp>
        <p:nvCxnSpPr>
          <p:cNvPr id="18443" name="Straight Connector 18442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437" name="Rectangle 3">
            <a:extLst>
              <a:ext uri="{FF2B5EF4-FFF2-40B4-BE49-F238E27FC236}">
                <a16:creationId xmlns:a16="http://schemas.microsoft.com/office/drawing/2014/main" id="{8164BEDB-74B4-93BD-48E9-4C150385E1F9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62179995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73" name="Rectangle 19472">
            <a:extLst>
              <a:ext uri="{FF2B5EF4-FFF2-40B4-BE49-F238E27FC236}">
                <a16:creationId xmlns:a16="http://schemas.microsoft.com/office/drawing/2014/main" id="{56688E73-49B9-4052-A836-D248C825D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75" name="Rectangle 19474">
            <a:extLst>
              <a:ext uri="{FF2B5EF4-FFF2-40B4-BE49-F238E27FC236}">
                <a16:creationId xmlns:a16="http://schemas.microsoft.com/office/drawing/2014/main" id="{5B6AEE0C-07FE-4154-BC7C-2F20530BC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Greek PM sees overtourism problem only in Mykonos and Santorini | Tornos  News">
            <a:extLst>
              <a:ext uri="{FF2B5EF4-FFF2-40B4-BE49-F238E27FC236}">
                <a16:creationId xmlns:a16="http://schemas.microsoft.com/office/drawing/2014/main" id="{04719CA4-CFEF-D728-29F5-FE01F2C933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14122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19457" name="Title 1">
            <a:extLst>
              <a:ext uri="{FF2B5EF4-FFF2-40B4-BE49-F238E27FC236}">
                <a16:creationId xmlns:a16="http://schemas.microsoft.com/office/drawing/2014/main" id="{58CB59E4-D386-8EDE-8090-F32DB9F23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189"/>
            <a:ext cx="5155263" cy="557189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l-GR">
                <a:solidFill>
                  <a:srgbClr val="FFFFFF"/>
                </a:solidFill>
                <a:latin typeface="+mn-lt"/>
              </a:rPr>
              <a:t>But what do they mean?</a:t>
            </a:r>
            <a:endParaRPr lang="el-GR" altLang="el-GR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4EDE9907-6A39-F621-9DB7-03D450766EB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95375" y="557189"/>
            <a:ext cx="5158424" cy="557189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altLang="el-GR" sz="2000">
                <a:solidFill>
                  <a:srgbClr val="FFFFFF"/>
                </a:solidFill>
              </a:rPr>
              <a:t>Redistribution:</a:t>
            </a:r>
          </a:p>
          <a:p>
            <a:r>
              <a:rPr lang="en-US" altLang="el-GR" sz="2000">
                <a:solidFill>
                  <a:srgbClr val="FFFFFF"/>
                </a:solidFill>
              </a:rPr>
              <a:t>In any given time, there is a certain amount/ stock or wealth and capitals (economic, environmental, social, cultural, etc.) that can be distributed in space.</a:t>
            </a:r>
          </a:p>
          <a:p>
            <a:pPr marL="0" indent="0">
              <a:buNone/>
            </a:pPr>
            <a:r>
              <a:rPr lang="en-US" altLang="el-GR" sz="2000">
                <a:solidFill>
                  <a:srgbClr val="FFFFFF"/>
                </a:solidFill>
              </a:rPr>
              <a:t>Creation</a:t>
            </a:r>
          </a:p>
          <a:p>
            <a:r>
              <a:rPr lang="en-US" altLang="el-GR" sz="2000">
                <a:solidFill>
                  <a:srgbClr val="FFFFFF"/>
                </a:solidFill>
              </a:rPr>
              <a:t>There is a number of mechanisms, local condition and resources that allow to create or ignite development for a specific area and in a specific moment in time. Different mechanisms and tools used to create/ ignite development (e.g. clusters, poles, etc.)</a:t>
            </a:r>
          </a:p>
        </p:txBody>
      </p:sp>
      <p:sp>
        <p:nvSpPr>
          <p:cNvPr id="19458" name="Slide Number Placeholder 4">
            <a:extLst>
              <a:ext uri="{FF2B5EF4-FFF2-40B4-BE49-F238E27FC236}">
                <a16:creationId xmlns:a16="http://schemas.microsoft.com/office/drawing/2014/main" id="{6DB79CD1-4BB2-A76C-23A4-95ED397F5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0DC6DBC5-153B-43DD-A47D-C939D9EBD76F}" type="slidenum">
              <a:rPr lang="el-GR" altLang="el-GR" sz="1200">
                <a:solidFill>
                  <a:srgbClr val="FFFFFF"/>
                </a:solidFill>
                <a:latin typeface="+mn-lt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6</a:t>
            </a:fld>
            <a:endParaRPr lang="el-GR" altLang="el-GR" sz="120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1ED7F4-3744-0CE3-18B6-998FABBE1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71" name="Rectangle 1947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Mykonos Town and Chora in the Cyclades.">
            <a:extLst>
              <a:ext uri="{FF2B5EF4-FFF2-40B4-BE49-F238E27FC236}">
                <a16:creationId xmlns:a16="http://schemas.microsoft.com/office/drawing/2014/main" id="{AF5F9ED5-978D-EA16-04D4-444E245D71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02" b="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9473" name="Rectangle 1947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57" name="Title 1">
            <a:extLst>
              <a:ext uri="{FF2B5EF4-FFF2-40B4-BE49-F238E27FC236}">
                <a16:creationId xmlns:a16="http://schemas.microsoft.com/office/drawing/2014/main" id="{7F90EA92-3BEF-C844-F261-EB9C3CCE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l-GR" sz="4000">
                <a:latin typeface="+mn-lt"/>
              </a:rPr>
              <a:t>But what do they mean? II</a:t>
            </a:r>
            <a:endParaRPr lang="el-GR" altLang="el-GR" sz="4000">
              <a:latin typeface="+mn-lt"/>
            </a:endParaRP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E77BD736-B45E-9E82-7714-446F257CBF6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l-GR" sz="1600"/>
              <a:t>Restoration:</a:t>
            </a:r>
          </a:p>
          <a:p>
            <a:r>
              <a:rPr lang="en-US" altLang="el-GR" sz="1600"/>
              <a:t>There are imbalances and mechanisms that have created “harm” and we need to find tools, mechanisms and approaches that can restore</a:t>
            </a:r>
            <a:r>
              <a:rPr lang="el-GR" altLang="el-GR" sz="1600"/>
              <a:t>. </a:t>
            </a:r>
            <a:r>
              <a:rPr lang="en-US" altLang="el-GR" sz="1600"/>
              <a:t>These can result from historical factors or other types of processes.</a:t>
            </a:r>
          </a:p>
          <a:p>
            <a:endParaRPr lang="en-US" altLang="el-GR" sz="1600"/>
          </a:p>
          <a:p>
            <a:pPr marL="0" indent="0">
              <a:buNone/>
            </a:pPr>
            <a:r>
              <a:rPr lang="en-US" altLang="el-GR" sz="1600"/>
              <a:t>Protection:</a:t>
            </a:r>
          </a:p>
          <a:p>
            <a:r>
              <a:rPr lang="en-US" altLang="el-GR" sz="1600"/>
              <a:t>We choose and select what is worth protecting. This can change and has changed and will change in the future.</a:t>
            </a:r>
          </a:p>
        </p:txBody>
      </p:sp>
      <p:sp>
        <p:nvSpPr>
          <p:cNvPr id="19458" name="Slide Number Placeholder 4">
            <a:extLst>
              <a:ext uri="{FF2B5EF4-FFF2-40B4-BE49-F238E27FC236}">
                <a16:creationId xmlns:a16="http://schemas.microsoft.com/office/drawing/2014/main" id="{589E15E2-BC43-C34E-DBDC-AD95C9FF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0DC6DBC5-153B-43DD-A47D-C939D9EBD76F}" type="slidenum">
              <a:rPr lang="el-GR" altLang="el-GR" sz="1900">
                <a:solidFill>
                  <a:srgbClr val="FFFFFF"/>
                </a:solidFill>
                <a:latin typeface="+mn-lt"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7</a:t>
            </a:fld>
            <a:endParaRPr lang="el-GR" altLang="el-GR" sz="19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7386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7B8740-260B-4C96-87AB-F10B58808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73" name="Rectangle 19472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7" name="Title 1">
            <a:extLst>
              <a:ext uri="{FF2B5EF4-FFF2-40B4-BE49-F238E27FC236}">
                <a16:creationId xmlns:a16="http://schemas.microsoft.com/office/drawing/2014/main" id="{9BB84984-06BB-BC09-4A11-C929B4B79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l-GR"/>
              <a:t>But what do they mean? III</a:t>
            </a:r>
            <a:endParaRPr lang="el-GR" altLang="el-GR"/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79D49A5C-90B8-F2F9-0E03-500C8B1CDFD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l-GR" sz="1700"/>
              <a:t>Negotiation:</a:t>
            </a:r>
          </a:p>
          <a:p>
            <a:r>
              <a:rPr lang="en-US" altLang="el-GR" sz="1700"/>
              <a:t>The most important principle of planning.</a:t>
            </a:r>
          </a:p>
          <a:p>
            <a:r>
              <a:rPr lang="en-US" altLang="el-GR" sz="1700"/>
              <a:t>Planning is always a negotiation between actors, principles, ideas, symbols.</a:t>
            </a:r>
          </a:p>
          <a:p>
            <a:r>
              <a:rPr lang="en-US" altLang="el-GR" sz="1700"/>
              <a:t>There are three issues here: </a:t>
            </a:r>
          </a:p>
          <a:p>
            <a:pPr lvl="1"/>
            <a:r>
              <a:rPr lang="en-US" altLang="el-GR" sz="1700"/>
              <a:t>Who are the actors</a:t>
            </a:r>
          </a:p>
          <a:p>
            <a:pPr lvl="1"/>
            <a:r>
              <a:rPr lang="en-US" altLang="el-GR" sz="1700"/>
              <a:t>How can we get meaningful inputs from them</a:t>
            </a:r>
          </a:p>
          <a:p>
            <a:pPr lvl="1"/>
            <a:r>
              <a:rPr lang="en-US" altLang="el-GR" sz="1700"/>
              <a:t>How we can integrate their opinions in multilevel plans (issues of governance).</a:t>
            </a:r>
          </a:p>
        </p:txBody>
      </p:sp>
      <p:pic>
        <p:nvPicPr>
          <p:cNvPr id="2" name="Picture 1" descr="Greece, Spain, and Malta Grapple with the Harsh Realities of Mass Tourism  as Corfu, Zakynthos, Ibiza, and Gran Canaria Drown in Crowds While Chios,  Evia, and Lesvos Remain Unspoiled Sanctuaries - Travel">
            <a:extLst>
              <a:ext uri="{FF2B5EF4-FFF2-40B4-BE49-F238E27FC236}">
                <a16:creationId xmlns:a16="http://schemas.microsoft.com/office/drawing/2014/main" id="{5B6B5596-65F8-6158-AE02-D02FD10BE7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87" r="31554" b="-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19458" name="Slide Number Placeholder 4">
            <a:extLst>
              <a:ext uri="{FF2B5EF4-FFF2-40B4-BE49-F238E27FC236}">
                <a16:creationId xmlns:a16="http://schemas.microsoft.com/office/drawing/2014/main" id="{4E6BF8FC-03AD-E4D4-38EF-1921900B7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0DC6DBC5-153B-43DD-A47D-C939D9EBD76F}" type="slidenum">
              <a:rPr lang="el-GR" altLang="el-GR" sz="1900">
                <a:solidFill>
                  <a:srgbClr val="FFFFFF"/>
                </a:solidFill>
                <a:latin typeface="Tahoma" panose="020B0604030504040204" pitchFamily="34" charset="0"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8</a:t>
            </a:fld>
            <a:endParaRPr lang="el-GR" altLang="el-GR" sz="19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06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8F3D37B4-0DC9-A571-7BEF-525EC920B3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altLang="el-GR" sz="3600" b="1">
                <a:latin typeface="+mn-lt"/>
              </a:rPr>
              <a:t>Tools and approaches</a:t>
            </a:r>
          </a:p>
        </p:txBody>
      </p:sp>
      <p:pic>
        <p:nvPicPr>
          <p:cNvPr id="2" name="Picture 1" descr="The pressures of mass tourism - Stavropoulou Architects">
            <a:extLst>
              <a:ext uri="{FF2B5EF4-FFF2-40B4-BE49-F238E27FC236}">
                <a16:creationId xmlns:a16="http://schemas.microsoft.com/office/drawing/2014/main" id="{C416767E-C5B3-E5BF-2D58-825E556F42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434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26627" name="Rectangle 3">
            <a:extLst>
              <a:ext uri="{FF2B5EF4-FFF2-40B4-BE49-F238E27FC236}">
                <a16:creationId xmlns:a16="http://schemas.microsoft.com/office/drawing/2014/main" id="{4A4E2CFD-433A-5CB2-66ED-E8252BC721E5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altLang="el-GR" sz="1800"/>
              <a:t>Administration and governance</a:t>
            </a:r>
            <a:endParaRPr lang="el-GR" altLang="el-GR" sz="1800"/>
          </a:p>
          <a:p>
            <a:pPr eaLnBrk="1" hangingPunct="1"/>
            <a:r>
              <a:rPr lang="en-US" altLang="el-GR" sz="1800"/>
              <a:t>Planning processes, scale and actor involvement</a:t>
            </a:r>
            <a:endParaRPr lang="el-GR" altLang="el-GR" sz="1800"/>
          </a:p>
          <a:p>
            <a:pPr eaLnBrk="1" hangingPunct="1"/>
            <a:r>
              <a:rPr lang="en-US" altLang="el-GR" sz="1800"/>
              <a:t>Large scale infrastructure programming</a:t>
            </a:r>
            <a:endParaRPr lang="el-GR" altLang="el-GR" sz="1800"/>
          </a:p>
          <a:p>
            <a:pPr eaLnBrk="1" hangingPunct="1"/>
            <a:r>
              <a:rPr lang="en-US" altLang="el-GR" sz="1800"/>
              <a:t>European, national concerns vs regional and local approaches</a:t>
            </a:r>
            <a:endParaRPr lang="el-GR" altLang="el-GR" sz="1800"/>
          </a:p>
          <a:p>
            <a:pPr eaLnBrk="1" hangingPunct="1"/>
            <a:r>
              <a:rPr lang="en-US" altLang="el-GR" sz="1800"/>
              <a:t>Financial, tax and other control mechanisms</a:t>
            </a:r>
            <a:endParaRPr lang="el-GR" altLang="el-GR" sz="1800"/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sz="1800"/>
          </a:p>
          <a:p>
            <a:pPr eaLnBrk="1" hangingPunct="1"/>
            <a:endParaRPr lang="en-US" altLang="el-GR" sz="1800"/>
          </a:p>
        </p:txBody>
      </p:sp>
      <p:sp>
        <p:nvSpPr>
          <p:cNvPr id="26626" name="Slide Number Placeholder 5">
            <a:extLst>
              <a:ext uri="{FF2B5EF4-FFF2-40B4-BE49-F238E27FC236}">
                <a16:creationId xmlns:a16="http://schemas.microsoft.com/office/drawing/2014/main" id="{72FC71DA-63C4-77E0-495C-D248826F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64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2D18A6E6-A363-4C77-AFE6-AA3B34955977}" type="slidenum">
              <a:rPr lang="el-GR" altLang="el-GR"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9</a:t>
            </a:fld>
            <a:endParaRPr lang="el-GR" altLang="el-GR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747</Words>
  <Application>Microsoft Office PowerPoint</Application>
  <PresentationFormat>Widescreen</PresentationFormat>
  <Paragraphs>71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Palatino Linotype</vt:lpstr>
      <vt:lpstr>Tahoma</vt:lpstr>
      <vt:lpstr>Wingdings</vt:lpstr>
      <vt:lpstr>Office Theme</vt:lpstr>
      <vt:lpstr>Planning for Sustainability for/on Island(er)s</vt:lpstr>
      <vt:lpstr>Definitions</vt:lpstr>
      <vt:lpstr>More definitions </vt:lpstr>
      <vt:lpstr>Even more definitions</vt:lpstr>
      <vt:lpstr>The five principles of planning</vt:lpstr>
      <vt:lpstr>But what do they mean?</vt:lpstr>
      <vt:lpstr>But what do they mean? II</vt:lpstr>
      <vt:lpstr>But what do they mean? III</vt:lpstr>
      <vt:lpstr>Tools and approaches</vt:lpstr>
      <vt:lpstr>A (burning) example: managing tourism flows on islands</vt:lpstr>
      <vt:lpstr>PowerPoint Presentation</vt:lpstr>
      <vt:lpstr>PowerPoint Presentation</vt:lpstr>
      <vt:lpstr>New RurUrbanities</vt:lpstr>
      <vt:lpstr>Planning for sustainability for island(er)s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 noc</dc:creator>
  <cp:lastModifiedBy>geo noc</cp:lastModifiedBy>
  <cp:revision>6</cp:revision>
  <dcterms:created xsi:type="dcterms:W3CDTF">2026-06-15T06:31:00Z</dcterms:created>
  <dcterms:modified xsi:type="dcterms:W3CDTF">2026-06-15T08:09:05Z</dcterms:modified>
</cp:coreProperties>
</file>