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0123" autoAdjust="0"/>
  </p:normalViewPr>
  <p:slideViewPr>
    <p:cSldViewPr snapToGrid="0" snapToObjects="1">
      <p:cViewPr varScale="1">
        <p:scale>
          <a:sx n="90" d="100"/>
          <a:sy n="90" d="100"/>
        </p:scale>
        <p:origin x="94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 dirty="0">
                <a:solidFill>
                  <a:srgbClr val="000000"/>
                </a:solidFill>
                <a:latin typeface="Arial"/>
              </a:rPr>
              <a:t>Typical South Aegean demand cycle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Overnight Stays (indexed)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</c:v>
                </c:pt>
                <c:pt idx="1">
                  <c:v>6</c:v>
                </c:pt>
                <c:pt idx="2">
                  <c:v>9</c:v>
                </c:pt>
                <c:pt idx="3">
                  <c:v>18</c:v>
                </c:pt>
                <c:pt idx="4">
                  <c:v>30</c:v>
                </c:pt>
                <c:pt idx="5">
                  <c:v>75</c:v>
                </c:pt>
                <c:pt idx="6">
                  <c:v>100</c:v>
                </c:pt>
                <c:pt idx="7">
                  <c:v>98</c:v>
                </c:pt>
                <c:pt idx="8">
                  <c:v>55</c:v>
                </c:pt>
                <c:pt idx="9">
                  <c:v>22</c:v>
                </c:pt>
                <c:pt idx="10">
                  <c:v>8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79-4035-9301-6625ED681A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7A8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7A8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78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3EF33-A572-8FA2-BEBD-9977DF5F7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D04E7B-F49E-E845-F870-1C8B0FF3F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4144A7-3D85-2098-A363-1BD54CDD4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5F491-2AFC-BAB1-4214-73C41D41DE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93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18872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Tourism Development on Islands: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Dynamics and Challenges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3085568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b="1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</a:t>
            </a:r>
          </a:p>
          <a:p>
            <a:pPr algn="ctr"/>
            <a:r>
              <a:rPr lang="en-US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ISLAS Summer School  Lesvos 2026</a:t>
            </a:r>
          </a:p>
          <a:p>
            <a:pPr algn="ctr"/>
            <a:endParaRPr lang="en-US" b="1" dirty="0">
              <a:solidFill>
                <a:srgbClr val="9DCEE2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b="1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Efi </a:t>
            </a:r>
            <a:r>
              <a:rPr lang="en-US" b="1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Chatzi</a:t>
            </a:r>
            <a:endParaRPr lang="en-US"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8780A-D94C-2AED-6126-37D8010A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E7108D5-969D-6366-8562-94AD47229CA2}"/>
              </a:ext>
            </a:extLst>
          </p:cNvPr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Coastal Sprawl: Where Tourism Meets Land Change</a:t>
            </a:r>
            <a:endParaRPr lang="en-US" sz="24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C266A7B-7254-BE1D-1C32-5E3BDBCFDBE7}"/>
              </a:ext>
            </a:extLst>
          </p:cNvPr>
          <p:cNvSpPr/>
          <p:nvPr/>
        </p:nvSpPr>
        <p:spPr>
          <a:xfrm>
            <a:off x="365760" y="777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coastal sprawl?</a:t>
            </a:r>
            <a:endParaRPr lang="en-US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DBE393D-1409-9546-4814-2B2BF17549C0}"/>
              </a:ext>
            </a:extLst>
          </p:cNvPr>
          <p:cNvSpPr/>
          <p:nvPr/>
        </p:nvSpPr>
        <p:spPr>
          <a:xfrm>
            <a:off x="365760" y="1188720"/>
            <a:ext cx="41148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Dispersed expansion of built-up areas within coastal zones, </a:t>
            </a:r>
            <a:r>
              <a:rPr lang="el-GR" sz="1600" dirty="0" err="1"/>
              <a:t>especially</a:t>
            </a:r>
            <a:r>
              <a:rPr lang="el-GR" sz="1600" dirty="0"/>
              <a:t> </a:t>
            </a:r>
            <a:r>
              <a:rPr lang="el-GR" sz="1600" dirty="0" err="1"/>
              <a:t>outside</a:t>
            </a:r>
            <a:r>
              <a:rPr lang="el-GR" sz="1600" dirty="0"/>
              <a:t> </a:t>
            </a:r>
            <a:r>
              <a:rPr lang="el-GR" sz="1600" dirty="0" err="1"/>
              <a:t>settlements</a:t>
            </a:r>
            <a:r>
              <a:rPr lang="el-GR" sz="1600" dirty="0"/>
              <a:t>.</a:t>
            </a:r>
            <a:endParaRPr lang="en-US" sz="1600" dirty="0"/>
          </a:p>
          <a:p>
            <a:endParaRPr lang="en-US" sz="1600" b="1" dirty="0">
              <a:solidFill>
                <a:srgbClr val="1A2E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b="1" dirty="0">
              <a:solidFill>
                <a:srgbClr val="1A2E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drivers on islands:
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l-GR" sz="1600" dirty="0" err="1"/>
              <a:t>Flat</a:t>
            </a:r>
            <a:r>
              <a:rPr lang="el-GR" sz="1600" dirty="0"/>
              <a:t> </a:t>
            </a:r>
            <a:r>
              <a:rPr lang="el-GR" sz="1600" dirty="0" err="1"/>
              <a:t>coastal</a:t>
            </a:r>
            <a:r>
              <a:rPr lang="el-GR" sz="1600" dirty="0"/>
              <a:t> </a:t>
            </a:r>
            <a:r>
              <a:rPr lang="el-GR" sz="1600" dirty="0" err="1"/>
              <a:t>land</a:t>
            </a:r>
            <a:endParaRPr lang="en-US" sz="16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l-GR" sz="1600" dirty="0" err="1"/>
              <a:t>Tourism</a:t>
            </a:r>
            <a:r>
              <a:rPr lang="el-GR" sz="1600" dirty="0"/>
              <a:t> </a:t>
            </a:r>
            <a:r>
              <a:rPr lang="el-GR" sz="1600" dirty="0" err="1"/>
              <a:t>demand</a:t>
            </a:r>
            <a:endParaRPr lang="en-US" sz="16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l-GR" sz="1600" dirty="0" err="1"/>
              <a:t>Second</a:t>
            </a:r>
            <a:r>
              <a:rPr lang="el-GR" sz="1600" dirty="0"/>
              <a:t> </a:t>
            </a:r>
            <a:r>
              <a:rPr lang="el-GR" sz="1600" dirty="0" err="1"/>
              <a:t>homes</a:t>
            </a:r>
            <a:endParaRPr lang="en-US" sz="16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l-GR" sz="1600" dirty="0"/>
              <a:t>Real-</a:t>
            </a:r>
            <a:r>
              <a:rPr lang="el-GR" sz="1600" dirty="0" err="1"/>
              <a:t>estate</a:t>
            </a:r>
            <a:r>
              <a:rPr lang="el-GR" sz="1600" dirty="0"/>
              <a:t> </a:t>
            </a:r>
            <a:r>
              <a:rPr lang="el-GR" sz="1600" dirty="0" err="1"/>
              <a:t>pressure</a:t>
            </a:r>
            <a:endParaRPr lang="en-US" sz="16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l-GR" sz="1600" dirty="0" err="1"/>
              <a:t>Weak</a:t>
            </a:r>
            <a:r>
              <a:rPr lang="el-GR" sz="1600" dirty="0"/>
              <a:t> </a:t>
            </a:r>
            <a:r>
              <a:rPr lang="el-GR" sz="1600" dirty="0" err="1"/>
              <a:t>planning</a:t>
            </a:r>
            <a:r>
              <a:rPr lang="el-GR" sz="1600" dirty="0"/>
              <a:t> </a:t>
            </a:r>
            <a:r>
              <a:rPr lang="el-GR" sz="1600" dirty="0" err="1"/>
              <a:t>control</a:t>
            </a:r>
            <a:endParaRPr lang="en-US" sz="16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A1B3BBBC-8649-156A-360B-FA211F6B14BF}"/>
              </a:ext>
            </a:extLst>
          </p:cNvPr>
          <p:cNvSpPr/>
          <p:nvPr/>
        </p:nvSpPr>
        <p:spPr>
          <a:xfrm>
            <a:off x="4754880" y="777240"/>
            <a:ext cx="4114800" cy="3931920"/>
          </a:xfrm>
          <a:prstGeom prst="roundRect">
            <a:avLst>
              <a:gd name="adj" fmla="val 2791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D78B0D2E-7342-001A-21D1-EDF15C97B0F7}"/>
              </a:ext>
            </a:extLst>
          </p:cNvPr>
          <p:cNvSpPr/>
          <p:nvPr/>
        </p:nvSpPr>
        <p:spPr>
          <a:xfrm>
            <a:off x="4892040" y="9144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Evidence: Rhodes 2006–2018</a:t>
            </a:r>
            <a:endParaRPr lang="en-US" sz="1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399D737-3CD9-0827-BCB9-C3A3E92D7B00}"/>
              </a:ext>
            </a:extLst>
          </p:cNvPr>
          <p:cNvSpPr/>
          <p:nvPr/>
        </p:nvSpPr>
        <p:spPr>
          <a:xfrm>
            <a:off x="4892040" y="141732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+41%</a:t>
            </a:r>
            <a:endParaRPr lang="en-US" sz="24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BD788DB7-1038-D4C0-6C3B-59F982EB88E3}"/>
              </a:ext>
            </a:extLst>
          </p:cNvPr>
          <p:cNvSpPr/>
          <p:nvPr/>
        </p:nvSpPr>
        <p:spPr>
          <a:xfrm>
            <a:off x="6080760" y="141732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Ex-urban flat coastal zone growth</a:t>
            </a:r>
            <a:endParaRPr lang="en-US" sz="14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C3D2FA4-FC63-FC29-5387-762BEAC5CEB2}"/>
              </a:ext>
            </a:extLst>
          </p:cNvPr>
          <p:cNvSpPr/>
          <p:nvPr/>
        </p:nvSpPr>
        <p:spPr>
          <a:xfrm>
            <a:off x="4892040" y="2167128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+39%</a:t>
            </a:r>
            <a:endParaRPr lang="en-US" sz="24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70DB29E1-8245-E48C-4A37-5D5A3F68C0B0}"/>
              </a:ext>
            </a:extLst>
          </p:cNvPr>
          <p:cNvSpPr/>
          <p:nvPr/>
        </p:nvSpPr>
        <p:spPr>
          <a:xfrm>
            <a:off x="6080760" y="2167128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Outside-settlement coastal built-up</a:t>
            </a:r>
            <a:endParaRPr lang="en-US" sz="14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5303F83F-842A-E43B-B21E-968D1F582849}"/>
              </a:ext>
            </a:extLst>
          </p:cNvPr>
          <p:cNvSpPr/>
          <p:nvPr/>
        </p:nvSpPr>
        <p:spPr>
          <a:xfrm>
            <a:off x="4892040" y="2916936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+28%</a:t>
            </a:r>
            <a:endParaRPr lang="en-US" sz="24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0AAB90AD-E4A8-1243-73AE-1009B34705D2}"/>
              </a:ext>
            </a:extLst>
          </p:cNvPr>
          <p:cNvSpPr/>
          <p:nvPr/>
        </p:nvSpPr>
        <p:spPr>
          <a:xfrm>
            <a:off x="6080760" y="2916936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Outside-settlement inland built-up</a:t>
            </a:r>
            <a:endParaRPr lang="en-US" sz="14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9918934B-2D3C-356E-51B3-7E19BE3EE2BB}"/>
              </a:ext>
            </a:extLst>
          </p:cNvPr>
          <p:cNvSpPr/>
          <p:nvPr/>
        </p:nvSpPr>
        <p:spPr>
          <a:xfrm>
            <a:off x="4892040" y="3666744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53%</a:t>
            </a:r>
            <a:endParaRPr lang="en-US" sz="24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6BBFF274-07FC-3193-4B14-34A699184217}"/>
              </a:ext>
            </a:extLst>
          </p:cNvPr>
          <p:cNvSpPr/>
          <p:nvPr/>
        </p:nvSpPr>
        <p:spPr>
          <a:xfrm>
            <a:off x="6080760" y="3666744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outside settlements by 2018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(from 50% in 2006)</a:t>
            </a:r>
            <a:endParaRPr lang="en-US" sz="14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2A56CBC9-BF80-363D-AEAA-491933D45B70}"/>
              </a:ext>
            </a:extLst>
          </p:cNvPr>
          <p:cNvSpPr/>
          <p:nvPr/>
        </p:nvSpPr>
        <p:spPr>
          <a:xfrm>
            <a:off x="4892040" y="4434840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Chatzi et al. (2025b); own analysis (Copernicus IMCC)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126864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Second Homes &amp; Tourism Construction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key but often invisible driver of coastal land change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457200" y="125272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Demand Pattern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02920" y="1879836"/>
            <a:ext cx="24231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600" dirty="0" err="1"/>
              <a:t>Second</a:t>
            </a:r>
            <a:r>
              <a:rPr lang="el-GR" sz="1600" dirty="0"/>
              <a:t> </a:t>
            </a:r>
            <a:r>
              <a:rPr lang="el-GR" sz="1600" dirty="0" err="1"/>
              <a:t>homes</a:t>
            </a:r>
            <a:r>
              <a:rPr lang="el-GR" sz="1600" dirty="0"/>
              <a:t> </a:t>
            </a:r>
            <a:r>
              <a:rPr lang="el-GR" sz="1600" dirty="0" err="1"/>
              <a:t>use</a:t>
            </a:r>
            <a:r>
              <a:rPr lang="el-GR" sz="1600" dirty="0"/>
              <a:t> </a:t>
            </a:r>
            <a:r>
              <a:rPr lang="el-GR" sz="1600" dirty="0" err="1"/>
              <a:t>land</a:t>
            </a:r>
            <a:r>
              <a:rPr lang="el-GR" sz="1600" dirty="0"/>
              <a:t> </a:t>
            </a:r>
            <a:r>
              <a:rPr lang="el-GR" sz="1600" dirty="0" err="1"/>
              <a:t>permanently</a:t>
            </a:r>
            <a:r>
              <a:rPr lang="el-GR" sz="1600" dirty="0"/>
              <a:t>, </a:t>
            </a:r>
            <a:r>
              <a:rPr lang="el-GR" sz="1600" dirty="0" err="1"/>
              <a:t>even</a:t>
            </a:r>
            <a:r>
              <a:rPr lang="el-GR" sz="1600" dirty="0"/>
              <a:t> </a:t>
            </a:r>
            <a:r>
              <a:rPr lang="el-GR" sz="1600" dirty="0" err="1"/>
              <a:t>if</a:t>
            </a:r>
            <a:r>
              <a:rPr lang="el-GR" sz="1600" dirty="0"/>
              <a:t> </a:t>
            </a:r>
            <a:r>
              <a:rPr lang="el-GR" sz="1600" dirty="0" err="1"/>
              <a:t>they</a:t>
            </a:r>
            <a:r>
              <a:rPr lang="el-GR" sz="1600" dirty="0"/>
              <a:t> </a:t>
            </a:r>
            <a:r>
              <a:rPr lang="el-GR" sz="1600" dirty="0" err="1"/>
              <a:t>are</a:t>
            </a:r>
            <a:r>
              <a:rPr lang="el-GR" sz="1600" dirty="0"/>
              <a:t> </a:t>
            </a:r>
            <a:r>
              <a:rPr lang="el-GR" sz="1600" dirty="0" err="1"/>
              <a:t>used</a:t>
            </a:r>
            <a:r>
              <a:rPr lang="el-GR" sz="1600" dirty="0"/>
              <a:t> </a:t>
            </a:r>
            <a:r>
              <a:rPr lang="el-GR" sz="1600" dirty="0" err="1"/>
              <a:t>only</a:t>
            </a:r>
            <a:r>
              <a:rPr lang="el-GR" sz="1600" dirty="0"/>
              <a:t> </a:t>
            </a:r>
            <a:r>
              <a:rPr lang="el-GR" sz="1600" dirty="0" err="1"/>
              <a:t>seasonally</a:t>
            </a:r>
            <a:r>
              <a:rPr lang="el-GR" sz="1600" dirty="0"/>
              <a:t>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200400" y="114300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3337560" y="125272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Location Logic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383280" y="1879836"/>
            <a:ext cx="24231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600" dirty="0" err="1"/>
              <a:t>They</a:t>
            </a:r>
            <a:r>
              <a:rPr lang="el-GR" sz="1600" dirty="0"/>
              <a:t> </a:t>
            </a:r>
            <a:r>
              <a:rPr lang="el-GR" sz="1600" dirty="0" err="1"/>
              <a:t>often</a:t>
            </a:r>
            <a:r>
              <a:rPr lang="el-GR" sz="1600" dirty="0"/>
              <a:t> </a:t>
            </a:r>
            <a:r>
              <a:rPr lang="el-GR" sz="1600" dirty="0" err="1"/>
              <a:t>prefer</a:t>
            </a:r>
            <a:r>
              <a:rPr lang="el-GR" sz="1600" dirty="0"/>
              <a:t> </a:t>
            </a:r>
            <a:r>
              <a:rPr lang="el-GR" sz="1600" dirty="0" err="1"/>
              <a:t>flat</a:t>
            </a:r>
            <a:r>
              <a:rPr lang="el-GR" sz="1600" dirty="0"/>
              <a:t> </a:t>
            </a:r>
            <a:r>
              <a:rPr lang="el-GR" sz="1600" dirty="0" err="1"/>
              <a:t>coastal</a:t>
            </a:r>
            <a:r>
              <a:rPr lang="el-GR" sz="1600" dirty="0"/>
              <a:t> </a:t>
            </a:r>
            <a:r>
              <a:rPr lang="el-GR" sz="1600" dirty="0" err="1"/>
              <a:t>land</a:t>
            </a:r>
            <a:r>
              <a:rPr lang="el-GR" sz="1600" dirty="0"/>
              <a:t>, </a:t>
            </a:r>
            <a:r>
              <a:rPr lang="el-GR" sz="1600" dirty="0" err="1"/>
              <a:t>sea</a:t>
            </a:r>
            <a:r>
              <a:rPr lang="el-GR" sz="1600" dirty="0"/>
              <a:t> </a:t>
            </a:r>
            <a:r>
              <a:rPr lang="el-GR" sz="1600" dirty="0" err="1"/>
              <a:t>views</a:t>
            </a:r>
            <a:r>
              <a:rPr lang="el-GR" sz="1600" dirty="0"/>
              <a:t> and </a:t>
            </a:r>
            <a:r>
              <a:rPr lang="el-GR" sz="1600" dirty="0" err="1"/>
              <a:t>road</a:t>
            </a:r>
            <a:r>
              <a:rPr lang="el-GR" sz="1600" dirty="0"/>
              <a:t> </a:t>
            </a:r>
            <a:r>
              <a:rPr lang="el-GR" sz="1600" dirty="0" err="1"/>
              <a:t>access</a:t>
            </a:r>
            <a:r>
              <a:rPr lang="el-GR" sz="1600" dirty="0"/>
              <a:t>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080760" y="114300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6217920" y="125272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Planning Gap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63640" y="1879836"/>
            <a:ext cx="24231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600" dirty="0" err="1"/>
              <a:t>Outside-settlement</a:t>
            </a:r>
            <a:r>
              <a:rPr lang="el-GR" sz="1600" dirty="0"/>
              <a:t> </a:t>
            </a:r>
            <a:r>
              <a:rPr lang="el-GR" sz="1600" dirty="0" err="1"/>
              <a:t>construction</a:t>
            </a:r>
            <a:r>
              <a:rPr lang="el-GR" sz="1600" dirty="0"/>
              <a:t> </a:t>
            </a:r>
            <a:r>
              <a:rPr lang="el-GR" sz="1600" dirty="0" err="1"/>
              <a:t>is</a:t>
            </a:r>
            <a:r>
              <a:rPr lang="el-GR" sz="1600" dirty="0"/>
              <a:t> </a:t>
            </a:r>
            <a:r>
              <a:rPr lang="el-GR" sz="1600" dirty="0" err="1"/>
              <a:t>difficult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control</a:t>
            </a:r>
            <a:r>
              <a:rPr lang="el-GR" sz="1600" dirty="0"/>
              <a:t>, and </a:t>
            </a:r>
            <a:r>
              <a:rPr lang="el-GR" sz="1600" dirty="0" err="1"/>
              <a:t>development</a:t>
            </a:r>
            <a:r>
              <a:rPr lang="el-GR" sz="1600" dirty="0"/>
              <a:t> </a:t>
            </a:r>
            <a:r>
              <a:rPr lang="el-GR" sz="1600" dirty="0" err="1"/>
              <a:t>pressure</a:t>
            </a:r>
            <a:r>
              <a:rPr lang="el-GR" sz="1600" dirty="0"/>
              <a:t> </a:t>
            </a:r>
            <a:r>
              <a:rPr lang="el-GR" sz="1600" dirty="0" err="1"/>
              <a:t>continues</a:t>
            </a:r>
            <a:r>
              <a:rPr lang="el-GR" sz="1600" dirty="0"/>
              <a:t>.</a:t>
            </a:r>
            <a:endParaRPr lang="en-US" sz="1600" dirty="0"/>
          </a:p>
          <a:p>
            <a:endParaRPr lang="en-US" sz="1600" dirty="0">
              <a:solidFill>
                <a:srgbClr val="1A2E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 2971/2001 protects </a:t>
            </a:r>
            <a:r>
              <a:rPr lang="el-GR" sz="1600" dirty="0"/>
              <a:t>the </a:t>
            </a:r>
            <a:r>
              <a:rPr lang="el-GR" sz="1600" dirty="0" err="1"/>
              <a:t>seashore</a:t>
            </a:r>
            <a:r>
              <a:rPr lang="el-GR" sz="1600" dirty="0"/>
              <a:t> and </a:t>
            </a:r>
            <a:r>
              <a:rPr lang="el-GR" sz="1600" dirty="0" err="1"/>
              <a:t>beach</a:t>
            </a:r>
            <a:r>
              <a:rPr lang="el-GR" sz="1600" dirty="0"/>
              <a:t> </a:t>
            </a:r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development pressures persist. 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reference: Andriotis (2001); </a:t>
            </a:r>
            <a:r>
              <a:rPr lang="en-US" sz="900" dirty="0" err="1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Tsilimigkas</a:t>
            </a:r>
            <a:r>
              <a:rPr lang="en-US" sz="900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(2018); Tsilimigkas &amp; Kizos (2016); Chatzi et al. (2025b)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Planning Challenges: Governance, Capacity &amp; Informality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Greek Planning Context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777240"/>
            <a:ext cx="4114800" cy="3977640"/>
          </a:xfrm>
          <a:prstGeom prst="roundRect">
            <a:avLst>
              <a:gd name="adj" fmla="val 2299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 sz="1400"/>
          </a:p>
        </p:txBody>
      </p:sp>
      <p:sp>
        <p:nvSpPr>
          <p:cNvPr id="4" name="Text 2"/>
          <p:cNvSpPr/>
          <p:nvPr/>
        </p:nvSpPr>
        <p:spPr>
          <a:xfrm>
            <a:off x="502920" y="891753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Structural Challenges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02920" y="1618275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777240" y="1581699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Many</a:t>
            </a:r>
            <a:r>
              <a:rPr lang="el-GR" sz="1400" dirty="0"/>
              <a:t> </a:t>
            </a:r>
            <a:r>
              <a:rPr lang="el-GR" sz="1400" dirty="0" err="1"/>
              <a:t>authorities</a:t>
            </a:r>
            <a:r>
              <a:rPr lang="el-GR" sz="1400" dirty="0"/>
              <a:t>, </a:t>
            </a:r>
            <a:r>
              <a:rPr lang="el-GR" sz="1400" dirty="0" err="1"/>
              <a:t>overlapping</a:t>
            </a:r>
            <a:r>
              <a:rPr lang="el-GR" sz="1400" dirty="0"/>
              <a:t> </a:t>
            </a:r>
            <a:r>
              <a:rPr lang="el-GR" sz="1400" dirty="0" err="1"/>
              <a:t>responsibilities</a:t>
            </a:r>
            <a:r>
              <a:rPr lang="en-US" sz="1400" dirty="0"/>
              <a:t>	</a:t>
            </a:r>
          </a:p>
        </p:txBody>
      </p:sp>
      <p:sp>
        <p:nvSpPr>
          <p:cNvPr id="7" name="Shape 5"/>
          <p:cNvSpPr/>
          <p:nvPr/>
        </p:nvSpPr>
        <p:spPr>
          <a:xfrm>
            <a:off x="502920" y="2166915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777240" y="2130339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Frequent</a:t>
            </a:r>
            <a:r>
              <a:rPr lang="el-GR" sz="1400" dirty="0"/>
              <a:t> </a:t>
            </a:r>
            <a:r>
              <a:rPr lang="el-GR" sz="1400" dirty="0" err="1"/>
              <a:t>changes</a:t>
            </a:r>
            <a:r>
              <a:rPr lang="el-GR" sz="1400" dirty="0"/>
              <a:t> in </a:t>
            </a:r>
            <a:r>
              <a:rPr lang="el-GR" sz="1400" dirty="0" err="1"/>
              <a:t>planning</a:t>
            </a:r>
            <a:r>
              <a:rPr lang="el-GR" sz="1400" dirty="0"/>
              <a:t> </a:t>
            </a:r>
            <a:r>
              <a:rPr lang="el-GR" sz="1400" dirty="0" err="1"/>
              <a:t>rules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02920" y="2715555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777240" y="2678979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Outdated</a:t>
            </a:r>
            <a:r>
              <a:rPr lang="el-GR" sz="1400" dirty="0"/>
              <a:t> </a:t>
            </a:r>
            <a:r>
              <a:rPr lang="el-GR" sz="1400" dirty="0" err="1"/>
              <a:t>or</a:t>
            </a:r>
            <a:r>
              <a:rPr lang="el-GR" sz="1400" dirty="0"/>
              <a:t> </a:t>
            </a:r>
            <a:r>
              <a:rPr lang="el-GR" sz="1400" dirty="0" err="1"/>
              <a:t>delayed</a:t>
            </a:r>
            <a:r>
              <a:rPr lang="el-GR" sz="1400" dirty="0"/>
              <a:t> </a:t>
            </a:r>
            <a:r>
              <a:rPr lang="el-GR" sz="1400" dirty="0" err="1"/>
              <a:t>spatial</a:t>
            </a:r>
            <a:r>
              <a:rPr lang="el-GR" sz="1400" dirty="0"/>
              <a:t> </a:t>
            </a:r>
            <a:r>
              <a:rPr lang="el-GR" sz="1400" dirty="0" err="1"/>
              <a:t>plans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02920" y="3264195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777240" y="3227619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Weak</a:t>
            </a:r>
            <a:r>
              <a:rPr lang="el-GR" sz="1400" dirty="0"/>
              <a:t> </a:t>
            </a:r>
            <a:r>
              <a:rPr lang="el-GR" sz="1400" dirty="0" err="1"/>
              <a:t>land</a:t>
            </a:r>
            <a:r>
              <a:rPr lang="el-GR" sz="1400" dirty="0"/>
              <a:t>–</a:t>
            </a:r>
            <a:r>
              <a:rPr lang="el-GR" sz="1400" dirty="0" err="1"/>
              <a:t>sea</a:t>
            </a:r>
            <a:r>
              <a:rPr lang="el-GR" sz="1400" dirty="0"/>
              <a:t> </a:t>
            </a:r>
            <a:r>
              <a:rPr lang="el-GR" sz="1400" dirty="0" err="1"/>
              <a:t>coordination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812835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777240" y="3776259"/>
            <a:ext cx="3566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Limited</a:t>
            </a:r>
            <a:r>
              <a:rPr lang="el-GR" sz="1400" dirty="0"/>
              <a:t> </a:t>
            </a:r>
            <a:r>
              <a:rPr lang="el-GR" sz="1400" dirty="0" err="1"/>
              <a:t>enforcement</a:t>
            </a:r>
            <a:r>
              <a:rPr lang="el-GR" sz="1400" dirty="0"/>
              <a:t> </a:t>
            </a:r>
            <a:r>
              <a:rPr lang="el-GR" sz="1400" dirty="0" err="1"/>
              <a:t>outside</a:t>
            </a:r>
            <a:r>
              <a:rPr lang="el-GR" sz="1400" dirty="0"/>
              <a:t> </a:t>
            </a:r>
            <a:r>
              <a:rPr lang="el-GR" sz="1400" dirty="0" err="1"/>
              <a:t>urban</a:t>
            </a:r>
            <a:r>
              <a:rPr lang="el-GR" sz="1400" dirty="0"/>
              <a:t> </a:t>
            </a:r>
            <a:r>
              <a:rPr lang="el-GR" sz="1400" dirty="0" err="1"/>
              <a:t>areas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754880" y="777240"/>
            <a:ext cx="4114800" cy="3977640"/>
          </a:xfrm>
          <a:prstGeom prst="roundRect">
            <a:avLst>
              <a:gd name="adj" fmla="val 2299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4892040" y="89611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Carrying Capacity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92040" y="1325880"/>
            <a:ext cx="3840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Physical: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visitors the infrastructure can support without degradation.
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Environmental: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at which ecosystems remain functional — beaches, water, habitats.
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Social: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 tolerance threshold — when 'enough is enough'.
</a:t>
            </a:r>
            <a:r>
              <a:rPr lang="el-GR" sz="1400" dirty="0" err="1">
                <a:solidFill>
                  <a:schemeClr val="bg1"/>
                </a:solidFill>
              </a:rPr>
              <a:t>Example</a:t>
            </a:r>
            <a:r>
              <a:rPr lang="el-GR" sz="1400" dirty="0">
                <a:solidFill>
                  <a:schemeClr val="bg1"/>
                </a:solidFill>
              </a:rPr>
              <a:t>: </a:t>
            </a:r>
            <a:r>
              <a:rPr lang="el-GR" sz="1400" dirty="0" err="1">
                <a:solidFill>
                  <a:schemeClr val="bg1"/>
                </a:solidFill>
              </a:rPr>
              <a:t>Naxos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shows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that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pressure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changes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by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place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season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Case Studies: Rhodes, Majorca, Canary Islands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Mediterranean Comparisons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777240"/>
            <a:ext cx="2743200" cy="4114800"/>
          </a:xfrm>
          <a:prstGeom prst="roundRect">
            <a:avLst>
              <a:gd name="adj" fmla="val 4000"/>
            </a:avLst>
          </a:prstGeom>
          <a:solidFill>
            <a:srgbClr val="065A82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57200" y="89611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Rhodes (Dodecanese, GR)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38912" y="1673352"/>
            <a:ext cx="182880" cy="18288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6" name="Text 4"/>
          <p:cNvSpPr/>
          <p:nvPr/>
        </p:nvSpPr>
        <p:spPr>
          <a:xfrm>
            <a:off x="685800" y="1627632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6.92M airport passengers (2024)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8912" y="2331720"/>
            <a:ext cx="182880" cy="18288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8" name="Text 6"/>
          <p:cNvSpPr/>
          <p:nvPr/>
        </p:nvSpPr>
        <p:spPr>
          <a:xfrm>
            <a:off x="685800" y="2286000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+41% ex-urban flat coastal built-up (2006–18)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8912" y="2990088"/>
            <a:ext cx="182880" cy="18288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10" name="Text 8"/>
          <p:cNvSpPr/>
          <p:nvPr/>
        </p:nvSpPr>
        <p:spPr>
          <a:xfrm>
            <a:off x="685800" y="2944368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Tourism = ~49% regional GVA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8912" y="3648456"/>
            <a:ext cx="182880" cy="18288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12" name="Text 10"/>
          <p:cNvSpPr/>
          <p:nvPr/>
        </p:nvSpPr>
        <p:spPr>
          <a:xfrm>
            <a:off x="685800" y="3602736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South</a:t>
            </a:r>
            <a:r>
              <a:rPr lang="el-GR" sz="1400" dirty="0">
                <a:solidFill>
                  <a:schemeClr val="bg1"/>
                </a:solidFill>
              </a:rPr>
              <a:t> Aegean: </a:t>
            </a:r>
            <a:r>
              <a:rPr lang="el-GR" sz="1400" dirty="0" err="1">
                <a:solidFill>
                  <a:schemeClr val="bg1"/>
                </a:solidFill>
              </a:rPr>
              <a:t>one</a:t>
            </a:r>
            <a:r>
              <a:rPr lang="el-GR" sz="1400" dirty="0">
                <a:solidFill>
                  <a:schemeClr val="bg1"/>
                </a:solidFill>
              </a:rPr>
              <a:t> of the </a:t>
            </a:r>
            <a:r>
              <a:rPr lang="el-GR" sz="1400" dirty="0" err="1">
                <a:solidFill>
                  <a:schemeClr val="bg1"/>
                </a:solidFill>
              </a:rPr>
              <a:t>few</a:t>
            </a:r>
            <a:r>
              <a:rPr lang="el-GR" sz="1400" dirty="0">
                <a:solidFill>
                  <a:schemeClr val="bg1"/>
                </a:solidFill>
              </a:rPr>
              <a:t> Greek </a:t>
            </a:r>
            <a:r>
              <a:rPr lang="el-GR" sz="1400" dirty="0" err="1">
                <a:solidFill>
                  <a:schemeClr val="bg1"/>
                </a:solidFill>
              </a:rPr>
              <a:t>regions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with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population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growth</a:t>
            </a:r>
            <a:r>
              <a:rPr lang="el-GR" sz="1400" dirty="0">
                <a:solidFill>
                  <a:schemeClr val="bg1"/>
                </a:solidFill>
              </a:rPr>
              <a:t> 2011–2021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200400" y="777240"/>
            <a:ext cx="2743200" cy="4114800"/>
          </a:xfrm>
          <a:prstGeom prst="roundRect">
            <a:avLst>
              <a:gd name="adj" fmla="val 4000"/>
            </a:avLst>
          </a:prstGeom>
          <a:solidFill>
            <a:schemeClr val="accent5">
              <a:lumMod val="40000"/>
              <a:lumOff val="60000"/>
            </a:schemeClr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3337560" y="89611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Majorca (Balearics, ES)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319272" y="1673352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16" name="Text 14"/>
          <p:cNvSpPr/>
          <p:nvPr/>
        </p:nvSpPr>
        <p:spPr>
          <a:xfrm>
            <a:off x="3566160" y="1627632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Artificial land use grew substantially 1990–2006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319272" y="2331720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18" name="Text 16"/>
          <p:cNvSpPr/>
          <p:nvPr/>
        </p:nvSpPr>
        <p:spPr>
          <a:xfrm>
            <a:off x="3566160" y="2286000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Second</a:t>
            </a:r>
            <a:r>
              <a:rPr lang="el-GR" sz="1400" dirty="0"/>
              <a:t> </a:t>
            </a:r>
            <a:r>
              <a:rPr lang="el-GR" sz="1400" dirty="0" err="1"/>
              <a:t>homes</a:t>
            </a:r>
            <a:r>
              <a:rPr lang="el-GR" sz="1400" dirty="0"/>
              <a:t> </a:t>
            </a:r>
            <a:r>
              <a:rPr lang="el-GR" sz="1400" dirty="0" err="1"/>
              <a:t>as</a:t>
            </a:r>
            <a:r>
              <a:rPr lang="el-GR" sz="1400" dirty="0"/>
              <a:t> </a:t>
            </a:r>
            <a:r>
              <a:rPr lang="el-GR" sz="1400" dirty="0" err="1"/>
              <a:t>key</a:t>
            </a:r>
            <a:r>
              <a:rPr lang="el-GR" sz="1400" dirty="0"/>
              <a:t> </a:t>
            </a:r>
            <a:r>
              <a:rPr lang="el-GR" sz="1400" dirty="0" err="1"/>
              <a:t>sprawl</a:t>
            </a:r>
            <a:r>
              <a:rPr lang="el-GR" sz="1400" dirty="0"/>
              <a:t> </a:t>
            </a:r>
            <a:r>
              <a:rPr lang="el-GR" sz="1400" dirty="0" err="1"/>
              <a:t>driver</a:t>
            </a:r>
            <a:r>
              <a:rPr lang="en-US" sz="1400" dirty="0"/>
              <a:t>	</a:t>
            </a:r>
          </a:p>
        </p:txBody>
      </p:sp>
      <p:sp>
        <p:nvSpPr>
          <p:cNvPr id="19" name="Shape 17"/>
          <p:cNvSpPr/>
          <p:nvPr/>
        </p:nvSpPr>
        <p:spPr>
          <a:xfrm>
            <a:off x="3319272" y="2990088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20" name="Text 18"/>
          <p:cNvSpPr/>
          <p:nvPr/>
        </p:nvSpPr>
        <p:spPr>
          <a:xfrm>
            <a:off x="3566160" y="2944368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BICI (Balearic Tourist Indicator) </a:t>
            </a:r>
            <a:r>
              <a:rPr lang="el-GR" sz="1400" dirty="0" err="1"/>
              <a:t>used</a:t>
            </a:r>
            <a:r>
              <a:rPr lang="el-GR" sz="1400" dirty="0"/>
              <a:t> for </a:t>
            </a:r>
            <a:r>
              <a:rPr lang="el-GR" sz="1400" dirty="0" err="1"/>
              <a:t>carrying-capacity</a:t>
            </a:r>
            <a:r>
              <a:rPr lang="el-GR" sz="1400" dirty="0"/>
              <a:t> </a:t>
            </a:r>
            <a:r>
              <a:rPr lang="el-GR" sz="1400" dirty="0" err="1"/>
              <a:t>monitoring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319272" y="3648456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22" name="Text 20"/>
          <p:cNvSpPr/>
          <p:nvPr/>
        </p:nvSpPr>
        <p:spPr>
          <a:xfrm>
            <a:off x="3566160" y="3602736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Tourist tax introduced 2016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080760" y="777240"/>
            <a:ext cx="2743200" cy="4114800"/>
          </a:xfrm>
          <a:prstGeom prst="roundRect">
            <a:avLst>
              <a:gd name="adj" fmla="val 4000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6217920" y="89611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Canary Islands (ES)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199632" y="1673352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26" name="Text 24"/>
          <p:cNvSpPr/>
          <p:nvPr/>
        </p:nvSpPr>
        <p:spPr>
          <a:xfrm>
            <a:off x="6446520" y="1627632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urban land expansion 1990–2018 (CORINE data)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199632" y="2331720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28" name="Text 26"/>
          <p:cNvSpPr/>
          <p:nvPr/>
        </p:nvSpPr>
        <p:spPr>
          <a:xfrm>
            <a:off x="6446520" y="2286000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of agricultural areas alongside urban growth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199632" y="2990088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30" name="Text 28"/>
          <p:cNvSpPr/>
          <p:nvPr/>
        </p:nvSpPr>
        <p:spPr>
          <a:xfrm>
            <a:off x="6446520" y="2944368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Island</a:t>
            </a:r>
            <a:r>
              <a:rPr lang="el-GR" sz="1400" dirty="0"/>
              <a:t> </a:t>
            </a:r>
            <a:r>
              <a:rPr lang="el-GR" sz="1400" dirty="0" err="1"/>
              <a:t>differences</a:t>
            </a:r>
            <a:r>
              <a:rPr lang="el-GR" sz="1400" dirty="0"/>
              <a:t>: </a:t>
            </a:r>
            <a:r>
              <a:rPr lang="el-GR" sz="1400" dirty="0" err="1"/>
              <a:t>Tenerife</a:t>
            </a:r>
            <a:r>
              <a:rPr lang="el-GR" sz="1400" dirty="0"/>
              <a:t> </a:t>
            </a:r>
            <a:r>
              <a:rPr lang="el-GR" sz="1400" dirty="0" err="1"/>
              <a:t>vs</a:t>
            </a:r>
            <a:r>
              <a:rPr lang="el-GR" sz="1400" dirty="0"/>
              <a:t> </a:t>
            </a:r>
            <a:r>
              <a:rPr lang="el-GR" sz="1400" dirty="0" err="1"/>
              <a:t>La</a:t>
            </a:r>
            <a:r>
              <a:rPr lang="el-GR" sz="1400" dirty="0"/>
              <a:t> </a:t>
            </a:r>
            <a:r>
              <a:rPr lang="el-GR" sz="1400" dirty="0" err="1"/>
              <a:t>Palma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199632" y="3648456"/>
            <a:ext cx="182880" cy="1828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 sz="1400"/>
          </a:p>
        </p:txBody>
      </p:sp>
      <p:sp>
        <p:nvSpPr>
          <p:cNvPr id="32" name="Text 30"/>
          <p:cNvSpPr/>
          <p:nvPr/>
        </p:nvSpPr>
        <p:spPr>
          <a:xfrm>
            <a:off x="6446520" y="3602736"/>
            <a:ext cx="2240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Growth policy attempted in Lanzarote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320040" y="4960620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Chatzi et al. (2025a,b); Hof &amp; Blázquez-Salom (2013); Gómez et al. (2020); ELSTAT 2025; Fraport Greece 2025</a:t>
            </a:r>
            <a:endParaRPr lang="en-US" sz="8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Airbnb Phenomenon: New Spatial Dynamics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65760" y="777240"/>
            <a:ext cx="475488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l-GR" sz="1600" b="1" dirty="0" err="1"/>
              <a:t>Airbnb</a:t>
            </a:r>
            <a:r>
              <a:rPr lang="el-GR" sz="1600" b="1" dirty="0"/>
              <a:t> </a:t>
            </a:r>
            <a:r>
              <a:rPr lang="el-GR" sz="1600" b="1" dirty="0" err="1"/>
              <a:t>changes</a:t>
            </a:r>
            <a:r>
              <a:rPr lang="el-GR" sz="1600" b="1" dirty="0"/>
              <a:t> </a:t>
            </a:r>
            <a:r>
              <a:rPr lang="el-GR" sz="1600" b="1" dirty="0" err="1"/>
              <a:t>tourism</a:t>
            </a:r>
            <a:r>
              <a:rPr lang="el-GR" sz="1600" b="1" dirty="0"/>
              <a:t> </a:t>
            </a:r>
            <a:r>
              <a:rPr lang="el-GR" sz="1600" b="1" dirty="0" err="1"/>
              <a:t>patterns</a:t>
            </a:r>
            <a:r>
              <a:rPr lang="en-US" sz="1600" b="1" dirty="0"/>
              <a:t>:</a:t>
            </a:r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</a:t>
            </a:r>
            <a:r>
              <a:rPr lang="el-GR" sz="1600" dirty="0" err="1"/>
              <a:t>Homes</a:t>
            </a:r>
            <a:r>
              <a:rPr lang="el-GR" sz="1600" dirty="0"/>
              <a:t> and </a:t>
            </a:r>
            <a:r>
              <a:rPr lang="el-GR" sz="1600" dirty="0" err="1"/>
              <a:t>apartments</a:t>
            </a:r>
            <a:r>
              <a:rPr lang="el-GR" sz="1600" dirty="0"/>
              <a:t> </a:t>
            </a:r>
            <a:r>
              <a:rPr lang="el-GR" sz="1600" dirty="0" err="1"/>
              <a:t>become</a:t>
            </a:r>
            <a:r>
              <a:rPr lang="el-GR" sz="1600" dirty="0"/>
              <a:t> </a:t>
            </a:r>
            <a:r>
              <a:rPr lang="el-GR" sz="1600" dirty="0" err="1"/>
              <a:t>tourist</a:t>
            </a:r>
            <a:r>
              <a:rPr lang="el-GR" sz="1600" dirty="0"/>
              <a:t> </a:t>
            </a:r>
            <a:r>
              <a:rPr lang="el-GR" sz="1600" dirty="0" err="1"/>
              <a:t>accommodation</a:t>
            </a:r>
            <a:r>
              <a:rPr lang="el-GR" sz="1600" dirty="0"/>
              <a:t> </a:t>
            </a:r>
            <a:endParaRPr lang="en-US" sz="1600" dirty="0"/>
          </a:p>
          <a:p>
            <a:r>
              <a:rPr lang="en-US" sz="1600" dirty="0"/>
              <a:t>b) </a:t>
            </a:r>
            <a:r>
              <a:rPr lang="el-GR" sz="1600" dirty="0" err="1"/>
              <a:t>Tourism</a:t>
            </a:r>
            <a:r>
              <a:rPr lang="el-GR" sz="1600" dirty="0"/>
              <a:t> </a:t>
            </a:r>
            <a:r>
              <a:rPr lang="el-GR" sz="1600" dirty="0" err="1"/>
              <a:t>spreads</a:t>
            </a:r>
            <a:r>
              <a:rPr lang="el-GR" sz="1600" dirty="0"/>
              <a:t> </a:t>
            </a:r>
            <a:r>
              <a:rPr lang="el-GR" sz="1600" dirty="0" err="1"/>
              <a:t>beyond</a:t>
            </a:r>
            <a:r>
              <a:rPr lang="el-GR" sz="1600" dirty="0"/>
              <a:t> </a:t>
            </a:r>
            <a:r>
              <a:rPr lang="el-GR" sz="1600" dirty="0" err="1"/>
              <a:t>hotel</a:t>
            </a:r>
            <a:r>
              <a:rPr lang="el-GR" sz="1600" dirty="0"/>
              <a:t> </a:t>
            </a:r>
            <a:r>
              <a:rPr lang="el-GR" sz="1600" dirty="0" err="1"/>
              <a:t>areas</a:t>
            </a:r>
            <a:r>
              <a:rPr lang="el-GR" sz="1600" dirty="0"/>
              <a:t> </a:t>
            </a:r>
            <a:r>
              <a:rPr lang="el-GR" sz="1600" dirty="0" err="1"/>
              <a:t>into</a:t>
            </a:r>
            <a:r>
              <a:rPr lang="el-GR" sz="1600" dirty="0"/>
              <a:t> </a:t>
            </a:r>
            <a:r>
              <a:rPr lang="el-GR" sz="1600" dirty="0" err="1"/>
              <a:t>neighbourhoods</a:t>
            </a:r>
            <a:endParaRPr lang="en-US" sz="1600" dirty="0"/>
          </a:p>
          <a:p>
            <a:r>
              <a:rPr lang="en-US" sz="1600" dirty="0"/>
              <a:t>c) </a:t>
            </a:r>
            <a:r>
              <a:rPr lang="el-GR" sz="1600" dirty="0" err="1"/>
              <a:t>Local</a:t>
            </a:r>
            <a:r>
              <a:rPr lang="el-GR" sz="1600" dirty="0"/>
              <a:t> </a:t>
            </a:r>
            <a:r>
              <a:rPr lang="el-GR" sz="1600" dirty="0" err="1"/>
              <a:t>rents</a:t>
            </a:r>
            <a:r>
              <a:rPr lang="el-GR" sz="1600" dirty="0"/>
              <a:t> and </a:t>
            </a:r>
            <a:r>
              <a:rPr lang="el-GR" sz="1600" dirty="0" err="1"/>
              <a:t>housing</a:t>
            </a:r>
            <a:r>
              <a:rPr lang="el-GR" sz="1600" dirty="0"/>
              <a:t> </a:t>
            </a:r>
            <a:r>
              <a:rPr lang="el-GR" sz="1600" dirty="0" err="1"/>
              <a:t>access</a:t>
            </a:r>
            <a:r>
              <a:rPr lang="el-GR" sz="1600" dirty="0"/>
              <a:t> </a:t>
            </a:r>
            <a:r>
              <a:rPr lang="el-GR" sz="1600" dirty="0" err="1"/>
              <a:t>may</a:t>
            </a:r>
            <a:r>
              <a:rPr lang="el-GR" sz="1600" dirty="0"/>
              <a:t> </a:t>
            </a:r>
            <a:r>
              <a:rPr lang="el-GR" sz="1600" dirty="0" err="1"/>
              <a:t>be</a:t>
            </a:r>
            <a:r>
              <a:rPr lang="el-GR" sz="1600" dirty="0"/>
              <a:t> </a:t>
            </a:r>
            <a:r>
              <a:rPr lang="el-GR" sz="1600" dirty="0" err="1"/>
              <a:t>affected</a:t>
            </a:r>
            <a:r>
              <a:rPr lang="el-GR" sz="1600" dirty="0"/>
              <a:t> </a:t>
            </a:r>
            <a:endParaRPr lang="en-US" sz="1600" dirty="0"/>
          </a:p>
          <a:p>
            <a:r>
              <a:rPr lang="en-US" sz="1600" dirty="0"/>
              <a:t>d) </a:t>
            </a:r>
            <a:r>
              <a:rPr lang="el-GR" sz="1600" dirty="0" err="1"/>
              <a:t>Inside</a:t>
            </a:r>
            <a:r>
              <a:rPr lang="el-GR" sz="1600" dirty="0"/>
              <a:t> </a:t>
            </a:r>
            <a:r>
              <a:rPr lang="el-GR" sz="1600" dirty="0" err="1"/>
              <a:t>Airbnb</a:t>
            </a:r>
            <a:r>
              <a:rPr lang="el-GR" sz="1600" dirty="0"/>
              <a:t> </a:t>
            </a:r>
            <a:r>
              <a:rPr lang="el-GR" sz="1600" dirty="0" err="1"/>
              <a:t>gives</a:t>
            </a:r>
            <a:r>
              <a:rPr lang="el-GR" sz="1600" dirty="0"/>
              <a:t> </a:t>
            </a:r>
            <a:r>
              <a:rPr lang="el-GR" sz="1600" dirty="0" err="1"/>
              <a:t>open</a:t>
            </a:r>
            <a:r>
              <a:rPr lang="el-GR" sz="1600" dirty="0"/>
              <a:t> </a:t>
            </a:r>
            <a:r>
              <a:rPr lang="el-GR" sz="1600" dirty="0" err="1"/>
              <a:t>data</a:t>
            </a:r>
            <a:r>
              <a:rPr lang="el-GR" sz="1600" dirty="0"/>
              <a:t> for </a:t>
            </a:r>
            <a:r>
              <a:rPr lang="el-GR" sz="1600" dirty="0" err="1"/>
              <a:t>analysis</a:t>
            </a:r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</a:p>
          <a:p>
            <a:endParaRPr lang="en-US" sz="1600" dirty="0">
              <a:solidFill>
                <a:srgbClr val="1A2E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600" dirty="0">
              <a:solidFill>
                <a:srgbClr val="1A2E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question for island planning:</a:t>
            </a:r>
          </a:p>
          <a:p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l-GR" sz="1600" dirty="0" err="1"/>
              <a:t>Is</a:t>
            </a:r>
            <a:r>
              <a:rPr lang="el-GR" sz="1600" dirty="0"/>
              <a:t> </a:t>
            </a:r>
            <a:r>
              <a:rPr lang="el-GR" sz="1600" dirty="0" err="1"/>
              <a:t>Airbnb</a:t>
            </a:r>
            <a:r>
              <a:rPr lang="el-GR" sz="1600" dirty="0"/>
              <a:t> </a:t>
            </a:r>
            <a:r>
              <a:rPr lang="el-GR" sz="1600" dirty="0" err="1"/>
              <a:t>adding</a:t>
            </a:r>
            <a:r>
              <a:rPr lang="el-GR" sz="1600" dirty="0"/>
              <a:t> </a:t>
            </a:r>
            <a:r>
              <a:rPr lang="el-GR" sz="1600" dirty="0" err="1"/>
              <a:t>pressure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coastal</a:t>
            </a:r>
            <a:r>
              <a:rPr lang="el-GR" sz="1600" dirty="0"/>
              <a:t> </a:t>
            </a:r>
            <a:r>
              <a:rPr lang="el-GR" sz="1600" dirty="0" err="1"/>
              <a:t>hotspots</a:t>
            </a:r>
            <a:r>
              <a:rPr lang="el-GR" sz="1600" dirty="0"/>
              <a:t>,</a:t>
            </a:r>
            <a:br>
              <a:rPr lang="el-GR" sz="1600" dirty="0"/>
            </a:br>
            <a:r>
              <a:rPr lang="el-GR" sz="1600" dirty="0" err="1"/>
              <a:t>or</a:t>
            </a:r>
            <a:r>
              <a:rPr lang="el-GR" sz="1600" dirty="0"/>
              <a:t> </a:t>
            </a:r>
            <a:r>
              <a:rPr lang="el-GR" sz="1600" dirty="0" err="1"/>
              <a:t>spreading</a:t>
            </a:r>
            <a:r>
              <a:rPr lang="el-GR" sz="1600" dirty="0"/>
              <a:t> </a:t>
            </a:r>
            <a:r>
              <a:rPr lang="el-GR" sz="1600" dirty="0" err="1"/>
              <a:t>tourism</a:t>
            </a:r>
            <a:r>
              <a:rPr lang="el-GR" sz="1600" dirty="0"/>
              <a:t> </a:t>
            </a:r>
            <a:r>
              <a:rPr lang="el-GR" sz="1600" dirty="0" err="1"/>
              <a:t>more</a:t>
            </a:r>
            <a:r>
              <a:rPr lang="el-GR" sz="1600" dirty="0"/>
              <a:t> </a:t>
            </a:r>
            <a:r>
              <a:rPr lang="el-GR" sz="1600" dirty="0" err="1"/>
              <a:t>evenly</a:t>
            </a:r>
            <a:r>
              <a:rPr lang="el-GR" sz="1600" dirty="0"/>
              <a:t>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03520" y="777240"/>
            <a:ext cx="3520440" cy="1234440"/>
          </a:xfrm>
          <a:prstGeom prst="roundRect">
            <a:avLst>
              <a:gd name="adj" fmla="val 7407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5440680" y="868680"/>
            <a:ext cx="3246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~85%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40680" y="146304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l-GR" sz="1200" b="1" dirty="0" err="1">
                <a:solidFill>
                  <a:schemeClr val="bg1"/>
                </a:solidFill>
              </a:rPr>
              <a:t>How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many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listings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are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close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to</a:t>
            </a:r>
            <a:r>
              <a:rPr lang="el-GR" sz="1200" b="1" dirty="0">
                <a:solidFill>
                  <a:schemeClr val="bg1"/>
                </a:solidFill>
              </a:rPr>
              <a:t> the </a:t>
            </a:r>
            <a:r>
              <a:rPr lang="el-GR" sz="1200" b="1" dirty="0" err="1">
                <a:solidFill>
                  <a:schemeClr val="bg1"/>
                </a:solidFill>
              </a:rPr>
              <a:t>coast</a:t>
            </a:r>
            <a:r>
              <a:rPr lang="el-GR" sz="1200" b="1" dirty="0">
                <a:solidFill>
                  <a:schemeClr val="bg1"/>
                </a:solidFill>
              </a:rPr>
              <a:t>?</a:t>
            </a:r>
            <a:br>
              <a:rPr lang="el-GR" sz="1200" dirty="0">
                <a:solidFill>
                  <a:schemeClr val="bg1"/>
                </a:solidFill>
              </a:rPr>
            </a:br>
            <a:r>
              <a:rPr lang="el-GR" sz="1200" i="1" dirty="0" err="1">
                <a:solidFill>
                  <a:schemeClr val="bg1"/>
                </a:solidFill>
              </a:rPr>
              <a:t>Within</a:t>
            </a:r>
            <a:r>
              <a:rPr lang="el-GR" sz="1200" i="1" dirty="0">
                <a:solidFill>
                  <a:schemeClr val="bg1"/>
                </a:solidFill>
              </a:rPr>
              <a:t> 2 </a:t>
            </a:r>
            <a:r>
              <a:rPr lang="el-GR" sz="1200" i="1" dirty="0" err="1">
                <a:solidFill>
                  <a:schemeClr val="bg1"/>
                </a:solidFill>
              </a:rPr>
              <a:t>km</a:t>
            </a:r>
            <a:r>
              <a:rPr lang="el-GR" sz="1200" i="1" dirty="0">
                <a:solidFill>
                  <a:schemeClr val="bg1"/>
                </a:solidFill>
              </a:rPr>
              <a:t>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5303520" y="2148840"/>
            <a:ext cx="3520440" cy="1234440"/>
          </a:xfrm>
          <a:prstGeom prst="roundRect">
            <a:avLst>
              <a:gd name="adj" fmla="val 7407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5440680" y="2240280"/>
            <a:ext cx="3246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3–5×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40680" y="283464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l-GR" sz="1200" b="1" dirty="0" err="1">
                <a:solidFill>
                  <a:schemeClr val="bg1"/>
                </a:solidFill>
              </a:rPr>
              <a:t>Airbnb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prices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may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be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higher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than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local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rents</a:t>
            </a:r>
            <a:br>
              <a:rPr lang="el-GR" sz="1200" dirty="0">
                <a:solidFill>
                  <a:schemeClr val="bg1"/>
                </a:solidFill>
              </a:rPr>
            </a:br>
            <a:r>
              <a:rPr lang="el-GR" sz="1200" i="1" dirty="0" err="1">
                <a:solidFill>
                  <a:schemeClr val="bg1"/>
                </a:solidFill>
              </a:rPr>
              <a:t>Indicative</a:t>
            </a:r>
            <a:r>
              <a:rPr lang="el-GR" sz="1200" i="1" dirty="0">
                <a:solidFill>
                  <a:schemeClr val="bg1"/>
                </a:solidFill>
              </a:rPr>
              <a:t> — </a:t>
            </a:r>
            <a:r>
              <a:rPr lang="el-GR" sz="1200" i="1" dirty="0" err="1">
                <a:solidFill>
                  <a:schemeClr val="bg1"/>
                </a:solidFill>
              </a:rPr>
              <a:t>discuss</a:t>
            </a:r>
            <a:r>
              <a:rPr lang="el-GR" sz="1200" i="1" dirty="0">
                <a:solidFill>
                  <a:schemeClr val="bg1"/>
                </a:solidFill>
              </a:rPr>
              <a:t> </a:t>
            </a:r>
            <a:r>
              <a:rPr lang="el-GR" sz="1200" i="1" dirty="0" err="1">
                <a:solidFill>
                  <a:schemeClr val="bg1"/>
                </a:solidFill>
              </a:rPr>
              <a:t>with</a:t>
            </a:r>
            <a:r>
              <a:rPr lang="el-GR" sz="1200" i="1" dirty="0">
                <a:solidFill>
                  <a:schemeClr val="bg1"/>
                </a:solidFill>
              </a:rPr>
              <a:t> </a:t>
            </a:r>
            <a:r>
              <a:rPr lang="el-GR" sz="1200" i="1" dirty="0" err="1">
                <a:solidFill>
                  <a:schemeClr val="bg1"/>
                </a:solidFill>
              </a:rPr>
              <a:t>caution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5303520" y="3520440"/>
            <a:ext cx="3520440" cy="1234440"/>
          </a:xfrm>
          <a:prstGeom prst="roundRect">
            <a:avLst>
              <a:gd name="adj" fmla="val 7407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5440680" y="3611880"/>
            <a:ext cx="3246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June–Aug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5440680" y="420624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l-GR" sz="1200" b="1" dirty="0" err="1">
                <a:solidFill>
                  <a:schemeClr val="bg1"/>
                </a:solidFill>
              </a:rPr>
              <a:t>Summer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peak</a:t>
            </a:r>
            <a:br>
              <a:rPr lang="el-GR" sz="1200" dirty="0">
                <a:solidFill>
                  <a:schemeClr val="bg1"/>
                </a:solidFill>
              </a:rPr>
            </a:br>
            <a:r>
              <a:rPr lang="el-GR" sz="1200" b="1" dirty="0" err="1">
                <a:solidFill>
                  <a:schemeClr val="bg1"/>
                </a:solidFill>
              </a:rPr>
              <a:t>Highest</a:t>
            </a:r>
            <a:r>
              <a:rPr lang="el-GR" sz="1200" b="1" dirty="0">
                <a:solidFill>
                  <a:schemeClr val="bg1"/>
                </a:solidFill>
              </a:rPr>
              <a:t> </a:t>
            </a:r>
            <a:r>
              <a:rPr lang="el-GR" sz="1200" b="1" dirty="0" err="1">
                <a:solidFill>
                  <a:schemeClr val="bg1"/>
                </a:solidFill>
              </a:rPr>
              <a:t>availability</a:t>
            </a:r>
            <a:r>
              <a:rPr lang="el-GR" sz="1200" b="1" dirty="0">
                <a:solidFill>
                  <a:schemeClr val="bg1"/>
                </a:solidFill>
              </a:rPr>
              <a:t> / </a:t>
            </a:r>
            <a:r>
              <a:rPr lang="el-GR" sz="1200" b="1" dirty="0" err="1">
                <a:solidFill>
                  <a:schemeClr val="bg1"/>
                </a:solidFill>
              </a:rPr>
              <a:t>occupancy</a:t>
            </a:r>
            <a:br>
              <a:rPr lang="el-GR" sz="1200" dirty="0">
                <a:solidFill>
                  <a:schemeClr val="bg1"/>
                </a:solidFill>
              </a:rPr>
            </a:br>
            <a:r>
              <a:rPr lang="el-GR" sz="1200" i="1" dirty="0" err="1">
                <a:solidFill>
                  <a:schemeClr val="bg1"/>
                </a:solidFill>
              </a:rPr>
              <a:t>Seasonality</a:t>
            </a:r>
            <a:r>
              <a:rPr lang="el-GR" sz="1200" i="1" dirty="0">
                <a:solidFill>
                  <a:schemeClr val="bg1"/>
                </a:solidFill>
              </a:rPr>
              <a:t> </a:t>
            </a:r>
            <a:r>
              <a:rPr lang="el-GR" sz="1200" i="1" dirty="0" err="1">
                <a:solidFill>
                  <a:schemeClr val="bg1"/>
                </a:solidFill>
              </a:rPr>
              <a:t>effect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Towards Sustainable Tourism on Islands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Policy &amp; Planning Toolkit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8046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57200" y="8961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Carrying Capacity Monitoring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1525772"/>
            <a:ext cx="2468880" cy="1061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Check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physical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environmental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social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limits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3200400" y="8046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3337560" y="8961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Coastal Zone Regulation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337560" y="1525772"/>
            <a:ext cx="2468880" cy="1061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Use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coastal-zone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mapping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to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identify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vulnerable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areas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6080760" y="8046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6217920" y="8961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ICZM &amp; MSP Integration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217920" y="1426464"/>
            <a:ext cx="2468880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Barcelona Convention ICZM Protocol + EU MSP Directive 2014/89/EU. </a:t>
            </a:r>
          </a:p>
          <a:p>
            <a:endParaRPr lang="en-US" sz="140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l-GR" sz="1400" dirty="0" err="1">
                <a:solidFill>
                  <a:schemeClr val="bg1"/>
                </a:solidFill>
              </a:rPr>
              <a:t>Connect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land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planning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with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marine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planning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20040" y="28620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457200" y="29535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Short-Term Rental Regulation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3502152"/>
            <a:ext cx="2468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Manage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Airbnb</a:t>
            </a:r>
            <a:r>
              <a:rPr lang="el-GR" sz="1400" dirty="0">
                <a:solidFill>
                  <a:schemeClr val="bg1"/>
                </a:solidFill>
              </a:rPr>
              <a:t>/</a:t>
            </a:r>
            <a:r>
              <a:rPr lang="el-GR" sz="1400" dirty="0" err="1">
                <a:solidFill>
                  <a:schemeClr val="bg1"/>
                </a:solidFill>
              </a:rPr>
              <a:t>platform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accommodation</a:t>
            </a:r>
            <a:r>
              <a:rPr lang="el-GR" sz="1400" dirty="0">
                <a:solidFill>
                  <a:schemeClr val="bg1"/>
                </a:solidFill>
              </a:rPr>
              <a:t> in </a:t>
            </a:r>
            <a:r>
              <a:rPr lang="el-GR" sz="1400" dirty="0" err="1">
                <a:solidFill>
                  <a:schemeClr val="bg1"/>
                </a:solidFill>
              </a:rPr>
              <a:t>pressured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areas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 </a:t>
            </a:r>
            <a:r>
              <a:rPr lang="el-GR" sz="1400" dirty="0" err="1">
                <a:solidFill>
                  <a:schemeClr val="bg1"/>
                </a:solidFill>
              </a:rPr>
              <a:t>include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Amsterdam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Barcelona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Palma</a:t>
            </a:r>
            <a:r>
              <a:rPr lang="el-GR" sz="1400" dirty="0">
                <a:solidFill>
                  <a:schemeClr val="bg1"/>
                </a:solidFill>
              </a:rPr>
              <a:t> de </a:t>
            </a:r>
            <a:r>
              <a:rPr lang="el-GR" sz="1400" dirty="0" err="1">
                <a:solidFill>
                  <a:schemeClr val="bg1"/>
                </a:solidFill>
              </a:rPr>
              <a:t>Mallorca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Athens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200400" y="28620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3337560" y="29535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Soil Sealing Control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337560" y="3540642"/>
            <a:ext cx="2468880" cy="1104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Limit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new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impervious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surfaces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outside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settlements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080760" y="2862072"/>
            <a:ext cx="2743200" cy="1920240"/>
          </a:xfrm>
          <a:prstGeom prst="roundRect">
            <a:avLst>
              <a:gd name="adj" fmla="val 4762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9" name="Text 17"/>
          <p:cNvSpPr/>
          <p:nvPr/>
        </p:nvSpPr>
        <p:spPr>
          <a:xfrm>
            <a:off x="6217920" y="2953512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Participatory Governance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217920" y="3502152"/>
            <a:ext cx="2468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Include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residents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workers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local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communities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22960"/>
            <a:ext cx="8412480" cy="731520"/>
          </a:xfrm>
          <a:prstGeom prst="roundRect">
            <a:avLst>
              <a:gd name="adj" fmla="val 100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502920" y="978408"/>
            <a:ext cx="274320" cy="2743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868680" y="8686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Tourism is the economic engine of South Aegean islands — but also the primary driver of coastal land change.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45920"/>
            <a:ext cx="8412480" cy="731520"/>
          </a:xfrm>
          <a:prstGeom prst="roundRect">
            <a:avLst>
              <a:gd name="adj" fmla="val 10000"/>
            </a:avLst>
          </a:prstGeom>
          <a:solidFill>
            <a:srgbClr val="0D5470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Shape 5"/>
          <p:cNvSpPr/>
          <p:nvPr/>
        </p:nvSpPr>
        <p:spPr>
          <a:xfrm>
            <a:off x="502920" y="1801368"/>
            <a:ext cx="274320" cy="2743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868680" y="16916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expression of tourism demand: coastal sprawl, ex-urban construction, second homes outside settlement limits.</a:t>
            </a:r>
          </a:p>
        </p:txBody>
      </p:sp>
      <p:sp>
        <p:nvSpPr>
          <p:cNvPr id="9" name="Shape 7"/>
          <p:cNvSpPr/>
          <p:nvPr/>
        </p:nvSpPr>
        <p:spPr>
          <a:xfrm>
            <a:off x="365760" y="2468880"/>
            <a:ext cx="8412480" cy="731520"/>
          </a:xfrm>
          <a:prstGeom prst="roundRect">
            <a:avLst>
              <a:gd name="adj" fmla="val 100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0" name="Shape 8"/>
          <p:cNvSpPr/>
          <p:nvPr/>
        </p:nvSpPr>
        <p:spPr>
          <a:xfrm>
            <a:off x="502920" y="2624328"/>
            <a:ext cx="274320" cy="2743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868680" y="25146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</a:t>
            </a:r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authorities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enforcement</a:t>
            </a:r>
            <a:r>
              <a:rPr lang="el-GR" sz="1200" dirty="0"/>
              <a:t>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3291840"/>
            <a:ext cx="8412480" cy="731520"/>
          </a:xfrm>
          <a:prstGeom prst="roundRect">
            <a:avLst>
              <a:gd name="adj" fmla="val 10000"/>
            </a:avLst>
          </a:prstGeom>
          <a:solidFill>
            <a:srgbClr val="0D5470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3" name="Shape 11"/>
          <p:cNvSpPr/>
          <p:nvPr/>
        </p:nvSpPr>
        <p:spPr>
          <a:xfrm>
            <a:off x="502920" y="3447288"/>
            <a:ext cx="274320" cy="2743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868680" y="33375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Airbnb adds new spatial complexity but open data helps us </a:t>
            </a:r>
            <a:r>
              <a:rPr lang="en-US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it.</a:t>
            </a:r>
          </a:p>
        </p:txBody>
      </p:sp>
      <p:sp>
        <p:nvSpPr>
          <p:cNvPr id="15" name="Shape 13"/>
          <p:cNvSpPr/>
          <p:nvPr/>
        </p:nvSpPr>
        <p:spPr>
          <a:xfrm>
            <a:off x="380270" y="4114800"/>
            <a:ext cx="8412480" cy="731520"/>
          </a:xfrm>
          <a:prstGeom prst="roundRect">
            <a:avLst>
              <a:gd name="adj" fmla="val 100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Shape 14"/>
          <p:cNvSpPr/>
          <p:nvPr/>
        </p:nvSpPr>
        <p:spPr>
          <a:xfrm>
            <a:off x="502920" y="4270248"/>
            <a:ext cx="274320" cy="2743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Text 15"/>
          <p:cNvSpPr/>
          <p:nvPr/>
        </p:nvSpPr>
        <p:spPr>
          <a:xfrm>
            <a:off x="868680" y="41605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tourism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ICZM, MSP,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carrying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</a:t>
            </a:r>
            <a:r>
              <a:rPr lang="el-GR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r>
              <a:rPr lang="el-GR" sz="1600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</a:t>
            </a:r>
            <a:r>
              <a:rPr lang="en-US" sz="16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Lecture Overview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02412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Islands?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island paradox: limited land, unlimited demand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219456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Shape 7"/>
          <p:cNvSpPr/>
          <p:nvPr/>
        </p:nvSpPr>
        <p:spPr>
          <a:xfrm>
            <a:off x="457200" y="251460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45720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30428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Tourism Dynamics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05840" y="265176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patterns, seasonality, typologies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47472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Shape 12"/>
          <p:cNvSpPr/>
          <p:nvPr/>
        </p:nvSpPr>
        <p:spPr>
          <a:xfrm>
            <a:off x="457200" y="379476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457200" y="3794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05840" y="358444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Spatial Pressures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05840" y="39319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Built-up dispersion, coastal sprawl, second homes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54880" y="91440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9" name="Shape 17"/>
          <p:cNvSpPr/>
          <p:nvPr/>
        </p:nvSpPr>
        <p:spPr>
          <a:xfrm>
            <a:off x="4846320" y="123444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0" name="Text 18"/>
          <p:cNvSpPr/>
          <p:nvPr/>
        </p:nvSpPr>
        <p:spPr>
          <a:xfrm>
            <a:off x="484632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94960" y="102412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Planning Challenges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94960" y="137160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carrying capacity, informality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754880" y="219456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4" name="Shape 22"/>
          <p:cNvSpPr/>
          <p:nvPr/>
        </p:nvSpPr>
        <p:spPr>
          <a:xfrm>
            <a:off x="4846320" y="251460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5" name="Text 23"/>
          <p:cNvSpPr/>
          <p:nvPr/>
        </p:nvSpPr>
        <p:spPr>
          <a:xfrm>
            <a:off x="484632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394960" y="230428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Case Studies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394960" y="265176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Rhodes, South Aegean, Mediterranean comparisons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54880" y="3474720"/>
            <a:ext cx="4114800" cy="1143000"/>
          </a:xfrm>
          <a:prstGeom prst="roundRect">
            <a:avLst>
              <a:gd name="adj" fmla="val 8000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9" name="Shape 27"/>
          <p:cNvSpPr/>
          <p:nvPr/>
        </p:nvSpPr>
        <p:spPr>
          <a:xfrm>
            <a:off x="4846320" y="379476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0" name="Text 28"/>
          <p:cNvSpPr/>
          <p:nvPr/>
        </p:nvSpPr>
        <p:spPr>
          <a:xfrm>
            <a:off x="4846320" y="3794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94960" y="358444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Towards Sustainability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94960" y="39319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Tools, policies, research frontiers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&amp; Discussion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efi.chatzi@geo.aegean.gr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ISLAS Summer School University of the Aegean  8 July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Island Paradox: Limited Land, Unlimited Demand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Islands? Geographic Specificities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ESPON (2012) classifies islands as geographic specificities — their constraints are also their appeal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502920" y="129844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Limited Space 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64592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 err="1"/>
              <a:t>Every</a:t>
            </a:r>
            <a:r>
              <a:rPr lang="el-GR" sz="1100" dirty="0"/>
              <a:t> </a:t>
            </a:r>
            <a:r>
              <a:rPr lang="el-GR" sz="1100" dirty="0" err="1"/>
              <a:t>land-use</a:t>
            </a:r>
            <a:r>
              <a:rPr lang="el-GR" sz="1100" dirty="0"/>
              <a:t> </a:t>
            </a:r>
            <a:r>
              <a:rPr lang="el-GR" sz="1100" dirty="0" err="1"/>
              <a:t>decision</a:t>
            </a:r>
            <a:r>
              <a:rPr lang="el-GR" sz="1100" dirty="0"/>
              <a:t> </a:t>
            </a:r>
            <a:r>
              <a:rPr lang="el-GR" sz="1100" dirty="0" err="1"/>
              <a:t>is</a:t>
            </a:r>
            <a:r>
              <a:rPr lang="el-GR" sz="1100" dirty="0"/>
              <a:t> a </a:t>
            </a:r>
            <a:r>
              <a:rPr lang="el-GR" sz="1100" dirty="0" err="1"/>
              <a:t>trade-off</a:t>
            </a:r>
            <a:r>
              <a:rPr lang="el-GR" sz="1100" dirty="0"/>
              <a:t>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063240" y="118872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3200400" y="129844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Isolation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200400" y="164592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 err="1"/>
              <a:t>Higher</a:t>
            </a:r>
            <a:r>
              <a:rPr lang="el-GR" sz="1100" dirty="0"/>
              <a:t> </a:t>
            </a:r>
            <a:r>
              <a:rPr lang="el-GR" sz="1100" dirty="0" err="1"/>
              <a:t>transport</a:t>
            </a:r>
            <a:r>
              <a:rPr lang="el-GR" sz="1100" dirty="0"/>
              <a:t> </a:t>
            </a:r>
            <a:r>
              <a:rPr lang="el-GR" sz="1100" dirty="0" err="1"/>
              <a:t>costs</a:t>
            </a:r>
            <a:r>
              <a:rPr lang="el-GR" sz="1100" dirty="0"/>
              <a:t> and </a:t>
            </a:r>
            <a:r>
              <a:rPr lang="el-GR" sz="1100" dirty="0" err="1"/>
              <a:t>supply-chain</a:t>
            </a:r>
            <a:r>
              <a:rPr lang="el-GR" sz="1100" dirty="0"/>
              <a:t> </a:t>
            </a:r>
            <a:r>
              <a:rPr lang="el-GR" sz="1100" dirty="0" err="1"/>
              <a:t>risks</a:t>
            </a:r>
            <a:r>
              <a:rPr lang="el-GR" sz="1100" dirty="0"/>
              <a:t>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760720" y="118872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5897880" y="129844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Environmental Value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897880" y="164592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/>
              <a:t>The </a:t>
            </a:r>
            <a:r>
              <a:rPr lang="el-GR" sz="1100" dirty="0" err="1"/>
              <a:t>assets</a:t>
            </a:r>
            <a:r>
              <a:rPr lang="el-GR" sz="1100" dirty="0"/>
              <a:t> </a:t>
            </a:r>
            <a:r>
              <a:rPr lang="el-GR" sz="1100" dirty="0" err="1"/>
              <a:t>tourism</a:t>
            </a:r>
            <a:r>
              <a:rPr lang="el-GR" sz="1100" dirty="0"/>
              <a:t> </a:t>
            </a:r>
            <a:r>
              <a:rPr lang="el-GR" sz="1100" dirty="0" err="1"/>
              <a:t>uses</a:t>
            </a:r>
            <a:r>
              <a:rPr lang="el-GR" sz="1100" dirty="0"/>
              <a:t> </a:t>
            </a:r>
            <a:r>
              <a:rPr lang="el-GR" sz="1100" dirty="0" err="1"/>
              <a:t>are</a:t>
            </a:r>
            <a:r>
              <a:rPr lang="el-GR" sz="1100" dirty="0"/>
              <a:t> </a:t>
            </a:r>
            <a:r>
              <a:rPr lang="el-GR" sz="1100" dirty="0" err="1"/>
              <a:t>also</a:t>
            </a:r>
            <a:r>
              <a:rPr lang="el-GR" sz="1100" dirty="0"/>
              <a:t> </a:t>
            </a:r>
            <a:r>
              <a:rPr lang="el-GR" sz="1100" dirty="0" err="1"/>
              <a:t>fragile</a:t>
            </a:r>
            <a:r>
              <a:rPr lang="el-GR" sz="1100" dirty="0"/>
              <a:t>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83464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502920" y="294436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Seasonality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2920" y="329184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 err="1"/>
              <a:t>Summer</a:t>
            </a:r>
            <a:r>
              <a:rPr lang="el-GR" sz="1100" dirty="0"/>
              <a:t> </a:t>
            </a:r>
            <a:r>
              <a:rPr lang="el-GR" sz="1100" dirty="0" err="1"/>
              <a:t>peaks</a:t>
            </a:r>
            <a:r>
              <a:rPr lang="el-GR" sz="1100" dirty="0"/>
              <a:t>, </a:t>
            </a:r>
            <a:r>
              <a:rPr lang="el-GR" sz="1100" dirty="0" err="1"/>
              <a:t>winter</a:t>
            </a:r>
            <a:r>
              <a:rPr lang="el-GR" sz="1100" dirty="0"/>
              <a:t> </a:t>
            </a:r>
            <a:r>
              <a:rPr lang="el-GR" sz="1100" dirty="0" err="1"/>
              <a:t>lows</a:t>
            </a:r>
            <a:r>
              <a:rPr lang="el-GR" sz="1100" dirty="0"/>
              <a:t>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63240" y="283464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7" name="Text 15"/>
          <p:cNvSpPr/>
          <p:nvPr/>
        </p:nvSpPr>
        <p:spPr>
          <a:xfrm>
            <a:off x="3200400" y="294436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Governance Gaps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200400" y="329184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 err="1"/>
              <a:t>Planning</a:t>
            </a:r>
            <a:r>
              <a:rPr lang="el-GR" sz="1100" dirty="0"/>
              <a:t> </a:t>
            </a:r>
            <a:r>
              <a:rPr lang="el-GR" sz="1100" dirty="0" err="1"/>
              <a:t>often</a:t>
            </a:r>
            <a:r>
              <a:rPr lang="el-GR" sz="1100" dirty="0"/>
              <a:t> </a:t>
            </a:r>
            <a:r>
              <a:rPr lang="el-GR" sz="1100" dirty="0" err="1"/>
              <a:t>lags</a:t>
            </a:r>
            <a:r>
              <a:rPr lang="el-GR" sz="1100" dirty="0"/>
              <a:t> </a:t>
            </a:r>
            <a:r>
              <a:rPr lang="el-GR" sz="1100" dirty="0" err="1"/>
              <a:t>behind</a:t>
            </a:r>
            <a:r>
              <a:rPr lang="el-GR" sz="1100" dirty="0"/>
              <a:t> </a:t>
            </a:r>
            <a:r>
              <a:rPr lang="el-GR" sz="1100" dirty="0" err="1"/>
              <a:t>pressure</a:t>
            </a:r>
            <a:r>
              <a:rPr lang="el-GR" sz="1100" dirty="0"/>
              <a:t>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760720" y="283464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0" name="Text 18"/>
          <p:cNvSpPr/>
          <p:nvPr/>
        </p:nvSpPr>
        <p:spPr>
          <a:xfrm>
            <a:off x="5897880" y="2944368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 &amp; Culture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897880" y="329184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100" dirty="0"/>
              <a:t>A </a:t>
            </a:r>
            <a:r>
              <a:rPr lang="el-GR" sz="1100" dirty="0" err="1"/>
              <a:t>tourism</a:t>
            </a:r>
            <a:r>
              <a:rPr lang="el-GR" sz="1100" dirty="0"/>
              <a:t> </a:t>
            </a:r>
            <a:r>
              <a:rPr lang="el-GR" sz="1100" dirty="0" err="1"/>
              <a:t>asset</a:t>
            </a:r>
            <a:r>
              <a:rPr lang="el-GR" sz="1100" dirty="0"/>
              <a:t>, </a:t>
            </a:r>
            <a:r>
              <a:rPr lang="el-GR" sz="1100" dirty="0" err="1"/>
              <a:t>but</a:t>
            </a:r>
            <a:r>
              <a:rPr lang="el-GR" sz="1100" dirty="0"/>
              <a:t> </a:t>
            </a:r>
            <a:r>
              <a:rPr lang="el-GR" sz="1100" dirty="0" err="1"/>
              <a:t>vulnerable</a:t>
            </a:r>
            <a:r>
              <a:rPr lang="el-GR" sz="1100" dirty="0"/>
              <a:t> </a:t>
            </a:r>
            <a:r>
              <a:rPr lang="el-GR" sz="1100" dirty="0" err="1"/>
              <a:t>to</a:t>
            </a:r>
            <a:r>
              <a:rPr lang="el-GR" sz="1100" dirty="0"/>
              <a:t> </a:t>
            </a:r>
            <a:r>
              <a:rPr lang="el-GR" sz="1100" dirty="0" err="1"/>
              <a:t>overdevelopment</a:t>
            </a:r>
            <a:r>
              <a:rPr lang="el-GR" sz="1100" dirty="0"/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Scale of the Challenge: South Aegean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#1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l-GR" sz="1600" dirty="0" err="1">
                <a:solidFill>
                  <a:schemeClr val="bg1"/>
                </a:solidFill>
              </a:rPr>
              <a:t>Largest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share</a:t>
            </a:r>
            <a:r>
              <a:rPr lang="el-GR" sz="1600" dirty="0">
                <a:solidFill>
                  <a:schemeClr val="bg1"/>
                </a:solidFill>
              </a:rPr>
              <a:t> of </a:t>
            </a:r>
            <a:r>
              <a:rPr lang="el-GR" sz="1600" dirty="0" err="1">
                <a:solidFill>
                  <a:schemeClr val="bg1"/>
                </a:solidFill>
              </a:rPr>
              <a:t>overnight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stays</a:t>
            </a:r>
            <a:r>
              <a:rPr lang="el-GR" sz="1600" dirty="0">
                <a:solidFill>
                  <a:schemeClr val="bg1"/>
                </a:solidFill>
              </a:rPr>
              <a:t> &amp; </a:t>
            </a:r>
            <a:r>
              <a:rPr lang="el-GR" sz="1600" dirty="0" err="1">
                <a:solidFill>
                  <a:schemeClr val="bg1"/>
                </a:solidFill>
              </a:rPr>
              <a:t>tourism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receipts</a:t>
            </a:r>
            <a:r>
              <a:rPr lang="el-GR" sz="1600" dirty="0">
                <a:solidFill>
                  <a:schemeClr val="bg1"/>
                </a:solidFill>
              </a:rPr>
              <a:t> in </a:t>
            </a:r>
            <a:r>
              <a:rPr lang="el-GR" sz="1600" dirty="0" err="1">
                <a:solidFill>
                  <a:schemeClr val="bg1"/>
                </a:solidFill>
              </a:rPr>
              <a:t>Greece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4754880" y="8686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4937760" y="100584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+6.1%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937760" y="17830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growth 2011–2021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(while Greece declined)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26974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 sz="1600"/>
          </a:p>
        </p:txBody>
      </p:sp>
      <p:sp>
        <p:nvSpPr>
          <p:cNvPr id="10" name="Text 8"/>
          <p:cNvSpPr/>
          <p:nvPr/>
        </p:nvSpPr>
        <p:spPr>
          <a:xfrm>
            <a:off x="548640" y="283464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6.92M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54864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Passengers at Rhodes Airport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2024 alone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26974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 sz="1600"/>
          </a:p>
        </p:txBody>
      </p:sp>
      <p:sp>
        <p:nvSpPr>
          <p:cNvPr id="13" name="Text 11"/>
          <p:cNvSpPr/>
          <p:nvPr/>
        </p:nvSpPr>
        <p:spPr>
          <a:xfrm>
            <a:off x="4937760" y="283464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 50%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493776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l-GR" sz="1600" dirty="0" err="1">
                <a:solidFill>
                  <a:schemeClr val="bg1"/>
                </a:solidFill>
              </a:rPr>
              <a:t>Approx</a:t>
            </a:r>
            <a:r>
              <a:rPr lang="el-GR" sz="1600" dirty="0">
                <a:solidFill>
                  <a:schemeClr val="bg1"/>
                </a:solidFill>
              </a:rPr>
              <a:t>. </a:t>
            </a:r>
            <a:r>
              <a:rPr lang="el-GR" sz="1600" dirty="0" err="1">
                <a:solidFill>
                  <a:schemeClr val="bg1"/>
                </a:solidFill>
              </a:rPr>
              <a:t>half</a:t>
            </a:r>
            <a:r>
              <a:rPr lang="el-GR" sz="1600" dirty="0">
                <a:solidFill>
                  <a:schemeClr val="bg1"/>
                </a:solidFill>
              </a:rPr>
              <a:t> of </a:t>
            </a:r>
            <a:r>
              <a:rPr lang="el-GR" sz="1600" dirty="0" err="1">
                <a:solidFill>
                  <a:schemeClr val="bg1"/>
                </a:solidFill>
              </a:rPr>
              <a:t>regional</a:t>
            </a:r>
            <a:r>
              <a:rPr lang="el-GR" sz="1600" dirty="0">
                <a:solidFill>
                  <a:schemeClr val="bg1"/>
                </a:solidFill>
              </a:rPr>
              <a:t> GVA </a:t>
            </a:r>
            <a:r>
              <a:rPr lang="el-GR" sz="1600" dirty="0" err="1">
                <a:solidFill>
                  <a:schemeClr val="bg1"/>
                </a:solidFill>
              </a:rPr>
              <a:t>linked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to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tourism-related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sectors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(NACE G-H-I)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ELSTAT 2023, 2025; Fraport Greece 2025; European Commission 2018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Tourism Dynamics: Growth, Seasonality &amp; Typologies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Tourism Typologies on Mediterranean Islands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island tourism is the same — typology shapes spatial pressure patterns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Mass Sun &amp; Sea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618488"/>
            <a:ext cx="38862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High </a:t>
            </a:r>
            <a:r>
              <a:rPr lang="el-GR" sz="1400" dirty="0" err="1"/>
              <a:t>volume</a:t>
            </a:r>
            <a:br>
              <a:rPr lang="el-GR" sz="1400" dirty="0"/>
            </a:br>
            <a:r>
              <a:rPr lang="el-GR" sz="1400" dirty="0" err="1"/>
              <a:t>Strong</a:t>
            </a:r>
            <a:r>
              <a:rPr lang="el-GR" sz="1400" dirty="0"/>
              <a:t> </a:t>
            </a:r>
            <a:r>
              <a:rPr lang="el-GR" sz="1400" dirty="0" err="1"/>
              <a:t>summer</a:t>
            </a:r>
            <a:r>
              <a:rPr lang="el-GR" sz="1400" dirty="0"/>
              <a:t> </a:t>
            </a:r>
            <a:r>
              <a:rPr lang="el-GR" sz="1400" dirty="0" err="1"/>
              <a:t>peak</a:t>
            </a:r>
            <a:br>
              <a:rPr lang="el-GR" sz="1400" dirty="0"/>
            </a:br>
            <a:r>
              <a:rPr lang="el-GR" sz="1400" dirty="0" err="1"/>
              <a:t>Coastal</a:t>
            </a:r>
            <a:r>
              <a:rPr lang="el-GR" sz="1400" dirty="0"/>
              <a:t> </a:t>
            </a:r>
            <a:r>
              <a:rPr lang="el-GR" sz="1400" dirty="0" err="1"/>
              <a:t>concentration</a:t>
            </a:r>
            <a:br>
              <a:rPr lang="el-GR" sz="1400" dirty="0"/>
            </a:br>
            <a:r>
              <a:rPr lang="el-GR" sz="1400" dirty="0" err="1"/>
              <a:t>Examples</a:t>
            </a:r>
            <a:r>
              <a:rPr lang="el-GR" sz="1400" dirty="0"/>
              <a:t>: </a:t>
            </a:r>
            <a:r>
              <a:rPr lang="el-GR" sz="1400" dirty="0" err="1"/>
              <a:t>Rhodes</a:t>
            </a:r>
            <a:r>
              <a:rPr lang="el-GR" sz="1400" dirty="0"/>
              <a:t>, </a:t>
            </a:r>
            <a:r>
              <a:rPr lang="el-GR" sz="1400" dirty="0" err="1"/>
              <a:t>Kos</a:t>
            </a:r>
            <a:r>
              <a:rPr lang="el-GR" sz="1400" dirty="0"/>
              <a:t>, </a:t>
            </a:r>
            <a:r>
              <a:rPr lang="el-GR" sz="1400" dirty="0" err="1"/>
              <a:t>Balearics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09160" y="114300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4846320" y="1234440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Cultural Tourism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46320" y="1618488"/>
            <a:ext cx="38862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Linked</a:t>
            </a:r>
            <a:r>
              <a:rPr lang="el-GR" sz="1400" dirty="0"/>
              <a:t> </a:t>
            </a:r>
            <a:r>
              <a:rPr lang="el-GR" sz="1400" dirty="0" err="1"/>
              <a:t>to</a:t>
            </a:r>
            <a:r>
              <a:rPr lang="el-GR" sz="1400" dirty="0"/>
              <a:t> </a:t>
            </a:r>
            <a:r>
              <a:rPr lang="el-GR" sz="1400" dirty="0" err="1"/>
              <a:t>heritage</a:t>
            </a:r>
            <a:r>
              <a:rPr lang="el-GR" sz="1400" dirty="0"/>
              <a:t> </a:t>
            </a:r>
            <a:r>
              <a:rPr lang="el-GR" sz="1400" dirty="0" err="1"/>
              <a:t>sites</a:t>
            </a:r>
            <a:br>
              <a:rPr lang="el-GR" sz="1400" dirty="0"/>
            </a:br>
            <a:r>
              <a:rPr lang="el-GR" sz="1400" dirty="0" err="1"/>
              <a:t>More</a:t>
            </a:r>
            <a:r>
              <a:rPr lang="el-GR" sz="1400" dirty="0"/>
              <a:t> </a:t>
            </a:r>
            <a:r>
              <a:rPr lang="el-GR" sz="1400" dirty="0" err="1"/>
              <a:t>distributed</a:t>
            </a:r>
            <a:br>
              <a:rPr lang="el-GR" sz="1400" dirty="0"/>
            </a:br>
            <a:r>
              <a:rPr lang="el-GR" sz="1400" dirty="0" err="1"/>
              <a:t>Pressure</a:t>
            </a:r>
            <a:r>
              <a:rPr lang="el-GR" sz="1400" dirty="0"/>
              <a:t> on </a:t>
            </a:r>
            <a:r>
              <a:rPr lang="el-GR" sz="1400" dirty="0" err="1"/>
              <a:t>historic</a:t>
            </a:r>
            <a:r>
              <a:rPr lang="el-GR" sz="1400" dirty="0"/>
              <a:t> </a:t>
            </a:r>
            <a:r>
              <a:rPr lang="el-GR" sz="1400" dirty="0" err="1"/>
              <a:t>centres</a:t>
            </a:r>
            <a:br>
              <a:rPr lang="el-GR" sz="1400" dirty="0"/>
            </a:br>
            <a:r>
              <a:rPr lang="el-GR" sz="1400" dirty="0" err="1"/>
              <a:t>Examples</a:t>
            </a:r>
            <a:r>
              <a:rPr lang="el-GR" sz="1400" dirty="0"/>
              <a:t>: </a:t>
            </a:r>
            <a:r>
              <a:rPr lang="el-GR" sz="1400" dirty="0" err="1"/>
              <a:t>Rhodes</a:t>
            </a:r>
            <a:r>
              <a:rPr lang="el-GR" sz="1400" dirty="0"/>
              <a:t> </a:t>
            </a:r>
            <a:r>
              <a:rPr lang="el-GR" sz="1400" dirty="0" err="1"/>
              <a:t>Old</a:t>
            </a:r>
            <a:r>
              <a:rPr lang="el-GR" sz="1400" dirty="0"/>
              <a:t> </a:t>
            </a:r>
            <a:r>
              <a:rPr lang="el-GR" sz="1400" dirty="0" err="1"/>
              <a:t>Town</a:t>
            </a:r>
            <a:r>
              <a:rPr lang="el-GR" sz="1400" dirty="0"/>
              <a:t>, </a:t>
            </a:r>
            <a:r>
              <a:rPr lang="el-GR" sz="1400" dirty="0" err="1"/>
              <a:t>Delos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" y="292608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457200" y="3017520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Second Homes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401568"/>
            <a:ext cx="38862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Permanent </a:t>
            </a:r>
            <a:r>
              <a:rPr lang="el-GR" sz="1400" dirty="0" err="1"/>
              <a:t>land</a:t>
            </a:r>
            <a:r>
              <a:rPr lang="el-GR" sz="1400" dirty="0"/>
              <a:t> </a:t>
            </a:r>
            <a:r>
              <a:rPr lang="el-GR" sz="1400" dirty="0" err="1"/>
              <a:t>consumption</a:t>
            </a:r>
            <a:br>
              <a:rPr lang="el-GR" sz="1400" dirty="0"/>
            </a:br>
            <a:r>
              <a:rPr lang="el-GR" sz="1400" dirty="0" err="1"/>
              <a:t>Often</a:t>
            </a:r>
            <a:r>
              <a:rPr lang="el-GR" sz="1400" dirty="0"/>
              <a:t> </a:t>
            </a:r>
            <a:r>
              <a:rPr lang="el-GR" sz="1400" dirty="0" err="1"/>
              <a:t>outside</a:t>
            </a:r>
            <a:r>
              <a:rPr lang="el-GR" sz="1400" dirty="0"/>
              <a:t> </a:t>
            </a:r>
            <a:r>
              <a:rPr lang="el-GR" sz="1400" dirty="0" err="1"/>
              <a:t>settlements</a:t>
            </a:r>
            <a:br>
              <a:rPr lang="el-GR" sz="1400" dirty="0"/>
            </a:br>
            <a:r>
              <a:rPr lang="el-GR" sz="1400" dirty="0" err="1"/>
              <a:t>Drives</a:t>
            </a:r>
            <a:r>
              <a:rPr lang="el-GR" sz="1400" dirty="0"/>
              <a:t> </a:t>
            </a:r>
            <a:r>
              <a:rPr lang="el-GR" sz="1400" dirty="0" err="1"/>
              <a:t>coastal</a:t>
            </a:r>
            <a:r>
              <a:rPr lang="el-GR" sz="1400" dirty="0"/>
              <a:t> </a:t>
            </a:r>
            <a:r>
              <a:rPr lang="el-GR" sz="1400" dirty="0" err="1"/>
              <a:t>sprawl</a:t>
            </a:r>
            <a:br>
              <a:rPr lang="el-GR" sz="1400" dirty="0"/>
            </a:br>
            <a:r>
              <a:rPr lang="el-GR" sz="1400" dirty="0" err="1"/>
              <a:t>Examples</a:t>
            </a:r>
            <a:r>
              <a:rPr lang="el-GR" sz="1400" dirty="0"/>
              <a:t>: Aegean </a:t>
            </a:r>
            <a:r>
              <a:rPr lang="el-GR" sz="1400" dirty="0" err="1"/>
              <a:t>islands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09160" y="292608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4846320" y="3017520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Ecotourism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46320" y="3401568"/>
            <a:ext cx="388620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Lower</a:t>
            </a:r>
            <a:r>
              <a:rPr lang="el-GR" sz="1400" dirty="0"/>
              <a:t> </a:t>
            </a:r>
            <a:r>
              <a:rPr lang="el-GR" sz="1400" dirty="0" err="1"/>
              <a:t>volume</a:t>
            </a:r>
            <a:br>
              <a:rPr lang="el-GR" sz="1400" dirty="0"/>
            </a:br>
            <a:r>
              <a:rPr lang="el-GR" sz="1400" dirty="0" err="1"/>
              <a:t>Rural</a:t>
            </a:r>
            <a:r>
              <a:rPr lang="el-GR" sz="1400" dirty="0"/>
              <a:t>/</a:t>
            </a:r>
            <a:r>
              <a:rPr lang="el-GR" sz="1400" dirty="0" err="1"/>
              <a:t>nature-based</a:t>
            </a:r>
            <a:br>
              <a:rPr lang="el-GR" sz="1400" dirty="0"/>
            </a:br>
            <a:r>
              <a:rPr lang="el-GR" sz="1400" dirty="0"/>
              <a:t>Can </a:t>
            </a:r>
            <a:r>
              <a:rPr lang="el-GR" sz="1400" dirty="0" err="1"/>
              <a:t>support</a:t>
            </a:r>
            <a:r>
              <a:rPr lang="el-GR" sz="1400" dirty="0"/>
              <a:t> </a:t>
            </a:r>
            <a:r>
              <a:rPr lang="el-GR" sz="1400" dirty="0" err="1"/>
              <a:t>local</a:t>
            </a:r>
            <a:r>
              <a:rPr lang="el-GR" sz="1400" dirty="0"/>
              <a:t> </a:t>
            </a:r>
            <a:r>
              <a:rPr lang="el-GR" sz="1400" dirty="0" err="1"/>
              <a:t>identity</a:t>
            </a:r>
            <a:br>
              <a:rPr lang="el-GR" sz="1400" dirty="0"/>
            </a:br>
            <a:r>
              <a:rPr lang="el-GR" sz="1400" dirty="0" err="1"/>
              <a:t>Examples</a:t>
            </a:r>
            <a:r>
              <a:rPr lang="el-GR" sz="1400" dirty="0"/>
              <a:t>: Lesvos, </a:t>
            </a:r>
            <a:r>
              <a:rPr lang="el-GR" sz="1400" dirty="0" err="1"/>
              <a:t>Tilos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840BBA-D464-B367-E0BE-5D8310A4BC29}"/>
              </a:ext>
            </a:extLst>
          </p:cNvPr>
          <p:cNvSpPr txBox="1"/>
          <p:nvPr/>
        </p:nvSpPr>
        <p:spPr>
          <a:xfrm>
            <a:off x="1743739" y="4707459"/>
            <a:ext cx="72726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/>
              <a:t>Different tourism types create different spatial pressures.</a:t>
            </a:r>
            <a:endParaRPr lang="el-GR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Seasonality Trap</a:t>
            </a:r>
            <a:endParaRPr lang="en-US" sz="2600" dirty="0"/>
          </a:p>
        </p:txBody>
      </p:sp>
      <p:graphicFrame>
        <p:nvGraphicFramePr>
          <p:cNvPr id="3" name="Chart 0"/>
          <p:cNvGraphicFramePr/>
          <p:nvPr>
            <p:extLst>
              <p:ext uri="{D42A27DB-BD31-4B8C-83A1-F6EECF244321}">
                <p14:modId xmlns:p14="http://schemas.microsoft.com/office/powerpoint/2010/main" val="4059588131"/>
              </p:ext>
            </p:extLst>
          </p:nvPr>
        </p:nvGraphicFramePr>
        <p:xfrm>
          <a:off x="365760" y="777240"/>
          <a:ext cx="530352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5852160" y="7772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Consequences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5852160" y="123444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6172200" y="1207008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Infrastructure</a:t>
            </a:r>
            <a:r>
              <a:rPr lang="el-GR" sz="1400" dirty="0"/>
              <a:t> </a:t>
            </a:r>
            <a:r>
              <a:rPr lang="el-GR" sz="1400" dirty="0" err="1"/>
              <a:t>built</a:t>
            </a:r>
            <a:r>
              <a:rPr lang="el-GR" sz="1400" dirty="0"/>
              <a:t> for the </a:t>
            </a:r>
            <a:r>
              <a:rPr lang="el-GR" sz="1400" dirty="0" err="1"/>
              <a:t>summer</a:t>
            </a:r>
            <a:r>
              <a:rPr lang="el-GR" sz="1400" dirty="0"/>
              <a:t> </a:t>
            </a:r>
            <a:r>
              <a:rPr lang="el-GR" sz="1400" dirty="0" err="1"/>
              <a:t>peak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852160" y="192024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5"/>
          <p:cNvSpPr/>
          <p:nvPr/>
        </p:nvSpPr>
        <p:spPr>
          <a:xfrm>
            <a:off x="6172200" y="1892808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Seasonal</a:t>
            </a:r>
            <a:r>
              <a:rPr lang="el-GR" sz="1400" dirty="0"/>
              <a:t> </a:t>
            </a:r>
            <a:r>
              <a:rPr lang="el-GR" sz="1400" dirty="0" err="1"/>
              <a:t>jobs</a:t>
            </a:r>
            <a:r>
              <a:rPr lang="el-GR" sz="1400" dirty="0"/>
              <a:t> and </a:t>
            </a:r>
            <a:r>
              <a:rPr lang="el-GR" sz="1400" dirty="0" err="1"/>
              <a:t>income</a:t>
            </a:r>
            <a:r>
              <a:rPr lang="el-GR" sz="1400" dirty="0"/>
              <a:t> </a:t>
            </a:r>
            <a:r>
              <a:rPr lang="el-GR" sz="1400" dirty="0" err="1"/>
              <a:t>instability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(ELSTAT LFS 2024)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852160" y="260604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7"/>
          <p:cNvSpPr/>
          <p:nvPr/>
        </p:nvSpPr>
        <p:spPr>
          <a:xfrm>
            <a:off x="6172200" y="2578608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Water</a:t>
            </a:r>
            <a:r>
              <a:rPr lang="el-GR" sz="1400" dirty="0"/>
              <a:t> and </a:t>
            </a:r>
            <a:r>
              <a:rPr lang="el-GR" sz="1400" dirty="0" err="1"/>
              <a:t>waste</a:t>
            </a:r>
            <a:r>
              <a:rPr lang="el-GR" sz="1400" dirty="0"/>
              <a:t> </a:t>
            </a:r>
            <a:r>
              <a:rPr lang="el-GR" sz="1400" dirty="0" err="1"/>
              <a:t>systems</a:t>
            </a:r>
            <a:r>
              <a:rPr lang="el-GR" sz="1400" dirty="0"/>
              <a:t> </a:t>
            </a:r>
            <a:r>
              <a:rPr lang="el-GR" sz="1400" dirty="0" err="1"/>
              <a:t>under</a:t>
            </a:r>
            <a:r>
              <a:rPr lang="el-GR" sz="1400" dirty="0"/>
              <a:t> </a:t>
            </a:r>
            <a:r>
              <a:rPr lang="el-GR" sz="1400" dirty="0" err="1"/>
              <a:t>stress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5852160" y="329184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9"/>
          <p:cNvSpPr/>
          <p:nvPr/>
        </p:nvSpPr>
        <p:spPr>
          <a:xfrm>
            <a:off x="6172200" y="3264408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Residents</a:t>
            </a:r>
            <a:r>
              <a:rPr lang="el-GR" sz="1400" dirty="0"/>
              <a:t> </a:t>
            </a:r>
            <a:r>
              <a:rPr lang="el-GR" sz="1400" dirty="0" err="1"/>
              <a:t>face</a:t>
            </a:r>
            <a:r>
              <a:rPr lang="el-GR" sz="1400" dirty="0"/>
              <a:t> </a:t>
            </a:r>
            <a:r>
              <a:rPr lang="el-GR" sz="1400" dirty="0" err="1"/>
              <a:t>higher</a:t>
            </a:r>
            <a:r>
              <a:rPr lang="el-GR" sz="1400" dirty="0"/>
              <a:t> </a:t>
            </a:r>
            <a:r>
              <a:rPr lang="el-GR" sz="1400" dirty="0" err="1"/>
              <a:t>prices</a:t>
            </a:r>
            <a:r>
              <a:rPr lang="el-GR" sz="1400" dirty="0"/>
              <a:t> in </a:t>
            </a:r>
            <a:r>
              <a:rPr lang="el-GR" sz="1400" dirty="0" err="1"/>
              <a:t>summer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5852160" y="397764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1"/>
          <p:cNvSpPr/>
          <p:nvPr/>
        </p:nvSpPr>
        <p:spPr>
          <a:xfrm>
            <a:off x="6172200" y="3950208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Buildings</a:t>
            </a:r>
            <a:r>
              <a:rPr lang="el-GR" sz="1400" dirty="0"/>
              <a:t> </a:t>
            </a:r>
            <a:r>
              <a:rPr lang="el-GR" sz="1400" dirty="0" err="1"/>
              <a:t>remain</a:t>
            </a:r>
            <a:r>
              <a:rPr lang="el-GR" sz="1400" dirty="0"/>
              <a:t>, </a:t>
            </a:r>
            <a:r>
              <a:rPr lang="el-GR" sz="1400" dirty="0" err="1"/>
              <a:t>even</a:t>
            </a:r>
            <a:r>
              <a:rPr lang="el-GR" sz="1400" dirty="0"/>
              <a:t> </a:t>
            </a:r>
            <a:r>
              <a:rPr lang="el-GR" sz="1400" dirty="0" err="1"/>
              <a:t>if</a:t>
            </a:r>
            <a:r>
              <a:rPr lang="el-GR" sz="1400" dirty="0"/>
              <a:t> </a:t>
            </a:r>
            <a:r>
              <a:rPr lang="el-GR" sz="1400" dirty="0" err="1"/>
              <a:t>use</a:t>
            </a:r>
            <a:r>
              <a:rPr lang="el-GR" sz="1400" dirty="0"/>
              <a:t> </a:t>
            </a:r>
            <a:r>
              <a:rPr lang="el-GR" sz="1400" dirty="0" err="1"/>
              <a:t>is</a:t>
            </a:r>
            <a:r>
              <a:rPr lang="el-GR" sz="1400" dirty="0"/>
              <a:t> </a:t>
            </a:r>
            <a:r>
              <a:rPr lang="el-GR" sz="1400" dirty="0" err="1"/>
              <a:t>seasonal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Spatial Pressures: Sprawl, Coastalization &amp; Second Homes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1191</Words>
  <Application>Microsoft Office PowerPoint</Application>
  <PresentationFormat>Προβολή στην οθόνη (16:9)</PresentationFormat>
  <Paragraphs>200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</vt:lpstr>
      <vt:lpstr>Courier New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Tourism development on islands: Dynamics and challenges</dc:title>
  <dc:subject>PptxGenJS Presentation</dc:subject>
  <dc:creator>PptxGenJS</dc:creator>
  <cp:lastModifiedBy>ΕΥΣΤΡΑΤΙΑ ΧΑΤΖΗ;EFSTRATIA CHATZI</cp:lastModifiedBy>
  <cp:revision>37</cp:revision>
  <dcterms:created xsi:type="dcterms:W3CDTF">2026-06-10T08:00:47Z</dcterms:created>
  <dcterms:modified xsi:type="dcterms:W3CDTF">2026-07-06T13:31:05Z</dcterms:modified>
</cp:coreProperties>
</file>