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57" r:id="rId3"/>
    <p:sldId id="269" r:id="rId4"/>
    <p:sldId id="258" r:id="rId5"/>
    <p:sldId id="268" r:id="rId6"/>
    <p:sldId id="270" r:id="rId7"/>
    <p:sldId id="259" r:id="rId8"/>
    <p:sldId id="272" r:id="rId9"/>
    <p:sldId id="273" r:id="rId10"/>
    <p:sldId id="274" r:id="rId11"/>
    <p:sldId id="294" r:id="rId12"/>
    <p:sldId id="275" r:id="rId13"/>
    <p:sldId id="277" r:id="rId14"/>
    <p:sldId id="278" r:id="rId15"/>
    <p:sldId id="279" r:id="rId16"/>
    <p:sldId id="280" r:id="rId17"/>
    <p:sldId id="295" r:id="rId18"/>
    <p:sldId id="281" r:id="rId19"/>
    <p:sldId id="282" r:id="rId20"/>
    <p:sldId id="283" r:id="rId21"/>
    <p:sldId id="284" r:id="rId22"/>
    <p:sldId id="285" r:id="rId23"/>
    <p:sldId id="286" r:id="rId24"/>
    <p:sldId id="264" r:id="rId25"/>
    <p:sldId id="287" r:id="rId26"/>
    <p:sldId id="288" r:id="rId27"/>
    <p:sldId id="289" r:id="rId28"/>
    <p:sldId id="265" r:id="rId29"/>
    <p:sldId id="290" r:id="rId30"/>
    <p:sldId id="291" r:id="rId31"/>
    <p:sldId id="292" r:id="rId32"/>
    <p:sldId id="293" r:id="rId33"/>
    <p:sldId id="267" r:id="rId3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3" d="100"/>
          <a:sy n="113" d="100"/>
        </p:scale>
        <p:origin x="28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46100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from lunch. This 4-hour lab translates the morning lecture into hands-on analysis. Students should have QGIS open and the Inside Airbnb data downloaded. If not, the data download links are on slide 4. Assume students know basic QGIS operations (loading layers, attribute tables) but need guidance on spatial joins, kernel density, and hotspot analysis.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A2509-A622-4A85-A40A-5FA0B1C18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14D9CB-D2D2-A432-0A25-8998AA7DA6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31CB78-75F4-4AFD-6C8B-2D848EDF5EEB}"/>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6057F34F-A7FC-E32E-D106-FB8408BE17F2}"/>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31295281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9B116-4952-BC37-6921-5561E32667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0A27A1-0333-C1D3-AD0F-145C93BEFC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B9178-44A4-2C59-1386-DBA88A08181E}"/>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C11D51ED-7322-70F4-E63F-AF2A04C39A3F}"/>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2113872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5C610-70DD-8722-F0F8-408F42BE69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23272-91E1-68A3-DD89-33F4C8505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33CA14-1298-BD69-C0A6-7444D17D65DD}"/>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81848973-31F4-05B3-3916-FD79C8037F32}"/>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7945197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7969A-9747-994B-D145-71F7F99205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F66A96-0D0E-75D3-3F08-517883D3C1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1A12D3-0515-4663-3F85-8322395A1B50}"/>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6D23C043-C673-4678-6EE8-4C671B168C37}"/>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2065072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C0106-7532-F73E-7D69-3C74EE37C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F94046-D4C1-99F0-B000-C3C92D4C79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44B780-75FB-1C0D-1538-AF081CD0237E}"/>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5E0607A3-5DC0-ABA1-53FA-EAC37580F6B3}"/>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8685443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47BA-AFA3-9B1B-B931-90C1FB0C10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474238-D1A0-74C1-DD89-B58E9A8195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0E1179-BB41-8B89-A485-9DB9497E58D4}"/>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F3534E17-E52E-7415-F2F9-5E0759D51015}"/>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21831824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E337A-CA4B-9CCC-B32C-B5AD3F89D5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0D15A7-31C3-0034-080F-B2153199F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634E52-5940-ED37-298A-C4E4EFC561E9}"/>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8B5C5690-9B4B-56E0-768B-760DE9580D3E}"/>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34345211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87B59-E6C9-1748-A6CA-9187ABB504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AE2153-BC8F-648B-F860-96E063BF6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E535EA-9550-9D45-2D7B-6684462C519B}"/>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C2AE6D79-B593-92DF-FE5A-767768A9ECB1}"/>
              </a:ext>
            </a:extLst>
          </p:cNvPr>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4761800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AAFFA-3217-4127-DA06-0E4141915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61C265-7D07-E4F7-1A8E-D05156991D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0ECBFA-5F2C-3230-975F-C8F1976507A5}"/>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8E91E37B-C8DC-E9E6-3AEE-C0A41165B33B}"/>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9334272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D31EC-E10C-C41D-5575-F2839AF873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D549AF-BDF0-2F6E-5597-117E49B3F6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ED9787-86D3-5951-BCDD-DBD3B1927368}"/>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0121E793-C14F-DC4D-0ADF-F775109BD0A9}"/>
              </a:ext>
            </a:extLst>
          </p:cNvPr>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278364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schedule is a guide — adjust based on how quickly the group moves. Phase 3 (KDE hotspot detection) is the analytical core; don't skip or rush it. Phase 4 is where the real learning happens — interpreting spatial patterns in a planning context, not just making pretty maps.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F5515-D17B-D3C3-270F-A21296FA1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75B31E-E7AB-5186-D72C-2CD35E6AD4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71F5F1-4541-2724-029D-89A2E817E814}"/>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00C68CD3-7B89-4536-83E4-5E9310D148C6}"/>
              </a:ext>
            </a:extLst>
          </p:cNvPr>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2141705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D7F44-4A6D-E504-948C-BDAD6985B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A2E341-D953-810C-F8A2-3B4AC945B7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032FB7-7341-B00C-6962-2D65FF519704}"/>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4079F924-ADFF-E085-2BBD-2D0B99D54163}"/>
              </a:ext>
            </a:extLst>
          </p:cNvPr>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2760513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0027C-D79B-7700-D715-F1D29E6A5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A0432F-92E1-AC90-0376-5602E93346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863095-991B-B446-7ADF-72DC989F3748}"/>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09CD8D7D-6C9B-83FF-3E88-82B0736F964A}"/>
              </a:ext>
            </a:extLst>
          </p:cNvPr>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27508560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A1248-97D8-8217-5AE2-36E3EE08D2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A11E20-A6A8-0FE3-B1D4-EEA960654D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A6387-F413-5BCB-141C-29ADD89BFE38}"/>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73EB5057-8098-74FE-BDA8-21BE42D07E09}"/>
              </a:ext>
            </a:extLst>
          </p:cNvPr>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4866333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step 1 live and then let students follow along. Common errors: (a) input layer in wrong CRS — the heatmap tool needs metres, not degrees; (b) pixel size too small (e.g. 5m) makes an enormous raster; (c) forgetting to clip the output to the island boundary. Step 6 (weighting by reviews) is optional but produces more meaningful results — it weights hotspots by actual visitor activity, not just listing presence.</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2F5D0-35EA-0786-5EF1-FC9AB8A76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8E8297-BFEB-AE86-97F3-ACB1DBCF7D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03B8BC-67C9-2D3D-CBB2-97398AA8CCF1}"/>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5593E59B-0791-ED99-89B8-F2F3A3FA0BAA}"/>
              </a:ext>
            </a:extLst>
          </p:cNvPr>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29909101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10E0C-8751-18CB-B5EB-0655E960D2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4C7F11-45AF-5F15-FE15-98F5BE4C6A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AB7C9-339B-8831-8A9B-A72153DBC805}"/>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166B6F62-4C92-264F-E284-68806034B967}"/>
              </a:ext>
            </a:extLst>
          </p:cNvPr>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2636214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5E5FD-DD83-519E-0CB2-6D0E7AC64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B87164-0EFF-E432-5500-571E644DC1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CF9344-9D56-2176-2797-2B3519CEBAB1}"/>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F2CB65B4-6C37-22F9-0FBA-B7B5579F35F2}"/>
              </a:ext>
            </a:extLst>
          </p:cNvPr>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25955583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of the four analyses produces a finding that students can present in the wrap-up and use in their group assignment. The key transition here is from technical output to planning insight: a map of Airbnb density is useful; a map showing that 70% of high-density Airbnb hotspots fall in the ex-urban flat coastal zone (the same zone with the highest built-up growth) is a planning argument. Encourage students to frame findings as planning implications, not just statistics.</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4140-270F-373E-CC7B-024A7A7A5B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0542C9-791C-DDAF-730A-836BEFCAB4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B6E928-FDEE-E1C8-0B54-B037E3B0F4CE}"/>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503F75FE-E3E2-8596-DF22-CC114D898E94}"/>
              </a:ext>
            </a:extLst>
          </p:cNvPr>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2951064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91AC5-53AC-FB61-79BE-302ADBD641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B93F84-4366-FE83-D5F8-BF346CD4FD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345754-F2EB-4DC8-BC30-69039119C96E}"/>
              </a:ext>
            </a:extLst>
          </p:cNvPr>
          <p:cNvSpPr>
            <a:spLocks noGrp="1"/>
          </p:cNvSpPr>
          <p:nvPr>
            <p:ph type="body" idx="1"/>
          </p:nvPr>
        </p:nvSpPr>
        <p:spPr/>
        <p:txBody>
          <a:bodyPr/>
          <a:lstStyle/>
          <a:p>
            <a:r>
              <a:rPr lang="en-US" dirty="0"/>
              <a:t>This schedule is a guide — adjust based on how quickly the group moves. Phase 3 (KDE hotspot detection) is the analytical core; don't skip or rush it. Phase 4 is where the real learning happens — interpreting spatial patterns in a planning context, not just making pretty maps.</a:t>
            </a:r>
          </a:p>
        </p:txBody>
      </p:sp>
      <p:sp>
        <p:nvSpPr>
          <p:cNvPr id="4" name="Slide Number Placeholder 3">
            <a:extLst>
              <a:ext uri="{FF2B5EF4-FFF2-40B4-BE49-F238E27FC236}">
                <a16:creationId xmlns:a16="http://schemas.microsoft.com/office/drawing/2014/main" id="{3B76AA59-693B-9134-49C1-5821648B3FCA}"/>
              </a:ext>
            </a:extLst>
          </p:cNvPr>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2912378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78AC7-57D5-8397-1720-D018FA0F2D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0956B-1CF4-A23D-211F-6F36CD772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FF0A6-9D05-3572-E742-8A1246C4488C}"/>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71A3E9A9-DDFF-DC7E-0F42-71D7E792F9FF}"/>
              </a:ext>
            </a:extLst>
          </p:cNvPr>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32912509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24477-4ECA-3783-15A4-0B620F43E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1E9FC-BAFD-EED0-4236-3C3D374825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94A3B4-4FDB-9D07-E911-04B1CB9348B0}"/>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E7824B66-1A3F-3959-AF45-9F07DCEFDDED}"/>
              </a:ext>
            </a:extLst>
          </p:cNvPr>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9620812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A4240-1D49-2C14-A8B9-55985E73C8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82A73E-7570-9CF6-FC28-B458C7B3F7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1A8CE7-6BD4-4BD5-DD12-1A1F49F321FC}"/>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B4172FE6-0A7E-447A-92CB-247EA834CDE3}"/>
              </a:ext>
            </a:extLst>
          </p:cNvPr>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25157571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the lab by connecting the day's work: morning lecture (spatial patterns of tourism), afternoon lab (quantitative evidence from Airbnb data), group assignment (apply to your island). Remind students that tomorrow's lab extends the built-up area analysis from the Rhodes paper into a hands-on mapping exercise.</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connect directly to the course learning outcomes: analytical skills, spatial data competency, and the ability to communicate research findings to stakeholders. By the end of the lab, every student should be able to produce a map of Airbnb hotspots and explain what it means for coastal planning.</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51FB2-6216-3989-A071-A857F00BD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1971DB-E86A-7907-936D-AA1EE42A08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7C6DA8-014A-88C4-D0CA-55406C9417B8}"/>
              </a:ext>
            </a:extLst>
          </p:cNvPr>
          <p:cNvSpPr>
            <a:spLocks noGrp="1"/>
          </p:cNvSpPr>
          <p:nvPr>
            <p:ph type="body" idx="1"/>
          </p:nvPr>
        </p:nvSpPr>
        <p:spPr/>
        <p:txBody>
          <a:bodyPr/>
          <a:lstStyle/>
          <a:p>
            <a:r>
              <a:rPr lang="en-US" dirty="0"/>
              <a:t>These objectives connect directly to the course learning outcomes: analytical skills, spatial data competency, and the ability to communicate research findings to stakeholders. By the end of the lab, every student should be able to produce a map of Airbnb hotspots and explain what it means for coastal planning.</a:t>
            </a:r>
          </a:p>
        </p:txBody>
      </p:sp>
      <p:sp>
        <p:nvSpPr>
          <p:cNvPr id="4" name="Slide Number Placeholder 3">
            <a:extLst>
              <a:ext uri="{FF2B5EF4-FFF2-40B4-BE49-F238E27FC236}">
                <a16:creationId xmlns:a16="http://schemas.microsoft.com/office/drawing/2014/main" id="{DA1B11DD-0E17-EA1A-F3EA-7521CA016F96}"/>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879468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66C68-1000-2E0B-9F84-E3FCFEC52E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02BFB-9A65-BD29-A9AD-EA8DFC6EB4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847F6B-0401-915E-AAF6-E490C502641E}"/>
              </a:ext>
            </a:extLst>
          </p:cNvPr>
          <p:cNvSpPr>
            <a:spLocks noGrp="1"/>
          </p:cNvSpPr>
          <p:nvPr>
            <p:ph type="body" idx="1"/>
          </p:nvPr>
        </p:nvSpPr>
        <p:spPr/>
        <p:txBody>
          <a:bodyPr/>
          <a:lstStyle/>
          <a:p>
            <a:r>
              <a:rPr lang="en-US" dirty="0"/>
              <a:t>These objectives connect directly to the course learning outcomes: analytical skills, spatial data competency, and the ability to communicate research findings to stakeholders. By the end of the lab, every student should be able to produce a map of Airbnb hotspots and explain what it means for coastal planning.</a:t>
            </a:r>
          </a:p>
        </p:txBody>
      </p:sp>
      <p:sp>
        <p:nvSpPr>
          <p:cNvPr id="4" name="Slide Number Placeholder 3">
            <a:extLst>
              <a:ext uri="{FF2B5EF4-FFF2-40B4-BE49-F238E27FC236}">
                <a16:creationId xmlns:a16="http://schemas.microsoft.com/office/drawing/2014/main" id="{2426B08D-4EF1-9B54-717D-187B75DC8273}"/>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232547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5B74E-9777-67C4-51C2-1BD61CCFD1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8FB1A-AD42-0D31-89D9-DA0578CE04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719816-2273-3989-A369-1611244BB695}"/>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E213A1AC-2080-A944-4671-02EB33B3466F}"/>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3390283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8C271-C9DC-7E03-803E-FF160A2FD0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3ADA1-1775-1ED8-C1A5-B4246EC51D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03C9C0-0DCC-5125-D1ED-DC3ECB719DDA}"/>
              </a:ext>
            </a:extLst>
          </p:cNvPr>
          <p:cNvSpPr>
            <a:spLocks noGrp="1"/>
          </p:cNvSpPr>
          <p:nvPr>
            <p:ph type="body" idx="1"/>
          </p:nvPr>
        </p:nvSpPr>
        <p:spPr/>
        <p:txBody>
          <a:bodyPr/>
          <a:lstStyle/>
          <a:p>
            <a:r>
              <a:rPr lang="en-US" dirty="0"/>
              <a:t>Students should already have QGIS open. Walk through the Inside Airbnb download together — the website is sometimes slow, so having a local copy on a USB drive or shared folder is strongly recommended. Key fields to explain: id (unique), latitude/longitude (for mapping), price (daily rate), room_type (Entire home vs Private room vs Shared room), availability_365 (proxy for active rental), number_of_reviews (proxy for actual bookings).</a:t>
            </a:r>
          </a:p>
        </p:txBody>
      </p:sp>
      <p:sp>
        <p:nvSpPr>
          <p:cNvPr id="4" name="Slide Number Placeholder 3">
            <a:extLst>
              <a:ext uri="{FF2B5EF4-FFF2-40B4-BE49-F238E27FC236}">
                <a16:creationId xmlns:a16="http://schemas.microsoft.com/office/drawing/2014/main" id="{FC774C37-4CE6-5ED5-F46F-DF465A5CB213}"/>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3474966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E3B"/>
        </a:solidFill>
        <a:effectLst/>
      </p:bgPr>
    </p:bg>
    <p:spTree>
      <p:nvGrpSpPr>
        <p:cNvPr id="1" name=""/>
        <p:cNvGrpSpPr/>
        <p:nvPr/>
      </p:nvGrpSpPr>
      <p:grpSpPr>
        <a:xfrm>
          <a:off x="0" y="0"/>
          <a:ext cx="0" cy="0"/>
          <a:chOff x="0" y="0"/>
          <a:chExt cx="0" cy="0"/>
        </a:xfrm>
      </p:grpSpPr>
      <p:sp>
        <p:nvSpPr>
          <p:cNvPr id="2" name="Text 0"/>
          <p:cNvSpPr/>
          <p:nvPr/>
        </p:nvSpPr>
        <p:spPr>
          <a:xfrm>
            <a:off x="457200" y="457200"/>
            <a:ext cx="8229600" cy="548640"/>
          </a:xfrm>
          <a:prstGeom prst="rect">
            <a:avLst/>
          </a:prstGeom>
          <a:noFill/>
          <a:ln/>
        </p:spPr>
        <p:txBody>
          <a:bodyPr wrap="square" rtlCol="0" anchor="ctr"/>
          <a:lstStyle/>
          <a:p>
            <a:pPr marL="0" indent="0" algn="ctr">
              <a:buNone/>
            </a:pPr>
            <a:r>
              <a:rPr lang="en-US" sz="2000" b="1" kern="0" spc="800" dirty="0">
                <a:solidFill>
                  <a:srgbClr val="EDAE49"/>
                </a:solidFill>
                <a:latin typeface="Calibri" pitchFamily="34" charset="0"/>
                <a:ea typeface="Calibri" pitchFamily="34" charset="-122"/>
                <a:cs typeface="Calibri" pitchFamily="34" charset="-120"/>
              </a:rPr>
              <a:t>Lab 3</a:t>
            </a:r>
            <a:endParaRPr lang="en-US" sz="2000" dirty="0"/>
          </a:p>
        </p:txBody>
      </p:sp>
      <p:sp>
        <p:nvSpPr>
          <p:cNvPr id="3" name="Text 1"/>
          <p:cNvSpPr/>
          <p:nvPr/>
        </p:nvSpPr>
        <p:spPr>
          <a:xfrm>
            <a:off x="457200" y="1005840"/>
            <a:ext cx="8229600" cy="1645920"/>
          </a:xfrm>
          <a:prstGeom prst="rect">
            <a:avLst/>
          </a:prstGeom>
          <a:noFill/>
          <a:ln/>
        </p:spPr>
        <p:txBody>
          <a:bodyPr wrap="square" rtlCol="0" anchor="ctr"/>
          <a:lstStyle/>
          <a:p>
            <a:pPr marL="0" indent="0" algn="ctr">
              <a:buNone/>
            </a:pPr>
            <a:r>
              <a:rPr lang="en-US" sz="3400" b="1" dirty="0">
                <a:solidFill>
                  <a:srgbClr val="FFFFFF"/>
                </a:solidFill>
                <a:latin typeface="Cambria" pitchFamily="34" charset="0"/>
                <a:ea typeface="Cambria" pitchFamily="34" charset="-122"/>
                <a:cs typeface="Cambria" pitchFamily="34" charset="-120"/>
              </a:rPr>
              <a:t>Tourism Analytics:</a:t>
            </a:r>
            <a:endParaRPr lang="en-US" sz="3400" dirty="0"/>
          </a:p>
          <a:p>
            <a:pPr marL="0" indent="0" algn="ctr">
              <a:buNone/>
            </a:pPr>
            <a:r>
              <a:rPr lang="en-US" sz="3400" b="1" dirty="0">
                <a:solidFill>
                  <a:srgbClr val="FFFFFF"/>
                </a:solidFill>
                <a:latin typeface="Cambria" pitchFamily="34" charset="0"/>
                <a:ea typeface="Cambria" pitchFamily="34" charset="-122"/>
                <a:cs typeface="Cambria" pitchFamily="34" charset="-120"/>
              </a:rPr>
              <a:t>Airbnb Patterns &amp; Hotspot Detection</a:t>
            </a:r>
            <a:endParaRPr lang="en-US" sz="3400" dirty="0"/>
          </a:p>
        </p:txBody>
      </p:sp>
      <p:sp>
        <p:nvSpPr>
          <p:cNvPr id="4" name="Text 2"/>
          <p:cNvSpPr/>
          <p:nvPr/>
        </p:nvSpPr>
        <p:spPr>
          <a:xfrm>
            <a:off x="457200" y="2834640"/>
            <a:ext cx="8229600" cy="411480"/>
          </a:xfrm>
          <a:prstGeom prst="rect">
            <a:avLst/>
          </a:prstGeom>
          <a:noFill/>
          <a:ln/>
        </p:spPr>
        <p:txBody>
          <a:bodyPr wrap="square" rtlCol="0" anchor="ctr"/>
          <a:lstStyle/>
          <a:p>
            <a:pPr marL="0" indent="0" algn="ctr">
              <a:buNone/>
            </a:pPr>
            <a:r>
              <a:rPr lang="en-US" sz="1400" dirty="0">
                <a:solidFill>
                  <a:srgbClr val="9DCEE2"/>
                </a:solidFill>
                <a:latin typeface="Calibri" pitchFamily="34" charset="0"/>
                <a:ea typeface="Calibri" pitchFamily="34" charset="-122"/>
                <a:cs typeface="Calibri" pitchFamily="34" charset="-120"/>
              </a:rPr>
              <a:t>ISLAS Summer School  Lesvos  8 July 2026  13:00–17:00</a:t>
            </a:r>
            <a:endParaRPr lang="en-US" sz="1400" dirty="0"/>
          </a:p>
        </p:txBody>
      </p:sp>
      <p:sp>
        <p:nvSpPr>
          <p:cNvPr id="5" name="Text 3"/>
          <p:cNvSpPr/>
          <p:nvPr/>
        </p:nvSpPr>
        <p:spPr>
          <a:xfrm>
            <a:off x="457200" y="3337560"/>
            <a:ext cx="8229600" cy="320040"/>
          </a:xfrm>
          <a:prstGeom prst="rect">
            <a:avLst/>
          </a:prstGeom>
          <a:noFill/>
          <a:ln/>
        </p:spPr>
        <p:txBody>
          <a:bodyPr wrap="square" rtlCol="0" anchor="ctr"/>
          <a:lstStyle/>
          <a:p>
            <a:pPr marL="0" indent="0" algn="ctr">
              <a:buNone/>
            </a:pPr>
            <a:r>
              <a:rPr lang="en-US" sz="1200" dirty="0">
                <a:solidFill>
                  <a:srgbClr val="9DCEE2"/>
                </a:solidFill>
                <a:latin typeface="Calibri" pitchFamily="34" charset="0"/>
                <a:ea typeface="Calibri" pitchFamily="34" charset="-122"/>
                <a:cs typeface="Calibri" pitchFamily="34" charset="-120"/>
              </a:rPr>
              <a:t>Efi </a:t>
            </a:r>
            <a:r>
              <a:rPr lang="en-US" sz="1200" dirty="0" err="1">
                <a:solidFill>
                  <a:srgbClr val="9DCEE2"/>
                </a:solidFill>
                <a:latin typeface="Calibri" pitchFamily="34" charset="0"/>
                <a:ea typeface="Calibri" pitchFamily="34" charset="-122"/>
                <a:cs typeface="Calibri" pitchFamily="34" charset="-120"/>
              </a:rPr>
              <a:t>Chatzi</a:t>
            </a:r>
            <a:r>
              <a:rPr lang="en-US" sz="1200" dirty="0">
                <a:solidFill>
                  <a:srgbClr val="9DCEE2"/>
                </a:solidFill>
                <a:latin typeface="Calibri" pitchFamily="34" charset="0"/>
                <a:ea typeface="Calibri" pitchFamily="34" charset="-122"/>
                <a:cs typeface="Calibri" pitchFamily="34" charset="-120"/>
              </a:rPr>
              <a:t>    </a:t>
            </a:r>
            <a:r>
              <a:rPr lang="en-US" sz="1200" dirty="0" err="1">
                <a:solidFill>
                  <a:srgbClr val="9DCEE2"/>
                </a:solidFill>
                <a:latin typeface="Calibri" pitchFamily="34" charset="0"/>
                <a:ea typeface="Calibri" pitchFamily="34" charset="-122"/>
                <a:cs typeface="Calibri" pitchFamily="34" charset="-120"/>
              </a:rPr>
              <a:t>email:efi.chatzi@geo.aegean.gr</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765B4-0474-B483-15AD-8C22DF69C25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2A44710-7EF0-44EE-23A2-6F477D0D5D59}"/>
              </a:ext>
            </a:extLst>
          </p:cNvPr>
          <p:cNvSpPr txBox="1"/>
          <p:nvPr/>
        </p:nvSpPr>
        <p:spPr>
          <a:xfrm>
            <a:off x="640080" y="256429"/>
            <a:ext cx="6539948" cy="406265"/>
          </a:xfrm>
          <a:prstGeom prst="rect">
            <a:avLst/>
          </a:prstGeom>
          <a:noFill/>
        </p:spPr>
        <p:txBody>
          <a:bodyPr wrap="square" lIns="54864" tIns="18288" rIns="54864" bIns="18288">
            <a:spAutoFit/>
          </a:bodyPr>
          <a:lstStyle/>
          <a:p>
            <a:r>
              <a:rPr sz="2400" b="1" dirty="0">
                <a:solidFill>
                  <a:srgbClr val="065F7A"/>
                </a:solidFill>
                <a:latin typeface="Georgia"/>
              </a:rPr>
              <a:t>Step </a:t>
            </a:r>
            <a:r>
              <a:rPr lang="en-US" sz="2400" b="1" dirty="0">
                <a:solidFill>
                  <a:srgbClr val="065F7A"/>
                </a:solidFill>
                <a:latin typeface="Georgia"/>
              </a:rPr>
              <a:t>4</a:t>
            </a:r>
            <a:r>
              <a:rPr sz="2400" b="1" dirty="0">
                <a:solidFill>
                  <a:srgbClr val="065F7A"/>
                </a:solidFill>
                <a:latin typeface="Georgia"/>
              </a:rPr>
              <a:t> — </a:t>
            </a:r>
            <a:r>
              <a:rPr lang="en-US" sz="2400" b="1" dirty="0">
                <a:solidFill>
                  <a:srgbClr val="065F7A"/>
                </a:solidFill>
                <a:latin typeface="Georgia"/>
              </a:rPr>
              <a:t>Clip buffers to the island</a:t>
            </a:r>
            <a:endParaRPr sz="2400" b="1" dirty="0">
              <a:solidFill>
                <a:srgbClr val="065F7A"/>
              </a:solidFill>
              <a:latin typeface="Georgia"/>
            </a:endParaRPr>
          </a:p>
        </p:txBody>
      </p:sp>
      <p:sp>
        <p:nvSpPr>
          <p:cNvPr id="9" name="Rounded Rectangle 4">
            <a:extLst>
              <a:ext uri="{FF2B5EF4-FFF2-40B4-BE49-F238E27FC236}">
                <a16:creationId xmlns:a16="http://schemas.microsoft.com/office/drawing/2014/main" id="{22807C20-D3C6-1DDC-AE99-8CC5F01CB315}"/>
              </a:ext>
            </a:extLst>
          </p:cNvPr>
          <p:cNvSpPr/>
          <p:nvPr/>
        </p:nvSpPr>
        <p:spPr>
          <a:xfrm>
            <a:off x="420612" y="865212"/>
            <a:ext cx="3258491" cy="3381764"/>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a:extLst>
              <a:ext uri="{FF2B5EF4-FFF2-40B4-BE49-F238E27FC236}">
                <a16:creationId xmlns:a16="http://schemas.microsoft.com/office/drawing/2014/main" id="{C859686F-4C71-EF0D-858A-47FC381655D9}"/>
              </a:ext>
            </a:extLst>
          </p:cNvPr>
          <p:cNvSpPr txBox="1"/>
          <p:nvPr/>
        </p:nvSpPr>
        <p:spPr>
          <a:xfrm>
            <a:off x="694932" y="1112100"/>
            <a:ext cx="2943153" cy="283154"/>
          </a:xfrm>
          <a:prstGeom prst="rect">
            <a:avLst/>
          </a:prstGeom>
          <a:noFill/>
        </p:spPr>
        <p:txBody>
          <a:bodyPr wrap="square" lIns="54864" tIns="18288" rIns="54864" bIns="18288">
            <a:spAutoFit/>
          </a:bodyPr>
          <a:lstStyle/>
          <a:p>
            <a:pPr algn="l"/>
            <a:r>
              <a:rPr sz="1600" b="1">
                <a:solidFill>
                  <a:srgbClr val="065F7A"/>
                </a:solidFill>
                <a:latin typeface="Aptos"/>
              </a:rPr>
              <a:t>Why this matters</a:t>
            </a:r>
          </a:p>
        </p:txBody>
      </p:sp>
      <p:sp>
        <p:nvSpPr>
          <p:cNvPr id="11" name="TextBox 10">
            <a:extLst>
              <a:ext uri="{FF2B5EF4-FFF2-40B4-BE49-F238E27FC236}">
                <a16:creationId xmlns:a16="http://schemas.microsoft.com/office/drawing/2014/main" id="{56FD4849-DD5F-6AC6-7B6B-EB70D9EE31EF}"/>
              </a:ext>
            </a:extLst>
          </p:cNvPr>
          <p:cNvSpPr txBox="1"/>
          <p:nvPr/>
        </p:nvSpPr>
        <p:spPr>
          <a:xfrm>
            <a:off x="694932" y="1505292"/>
            <a:ext cx="2943153" cy="683264"/>
          </a:xfrm>
          <a:prstGeom prst="rect">
            <a:avLst/>
          </a:prstGeom>
          <a:noFill/>
        </p:spPr>
        <p:txBody>
          <a:bodyPr wrap="square" lIns="54864" tIns="18288" rIns="54864" bIns="18288">
            <a:spAutoFit/>
          </a:bodyPr>
          <a:lstStyle/>
          <a:p>
            <a:r>
              <a:rPr lang="en-US" sz="1400" dirty="0">
                <a:solidFill>
                  <a:srgbClr val="142433"/>
                </a:solidFill>
                <a:latin typeface="Aptos"/>
              </a:rPr>
              <a:t>This is the critical step. We </a:t>
            </a:r>
            <a:r>
              <a:rPr lang="en-US" sz="1400" dirty="0" err="1">
                <a:solidFill>
                  <a:srgbClr val="142433"/>
                </a:solidFill>
                <a:latin typeface="Aptos"/>
              </a:rPr>
              <a:t>analyse</a:t>
            </a:r>
            <a:r>
              <a:rPr lang="en-US" sz="1400" dirty="0">
                <a:solidFill>
                  <a:srgbClr val="142433"/>
                </a:solidFill>
                <a:latin typeface="Aptos"/>
              </a:rPr>
              <a:t> Airbnb and built-up land on the island, not inside the sea.</a:t>
            </a:r>
            <a:endParaRPr sz="1400" b="0" dirty="0">
              <a:solidFill>
                <a:srgbClr val="142433"/>
              </a:solidFill>
              <a:latin typeface="Aptos"/>
            </a:endParaRPr>
          </a:p>
        </p:txBody>
      </p:sp>
      <p:sp>
        <p:nvSpPr>
          <p:cNvPr id="12" name="TextBox 11">
            <a:extLst>
              <a:ext uri="{FF2B5EF4-FFF2-40B4-BE49-F238E27FC236}">
                <a16:creationId xmlns:a16="http://schemas.microsoft.com/office/drawing/2014/main" id="{AE2B8846-2672-CA5C-73C4-A0CCCE4C9B08}"/>
              </a:ext>
            </a:extLst>
          </p:cNvPr>
          <p:cNvSpPr txBox="1"/>
          <p:nvPr/>
        </p:nvSpPr>
        <p:spPr>
          <a:xfrm>
            <a:off x="694932" y="2785452"/>
            <a:ext cx="2943153" cy="283154"/>
          </a:xfrm>
          <a:prstGeom prst="rect">
            <a:avLst/>
          </a:prstGeom>
          <a:noFill/>
        </p:spPr>
        <p:txBody>
          <a:bodyPr wrap="square" lIns="54864" tIns="18288" rIns="54864" bIns="18288">
            <a:spAutoFit/>
          </a:bodyPr>
          <a:lstStyle/>
          <a:p>
            <a:pPr algn="l"/>
            <a:r>
              <a:rPr sz="1600" b="1">
                <a:solidFill>
                  <a:srgbClr val="065F7A"/>
                </a:solidFill>
                <a:latin typeface="Aptos"/>
              </a:rPr>
              <a:t>Tip for students</a:t>
            </a:r>
          </a:p>
        </p:txBody>
      </p:sp>
      <p:sp>
        <p:nvSpPr>
          <p:cNvPr id="13" name="Oval 8">
            <a:extLst>
              <a:ext uri="{FF2B5EF4-FFF2-40B4-BE49-F238E27FC236}">
                <a16:creationId xmlns:a16="http://schemas.microsoft.com/office/drawing/2014/main" id="{743E842D-F20D-43AE-0796-8389A5796EA1}"/>
              </a:ext>
            </a:extLst>
          </p:cNvPr>
          <p:cNvSpPr/>
          <p:nvPr/>
        </p:nvSpPr>
        <p:spPr>
          <a:xfrm>
            <a:off x="694932" y="3207058"/>
            <a:ext cx="189743" cy="17395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a:extLst>
              <a:ext uri="{FF2B5EF4-FFF2-40B4-BE49-F238E27FC236}">
                <a16:creationId xmlns:a16="http://schemas.microsoft.com/office/drawing/2014/main" id="{21630D11-E824-FEC8-3D39-D746D2243418}"/>
              </a:ext>
            </a:extLst>
          </p:cNvPr>
          <p:cNvSpPr txBox="1"/>
          <p:nvPr/>
        </p:nvSpPr>
        <p:spPr>
          <a:xfrm>
            <a:off x="950964" y="3196931"/>
            <a:ext cx="2706650" cy="221599"/>
          </a:xfrm>
          <a:prstGeom prst="rect">
            <a:avLst/>
          </a:prstGeom>
          <a:noFill/>
        </p:spPr>
        <p:txBody>
          <a:bodyPr wrap="square" lIns="54864" tIns="18288" rIns="54864" bIns="18288">
            <a:spAutoFit/>
          </a:bodyPr>
          <a:lstStyle/>
          <a:p>
            <a:r>
              <a:rPr lang="en-US" sz="1200" dirty="0">
                <a:solidFill>
                  <a:srgbClr val="142433"/>
                </a:solidFill>
                <a:latin typeface="Aptos"/>
              </a:rPr>
              <a:t>This removes the sea part of the buffer.</a:t>
            </a:r>
          </a:p>
        </p:txBody>
      </p:sp>
      <p:sp>
        <p:nvSpPr>
          <p:cNvPr id="15" name="Oval 10">
            <a:extLst>
              <a:ext uri="{FF2B5EF4-FFF2-40B4-BE49-F238E27FC236}">
                <a16:creationId xmlns:a16="http://schemas.microsoft.com/office/drawing/2014/main" id="{784527B7-610D-D3F2-915F-47753675F9D7}"/>
              </a:ext>
            </a:extLst>
          </p:cNvPr>
          <p:cNvSpPr/>
          <p:nvPr/>
        </p:nvSpPr>
        <p:spPr>
          <a:xfrm>
            <a:off x="695815" y="3748247"/>
            <a:ext cx="189743" cy="17395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295B9C84-BFEF-5ACE-CB8B-579079CE9F14}"/>
              </a:ext>
            </a:extLst>
          </p:cNvPr>
          <p:cNvSpPr txBox="1"/>
          <p:nvPr/>
        </p:nvSpPr>
        <p:spPr>
          <a:xfrm>
            <a:off x="950964" y="3654132"/>
            <a:ext cx="2706650" cy="406265"/>
          </a:xfrm>
          <a:prstGeom prst="rect">
            <a:avLst/>
          </a:prstGeom>
          <a:noFill/>
        </p:spPr>
        <p:txBody>
          <a:bodyPr wrap="square" lIns="54864" tIns="18288" rIns="54864" bIns="18288">
            <a:spAutoFit/>
          </a:bodyPr>
          <a:lstStyle/>
          <a:p>
            <a:r>
              <a:rPr lang="en-US" sz="1200" dirty="0">
                <a:solidFill>
                  <a:srgbClr val="142433"/>
                </a:solidFill>
                <a:latin typeface="Aptos"/>
              </a:rPr>
              <a:t>Always use the clipped land version in later analysis.</a:t>
            </a:r>
          </a:p>
        </p:txBody>
      </p:sp>
      <p:sp>
        <p:nvSpPr>
          <p:cNvPr id="17" name="Rounded Rectangle 12">
            <a:extLst>
              <a:ext uri="{FF2B5EF4-FFF2-40B4-BE49-F238E27FC236}">
                <a16:creationId xmlns:a16="http://schemas.microsoft.com/office/drawing/2014/main" id="{166C2EBA-73DA-43C5-3065-29E78B32E807}"/>
              </a:ext>
            </a:extLst>
          </p:cNvPr>
          <p:cNvSpPr/>
          <p:nvPr/>
        </p:nvSpPr>
        <p:spPr>
          <a:xfrm>
            <a:off x="4391108" y="865212"/>
            <a:ext cx="4151948" cy="3381764"/>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a:extLst>
              <a:ext uri="{FF2B5EF4-FFF2-40B4-BE49-F238E27FC236}">
                <a16:creationId xmlns:a16="http://schemas.microsoft.com/office/drawing/2014/main" id="{87D2DFCC-04FF-BEE2-4A03-434419855B13}"/>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9" name="TextBox 18">
            <a:extLst>
              <a:ext uri="{FF2B5EF4-FFF2-40B4-BE49-F238E27FC236}">
                <a16:creationId xmlns:a16="http://schemas.microsoft.com/office/drawing/2014/main" id="{5EC2CF26-5E98-AF00-6953-CA5FBAE9955C}"/>
              </a:ext>
            </a:extLst>
          </p:cNvPr>
          <p:cNvSpPr txBox="1"/>
          <p:nvPr/>
        </p:nvSpPr>
        <p:spPr>
          <a:xfrm>
            <a:off x="4522499" y="1363715"/>
            <a:ext cx="3889166" cy="467820"/>
          </a:xfrm>
          <a:prstGeom prst="rect">
            <a:avLst/>
          </a:prstGeom>
          <a:noFill/>
        </p:spPr>
        <p:txBody>
          <a:bodyPr wrap="square" lIns="54864" tIns="18288" rIns="54864" bIns="18288">
            <a:spAutoFit/>
          </a:bodyPr>
          <a:lstStyle/>
          <a:p>
            <a:r>
              <a:rPr lang="en-US" sz="1400" b="1" dirty="0">
                <a:solidFill>
                  <a:srgbClr val="142433"/>
                </a:solidFill>
                <a:latin typeface="Aptos"/>
              </a:rPr>
              <a:t>Vector → Geoprocessing Tools </a:t>
            </a:r>
            <a:r>
              <a:rPr sz="1400" b="1" dirty="0">
                <a:solidFill>
                  <a:srgbClr val="142433"/>
                </a:solidFill>
                <a:latin typeface="Aptos"/>
              </a:rPr>
              <a:t>→ </a:t>
            </a:r>
            <a:r>
              <a:rPr lang="en-US" sz="1400" b="1" dirty="0">
                <a:solidFill>
                  <a:srgbClr val="142433"/>
                </a:solidFill>
                <a:latin typeface="Aptos"/>
              </a:rPr>
              <a:t>Clip</a:t>
            </a:r>
          </a:p>
          <a:p>
            <a:r>
              <a:rPr lang="en-US" sz="1400" b="1" dirty="0">
                <a:solidFill>
                  <a:srgbClr val="142433"/>
                </a:solidFill>
                <a:latin typeface="Aptos"/>
              </a:rPr>
              <a:t>Vector → Geoprocessing Tools → Difference</a:t>
            </a:r>
            <a:endParaRPr sz="1400" b="1" dirty="0">
              <a:solidFill>
                <a:srgbClr val="142433"/>
              </a:solidFill>
              <a:latin typeface="Aptos"/>
            </a:endParaRPr>
          </a:p>
        </p:txBody>
      </p:sp>
      <p:sp>
        <p:nvSpPr>
          <p:cNvPr id="20" name="TextBox 19">
            <a:extLst>
              <a:ext uri="{FF2B5EF4-FFF2-40B4-BE49-F238E27FC236}">
                <a16:creationId xmlns:a16="http://schemas.microsoft.com/office/drawing/2014/main" id="{32DDF55F-602D-17E9-8804-59E2580B1980}"/>
              </a:ext>
            </a:extLst>
          </p:cNvPr>
          <p:cNvSpPr txBox="1"/>
          <p:nvPr/>
        </p:nvSpPr>
        <p:spPr>
          <a:xfrm>
            <a:off x="4547623" y="1942006"/>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21" name="Oval 16">
            <a:extLst>
              <a:ext uri="{FF2B5EF4-FFF2-40B4-BE49-F238E27FC236}">
                <a16:creationId xmlns:a16="http://schemas.microsoft.com/office/drawing/2014/main" id="{99F0AF9E-D95E-727A-A0D8-F019172FEFFD}"/>
              </a:ext>
            </a:extLst>
          </p:cNvPr>
          <p:cNvSpPr/>
          <p:nvPr/>
        </p:nvSpPr>
        <p:spPr>
          <a:xfrm>
            <a:off x="4575055" y="228947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679D0543-18A4-696E-962E-C2C218D252B0}"/>
              </a:ext>
            </a:extLst>
          </p:cNvPr>
          <p:cNvSpPr txBox="1"/>
          <p:nvPr/>
        </p:nvSpPr>
        <p:spPr>
          <a:xfrm>
            <a:off x="4803655" y="2252308"/>
            <a:ext cx="3705219" cy="244682"/>
          </a:xfrm>
          <a:prstGeom prst="rect">
            <a:avLst/>
          </a:prstGeom>
          <a:noFill/>
        </p:spPr>
        <p:txBody>
          <a:bodyPr wrap="square" lIns="54864" tIns="18288" rIns="54864" bIns="18288">
            <a:spAutoFit/>
          </a:bodyPr>
          <a:lstStyle/>
          <a:p>
            <a:r>
              <a:rPr lang="nl-NL" sz="1350" dirty="0">
                <a:solidFill>
                  <a:srgbClr val="142433"/>
                </a:solidFill>
                <a:latin typeface="Aptos"/>
              </a:rPr>
              <a:t>Input: coastal_buffer_500m / Island polygon</a:t>
            </a:r>
          </a:p>
        </p:txBody>
      </p:sp>
      <p:sp>
        <p:nvSpPr>
          <p:cNvPr id="23" name="Oval 18">
            <a:extLst>
              <a:ext uri="{FF2B5EF4-FFF2-40B4-BE49-F238E27FC236}">
                <a16:creationId xmlns:a16="http://schemas.microsoft.com/office/drawing/2014/main" id="{B1307AFF-1095-7875-06DD-35B4B9224DD9}"/>
              </a:ext>
            </a:extLst>
          </p:cNvPr>
          <p:cNvSpPr/>
          <p:nvPr/>
        </p:nvSpPr>
        <p:spPr>
          <a:xfrm>
            <a:off x="4575055" y="264609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6A23061D-E247-1FD5-DCE7-E068B7E0EA7B}"/>
              </a:ext>
            </a:extLst>
          </p:cNvPr>
          <p:cNvSpPr txBox="1"/>
          <p:nvPr/>
        </p:nvSpPr>
        <p:spPr>
          <a:xfrm>
            <a:off x="4803655" y="2616662"/>
            <a:ext cx="3705219" cy="244682"/>
          </a:xfrm>
          <a:prstGeom prst="rect">
            <a:avLst/>
          </a:prstGeom>
          <a:noFill/>
        </p:spPr>
        <p:txBody>
          <a:bodyPr wrap="square" lIns="54864" tIns="18288" rIns="54864" bIns="18288">
            <a:spAutoFit/>
          </a:bodyPr>
          <a:lstStyle/>
          <a:p>
            <a:r>
              <a:rPr lang="nl-NL" sz="1350" dirty="0">
                <a:solidFill>
                  <a:srgbClr val="142433"/>
                </a:solidFill>
                <a:latin typeface="Aptos"/>
              </a:rPr>
              <a:t>Overlay: island_projected / buffer_inner</a:t>
            </a:r>
          </a:p>
        </p:txBody>
      </p:sp>
      <p:sp>
        <p:nvSpPr>
          <p:cNvPr id="25" name="Oval 20">
            <a:extLst>
              <a:ext uri="{FF2B5EF4-FFF2-40B4-BE49-F238E27FC236}">
                <a16:creationId xmlns:a16="http://schemas.microsoft.com/office/drawing/2014/main" id="{AEA33E5D-5FD8-1A21-3EAE-546968449D56}"/>
              </a:ext>
            </a:extLst>
          </p:cNvPr>
          <p:cNvSpPr/>
          <p:nvPr/>
        </p:nvSpPr>
        <p:spPr>
          <a:xfrm>
            <a:off x="4575055" y="300271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1A17430C-EB23-C89C-EAE9-816DC640C81A}"/>
              </a:ext>
            </a:extLst>
          </p:cNvPr>
          <p:cNvSpPr txBox="1"/>
          <p:nvPr/>
        </p:nvSpPr>
        <p:spPr>
          <a:xfrm>
            <a:off x="4803655" y="2962603"/>
            <a:ext cx="3705219" cy="244682"/>
          </a:xfrm>
          <a:prstGeom prst="rect">
            <a:avLst/>
          </a:prstGeom>
          <a:noFill/>
        </p:spPr>
        <p:txBody>
          <a:bodyPr wrap="square" lIns="54864" tIns="18288" rIns="54864" bIns="18288">
            <a:spAutoFit/>
          </a:bodyPr>
          <a:lstStyle/>
          <a:p>
            <a:r>
              <a:rPr lang="en-US" sz="1350" dirty="0">
                <a:solidFill>
                  <a:srgbClr val="142433"/>
                </a:solidFill>
                <a:latin typeface="Aptos"/>
              </a:rPr>
              <a:t>Save as coastal_land_500m</a:t>
            </a:r>
          </a:p>
        </p:txBody>
      </p:sp>
      <p:sp>
        <p:nvSpPr>
          <p:cNvPr id="2" name="Oval 20">
            <a:extLst>
              <a:ext uri="{FF2B5EF4-FFF2-40B4-BE49-F238E27FC236}">
                <a16:creationId xmlns:a16="http://schemas.microsoft.com/office/drawing/2014/main" id="{41E484F1-3369-4778-E32C-97D07BC0B59A}"/>
              </a:ext>
            </a:extLst>
          </p:cNvPr>
          <p:cNvSpPr/>
          <p:nvPr/>
        </p:nvSpPr>
        <p:spPr>
          <a:xfrm>
            <a:off x="4575055" y="338411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a:extLst>
              <a:ext uri="{FF2B5EF4-FFF2-40B4-BE49-F238E27FC236}">
                <a16:creationId xmlns:a16="http://schemas.microsoft.com/office/drawing/2014/main" id="{900E766C-68EB-DA56-E5C2-CC65C58D8D6C}"/>
              </a:ext>
            </a:extLst>
          </p:cNvPr>
          <p:cNvSpPr txBox="1"/>
          <p:nvPr/>
        </p:nvSpPr>
        <p:spPr>
          <a:xfrm>
            <a:off x="4803655" y="3344006"/>
            <a:ext cx="3705219" cy="252377"/>
          </a:xfrm>
          <a:prstGeom prst="rect">
            <a:avLst/>
          </a:prstGeom>
          <a:noFill/>
        </p:spPr>
        <p:txBody>
          <a:bodyPr wrap="square" lIns="54864" tIns="18288" rIns="54864" bIns="18288">
            <a:spAutoFit/>
          </a:bodyPr>
          <a:lstStyle/>
          <a:p>
            <a:r>
              <a:rPr lang="en-US" sz="1400" dirty="0">
                <a:solidFill>
                  <a:srgbClr val="172A3A"/>
                </a:solidFill>
              </a:rPr>
              <a:t>Repeat for 200 m and 1,000 m if used.</a:t>
            </a:r>
            <a:endParaRPr lang="en-US" sz="1350" dirty="0">
              <a:solidFill>
                <a:srgbClr val="142433"/>
              </a:solidFill>
              <a:latin typeface="Aptos"/>
            </a:endParaRPr>
          </a:p>
        </p:txBody>
      </p:sp>
    </p:spTree>
    <p:extLst>
      <p:ext uri="{BB962C8B-B14F-4D97-AF65-F5344CB8AC3E}">
        <p14:creationId xmlns:p14="http://schemas.microsoft.com/office/powerpoint/2010/main" val="3096631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0D443-70BC-21FA-10D5-F46755C2527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5B39BC5-A674-6725-CE0A-CF9DB254AAE6}"/>
              </a:ext>
            </a:extLst>
          </p:cNvPr>
          <p:cNvSpPr txBox="1"/>
          <p:nvPr/>
        </p:nvSpPr>
        <p:spPr>
          <a:xfrm>
            <a:off x="640080" y="256429"/>
            <a:ext cx="6539948" cy="652486"/>
          </a:xfrm>
          <a:prstGeom prst="rect">
            <a:avLst/>
          </a:prstGeom>
          <a:noFill/>
        </p:spPr>
        <p:txBody>
          <a:bodyPr wrap="square" lIns="54864" tIns="18288" rIns="54864" bIns="18288">
            <a:spAutoFit/>
          </a:bodyPr>
          <a:lstStyle/>
          <a:p>
            <a:r>
              <a:rPr sz="2000" b="1" dirty="0">
                <a:solidFill>
                  <a:srgbClr val="065F7A"/>
                </a:solidFill>
                <a:latin typeface="Georgia"/>
              </a:rPr>
              <a:t>Step </a:t>
            </a:r>
            <a:r>
              <a:rPr lang="en-US" sz="2000" b="1" dirty="0">
                <a:solidFill>
                  <a:srgbClr val="065F7A"/>
                </a:solidFill>
                <a:latin typeface="Georgia"/>
              </a:rPr>
              <a:t>5</a:t>
            </a:r>
            <a:r>
              <a:rPr sz="2000" b="1" dirty="0">
                <a:solidFill>
                  <a:srgbClr val="065F7A"/>
                </a:solidFill>
                <a:latin typeface="Georgia"/>
              </a:rPr>
              <a:t> — </a:t>
            </a:r>
            <a:r>
              <a:rPr lang="en-US" sz="2000" b="1" dirty="0">
                <a:solidFill>
                  <a:srgbClr val="075D7C"/>
                </a:solidFill>
                <a:latin typeface="Georgia" pitchFamily="34" charset="0"/>
                <a:ea typeface="Georgia" pitchFamily="34" charset="-122"/>
                <a:cs typeface="Georgia" pitchFamily="34" charset="-120"/>
              </a:rPr>
              <a:t>Add elevation / lowland information</a:t>
            </a:r>
            <a:endParaRPr lang="en-US" sz="2000" dirty="0"/>
          </a:p>
          <a:p>
            <a:endParaRPr sz="2000" b="1" dirty="0">
              <a:solidFill>
                <a:srgbClr val="065F7A"/>
              </a:solidFill>
              <a:latin typeface="Georgia"/>
            </a:endParaRPr>
          </a:p>
        </p:txBody>
      </p:sp>
      <p:sp>
        <p:nvSpPr>
          <p:cNvPr id="9" name="Rounded Rectangle 4">
            <a:extLst>
              <a:ext uri="{FF2B5EF4-FFF2-40B4-BE49-F238E27FC236}">
                <a16:creationId xmlns:a16="http://schemas.microsoft.com/office/drawing/2014/main" id="{028F59FC-C151-40D6-7594-9A3543B6B4B5}"/>
              </a:ext>
            </a:extLst>
          </p:cNvPr>
          <p:cNvSpPr/>
          <p:nvPr/>
        </p:nvSpPr>
        <p:spPr>
          <a:xfrm>
            <a:off x="420612" y="865212"/>
            <a:ext cx="3258491" cy="194178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a:extLst>
              <a:ext uri="{FF2B5EF4-FFF2-40B4-BE49-F238E27FC236}">
                <a16:creationId xmlns:a16="http://schemas.microsoft.com/office/drawing/2014/main" id="{9D9C63F9-E2D8-F9D7-B513-C622C55025D9}"/>
              </a:ext>
            </a:extLst>
          </p:cNvPr>
          <p:cNvSpPr txBox="1"/>
          <p:nvPr/>
        </p:nvSpPr>
        <p:spPr>
          <a:xfrm>
            <a:off x="694932" y="1112100"/>
            <a:ext cx="2943153" cy="283154"/>
          </a:xfrm>
          <a:prstGeom prst="rect">
            <a:avLst/>
          </a:prstGeom>
          <a:noFill/>
        </p:spPr>
        <p:txBody>
          <a:bodyPr wrap="square" lIns="54864" tIns="18288" rIns="54864" bIns="18288">
            <a:spAutoFit/>
          </a:bodyPr>
          <a:lstStyle/>
          <a:p>
            <a:pPr algn="l"/>
            <a:r>
              <a:rPr sz="1600" b="1">
                <a:solidFill>
                  <a:srgbClr val="065F7A"/>
                </a:solidFill>
                <a:latin typeface="Aptos"/>
              </a:rPr>
              <a:t>Why this matters</a:t>
            </a:r>
          </a:p>
        </p:txBody>
      </p:sp>
      <p:sp>
        <p:nvSpPr>
          <p:cNvPr id="11" name="TextBox 10">
            <a:extLst>
              <a:ext uri="{FF2B5EF4-FFF2-40B4-BE49-F238E27FC236}">
                <a16:creationId xmlns:a16="http://schemas.microsoft.com/office/drawing/2014/main" id="{D96EB8A4-9BF1-069E-6AD9-8C715C651D04}"/>
              </a:ext>
            </a:extLst>
          </p:cNvPr>
          <p:cNvSpPr txBox="1"/>
          <p:nvPr/>
        </p:nvSpPr>
        <p:spPr>
          <a:xfrm>
            <a:off x="640080" y="1505292"/>
            <a:ext cx="2998005" cy="1037207"/>
          </a:xfrm>
          <a:prstGeom prst="rect">
            <a:avLst/>
          </a:prstGeom>
          <a:noFill/>
        </p:spPr>
        <p:txBody>
          <a:bodyPr wrap="square" lIns="54864" tIns="18288" rIns="54864" bIns="18288">
            <a:spAutoFit/>
          </a:bodyPr>
          <a:lstStyle/>
          <a:p>
            <a:r>
              <a:rPr lang="en-US" sz="1300" dirty="0">
                <a:solidFill>
                  <a:srgbClr val="172A3A"/>
                </a:solidFill>
              </a:rPr>
              <a:t>A fixed distance buffer can include steep cliffs where development pressure is not the same as flat coastal plains. Elevation makes the coastal-zone definition more realistic.</a:t>
            </a:r>
            <a:endParaRPr lang="en-US" sz="1300" dirty="0"/>
          </a:p>
        </p:txBody>
      </p:sp>
      <p:sp>
        <p:nvSpPr>
          <p:cNvPr id="17" name="Rounded Rectangle 12">
            <a:extLst>
              <a:ext uri="{FF2B5EF4-FFF2-40B4-BE49-F238E27FC236}">
                <a16:creationId xmlns:a16="http://schemas.microsoft.com/office/drawing/2014/main" id="{EED16301-834A-06CC-B982-F27EF8D5EC69}"/>
              </a:ext>
            </a:extLst>
          </p:cNvPr>
          <p:cNvSpPr/>
          <p:nvPr/>
        </p:nvSpPr>
        <p:spPr>
          <a:xfrm>
            <a:off x="4391108" y="865211"/>
            <a:ext cx="4151948" cy="3983235"/>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a:extLst>
              <a:ext uri="{FF2B5EF4-FFF2-40B4-BE49-F238E27FC236}">
                <a16:creationId xmlns:a16="http://schemas.microsoft.com/office/drawing/2014/main" id="{06FDAA87-3DB1-3B82-F804-F71EE9063589}"/>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9" name="TextBox 18">
            <a:extLst>
              <a:ext uri="{FF2B5EF4-FFF2-40B4-BE49-F238E27FC236}">
                <a16:creationId xmlns:a16="http://schemas.microsoft.com/office/drawing/2014/main" id="{CB343A04-A0AC-10CE-1A7C-003AFD1783DB}"/>
              </a:ext>
            </a:extLst>
          </p:cNvPr>
          <p:cNvSpPr txBox="1"/>
          <p:nvPr/>
        </p:nvSpPr>
        <p:spPr>
          <a:xfrm>
            <a:off x="4619708" y="1395564"/>
            <a:ext cx="3889166" cy="775597"/>
          </a:xfrm>
          <a:prstGeom prst="rect">
            <a:avLst/>
          </a:prstGeom>
          <a:noFill/>
        </p:spPr>
        <p:txBody>
          <a:bodyPr wrap="square" lIns="54864" tIns="18288" rIns="54864" bIns="18288">
            <a:spAutoFit/>
          </a:bodyPr>
          <a:lstStyle/>
          <a:p>
            <a:r>
              <a:rPr lang="en-US" sz="1600" b="1" dirty="0">
                <a:solidFill>
                  <a:srgbClr val="172A3A"/>
                </a:solidFill>
              </a:rPr>
              <a:t>Raster → Raster Calculator</a:t>
            </a:r>
            <a:endParaRPr lang="en-US" sz="1600" dirty="0"/>
          </a:p>
          <a:p>
            <a:r>
              <a:rPr lang="en-US" sz="1600" b="1" dirty="0">
                <a:solidFill>
                  <a:srgbClr val="172A3A"/>
                </a:solidFill>
              </a:rPr>
              <a:t>Raster → Conversion → </a:t>
            </a:r>
            <a:r>
              <a:rPr lang="en-US" sz="1600" b="1" dirty="0" err="1">
                <a:solidFill>
                  <a:srgbClr val="172A3A"/>
                </a:solidFill>
              </a:rPr>
              <a:t>Polygonize</a:t>
            </a:r>
            <a:endParaRPr lang="en-US" sz="1600" dirty="0"/>
          </a:p>
          <a:p>
            <a:r>
              <a:rPr lang="en-US" sz="1600" b="1" dirty="0">
                <a:solidFill>
                  <a:srgbClr val="142433"/>
                </a:solidFill>
                <a:latin typeface="Aptos"/>
              </a:rPr>
              <a:t>Geoprocessing Tools </a:t>
            </a:r>
            <a:r>
              <a:rPr lang="en-US" sz="1600" b="1" dirty="0">
                <a:solidFill>
                  <a:srgbClr val="172A3A"/>
                </a:solidFill>
              </a:rPr>
              <a:t>→ Intersection</a:t>
            </a:r>
            <a:endParaRPr lang="en-US" sz="1600" dirty="0"/>
          </a:p>
        </p:txBody>
      </p:sp>
      <p:sp>
        <p:nvSpPr>
          <p:cNvPr id="20" name="TextBox 19">
            <a:extLst>
              <a:ext uri="{FF2B5EF4-FFF2-40B4-BE49-F238E27FC236}">
                <a16:creationId xmlns:a16="http://schemas.microsoft.com/office/drawing/2014/main" id="{4CEC39A2-B282-12F4-5CCE-8444F6F6B9DC}"/>
              </a:ext>
            </a:extLst>
          </p:cNvPr>
          <p:cNvSpPr txBox="1"/>
          <p:nvPr/>
        </p:nvSpPr>
        <p:spPr>
          <a:xfrm>
            <a:off x="4691793" y="2332906"/>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21" name="Oval 16">
            <a:extLst>
              <a:ext uri="{FF2B5EF4-FFF2-40B4-BE49-F238E27FC236}">
                <a16:creationId xmlns:a16="http://schemas.microsoft.com/office/drawing/2014/main" id="{131DC77D-34E1-75CC-EEBD-19367A8E1446}"/>
              </a:ext>
            </a:extLst>
          </p:cNvPr>
          <p:cNvSpPr/>
          <p:nvPr/>
        </p:nvSpPr>
        <p:spPr>
          <a:xfrm>
            <a:off x="4719225" y="268037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DF26AD3B-06D9-EBE5-C943-05263C472FA5}"/>
              </a:ext>
            </a:extLst>
          </p:cNvPr>
          <p:cNvSpPr txBox="1"/>
          <p:nvPr/>
        </p:nvSpPr>
        <p:spPr>
          <a:xfrm>
            <a:off x="4947825" y="2643208"/>
            <a:ext cx="3705219" cy="252377"/>
          </a:xfrm>
          <a:prstGeom prst="rect">
            <a:avLst/>
          </a:prstGeom>
          <a:noFill/>
        </p:spPr>
        <p:txBody>
          <a:bodyPr wrap="square" lIns="54864" tIns="18288" rIns="54864" bIns="18288">
            <a:spAutoFit/>
          </a:bodyPr>
          <a:lstStyle/>
          <a:p>
            <a:r>
              <a:rPr lang="en-US" sz="1400" dirty="0">
                <a:solidFill>
                  <a:srgbClr val="172A3A"/>
                </a:solidFill>
              </a:rPr>
              <a:t>Load DEM and reproject if needed.</a:t>
            </a:r>
            <a:endParaRPr lang="en-US" sz="1400" dirty="0"/>
          </a:p>
        </p:txBody>
      </p:sp>
      <p:sp>
        <p:nvSpPr>
          <p:cNvPr id="23" name="Oval 18">
            <a:extLst>
              <a:ext uri="{FF2B5EF4-FFF2-40B4-BE49-F238E27FC236}">
                <a16:creationId xmlns:a16="http://schemas.microsoft.com/office/drawing/2014/main" id="{43003BC0-5ED7-7E24-6A60-CF256DCA8E23}"/>
              </a:ext>
            </a:extLst>
          </p:cNvPr>
          <p:cNvSpPr/>
          <p:nvPr/>
        </p:nvSpPr>
        <p:spPr>
          <a:xfrm>
            <a:off x="4719225" y="303699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BDA55841-306A-A036-3F5D-6AFC73AB14E8}"/>
              </a:ext>
            </a:extLst>
          </p:cNvPr>
          <p:cNvSpPr txBox="1"/>
          <p:nvPr/>
        </p:nvSpPr>
        <p:spPr>
          <a:xfrm>
            <a:off x="4947825" y="3007562"/>
            <a:ext cx="3705219" cy="252377"/>
          </a:xfrm>
          <a:prstGeom prst="rect">
            <a:avLst/>
          </a:prstGeom>
          <a:noFill/>
        </p:spPr>
        <p:txBody>
          <a:bodyPr wrap="square" lIns="54864" tIns="18288" rIns="54864" bIns="18288">
            <a:spAutoFit/>
          </a:bodyPr>
          <a:lstStyle/>
          <a:p>
            <a:r>
              <a:rPr lang="en-US" sz="1400" dirty="0">
                <a:solidFill>
                  <a:srgbClr val="172A3A"/>
                </a:solidFill>
              </a:rPr>
              <a:t>Raster Calculator: DEM ≤ 50 m for lowland.</a:t>
            </a:r>
            <a:endParaRPr lang="en-US" sz="1400" dirty="0"/>
          </a:p>
        </p:txBody>
      </p:sp>
      <p:sp>
        <p:nvSpPr>
          <p:cNvPr id="25" name="Oval 20">
            <a:extLst>
              <a:ext uri="{FF2B5EF4-FFF2-40B4-BE49-F238E27FC236}">
                <a16:creationId xmlns:a16="http://schemas.microsoft.com/office/drawing/2014/main" id="{FB4ED0A2-C861-91A4-6207-AE2C1EDA7816}"/>
              </a:ext>
            </a:extLst>
          </p:cNvPr>
          <p:cNvSpPr/>
          <p:nvPr/>
        </p:nvSpPr>
        <p:spPr>
          <a:xfrm>
            <a:off x="4719225" y="339361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41867764-FF4D-C607-9F65-343647939B20}"/>
              </a:ext>
            </a:extLst>
          </p:cNvPr>
          <p:cNvSpPr txBox="1"/>
          <p:nvPr/>
        </p:nvSpPr>
        <p:spPr>
          <a:xfrm>
            <a:off x="4947825" y="3353503"/>
            <a:ext cx="3705219" cy="252377"/>
          </a:xfrm>
          <a:prstGeom prst="rect">
            <a:avLst/>
          </a:prstGeom>
          <a:noFill/>
        </p:spPr>
        <p:txBody>
          <a:bodyPr wrap="square" lIns="54864" tIns="18288" rIns="54864" bIns="18288">
            <a:spAutoFit/>
          </a:bodyPr>
          <a:lstStyle/>
          <a:p>
            <a:r>
              <a:rPr lang="en-US" sz="1400" dirty="0">
                <a:solidFill>
                  <a:srgbClr val="172A3A"/>
                </a:solidFill>
              </a:rPr>
              <a:t>Optional: DEM ≤ 5 m for very low-lying areas.</a:t>
            </a:r>
            <a:endParaRPr lang="en-US" sz="1400" dirty="0"/>
          </a:p>
        </p:txBody>
      </p:sp>
      <p:sp>
        <p:nvSpPr>
          <p:cNvPr id="2" name="Oval 20">
            <a:extLst>
              <a:ext uri="{FF2B5EF4-FFF2-40B4-BE49-F238E27FC236}">
                <a16:creationId xmlns:a16="http://schemas.microsoft.com/office/drawing/2014/main" id="{47A9870B-DBAF-3250-3310-947B464D14BB}"/>
              </a:ext>
            </a:extLst>
          </p:cNvPr>
          <p:cNvSpPr/>
          <p:nvPr/>
        </p:nvSpPr>
        <p:spPr>
          <a:xfrm>
            <a:off x="4719225" y="377501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a:extLst>
              <a:ext uri="{FF2B5EF4-FFF2-40B4-BE49-F238E27FC236}">
                <a16:creationId xmlns:a16="http://schemas.microsoft.com/office/drawing/2014/main" id="{96FDCD1E-F90C-87C0-3AD5-47E691B653C3}"/>
              </a:ext>
            </a:extLst>
          </p:cNvPr>
          <p:cNvSpPr txBox="1"/>
          <p:nvPr/>
        </p:nvSpPr>
        <p:spPr>
          <a:xfrm>
            <a:off x="4947825" y="3734906"/>
            <a:ext cx="3705219" cy="252377"/>
          </a:xfrm>
          <a:prstGeom prst="rect">
            <a:avLst/>
          </a:prstGeom>
          <a:noFill/>
        </p:spPr>
        <p:txBody>
          <a:bodyPr wrap="square" lIns="54864" tIns="18288" rIns="54864" bIns="18288">
            <a:spAutoFit/>
          </a:bodyPr>
          <a:lstStyle/>
          <a:p>
            <a:r>
              <a:rPr lang="en-US" sz="1400" dirty="0" err="1">
                <a:solidFill>
                  <a:srgbClr val="172A3A"/>
                </a:solidFill>
              </a:rPr>
              <a:t>Polygonize</a:t>
            </a:r>
            <a:r>
              <a:rPr lang="en-US" sz="1400" dirty="0">
                <a:solidFill>
                  <a:srgbClr val="172A3A"/>
                </a:solidFill>
              </a:rPr>
              <a:t> the mask.</a:t>
            </a:r>
            <a:endParaRPr lang="en-US" sz="1400" dirty="0"/>
          </a:p>
        </p:txBody>
      </p:sp>
      <p:sp>
        <p:nvSpPr>
          <p:cNvPr id="4" name="Oval 20">
            <a:extLst>
              <a:ext uri="{FF2B5EF4-FFF2-40B4-BE49-F238E27FC236}">
                <a16:creationId xmlns:a16="http://schemas.microsoft.com/office/drawing/2014/main" id="{9AB8C9DC-F0F5-1578-B125-125B33266012}"/>
              </a:ext>
            </a:extLst>
          </p:cNvPr>
          <p:cNvSpPr/>
          <p:nvPr/>
        </p:nvSpPr>
        <p:spPr>
          <a:xfrm>
            <a:off x="4719225" y="420014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a:extLst>
              <a:ext uri="{FF2B5EF4-FFF2-40B4-BE49-F238E27FC236}">
                <a16:creationId xmlns:a16="http://schemas.microsoft.com/office/drawing/2014/main" id="{69B85BF5-748A-4028-2DCF-7D2E4AE421D0}"/>
              </a:ext>
            </a:extLst>
          </p:cNvPr>
          <p:cNvSpPr txBox="1"/>
          <p:nvPr/>
        </p:nvSpPr>
        <p:spPr>
          <a:xfrm>
            <a:off x="4947825" y="4160034"/>
            <a:ext cx="3705219" cy="252377"/>
          </a:xfrm>
          <a:prstGeom prst="rect">
            <a:avLst/>
          </a:prstGeom>
          <a:noFill/>
        </p:spPr>
        <p:txBody>
          <a:bodyPr wrap="square" lIns="54864" tIns="18288" rIns="54864" bIns="18288">
            <a:spAutoFit/>
          </a:bodyPr>
          <a:lstStyle/>
          <a:p>
            <a:r>
              <a:rPr lang="en-US" sz="1400" dirty="0">
                <a:solidFill>
                  <a:srgbClr val="172A3A"/>
                </a:solidFill>
              </a:rPr>
              <a:t>Intersect with clipped coastal buffers.</a:t>
            </a:r>
            <a:endParaRPr lang="en-US" sz="1400" dirty="0"/>
          </a:p>
        </p:txBody>
      </p:sp>
      <p:sp>
        <p:nvSpPr>
          <p:cNvPr id="8" name="TextBox 7">
            <a:extLst>
              <a:ext uri="{FF2B5EF4-FFF2-40B4-BE49-F238E27FC236}">
                <a16:creationId xmlns:a16="http://schemas.microsoft.com/office/drawing/2014/main" id="{686C6226-E1BC-9CBC-F360-FE6EC64805BF}"/>
              </a:ext>
            </a:extLst>
          </p:cNvPr>
          <p:cNvSpPr txBox="1"/>
          <p:nvPr/>
        </p:nvSpPr>
        <p:spPr>
          <a:xfrm>
            <a:off x="147225" y="4032841"/>
            <a:ext cx="3122287" cy="738664"/>
          </a:xfrm>
          <a:prstGeom prst="rect">
            <a:avLst/>
          </a:prstGeom>
          <a:noFill/>
        </p:spPr>
        <p:txBody>
          <a:bodyPr wrap="square">
            <a:spAutoFit/>
          </a:bodyPr>
          <a:lstStyle/>
          <a:p>
            <a:pPr marL="0" indent="0">
              <a:buNone/>
            </a:pPr>
            <a:r>
              <a:rPr lang="en-US" sz="1400" dirty="0"/>
              <a:t>If no DEM is available, use the clipped buffer method and explain the limitation.</a:t>
            </a:r>
          </a:p>
        </p:txBody>
      </p:sp>
    </p:spTree>
    <p:extLst>
      <p:ext uri="{BB962C8B-B14F-4D97-AF65-F5344CB8AC3E}">
        <p14:creationId xmlns:p14="http://schemas.microsoft.com/office/powerpoint/2010/main" val="1778182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A941D-5004-251A-AF96-B8F65F7BABF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5D8DEAF-64B2-2E92-74CC-5F9BB33D9BF4}"/>
              </a:ext>
            </a:extLst>
          </p:cNvPr>
          <p:cNvSpPr txBox="1"/>
          <p:nvPr/>
        </p:nvSpPr>
        <p:spPr>
          <a:xfrm>
            <a:off x="445753" y="125882"/>
            <a:ext cx="8347909" cy="775597"/>
          </a:xfrm>
          <a:prstGeom prst="rect">
            <a:avLst/>
          </a:prstGeom>
          <a:noFill/>
        </p:spPr>
        <p:txBody>
          <a:bodyPr wrap="square" lIns="54864" tIns="18288" rIns="54864" bIns="18288">
            <a:spAutoFit/>
          </a:bodyPr>
          <a:lstStyle/>
          <a:p>
            <a:r>
              <a:rPr lang="en-US" sz="2400" b="1" dirty="0">
                <a:solidFill>
                  <a:srgbClr val="065F7A"/>
                </a:solidFill>
                <a:latin typeface="Georgia"/>
              </a:rPr>
              <a:t>Phase 2: Add settlements and refine the coastal zone</a:t>
            </a:r>
          </a:p>
          <a:p>
            <a:endParaRPr sz="2400" b="1" dirty="0">
              <a:solidFill>
                <a:srgbClr val="065F7A"/>
              </a:solidFill>
              <a:latin typeface="Georgia"/>
            </a:endParaRPr>
          </a:p>
        </p:txBody>
      </p:sp>
      <p:sp>
        <p:nvSpPr>
          <p:cNvPr id="3" name="TextBox 2">
            <a:extLst>
              <a:ext uri="{FF2B5EF4-FFF2-40B4-BE49-F238E27FC236}">
                <a16:creationId xmlns:a16="http://schemas.microsoft.com/office/drawing/2014/main" id="{C621CEA7-3FB2-BF6E-81A8-89602B583F09}"/>
              </a:ext>
            </a:extLst>
          </p:cNvPr>
          <p:cNvSpPr txBox="1"/>
          <p:nvPr/>
        </p:nvSpPr>
        <p:spPr>
          <a:xfrm>
            <a:off x="591340" y="560099"/>
            <a:ext cx="4572000" cy="307777"/>
          </a:xfrm>
          <a:prstGeom prst="rect">
            <a:avLst/>
          </a:prstGeom>
          <a:noFill/>
        </p:spPr>
        <p:txBody>
          <a:bodyPr wrap="square">
            <a:spAutoFit/>
          </a:bodyPr>
          <a:lstStyle/>
          <a:p>
            <a:pPr algn="l"/>
            <a:r>
              <a:rPr lang="en-US" sz="1400" b="1" dirty="0">
                <a:solidFill>
                  <a:srgbClr val="065F7A"/>
                </a:solidFill>
                <a:latin typeface="Georgia"/>
              </a:rPr>
              <a:t>Optional: elevation and the 5 m line</a:t>
            </a:r>
          </a:p>
        </p:txBody>
      </p:sp>
      <p:sp>
        <p:nvSpPr>
          <p:cNvPr id="4" name="Rounded Rectangle 3">
            <a:extLst>
              <a:ext uri="{FF2B5EF4-FFF2-40B4-BE49-F238E27FC236}">
                <a16:creationId xmlns:a16="http://schemas.microsoft.com/office/drawing/2014/main" id="{5B9CE539-04C0-7347-A6A8-7AA6115C65EA}"/>
              </a:ext>
            </a:extLst>
          </p:cNvPr>
          <p:cNvSpPr/>
          <p:nvPr/>
        </p:nvSpPr>
        <p:spPr>
          <a:xfrm>
            <a:off x="205520" y="1334194"/>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a:extLst>
              <a:ext uri="{FF2B5EF4-FFF2-40B4-BE49-F238E27FC236}">
                <a16:creationId xmlns:a16="http://schemas.microsoft.com/office/drawing/2014/main" id="{443315A0-055A-0613-08F0-BC5CFC5DEA4E}"/>
              </a:ext>
            </a:extLst>
          </p:cNvPr>
          <p:cNvSpPr txBox="1"/>
          <p:nvPr/>
        </p:nvSpPr>
        <p:spPr>
          <a:xfrm>
            <a:off x="525561" y="1559769"/>
            <a:ext cx="2884077" cy="283154"/>
          </a:xfrm>
          <a:prstGeom prst="rect">
            <a:avLst/>
          </a:prstGeom>
          <a:noFill/>
        </p:spPr>
        <p:txBody>
          <a:bodyPr wrap="square" lIns="54864" tIns="18288" rIns="54864" bIns="18288">
            <a:spAutoFit/>
          </a:bodyPr>
          <a:lstStyle/>
          <a:p>
            <a:pPr algn="l"/>
            <a:r>
              <a:rPr sz="1600" b="1" dirty="0">
                <a:solidFill>
                  <a:srgbClr val="065F7A"/>
                </a:solidFill>
                <a:latin typeface="Aptos"/>
              </a:rPr>
              <a:t>Why it helps</a:t>
            </a:r>
          </a:p>
        </p:txBody>
      </p:sp>
      <p:sp>
        <p:nvSpPr>
          <p:cNvPr id="6" name="Oval 5">
            <a:extLst>
              <a:ext uri="{FF2B5EF4-FFF2-40B4-BE49-F238E27FC236}">
                <a16:creationId xmlns:a16="http://schemas.microsoft.com/office/drawing/2014/main" id="{97CB8B3B-C586-7858-B440-908799866DCE}"/>
              </a:ext>
            </a:extLst>
          </p:cNvPr>
          <p:cNvSpPr/>
          <p:nvPr/>
        </p:nvSpPr>
        <p:spPr>
          <a:xfrm>
            <a:off x="427071" y="2292551"/>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8" name="TextBox 7">
            <a:extLst>
              <a:ext uri="{FF2B5EF4-FFF2-40B4-BE49-F238E27FC236}">
                <a16:creationId xmlns:a16="http://schemas.microsoft.com/office/drawing/2014/main" id="{61A1AE75-E9AE-EBAA-5074-1A0841D0C4B5}"/>
              </a:ext>
            </a:extLst>
          </p:cNvPr>
          <p:cNvSpPr txBox="1"/>
          <p:nvPr/>
        </p:nvSpPr>
        <p:spPr>
          <a:xfrm>
            <a:off x="754161" y="2159233"/>
            <a:ext cx="2757583" cy="467820"/>
          </a:xfrm>
          <a:prstGeom prst="rect">
            <a:avLst/>
          </a:prstGeom>
          <a:noFill/>
        </p:spPr>
        <p:txBody>
          <a:bodyPr wrap="square" lIns="54864" tIns="18288" rIns="54864" bIns="18288">
            <a:spAutoFit/>
          </a:bodyPr>
          <a:lstStyle/>
          <a:p>
            <a:pPr algn="l"/>
            <a:r>
              <a:rPr sz="1400" b="0">
                <a:solidFill>
                  <a:srgbClr val="142433"/>
                </a:solidFill>
                <a:latin typeface="Aptos"/>
              </a:rPr>
              <a:t>Flat lowland coasts are usually easier to build on.</a:t>
            </a:r>
          </a:p>
        </p:txBody>
      </p:sp>
      <p:sp>
        <p:nvSpPr>
          <p:cNvPr id="27" name="Oval 7">
            <a:extLst>
              <a:ext uri="{FF2B5EF4-FFF2-40B4-BE49-F238E27FC236}">
                <a16:creationId xmlns:a16="http://schemas.microsoft.com/office/drawing/2014/main" id="{816B3876-C713-2704-2A3F-3DAAFB170EA3}"/>
              </a:ext>
            </a:extLst>
          </p:cNvPr>
          <p:cNvSpPr/>
          <p:nvPr/>
        </p:nvSpPr>
        <p:spPr>
          <a:xfrm>
            <a:off x="394363" y="2982043"/>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8" name="TextBox 27">
            <a:extLst>
              <a:ext uri="{FF2B5EF4-FFF2-40B4-BE49-F238E27FC236}">
                <a16:creationId xmlns:a16="http://schemas.microsoft.com/office/drawing/2014/main" id="{275C512A-9ACD-1A9A-E27C-AB67BBFEA368}"/>
              </a:ext>
            </a:extLst>
          </p:cNvPr>
          <p:cNvSpPr txBox="1"/>
          <p:nvPr/>
        </p:nvSpPr>
        <p:spPr>
          <a:xfrm>
            <a:off x="754160" y="2791063"/>
            <a:ext cx="2757583" cy="683264"/>
          </a:xfrm>
          <a:prstGeom prst="rect">
            <a:avLst/>
          </a:prstGeom>
          <a:noFill/>
        </p:spPr>
        <p:txBody>
          <a:bodyPr wrap="square" lIns="54864" tIns="18288" rIns="54864" bIns="18288">
            <a:spAutoFit/>
          </a:bodyPr>
          <a:lstStyle/>
          <a:p>
            <a:pPr algn="l"/>
            <a:r>
              <a:rPr sz="1400" b="0" dirty="0">
                <a:solidFill>
                  <a:srgbClr val="142433"/>
                </a:solidFill>
                <a:latin typeface="Aptos"/>
              </a:rPr>
              <a:t>Very low areas can be more sensitive to flooding and coastal change.</a:t>
            </a:r>
          </a:p>
        </p:txBody>
      </p:sp>
      <p:sp>
        <p:nvSpPr>
          <p:cNvPr id="29" name="Oval 9">
            <a:extLst>
              <a:ext uri="{FF2B5EF4-FFF2-40B4-BE49-F238E27FC236}">
                <a16:creationId xmlns:a16="http://schemas.microsoft.com/office/drawing/2014/main" id="{94BC0D0C-FDCB-DFC4-45DA-F7FD6ED69A56}"/>
              </a:ext>
            </a:extLst>
          </p:cNvPr>
          <p:cNvSpPr/>
          <p:nvPr/>
        </p:nvSpPr>
        <p:spPr>
          <a:xfrm>
            <a:off x="427072" y="3826988"/>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30" name="TextBox 29">
            <a:extLst>
              <a:ext uri="{FF2B5EF4-FFF2-40B4-BE49-F238E27FC236}">
                <a16:creationId xmlns:a16="http://schemas.microsoft.com/office/drawing/2014/main" id="{59212FBC-35F8-0C43-3F7F-F44335B5F38E}"/>
              </a:ext>
            </a:extLst>
          </p:cNvPr>
          <p:cNvSpPr txBox="1"/>
          <p:nvPr/>
        </p:nvSpPr>
        <p:spPr>
          <a:xfrm>
            <a:off x="754161" y="3592979"/>
            <a:ext cx="2757583" cy="683264"/>
          </a:xfrm>
          <a:prstGeom prst="rect">
            <a:avLst/>
          </a:prstGeom>
          <a:noFill/>
        </p:spPr>
        <p:txBody>
          <a:bodyPr wrap="square" lIns="54864" tIns="18288" rIns="54864" bIns="18288">
            <a:spAutoFit/>
          </a:bodyPr>
          <a:lstStyle/>
          <a:p>
            <a:pPr algn="l"/>
            <a:r>
              <a:rPr sz="1400" b="0" dirty="0">
                <a:solidFill>
                  <a:srgbClr val="142433"/>
                </a:solidFill>
                <a:latin typeface="Aptos"/>
              </a:rPr>
              <a:t>A fixed buffer alone can include steep cliffs that are not realistic development zones.</a:t>
            </a:r>
          </a:p>
        </p:txBody>
      </p:sp>
      <p:sp>
        <p:nvSpPr>
          <p:cNvPr id="31" name="Rounded Rectangle 11">
            <a:extLst>
              <a:ext uri="{FF2B5EF4-FFF2-40B4-BE49-F238E27FC236}">
                <a16:creationId xmlns:a16="http://schemas.microsoft.com/office/drawing/2014/main" id="{BBC0429F-F222-CCD3-F259-2D60C48094EB}"/>
              </a:ext>
            </a:extLst>
          </p:cNvPr>
          <p:cNvSpPr/>
          <p:nvPr/>
        </p:nvSpPr>
        <p:spPr>
          <a:xfrm>
            <a:off x="4820921" y="1334195"/>
            <a:ext cx="3972741" cy="3414836"/>
          </a:xfrm>
          <a:prstGeom prst="roundRect">
            <a:avLst/>
          </a:prstGeom>
          <a:solidFill>
            <a:srgbClr val="FFF7E7"/>
          </a:solidFill>
          <a:ln w="12700">
            <a:solidFill>
              <a:srgbClr val="F6B54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a:extLst>
              <a:ext uri="{FF2B5EF4-FFF2-40B4-BE49-F238E27FC236}">
                <a16:creationId xmlns:a16="http://schemas.microsoft.com/office/drawing/2014/main" id="{A6ED6FF5-95B3-14CF-EF7C-222CC3618E6C}"/>
              </a:ext>
            </a:extLst>
          </p:cNvPr>
          <p:cNvSpPr txBox="1"/>
          <p:nvPr/>
        </p:nvSpPr>
        <p:spPr>
          <a:xfrm>
            <a:off x="5140963" y="1559770"/>
            <a:ext cx="3006572" cy="283154"/>
          </a:xfrm>
          <a:prstGeom prst="rect">
            <a:avLst/>
          </a:prstGeom>
          <a:noFill/>
        </p:spPr>
        <p:txBody>
          <a:bodyPr wrap="square" lIns="54864" tIns="18288" rIns="54864" bIns="18288">
            <a:spAutoFit/>
          </a:bodyPr>
          <a:lstStyle/>
          <a:p>
            <a:pPr algn="l"/>
            <a:r>
              <a:rPr sz="1600" b="1" dirty="0">
                <a:solidFill>
                  <a:srgbClr val="065F7A"/>
                </a:solidFill>
                <a:latin typeface="Aptos"/>
              </a:rPr>
              <a:t>Simple lab options</a:t>
            </a:r>
          </a:p>
        </p:txBody>
      </p:sp>
      <p:sp>
        <p:nvSpPr>
          <p:cNvPr id="33" name="Oval 13">
            <a:extLst>
              <a:ext uri="{FF2B5EF4-FFF2-40B4-BE49-F238E27FC236}">
                <a16:creationId xmlns:a16="http://schemas.microsoft.com/office/drawing/2014/main" id="{4D102CEF-E3C4-6492-0E5A-3EE3FBAC49A1}"/>
              </a:ext>
            </a:extLst>
          </p:cNvPr>
          <p:cNvSpPr/>
          <p:nvPr/>
        </p:nvSpPr>
        <p:spPr>
          <a:xfrm>
            <a:off x="5040035" y="2202684"/>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a:extLst>
              <a:ext uri="{FF2B5EF4-FFF2-40B4-BE49-F238E27FC236}">
                <a16:creationId xmlns:a16="http://schemas.microsoft.com/office/drawing/2014/main" id="{9EAEEF8B-7E1B-159D-F2E9-076408F2B096}"/>
              </a:ext>
            </a:extLst>
          </p:cNvPr>
          <p:cNvSpPr txBox="1"/>
          <p:nvPr/>
        </p:nvSpPr>
        <p:spPr>
          <a:xfrm>
            <a:off x="5369562" y="2159234"/>
            <a:ext cx="3241399" cy="467820"/>
          </a:xfrm>
          <a:prstGeom prst="rect">
            <a:avLst/>
          </a:prstGeom>
          <a:noFill/>
        </p:spPr>
        <p:txBody>
          <a:bodyPr wrap="square" lIns="54864" tIns="18288" rIns="54864" bIns="18288">
            <a:spAutoFit/>
          </a:bodyPr>
          <a:lstStyle/>
          <a:p>
            <a:pPr algn="l"/>
            <a:r>
              <a:rPr sz="1400" b="0">
                <a:solidFill>
                  <a:srgbClr val="142433"/>
                </a:solidFill>
                <a:latin typeface="Aptos"/>
              </a:rPr>
              <a:t>DEM option: create a mask for elevation ≤ 50 m.</a:t>
            </a:r>
          </a:p>
        </p:txBody>
      </p:sp>
      <p:sp>
        <p:nvSpPr>
          <p:cNvPr id="35" name="Oval 15">
            <a:extLst>
              <a:ext uri="{FF2B5EF4-FFF2-40B4-BE49-F238E27FC236}">
                <a16:creationId xmlns:a16="http://schemas.microsoft.com/office/drawing/2014/main" id="{091E93A6-CB46-8734-D644-055A1F2CC1AE}"/>
              </a:ext>
            </a:extLst>
          </p:cNvPr>
          <p:cNvSpPr/>
          <p:nvPr/>
        </p:nvSpPr>
        <p:spPr>
          <a:xfrm>
            <a:off x="5040035" y="2742180"/>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a:extLst>
              <a:ext uri="{FF2B5EF4-FFF2-40B4-BE49-F238E27FC236}">
                <a16:creationId xmlns:a16="http://schemas.microsoft.com/office/drawing/2014/main" id="{085C5175-30DD-3D61-7CBF-33C381868C80}"/>
              </a:ext>
            </a:extLst>
          </p:cNvPr>
          <p:cNvSpPr txBox="1"/>
          <p:nvPr/>
        </p:nvSpPr>
        <p:spPr>
          <a:xfrm>
            <a:off x="5369562" y="2698730"/>
            <a:ext cx="3241399" cy="467820"/>
          </a:xfrm>
          <a:prstGeom prst="rect">
            <a:avLst/>
          </a:prstGeom>
          <a:noFill/>
        </p:spPr>
        <p:txBody>
          <a:bodyPr wrap="square" lIns="54864" tIns="18288" rIns="54864" bIns="18288">
            <a:spAutoFit/>
          </a:bodyPr>
          <a:lstStyle/>
          <a:p>
            <a:pPr algn="l"/>
            <a:r>
              <a:rPr sz="1400" b="0">
                <a:solidFill>
                  <a:srgbClr val="142433"/>
                </a:solidFill>
                <a:latin typeface="Aptos"/>
              </a:rPr>
              <a:t>Low-lying option: create a mask for elevation ≤ 5 m within 1,000 m.</a:t>
            </a:r>
          </a:p>
        </p:txBody>
      </p:sp>
      <p:sp>
        <p:nvSpPr>
          <p:cNvPr id="38" name="Oval 17">
            <a:extLst>
              <a:ext uri="{FF2B5EF4-FFF2-40B4-BE49-F238E27FC236}">
                <a16:creationId xmlns:a16="http://schemas.microsoft.com/office/drawing/2014/main" id="{91EDE0DD-91F8-7413-14F3-CB95E46D5CF3}"/>
              </a:ext>
            </a:extLst>
          </p:cNvPr>
          <p:cNvSpPr/>
          <p:nvPr/>
        </p:nvSpPr>
        <p:spPr>
          <a:xfrm>
            <a:off x="5040035" y="3281676"/>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a:extLst>
              <a:ext uri="{FF2B5EF4-FFF2-40B4-BE49-F238E27FC236}">
                <a16:creationId xmlns:a16="http://schemas.microsoft.com/office/drawing/2014/main" id="{59686A7A-1DD3-3840-5FB4-36895BA1EE71}"/>
              </a:ext>
            </a:extLst>
          </p:cNvPr>
          <p:cNvSpPr txBox="1"/>
          <p:nvPr/>
        </p:nvSpPr>
        <p:spPr>
          <a:xfrm>
            <a:off x="5369562" y="3244786"/>
            <a:ext cx="3241399" cy="683264"/>
          </a:xfrm>
          <a:prstGeom prst="rect">
            <a:avLst/>
          </a:prstGeom>
          <a:noFill/>
        </p:spPr>
        <p:txBody>
          <a:bodyPr wrap="square" lIns="54864" tIns="18288" rIns="54864" bIns="18288">
            <a:spAutoFit/>
          </a:bodyPr>
          <a:lstStyle/>
          <a:p>
            <a:pPr algn="l"/>
            <a:r>
              <a:rPr sz="1400" b="0">
                <a:solidFill>
                  <a:srgbClr val="142433"/>
                </a:solidFill>
                <a:latin typeface="Aptos"/>
              </a:rPr>
              <a:t>If you only have a 5 m contour line, use it to guide the low-lying zone and explain the limitation.</a:t>
            </a:r>
          </a:p>
        </p:txBody>
      </p:sp>
    </p:spTree>
    <p:extLst>
      <p:ext uri="{BB962C8B-B14F-4D97-AF65-F5344CB8AC3E}">
        <p14:creationId xmlns:p14="http://schemas.microsoft.com/office/powerpoint/2010/main" val="2357448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CF575-FA0B-2863-AB82-50B1114BB98A}"/>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ECC8A28-B636-9736-2C19-EE8CEAEA5EA5}"/>
              </a:ext>
            </a:extLst>
          </p:cNvPr>
          <p:cNvSpPr txBox="1"/>
          <p:nvPr/>
        </p:nvSpPr>
        <p:spPr>
          <a:xfrm>
            <a:off x="445753" y="125882"/>
            <a:ext cx="8347909" cy="406265"/>
          </a:xfrm>
          <a:prstGeom prst="rect">
            <a:avLst/>
          </a:prstGeom>
          <a:noFill/>
        </p:spPr>
        <p:txBody>
          <a:bodyPr wrap="square" lIns="54864" tIns="18288" rIns="54864" bIns="18288">
            <a:spAutoFit/>
          </a:bodyPr>
          <a:lstStyle/>
          <a:p>
            <a:r>
              <a:rPr lang="en-US" sz="2400" b="1" dirty="0">
                <a:solidFill>
                  <a:srgbClr val="065F7A"/>
                </a:solidFill>
                <a:latin typeface="Georgia"/>
              </a:rPr>
              <a:t>Step 1 — Load settlement boundaries</a:t>
            </a:r>
          </a:p>
        </p:txBody>
      </p:sp>
      <p:sp>
        <p:nvSpPr>
          <p:cNvPr id="4" name="Rounded Rectangle 3">
            <a:extLst>
              <a:ext uri="{FF2B5EF4-FFF2-40B4-BE49-F238E27FC236}">
                <a16:creationId xmlns:a16="http://schemas.microsoft.com/office/drawing/2014/main" id="{791CEC05-921B-FC3A-7284-1E3B49C76E3D}"/>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5" name="TextBox 4">
            <a:extLst>
              <a:ext uri="{FF2B5EF4-FFF2-40B4-BE49-F238E27FC236}">
                <a16:creationId xmlns:a16="http://schemas.microsoft.com/office/drawing/2014/main" id="{7F2278CB-96C0-17A0-75DE-3BB514CDEF48}"/>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6" name="Oval 5">
            <a:extLst>
              <a:ext uri="{FF2B5EF4-FFF2-40B4-BE49-F238E27FC236}">
                <a16:creationId xmlns:a16="http://schemas.microsoft.com/office/drawing/2014/main" id="{185AD3D5-E075-B886-70BC-A2233F9295BB}"/>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8" name="TextBox 7">
            <a:extLst>
              <a:ext uri="{FF2B5EF4-FFF2-40B4-BE49-F238E27FC236}">
                <a16:creationId xmlns:a16="http://schemas.microsoft.com/office/drawing/2014/main" id="{E3D14780-FF14-2A4F-2790-65D63665BEA8}"/>
              </a:ext>
            </a:extLst>
          </p:cNvPr>
          <p:cNvSpPr txBox="1"/>
          <p:nvPr/>
        </p:nvSpPr>
        <p:spPr>
          <a:xfrm>
            <a:off x="778967" y="2593248"/>
            <a:ext cx="2757583" cy="467820"/>
          </a:xfrm>
          <a:prstGeom prst="rect">
            <a:avLst/>
          </a:prstGeom>
          <a:noFill/>
        </p:spPr>
        <p:txBody>
          <a:bodyPr wrap="square" lIns="54864" tIns="18288" rIns="54864" bIns="18288">
            <a:spAutoFit/>
          </a:bodyPr>
          <a:lstStyle/>
          <a:p>
            <a:r>
              <a:rPr lang="en-US" sz="1400" dirty="0">
                <a:solidFill>
                  <a:srgbClr val="142433"/>
                </a:solidFill>
                <a:latin typeface="Aptos"/>
              </a:rPr>
              <a:t>Use official settlement boundaries where possible.</a:t>
            </a:r>
          </a:p>
        </p:txBody>
      </p:sp>
      <p:sp>
        <p:nvSpPr>
          <p:cNvPr id="27" name="Oval 7">
            <a:extLst>
              <a:ext uri="{FF2B5EF4-FFF2-40B4-BE49-F238E27FC236}">
                <a16:creationId xmlns:a16="http://schemas.microsoft.com/office/drawing/2014/main" id="{26F0E93C-1C40-FC36-CB69-7348ECDFAD6E}"/>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8" name="TextBox 27">
            <a:extLst>
              <a:ext uri="{FF2B5EF4-FFF2-40B4-BE49-F238E27FC236}">
                <a16:creationId xmlns:a16="http://schemas.microsoft.com/office/drawing/2014/main" id="{D4EEA84A-85F4-B93E-AA7D-D699E0A3C332}"/>
              </a:ext>
            </a:extLst>
          </p:cNvPr>
          <p:cNvSpPr txBox="1"/>
          <p:nvPr/>
        </p:nvSpPr>
        <p:spPr>
          <a:xfrm>
            <a:off x="778966" y="3225078"/>
            <a:ext cx="2757583" cy="467820"/>
          </a:xfrm>
          <a:prstGeom prst="rect">
            <a:avLst/>
          </a:prstGeom>
          <a:noFill/>
        </p:spPr>
        <p:txBody>
          <a:bodyPr wrap="square" lIns="54864" tIns="18288" rIns="54864" bIns="18288">
            <a:spAutoFit/>
          </a:bodyPr>
          <a:lstStyle/>
          <a:p>
            <a:r>
              <a:rPr lang="en-US" sz="1400" dirty="0">
                <a:solidFill>
                  <a:srgbClr val="142433"/>
                </a:solidFill>
                <a:latin typeface="Aptos"/>
              </a:rPr>
              <a:t>If boundaries are missing, mention it as a limitation. </a:t>
            </a:r>
          </a:p>
        </p:txBody>
      </p:sp>
      <p:sp>
        <p:nvSpPr>
          <p:cNvPr id="9" name="TextBox 8">
            <a:extLst>
              <a:ext uri="{FF2B5EF4-FFF2-40B4-BE49-F238E27FC236}">
                <a16:creationId xmlns:a16="http://schemas.microsoft.com/office/drawing/2014/main" id="{A5A92EE2-41AA-1430-063D-52B30C047DA0}"/>
              </a:ext>
            </a:extLst>
          </p:cNvPr>
          <p:cNvSpPr txBox="1"/>
          <p:nvPr/>
        </p:nvSpPr>
        <p:spPr>
          <a:xfrm>
            <a:off x="350339" y="1433904"/>
            <a:ext cx="3186211" cy="646331"/>
          </a:xfrm>
          <a:prstGeom prst="rect">
            <a:avLst/>
          </a:prstGeom>
          <a:noFill/>
        </p:spPr>
        <p:txBody>
          <a:bodyPr wrap="square">
            <a:spAutoFit/>
          </a:bodyPr>
          <a:lstStyle/>
          <a:p>
            <a:r>
              <a:rPr lang="en-US" sz="1200" dirty="0">
                <a:solidFill>
                  <a:srgbClr val="142433"/>
                </a:solidFill>
                <a:latin typeface="Aptos"/>
              </a:rPr>
              <a:t>Settlements help us distinguish planned/recognized areas from ex-urban or outside-settlement pressure.</a:t>
            </a:r>
          </a:p>
        </p:txBody>
      </p:sp>
      <p:sp>
        <p:nvSpPr>
          <p:cNvPr id="10" name="Rounded Rectangle 12">
            <a:extLst>
              <a:ext uri="{FF2B5EF4-FFF2-40B4-BE49-F238E27FC236}">
                <a16:creationId xmlns:a16="http://schemas.microsoft.com/office/drawing/2014/main" id="{E76C5B99-076F-D5E2-9414-FBCB4A15A837}"/>
              </a:ext>
            </a:extLst>
          </p:cNvPr>
          <p:cNvSpPr/>
          <p:nvPr/>
        </p:nvSpPr>
        <p:spPr>
          <a:xfrm>
            <a:off x="4391108" y="865212"/>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a:extLst>
              <a:ext uri="{FF2B5EF4-FFF2-40B4-BE49-F238E27FC236}">
                <a16:creationId xmlns:a16="http://schemas.microsoft.com/office/drawing/2014/main" id="{1AC9CFAB-82BE-B0F4-748B-93E471FD95E4}"/>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2" name="TextBox 11">
            <a:extLst>
              <a:ext uri="{FF2B5EF4-FFF2-40B4-BE49-F238E27FC236}">
                <a16:creationId xmlns:a16="http://schemas.microsoft.com/office/drawing/2014/main" id="{1A7061F2-97BB-CC6C-1787-2F581B7F1D0B}"/>
              </a:ext>
            </a:extLst>
          </p:cNvPr>
          <p:cNvSpPr txBox="1"/>
          <p:nvPr/>
        </p:nvSpPr>
        <p:spPr>
          <a:xfrm>
            <a:off x="4619708" y="1395564"/>
            <a:ext cx="3889166" cy="221599"/>
          </a:xfrm>
          <a:prstGeom prst="rect">
            <a:avLst/>
          </a:prstGeom>
          <a:noFill/>
        </p:spPr>
        <p:txBody>
          <a:bodyPr wrap="square" lIns="54864" tIns="18288" rIns="54864" bIns="18288">
            <a:spAutoFit/>
          </a:bodyPr>
          <a:lstStyle/>
          <a:p>
            <a:r>
              <a:rPr lang="en-US" sz="1200" b="1" dirty="0">
                <a:solidFill>
                  <a:srgbClr val="142433"/>
                </a:solidFill>
                <a:latin typeface="Aptos"/>
              </a:rPr>
              <a:t>Layer → Add Layer → Add Vector Layer</a:t>
            </a:r>
          </a:p>
        </p:txBody>
      </p:sp>
      <p:sp>
        <p:nvSpPr>
          <p:cNvPr id="13" name="TextBox 12">
            <a:extLst>
              <a:ext uri="{FF2B5EF4-FFF2-40B4-BE49-F238E27FC236}">
                <a16:creationId xmlns:a16="http://schemas.microsoft.com/office/drawing/2014/main" id="{1A9E860C-A765-1859-F6BB-38CB458AF3A7}"/>
              </a:ext>
            </a:extLst>
          </p:cNvPr>
          <p:cNvSpPr txBox="1"/>
          <p:nvPr/>
        </p:nvSpPr>
        <p:spPr>
          <a:xfrm>
            <a:off x="4619708" y="1852764"/>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4" name="Oval 16">
            <a:extLst>
              <a:ext uri="{FF2B5EF4-FFF2-40B4-BE49-F238E27FC236}">
                <a16:creationId xmlns:a16="http://schemas.microsoft.com/office/drawing/2014/main" id="{EC13B787-0960-7EAB-76FB-25E77B3B4A99}"/>
              </a:ext>
            </a:extLst>
          </p:cNvPr>
          <p:cNvSpPr/>
          <p:nvPr/>
        </p:nvSpPr>
        <p:spPr>
          <a:xfrm>
            <a:off x="4647140" y="2200236"/>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a:extLst>
              <a:ext uri="{FF2B5EF4-FFF2-40B4-BE49-F238E27FC236}">
                <a16:creationId xmlns:a16="http://schemas.microsoft.com/office/drawing/2014/main" id="{9980CA57-CC11-E3DC-5F50-EC0178786F36}"/>
              </a:ext>
            </a:extLst>
          </p:cNvPr>
          <p:cNvSpPr txBox="1"/>
          <p:nvPr/>
        </p:nvSpPr>
        <p:spPr>
          <a:xfrm>
            <a:off x="4875740" y="2163066"/>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Load settlement_boundaries</a:t>
            </a:r>
          </a:p>
        </p:txBody>
      </p:sp>
      <p:sp>
        <p:nvSpPr>
          <p:cNvPr id="16" name="Oval 18">
            <a:extLst>
              <a:ext uri="{FF2B5EF4-FFF2-40B4-BE49-F238E27FC236}">
                <a16:creationId xmlns:a16="http://schemas.microsoft.com/office/drawing/2014/main" id="{D89F3DD9-8400-237A-2789-BBE4D3C846A6}"/>
              </a:ext>
            </a:extLst>
          </p:cNvPr>
          <p:cNvSpPr/>
          <p:nvPr/>
        </p:nvSpPr>
        <p:spPr>
          <a:xfrm>
            <a:off x="4647140" y="255685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a:extLst>
              <a:ext uri="{FF2B5EF4-FFF2-40B4-BE49-F238E27FC236}">
                <a16:creationId xmlns:a16="http://schemas.microsoft.com/office/drawing/2014/main" id="{62AEB9FF-F2CA-B35E-C681-894A148E882A}"/>
              </a:ext>
            </a:extLst>
          </p:cNvPr>
          <p:cNvSpPr txBox="1"/>
          <p:nvPr/>
        </p:nvSpPr>
        <p:spPr>
          <a:xfrm>
            <a:off x="4875740" y="2527420"/>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Check CRS and fix geometries</a:t>
            </a:r>
          </a:p>
        </p:txBody>
      </p:sp>
      <p:sp>
        <p:nvSpPr>
          <p:cNvPr id="18" name="Oval 20">
            <a:extLst>
              <a:ext uri="{FF2B5EF4-FFF2-40B4-BE49-F238E27FC236}">
                <a16:creationId xmlns:a16="http://schemas.microsoft.com/office/drawing/2014/main" id="{16D96FFE-A80C-710A-C595-BF14F0729185}"/>
              </a:ext>
            </a:extLst>
          </p:cNvPr>
          <p:cNvSpPr/>
          <p:nvPr/>
        </p:nvSpPr>
        <p:spPr>
          <a:xfrm>
            <a:off x="4647140" y="291346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a:extLst>
              <a:ext uri="{FF2B5EF4-FFF2-40B4-BE49-F238E27FC236}">
                <a16:creationId xmlns:a16="http://schemas.microsoft.com/office/drawing/2014/main" id="{32A4FA34-A72B-FA56-324A-304964012006}"/>
              </a:ext>
            </a:extLst>
          </p:cNvPr>
          <p:cNvSpPr txBox="1"/>
          <p:nvPr/>
        </p:nvSpPr>
        <p:spPr>
          <a:xfrm>
            <a:off x="4875740" y="2873361"/>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Reproject to project CRS if needed</a:t>
            </a:r>
          </a:p>
        </p:txBody>
      </p:sp>
      <p:sp>
        <p:nvSpPr>
          <p:cNvPr id="20" name="Oval 20">
            <a:extLst>
              <a:ext uri="{FF2B5EF4-FFF2-40B4-BE49-F238E27FC236}">
                <a16:creationId xmlns:a16="http://schemas.microsoft.com/office/drawing/2014/main" id="{32E3D55C-A869-5899-E77A-C4E4FEE364A4}"/>
              </a:ext>
            </a:extLst>
          </p:cNvPr>
          <p:cNvSpPr/>
          <p:nvPr/>
        </p:nvSpPr>
        <p:spPr>
          <a:xfrm>
            <a:off x="4647140" y="3308729"/>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a:extLst>
              <a:ext uri="{FF2B5EF4-FFF2-40B4-BE49-F238E27FC236}">
                <a16:creationId xmlns:a16="http://schemas.microsoft.com/office/drawing/2014/main" id="{29B1C050-4BF6-C9A1-3459-F0DD8BBE42E3}"/>
              </a:ext>
            </a:extLst>
          </p:cNvPr>
          <p:cNvSpPr txBox="1"/>
          <p:nvPr/>
        </p:nvSpPr>
        <p:spPr>
          <a:xfrm>
            <a:off x="4875740" y="3268622"/>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Save as settlements_projected</a:t>
            </a:r>
          </a:p>
        </p:txBody>
      </p:sp>
    </p:spTree>
    <p:extLst>
      <p:ext uri="{BB962C8B-B14F-4D97-AF65-F5344CB8AC3E}">
        <p14:creationId xmlns:p14="http://schemas.microsoft.com/office/powerpoint/2010/main" val="2053656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1B8E1-BF9B-4B99-E1EC-773FE1C2CC2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843AD6E-CD0F-B236-2F38-2599F1607D6F}"/>
              </a:ext>
            </a:extLst>
          </p:cNvPr>
          <p:cNvSpPr txBox="1"/>
          <p:nvPr/>
        </p:nvSpPr>
        <p:spPr>
          <a:xfrm>
            <a:off x="445753" y="125882"/>
            <a:ext cx="8347909" cy="406265"/>
          </a:xfrm>
          <a:prstGeom prst="rect">
            <a:avLst/>
          </a:prstGeom>
          <a:noFill/>
        </p:spPr>
        <p:txBody>
          <a:bodyPr wrap="square" lIns="54864" tIns="18288" rIns="54864" bIns="18288">
            <a:spAutoFit/>
          </a:bodyPr>
          <a:lstStyle/>
          <a:p>
            <a:r>
              <a:rPr lang="en-US" sz="2400" b="1" dirty="0">
                <a:solidFill>
                  <a:srgbClr val="065F7A"/>
                </a:solidFill>
                <a:latin typeface="Georgia"/>
              </a:rPr>
              <a:t>Step 2 — Identify coastal settlements</a:t>
            </a:r>
          </a:p>
        </p:txBody>
      </p:sp>
      <p:sp>
        <p:nvSpPr>
          <p:cNvPr id="4" name="Rounded Rectangle 3">
            <a:extLst>
              <a:ext uri="{FF2B5EF4-FFF2-40B4-BE49-F238E27FC236}">
                <a16:creationId xmlns:a16="http://schemas.microsoft.com/office/drawing/2014/main" id="{8F9470EE-05E3-B4BC-3DB8-7E557FF99CBF}"/>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5" name="TextBox 4">
            <a:extLst>
              <a:ext uri="{FF2B5EF4-FFF2-40B4-BE49-F238E27FC236}">
                <a16:creationId xmlns:a16="http://schemas.microsoft.com/office/drawing/2014/main" id="{179A5EC6-1FB3-25EE-55BD-64DEF410D127}"/>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9" name="TextBox 8">
            <a:extLst>
              <a:ext uri="{FF2B5EF4-FFF2-40B4-BE49-F238E27FC236}">
                <a16:creationId xmlns:a16="http://schemas.microsoft.com/office/drawing/2014/main" id="{DF91705C-3A64-F919-F94C-91A0CA115482}"/>
              </a:ext>
            </a:extLst>
          </p:cNvPr>
          <p:cNvSpPr txBox="1"/>
          <p:nvPr/>
        </p:nvSpPr>
        <p:spPr>
          <a:xfrm>
            <a:off x="350339" y="1689089"/>
            <a:ext cx="3186211" cy="1169551"/>
          </a:xfrm>
          <a:prstGeom prst="rect">
            <a:avLst/>
          </a:prstGeom>
          <a:noFill/>
        </p:spPr>
        <p:txBody>
          <a:bodyPr wrap="square">
            <a:spAutoFit/>
          </a:bodyPr>
          <a:lstStyle/>
          <a:p>
            <a:pPr algn="just"/>
            <a:r>
              <a:rPr lang="en-US" sz="1400" dirty="0">
                <a:solidFill>
                  <a:srgbClr val="172A3A"/>
                </a:solidFill>
              </a:rPr>
              <a:t>A settlement may extend slightly beyond a narrow coastal buffer but still function as a coastal settlement. This is why the Rhodes method includes settlements intersecting the 500 m coastal strip.</a:t>
            </a:r>
            <a:endParaRPr lang="en-US" sz="1400" dirty="0"/>
          </a:p>
        </p:txBody>
      </p:sp>
      <p:sp>
        <p:nvSpPr>
          <p:cNvPr id="10" name="Rounded Rectangle 12">
            <a:extLst>
              <a:ext uri="{FF2B5EF4-FFF2-40B4-BE49-F238E27FC236}">
                <a16:creationId xmlns:a16="http://schemas.microsoft.com/office/drawing/2014/main" id="{64B48EE4-3EDE-67AA-01EC-767D1E390A95}"/>
              </a:ext>
            </a:extLst>
          </p:cNvPr>
          <p:cNvSpPr/>
          <p:nvPr/>
        </p:nvSpPr>
        <p:spPr>
          <a:xfrm>
            <a:off x="4391108" y="865212"/>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a:extLst>
              <a:ext uri="{FF2B5EF4-FFF2-40B4-BE49-F238E27FC236}">
                <a16:creationId xmlns:a16="http://schemas.microsoft.com/office/drawing/2014/main" id="{04C2C486-442C-3CBE-66B6-31D8B9194E52}"/>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2" name="TextBox 11">
            <a:extLst>
              <a:ext uri="{FF2B5EF4-FFF2-40B4-BE49-F238E27FC236}">
                <a16:creationId xmlns:a16="http://schemas.microsoft.com/office/drawing/2014/main" id="{6003F663-DB35-8D71-B0D0-D3FB814C0DA3}"/>
              </a:ext>
            </a:extLst>
          </p:cNvPr>
          <p:cNvSpPr txBox="1"/>
          <p:nvPr/>
        </p:nvSpPr>
        <p:spPr>
          <a:xfrm>
            <a:off x="4619708" y="1395564"/>
            <a:ext cx="3889166" cy="221599"/>
          </a:xfrm>
          <a:prstGeom prst="rect">
            <a:avLst/>
          </a:prstGeom>
          <a:noFill/>
        </p:spPr>
        <p:txBody>
          <a:bodyPr wrap="square" lIns="54864" tIns="18288" rIns="54864" bIns="18288">
            <a:spAutoFit/>
          </a:bodyPr>
          <a:lstStyle/>
          <a:p>
            <a:r>
              <a:rPr lang="en-US" sz="1200" b="1" dirty="0">
                <a:solidFill>
                  <a:srgbClr val="142433"/>
                </a:solidFill>
                <a:latin typeface="Aptos"/>
              </a:rPr>
              <a:t>Processing Toolbox → Extract by Location</a:t>
            </a:r>
          </a:p>
        </p:txBody>
      </p:sp>
      <p:sp>
        <p:nvSpPr>
          <p:cNvPr id="13" name="TextBox 12">
            <a:extLst>
              <a:ext uri="{FF2B5EF4-FFF2-40B4-BE49-F238E27FC236}">
                <a16:creationId xmlns:a16="http://schemas.microsoft.com/office/drawing/2014/main" id="{E7488769-AAF6-DCC0-33AB-0F8D46F63E0F}"/>
              </a:ext>
            </a:extLst>
          </p:cNvPr>
          <p:cNvSpPr txBox="1"/>
          <p:nvPr/>
        </p:nvSpPr>
        <p:spPr>
          <a:xfrm>
            <a:off x="4619708" y="1852764"/>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4" name="Oval 16">
            <a:extLst>
              <a:ext uri="{FF2B5EF4-FFF2-40B4-BE49-F238E27FC236}">
                <a16:creationId xmlns:a16="http://schemas.microsoft.com/office/drawing/2014/main" id="{BC875B89-B98E-55FF-267E-AE0129F23B97}"/>
              </a:ext>
            </a:extLst>
          </p:cNvPr>
          <p:cNvSpPr/>
          <p:nvPr/>
        </p:nvSpPr>
        <p:spPr>
          <a:xfrm>
            <a:off x="4647140" y="2200236"/>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a:extLst>
              <a:ext uri="{FF2B5EF4-FFF2-40B4-BE49-F238E27FC236}">
                <a16:creationId xmlns:a16="http://schemas.microsoft.com/office/drawing/2014/main" id="{7DF5F323-8F93-9A64-A76D-AE5595747546}"/>
              </a:ext>
            </a:extLst>
          </p:cNvPr>
          <p:cNvSpPr txBox="1"/>
          <p:nvPr/>
        </p:nvSpPr>
        <p:spPr>
          <a:xfrm>
            <a:off x="4875740" y="2163066"/>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Input: settlements_projected</a:t>
            </a:r>
          </a:p>
        </p:txBody>
      </p:sp>
      <p:sp>
        <p:nvSpPr>
          <p:cNvPr id="16" name="Oval 18">
            <a:extLst>
              <a:ext uri="{FF2B5EF4-FFF2-40B4-BE49-F238E27FC236}">
                <a16:creationId xmlns:a16="http://schemas.microsoft.com/office/drawing/2014/main" id="{E7D1B8B5-EA41-4888-A865-2FD25C48CAD3}"/>
              </a:ext>
            </a:extLst>
          </p:cNvPr>
          <p:cNvSpPr/>
          <p:nvPr/>
        </p:nvSpPr>
        <p:spPr>
          <a:xfrm>
            <a:off x="4647140" y="255685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a:extLst>
              <a:ext uri="{FF2B5EF4-FFF2-40B4-BE49-F238E27FC236}">
                <a16:creationId xmlns:a16="http://schemas.microsoft.com/office/drawing/2014/main" id="{DA5235F5-8A01-75F9-FBA8-FCCE44634BFE}"/>
              </a:ext>
            </a:extLst>
          </p:cNvPr>
          <p:cNvSpPr txBox="1"/>
          <p:nvPr/>
        </p:nvSpPr>
        <p:spPr>
          <a:xfrm>
            <a:off x="4875740" y="2527420"/>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Predicate: intersects</a:t>
            </a:r>
          </a:p>
        </p:txBody>
      </p:sp>
      <p:sp>
        <p:nvSpPr>
          <p:cNvPr id="18" name="Oval 20">
            <a:extLst>
              <a:ext uri="{FF2B5EF4-FFF2-40B4-BE49-F238E27FC236}">
                <a16:creationId xmlns:a16="http://schemas.microsoft.com/office/drawing/2014/main" id="{4C0419E8-A33B-1BCA-9E82-3E5BECB5D3DD}"/>
              </a:ext>
            </a:extLst>
          </p:cNvPr>
          <p:cNvSpPr/>
          <p:nvPr/>
        </p:nvSpPr>
        <p:spPr>
          <a:xfrm>
            <a:off x="4647140" y="291346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a:extLst>
              <a:ext uri="{FF2B5EF4-FFF2-40B4-BE49-F238E27FC236}">
                <a16:creationId xmlns:a16="http://schemas.microsoft.com/office/drawing/2014/main" id="{BDFE0581-23DD-3704-305B-F4A7C73BB999}"/>
              </a:ext>
            </a:extLst>
          </p:cNvPr>
          <p:cNvSpPr txBox="1"/>
          <p:nvPr/>
        </p:nvSpPr>
        <p:spPr>
          <a:xfrm>
            <a:off x="4875740" y="2873361"/>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Comparison layer: coastal_land_500m</a:t>
            </a:r>
          </a:p>
        </p:txBody>
      </p:sp>
      <p:sp>
        <p:nvSpPr>
          <p:cNvPr id="20" name="Oval 20">
            <a:extLst>
              <a:ext uri="{FF2B5EF4-FFF2-40B4-BE49-F238E27FC236}">
                <a16:creationId xmlns:a16="http://schemas.microsoft.com/office/drawing/2014/main" id="{0F6939D4-89CA-79DC-034D-766534364C8D}"/>
              </a:ext>
            </a:extLst>
          </p:cNvPr>
          <p:cNvSpPr/>
          <p:nvPr/>
        </p:nvSpPr>
        <p:spPr>
          <a:xfrm>
            <a:off x="4647140" y="3308729"/>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a:extLst>
              <a:ext uri="{FF2B5EF4-FFF2-40B4-BE49-F238E27FC236}">
                <a16:creationId xmlns:a16="http://schemas.microsoft.com/office/drawing/2014/main" id="{FF986BA2-0CBE-8A5E-BD2E-D0BE8659D28C}"/>
              </a:ext>
            </a:extLst>
          </p:cNvPr>
          <p:cNvSpPr txBox="1"/>
          <p:nvPr/>
        </p:nvSpPr>
        <p:spPr>
          <a:xfrm>
            <a:off x="4875740" y="3268622"/>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Save as coastal_settlements</a:t>
            </a:r>
          </a:p>
        </p:txBody>
      </p:sp>
      <p:sp>
        <p:nvSpPr>
          <p:cNvPr id="2" name="Oval 20">
            <a:extLst>
              <a:ext uri="{FF2B5EF4-FFF2-40B4-BE49-F238E27FC236}">
                <a16:creationId xmlns:a16="http://schemas.microsoft.com/office/drawing/2014/main" id="{411E3F75-5E15-6373-36AC-FD6ECF720B66}"/>
              </a:ext>
            </a:extLst>
          </p:cNvPr>
          <p:cNvSpPr/>
          <p:nvPr/>
        </p:nvSpPr>
        <p:spPr>
          <a:xfrm>
            <a:off x="4647140" y="366536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a:extLst>
              <a:ext uri="{FF2B5EF4-FFF2-40B4-BE49-F238E27FC236}">
                <a16:creationId xmlns:a16="http://schemas.microsoft.com/office/drawing/2014/main" id="{B6119C75-B5D9-1FE5-C5F5-6AE0A6E431B2}"/>
              </a:ext>
            </a:extLst>
          </p:cNvPr>
          <p:cNvSpPr txBox="1"/>
          <p:nvPr/>
        </p:nvSpPr>
        <p:spPr>
          <a:xfrm>
            <a:off x="4875740" y="3625260"/>
            <a:ext cx="3705219" cy="406265"/>
          </a:xfrm>
          <a:prstGeom prst="rect">
            <a:avLst/>
          </a:prstGeom>
          <a:noFill/>
        </p:spPr>
        <p:txBody>
          <a:bodyPr wrap="square" lIns="54864" tIns="18288" rIns="54864" bIns="18288">
            <a:spAutoFit/>
          </a:bodyPr>
          <a:lstStyle/>
          <a:p>
            <a:r>
              <a:rPr lang="en-US" sz="1200" dirty="0">
                <a:solidFill>
                  <a:srgbClr val="142433"/>
                </a:solidFill>
                <a:latin typeface="Aptos"/>
              </a:rPr>
              <a:t>Optional: buffer </a:t>
            </a:r>
            <a:r>
              <a:rPr lang="en-US" sz="1200" dirty="0" err="1">
                <a:solidFill>
                  <a:srgbClr val="142433"/>
                </a:solidFill>
                <a:latin typeface="Aptos"/>
              </a:rPr>
              <a:t>coastal_settlements</a:t>
            </a:r>
            <a:r>
              <a:rPr lang="en-US" sz="1200" dirty="0">
                <a:solidFill>
                  <a:srgbClr val="142433"/>
                </a:solidFill>
                <a:latin typeface="Aptos"/>
              </a:rPr>
              <a:t> if your definition needs a settlement-influence zone</a:t>
            </a:r>
          </a:p>
        </p:txBody>
      </p:sp>
    </p:spTree>
    <p:extLst>
      <p:ext uri="{BB962C8B-B14F-4D97-AF65-F5344CB8AC3E}">
        <p14:creationId xmlns:p14="http://schemas.microsoft.com/office/powerpoint/2010/main" val="3987734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84FC4-BB03-0033-49DE-388060E318C6}"/>
            </a:ext>
          </a:extLst>
        </p:cNvPr>
        <p:cNvGrpSpPr/>
        <p:nvPr/>
      </p:nvGrpSpPr>
      <p:grpSpPr>
        <a:xfrm>
          <a:off x="0" y="0"/>
          <a:ext cx="0" cy="0"/>
          <a:chOff x="0" y="0"/>
          <a:chExt cx="0" cy="0"/>
        </a:xfrm>
      </p:grpSpPr>
      <p:sp>
        <p:nvSpPr>
          <p:cNvPr id="22" name="TextBox 21">
            <a:extLst>
              <a:ext uri="{FF2B5EF4-FFF2-40B4-BE49-F238E27FC236}">
                <a16:creationId xmlns:a16="http://schemas.microsoft.com/office/drawing/2014/main" id="{35C4F9C2-939E-AAB3-F4FA-4C833878B87D}"/>
              </a:ext>
            </a:extLst>
          </p:cNvPr>
          <p:cNvSpPr txBox="1"/>
          <p:nvPr/>
        </p:nvSpPr>
        <p:spPr>
          <a:xfrm>
            <a:off x="259080" y="136683"/>
            <a:ext cx="8132445" cy="406265"/>
          </a:xfrm>
          <a:prstGeom prst="rect">
            <a:avLst/>
          </a:prstGeom>
          <a:noFill/>
        </p:spPr>
        <p:txBody>
          <a:bodyPr wrap="square" lIns="54864" tIns="18288" rIns="54864" bIns="18288">
            <a:spAutoFit/>
          </a:bodyPr>
          <a:lstStyle/>
          <a:p>
            <a:pPr algn="l"/>
            <a:r>
              <a:rPr sz="2400" b="1" dirty="0">
                <a:solidFill>
                  <a:srgbClr val="065F7A"/>
                </a:solidFill>
                <a:latin typeface="Georgia"/>
              </a:rPr>
              <a:t>Full multi-criteria coastal-zone logic</a:t>
            </a:r>
          </a:p>
        </p:txBody>
      </p:sp>
      <p:sp>
        <p:nvSpPr>
          <p:cNvPr id="23" name="Rounded Rectangle 2">
            <a:extLst>
              <a:ext uri="{FF2B5EF4-FFF2-40B4-BE49-F238E27FC236}">
                <a16:creationId xmlns:a16="http://schemas.microsoft.com/office/drawing/2014/main" id="{40065E5F-3B69-3D0D-2F69-18A2FDBEB701}"/>
              </a:ext>
            </a:extLst>
          </p:cNvPr>
          <p:cNvSpPr/>
          <p:nvPr/>
        </p:nvSpPr>
        <p:spPr>
          <a:xfrm>
            <a:off x="259080" y="960120"/>
            <a:ext cx="3956685" cy="1234440"/>
          </a:xfrm>
          <a:prstGeom prst="roundRect">
            <a:avLst/>
          </a:prstGeom>
          <a:solidFill>
            <a:srgbClr val="065F7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Oval 3">
            <a:extLst>
              <a:ext uri="{FF2B5EF4-FFF2-40B4-BE49-F238E27FC236}">
                <a16:creationId xmlns:a16="http://schemas.microsoft.com/office/drawing/2014/main" id="{BDB0BA49-9E67-0339-C68B-DFBD5A0398F8}"/>
              </a:ext>
            </a:extLst>
          </p:cNvPr>
          <p:cNvSpPr/>
          <p:nvPr/>
        </p:nvSpPr>
        <p:spPr>
          <a:xfrm>
            <a:off x="487680" y="1280160"/>
            <a:ext cx="413385" cy="467086"/>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a:extLst>
              <a:ext uri="{FF2B5EF4-FFF2-40B4-BE49-F238E27FC236}">
                <a16:creationId xmlns:a16="http://schemas.microsoft.com/office/drawing/2014/main" id="{75B8E168-21A4-5758-6705-FD3FE3CAEA6E}"/>
              </a:ext>
            </a:extLst>
          </p:cNvPr>
          <p:cNvSpPr txBox="1"/>
          <p:nvPr/>
        </p:nvSpPr>
        <p:spPr>
          <a:xfrm>
            <a:off x="487680" y="1323897"/>
            <a:ext cx="413385" cy="375487"/>
          </a:xfrm>
          <a:prstGeom prst="rect">
            <a:avLst/>
          </a:prstGeom>
          <a:noFill/>
        </p:spPr>
        <p:txBody>
          <a:bodyPr wrap="square" lIns="54864" tIns="18288" rIns="54864" bIns="18288">
            <a:spAutoFit/>
          </a:bodyPr>
          <a:lstStyle/>
          <a:p>
            <a:pPr algn="ctr"/>
            <a:r>
              <a:rPr sz="2200" b="1" dirty="0">
                <a:solidFill>
                  <a:srgbClr val="065F7A"/>
                </a:solidFill>
                <a:latin typeface="Georgia"/>
              </a:rPr>
              <a:t>A</a:t>
            </a:r>
          </a:p>
        </p:txBody>
      </p:sp>
      <p:sp>
        <p:nvSpPr>
          <p:cNvPr id="26" name="TextBox 25">
            <a:extLst>
              <a:ext uri="{FF2B5EF4-FFF2-40B4-BE49-F238E27FC236}">
                <a16:creationId xmlns:a16="http://schemas.microsoft.com/office/drawing/2014/main" id="{45AFAFC9-B7B7-3616-7F11-59C348445FB3}"/>
              </a:ext>
            </a:extLst>
          </p:cNvPr>
          <p:cNvSpPr txBox="1"/>
          <p:nvPr/>
        </p:nvSpPr>
        <p:spPr>
          <a:xfrm>
            <a:off x="1310639" y="1252729"/>
            <a:ext cx="3070860" cy="283154"/>
          </a:xfrm>
          <a:prstGeom prst="rect">
            <a:avLst/>
          </a:prstGeom>
          <a:noFill/>
        </p:spPr>
        <p:txBody>
          <a:bodyPr wrap="square" lIns="54864" tIns="18288" rIns="54864" bIns="18288">
            <a:spAutoFit/>
          </a:bodyPr>
          <a:lstStyle/>
          <a:p>
            <a:pPr algn="l"/>
            <a:r>
              <a:rPr sz="1600" b="1" dirty="0">
                <a:solidFill>
                  <a:srgbClr val="FFFFFF"/>
                </a:solidFill>
                <a:latin typeface="Georgia"/>
              </a:rPr>
              <a:t>Lowland coast</a:t>
            </a:r>
          </a:p>
        </p:txBody>
      </p:sp>
      <p:sp>
        <p:nvSpPr>
          <p:cNvPr id="29" name="TextBox 28">
            <a:extLst>
              <a:ext uri="{FF2B5EF4-FFF2-40B4-BE49-F238E27FC236}">
                <a16:creationId xmlns:a16="http://schemas.microsoft.com/office/drawing/2014/main" id="{5C2ADEF4-1470-8B20-A6BE-02036E051C9B}"/>
              </a:ext>
            </a:extLst>
          </p:cNvPr>
          <p:cNvSpPr txBox="1"/>
          <p:nvPr/>
        </p:nvSpPr>
        <p:spPr>
          <a:xfrm>
            <a:off x="1310639" y="1737360"/>
            <a:ext cx="3070860" cy="221599"/>
          </a:xfrm>
          <a:prstGeom prst="rect">
            <a:avLst/>
          </a:prstGeom>
          <a:noFill/>
        </p:spPr>
        <p:txBody>
          <a:bodyPr wrap="square" lIns="54864" tIns="18288" rIns="54864" bIns="18288">
            <a:spAutoFit/>
          </a:bodyPr>
          <a:lstStyle/>
          <a:p>
            <a:pPr algn="l"/>
            <a:r>
              <a:rPr sz="1200" b="0" dirty="0">
                <a:solidFill>
                  <a:srgbClr val="FFFFFF"/>
                </a:solidFill>
                <a:latin typeface="Aptos"/>
              </a:rPr>
              <a:t>Elevation &lt; 50 m</a:t>
            </a:r>
            <a:r>
              <a:rPr lang="en-US" sz="1200" b="0" dirty="0">
                <a:solidFill>
                  <a:srgbClr val="FFFFFF"/>
                </a:solidFill>
                <a:latin typeface="Aptos"/>
              </a:rPr>
              <a:t>, </a:t>
            </a:r>
            <a:r>
              <a:rPr sz="1200" b="0" dirty="0">
                <a:solidFill>
                  <a:srgbClr val="FFFFFF"/>
                </a:solidFill>
                <a:latin typeface="Aptos"/>
              </a:rPr>
              <a:t> + 500 m buffer</a:t>
            </a:r>
          </a:p>
        </p:txBody>
      </p:sp>
      <p:sp>
        <p:nvSpPr>
          <p:cNvPr id="30" name="Rounded Rectangle 7">
            <a:extLst>
              <a:ext uri="{FF2B5EF4-FFF2-40B4-BE49-F238E27FC236}">
                <a16:creationId xmlns:a16="http://schemas.microsoft.com/office/drawing/2014/main" id="{0FC76FE8-7AF3-6AD7-5BA5-C20633AC45BD}"/>
              </a:ext>
            </a:extLst>
          </p:cNvPr>
          <p:cNvSpPr/>
          <p:nvPr/>
        </p:nvSpPr>
        <p:spPr>
          <a:xfrm>
            <a:off x="4762503" y="975236"/>
            <a:ext cx="3956685" cy="1234440"/>
          </a:xfrm>
          <a:prstGeom prst="roundRect">
            <a:avLst/>
          </a:prstGeom>
          <a:solidFill>
            <a:srgbClr val="227C9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Oval 8">
            <a:extLst>
              <a:ext uri="{FF2B5EF4-FFF2-40B4-BE49-F238E27FC236}">
                <a16:creationId xmlns:a16="http://schemas.microsoft.com/office/drawing/2014/main" id="{24656FF6-79F1-A0F5-E352-2E17984C6745}"/>
              </a:ext>
            </a:extLst>
          </p:cNvPr>
          <p:cNvSpPr/>
          <p:nvPr/>
        </p:nvSpPr>
        <p:spPr>
          <a:xfrm>
            <a:off x="4991103" y="1295276"/>
            <a:ext cx="413385" cy="467086"/>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a:extLst>
              <a:ext uri="{FF2B5EF4-FFF2-40B4-BE49-F238E27FC236}">
                <a16:creationId xmlns:a16="http://schemas.microsoft.com/office/drawing/2014/main" id="{2306E0B2-93A0-6FC6-956B-ADCBFF1ECD34}"/>
              </a:ext>
            </a:extLst>
          </p:cNvPr>
          <p:cNvSpPr txBox="1"/>
          <p:nvPr/>
        </p:nvSpPr>
        <p:spPr>
          <a:xfrm>
            <a:off x="4991103" y="1339013"/>
            <a:ext cx="413385" cy="375487"/>
          </a:xfrm>
          <a:prstGeom prst="rect">
            <a:avLst/>
          </a:prstGeom>
          <a:noFill/>
        </p:spPr>
        <p:txBody>
          <a:bodyPr wrap="square" lIns="54864" tIns="18288" rIns="54864" bIns="18288">
            <a:spAutoFit/>
          </a:bodyPr>
          <a:lstStyle/>
          <a:p>
            <a:pPr algn="ctr"/>
            <a:r>
              <a:rPr sz="2200" b="1">
                <a:solidFill>
                  <a:srgbClr val="065F7A"/>
                </a:solidFill>
                <a:latin typeface="Georgia"/>
              </a:rPr>
              <a:t>B</a:t>
            </a:r>
          </a:p>
        </p:txBody>
      </p:sp>
      <p:sp>
        <p:nvSpPr>
          <p:cNvPr id="33" name="TextBox 32">
            <a:extLst>
              <a:ext uri="{FF2B5EF4-FFF2-40B4-BE49-F238E27FC236}">
                <a16:creationId xmlns:a16="http://schemas.microsoft.com/office/drawing/2014/main" id="{1ADD33B2-724E-63F9-CAC9-064B51AA8A16}"/>
              </a:ext>
            </a:extLst>
          </p:cNvPr>
          <p:cNvSpPr txBox="1"/>
          <p:nvPr/>
        </p:nvSpPr>
        <p:spPr>
          <a:xfrm>
            <a:off x="5814063" y="1267845"/>
            <a:ext cx="3070860" cy="283154"/>
          </a:xfrm>
          <a:prstGeom prst="rect">
            <a:avLst/>
          </a:prstGeom>
          <a:noFill/>
        </p:spPr>
        <p:txBody>
          <a:bodyPr wrap="square" lIns="54864" tIns="18288" rIns="54864" bIns="18288">
            <a:spAutoFit/>
          </a:bodyPr>
          <a:lstStyle/>
          <a:p>
            <a:pPr algn="l"/>
            <a:r>
              <a:rPr sz="1600" b="1">
                <a:solidFill>
                  <a:srgbClr val="FFFFFF"/>
                </a:solidFill>
                <a:latin typeface="Georgia"/>
              </a:rPr>
              <a:t>Higher coast</a:t>
            </a:r>
          </a:p>
        </p:txBody>
      </p:sp>
      <p:sp>
        <p:nvSpPr>
          <p:cNvPr id="34" name="TextBox 33">
            <a:extLst>
              <a:ext uri="{FF2B5EF4-FFF2-40B4-BE49-F238E27FC236}">
                <a16:creationId xmlns:a16="http://schemas.microsoft.com/office/drawing/2014/main" id="{3C7EC32A-F110-27DC-7184-55B13252862B}"/>
              </a:ext>
            </a:extLst>
          </p:cNvPr>
          <p:cNvSpPr txBox="1"/>
          <p:nvPr/>
        </p:nvSpPr>
        <p:spPr>
          <a:xfrm>
            <a:off x="5814063" y="1752476"/>
            <a:ext cx="3070860" cy="221599"/>
          </a:xfrm>
          <a:prstGeom prst="rect">
            <a:avLst/>
          </a:prstGeom>
          <a:noFill/>
        </p:spPr>
        <p:txBody>
          <a:bodyPr wrap="square" lIns="54864" tIns="18288" rIns="54864" bIns="18288">
            <a:spAutoFit/>
          </a:bodyPr>
          <a:lstStyle/>
          <a:p>
            <a:pPr algn="l"/>
            <a:r>
              <a:rPr sz="1200" b="0" dirty="0">
                <a:solidFill>
                  <a:srgbClr val="FFFFFF"/>
                </a:solidFill>
                <a:latin typeface="Aptos"/>
              </a:rPr>
              <a:t>Elevation ≥ 50 m </a:t>
            </a:r>
            <a:r>
              <a:rPr lang="en-US" sz="1200" b="0" dirty="0">
                <a:solidFill>
                  <a:srgbClr val="FFFFFF"/>
                </a:solidFill>
                <a:latin typeface="Aptos"/>
              </a:rPr>
              <a:t>, </a:t>
            </a:r>
            <a:r>
              <a:rPr sz="1200" b="0" dirty="0">
                <a:solidFill>
                  <a:srgbClr val="FFFFFF"/>
                </a:solidFill>
                <a:latin typeface="Aptos"/>
              </a:rPr>
              <a:t>+ 200 m buffer</a:t>
            </a:r>
          </a:p>
        </p:txBody>
      </p:sp>
      <p:sp>
        <p:nvSpPr>
          <p:cNvPr id="35" name="Rounded Rectangle 12">
            <a:extLst>
              <a:ext uri="{FF2B5EF4-FFF2-40B4-BE49-F238E27FC236}">
                <a16:creationId xmlns:a16="http://schemas.microsoft.com/office/drawing/2014/main" id="{CA6E0B5A-A275-B8DA-768B-3895780B80E1}"/>
              </a:ext>
            </a:extLst>
          </p:cNvPr>
          <p:cNvSpPr/>
          <p:nvPr/>
        </p:nvSpPr>
        <p:spPr>
          <a:xfrm>
            <a:off x="297183" y="2436919"/>
            <a:ext cx="3956685" cy="1234440"/>
          </a:xfrm>
          <a:prstGeom prst="roundRect">
            <a:avLst/>
          </a:prstGeom>
          <a:solidFill>
            <a:srgbClr val="1E84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Oval 13">
            <a:extLst>
              <a:ext uri="{FF2B5EF4-FFF2-40B4-BE49-F238E27FC236}">
                <a16:creationId xmlns:a16="http://schemas.microsoft.com/office/drawing/2014/main" id="{62EF88D6-4BB2-536F-984D-423C09E210DD}"/>
              </a:ext>
            </a:extLst>
          </p:cNvPr>
          <p:cNvSpPr/>
          <p:nvPr/>
        </p:nvSpPr>
        <p:spPr>
          <a:xfrm>
            <a:off x="525783" y="2756959"/>
            <a:ext cx="413385" cy="467086"/>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7" name="TextBox 36">
            <a:extLst>
              <a:ext uri="{FF2B5EF4-FFF2-40B4-BE49-F238E27FC236}">
                <a16:creationId xmlns:a16="http://schemas.microsoft.com/office/drawing/2014/main" id="{334628DB-D96E-BEAF-BBDC-4ED8F52581FE}"/>
              </a:ext>
            </a:extLst>
          </p:cNvPr>
          <p:cNvSpPr txBox="1"/>
          <p:nvPr/>
        </p:nvSpPr>
        <p:spPr>
          <a:xfrm>
            <a:off x="525783" y="2800696"/>
            <a:ext cx="413385" cy="375487"/>
          </a:xfrm>
          <a:prstGeom prst="rect">
            <a:avLst/>
          </a:prstGeom>
          <a:noFill/>
        </p:spPr>
        <p:txBody>
          <a:bodyPr wrap="square" lIns="54864" tIns="18288" rIns="54864" bIns="18288">
            <a:spAutoFit/>
          </a:bodyPr>
          <a:lstStyle/>
          <a:p>
            <a:pPr algn="ctr"/>
            <a:r>
              <a:rPr sz="2200" b="1">
                <a:solidFill>
                  <a:srgbClr val="065F7A"/>
                </a:solidFill>
                <a:latin typeface="Georgia"/>
              </a:rPr>
              <a:t>C</a:t>
            </a:r>
          </a:p>
        </p:txBody>
      </p:sp>
      <p:sp>
        <p:nvSpPr>
          <p:cNvPr id="38" name="TextBox 37">
            <a:extLst>
              <a:ext uri="{FF2B5EF4-FFF2-40B4-BE49-F238E27FC236}">
                <a16:creationId xmlns:a16="http://schemas.microsoft.com/office/drawing/2014/main" id="{6394A254-7476-4806-58A7-C49D174C9360}"/>
              </a:ext>
            </a:extLst>
          </p:cNvPr>
          <p:cNvSpPr txBox="1"/>
          <p:nvPr/>
        </p:nvSpPr>
        <p:spPr>
          <a:xfrm>
            <a:off x="1348742" y="2729528"/>
            <a:ext cx="3070860" cy="283154"/>
          </a:xfrm>
          <a:prstGeom prst="rect">
            <a:avLst/>
          </a:prstGeom>
          <a:noFill/>
        </p:spPr>
        <p:txBody>
          <a:bodyPr wrap="square" lIns="54864" tIns="18288" rIns="54864" bIns="18288">
            <a:spAutoFit/>
          </a:bodyPr>
          <a:lstStyle/>
          <a:p>
            <a:pPr algn="l"/>
            <a:r>
              <a:rPr sz="1600" b="1">
                <a:solidFill>
                  <a:srgbClr val="FFFFFF"/>
                </a:solidFill>
                <a:latin typeface="Georgia"/>
              </a:rPr>
              <a:t>Coastal settlements</a:t>
            </a:r>
          </a:p>
        </p:txBody>
      </p:sp>
      <p:sp>
        <p:nvSpPr>
          <p:cNvPr id="39" name="TextBox 38">
            <a:extLst>
              <a:ext uri="{FF2B5EF4-FFF2-40B4-BE49-F238E27FC236}">
                <a16:creationId xmlns:a16="http://schemas.microsoft.com/office/drawing/2014/main" id="{5344B439-F0C1-A5F3-24E8-0C7E6F1442D0}"/>
              </a:ext>
            </a:extLst>
          </p:cNvPr>
          <p:cNvSpPr txBox="1"/>
          <p:nvPr/>
        </p:nvSpPr>
        <p:spPr>
          <a:xfrm>
            <a:off x="1348742" y="3214159"/>
            <a:ext cx="3070860" cy="221599"/>
          </a:xfrm>
          <a:prstGeom prst="rect">
            <a:avLst/>
          </a:prstGeom>
          <a:noFill/>
        </p:spPr>
        <p:txBody>
          <a:bodyPr wrap="square" lIns="54864" tIns="18288" rIns="54864" bIns="18288">
            <a:spAutoFit/>
          </a:bodyPr>
          <a:lstStyle/>
          <a:p>
            <a:pPr algn="l"/>
            <a:r>
              <a:rPr sz="1200" b="0" dirty="0">
                <a:solidFill>
                  <a:srgbClr val="FFFFFF"/>
                </a:solidFill>
                <a:latin typeface="Aptos"/>
              </a:rPr>
              <a:t>Settlements intersecting </a:t>
            </a:r>
            <a:r>
              <a:rPr lang="en-US" sz="1200" b="0" dirty="0">
                <a:solidFill>
                  <a:srgbClr val="FFFFFF"/>
                </a:solidFill>
                <a:latin typeface="Aptos"/>
              </a:rPr>
              <a:t>, </a:t>
            </a:r>
            <a:r>
              <a:rPr sz="1200" b="0" dirty="0">
                <a:solidFill>
                  <a:srgbClr val="FFFFFF"/>
                </a:solidFill>
                <a:latin typeface="Aptos"/>
              </a:rPr>
              <a:t>500 m buffer</a:t>
            </a:r>
          </a:p>
        </p:txBody>
      </p:sp>
      <p:sp>
        <p:nvSpPr>
          <p:cNvPr id="40" name="Rounded Rectangle 17">
            <a:extLst>
              <a:ext uri="{FF2B5EF4-FFF2-40B4-BE49-F238E27FC236}">
                <a16:creationId xmlns:a16="http://schemas.microsoft.com/office/drawing/2014/main" id="{D03D1744-F396-AF70-3F24-23504CD5B397}"/>
              </a:ext>
            </a:extLst>
          </p:cNvPr>
          <p:cNvSpPr/>
          <p:nvPr/>
        </p:nvSpPr>
        <p:spPr>
          <a:xfrm>
            <a:off x="4800606" y="2452035"/>
            <a:ext cx="3956685" cy="1234440"/>
          </a:xfrm>
          <a:prstGeom prst="roundRect">
            <a:avLst/>
          </a:prstGeom>
          <a:solidFill>
            <a:srgbClr val="752D9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Oval 18">
            <a:extLst>
              <a:ext uri="{FF2B5EF4-FFF2-40B4-BE49-F238E27FC236}">
                <a16:creationId xmlns:a16="http://schemas.microsoft.com/office/drawing/2014/main" id="{6462C545-B446-8886-D6F7-5302891C8A6C}"/>
              </a:ext>
            </a:extLst>
          </p:cNvPr>
          <p:cNvSpPr/>
          <p:nvPr/>
        </p:nvSpPr>
        <p:spPr>
          <a:xfrm>
            <a:off x="5029206" y="2772075"/>
            <a:ext cx="413385" cy="467086"/>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TextBox 41">
            <a:extLst>
              <a:ext uri="{FF2B5EF4-FFF2-40B4-BE49-F238E27FC236}">
                <a16:creationId xmlns:a16="http://schemas.microsoft.com/office/drawing/2014/main" id="{E5376C5B-AE3B-3381-2DE6-39189B933C04}"/>
              </a:ext>
            </a:extLst>
          </p:cNvPr>
          <p:cNvSpPr txBox="1"/>
          <p:nvPr/>
        </p:nvSpPr>
        <p:spPr>
          <a:xfrm>
            <a:off x="5029206" y="2815812"/>
            <a:ext cx="413385" cy="375487"/>
          </a:xfrm>
          <a:prstGeom prst="rect">
            <a:avLst/>
          </a:prstGeom>
          <a:noFill/>
        </p:spPr>
        <p:txBody>
          <a:bodyPr wrap="square" lIns="54864" tIns="18288" rIns="54864" bIns="18288">
            <a:spAutoFit/>
          </a:bodyPr>
          <a:lstStyle/>
          <a:p>
            <a:pPr algn="ctr"/>
            <a:r>
              <a:rPr sz="2200" b="1">
                <a:solidFill>
                  <a:srgbClr val="065F7A"/>
                </a:solidFill>
                <a:latin typeface="Georgia"/>
              </a:rPr>
              <a:t>D</a:t>
            </a:r>
          </a:p>
        </p:txBody>
      </p:sp>
      <p:sp>
        <p:nvSpPr>
          <p:cNvPr id="43" name="TextBox 42">
            <a:extLst>
              <a:ext uri="{FF2B5EF4-FFF2-40B4-BE49-F238E27FC236}">
                <a16:creationId xmlns:a16="http://schemas.microsoft.com/office/drawing/2014/main" id="{A1541509-5CE9-C95E-2744-EC7D4D02527F}"/>
              </a:ext>
            </a:extLst>
          </p:cNvPr>
          <p:cNvSpPr txBox="1"/>
          <p:nvPr/>
        </p:nvSpPr>
        <p:spPr>
          <a:xfrm>
            <a:off x="5852166" y="2744644"/>
            <a:ext cx="3070860" cy="283154"/>
          </a:xfrm>
          <a:prstGeom prst="rect">
            <a:avLst/>
          </a:prstGeom>
          <a:noFill/>
        </p:spPr>
        <p:txBody>
          <a:bodyPr wrap="square" lIns="54864" tIns="18288" rIns="54864" bIns="18288">
            <a:spAutoFit/>
          </a:bodyPr>
          <a:lstStyle/>
          <a:p>
            <a:pPr algn="l"/>
            <a:r>
              <a:rPr sz="1600" b="1">
                <a:solidFill>
                  <a:srgbClr val="FFFFFF"/>
                </a:solidFill>
                <a:latin typeface="Georgia"/>
              </a:rPr>
              <a:t>Very low-lying areas</a:t>
            </a:r>
          </a:p>
        </p:txBody>
      </p:sp>
      <p:sp>
        <p:nvSpPr>
          <p:cNvPr id="44" name="TextBox 43">
            <a:extLst>
              <a:ext uri="{FF2B5EF4-FFF2-40B4-BE49-F238E27FC236}">
                <a16:creationId xmlns:a16="http://schemas.microsoft.com/office/drawing/2014/main" id="{D4FE6906-7CA1-7E15-5077-6EB94C696E80}"/>
              </a:ext>
            </a:extLst>
          </p:cNvPr>
          <p:cNvSpPr txBox="1"/>
          <p:nvPr/>
        </p:nvSpPr>
        <p:spPr>
          <a:xfrm>
            <a:off x="5852166" y="3229275"/>
            <a:ext cx="3070860" cy="221599"/>
          </a:xfrm>
          <a:prstGeom prst="rect">
            <a:avLst/>
          </a:prstGeom>
          <a:noFill/>
        </p:spPr>
        <p:txBody>
          <a:bodyPr wrap="square" lIns="54864" tIns="18288" rIns="54864" bIns="18288">
            <a:spAutoFit/>
          </a:bodyPr>
          <a:lstStyle/>
          <a:p>
            <a:pPr algn="l"/>
            <a:r>
              <a:rPr sz="1200" b="0" dirty="0">
                <a:solidFill>
                  <a:srgbClr val="FFFFFF"/>
                </a:solidFill>
                <a:latin typeface="Aptos"/>
              </a:rPr>
              <a:t>≤ 5 m zone within 1,000 m </a:t>
            </a:r>
            <a:r>
              <a:rPr lang="en-US" sz="1200" b="0" dirty="0">
                <a:solidFill>
                  <a:srgbClr val="FFFFFF"/>
                </a:solidFill>
                <a:latin typeface="Aptos"/>
              </a:rPr>
              <a:t>clipped </a:t>
            </a:r>
            <a:r>
              <a:rPr sz="1200" b="0" dirty="0">
                <a:solidFill>
                  <a:srgbClr val="FFFFFF"/>
                </a:solidFill>
                <a:latin typeface="Aptos"/>
              </a:rPr>
              <a:t>buffer</a:t>
            </a:r>
          </a:p>
        </p:txBody>
      </p:sp>
      <p:sp>
        <p:nvSpPr>
          <p:cNvPr id="45" name="Rounded Rectangle 22">
            <a:extLst>
              <a:ext uri="{FF2B5EF4-FFF2-40B4-BE49-F238E27FC236}">
                <a16:creationId xmlns:a16="http://schemas.microsoft.com/office/drawing/2014/main" id="{0D418C46-76DC-DB48-800E-7775B1F2B514}"/>
              </a:ext>
            </a:extLst>
          </p:cNvPr>
          <p:cNvSpPr/>
          <p:nvPr/>
        </p:nvSpPr>
        <p:spPr>
          <a:xfrm>
            <a:off x="152406" y="4063884"/>
            <a:ext cx="8770620" cy="731954"/>
          </a:xfrm>
          <a:prstGeom prst="roundRect">
            <a:avLst/>
          </a:prstGeom>
          <a:solidFill>
            <a:srgbClr val="FFF7E7"/>
          </a:solidFill>
          <a:ln w="12700">
            <a:solidFill>
              <a:srgbClr val="F6B54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200"/>
          </a:p>
        </p:txBody>
      </p:sp>
      <p:sp>
        <p:nvSpPr>
          <p:cNvPr id="46" name="TextBox 45">
            <a:extLst>
              <a:ext uri="{FF2B5EF4-FFF2-40B4-BE49-F238E27FC236}">
                <a16:creationId xmlns:a16="http://schemas.microsoft.com/office/drawing/2014/main" id="{9FD6E4FD-676F-91F7-78E3-A6E1522CE69C}"/>
              </a:ext>
            </a:extLst>
          </p:cNvPr>
          <p:cNvSpPr txBox="1"/>
          <p:nvPr/>
        </p:nvSpPr>
        <p:spPr>
          <a:xfrm>
            <a:off x="335286" y="4246765"/>
            <a:ext cx="8520031" cy="406265"/>
          </a:xfrm>
          <a:prstGeom prst="rect">
            <a:avLst/>
          </a:prstGeom>
          <a:noFill/>
        </p:spPr>
        <p:txBody>
          <a:bodyPr wrap="square" lIns="54864" tIns="18288" rIns="54864" bIns="18288">
            <a:spAutoFit/>
          </a:bodyPr>
          <a:lstStyle/>
          <a:p>
            <a:pPr algn="l"/>
            <a:r>
              <a:rPr sz="1200" b="1">
                <a:solidFill>
                  <a:srgbClr val="142433"/>
                </a:solidFill>
                <a:latin typeface="Aptos"/>
              </a:rPr>
              <a:t>Final coastal zone = merge A + B + C + D, then dissolve. If a group uses the simpler method, final coastal zone = clipped 1,000 m buffer or core/wider rings.</a:t>
            </a:r>
          </a:p>
        </p:txBody>
      </p:sp>
    </p:spTree>
    <p:extLst>
      <p:ext uri="{BB962C8B-B14F-4D97-AF65-F5344CB8AC3E}">
        <p14:creationId xmlns:p14="http://schemas.microsoft.com/office/powerpoint/2010/main" val="3234734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F8189-3167-5E34-BF47-6D786995DC4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A339D0D-55D8-E27F-792C-180AEE405004}"/>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4 — Combine components into the final coastal zone</a:t>
            </a:r>
          </a:p>
        </p:txBody>
      </p:sp>
      <p:sp>
        <p:nvSpPr>
          <p:cNvPr id="4" name="Rounded Rectangle 3">
            <a:extLst>
              <a:ext uri="{FF2B5EF4-FFF2-40B4-BE49-F238E27FC236}">
                <a16:creationId xmlns:a16="http://schemas.microsoft.com/office/drawing/2014/main" id="{F16AF128-6234-1AE0-FFFE-6749E7F233AA}"/>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5" name="TextBox 4">
            <a:extLst>
              <a:ext uri="{FF2B5EF4-FFF2-40B4-BE49-F238E27FC236}">
                <a16:creationId xmlns:a16="http://schemas.microsoft.com/office/drawing/2014/main" id="{92C5B544-3D6A-1BDD-ABC3-2A8866363BE1}"/>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6" name="Oval 5">
            <a:extLst>
              <a:ext uri="{FF2B5EF4-FFF2-40B4-BE49-F238E27FC236}">
                <a16:creationId xmlns:a16="http://schemas.microsoft.com/office/drawing/2014/main" id="{B0AF136C-324B-65FB-0A95-4C2FD88D165A}"/>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8" name="TextBox 7">
            <a:extLst>
              <a:ext uri="{FF2B5EF4-FFF2-40B4-BE49-F238E27FC236}">
                <a16:creationId xmlns:a16="http://schemas.microsoft.com/office/drawing/2014/main" id="{7868A50A-99CD-0831-BE86-4CDF97DFFB76}"/>
              </a:ext>
            </a:extLst>
          </p:cNvPr>
          <p:cNvSpPr txBox="1"/>
          <p:nvPr/>
        </p:nvSpPr>
        <p:spPr>
          <a:xfrm>
            <a:off x="778967" y="2593248"/>
            <a:ext cx="2757583" cy="221599"/>
          </a:xfrm>
          <a:prstGeom prst="rect">
            <a:avLst/>
          </a:prstGeom>
          <a:noFill/>
        </p:spPr>
        <p:txBody>
          <a:bodyPr wrap="square" lIns="54864" tIns="18288" rIns="54864" bIns="18288">
            <a:spAutoFit/>
          </a:bodyPr>
          <a:lstStyle/>
          <a:p>
            <a:r>
              <a:rPr lang="en-US" sz="1200" dirty="0">
                <a:solidFill>
                  <a:srgbClr val="142433"/>
                </a:solidFill>
                <a:latin typeface="Aptos"/>
              </a:rPr>
              <a:t>Keep a copy of each component layer.</a:t>
            </a:r>
          </a:p>
        </p:txBody>
      </p:sp>
      <p:sp>
        <p:nvSpPr>
          <p:cNvPr id="27" name="Oval 7">
            <a:extLst>
              <a:ext uri="{FF2B5EF4-FFF2-40B4-BE49-F238E27FC236}">
                <a16:creationId xmlns:a16="http://schemas.microsoft.com/office/drawing/2014/main" id="{1B5BB75D-E8AC-6D65-73C3-14E8F4DEEADF}"/>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8" name="TextBox 27">
            <a:extLst>
              <a:ext uri="{FF2B5EF4-FFF2-40B4-BE49-F238E27FC236}">
                <a16:creationId xmlns:a16="http://schemas.microsoft.com/office/drawing/2014/main" id="{D6E90317-E2E9-3EC5-D263-29992DEA15E0}"/>
              </a:ext>
            </a:extLst>
          </p:cNvPr>
          <p:cNvSpPr txBox="1"/>
          <p:nvPr/>
        </p:nvSpPr>
        <p:spPr>
          <a:xfrm>
            <a:off x="778966" y="322507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Do not delete intermediate layers until the final map is finished.</a:t>
            </a:r>
          </a:p>
        </p:txBody>
      </p:sp>
      <p:sp>
        <p:nvSpPr>
          <p:cNvPr id="9" name="TextBox 8">
            <a:extLst>
              <a:ext uri="{FF2B5EF4-FFF2-40B4-BE49-F238E27FC236}">
                <a16:creationId xmlns:a16="http://schemas.microsoft.com/office/drawing/2014/main" id="{20FA55C4-494E-812A-870B-B586365244E3}"/>
              </a:ext>
            </a:extLst>
          </p:cNvPr>
          <p:cNvSpPr txBox="1"/>
          <p:nvPr/>
        </p:nvSpPr>
        <p:spPr>
          <a:xfrm>
            <a:off x="350339" y="1433904"/>
            <a:ext cx="3186211" cy="461665"/>
          </a:xfrm>
          <a:prstGeom prst="rect">
            <a:avLst/>
          </a:prstGeom>
          <a:noFill/>
        </p:spPr>
        <p:txBody>
          <a:bodyPr wrap="square">
            <a:spAutoFit/>
          </a:bodyPr>
          <a:lstStyle/>
          <a:p>
            <a:r>
              <a:rPr lang="en-US" sz="1200" dirty="0">
                <a:solidFill>
                  <a:srgbClr val="142433"/>
                </a:solidFill>
                <a:latin typeface="Aptos"/>
              </a:rPr>
              <a:t>This creates one layer that we can use for all inside/outside analyses.</a:t>
            </a:r>
          </a:p>
        </p:txBody>
      </p:sp>
      <p:sp>
        <p:nvSpPr>
          <p:cNvPr id="10" name="Rounded Rectangle 12">
            <a:extLst>
              <a:ext uri="{FF2B5EF4-FFF2-40B4-BE49-F238E27FC236}">
                <a16:creationId xmlns:a16="http://schemas.microsoft.com/office/drawing/2014/main" id="{21C22CCF-446B-E4F2-E48A-6333007D8E1C}"/>
              </a:ext>
            </a:extLst>
          </p:cNvPr>
          <p:cNvSpPr/>
          <p:nvPr/>
        </p:nvSpPr>
        <p:spPr>
          <a:xfrm>
            <a:off x="4391108" y="865212"/>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a:extLst>
              <a:ext uri="{FF2B5EF4-FFF2-40B4-BE49-F238E27FC236}">
                <a16:creationId xmlns:a16="http://schemas.microsoft.com/office/drawing/2014/main" id="{35A46B01-71CF-786D-CC04-0A05F672E4AE}"/>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2" name="TextBox 11">
            <a:extLst>
              <a:ext uri="{FF2B5EF4-FFF2-40B4-BE49-F238E27FC236}">
                <a16:creationId xmlns:a16="http://schemas.microsoft.com/office/drawing/2014/main" id="{4E9A8516-3C22-2E81-92DC-8F5C81202CD2}"/>
              </a:ext>
            </a:extLst>
          </p:cNvPr>
          <p:cNvSpPr txBox="1"/>
          <p:nvPr/>
        </p:nvSpPr>
        <p:spPr>
          <a:xfrm>
            <a:off x="4619708" y="1395564"/>
            <a:ext cx="3889166" cy="590931"/>
          </a:xfrm>
          <a:prstGeom prst="rect">
            <a:avLst/>
          </a:prstGeom>
          <a:noFill/>
        </p:spPr>
        <p:txBody>
          <a:bodyPr wrap="square" lIns="54864" tIns="18288" rIns="54864" bIns="18288">
            <a:spAutoFit/>
          </a:bodyPr>
          <a:lstStyle/>
          <a:p>
            <a:r>
              <a:rPr lang="en-US" sz="1200" b="1" dirty="0">
                <a:solidFill>
                  <a:srgbClr val="172A3A"/>
                </a:solidFill>
              </a:rPr>
              <a:t>Processing Toolbox → Intersection</a:t>
            </a:r>
            <a:endParaRPr lang="en-US" sz="1200" dirty="0"/>
          </a:p>
          <a:p>
            <a:r>
              <a:rPr lang="en-US" sz="1200" b="1" dirty="0">
                <a:solidFill>
                  <a:srgbClr val="172A3A"/>
                </a:solidFill>
              </a:rPr>
              <a:t>Processing Toolbox → Merge Vector Layers</a:t>
            </a:r>
            <a:endParaRPr lang="en-US" sz="1200" dirty="0"/>
          </a:p>
          <a:p>
            <a:r>
              <a:rPr lang="en-US" sz="1200" b="1" dirty="0">
                <a:solidFill>
                  <a:srgbClr val="172A3A"/>
                </a:solidFill>
              </a:rPr>
              <a:t>Processing Toolbox → Dissolve</a:t>
            </a:r>
            <a:endParaRPr lang="en-US" sz="1200" dirty="0"/>
          </a:p>
        </p:txBody>
      </p:sp>
      <p:sp>
        <p:nvSpPr>
          <p:cNvPr id="13" name="TextBox 12">
            <a:extLst>
              <a:ext uri="{FF2B5EF4-FFF2-40B4-BE49-F238E27FC236}">
                <a16:creationId xmlns:a16="http://schemas.microsoft.com/office/drawing/2014/main" id="{84ADEB4E-5A3F-5E1E-A94A-D1724C599271}"/>
              </a:ext>
            </a:extLst>
          </p:cNvPr>
          <p:cNvSpPr txBox="1"/>
          <p:nvPr/>
        </p:nvSpPr>
        <p:spPr>
          <a:xfrm>
            <a:off x="4647140" y="2304475"/>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4" name="Oval 16">
            <a:extLst>
              <a:ext uri="{FF2B5EF4-FFF2-40B4-BE49-F238E27FC236}">
                <a16:creationId xmlns:a16="http://schemas.microsoft.com/office/drawing/2014/main" id="{8E7A2062-ECB5-3FA9-A26F-8792B005921E}"/>
              </a:ext>
            </a:extLst>
          </p:cNvPr>
          <p:cNvSpPr/>
          <p:nvPr/>
        </p:nvSpPr>
        <p:spPr>
          <a:xfrm>
            <a:off x="4674572" y="265194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a:extLst>
              <a:ext uri="{FF2B5EF4-FFF2-40B4-BE49-F238E27FC236}">
                <a16:creationId xmlns:a16="http://schemas.microsoft.com/office/drawing/2014/main" id="{14097742-9074-BCF1-FD67-D3E514F0954D}"/>
              </a:ext>
            </a:extLst>
          </p:cNvPr>
          <p:cNvSpPr txBox="1"/>
          <p:nvPr/>
        </p:nvSpPr>
        <p:spPr>
          <a:xfrm>
            <a:off x="4903172" y="2614777"/>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Input layers: A, B, C, D or </a:t>
            </a:r>
            <a:r>
              <a:rPr lang="en-US" sz="1200" u="sng" dirty="0">
                <a:solidFill>
                  <a:srgbClr val="142433"/>
                </a:solidFill>
                <a:latin typeface="Aptos"/>
              </a:rPr>
              <a:t>selected lab layers</a:t>
            </a:r>
          </a:p>
        </p:txBody>
      </p:sp>
      <p:sp>
        <p:nvSpPr>
          <p:cNvPr id="16" name="Oval 18">
            <a:extLst>
              <a:ext uri="{FF2B5EF4-FFF2-40B4-BE49-F238E27FC236}">
                <a16:creationId xmlns:a16="http://schemas.microsoft.com/office/drawing/2014/main" id="{A677AE7C-F211-F986-D6D7-6C4914516569}"/>
              </a:ext>
            </a:extLst>
          </p:cNvPr>
          <p:cNvSpPr/>
          <p:nvPr/>
        </p:nvSpPr>
        <p:spPr>
          <a:xfrm>
            <a:off x="4674572" y="300856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a:extLst>
              <a:ext uri="{FF2B5EF4-FFF2-40B4-BE49-F238E27FC236}">
                <a16:creationId xmlns:a16="http://schemas.microsoft.com/office/drawing/2014/main" id="{0B48FA3E-AFEC-30C1-E1F6-7615D9559FAD}"/>
              </a:ext>
            </a:extLst>
          </p:cNvPr>
          <p:cNvSpPr txBox="1"/>
          <p:nvPr/>
        </p:nvSpPr>
        <p:spPr>
          <a:xfrm>
            <a:off x="4903172" y="2979131"/>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Run Merge Vector Layers</a:t>
            </a:r>
          </a:p>
        </p:txBody>
      </p:sp>
      <p:sp>
        <p:nvSpPr>
          <p:cNvPr id="18" name="Oval 20">
            <a:extLst>
              <a:ext uri="{FF2B5EF4-FFF2-40B4-BE49-F238E27FC236}">
                <a16:creationId xmlns:a16="http://schemas.microsoft.com/office/drawing/2014/main" id="{65F50549-5A51-91C8-2E20-DB52463E048E}"/>
              </a:ext>
            </a:extLst>
          </p:cNvPr>
          <p:cNvSpPr/>
          <p:nvPr/>
        </p:nvSpPr>
        <p:spPr>
          <a:xfrm>
            <a:off x="4674572" y="3365179"/>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a:extLst>
              <a:ext uri="{FF2B5EF4-FFF2-40B4-BE49-F238E27FC236}">
                <a16:creationId xmlns:a16="http://schemas.microsoft.com/office/drawing/2014/main" id="{63E59E80-F6CF-716F-FA39-D8DC88736D7F}"/>
              </a:ext>
            </a:extLst>
          </p:cNvPr>
          <p:cNvSpPr txBox="1"/>
          <p:nvPr/>
        </p:nvSpPr>
        <p:spPr>
          <a:xfrm>
            <a:off x="4903172" y="3325072"/>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Run Dissolve to create one final zone</a:t>
            </a:r>
          </a:p>
        </p:txBody>
      </p:sp>
      <p:sp>
        <p:nvSpPr>
          <p:cNvPr id="20" name="Oval 20">
            <a:extLst>
              <a:ext uri="{FF2B5EF4-FFF2-40B4-BE49-F238E27FC236}">
                <a16:creationId xmlns:a16="http://schemas.microsoft.com/office/drawing/2014/main" id="{EF4D4A5A-77FB-69E8-BAF3-B56A488FC1D5}"/>
              </a:ext>
            </a:extLst>
          </p:cNvPr>
          <p:cNvSpPr/>
          <p:nvPr/>
        </p:nvSpPr>
        <p:spPr>
          <a:xfrm>
            <a:off x="4674572" y="376044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a:extLst>
              <a:ext uri="{FF2B5EF4-FFF2-40B4-BE49-F238E27FC236}">
                <a16:creationId xmlns:a16="http://schemas.microsoft.com/office/drawing/2014/main" id="{62DABB79-FDFF-54F8-ACDA-C432C5638C19}"/>
              </a:ext>
            </a:extLst>
          </p:cNvPr>
          <p:cNvSpPr txBox="1"/>
          <p:nvPr/>
        </p:nvSpPr>
        <p:spPr>
          <a:xfrm>
            <a:off x="4903172" y="3720333"/>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Save as final_coastal_zone</a:t>
            </a:r>
          </a:p>
        </p:txBody>
      </p:sp>
    </p:spTree>
    <p:extLst>
      <p:ext uri="{BB962C8B-B14F-4D97-AF65-F5344CB8AC3E}">
        <p14:creationId xmlns:p14="http://schemas.microsoft.com/office/powerpoint/2010/main" val="550741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6425F-3388-C598-6B0A-D34FD71F50F8}"/>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B07E047-26F3-CE30-9633-FF10AE5C7AB1}"/>
              </a:ext>
            </a:extLst>
          </p:cNvPr>
          <p:cNvSpPr txBox="1"/>
          <p:nvPr/>
        </p:nvSpPr>
        <p:spPr>
          <a:xfrm>
            <a:off x="445753" y="125882"/>
            <a:ext cx="8347909" cy="652486"/>
          </a:xfrm>
          <a:prstGeom prst="rect">
            <a:avLst/>
          </a:prstGeom>
          <a:noFill/>
        </p:spPr>
        <p:txBody>
          <a:bodyPr wrap="square" lIns="54864" tIns="18288" rIns="54864" bIns="18288">
            <a:spAutoFit/>
          </a:bodyPr>
          <a:lstStyle/>
          <a:p>
            <a:r>
              <a:rPr lang="en-US" sz="2000" b="1" dirty="0">
                <a:solidFill>
                  <a:srgbClr val="065F7A"/>
                </a:solidFill>
                <a:latin typeface="Georgia"/>
              </a:rPr>
              <a:t>Step 5 — </a:t>
            </a:r>
            <a:r>
              <a:rPr lang="en-US" sz="2000" b="1" dirty="0">
                <a:solidFill>
                  <a:srgbClr val="075D7C"/>
                </a:solidFill>
                <a:latin typeface="Georgia" pitchFamily="34" charset="0"/>
                <a:ea typeface="Georgia" pitchFamily="34" charset="-122"/>
                <a:cs typeface="Georgia" pitchFamily="34" charset="-120"/>
              </a:rPr>
              <a:t>Check and style the final coastal zone</a:t>
            </a:r>
            <a:endParaRPr lang="en-US" sz="2000" dirty="0"/>
          </a:p>
          <a:p>
            <a:endParaRPr lang="en-US" sz="2000" b="1" dirty="0">
              <a:solidFill>
                <a:srgbClr val="065F7A"/>
              </a:solidFill>
              <a:latin typeface="Georgia"/>
            </a:endParaRPr>
          </a:p>
        </p:txBody>
      </p:sp>
      <p:sp>
        <p:nvSpPr>
          <p:cNvPr id="4" name="Rounded Rectangle 3">
            <a:extLst>
              <a:ext uri="{FF2B5EF4-FFF2-40B4-BE49-F238E27FC236}">
                <a16:creationId xmlns:a16="http://schemas.microsoft.com/office/drawing/2014/main" id="{79A4B552-36B5-8541-C0EA-9793FDE60290}"/>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5" name="TextBox 4">
            <a:extLst>
              <a:ext uri="{FF2B5EF4-FFF2-40B4-BE49-F238E27FC236}">
                <a16:creationId xmlns:a16="http://schemas.microsoft.com/office/drawing/2014/main" id="{DC851AF8-A5C1-BCEA-E964-5CF27632AE61}"/>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9" name="TextBox 8">
            <a:extLst>
              <a:ext uri="{FF2B5EF4-FFF2-40B4-BE49-F238E27FC236}">
                <a16:creationId xmlns:a16="http://schemas.microsoft.com/office/drawing/2014/main" id="{A5805FA5-B7C4-7E95-9F85-1DD5011A0D93}"/>
              </a:ext>
            </a:extLst>
          </p:cNvPr>
          <p:cNvSpPr txBox="1"/>
          <p:nvPr/>
        </p:nvSpPr>
        <p:spPr>
          <a:xfrm>
            <a:off x="350339" y="1433904"/>
            <a:ext cx="3186211" cy="954107"/>
          </a:xfrm>
          <a:prstGeom prst="rect">
            <a:avLst/>
          </a:prstGeom>
          <a:noFill/>
        </p:spPr>
        <p:txBody>
          <a:bodyPr wrap="square">
            <a:spAutoFit/>
          </a:bodyPr>
          <a:lstStyle/>
          <a:p>
            <a:pPr algn="just"/>
            <a:r>
              <a:rPr lang="en-US" sz="1400" dirty="0">
                <a:solidFill>
                  <a:srgbClr val="172A3A"/>
                </a:solidFill>
              </a:rPr>
              <a:t>Before using the coastal zone for analysis, check whether it makes geographic sense. A wrong coastal zone will produce wrong counts.</a:t>
            </a:r>
            <a:endParaRPr lang="en-US" sz="1400" dirty="0"/>
          </a:p>
        </p:txBody>
      </p:sp>
      <p:sp>
        <p:nvSpPr>
          <p:cNvPr id="10" name="Rounded Rectangle 12">
            <a:extLst>
              <a:ext uri="{FF2B5EF4-FFF2-40B4-BE49-F238E27FC236}">
                <a16:creationId xmlns:a16="http://schemas.microsoft.com/office/drawing/2014/main" id="{7B88A3C4-0138-4C59-BC5C-3738618EE42F}"/>
              </a:ext>
            </a:extLst>
          </p:cNvPr>
          <p:cNvSpPr/>
          <p:nvPr/>
        </p:nvSpPr>
        <p:spPr>
          <a:xfrm>
            <a:off x="4391108" y="865212"/>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a:extLst>
              <a:ext uri="{FF2B5EF4-FFF2-40B4-BE49-F238E27FC236}">
                <a16:creationId xmlns:a16="http://schemas.microsoft.com/office/drawing/2014/main" id="{E0F98DC7-F1D4-7067-914A-49C18CDA12A7}"/>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2" name="TextBox 11">
            <a:extLst>
              <a:ext uri="{FF2B5EF4-FFF2-40B4-BE49-F238E27FC236}">
                <a16:creationId xmlns:a16="http://schemas.microsoft.com/office/drawing/2014/main" id="{1FA7405B-C683-83D7-C4CD-837DA750DE6E}"/>
              </a:ext>
            </a:extLst>
          </p:cNvPr>
          <p:cNvSpPr txBox="1"/>
          <p:nvPr/>
        </p:nvSpPr>
        <p:spPr>
          <a:xfrm>
            <a:off x="4619708" y="1395564"/>
            <a:ext cx="3889166" cy="406265"/>
          </a:xfrm>
          <a:prstGeom prst="rect">
            <a:avLst/>
          </a:prstGeom>
          <a:noFill/>
        </p:spPr>
        <p:txBody>
          <a:bodyPr wrap="square" lIns="54864" tIns="18288" rIns="54864" bIns="18288">
            <a:spAutoFit/>
          </a:bodyPr>
          <a:lstStyle/>
          <a:p>
            <a:r>
              <a:rPr lang="en-US" sz="1200" b="1" dirty="0">
                <a:solidFill>
                  <a:srgbClr val="172A3A"/>
                </a:solidFill>
              </a:rPr>
              <a:t>Layer Properties → Symbology</a:t>
            </a:r>
            <a:endParaRPr lang="en-US" sz="1200" dirty="0"/>
          </a:p>
          <a:p>
            <a:r>
              <a:rPr lang="en-US" sz="1200" b="1" dirty="0">
                <a:solidFill>
                  <a:srgbClr val="172A3A"/>
                </a:solidFill>
              </a:rPr>
              <a:t>Processing Toolbox → Fix Geometries</a:t>
            </a:r>
            <a:endParaRPr lang="en-US" sz="1200" dirty="0"/>
          </a:p>
        </p:txBody>
      </p:sp>
      <p:sp>
        <p:nvSpPr>
          <p:cNvPr id="13" name="TextBox 12">
            <a:extLst>
              <a:ext uri="{FF2B5EF4-FFF2-40B4-BE49-F238E27FC236}">
                <a16:creationId xmlns:a16="http://schemas.microsoft.com/office/drawing/2014/main" id="{F1A5A0B9-8F36-0C23-2846-2FA1D9AC4A48}"/>
              </a:ext>
            </a:extLst>
          </p:cNvPr>
          <p:cNvSpPr txBox="1"/>
          <p:nvPr/>
        </p:nvSpPr>
        <p:spPr>
          <a:xfrm>
            <a:off x="4647140" y="2304475"/>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3" name="TextBox 2">
            <a:extLst>
              <a:ext uri="{FF2B5EF4-FFF2-40B4-BE49-F238E27FC236}">
                <a16:creationId xmlns:a16="http://schemas.microsoft.com/office/drawing/2014/main" id="{5F1A51AA-55C4-6AB1-F706-B0C9B30496D1}"/>
              </a:ext>
            </a:extLst>
          </p:cNvPr>
          <p:cNvSpPr txBox="1"/>
          <p:nvPr/>
        </p:nvSpPr>
        <p:spPr>
          <a:xfrm>
            <a:off x="4518838" y="2603008"/>
            <a:ext cx="3423683" cy="1015663"/>
          </a:xfrm>
          <a:prstGeom prst="rect">
            <a:avLst/>
          </a:prstGeom>
          <a:noFill/>
        </p:spPr>
        <p:txBody>
          <a:bodyPr wrap="square">
            <a:spAutoFit/>
          </a:bodyPr>
          <a:lstStyle/>
          <a:p>
            <a:pPr marL="0" indent="0">
              <a:buNone/>
            </a:pPr>
            <a:r>
              <a:rPr lang="en-US" sz="1200" dirty="0">
                <a:solidFill>
                  <a:srgbClr val="172A3A"/>
                </a:solidFill>
              </a:rPr>
              <a:t>• Use transparent fill, visible outline.</a:t>
            </a:r>
            <a:endParaRPr lang="en-US" sz="1200" dirty="0"/>
          </a:p>
          <a:p>
            <a:pPr marL="0" indent="0">
              <a:buNone/>
            </a:pPr>
            <a:r>
              <a:rPr lang="en-US" sz="1200" dirty="0">
                <a:solidFill>
                  <a:srgbClr val="172A3A"/>
                </a:solidFill>
              </a:rPr>
              <a:t>• Check it stays on land.</a:t>
            </a:r>
            <a:endParaRPr lang="en-US" sz="1200" dirty="0"/>
          </a:p>
          <a:p>
            <a:pPr marL="0" indent="0">
              <a:buNone/>
            </a:pPr>
            <a:r>
              <a:rPr lang="en-US" sz="1200" dirty="0">
                <a:solidFill>
                  <a:srgbClr val="172A3A"/>
                </a:solidFill>
              </a:rPr>
              <a:t>• Check coastal settlements are included.</a:t>
            </a:r>
            <a:endParaRPr lang="en-US" sz="1200" dirty="0"/>
          </a:p>
          <a:p>
            <a:pPr marL="0" indent="0">
              <a:buNone/>
            </a:pPr>
            <a:r>
              <a:rPr lang="en-US" sz="1200" dirty="0">
                <a:solidFill>
                  <a:srgbClr val="172A3A"/>
                </a:solidFill>
              </a:rPr>
              <a:t>• Fix geometries if needed.</a:t>
            </a:r>
            <a:endParaRPr lang="en-US" sz="1200" dirty="0"/>
          </a:p>
          <a:p>
            <a:pPr marL="0" indent="0">
              <a:buNone/>
            </a:pPr>
            <a:r>
              <a:rPr lang="en-US" sz="1200" dirty="0">
                <a:solidFill>
                  <a:srgbClr val="172A3A"/>
                </a:solidFill>
              </a:rPr>
              <a:t>• Save final version in </a:t>
            </a:r>
            <a:r>
              <a:rPr lang="en-US" sz="1200" dirty="0" err="1">
                <a:solidFill>
                  <a:srgbClr val="172A3A"/>
                </a:solidFill>
              </a:rPr>
              <a:t>data_processed</a:t>
            </a:r>
            <a:r>
              <a:rPr lang="en-US" sz="1200" dirty="0">
                <a:solidFill>
                  <a:srgbClr val="172A3A"/>
                </a:solidFill>
              </a:rPr>
              <a:t>.</a:t>
            </a:r>
            <a:endParaRPr lang="en-US" sz="1200" dirty="0"/>
          </a:p>
        </p:txBody>
      </p:sp>
      <p:sp>
        <p:nvSpPr>
          <p:cNvPr id="23" name="TextBox 22">
            <a:extLst>
              <a:ext uri="{FF2B5EF4-FFF2-40B4-BE49-F238E27FC236}">
                <a16:creationId xmlns:a16="http://schemas.microsoft.com/office/drawing/2014/main" id="{C2556F5A-7C09-8C7A-31FD-1149C8A0D3EC}"/>
              </a:ext>
            </a:extLst>
          </p:cNvPr>
          <p:cNvSpPr txBox="1"/>
          <p:nvPr/>
        </p:nvSpPr>
        <p:spPr>
          <a:xfrm>
            <a:off x="316157" y="4299005"/>
            <a:ext cx="8192717" cy="738664"/>
          </a:xfrm>
          <a:prstGeom prst="rect">
            <a:avLst/>
          </a:prstGeom>
          <a:noFill/>
        </p:spPr>
        <p:txBody>
          <a:bodyPr wrap="square">
            <a:spAutoFit/>
          </a:bodyPr>
          <a:lstStyle/>
          <a:p>
            <a:pPr marL="0" indent="0">
              <a:buNone/>
            </a:pPr>
            <a:r>
              <a:rPr lang="en-US" sz="1400" dirty="0"/>
              <a:t>A clean </a:t>
            </a:r>
            <a:r>
              <a:rPr lang="en-US" sz="1400" dirty="0" err="1"/>
              <a:t>final_coastal_zone</a:t>
            </a:r>
            <a:r>
              <a:rPr lang="en-US" sz="1400" dirty="0"/>
              <a:t> layer. Ready for inside/outside analysis.</a:t>
            </a:r>
          </a:p>
          <a:p>
            <a:pPr marL="0" indent="0">
              <a:buNone/>
            </a:pPr>
            <a:endParaRPr lang="en-US" sz="1400" dirty="0"/>
          </a:p>
          <a:p>
            <a:pPr marL="0" indent="0">
              <a:buNone/>
            </a:pPr>
            <a:r>
              <a:rPr lang="en-US" sz="1400" dirty="0"/>
              <a:t>The boundary should be understandable to someone who did not create it.</a:t>
            </a:r>
          </a:p>
        </p:txBody>
      </p:sp>
    </p:spTree>
    <p:extLst>
      <p:ext uri="{BB962C8B-B14F-4D97-AF65-F5344CB8AC3E}">
        <p14:creationId xmlns:p14="http://schemas.microsoft.com/office/powerpoint/2010/main" val="501508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9984E-4CB6-5F90-FB67-54E6B64B7CF4}"/>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B68E1BA-A72A-232C-292C-BAF7C76129CD}"/>
              </a:ext>
            </a:extLst>
          </p:cNvPr>
          <p:cNvSpPr txBox="1"/>
          <p:nvPr/>
        </p:nvSpPr>
        <p:spPr>
          <a:xfrm>
            <a:off x="445753" y="125882"/>
            <a:ext cx="8347909" cy="960263"/>
          </a:xfrm>
          <a:prstGeom prst="rect">
            <a:avLst/>
          </a:prstGeom>
          <a:noFill/>
        </p:spPr>
        <p:txBody>
          <a:bodyPr wrap="square" lIns="54864" tIns="18288" rIns="54864" bIns="18288">
            <a:spAutoFit/>
          </a:bodyPr>
          <a:lstStyle/>
          <a:p>
            <a:r>
              <a:rPr lang="en-US" sz="2000" b="1" dirty="0">
                <a:solidFill>
                  <a:srgbClr val="065F7A"/>
                </a:solidFill>
                <a:latin typeface="Georgia"/>
              </a:rPr>
              <a:t>Phase 3: Add Airbnb listings and calculate inside/outside patterns</a:t>
            </a:r>
          </a:p>
          <a:p>
            <a:endParaRPr sz="2000" b="1" dirty="0">
              <a:solidFill>
                <a:srgbClr val="065F7A"/>
              </a:solidFill>
              <a:latin typeface="Georgia"/>
            </a:endParaRPr>
          </a:p>
        </p:txBody>
      </p:sp>
      <p:sp>
        <p:nvSpPr>
          <p:cNvPr id="2" name="Rounded Rectangle 3">
            <a:extLst>
              <a:ext uri="{FF2B5EF4-FFF2-40B4-BE49-F238E27FC236}">
                <a16:creationId xmlns:a16="http://schemas.microsoft.com/office/drawing/2014/main" id="{E0BF282B-8DD9-63E3-27DB-16F226834222}"/>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0F06E086-BC5E-5E6D-549C-10FEED44DDAD}"/>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19702387-76C1-6DF7-D067-500D44A17ED0}"/>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EB177E59-7CE6-3FC5-B689-A8101D1CE32D}"/>
              </a:ext>
            </a:extLst>
          </p:cNvPr>
          <p:cNvSpPr txBox="1"/>
          <p:nvPr/>
        </p:nvSpPr>
        <p:spPr>
          <a:xfrm>
            <a:off x="778967" y="259324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If points appear in the wrong country, X/Y fields or CRS are wrong.</a:t>
            </a:r>
          </a:p>
        </p:txBody>
      </p:sp>
      <p:sp>
        <p:nvSpPr>
          <p:cNvPr id="12" name="Oval 7">
            <a:extLst>
              <a:ext uri="{FF2B5EF4-FFF2-40B4-BE49-F238E27FC236}">
                <a16:creationId xmlns:a16="http://schemas.microsoft.com/office/drawing/2014/main" id="{568956B3-953D-4684-C9DB-6225D7D00EE2}"/>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E90A37C9-EF56-3889-84CD-6C5324969229}"/>
              </a:ext>
            </a:extLst>
          </p:cNvPr>
          <p:cNvSpPr txBox="1"/>
          <p:nvPr/>
        </p:nvSpPr>
        <p:spPr>
          <a:xfrm>
            <a:off x="778966" y="3225078"/>
            <a:ext cx="2757583" cy="221599"/>
          </a:xfrm>
          <a:prstGeom prst="rect">
            <a:avLst/>
          </a:prstGeom>
          <a:noFill/>
        </p:spPr>
        <p:txBody>
          <a:bodyPr wrap="square" lIns="54864" tIns="18288" rIns="54864" bIns="18288">
            <a:spAutoFit/>
          </a:bodyPr>
          <a:lstStyle/>
          <a:p>
            <a:r>
              <a:rPr lang="nl-NL" sz="1200" dirty="0">
                <a:solidFill>
                  <a:srgbClr val="142433"/>
                </a:solidFill>
                <a:latin typeface="Aptos"/>
              </a:rPr>
              <a:t>Longitude = X, latitude = Y.</a:t>
            </a:r>
          </a:p>
        </p:txBody>
      </p:sp>
      <p:sp>
        <p:nvSpPr>
          <p:cNvPr id="14" name="TextBox 13">
            <a:extLst>
              <a:ext uri="{FF2B5EF4-FFF2-40B4-BE49-F238E27FC236}">
                <a16:creationId xmlns:a16="http://schemas.microsoft.com/office/drawing/2014/main" id="{40FA757A-2866-2DEE-F2E4-BBE3EAE71A23}"/>
              </a:ext>
            </a:extLst>
          </p:cNvPr>
          <p:cNvSpPr txBox="1"/>
          <p:nvPr/>
        </p:nvSpPr>
        <p:spPr>
          <a:xfrm>
            <a:off x="350339" y="1433904"/>
            <a:ext cx="3186211" cy="646331"/>
          </a:xfrm>
          <a:prstGeom prst="rect">
            <a:avLst/>
          </a:prstGeom>
          <a:noFill/>
        </p:spPr>
        <p:txBody>
          <a:bodyPr wrap="square">
            <a:spAutoFit/>
          </a:bodyPr>
          <a:lstStyle/>
          <a:p>
            <a:r>
              <a:rPr lang="en-US" sz="1200" dirty="0">
                <a:solidFill>
                  <a:srgbClr val="142433"/>
                </a:solidFill>
                <a:latin typeface="Aptos"/>
              </a:rPr>
              <a:t>Inside Airbnb data usually arrives as a table. QGIS must convert longitude and latitude into point geometry.</a:t>
            </a:r>
          </a:p>
        </p:txBody>
      </p:sp>
      <p:sp>
        <p:nvSpPr>
          <p:cNvPr id="15" name="Rounded Rectangle 12">
            <a:extLst>
              <a:ext uri="{FF2B5EF4-FFF2-40B4-BE49-F238E27FC236}">
                <a16:creationId xmlns:a16="http://schemas.microsoft.com/office/drawing/2014/main" id="{5C01D737-0DC0-972A-1C10-0C1612BBD927}"/>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7C89E428-6941-BF33-362D-B69990F1B47E}"/>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52EA68CD-63A1-F066-234D-E7A6BB6FC7B3}"/>
              </a:ext>
            </a:extLst>
          </p:cNvPr>
          <p:cNvSpPr txBox="1"/>
          <p:nvPr/>
        </p:nvSpPr>
        <p:spPr>
          <a:xfrm>
            <a:off x="4619708" y="1395564"/>
            <a:ext cx="3889166" cy="221599"/>
          </a:xfrm>
          <a:prstGeom prst="rect">
            <a:avLst/>
          </a:prstGeom>
          <a:noFill/>
        </p:spPr>
        <p:txBody>
          <a:bodyPr wrap="square" lIns="54864" tIns="18288" rIns="54864" bIns="18288">
            <a:spAutoFit/>
          </a:bodyPr>
          <a:lstStyle/>
          <a:p>
            <a:r>
              <a:rPr lang="en-US" sz="1200" b="1" dirty="0">
                <a:solidFill>
                  <a:srgbClr val="142433"/>
                </a:solidFill>
                <a:latin typeface="Aptos"/>
              </a:rPr>
              <a:t>Layer → Add Layer → Add Delimited Text Layer</a:t>
            </a:r>
          </a:p>
        </p:txBody>
      </p:sp>
      <p:sp>
        <p:nvSpPr>
          <p:cNvPr id="18" name="TextBox 17">
            <a:extLst>
              <a:ext uri="{FF2B5EF4-FFF2-40B4-BE49-F238E27FC236}">
                <a16:creationId xmlns:a16="http://schemas.microsoft.com/office/drawing/2014/main" id="{1415CF84-12CC-29A7-24DC-28F61BE9AA74}"/>
              </a:ext>
            </a:extLst>
          </p:cNvPr>
          <p:cNvSpPr txBox="1"/>
          <p:nvPr/>
        </p:nvSpPr>
        <p:spPr>
          <a:xfrm>
            <a:off x="4581805" y="1901603"/>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5EA88B1E-576D-6505-8DA0-B0BB530AB801}"/>
              </a:ext>
            </a:extLst>
          </p:cNvPr>
          <p:cNvSpPr/>
          <p:nvPr/>
        </p:nvSpPr>
        <p:spPr>
          <a:xfrm>
            <a:off x="4609237" y="2249075"/>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7F04EDD0-BDAF-D563-7153-436B851799C1}"/>
              </a:ext>
            </a:extLst>
          </p:cNvPr>
          <p:cNvSpPr txBox="1"/>
          <p:nvPr/>
        </p:nvSpPr>
        <p:spPr>
          <a:xfrm>
            <a:off x="4837837" y="2211905"/>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File: listings.csv</a:t>
            </a:r>
          </a:p>
        </p:txBody>
      </p:sp>
      <p:sp>
        <p:nvSpPr>
          <p:cNvPr id="21" name="Oval 18">
            <a:extLst>
              <a:ext uri="{FF2B5EF4-FFF2-40B4-BE49-F238E27FC236}">
                <a16:creationId xmlns:a16="http://schemas.microsoft.com/office/drawing/2014/main" id="{B8BC5B1E-108F-EE20-4D3D-B74D20057C77}"/>
              </a:ext>
            </a:extLst>
          </p:cNvPr>
          <p:cNvSpPr/>
          <p:nvPr/>
        </p:nvSpPr>
        <p:spPr>
          <a:xfrm>
            <a:off x="4609237" y="260569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5DBF7AD7-487F-A8A2-B846-41E193CC1332}"/>
              </a:ext>
            </a:extLst>
          </p:cNvPr>
          <p:cNvSpPr txBox="1"/>
          <p:nvPr/>
        </p:nvSpPr>
        <p:spPr>
          <a:xfrm>
            <a:off x="4837837" y="2576259"/>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X field = longitude</a:t>
            </a:r>
          </a:p>
        </p:txBody>
      </p:sp>
      <p:sp>
        <p:nvSpPr>
          <p:cNvPr id="23" name="Oval 20">
            <a:extLst>
              <a:ext uri="{FF2B5EF4-FFF2-40B4-BE49-F238E27FC236}">
                <a16:creationId xmlns:a16="http://schemas.microsoft.com/office/drawing/2014/main" id="{5F5593F9-C351-1CD2-2A49-76A432344DDE}"/>
              </a:ext>
            </a:extLst>
          </p:cNvPr>
          <p:cNvSpPr/>
          <p:nvPr/>
        </p:nvSpPr>
        <p:spPr>
          <a:xfrm>
            <a:off x="4609237" y="296230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38C61E43-C254-C21B-ECC2-49ED4097A9CE}"/>
              </a:ext>
            </a:extLst>
          </p:cNvPr>
          <p:cNvSpPr txBox="1"/>
          <p:nvPr/>
        </p:nvSpPr>
        <p:spPr>
          <a:xfrm>
            <a:off x="4837837" y="2922200"/>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Y field = latitude</a:t>
            </a:r>
          </a:p>
        </p:txBody>
      </p:sp>
      <p:sp>
        <p:nvSpPr>
          <p:cNvPr id="25" name="Oval 20">
            <a:extLst>
              <a:ext uri="{FF2B5EF4-FFF2-40B4-BE49-F238E27FC236}">
                <a16:creationId xmlns:a16="http://schemas.microsoft.com/office/drawing/2014/main" id="{4FA3AA4D-ED42-8736-BFEF-636E188D4B36}"/>
              </a:ext>
            </a:extLst>
          </p:cNvPr>
          <p:cNvSpPr/>
          <p:nvPr/>
        </p:nvSpPr>
        <p:spPr>
          <a:xfrm>
            <a:off x="4609237" y="3298569"/>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404247BE-99A0-F2F0-23FF-EF1A8F6209AD}"/>
              </a:ext>
            </a:extLst>
          </p:cNvPr>
          <p:cNvSpPr txBox="1"/>
          <p:nvPr/>
        </p:nvSpPr>
        <p:spPr>
          <a:xfrm>
            <a:off x="4837837" y="3273744"/>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Geometry CRS = EPSG:4326 WGS84</a:t>
            </a:r>
          </a:p>
        </p:txBody>
      </p:sp>
      <p:sp>
        <p:nvSpPr>
          <p:cNvPr id="37" name="Oval 20">
            <a:extLst>
              <a:ext uri="{FF2B5EF4-FFF2-40B4-BE49-F238E27FC236}">
                <a16:creationId xmlns:a16="http://schemas.microsoft.com/office/drawing/2014/main" id="{4B983B3E-3398-60A5-CCC7-3A0C093A5FE9}"/>
              </a:ext>
            </a:extLst>
          </p:cNvPr>
          <p:cNvSpPr/>
          <p:nvPr/>
        </p:nvSpPr>
        <p:spPr>
          <a:xfrm>
            <a:off x="4609237" y="365011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a:extLst>
              <a:ext uri="{FF2B5EF4-FFF2-40B4-BE49-F238E27FC236}">
                <a16:creationId xmlns:a16="http://schemas.microsoft.com/office/drawing/2014/main" id="{876BE16B-BBC3-F4F8-E9D8-A4143F71EA65}"/>
              </a:ext>
            </a:extLst>
          </p:cNvPr>
          <p:cNvSpPr txBox="1"/>
          <p:nvPr/>
        </p:nvSpPr>
        <p:spPr>
          <a:xfrm>
            <a:off x="4837837" y="3625289"/>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Click Add and check points</a:t>
            </a:r>
          </a:p>
        </p:txBody>
      </p:sp>
    </p:spTree>
    <p:extLst>
      <p:ext uri="{BB962C8B-B14F-4D97-AF65-F5344CB8AC3E}">
        <p14:creationId xmlns:p14="http://schemas.microsoft.com/office/powerpoint/2010/main" val="231175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1C288-2FF4-A781-C57B-F6A3866ABA1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34CB1D9-5E6C-A423-CC44-1EF63950229F}"/>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1 — Save and clean Airbnb points</a:t>
            </a:r>
          </a:p>
        </p:txBody>
      </p:sp>
      <p:sp>
        <p:nvSpPr>
          <p:cNvPr id="2" name="Rounded Rectangle 3">
            <a:extLst>
              <a:ext uri="{FF2B5EF4-FFF2-40B4-BE49-F238E27FC236}">
                <a16:creationId xmlns:a16="http://schemas.microsoft.com/office/drawing/2014/main" id="{F3EF0AD0-1D02-892F-2C72-0C41412CF86B}"/>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BA227E70-B47A-2E64-014B-DE8DAEE7A24D}"/>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A3EAE9BB-B362-D407-E133-C5CF1CE5A011}"/>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38C439E0-9F7E-0521-DD69-3A74F1D96F61}"/>
              </a:ext>
            </a:extLst>
          </p:cNvPr>
          <p:cNvSpPr txBox="1"/>
          <p:nvPr/>
        </p:nvSpPr>
        <p:spPr>
          <a:xfrm>
            <a:off x="778967" y="2593248"/>
            <a:ext cx="2757583" cy="221599"/>
          </a:xfrm>
          <a:prstGeom prst="rect">
            <a:avLst/>
          </a:prstGeom>
          <a:noFill/>
        </p:spPr>
        <p:txBody>
          <a:bodyPr wrap="square" lIns="54864" tIns="18288" rIns="54864" bIns="18288">
            <a:spAutoFit/>
          </a:bodyPr>
          <a:lstStyle/>
          <a:p>
            <a:r>
              <a:rPr lang="en-US" sz="1200" dirty="0">
                <a:solidFill>
                  <a:srgbClr val="142433"/>
                </a:solidFill>
                <a:latin typeface="Aptos"/>
              </a:rPr>
              <a:t>Do not edit the raw CSV directly.</a:t>
            </a:r>
          </a:p>
        </p:txBody>
      </p:sp>
      <p:sp>
        <p:nvSpPr>
          <p:cNvPr id="12" name="Oval 7">
            <a:extLst>
              <a:ext uri="{FF2B5EF4-FFF2-40B4-BE49-F238E27FC236}">
                <a16:creationId xmlns:a16="http://schemas.microsoft.com/office/drawing/2014/main" id="{5A82E0AD-81C6-E2C2-D035-50D63722264F}"/>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924F9C40-3636-8374-3254-8EB862763522}"/>
              </a:ext>
            </a:extLst>
          </p:cNvPr>
          <p:cNvSpPr txBox="1"/>
          <p:nvPr/>
        </p:nvSpPr>
        <p:spPr>
          <a:xfrm>
            <a:off x="778966" y="322507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Keep an eye on duplicate or suspicious listings.</a:t>
            </a:r>
          </a:p>
        </p:txBody>
      </p:sp>
      <p:sp>
        <p:nvSpPr>
          <p:cNvPr id="14" name="TextBox 13">
            <a:extLst>
              <a:ext uri="{FF2B5EF4-FFF2-40B4-BE49-F238E27FC236}">
                <a16:creationId xmlns:a16="http://schemas.microsoft.com/office/drawing/2014/main" id="{393542D5-5832-6DBD-00EC-297362B73B4B}"/>
              </a:ext>
            </a:extLst>
          </p:cNvPr>
          <p:cNvSpPr txBox="1"/>
          <p:nvPr/>
        </p:nvSpPr>
        <p:spPr>
          <a:xfrm>
            <a:off x="350339" y="1433904"/>
            <a:ext cx="3186211" cy="646331"/>
          </a:xfrm>
          <a:prstGeom prst="rect">
            <a:avLst/>
          </a:prstGeom>
          <a:noFill/>
        </p:spPr>
        <p:txBody>
          <a:bodyPr wrap="square">
            <a:spAutoFit/>
          </a:bodyPr>
          <a:lstStyle/>
          <a:p>
            <a:r>
              <a:rPr lang="en-US" sz="1200" dirty="0">
                <a:solidFill>
                  <a:srgbClr val="142433"/>
                </a:solidFill>
                <a:latin typeface="Aptos"/>
              </a:rPr>
              <a:t>A saved </a:t>
            </a:r>
            <a:r>
              <a:rPr lang="en-US" sz="1200" dirty="0" err="1">
                <a:solidFill>
                  <a:srgbClr val="142433"/>
                </a:solidFill>
                <a:latin typeface="Aptos"/>
              </a:rPr>
              <a:t>GeoPackage</a:t>
            </a:r>
            <a:r>
              <a:rPr lang="en-US" sz="1200" dirty="0">
                <a:solidFill>
                  <a:srgbClr val="142433"/>
                </a:solidFill>
                <a:latin typeface="Aptos"/>
              </a:rPr>
              <a:t> point layer is more stable than a CSV and can be used for spatial joins.</a:t>
            </a:r>
          </a:p>
        </p:txBody>
      </p:sp>
      <p:sp>
        <p:nvSpPr>
          <p:cNvPr id="15" name="Rounded Rectangle 12">
            <a:extLst>
              <a:ext uri="{FF2B5EF4-FFF2-40B4-BE49-F238E27FC236}">
                <a16:creationId xmlns:a16="http://schemas.microsoft.com/office/drawing/2014/main" id="{90123DB7-F9A2-E4D0-0214-557413EB89A2}"/>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F5AACE65-1411-B296-1263-634BB47C1413}"/>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C1B2CB29-D479-0553-D552-CF6CC7ED5405}"/>
              </a:ext>
            </a:extLst>
          </p:cNvPr>
          <p:cNvSpPr txBox="1"/>
          <p:nvPr/>
        </p:nvSpPr>
        <p:spPr>
          <a:xfrm>
            <a:off x="4619708" y="1395564"/>
            <a:ext cx="3889166" cy="590931"/>
          </a:xfrm>
          <a:prstGeom prst="rect">
            <a:avLst/>
          </a:prstGeom>
          <a:noFill/>
        </p:spPr>
        <p:txBody>
          <a:bodyPr wrap="square" lIns="54864" tIns="18288" rIns="54864" bIns="18288">
            <a:spAutoFit/>
          </a:bodyPr>
          <a:lstStyle/>
          <a:p>
            <a:r>
              <a:rPr lang="en-US" sz="1200" b="1" dirty="0">
                <a:solidFill>
                  <a:srgbClr val="142433"/>
                </a:solidFill>
                <a:latin typeface="Aptos"/>
              </a:rPr>
              <a:t>Right-click Airbnb layer → Export → Save Features As…</a:t>
            </a:r>
          </a:p>
          <a:p>
            <a:r>
              <a:rPr lang="en-US" sz="1200" b="1" dirty="0">
                <a:solidFill>
                  <a:srgbClr val="172A3A"/>
                </a:solidFill>
              </a:rPr>
              <a:t>Vector → Data Management Tools → Reproject Layer</a:t>
            </a:r>
            <a:endParaRPr lang="en-US" sz="1200" dirty="0"/>
          </a:p>
          <a:p>
            <a:endParaRPr lang="en-US" sz="1200" b="1" dirty="0">
              <a:solidFill>
                <a:srgbClr val="142433"/>
              </a:solidFill>
              <a:latin typeface="Aptos"/>
            </a:endParaRPr>
          </a:p>
        </p:txBody>
      </p:sp>
      <p:sp>
        <p:nvSpPr>
          <p:cNvPr id="18" name="TextBox 17">
            <a:extLst>
              <a:ext uri="{FF2B5EF4-FFF2-40B4-BE49-F238E27FC236}">
                <a16:creationId xmlns:a16="http://schemas.microsoft.com/office/drawing/2014/main" id="{33B30673-AFF9-0190-94EC-9276D5613FCD}"/>
              </a:ext>
            </a:extLst>
          </p:cNvPr>
          <p:cNvSpPr txBox="1"/>
          <p:nvPr/>
        </p:nvSpPr>
        <p:spPr>
          <a:xfrm>
            <a:off x="4581805" y="1901603"/>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1573AC79-35CC-5B49-5BBC-68E71D5CEF19}"/>
              </a:ext>
            </a:extLst>
          </p:cNvPr>
          <p:cNvSpPr/>
          <p:nvPr/>
        </p:nvSpPr>
        <p:spPr>
          <a:xfrm>
            <a:off x="4609237" y="2249075"/>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1DB456A6-DD47-1556-70B5-AA5745EC46CF}"/>
              </a:ext>
            </a:extLst>
          </p:cNvPr>
          <p:cNvSpPr txBox="1"/>
          <p:nvPr/>
        </p:nvSpPr>
        <p:spPr>
          <a:xfrm>
            <a:off x="4837837" y="2211905"/>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Format: GeoPackage- shapefile</a:t>
            </a:r>
          </a:p>
        </p:txBody>
      </p:sp>
      <p:sp>
        <p:nvSpPr>
          <p:cNvPr id="21" name="Oval 18">
            <a:extLst>
              <a:ext uri="{FF2B5EF4-FFF2-40B4-BE49-F238E27FC236}">
                <a16:creationId xmlns:a16="http://schemas.microsoft.com/office/drawing/2014/main" id="{84E2BCD8-BC65-C338-0127-05DA7FDB29AF}"/>
              </a:ext>
            </a:extLst>
          </p:cNvPr>
          <p:cNvSpPr/>
          <p:nvPr/>
        </p:nvSpPr>
        <p:spPr>
          <a:xfrm>
            <a:off x="4609237" y="260569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CE55073E-17DC-3DD7-0A7C-5F46F82348F0}"/>
              </a:ext>
            </a:extLst>
          </p:cNvPr>
          <p:cNvSpPr txBox="1"/>
          <p:nvPr/>
        </p:nvSpPr>
        <p:spPr>
          <a:xfrm>
            <a:off x="4837837" y="2576259"/>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CRS: project CRS</a:t>
            </a:r>
          </a:p>
        </p:txBody>
      </p:sp>
      <p:sp>
        <p:nvSpPr>
          <p:cNvPr id="23" name="Oval 20">
            <a:extLst>
              <a:ext uri="{FF2B5EF4-FFF2-40B4-BE49-F238E27FC236}">
                <a16:creationId xmlns:a16="http://schemas.microsoft.com/office/drawing/2014/main" id="{ADD857B9-0A39-5CFE-7138-8F123266BF2A}"/>
              </a:ext>
            </a:extLst>
          </p:cNvPr>
          <p:cNvSpPr/>
          <p:nvPr/>
        </p:nvSpPr>
        <p:spPr>
          <a:xfrm>
            <a:off x="4609237" y="296230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DC0BC099-6FED-9430-08E7-D71E421C41AD}"/>
              </a:ext>
            </a:extLst>
          </p:cNvPr>
          <p:cNvSpPr txBox="1"/>
          <p:nvPr/>
        </p:nvSpPr>
        <p:spPr>
          <a:xfrm>
            <a:off x="4837837" y="2922200"/>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Save as airbnb_projected</a:t>
            </a:r>
          </a:p>
        </p:txBody>
      </p:sp>
      <p:sp>
        <p:nvSpPr>
          <p:cNvPr id="25" name="Oval 20">
            <a:extLst>
              <a:ext uri="{FF2B5EF4-FFF2-40B4-BE49-F238E27FC236}">
                <a16:creationId xmlns:a16="http://schemas.microsoft.com/office/drawing/2014/main" id="{B9228CA7-A096-0EA4-F69D-5FDFD4DE92F4}"/>
              </a:ext>
            </a:extLst>
          </p:cNvPr>
          <p:cNvSpPr/>
          <p:nvPr/>
        </p:nvSpPr>
        <p:spPr>
          <a:xfrm>
            <a:off x="4609237" y="3298569"/>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BEADB247-56D8-7008-6687-AE4E2B1C51C3}"/>
              </a:ext>
            </a:extLst>
          </p:cNvPr>
          <p:cNvSpPr txBox="1"/>
          <p:nvPr/>
        </p:nvSpPr>
        <p:spPr>
          <a:xfrm>
            <a:off x="4837837" y="3273744"/>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Remove/null-check empty coordinates</a:t>
            </a:r>
          </a:p>
        </p:txBody>
      </p:sp>
      <p:sp>
        <p:nvSpPr>
          <p:cNvPr id="37" name="Oval 20">
            <a:extLst>
              <a:ext uri="{FF2B5EF4-FFF2-40B4-BE49-F238E27FC236}">
                <a16:creationId xmlns:a16="http://schemas.microsoft.com/office/drawing/2014/main" id="{65D3B85E-20AF-3217-65FA-BF166F6F724D}"/>
              </a:ext>
            </a:extLst>
          </p:cNvPr>
          <p:cNvSpPr/>
          <p:nvPr/>
        </p:nvSpPr>
        <p:spPr>
          <a:xfrm>
            <a:off x="4609237" y="365011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a:extLst>
              <a:ext uri="{FF2B5EF4-FFF2-40B4-BE49-F238E27FC236}">
                <a16:creationId xmlns:a16="http://schemas.microsoft.com/office/drawing/2014/main" id="{CF6987FD-4CB8-075F-C6AE-23F2CDCF0F12}"/>
              </a:ext>
            </a:extLst>
          </p:cNvPr>
          <p:cNvSpPr txBox="1"/>
          <p:nvPr/>
        </p:nvSpPr>
        <p:spPr>
          <a:xfrm>
            <a:off x="4837837" y="3625289"/>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Check points fall on the island</a:t>
            </a:r>
          </a:p>
        </p:txBody>
      </p:sp>
    </p:spTree>
    <p:extLst>
      <p:ext uri="{BB962C8B-B14F-4D97-AF65-F5344CB8AC3E}">
        <p14:creationId xmlns:p14="http://schemas.microsoft.com/office/powerpoint/2010/main" val="82306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41" name="TextBox 40">
            <a:extLst>
              <a:ext uri="{FF2B5EF4-FFF2-40B4-BE49-F238E27FC236}">
                <a16:creationId xmlns:a16="http://schemas.microsoft.com/office/drawing/2014/main" id="{CF6104EC-145B-9EE7-9BA0-5CC0C3C789E5}"/>
              </a:ext>
            </a:extLst>
          </p:cNvPr>
          <p:cNvSpPr txBox="1"/>
          <p:nvPr/>
        </p:nvSpPr>
        <p:spPr>
          <a:xfrm>
            <a:off x="640080" y="144755"/>
            <a:ext cx="7270524" cy="467820"/>
          </a:xfrm>
          <a:prstGeom prst="rect">
            <a:avLst/>
          </a:prstGeom>
          <a:noFill/>
        </p:spPr>
        <p:txBody>
          <a:bodyPr wrap="square" lIns="54864" tIns="18288" rIns="54864" bIns="18288">
            <a:spAutoFit/>
          </a:bodyPr>
          <a:lstStyle/>
          <a:p>
            <a:pPr algn="l"/>
            <a:r>
              <a:rPr sz="2800" b="1" dirty="0">
                <a:solidFill>
                  <a:srgbClr val="065F7A"/>
                </a:solidFill>
                <a:latin typeface="Georgia"/>
              </a:rPr>
              <a:t>Lab purpose and final outputs</a:t>
            </a:r>
          </a:p>
        </p:txBody>
      </p:sp>
      <p:sp>
        <p:nvSpPr>
          <p:cNvPr id="42" name="Oval 2">
            <a:extLst>
              <a:ext uri="{FF2B5EF4-FFF2-40B4-BE49-F238E27FC236}">
                <a16:creationId xmlns:a16="http://schemas.microsoft.com/office/drawing/2014/main" id="{C9F18CE2-EB74-4C2E-ED2D-6D55368BA0B2}"/>
              </a:ext>
            </a:extLst>
          </p:cNvPr>
          <p:cNvSpPr/>
          <p:nvPr/>
        </p:nvSpPr>
        <p:spPr>
          <a:xfrm>
            <a:off x="328613" y="1029365"/>
            <a:ext cx="188457" cy="157260"/>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3" name="TextBox 42">
            <a:extLst>
              <a:ext uri="{FF2B5EF4-FFF2-40B4-BE49-F238E27FC236}">
                <a16:creationId xmlns:a16="http://schemas.microsoft.com/office/drawing/2014/main" id="{45FD6E73-6A09-0CBF-771F-49B83FBB95C8}"/>
              </a:ext>
            </a:extLst>
          </p:cNvPr>
          <p:cNvSpPr txBox="1"/>
          <p:nvPr/>
        </p:nvSpPr>
        <p:spPr>
          <a:xfrm>
            <a:off x="723794" y="966418"/>
            <a:ext cx="6349259" cy="283154"/>
          </a:xfrm>
          <a:prstGeom prst="rect">
            <a:avLst/>
          </a:prstGeom>
          <a:noFill/>
        </p:spPr>
        <p:txBody>
          <a:bodyPr wrap="square" lIns="54864" tIns="18288" rIns="54864" bIns="18288">
            <a:spAutoFit/>
          </a:bodyPr>
          <a:lstStyle/>
          <a:p>
            <a:pPr algn="l"/>
            <a:r>
              <a:rPr sz="1600" b="0" dirty="0">
                <a:solidFill>
                  <a:srgbClr val="142433"/>
                </a:solidFill>
                <a:latin typeface="Aptos"/>
              </a:rPr>
              <a:t>Create a land-only coastal zone for an island case.</a:t>
            </a:r>
          </a:p>
        </p:txBody>
      </p:sp>
      <p:sp>
        <p:nvSpPr>
          <p:cNvPr id="44" name="Oval 4">
            <a:extLst>
              <a:ext uri="{FF2B5EF4-FFF2-40B4-BE49-F238E27FC236}">
                <a16:creationId xmlns:a16="http://schemas.microsoft.com/office/drawing/2014/main" id="{0B21D077-39D7-1F6C-DE3F-A6345FDE56F4}"/>
              </a:ext>
            </a:extLst>
          </p:cNvPr>
          <p:cNvSpPr/>
          <p:nvPr/>
        </p:nvSpPr>
        <p:spPr>
          <a:xfrm>
            <a:off x="328613" y="1605437"/>
            <a:ext cx="188457" cy="157260"/>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5" name="TextBox 44">
            <a:extLst>
              <a:ext uri="{FF2B5EF4-FFF2-40B4-BE49-F238E27FC236}">
                <a16:creationId xmlns:a16="http://schemas.microsoft.com/office/drawing/2014/main" id="{72EF345A-FB08-1AA9-A773-5E1CA144D6F4}"/>
              </a:ext>
            </a:extLst>
          </p:cNvPr>
          <p:cNvSpPr txBox="1"/>
          <p:nvPr/>
        </p:nvSpPr>
        <p:spPr>
          <a:xfrm>
            <a:off x="723793" y="1509304"/>
            <a:ext cx="6349259" cy="283154"/>
          </a:xfrm>
          <a:prstGeom prst="rect">
            <a:avLst/>
          </a:prstGeom>
          <a:noFill/>
        </p:spPr>
        <p:txBody>
          <a:bodyPr wrap="square" lIns="54864" tIns="18288" rIns="54864" bIns="18288">
            <a:spAutoFit/>
          </a:bodyPr>
          <a:lstStyle/>
          <a:p>
            <a:pPr algn="l"/>
            <a:r>
              <a:rPr sz="1600" b="0" dirty="0">
                <a:solidFill>
                  <a:srgbClr val="142433"/>
                </a:solidFill>
                <a:latin typeface="Aptos"/>
              </a:rPr>
              <a:t>Add settlement boundaries and Airbnb listings in QGIS.</a:t>
            </a:r>
          </a:p>
        </p:txBody>
      </p:sp>
      <p:sp>
        <p:nvSpPr>
          <p:cNvPr id="46" name="Oval 6">
            <a:extLst>
              <a:ext uri="{FF2B5EF4-FFF2-40B4-BE49-F238E27FC236}">
                <a16:creationId xmlns:a16="http://schemas.microsoft.com/office/drawing/2014/main" id="{9C4B4E15-22AC-937E-EB73-3C9EBB6BEB62}"/>
              </a:ext>
            </a:extLst>
          </p:cNvPr>
          <p:cNvSpPr/>
          <p:nvPr/>
        </p:nvSpPr>
        <p:spPr>
          <a:xfrm>
            <a:off x="328613" y="2181509"/>
            <a:ext cx="188457" cy="157260"/>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7" name="TextBox 46">
            <a:extLst>
              <a:ext uri="{FF2B5EF4-FFF2-40B4-BE49-F238E27FC236}">
                <a16:creationId xmlns:a16="http://schemas.microsoft.com/office/drawing/2014/main" id="{8922B888-1E59-FBBC-660B-48BE3F7CB845}"/>
              </a:ext>
            </a:extLst>
          </p:cNvPr>
          <p:cNvSpPr txBox="1"/>
          <p:nvPr/>
        </p:nvSpPr>
        <p:spPr>
          <a:xfrm>
            <a:off x="723792" y="2097618"/>
            <a:ext cx="6349259" cy="283154"/>
          </a:xfrm>
          <a:prstGeom prst="rect">
            <a:avLst/>
          </a:prstGeom>
          <a:noFill/>
        </p:spPr>
        <p:txBody>
          <a:bodyPr wrap="square" lIns="54864" tIns="18288" rIns="54864" bIns="18288">
            <a:spAutoFit/>
          </a:bodyPr>
          <a:lstStyle/>
          <a:p>
            <a:pPr algn="l"/>
            <a:r>
              <a:rPr sz="1600" b="0" dirty="0">
                <a:solidFill>
                  <a:srgbClr val="142433"/>
                </a:solidFill>
                <a:latin typeface="Aptos"/>
              </a:rPr>
              <a:t>Calculate inside/outside patterns: coastal zone and settlements.</a:t>
            </a:r>
          </a:p>
        </p:txBody>
      </p:sp>
      <p:sp>
        <p:nvSpPr>
          <p:cNvPr id="48" name="Oval 8">
            <a:extLst>
              <a:ext uri="{FF2B5EF4-FFF2-40B4-BE49-F238E27FC236}">
                <a16:creationId xmlns:a16="http://schemas.microsoft.com/office/drawing/2014/main" id="{2069FB21-FDBF-B1AE-6D2B-AA5143E0B60E}"/>
              </a:ext>
            </a:extLst>
          </p:cNvPr>
          <p:cNvSpPr/>
          <p:nvPr/>
        </p:nvSpPr>
        <p:spPr>
          <a:xfrm>
            <a:off x="328613" y="2757581"/>
            <a:ext cx="188457" cy="157260"/>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9" name="TextBox 48">
            <a:extLst>
              <a:ext uri="{FF2B5EF4-FFF2-40B4-BE49-F238E27FC236}">
                <a16:creationId xmlns:a16="http://schemas.microsoft.com/office/drawing/2014/main" id="{1E4A7F6A-3BB6-2DF3-99A6-2CC6739EBDC7}"/>
              </a:ext>
            </a:extLst>
          </p:cNvPr>
          <p:cNvSpPr txBox="1"/>
          <p:nvPr/>
        </p:nvSpPr>
        <p:spPr>
          <a:xfrm>
            <a:off x="723791" y="2694634"/>
            <a:ext cx="6349259" cy="283154"/>
          </a:xfrm>
          <a:prstGeom prst="rect">
            <a:avLst/>
          </a:prstGeom>
          <a:noFill/>
        </p:spPr>
        <p:txBody>
          <a:bodyPr wrap="square" lIns="54864" tIns="18288" rIns="54864" bIns="18288">
            <a:spAutoFit/>
          </a:bodyPr>
          <a:lstStyle/>
          <a:p>
            <a:pPr algn="l"/>
            <a:r>
              <a:rPr sz="1600" b="0" dirty="0">
                <a:solidFill>
                  <a:srgbClr val="142433"/>
                </a:solidFill>
                <a:latin typeface="Aptos"/>
              </a:rPr>
              <a:t>Create a KDE density map and identify Airbnb hotspots.</a:t>
            </a:r>
          </a:p>
        </p:txBody>
      </p:sp>
      <p:sp>
        <p:nvSpPr>
          <p:cNvPr id="50" name="Oval 10">
            <a:extLst>
              <a:ext uri="{FF2B5EF4-FFF2-40B4-BE49-F238E27FC236}">
                <a16:creationId xmlns:a16="http://schemas.microsoft.com/office/drawing/2014/main" id="{FBD1EEF9-7FDE-E4FE-EDE1-6728A0DF930C}"/>
              </a:ext>
            </a:extLst>
          </p:cNvPr>
          <p:cNvSpPr/>
          <p:nvPr/>
        </p:nvSpPr>
        <p:spPr>
          <a:xfrm>
            <a:off x="328613" y="3333653"/>
            <a:ext cx="188457" cy="157260"/>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51" name="TextBox 50">
            <a:extLst>
              <a:ext uri="{FF2B5EF4-FFF2-40B4-BE49-F238E27FC236}">
                <a16:creationId xmlns:a16="http://schemas.microsoft.com/office/drawing/2014/main" id="{D18DBB65-306B-57CA-96D0-4FAE8A7F4E53}"/>
              </a:ext>
            </a:extLst>
          </p:cNvPr>
          <p:cNvSpPr txBox="1"/>
          <p:nvPr/>
        </p:nvSpPr>
        <p:spPr>
          <a:xfrm>
            <a:off x="723794" y="3278789"/>
            <a:ext cx="7858231" cy="283154"/>
          </a:xfrm>
          <a:prstGeom prst="rect">
            <a:avLst/>
          </a:prstGeom>
          <a:noFill/>
        </p:spPr>
        <p:txBody>
          <a:bodyPr wrap="square" lIns="54864" tIns="18288" rIns="54864" bIns="18288">
            <a:spAutoFit/>
          </a:bodyPr>
          <a:lstStyle/>
          <a:p>
            <a:pPr algn="l"/>
            <a:r>
              <a:rPr sz="1600" b="0" dirty="0">
                <a:solidFill>
                  <a:srgbClr val="142433"/>
                </a:solidFill>
                <a:latin typeface="Aptos"/>
              </a:rPr>
              <a:t>Prepare final maps with legend, scale bar, north arrow and short interpretation.</a:t>
            </a:r>
          </a:p>
        </p:txBody>
      </p:sp>
      <p:sp>
        <p:nvSpPr>
          <p:cNvPr id="52" name="Rounded Rectangle 12">
            <a:extLst>
              <a:ext uri="{FF2B5EF4-FFF2-40B4-BE49-F238E27FC236}">
                <a16:creationId xmlns:a16="http://schemas.microsoft.com/office/drawing/2014/main" id="{645B4405-F064-00E6-38DE-14024663C362}"/>
              </a:ext>
            </a:extLst>
          </p:cNvPr>
          <p:cNvSpPr/>
          <p:nvPr/>
        </p:nvSpPr>
        <p:spPr>
          <a:xfrm>
            <a:off x="723794" y="4148970"/>
            <a:ext cx="7472469" cy="565905"/>
          </a:xfrm>
          <a:prstGeom prst="roundRect">
            <a:avLst/>
          </a:prstGeom>
          <a:solidFill>
            <a:srgbClr val="FFF7E7"/>
          </a:solidFill>
          <a:ln w="12700">
            <a:solidFill>
              <a:srgbClr val="F6B54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solidFill>
                  <a:srgbClr val="142433"/>
                </a:solidFill>
                <a:latin typeface="Aptos"/>
              </a:rPr>
              <a:t>Main idea: not only a nice map but a map that answers a planning question.</a:t>
            </a:r>
          </a:p>
          <a:p>
            <a:pPr algn="ctr"/>
            <a:endParaRPr sz="1600" dirty="0"/>
          </a:p>
        </p:txBody>
      </p:sp>
      <p:sp>
        <p:nvSpPr>
          <p:cNvPr id="53" name="TextBox 52">
            <a:extLst>
              <a:ext uri="{FF2B5EF4-FFF2-40B4-BE49-F238E27FC236}">
                <a16:creationId xmlns:a16="http://schemas.microsoft.com/office/drawing/2014/main" id="{EB25D136-BF21-3FD8-9D20-E76BA8258066}"/>
              </a:ext>
            </a:extLst>
          </p:cNvPr>
          <p:cNvSpPr txBox="1"/>
          <p:nvPr/>
        </p:nvSpPr>
        <p:spPr>
          <a:xfrm>
            <a:off x="998114" y="4405002"/>
            <a:ext cx="6324360" cy="252377"/>
          </a:xfrm>
          <a:prstGeom prst="rect">
            <a:avLst/>
          </a:prstGeom>
          <a:noFill/>
        </p:spPr>
        <p:txBody>
          <a:bodyPr wrap="square" lIns="54864" tIns="18288" rIns="54864" bIns="18288">
            <a:spAutoFit/>
          </a:bodyPr>
          <a:lstStyle/>
          <a:p>
            <a:pPr algn="l"/>
            <a:endParaRPr sz="1400" b="1" dirty="0">
              <a:solidFill>
                <a:srgbClr val="142433"/>
              </a:solidFill>
              <a:latin typeface="Apto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5FE7F-D5A8-0E76-8071-D3CBED5C95E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B9FC179-F31D-FB4E-277B-A64B1E352D8D}"/>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2 — Count listings inside/outside the coastal zone</a:t>
            </a:r>
          </a:p>
        </p:txBody>
      </p:sp>
      <p:sp>
        <p:nvSpPr>
          <p:cNvPr id="2" name="Rounded Rectangle 3">
            <a:extLst>
              <a:ext uri="{FF2B5EF4-FFF2-40B4-BE49-F238E27FC236}">
                <a16:creationId xmlns:a16="http://schemas.microsoft.com/office/drawing/2014/main" id="{27589D3A-E152-F5C8-5AE1-C029DA104DBA}"/>
              </a:ext>
            </a:extLst>
          </p:cNvPr>
          <p:cNvSpPr/>
          <p:nvPr/>
        </p:nvSpPr>
        <p:spPr>
          <a:xfrm>
            <a:off x="205519" y="833074"/>
            <a:ext cx="3790106" cy="2794029"/>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CE5B0019-EDCC-50F7-504B-EC4958D30D28}"/>
              </a:ext>
            </a:extLst>
          </p:cNvPr>
          <p:cNvSpPr txBox="1"/>
          <p:nvPr/>
        </p:nvSpPr>
        <p:spPr>
          <a:xfrm>
            <a:off x="509009" y="950440"/>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35255935-273B-90E3-E552-F37E3683FF76}"/>
              </a:ext>
            </a:extLst>
          </p:cNvPr>
          <p:cNvSpPr/>
          <p:nvPr/>
        </p:nvSpPr>
        <p:spPr>
          <a:xfrm>
            <a:off x="435326" y="2000403"/>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384A1078-9724-7FAD-9FA8-CF503F8877C7}"/>
              </a:ext>
            </a:extLst>
          </p:cNvPr>
          <p:cNvSpPr txBox="1"/>
          <p:nvPr/>
        </p:nvSpPr>
        <p:spPr>
          <a:xfrm>
            <a:off x="762416" y="1974414"/>
            <a:ext cx="2757583" cy="590931"/>
          </a:xfrm>
          <a:prstGeom prst="rect">
            <a:avLst/>
          </a:prstGeom>
          <a:noFill/>
        </p:spPr>
        <p:txBody>
          <a:bodyPr wrap="square" lIns="54864" tIns="18288" rIns="54864" bIns="18288">
            <a:spAutoFit/>
          </a:bodyPr>
          <a:lstStyle/>
          <a:p>
            <a:r>
              <a:rPr lang="en-US" sz="1200" dirty="0">
                <a:solidFill>
                  <a:srgbClr val="142433"/>
                </a:solidFill>
                <a:latin typeface="Aptos"/>
              </a:rPr>
              <a:t>For inside/outside status of each point, use Select by Location and create a </a:t>
            </a:r>
            <a:r>
              <a:rPr lang="en-US" sz="1200" dirty="0" err="1">
                <a:solidFill>
                  <a:srgbClr val="142433"/>
                </a:solidFill>
                <a:latin typeface="Aptos"/>
              </a:rPr>
              <a:t>coastal_status</a:t>
            </a:r>
            <a:r>
              <a:rPr lang="en-US" sz="1200" dirty="0">
                <a:solidFill>
                  <a:srgbClr val="142433"/>
                </a:solidFill>
                <a:latin typeface="Aptos"/>
              </a:rPr>
              <a:t> field.</a:t>
            </a:r>
          </a:p>
        </p:txBody>
      </p:sp>
      <p:sp>
        <p:nvSpPr>
          <p:cNvPr id="12" name="Oval 7">
            <a:extLst>
              <a:ext uri="{FF2B5EF4-FFF2-40B4-BE49-F238E27FC236}">
                <a16:creationId xmlns:a16="http://schemas.microsoft.com/office/drawing/2014/main" id="{50448CFC-94D3-79C1-D382-534E48908CAE}"/>
              </a:ext>
            </a:extLst>
          </p:cNvPr>
          <p:cNvSpPr/>
          <p:nvPr/>
        </p:nvSpPr>
        <p:spPr>
          <a:xfrm>
            <a:off x="435326" y="2630182"/>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6268CACD-77CF-36A0-7CAD-7E6382BB6D81}"/>
              </a:ext>
            </a:extLst>
          </p:cNvPr>
          <p:cNvSpPr txBox="1"/>
          <p:nvPr/>
        </p:nvSpPr>
        <p:spPr>
          <a:xfrm>
            <a:off x="778967" y="2666564"/>
            <a:ext cx="2757583" cy="221599"/>
          </a:xfrm>
          <a:prstGeom prst="rect">
            <a:avLst/>
          </a:prstGeom>
          <a:noFill/>
        </p:spPr>
        <p:txBody>
          <a:bodyPr wrap="square" lIns="54864" tIns="18288" rIns="54864" bIns="18288">
            <a:spAutoFit/>
          </a:bodyPr>
          <a:lstStyle/>
          <a:p>
            <a:r>
              <a:rPr lang="en-US" sz="1200" dirty="0">
                <a:solidFill>
                  <a:srgbClr val="142433"/>
                </a:solidFill>
                <a:latin typeface="Aptos"/>
              </a:rPr>
              <a:t>Use percentages as well as counts.</a:t>
            </a:r>
          </a:p>
        </p:txBody>
      </p:sp>
      <p:sp>
        <p:nvSpPr>
          <p:cNvPr id="14" name="TextBox 13">
            <a:extLst>
              <a:ext uri="{FF2B5EF4-FFF2-40B4-BE49-F238E27FC236}">
                <a16:creationId xmlns:a16="http://schemas.microsoft.com/office/drawing/2014/main" id="{5C65C5CD-A551-AA95-821C-489A3C53B894}"/>
              </a:ext>
            </a:extLst>
          </p:cNvPr>
          <p:cNvSpPr txBox="1"/>
          <p:nvPr/>
        </p:nvSpPr>
        <p:spPr>
          <a:xfrm>
            <a:off x="333788" y="1257290"/>
            <a:ext cx="3186211" cy="461665"/>
          </a:xfrm>
          <a:prstGeom prst="rect">
            <a:avLst/>
          </a:prstGeom>
          <a:noFill/>
        </p:spPr>
        <p:txBody>
          <a:bodyPr wrap="square">
            <a:spAutoFit/>
          </a:bodyPr>
          <a:lstStyle/>
          <a:p>
            <a:r>
              <a:rPr lang="en-US" sz="1200" dirty="0">
                <a:solidFill>
                  <a:srgbClr val="142433"/>
                </a:solidFill>
                <a:latin typeface="Aptos"/>
              </a:rPr>
              <a:t>This answers the first key planning question: how much Airbnb activity is coastal?</a:t>
            </a:r>
          </a:p>
        </p:txBody>
      </p:sp>
      <p:sp>
        <p:nvSpPr>
          <p:cNvPr id="15" name="Rounded Rectangle 12">
            <a:extLst>
              <a:ext uri="{FF2B5EF4-FFF2-40B4-BE49-F238E27FC236}">
                <a16:creationId xmlns:a16="http://schemas.microsoft.com/office/drawing/2014/main" id="{93329AC2-DD2A-0A7F-14E3-0842BA16E775}"/>
              </a:ext>
            </a:extLst>
          </p:cNvPr>
          <p:cNvSpPr/>
          <p:nvPr/>
        </p:nvSpPr>
        <p:spPr>
          <a:xfrm>
            <a:off x="4391108" y="880494"/>
            <a:ext cx="4151948" cy="4137124"/>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BC482A57-F86F-8214-AA17-0BBAFAE5BE9B}"/>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CCDBBDBC-8826-B1DF-E1CB-D85D6F45679E}"/>
              </a:ext>
            </a:extLst>
          </p:cNvPr>
          <p:cNvSpPr txBox="1"/>
          <p:nvPr/>
        </p:nvSpPr>
        <p:spPr>
          <a:xfrm>
            <a:off x="4619708" y="1395564"/>
            <a:ext cx="3889166" cy="406265"/>
          </a:xfrm>
          <a:prstGeom prst="rect">
            <a:avLst/>
          </a:prstGeom>
          <a:noFill/>
        </p:spPr>
        <p:txBody>
          <a:bodyPr wrap="square" lIns="54864" tIns="18288" rIns="54864" bIns="18288">
            <a:spAutoFit/>
          </a:bodyPr>
          <a:lstStyle/>
          <a:p>
            <a:r>
              <a:rPr lang="en-US" sz="1200" b="1" dirty="0">
                <a:solidFill>
                  <a:srgbClr val="172A3A"/>
                </a:solidFill>
              </a:rPr>
              <a:t>Vector → Research Tools → Select by Location</a:t>
            </a:r>
            <a:endParaRPr lang="en-US" sz="1200" dirty="0"/>
          </a:p>
          <a:p>
            <a:endParaRPr lang="en-US" sz="1200" b="1" dirty="0">
              <a:solidFill>
                <a:srgbClr val="142433"/>
              </a:solidFill>
              <a:latin typeface="Aptos"/>
            </a:endParaRPr>
          </a:p>
        </p:txBody>
      </p:sp>
      <p:sp>
        <p:nvSpPr>
          <p:cNvPr id="18" name="TextBox 17">
            <a:extLst>
              <a:ext uri="{FF2B5EF4-FFF2-40B4-BE49-F238E27FC236}">
                <a16:creationId xmlns:a16="http://schemas.microsoft.com/office/drawing/2014/main" id="{3493304A-BA2E-17A0-E271-B09F185C6276}"/>
              </a:ext>
            </a:extLst>
          </p:cNvPr>
          <p:cNvSpPr txBox="1"/>
          <p:nvPr/>
        </p:nvSpPr>
        <p:spPr>
          <a:xfrm>
            <a:off x="4619708" y="2606506"/>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80A22159-B5C4-2027-2224-5678E0D690DA}"/>
              </a:ext>
            </a:extLst>
          </p:cNvPr>
          <p:cNvSpPr/>
          <p:nvPr/>
        </p:nvSpPr>
        <p:spPr>
          <a:xfrm>
            <a:off x="4647140" y="295397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56E50404-E042-35F5-9CC6-90A6E8623550}"/>
              </a:ext>
            </a:extLst>
          </p:cNvPr>
          <p:cNvSpPr txBox="1"/>
          <p:nvPr/>
        </p:nvSpPr>
        <p:spPr>
          <a:xfrm>
            <a:off x="4875740" y="2916808"/>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Input layer: </a:t>
            </a:r>
            <a:r>
              <a:rPr lang="en-US" sz="1200" dirty="0" err="1">
                <a:solidFill>
                  <a:srgbClr val="142433"/>
                </a:solidFill>
                <a:latin typeface="Aptos"/>
              </a:rPr>
              <a:t>final_coastal_zone</a:t>
            </a:r>
            <a:endParaRPr lang="en-US" sz="1200" dirty="0">
              <a:solidFill>
                <a:srgbClr val="142433"/>
              </a:solidFill>
              <a:latin typeface="Aptos"/>
            </a:endParaRPr>
          </a:p>
        </p:txBody>
      </p:sp>
      <p:sp>
        <p:nvSpPr>
          <p:cNvPr id="21" name="Oval 18">
            <a:extLst>
              <a:ext uri="{FF2B5EF4-FFF2-40B4-BE49-F238E27FC236}">
                <a16:creationId xmlns:a16="http://schemas.microsoft.com/office/drawing/2014/main" id="{E9F119C4-D925-DE32-7729-D93C185BE48F}"/>
              </a:ext>
            </a:extLst>
          </p:cNvPr>
          <p:cNvSpPr/>
          <p:nvPr/>
        </p:nvSpPr>
        <p:spPr>
          <a:xfrm>
            <a:off x="4647140" y="331059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886B9218-12DD-4ECE-4E0E-02B28316E221}"/>
              </a:ext>
            </a:extLst>
          </p:cNvPr>
          <p:cNvSpPr txBox="1"/>
          <p:nvPr/>
        </p:nvSpPr>
        <p:spPr>
          <a:xfrm>
            <a:off x="4875740" y="3281162"/>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Join layer: airbnb_projected</a:t>
            </a:r>
          </a:p>
        </p:txBody>
      </p:sp>
      <p:sp>
        <p:nvSpPr>
          <p:cNvPr id="23" name="Oval 20">
            <a:extLst>
              <a:ext uri="{FF2B5EF4-FFF2-40B4-BE49-F238E27FC236}">
                <a16:creationId xmlns:a16="http://schemas.microsoft.com/office/drawing/2014/main" id="{522D4F72-5D18-606A-6C2C-32207CB378DA}"/>
              </a:ext>
            </a:extLst>
          </p:cNvPr>
          <p:cNvSpPr/>
          <p:nvPr/>
        </p:nvSpPr>
        <p:spPr>
          <a:xfrm>
            <a:off x="4647140" y="366721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FDA996A0-5323-E9C1-A08F-0577FD7244A9}"/>
              </a:ext>
            </a:extLst>
          </p:cNvPr>
          <p:cNvSpPr txBox="1"/>
          <p:nvPr/>
        </p:nvSpPr>
        <p:spPr>
          <a:xfrm>
            <a:off x="4875740" y="3627103"/>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Predicate: contains/intersects</a:t>
            </a:r>
          </a:p>
        </p:txBody>
      </p:sp>
      <p:sp>
        <p:nvSpPr>
          <p:cNvPr id="25" name="Oval 20">
            <a:extLst>
              <a:ext uri="{FF2B5EF4-FFF2-40B4-BE49-F238E27FC236}">
                <a16:creationId xmlns:a16="http://schemas.microsoft.com/office/drawing/2014/main" id="{3E524D3F-45B3-1A13-30FD-EB7FA6CFBDA2}"/>
              </a:ext>
            </a:extLst>
          </p:cNvPr>
          <p:cNvSpPr/>
          <p:nvPr/>
        </p:nvSpPr>
        <p:spPr>
          <a:xfrm>
            <a:off x="4647140" y="400347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7D263412-7119-B980-1B1C-E96663A2ACD7}"/>
              </a:ext>
            </a:extLst>
          </p:cNvPr>
          <p:cNvSpPr txBox="1"/>
          <p:nvPr/>
        </p:nvSpPr>
        <p:spPr>
          <a:xfrm>
            <a:off x="4875740" y="3978647"/>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Summary: count of id</a:t>
            </a:r>
          </a:p>
        </p:txBody>
      </p:sp>
      <p:sp>
        <p:nvSpPr>
          <p:cNvPr id="37" name="Oval 20">
            <a:extLst>
              <a:ext uri="{FF2B5EF4-FFF2-40B4-BE49-F238E27FC236}">
                <a16:creationId xmlns:a16="http://schemas.microsoft.com/office/drawing/2014/main" id="{88ACA8EA-6E89-13CD-ECBC-D62916B42A82}"/>
              </a:ext>
            </a:extLst>
          </p:cNvPr>
          <p:cNvSpPr/>
          <p:nvPr/>
        </p:nvSpPr>
        <p:spPr>
          <a:xfrm>
            <a:off x="4647140" y="435501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a:extLst>
              <a:ext uri="{FF2B5EF4-FFF2-40B4-BE49-F238E27FC236}">
                <a16:creationId xmlns:a16="http://schemas.microsoft.com/office/drawing/2014/main" id="{C4F1292F-B2B7-554E-9B6B-1EAAD3025DE6}"/>
              </a:ext>
            </a:extLst>
          </p:cNvPr>
          <p:cNvSpPr txBox="1"/>
          <p:nvPr/>
        </p:nvSpPr>
        <p:spPr>
          <a:xfrm>
            <a:off x="4875740" y="4330192"/>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Save as coastal_zone_airbnb_counts</a:t>
            </a:r>
          </a:p>
        </p:txBody>
      </p:sp>
    </p:spTree>
    <p:extLst>
      <p:ext uri="{BB962C8B-B14F-4D97-AF65-F5344CB8AC3E}">
        <p14:creationId xmlns:p14="http://schemas.microsoft.com/office/powerpoint/2010/main" val="2752513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20401-A90F-539A-6A35-18C7201A673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AB7EB4C-68E5-258F-DDB2-41036A110859}"/>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3 — Count listings inside/outside settlements</a:t>
            </a:r>
          </a:p>
        </p:txBody>
      </p:sp>
      <p:sp>
        <p:nvSpPr>
          <p:cNvPr id="2" name="Rounded Rectangle 3">
            <a:extLst>
              <a:ext uri="{FF2B5EF4-FFF2-40B4-BE49-F238E27FC236}">
                <a16:creationId xmlns:a16="http://schemas.microsoft.com/office/drawing/2014/main" id="{D095CE39-D658-4093-87B0-0AB65B4B9672}"/>
              </a:ext>
            </a:extLst>
          </p:cNvPr>
          <p:cNvSpPr/>
          <p:nvPr/>
        </p:nvSpPr>
        <p:spPr>
          <a:xfrm>
            <a:off x="205519" y="901480"/>
            <a:ext cx="3790106" cy="2296330"/>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449BD1DA-FC17-77E9-5418-9689F64D37DA}"/>
              </a:ext>
            </a:extLst>
          </p:cNvPr>
          <p:cNvSpPr txBox="1"/>
          <p:nvPr/>
        </p:nvSpPr>
        <p:spPr>
          <a:xfrm>
            <a:off x="525560" y="998980"/>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F6BA561B-5F33-16AB-7F64-A129835A66C0}"/>
              </a:ext>
            </a:extLst>
          </p:cNvPr>
          <p:cNvSpPr/>
          <p:nvPr/>
        </p:nvSpPr>
        <p:spPr>
          <a:xfrm>
            <a:off x="451876" y="20010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657B1341-546F-4111-48D3-35A9A0762A3F}"/>
              </a:ext>
            </a:extLst>
          </p:cNvPr>
          <p:cNvSpPr txBox="1"/>
          <p:nvPr/>
        </p:nvSpPr>
        <p:spPr>
          <a:xfrm>
            <a:off x="778966" y="197504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You can also create a field on points: </a:t>
            </a:r>
            <a:r>
              <a:rPr lang="en-US" sz="1200" dirty="0" err="1">
                <a:solidFill>
                  <a:srgbClr val="142433"/>
                </a:solidFill>
                <a:latin typeface="Aptos"/>
              </a:rPr>
              <a:t>settlement_status</a:t>
            </a:r>
            <a:r>
              <a:rPr lang="en-US" sz="1200" dirty="0">
                <a:solidFill>
                  <a:srgbClr val="142433"/>
                </a:solidFill>
                <a:latin typeface="Aptos"/>
              </a:rPr>
              <a:t> = inside / outside.</a:t>
            </a:r>
          </a:p>
        </p:txBody>
      </p:sp>
      <p:sp>
        <p:nvSpPr>
          <p:cNvPr id="12" name="Oval 7">
            <a:extLst>
              <a:ext uri="{FF2B5EF4-FFF2-40B4-BE49-F238E27FC236}">
                <a16:creationId xmlns:a16="http://schemas.microsoft.com/office/drawing/2014/main" id="{E23E3900-089B-F887-0B37-520E146BF7A6}"/>
              </a:ext>
            </a:extLst>
          </p:cNvPr>
          <p:cNvSpPr/>
          <p:nvPr/>
        </p:nvSpPr>
        <p:spPr>
          <a:xfrm>
            <a:off x="445752" y="26905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A0F609D0-C69F-AD8F-6EF5-0434F143E162}"/>
              </a:ext>
            </a:extLst>
          </p:cNvPr>
          <p:cNvSpPr txBox="1"/>
          <p:nvPr/>
        </p:nvSpPr>
        <p:spPr>
          <a:xfrm>
            <a:off x="778965" y="2606878"/>
            <a:ext cx="2757583" cy="590931"/>
          </a:xfrm>
          <a:prstGeom prst="rect">
            <a:avLst/>
          </a:prstGeom>
          <a:noFill/>
        </p:spPr>
        <p:txBody>
          <a:bodyPr wrap="square" lIns="54864" tIns="18288" rIns="54864" bIns="18288">
            <a:spAutoFit/>
          </a:bodyPr>
          <a:lstStyle/>
          <a:p>
            <a:r>
              <a:rPr lang="en-US" sz="1200" dirty="0">
                <a:solidFill>
                  <a:srgbClr val="142433"/>
                </a:solidFill>
                <a:latin typeface="Aptos"/>
              </a:rPr>
              <a:t>Outside settlements does not automatically mean illegal; it means outside official boundaries.</a:t>
            </a:r>
          </a:p>
        </p:txBody>
      </p:sp>
      <p:sp>
        <p:nvSpPr>
          <p:cNvPr id="14" name="TextBox 13">
            <a:extLst>
              <a:ext uri="{FF2B5EF4-FFF2-40B4-BE49-F238E27FC236}">
                <a16:creationId xmlns:a16="http://schemas.microsoft.com/office/drawing/2014/main" id="{3C264233-0475-1BF8-3E84-44BE9A01C373}"/>
              </a:ext>
            </a:extLst>
          </p:cNvPr>
          <p:cNvSpPr txBox="1"/>
          <p:nvPr/>
        </p:nvSpPr>
        <p:spPr>
          <a:xfrm>
            <a:off x="374492" y="1254061"/>
            <a:ext cx="3186211" cy="646331"/>
          </a:xfrm>
          <a:prstGeom prst="rect">
            <a:avLst/>
          </a:prstGeom>
          <a:noFill/>
        </p:spPr>
        <p:txBody>
          <a:bodyPr wrap="square">
            <a:spAutoFit/>
          </a:bodyPr>
          <a:lstStyle/>
          <a:p>
            <a:r>
              <a:rPr lang="en-US" sz="1200" dirty="0">
                <a:solidFill>
                  <a:srgbClr val="142433"/>
                </a:solidFill>
                <a:latin typeface="Aptos"/>
              </a:rPr>
              <a:t>This shows whether tourism accommodation is mainly inside recognized settlement areas or spreading outside them.</a:t>
            </a:r>
          </a:p>
        </p:txBody>
      </p:sp>
      <p:sp>
        <p:nvSpPr>
          <p:cNvPr id="15" name="Rounded Rectangle 12">
            <a:extLst>
              <a:ext uri="{FF2B5EF4-FFF2-40B4-BE49-F238E27FC236}">
                <a16:creationId xmlns:a16="http://schemas.microsoft.com/office/drawing/2014/main" id="{25FCF336-2109-4508-6D26-6B6EA053A8AE}"/>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5F27D2AB-0E8D-9177-ECD2-3DBD16590793}"/>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A81DEBA4-4975-28BF-4EF2-BCBB089A2E5A}"/>
              </a:ext>
            </a:extLst>
          </p:cNvPr>
          <p:cNvSpPr txBox="1"/>
          <p:nvPr/>
        </p:nvSpPr>
        <p:spPr>
          <a:xfrm>
            <a:off x="4619708" y="1395564"/>
            <a:ext cx="3889166" cy="406265"/>
          </a:xfrm>
          <a:prstGeom prst="rect">
            <a:avLst/>
          </a:prstGeom>
          <a:noFill/>
        </p:spPr>
        <p:txBody>
          <a:bodyPr wrap="square" lIns="54864" tIns="18288" rIns="54864" bIns="18288">
            <a:spAutoFit/>
          </a:bodyPr>
          <a:lstStyle/>
          <a:p>
            <a:r>
              <a:rPr lang="en-US" sz="1200" b="1" dirty="0">
                <a:solidFill>
                  <a:srgbClr val="172A3A"/>
                </a:solidFill>
              </a:rPr>
              <a:t>Vector → Research Tools → Select by Location</a:t>
            </a:r>
            <a:endParaRPr lang="en-US" sz="1200" dirty="0"/>
          </a:p>
          <a:p>
            <a:endParaRPr lang="en-US" sz="1200" b="1" dirty="0">
              <a:solidFill>
                <a:srgbClr val="142433"/>
              </a:solidFill>
              <a:latin typeface="Aptos"/>
            </a:endParaRPr>
          </a:p>
        </p:txBody>
      </p:sp>
      <p:sp>
        <p:nvSpPr>
          <p:cNvPr id="18" name="TextBox 17">
            <a:extLst>
              <a:ext uri="{FF2B5EF4-FFF2-40B4-BE49-F238E27FC236}">
                <a16:creationId xmlns:a16="http://schemas.microsoft.com/office/drawing/2014/main" id="{A797EC2C-883D-5C5F-821B-A2D79D104080}"/>
              </a:ext>
            </a:extLst>
          </p:cNvPr>
          <p:cNvSpPr txBox="1"/>
          <p:nvPr/>
        </p:nvSpPr>
        <p:spPr>
          <a:xfrm>
            <a:off x="4581805" y="1901603"/>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966E573E-7127-C427-F214-FEC4CBF9CB5D}"/>
              </a:ext>
            </a:extLst>
          </p:cNvPr>
          <p:cNvSpPr/>
          <p:nvPr/>
        </p:nvSpPr>
        <p:spPr>
          <a:xfrm>
            <a:off x="4609237" y="2249075"/>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F21E21CF-30E7-D9F0-CC55-82D4F0FF6900}"/>
              </a:ext>
            </a:extLst>
          </p:cNvPr>
          <p:cNvSpPr txBox="1"/>
          <p:nvPr/>
        </p:nvSpPr>
        <p:spPr>
          <a:xfrm>
            <a:off x="4837837" y="2211905"/>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Input layer: settlements_projected</a:t>
            </a:r>
          </a:p>
        </p:txBody>
      </p:sp>
      <p:sp>
        <p:nvSpPr>
          <p:cNvPr id="21" name="Oval 18">
            <a:extLst>
              <a:ext uri="{FF2B5EF4-FFF2-40B4-BE49-F238E27FC236}">
                <a16:creationId xmlns:a16="http://schemas.microsoft.com/office/drawing/2014/main" id="{D112A7E3-2015-B5F0-8199-9C006B1A2990}"/>
              </a:ext>
            </a:extLst>
          </p:cNvPr>
          <p:cNvSpPr/>
          <p:nvPr/>
        </p:nvSpPr>
        <p:spPr>
          <a:xfrm>
            <a:off x="4609237" y="260569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18957AE6-9474-A34C-2FCE-91C18DC2F4E5}"/>
              </a:ext>
            </a:extLst>
          </p:cNvPr>
          <p:cNvSpPr txBox="1"/>
          <p:nvPr/>
        </p:nvSpPr>
        <p:spPr>
          <a:xfrm>
            <a:off x="4837837" y="2576259"/>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Join layer: airbnb_projected</a:t>
            </a:r>
          </a:p>
        </p:txBody>
      </p:sp>
      <p:sp>
        <p:nvSpPr>
          <p:cNvPr id="23" name="Oval 20">
            <a:extLst>
              <a:ext uri="{FF2B5EF4-FFF2-40B4-BE49-F238E27FC236}">
                <a16:creationId xmlns:a16="http://schemas.microsoft.com/office/drawing/2014/main" id="{54B3BB12-E7D3-0F8A-97D3-9725BA79ED89}"/>
              </a:ext>
            </a:extLst>
          </p:cNvPr>
          <p:cNvSpPr/>
          <p:nvPr/>
        </p:nvSpPr>
        <p:spPr>
          <a:xfrm>
            <a:off x="4609237" y="296230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5F50370A-240C-A7A9-98DD-332F3F3E74EF}"/>
              </a:ext>
            </a:extLst>
          </p:cNvPr>
          <p:cNvSpPr txBox="1"/>
          <p:nvPr/>
        </p:nvSpPr>
        <p:spPr>
          <a:xfrm>
            <a:off x="4837837" y="2922200"/>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Predicate: contains/intersects</a:t>
            </a:r>
          </a:p>
        </p:txBody>
      </p:sp>
      <p:sp>
        <p:nvSpPr>
          <p:cNvPr id="25" name="Oval 20">
            <a:extLst>
              <a:ext uri="{FF2B5EF4-FFF2-40B4-BE49-F238E27FC236}">
                <a16:creationId xmlns:a16="http://schemas.microsoft.com/office/drawing/2014/main" id="{75781725-2B05-19B7-8D43-19FED03F6DB4}"/>
              </a:ext>
            </a:extLst>
          </p:cNvPr>
          <p:cNvSpPr/>
          <p:nvPr/>
        </p:nvSpPr>
        <p:spPr>
          <a:xfrm>
            <a:off x="4609237" y="3298569"/>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DED9316F-43D9-572B-2BDA-E1E3DF87E5FB}"/>
              </a:ext>
            </a:extLst>
          </p:cNvPr>
          <p:cNvSpPr txBox="1"/>
          <p:nvPr/>
        </p:nvSpPr>
        <p:spPr>
          <a:xfrm>
            <a:off x="4837837" y="3273744"/>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Summary: count of id</a:t>
            </a:r>
          </a:p>
        </p:txBody>
      </p:sp>
      <p:sp>
        <p:nvSpPr>
          <p:cNvPr id="37" name="Oval 20">
            <a:extLst>
              <a:ext uri="{FF2B5EF4-FFF2-40B4-BE49-F238E27FC236}">
                <a16:creationId xmlns:a16="http://schemas.microsoft.com/office/drawing/2014/main" id="{51E6241E-9B08-82A8-61C5-EEF6FCE9F884}"/>
              </a:ext>
            </a:extLst>
          </p:cNvPr>
          <p:cNvSpPr/>
          <p:nvPr/>
        </p:nvSpPr>
        <p:spPr>
          <a:xfrm>
            <a:off x="4609237" y="365011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0" name="TextBox 39">
            <a:extLst>
              <a:ext uri="{FF2B5EF4-FFF2-40B4-BE49-F238E27FC236}">
                <a16:creationId xmlns:a16="http://schemas.microsoft.com/office/drawing/2014/main" id="{765D9B71-2ED2-A578-475C-AF2DE0672F89}"/>
              </a:ext>
            </a:extLst>
          </p:cNvPr>
          <p:cNvSpPr txBox="1"/>
          <p:nvPr/>
        </p:nvSpPr>
        <p:spPr>
          <a:xfrm>
            <a:off x="4837837" y="3625289"/>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For outside count: total listings minus inside listings</a:t>
            </a:r>
          </a:p>
        </p:txBody>
      </p:sp>
    </p:spTree>
    <p:extLst>
      <p:ext uri="{BB962C8B-B14F-4D97-AF65-F5344CB8AC3E}">
        <p14:creationId xmlns:p14="http://schemas.microsoft.com/office/powerpoint/2010/main" val="1558679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3B9AF-893A-E953-6D79-91EA1A9D28C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32052D6C-A913-57D5-1872-BF7BF31F186E}"/>
              </a:ext>
            </a:extLst>
          </p:cNvPr>
          <p:cNvSpPr txBox="1"/>
          <p:nvPr/>
        </p:nvSpPr>
        <p:spPr>
          <a:xfrm>
            <a:off x="445753" y="125882"/>
            <a:ext cx="8347909" cy="406265"/>
          </a:xfrm>
          <a:prstGeom prst="rect">
            <a:avLst/>
          </a:prstGeom>
          <a:noFill/>
        </p:spPr>
        <p:txBody>
          <a:bodyPr wrap="square" lIns="54864" tIns="18288" rIns="54864" bIns="18288">
            <a:spAutoFit/>
          </a:bodyPr>
          <a:lstStyle/>
          <a:p>
            <a:r>
              <a:rPr lang="en-US" sz="2400" b="1" dirty="0">
                <a:solidFill>
                  <a:srgbClr val="065F7A"/>
                </a:solidFill>
                <a:latin typeface="Georgia"/>
              </a:rPr>
              <a:t>Optional extension: built-up area / imperviousness</a:t>
            </a:r>
          </a:p>
        </p:txBody>
      </p:sp>
      <p:sp>
        <p:nvSpPr>
          <p:cNvPr id="4" name="Rounded Rectangle 3">
            <a:extLst>
              <a:ext uri="{FF2B5EF4-FFF2-40B4-BE49-F238E27FC236}">
                <a16:creationId xmlns:a16="http://schemas.microsoft.com/office/drawing/2014/main" id="{0F8373ED-4188-60EF-B9D7-CAA21483C655}"/>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a:extLst>
              <a:ext uri="{FF2B5EF4-FFF2-40B4-BE49-F238E27FC236}">
                <a16:creationId xmlns:a16="http://schemas.microsoft.com/office/drawing/2014/main" id="{7FB9957D-2F0C-EF65-061C-B08551ABBBBE}"/>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What to do</a:t>
            </a:r>
          </a:p>
        </p:txBody>
      </p:sp>
      <p:sp>
        <p:nvSpPr>
          <p:cNvPr id="6" name="Oval 5">
            <a:extLst>
              <a:ext uri="{FF2B5EF4-FFF2-40B4-BE49-F238E27FC236}">
                <a16:creationId xmlns:a16="http://schemas.microsoft.com/office/drawing/2014/main" id="{884281AD-2BD1-40BF-8CF4-FA60DD16A07C}"/>
              </a:ext>
            </a:extLst>
          </p:cNvPr>
          <p:cNvSpPr/>
          <p:nvPr/>
        </p:nvSpPr>
        <p:spPr>
          <a:xfrm>
            <a:off x="427070" y="1859836"/>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8" name="TextBox 7">
            <a:extLst>
              <a:ext uri="{FF2B5EF4-FFF2-40B4-BE49-F238E27FC236}">
                <a16:creationId xmlns:a16="http://schemas.microsoft.com/office/drawing/2014/main" id="{8AC9D823-A8B0-C97E-C1C3-F9A21B1FD99F}"/>
              </a:ext>
            </a:extLst>
          </p:cNvPr>
          <p:cNvSpPr txBox="1"/>
          <p:nvPr/>
        </p:nvSpPr>
        <p:spPr>
          <a:xfrm>
            <a:off x="754160" y="1726518"/>
            <a:ext cx="3189190" cy="467820"/>
          </a:xfrm>
          <a:prstGeom prst="rect">
            <a:avLst/>
          </a:prstGeom>
          <a:noFill/>
        </p:spPr>
        <p:txBody>
          <a:bodyPr wrap="square" lIns="54864" tIns="18288" rIns="54864" bIns="18288">
            <a:spAutoFit/>
          </a:bodyPr>
          <a:lstStyle/>
          <a:p>
            <a:r>
              <a:rPr lang="en-US" sz="1400" dirty="0">
                <a:solidFill>
                  <a:srgbClr val="142433"/>
                </a:solidFill>
                <a:latin typeface="Aptos"/>
              </a:rPr>
              <a:t>Download Copernicus imperviousness / built-up layer for 2018.</a:t>
            </a:r>
          </a:p>
        </p:txBody>
      </p:sp>
      <p:sp>
        <p:nvSpPr>
          <p:cNvPr id="27" name="Oval 7">
            <a:extLst>
              <a:ext uri="{FF2B5EF4-FFF2-40B4-BE49-F238E27FC236}">
                <a16:creationId xmlns:a16="http://schemas.microsoft.com/office/drawing/2014/main" id="{953D6DE0-DE9E-8A43-43BD-02327622B864}"/>
              </a:ext>
            </a:extLst>
          </p:cNvPr>
          <p:cNvSpPr/>
          <p:nvPr/>
        </p:nvSpPr>
        <p:spPr>
          <a:xfrm>
            <a:off x="427070" y="2365448"/>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8" name="TextBox 27">
            <a:extLst>
              <a:ext uri="{FF2B5EF4-FFF2-40B4-BE49-F238E27FC236}">
                <a16:creationId xmlns:a16="http://schemas.microsoft.com/office/drawing/2014/main" id="{4958A482-D432-2BDE-90F8-AEB178B88C39}"/>
              </a:ext>
            </a:extLst>
          </p:cNvPr>
          <p:cNvSpPr txBox="1"/>
          <p:nvPr/>
        </p:nvSpPr>
        <p:spPr>
          <a:xfrm>
            <a:off x="754488" y="2348530"/>
            <a:ext cx="2757583" cy="252377"/>
          </a:xfrm>
          <a:prstGeom prst="rect">
            <a:avLst/>
          </a:prstGeom>
          <a:noFill/>
        </p:spPr>
        <p:txBody>
          <a:bodyPr wrap="square" lIns="54864" tIns="18288" rIns="54864" bIns="18288">
            <a:spAutoFit/>
          </a:bodyPr>
          <a:lstStyle/>
          <a:p>
            <a:r>
              <a:rPr lang="en-US" sz="1400" dirty="0">
                <a:solidFill>
                  <a:srgbClr val="142433"/>
                </a:solidFill>
                <a:latin typeface="Aptos"/>
              </a:rPr>
              <a:t>Clip it to the island boundary.</a:t>
            </a:r>
          </a:p>
        </p:txBody>
      </p:sp>
      <p:sp>
        <p:nvSpPr>
          <p:cNvPr id="29" name="Oval 9">
            <a:extLst>
              <a:ext uri="{FF2B5EF4-FFF2-40B4-BE49-F238E27FC236}">
                <a16:creationId xmlns:a16="http://schemas.microsoft.com/office/drawing/2014/main" id="{988724E2-B527-9A7A-E537-ED6E2C9298FE}"/>
              </a:ext>
            </a:extLst>
          </p:cNvPr>
          <p:cNvSpPr/>
          <p:nvPr/>
        </p:nvSpPr>
        <p:spPr>
          <a:xfrm>
            <a:off x="427399" y="2967844"/>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30" name="TextBox 29">
            <a:extLst>
              <a:ext uri="{FF2B5EF4-FFF2-40B4-BE49-F238E27FC236}">
                <a16:creationId xmlns:a16="http://schemas.microsoft.com/office/drawing/2014/main" id="{E7529B2F-DFDE-C95B-F9E7-56BD7BB4B28B}"/>
              </a:ext>
            </a:extLst>
          </p:cNvPr>
          <p:cNvSpPr txBox="1"/>
          <p:nvPr/>
        </p:nvSpPr>
        <p:spPr>
          <a:xfrm>
            <a:off x="754488" y="2733835"/>
            <a:ext cx="2757583" cy="467820"/>
          </a:xfrm>
          <a:prstGeom prst="rect">
            <a:avLst/>
          </a:prstGeom>
          <a:noFill/>
        </p:spPr>
        <p:txBody>
          <a:bodyPr wrap="square" lIns="54864" tIns="18288" rIns="54864" bIns="18288">
            <a:spAutoFit/>
          </a:bodyPr>
          <a:lstStyle/>
          <a:p>
            <a:r>
              <a:rPr lang="en-US" sz="1400" dirty="0">
                <a:solidFill>
                  <a:srgbClr val="142433"/>
                </a:solidFill>
                <a:latin typeface="Aptos"/>
              </a:rPr>
              <a:t>Classify built-up / non-built-up if needed.</a:t>
            </a:r>
          </a:p>
        </p:txBody>
      </p:sp>
      <p:sp>
        <p:nvSpPr>
          <p:cNvPr id="31" name="Rounded Rectangle 11">
            <a:extLst>
              <a:ext uri="{FF2B5EF4-FFF2-40B4-BE49-F238E27FC236}">
                <a16:creationId xmlns:a16="http://schemas.microsoft.com/office/drawing/2014/main" id="{3656D2AC-7E7E-D389-7178-9DD7713A3598}"/>
              </a:ext>
            </a:extLst>
          </p:cNvPr>
          <p:cNvSpPr/>
          <p:nvPr/>
        </p:nvSpPr>
        <p:spPr>
          <a:xfrm>
            <a:off x="4820920" y="901480"/>
            <a:ext cx="3972741" cy="3414836"/>
          </a:xfrm>
          <a:prstGeom prst="roundRect">
            <a:avLst/>
          </a:prstGeom>
          <a:solidFill>
            <a:srgbClr val="FFF7E7"/>
          </a:solidFill>
          <a:ln w="12700">
            <a:solidFill>
              <a:srgbClr val="F6B54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a:extLst>
              <a:ext uri="{FF2B5EF4-FFF2-40B4-BE49-F238E27FC236}">
                <a16:creationId xmlns:a16="http://schemas.microsoft.com/office/drawing/2014/main" id="{A8F39CDD-A3F9-F60E-4AB7-746DFD5A9175}"/>
              </a:ext>
            </a:extLst>
          </p:cNvPr>
          <p:cNvSpPr txBox="1"/>
          <p:nvPr/>
        </p:nvSpPr>
        <p:spPr>
          <a:xfrm>
            <a:off x="5140962" y="1127055"/>
            <a:ext cx="3006572" cy="283154"/>
          </a:xfrm>
          <a:prstGeom prst="rect">
            <a:avLst/>
          </a:prstGeom>
          <a:noFill/>
        </p:spPr>
        <p:txBody>
          <a:bodyPr wrap="square" lIns="54864" tIns="18288" rIns="54864" bIns="18288">
            <a:spAutoFit/>
          </a:bodyPr>
          <a:lstStyle/>
          <a:p>
            <a:r>
              <a:rPr lang="nl-NL" sz="1600" b="1" dirty="0">
                <a:solidFill>
                  <a:srgbClr val="065F7A"/>
                </a:solidFill>
                <a:latin typeface="Aptos"/>
              </a:rPr>
              <a:t>Why it helps</a:t>
            </a:r>
          </a:p>
        </p:txBody>
      </p:sp>
      <p:sp>
        <p:nvSpPr>
          <p:cNvPr id="33" name="Oval 13">
            <a:extLst>
              <a:ext uri="{FF2B5EF4-FFF2-40B4-BE49-F238E27FC236}">
                <a16:creationId xmlns:a16="http://schemas.microsoft.com/office/drawing/2014/main" id="{E0774F6E-5A09-9A61-5BD9-B8350991DC64}"/>
              </a:ext>
            </a:extLst>
          </p:cNvPr>
          <p:cNvSpPr/>
          <p:nvPr/>
        </p:nvSpPr>
        <p:spPr>
          <a:xfrm>
            <a:off x="5040034" y="1769969"/>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TextBox 33">
            <a:extLst>
              <a:ext uri="{FF2B5EF4-FFF2-40B4-BE49-F238E27FC236}">
                <a16:creationId xmlns:a16="http://schemas.microsoft.com/office/drawing/2014/main" id="{CDE8202F-2534-5724-C73E-18293F5E5C79}"/>
              </a:ext>
            </a:extLst>
          </p:cNvPr>
          <p:cNvSpPr txBox="1"/>
          <p:nvPr/>
        </p:nvSpPr>
        <p:spPr>
          <a:xfrm>
            <a:off x="5369561" y="1726519"/>
            <a:ext cx="3241399" cy="467820"/>
          </a:xfrm>
          <a:prstGeom prst="rect">
            <a:avLst/>
          </a:prstGeom>
          <a:noFill/>
        </p:spPr>
        <p:txBody>
          <a:bodyPr wrap="square" lIns="54864" tIns="18288" rIns="54864" bIns="18288">
            <a:spAutoFit/>
          </a:bodyPr>
          <a:lstStyle/>
          <a:p>
            <a:r>
              <a:rPr lang="en-US" sz="1400" dirty="0">
                <a:solidFill>
                  <a:srgbClr val="142433"/>
                </a:solidFill>
                <a:latin typeface="Aptos"/>
              </a:rPr>
              <a:t>Airbnb points show tourism accommodation pressure.</a:t>
            </a:r>
          </a:p>
        </p:txBody>
      </p:sp>
      <p:sp>
        <p:nvSpPr>
          <p:cNvPr id="35" name="Oval 15">
            <a:extLst>
              <a:ext uri="{FF2B5EF4-FFF2-40B4-BE49-F238E27FC236}">
                <a16:creationId xmlns:a16="http://schemas.microsoft.com/office/drawing/2014/main" id="{AA8832EB-6F67-5221-2DAC-6732E03B7B4C}"/>
              </a:ext>
            </a:extLst>
          </p:cNvPr>
          <p:cNvSpPr/>
          <p:nvPr/>
        </p:nvSpPr>
        <p:spPr>
          <a:xfrm>
            <a:off x="5040034" y="2309465"/>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6" name="TextBox 35">
            <a:extLst>
              <a:ext uri="{FF2B5EF4-FFF2-40B4-BE49-F238E27FC236}">
                <a16:creationId xmlns:a16="http://schemas.microsoft.com/office/drawing/2014/main" id="{B36D3830-8099-088F-D83C-E3236CE0BAEC}"/>
              </a:ext>
            </a:extLst>
          </p:cNvPr>
          <p:cNvSpPr txBox="1"/>
          <p:nvPr/>
        </p:nvSpPr>
        <p:spPr>
          <a:xfrm>
            <a:off x="5369561" y="2266015"/>
            <a:ext cx="3241399" cy="467820"/>
          </a:xfrm>
          <a:prstGeom prst="rect">
            <a:avLst/>
          </a:prstGeom>
          <a:noFill/>
        </p:spPr>
        <p:txBody>
          <a:bodyPr wrap="square" lIns="54864" tIns="18288" rIns="54864" bIns="18288">
            <a:spAutoFit/>
          </a:bodyPr>
          <a:lstStyle/>
          <a:p>
            <a:r>
              <a:rPr lang="en-US" sz="1400" dirty="0">
                <a:solidFill>
                  <a:srgbClr val="142433"/>
                </a:solidFill>
                <a:latin typeface="Aptos"/>
              </a:rPr>
              <a:t>Built-up data shows physical land change.</a:t>
            </a:r>
          </a:p>
        </p:txBody>
      </p:sp>
      <p:sp>
        <p:nvSpPr>
          <p:cNvPr id="38" name="Oval 17">
            <a:extLst>
              <a:ext uri="{FF2B5EF4-FFF2-40B4-BE49-F238E27FC236}">
                <a16:creationId xmlns:a16="http://schemas.microsoft.com/office/drawing/2014/main" id="{60A1D58D-DC62-4FE1-AF48-01EEE6D65F5E}"/>
              </a:ext>
            </a:extLst>
          </p:cNvPr>
          <p:cNvSpPr/>
          <p:nvPr/>
        </p:nvSpPr>
        <p:spPr>
          <a:xfrm>
            <a:off x="5040034" y="2848961"/>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a:extLst>
              <a:ext uri="{FF2B5EF4-FFF2-40B4-BE49-F238E27FC236}">
                <a16:creationId xmlns:a16="http://schemas.microsoft.com/office/drawing/2014/main" id="{A8B7ED57-781D-A67E-4F41-8A9F58B63F3D}"/>
              </a:ext>
            </a:extLst>
          </p:cNvPr>
          <p:cNvSpPr txBox="1"/>
          <p:nvPr/>
        </p:nvSpPr>
        <p:spPr>
          <a:xfrm>
            <a:off x="5369561" y="2812071"/>
            <a:ext cx="3347040" cy="683264"/>
          </a:xfrm>
          <a:prstGeom prst="rect">
            <a:avLst/>
          </a:prstGeom>
          <a:noFill/>
        </p:spPr>
        <p:txBody>
          <a:bodyPr wrap="square" lIns="54864" tIns="18288" rIns="54864" bIns="18288">
            <a:spAutoFit/>
          </a:bodyPr>
          <a:lstStyle/>
          <a:p>
            <a:r>
              <a:rPr lang="en-US" sz="1400" dirty="0">
                <a:solidFill>
                  <a:srgbClr val="142433"/>
                </a:solidFill>
                <a:latin typeface="Aptos"/>
              </a:rPr>
              <a:t>Together, they help identify areas where tourism and construction pressures overlap.</a:t>
            </a:r>
          </a:p>
        </p:txBody>
      </p:sp>
      <p:sp>
        <p:nvSpPr>
          <p:cNvPr id="2" name="Oval 9">
            <a:extLst>
              <a:ext uri="{FF2B5EF4-FFF2-40B4-BE49-F238E27FC236}">
                <a16:creationId xmlns:a16="http://schemas.microsoft.com/office/drawing/2014/main" id="{75E84A5F-8558-D2AB-A9BF-F9E26D603C29}"/>
              </a:ext>
            </a:extLst>
          </p:cNvPr>
          <p:cNvSpPr/>
          <p:nvPr/>
        </p:nvSpPr>
        <p:spPr>
          <a:xfrm>
            <a:off x="427399" y="3591892"/>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9" name="TextBox 8">
            <a:extLst>
              <a:ext uri="{FF2B5EF4-FFF2-40B4-BE49-F238E27FC236}">
                <a16:creationId xmlns:a16="http://schemas.microsoft.com/office/drawing/2014/main" id="{8BAA1682-FA00-6915-C0CA-6DBEF49D9C87}"/>
              </a:ext>
            </a:extLst>
          </p:cNvPr>
          <p:cNvSpPr txBox="1"/>
          <p:nvPr/>
        </p:nvSpPr>
        <p:spPr>
          <a:xfrm>
            <a:off x="754488" y="3357883"/>
            <a:ext cx="2757583" cy="683264"/>
          </a:xfrm>
          <a:prstGeom prst="rect">
            <a:avLst/>
          </a:prstGeom>
          <a:noFill/>
        </p:spPr>
        <p:txBody>
          <a:bodyPr wrap="square" lIns="54864" tIns="18288" rIns="54864" bIns="18288">
            <a:spAutoFit/>
          </a:bodyPr>
          <a:lstStyle/>
          <a:p>
            <a:r>
              <a:rPr lang="en-US" sz="1400" dirty="0">
                <a:solidFill>
                  <a:srgbClr val="142433"/>
                </a:solidFill>
                <a:latin typeface="Aptos"/>
              </a:rPr>
              <a:t>Calculate built-up inside/outside settlements and inside/outside the coastal zone.</a:t>
            </a:r>
          </a:p>
        </p:txBody>
      </p:sp>
      <p:sp>
        <p:nvSpPr>
          <p:cNvPr id="11" name="TextBox 10">
            <a:extLst>
              <a:ext uri="{FF2B5EF4-FFF2-40B4-BE49-F238E27FC236}">
                <a16:creationId xmlns:a16="http://schemas.microsoft.com/office/drawing/2014/main" id="{863D9492-822E-15F3-E935-7E64335DC0A2}"/>
              </a:ext>
            </a:extLst>
          </p:cNvPr>
          <p:cNvSpPr txBox="1"/>
          <p:nvPr/>
        </p:nvSpPr>
        <p:spPr>
          <a:xfrm>
            <a:off x="248920" y="4377516"/>
            <a:ext cx="4572000" cy="646331"/>
          </a:xfrm>
          <a:prstGeom prst="rect">
            <a:avLst/>
          </a:prstGeom>
          <a:noFill/>
        </p:spPr>
        <p:txBody>
          <a:bodyPr wrap="square">
            <a:spAutoFit/>
          </a:bodyPr>
          <a:lstStyle/>
          <a:p>
            <a:pPr marL="0" indent="0">
              <a:buNone/>
            </a:pPr>
            <a:r>
              <a:rPr lang="en-US" sz="1200" b="1" dirty="0">
                <a:solidFill>
                  <a:srgbClr val="172A3A"/>
                </a:solidFill>
              </a:rPr>
              <a:t>Raster → Extraction → Clip Raster by Mask Layer</a:t>
            </a:r>
            <a:endParaRPr lang="en-US" sz="1200" dirty="0"/>
          </a:p>
          <a:p>
            <a:pPr marL="0" indent="0">
              <a:buNone/>
            </a:pPr>
            <a:r>
              <a:rPr lang="en-US" sz="1200" b="1" dirty="0">
                <a:solidFill>
                  <a:srgbClr val="172A3A"/>
                </a:solidFill>
              </a:rPr>
              <a:t>Raster → Raster Calculator</a:t>
            </a:r>
            <a:endParaRPr lang="en-US" sz="1200" dirty="0"/>
          </a:p>
          <a:p>
            <a:pPr marL="0" indent="0">
              <a:buNone/>
            </a:pPr>
            <a:r>
              <a:rPr lang="en-US" sz="1200" b="1" dirty="0">
                <a:solidFill>
                  <a:srgbClr val="172A3A"/>
                </a:solidFill>
              </a:rPr>
              <a:t>Processing Toolbox → Zonal Statistics</a:t>
            </a:r>
            <a:endParaRPr lang="en-US" sz="1200" dirty="0"/>
          </a:p>
        </p:txBody>
      </p:sp>
    </p:spTree>
    <p:extLst>
      <p:ext uri="{BB962C8B-B14F-4D97-AF65-F5344CB8AC3E}">
        <p14:creationId xmlns:p14="http://schemas.microsoft.com/office/powerpoint/2010/main" val="2379565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F3F49-7264-704D-9701-FAF5D77C8C1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C09BD54-69BE-5808-898D-0940CD103416}"/>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Phase 4: Density and hotspot detection</a:t>
            </a:r>
          </a:p>
        </p:txBody>
      </p:sp>
      <p:sp>
        <p:nvSpPr>
          <p:cNvPr id="3" name="Rounded Rectangle 3">
            <a:extLst>
              <a:ext uri="{FF2B5EF4-FFF2-40B4-BE49-F238E27FC236}">
                <a16:creationId xmlns:a16="http://schemas.microsoft.com/office/drawing/2014/main" id="{E0932FEC-C774-2851-94E6-120D1E5B3E76}"/>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CB3C3D98-658F-AFC4-D9C9-10D93B96BE43}"/>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What KDE does</a:t>
            </a:r>
          </a:p>
        </p:txBody>
      </p:sp>
      <p:sp>
        <p:nvSpPr>
          <p:cNvPr id="5" name="Oval 5">
            <a:extLst>
              <a:ext uri="{FF2B5EF4-FFF2-40B4-BE49-F238E27FC236}">
                <a16:creationId xmlns:a16="http://schemas.microsoft.com/office/drawing/2014/main" id="{82FEBD8D-332E-BFD0-14B7-19EF63A50EB8}"/>
              </a:ext>
            </a:extLst>
          </p:cNvPr>
          <p:cNvSpPr/>
          <p:nvPr/>
        </p:nvSpPr>
        <p:spPr>
          <a:xfrm>
            <a:off x="427070" y="1859836"/>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6" name="TextBox 5">
            <a:extLst>
              <a:ext uri="{FF2B5EF4-FFF2-40B4-BE49-F238E27FC236}">
                <a16:creationId xmlns:a16="http://schemas.microsoft.com/office/drawing/2014/main" id="{A8457ABA-EAFB-4BBA-40ED-42497CC83A09}"/>
              </a:ext>
            </a:extLst>
          </p:cNvPr>
          <p:cNvSpPr txBox="1"/>
          <p:nvPr/>
        </p:nvSpPr>
        <p:spPr>
          <a:xfrm>
            <a:off x="754160" y="1726518"/>
            <a:ext cx="3189190" cy="467820"/>
          </a:xfrm>
          <a:prstGeom prst="rect">
            <a:avLst/>
          </a:prstGeom>
          <a:noFill/>
        </p:spPr>
        <p:txBody>
          <a:bodyPr wrap="square" lIns="54864" tIns="18288" rIns="54864" bIns="18288">
            <a:spAutoFit/>
          </a:bodyPr>
          <a:lstStyle/>
          <a:p>
            <a:r>
              <a:rPr lang="en-US" sz="1400" dirty="0">
                <a:solidFill>
                  <a:srgbClr val="142433"/>
                </a:solidFill>
                <a:latin typeface="Aptos"/>
              </a:rPr>
              <a:t>It turns Airbnb points into a continuous density surface.</a:t>
            </a:r>
          </a:p>
        </p:txBody>
      </p:sp>
      <p:sp>
        <p:nvSpPr>
          <p:cNvPr id="8" name="Oval 7">
            <a:extLst>
              <a:ext uri="{FF2B5EF4-FFF2-40B4-BE49-F238E27FC236}">
                <a16:creationId xmlns:a16="http://schemas.microsoft.com/office/drawing/2014/main" id="{F1C198D7-84B8-39C4-8897-317132028181}"/>
              </a:ext>
            </a:extLst>
          </p:cNvPr>
          <p:cNvSpPr/>
          <p:nvPr/>
        </p:nvSpPr>
        <p:spPr>
          <a:xfrm>
            <a:off x="426741" y="2631969"/>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7" name="TextBox 26">
            <a:extLst>
              <a:ext uri="{FF2B5EF4-FFF2-40B4-BE49-F238E27FC236}">
                <a16:creationId xmlns:a16="http://schemas.microsoft.com/office/drawing/2014/main" id="{B29F8C99-4D80-A98A-F6D0-2831F6FC4E57}"/>
              </a:ext>
            </a:extLst>
          </p:cNvPr>
          <p:cNvSpPr txBox="1"/>
          <p:nvPr/>
        </p:nvSpPr>
        <p:spPr>
          <a:xfrm>
            <a:off x="754159" y="2615051"/>
            <a:ext cx="2757583" cy="467820"/>
          </a:xfrm>
          <a:prstGeom prst="rect">
            <a:avLst/>
          </a:prstGeom>
          <a:noFill/>
        </p:spPr>
        <p:txBody>
          <a:bodyPr wrap="square" lIns="54864" tIns="18288" rIns="54864" bIns="18288">
            <a:spAutoFit/>
          </a:bodyPr>
          <a:lstStyle/>
          <a:p>
            <a:r>
              <a:rPr lang="en-US" sz="1400" dirty="0">
                <a:solidFill>
                  <a:srgbClr val="142433"/>
                </a:solidFill>
                <a:latin typeface="Aptos"/>
              </a:rPr>
              <a:t>It helps reveal concentration areas that are not obvious in a dot map.</a:t>
            </a:r>
          </a:p>
        </p:txBody>
      </p:sp>
      <p:sp>
        <p:nvSpPr>
          <p:cNvPr id="28" name="Oval 9">
            <a:extLst>
              <a:ext uri="{FF2B5EF4-FFF2-40B4-BE49-F238E27FC236}">
                <a16:creationId xmlns:a16="http://schemas.microsoft.com/office/drawing/2014/main" id="{AF29A9DB-8F21-DFFC-5041-E66393127191}"/>
              </a:ext>
            </a:extLst>
          </p:cNvPr>
          <p:cNvSpPr/>
          <p:nvPr/>
        </p:nvSpPr>
        <p:spPr>
          <a:xfrm>
            <a:off x="427070" y="3564815"/>
            <a:ext cx="196977" cy="150652"/>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9" name="TextBox 28">
            <a:extLst>
              <a:ext uri="{FF2B5EF4-FFF2-40B4-BE49-F238E27FC236}">
                <a16:creationId xmlns:a16="http://schemas.microsoft.com/office/drawing/2014/main" id="{60835235-0AA1-79C1-10BF-C0689730ACF6}"/>
              </a:ext>
            </a:extLst>
          </p:cNvPr>
          <p:cNvSpPr txBox="1"/>
          <p:nvPr/>
        </p:nvSpPr>
        <p:spPr>
          <a:xfrm>
            <a:off x="754159" y="3330806"/>
            <a:ext cx="2757583" cy="683264"/>
          </a:xfrm>
          <a:prstGeom prst="rect">
            <a:avLst/>
          </a:prstGeom>
          <a:noFill/>
        </p:spPr>
        <p:txBody>
          <a:bodyPr wrap="square" lIns="54864" tIns="18288" rIns="54864" bIns="18288">
            <a:spAutoFit/>
          </a:bodyPr>
          <a:lstStyle/>
          <a:p>
            <a:r>
              <a:rPr lang="en-US" sz="1400" dirty="0">
                <a:solidFill>
                  <a:srgbClr val="142433"/>
                </a:solidFill>
                <a:latin typeface="Aptos"/>
              </a:rPr>
              <a:t>It is useful for comparing hotspots with coastal zones and settlements.</a:t>
            </a:r>
          </a:p>
        </p:txBody>
      </p:sp>
      <p:sp>
        <p:nvSpPr>
          <p:cNvPr id="30" name="Rounded Rectangle 11">
            <a:extLst>
              <a:ext uri="{FF2B5EF4-FFF2-40B4-BE49-F238E27FC236}">
                <a16:creationId xmlns:a16="http://schemas.microsoft.com/office/drawing/2014/main" id="{19FF99F2-F061-3EE2-42CB-F42C2637D04A}"/>
              </a:ext>
            </a:extLst>
          </p:cNvPr>
          <p:cNvSpPr/>
          <p:nvPr/>
        </p:nvSpPr>
        <p:spPr>
          <a:xfrm>
            <a:off x="4820920" y="901480"/>
            <a:ext cx="3972741" cy="3414836"/>
          </a:xfrm>
          <a:prstGeom prst="roundRect">
            <a:avLst/>
          </a:prstGeom>
          <a:solidFill>
            <a:srgbClr val="FFF7E7"/>
          </a:solidFill>
          <a:ln w="12700">
            <a:solidFill>
              <a:srgbClr val="F6B54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1" name="TextBox 30">
            <a:extLst>
              <a:ext uri="{FF2B5EF4-FFF2-40B4-BE49-F238E27FC236}">
                <a16:creationId xmlns:a16="http://schemas.microsoft.com/office/drawing/2014/main" id="{F7C85576-F3B8-6B27-A4A1-E7E6A588C7CE}"/>
              </a:ext>
            </a:extLst>
          </p:cNvPr>
          <p:cNvSpPr txBox="1"/>
          <p:nvPr/>
        </p:nvSpPr>
        <p:spPr>
          <a:xfrm>
            <a:off x="5140962" y="1127055"/>
            <a:ext cx="3006572" cy="283154"/>
          </a:xfrm>
          <a:prstGeom prst="rect">
            <a:avLst/>
          </a:prstGeom>
          <a:noFill/>
        </p:spPr>
        <p:txBody>
          <a:bodyPr wrap="square" lIns="54864" tIns="18288" rIns="54864" bIns="18288">
            <a:spAutoFit/>
          </a:bodyPr>
          <a:lstStyle/>
          <a:p>
            <a:r>
              <a:rPr lang="nl-NL" sz="1600" b="1" dirty="0">
                <a:solidFill>
                  <a:srgbClr val="065F7A"/>
                </a:solidFill>
                <a:latin typeface="Aptos"/>
              </a:rPr>
              <a:t>Bandwidth = search radius</a:t>
            </a:r>
          </a:p>
        </p:txBody>
      </p:sp>
      <p:sp>
        <p:nvSpPr>
          <p:cNvPr id="33" name="TextBox 32">
            <a:extLst>
              <a:ext uri="{FF2B5EF4-FFF2-40B4-BE49-F238E27FC236}">
                <a16:creationId xmlns:a16="http://schemas.microsoft.com/office/drawing/2014/main" id="{B77BD430-6FE2-59AF-AA32-44F38939EDF7}"/>
              </a:ext>
            </a:extLst>
          </p:cNvPr>
          <p:cNvSpPr txBox="1"/>
          <p:nvPr/>
        </p:nvSpPr>
        <p:spPr>
          <a:xfrm>
            <a:off x="5083811" y="1381866"/>
            <a:ext cx="3241399" cy="683264"/>
          </a:xfrm>
          <a:prstGeom prst="rect">
            <a:avLst/>
          </a:prstGeom>
          <a:noFill/>
        </p:spPr>
        <p:txBody>
          <a:bodyPr wrap="square" lIns="54864" tIns="18288" rIns="54864" bIns="18288">
            <a:spAutoFit/>
          </a:bodyPr>
          <a:lstStyle/>
          <a:p>
            <a:r>
              <a:rPr lang="en-US" sz="1400" dirty="0">
                <a:solidFill>
                  <a:srgbClr val="142433"/>
                </a:solidFill>
                <a:latin typeface="Aptos"/>
              </a:rPr>
              <a:t>Think of each listing as a drop of ink. The bandwidth controls how far the ink spreads.</a:t>
            </a:r>
          </a:p>
        </p:txBody>
      </p:sp>
      <p:sp>
        <p:nvSpPr>
          <p:cNvPr id="34" name="Oval 15">
            <a:extLst>
              <a:ext uri="{FF2B5EF4-FFF2-40B4-BE49-F238E27FC236}">
                <a16:creationId xmlns:a16="http://schemas.microsoft.com/office/drawing/2014/main" id="{11B27E75-BA10-42B4-B753-DFB29280CF91}"/>
              </a:ext>
            </a:extLst>
          </p:cNvPr>
          <p:cNvSpPr/>
          <p:nvPr/>
        </p:nvSpPr>
        <p:spPr>
          <a:xfrm>
            <a:off x="5040034" y="2309465"/>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a:extLst>
              <a:ext uri="{FF2B5EF4-FFF2-40B4-BE49-F238E27FC236}">
                <a16:creationId xmlns:a16="http://schemas.microsoft.com/office/drawing/2014/main" id="{503FEA8A-2A64-C984-B147-3DB9D9A72A48}"/>
              </a:ext>
            </a:extLst>
          </p:cNvPr>
          <p:cNvSpPr txBox="1"/>
          <p:nvPr/>
        </p:nvSpPr>
        <p:spPr>
          <a:xfrm>
            <a:off x="5369561" y="2266015"/>
            <a:ext cx="3241399" cy="252377"/>
          </a:xfrm>
          <a:prstGeom prst="rect">
            <a:avLst/>
          </a:prstGeom>
          <a:noFill/>
        </p:spPr>
        <p:txBody>
          <a:bodyPr wrap="square" lIns="54864" tIns="18288" rIns="54864" bIns="18288">
            <a:spAutoFit/>
          </a:bodyPr>
          <a:lstStyle/>
          <a:p>
            <a:r>
              <a:rPr lang="nl-NL" sz="1400" dirty="0">
                <a:solidFill>
                  <a:srgbClr val="142433"/>
                </a:solidFill>
                <a:latin typeface="Aptos"/>
              </a:rPr>
              <a:t>Too small = noisy</a:t>
            </a:r>
          </a:p>
        </p:txBody>
      </p:sp>
      <p:sp>
        <p:nvSpPr>
          <p:cNvPr id="36" name="Oval 17">
            <a:extLst>
              <a:ext uri="{FF2B5EF4-FFF2-40B4-BE49-F238E27FC236}">
                <a16:creationId xmlns:a16="http://schemas.microsoft.com/office/drawing/2014/main" id="{5D7CF17D-8341-E41A-E511-C1BF963FCEC6}"/>
              </a:ext>
            </a:extLst>
          </p:cNvPr>
          <p:cNvSpPr/>
          <p:nvPr/>
        </p:nvSpPr>
        <p:spPr>
          <a:xfrm>
            <a:off x="5040034" y="2848961"/>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TextBox 37">
            <a:extLst>
              <a:ext uri="{FF2B5EF4-FFF2-40B4-BE49-F238E27FC236}">
                <a16:creationId xmlns:a16="http://schemas.microsoft.com/office/drawing/2014/main" id="{B590F8BD-C07A-8C7B-A224-C6BFD0146078}"/>
              </a:ext>
            </a:extLst>
          </p:cNvPr>
          <p:cNvSpPr txBox="1"/>
          <p:nvPr/>
        </p:nvSpPr>
        <p:spPr>
          <a:xfrm>
            <a:off x="5369561" y="2812071"/>
            <a:ext cx="3347040" cy="252377"/>
          </a:xfrm>
          <a:prstGeom prst="rect">
            <a:avLst/>
          </a:prstGeom>
          <a:noFill/>
        </p:spPr>
        <p:txBody>
          <a:bodyPr wrap="square" lIns="54864" tIns="18288" rIns="54864" bIns="18288">
            <a:spAutoFit/>
          </a:bodyPr>
          <a:lstStyle/>
          <a:p>
            <a:r>
              <a:rPr lang="nl-NL" sz="1400" dirty="0">
                <a:solidFill>
                  <a:srgbClr val="142433"/>
                </a:solidFill>
                <a:latin typeface="Aptos"/>
              </a:rPr>
              <a:t>Too large = over-smoothed</a:t>
            </a:r>
          </a:p>
        </p:txBody>
      </p:sp>
      <p:sp>
        <p:nvSpPr>
          <p:cNvPr id="42" name="Oval 17">
            <a:extLst>
              <a:ext uri="{FF2B5EF4-FFF2-40B4-BE49-F238E27FC236}">
                <a16:creationId xmlns:a16="http://schemas.microsoft.com/office/drawing/2014/main" id="{54B2B44B-BD85-B7ED-5525-29CF0FEB8D8D}"/>
              </a:ext>
            </a:extLst>
          </p:cNvPr>
          <p:cNvSpPr/>
          <p:nvPr/>
        </p:nvSpPr>
        <p:spPr>
          <a:xfrm>
            <a:off x="5040034" y="3538578"/>
            <a:ext cx="161060" cy="192651"/>
          </a:xfrm>
          <a:prstGeom prst="ellipse">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a:extLst>
              <a:ext uri="{FF2B5EF4-FFF2-40B4-BE49-F238E27FC236}">
                <a16:creationId xmlns:a16="http://schemas.microsoft.com/office/drawing/2014/main" id="{16E9AD80-A372-BCB0-7B82-621AA7821ECC}"/>
              </a:ext>
            </a:extLst>
          </p:cNvPr>
          <p:cNvSpPr txBox="1"/>
          <p:nvPr/>
        </p:nvSpPr>
        <p:spPr>
          <a:xfrm>
            <a:off x="5369561" y="3501688"/>
            <a:ext cx="3347040" cy="252377"/>
          </a:xfrm>
          <a:prstGeom prst="rect">
            <a:avLst/>
          </a:prstGeom>
          <a:noFill/>
        </p:spPr>
        <p:txBody>
          <a:bodyPr wrap="square" lIns="54864" tIns="18288" rIns="54864" bIns="18288">
            <a:spAutoFit/>
          </a:bodyPr>
          <a:lstStyle/>
          <a:p>
            <a:r>
              <a:rPr lang="en-US" sz="1400" dirty="0">
                <a:solidFill>
                  <a:srgbClr val="142433"/>
                </a:solidFill>
                <a:latin typeface="Aptos"/>
              </a:rPr>
              <a:t>Start with 500 m for island-scale analysis</a:t>
            </a:r>
          </a:p>
        </p:txBody>
      </p:sp>
    </p:spTree>
    <p:extLst>
      <p:ext uri="{BB962C8B-B14F-4D97-AF65-F5344CB8AC3E}">
        <p14:creationId xmlns:p14="http://schemas.microsoft.com/office/powerpoint/2010/main" val="3137162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182880"/>
            <a:ext cx="8229600" cy="502920"/>
          </a:xfrm>
          <a:prstGeom prst="rect">
            <a:avLst/>
          </a:prstGeom>
          <a:noFill/>
          <a:ln/>
        </p:spPr>
        <p:txBody>
          <a:bodyPr wrap="square" rtlCol="0" anchor="ctr"/>
          <a:lstStyle/>
          <a:p>
            <a:pPr marL="0" indent="0">
              <a:buNone/>
            </a:pPr>
            <a:r>
              <a:rPr lang="en-US" sz="2400" b="1" dirty="0">
                <a:solidFill>
                  <a:srgbClr val="065A82"/>
                </a:solidFill>
                <a:latin typeface="Cambria" pitchFamily="34" charset="0"/>
                <a:ea typeface="Cambria" pitchFamily="34" charset="-122"/>
                <a:cs typeface="Cambria" pitchFamily="34" charset="-120"/>
              </a:rPr>
              <a:t>Phase 4: KDE in QGIS — Step by Step</a:t>
            </a:r>
            <a:endParaRPr lang="en-US" sz="2400" dirty="0"/>
          </a:p>
        </p:txBody>
      </p:sp>
      <p:sp>
        <p:nvSpPr>
          <p:cNvPr id="3" name="Shape 1"/>
          <p:cNvSpPr/>
          <p:nvPr/>
        </p:nvSpPr>
        <p:spPr>
          <a:xfrm>
            <a:off x="320040" y="804672"/>
            <a:ext cx="502920" cy="502920"/>
          </a:xfrm>
          <a:prstGeom prst="roundRect">
            <a:avLst>
              <a:gd name="adj" fmla="val 10909"/>
            </a:avLst>
          </a:prstGeom>
          <a:solidFill>
            <a:srgbClr val="065A82"/>
          </a:solidFill>
          <a:ln/>
        </p:spPr>
        <p:txBody>
          <a:bodyPr/>
          <a:lstStyle/>
          <a:p>
            <a:endParaRPr lang="el-GR"/>
          </a:p>
        </p:txBody>
      </p:sp>
      <p:sp>
        <p:nvSpPr>
          <p:cNvPr id="4" name="Text 2"/>
          <p:cNvSpPr/>
          <p:nvPr/>
        </p:nvSpPr>
        <p:spPr>
          <a:xfrm>
            <a:off x="320040" y="804672"/>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1</a:t>
            </a:r>
            <a:endParaRPr lang="en-US" sz="1400" dirty="0"/>
          </a:p>
        </p:txBody>
      </p:sp>
      <p:sp>
        <p:nvSpPr>
          <p:cNvPr id="5" name="Shape 3"/>
          <p:cNvSpPr/>
          <p:nvPr/>
        </p:nvSpPr>
        <p:spPr>
          <a:xfrm>
            <a:off x="914400" y="822960"/>
            <a:ext cx="7909560" cy="475488"/>
          </a:xfrm>
          <a:prstGeom prst="roundRect">
            <a:avLst>
              <a:gd name="adj" fmla="val 11538"/>
            </a:avLst>
          </a:prstGeom>
          <a:solidFill>
            <a:srgbClr val="F0F7FA"/>
          </a:solidFill>
          <a:ln/>
        </p:spPr>
        <p:txBody>
          <a:bodyPr/>
          <a:lstStyle/>
          <a:p>
            <a:endParaRPr lang="el-GR"/>
          </a:p>
        </p:txBody>
      </p:sp>
      <p:sp>
        <p:nvSpPr>
          <p:cNvPr id="6" name="Text 4"/>
          <p:cNvSpPr/>
          <p:nvPr/>
        </p:nvSpPr>
        <p:spPr>
          <a:xfrm>
            <a:off x="1024128" y="850392"/>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Processing → Toolbox → Heatmap (KDE interpolation)</a:t>
            </a:r>
            <a:endParaRPr lang="en-US" sz="1150" dirty="0"/>
          </a:p>
        </p:txBody>
      </p:sp>
      <p:sp>
        <p:nvSpPr>
          <p:cNvPr id="7" name="Text 5"/>
          <p:cNvSpPr/>
          <p:nvPr/>
        </p:nvSpPr>
        <p:spPr>
          <a:xfrm>
            <a:off x="6144768" y="850392"/>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Search 'heatmap' in the toolbox search bar</a:t>
            </a:r>
            <a:endParaRPr lang="en-US" sz="1000" dirty="0"/>
          </a:p>
        </p:txBody>
      </p:sp>
      <p:sp>
        <p:nvSpPr>
          <p:cNvPr id="8" name="Shape 6"/>
          <p:cNvSpPr/>
          <p:nvPr/>
        </p:nvSpPr>
        <p:spPr>
          <a:xfrm>
            <a:off x="320040" y="1408176"/>
            <a:ext cx="502920" cy="502920"/>
          </a:xfrm>
          <a:prstGeom prst="roundRect">
            <a:avLst>
              <a:gd name="adj" fmla="val 10909"/>
            </a:avLst>
          </a:prstGeom>
          <a:solidFill>
            <a:srgbClr val="065A82"/>
          </a:solidFill>
          <a:ln/>
        </p:spPr>
        <p:txBody>
          <a:bodyPr/>
          <a:lstStyle/>
          <a:p>
            <a:endParaRPr lang="el-GR"/>
          </a:p>
        </p:txBody>
      </p:sp>
      <p:sp>
        <p:nvSpPr>
          <p:cNvPr id="9" name="Text 7"/>
          <p:cNvSpPr/>
          <p:nvPr/>
        </p:nvSpPr>
        <p:spPr>
          <a:xfrm>
            <a:off x="320040" y="1408176"/>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2</a:t>
            </a:r>
            <a:endParaRPr lang="en-US" sz="1400" dirty="0"/>
          </a:p>
        </p:txBody>
      </p:sp>
      <p:sp>
        <p:nvSpPr>
          <p:cNvPr id="10" name="Shape 8"/>
          <p:cNvSpPr/>
          <p:nvPr/>
        </p:nvSpPr>
        <p:spPr>
          <a:xfrm>
            <a:off x="914400" y="1426464"/>
            <a:ext cx="7909560" cy="475488"/>
          </a:xfrm>
          <a:prstGeom prst="roundRect">
            <a:avLst>
              <a:gd name="adj" fmla="val 11538"/>
            </a:avLst>
          </a:prstGeom>
          <a:solidFill>
            <a:srgbClr val="E8F4F9"/>
          </a:solidFill>
          <a:ln/>
        </p:spPr>
        <p:txBody>
          <a:bodyPr/>
          <a:lstStyle/>
          <a:p>
            <a:endParaRPr lang="el-GR"/>
          </a:p>
        </p:txBody>
      </p:sp>
      <p:sp>
        <p:nvSpPr>
          <p:cNvPr id="11" name="Text 9"/>
          <p:cNvSpPr/>
          <p:nvPr/>
        </p:nvSpPr>
        <p:spPr>
          <a:xfrm>
            <a:off x="1024128" y="1453896"/>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Input layer: listings point layer</a:t>
            </a:r>
            <a:endParaRPr lang="en-US" sz="1150" dirty="0"/>
          </a:p>
        </p:txBody>
      </p:sp>
      <p:sp>
        <p:nvSpPr>
          <p:cNvPr id="12" name="Text 10"/>
          <p:cNvSpPr/>
          <p:nvPr/>
        </p:nvSpPr>
        <p:spPr>
          <a:xfrm>
            <a:off x="6144768" y="1453896"/>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Must be in projected CRS (EPSG:2100)</a:t>
            </a:r>
            <a:endParaRPr lang="en-US" sz="1000" dirty="0"/>
          </a:p>
        </p:txBody>
      </p:sp>
      <p:sp>
        <p:nvSpPr>
          <p:cNvPr id="13" name="Shape 11"/>
          <p:cNvSpPr/>
          <p:nvPr/>
        </p:nvSpPr>
        <p:spPr>
          <a:xfrm>
            <a:off x="320040" y="2011680"/>
            <a:ext cx="502920" cy="502920"/>
          </a:xfrm>
          <a:prstGeom prst="roundRect">
            <a:avLst>
              <a:gd name="adj" fmla="val 10909"/>
            </a:avLst>
          </a:prstGeom>
          <a:solidFill>
            <a:srgbClr val="065A82"/>
          </a:solidFill>
          <a:ln/>
        </p:spPr>
        <p:txBody>
          <a:bodyPr/>
          <a:lstStyle/>
          <a:p>
            <a:endParaRPr lang="el-GR"/>
          </a:p>
        </p:txBody>
      </p:sp>
      <p:sp>
        <p:nvSpPr>
          <p:cNvPr id="14" name="Text 12"/>
          <p:cNvSpPr/>
          <p:nvPr/>
        </p:nvSpPr>
        <p:spPr>
          <a:xfrm>
            <a:off x="320040" y="2011680"/>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3</a:t>
            </a:r>
            <a:endParaRPr lang="en-US" sz="1400" dirty="0"/>
          </a:p>
        </p:txBody>
      </p:sp>
      <p:sp>
        <p:nvSpPr>
          <p:cNvPr id="15" name="Shape 13"/>
          <p:cNvSpPr/>
          <p:nvPr/>
        </p:nvSpPr>
        <p:spPr>
          <a:xfrm>
            <a:off x="914400" y="2029968"/>
            <a:ext cx="7909560" cy="475488"/>
          </a:xfrm>
          <a:prstGeom prst="roundRect">
            <a:avLst>
              <a:gd name="adj" fmla="val 11538"/>
            </a:avLst>
          </a:prstGeom>
          <a:solidFill>
            <a:srgbClr val="F0F7FA"/>
          </a:solidFill>
          <a:ln/>
        </p:spPr>
        <p:txBody>
          <a:bodyPr/>
          <a:lstStyle/>
          <a:p>
            <a:endParaRPr lang="el-GR"/>
          </a:p>
        </p:txBody>
      </p:sp>
      <p:sp>
        <p:nvSpPr>
          <p:cNvPr id="16" name="Text 14"/>
          <p:cNvSpPr/>
          <p:nvPr/>
        </p:nvSpPr>
        <p:spPr>
          <a:xfrm>
            <a:off x="1024128" y="2057400"/>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Radius: 500 (metres) — start here, adjust after</a:t>
            </a:r>
            <a:endParaRPr lang="en-US" sz="1150" dirty="0"/>
          </a:p>
        </p:txBody>
      </p:sp>
      <p:sp>
        <p:nvSpPr>
          <p:cNvPr id="17" name="Text 15"/>
          <p:cNvSpPr/>
          <p:nvPr/>
        </p:nvSpPr>
        <p:spPr>
          <a:xfrm>
            <a:off x="6144768" y="2057400"/>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This is the bandwidth parameter</a:t>
            </a:r>
            <a:endParaRPr lang="en-US" sz="1000" dirty="0"/>
          </a:p>
        </p:txBody>
      </p:sp>
      <p:sp>
        <p:nvSpPr>
          <p:cNvPr id="18" name="Shape 16"/>
          <p:cNvSpPr/>
          <p:nvPr/>
        </p:nvSpPr>
        <p:spPr>
          <a:xfrm>
            <a:off x="320040" y="2615184"/>
            <a:ext cx="502920" cy="502920"/>
          </a:xfrm>
          <a:prstGeom prst="roundRect">
            <a:avLst>
              <a:gd name="adj" fmla="val 10909"/>
            </a:avLst>
          </a:prstGeom>
          <a:solidFill>
            <a:srgbClr val="065A82"/>
          </a:solidFill>
          <a:ln/>
        </p:spPr>
        <p:txBody>
          <a:bodyPr/>
          <a:lstStyle/>
          <a:p>
            <a:endParaRPr lang="el-GR"/>
          </a:p>
        </p:txBody>
      </p:sp>
      <p:sp>
        <p:nvSpPr>
          <p:cNvPr id="19" name="Text 17"/>
          <p:cNvSpPr/>
          <p:nvPr/>
        </p:nvSpPr>
        <p:spPr>
          <a:xfrm>
            <a:off x="320040" y="2615184"/>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4</a:t>
            </a:r>
            <a:endParaRPr lang="en-US" sz="1400" dirty="0"/>
          </a:p>
        </p:txBody>
      </p:sp>
      <p:sp>
        <p:nvSpPr>
          <p:cNvPr id="20" name="Shape 18"/>
          <p:cNvSpPr/>
          <p:nvPr/>
        </p:nvSpPr>
        <p:spPr>
          <a:xfrm>
            <a:off x="914400" y="2633472"/>
            <a:ext cx="7909560" cy="475488"/>
          </a:xfrm>
          <a:prstGeom prst="roundRect">
            <a:avLst>
              <a:gd name="adj" fmla="val 11538"/>
            </a:avLst>
          </a:prstGeom>
          <a:solidFill>
            <a:srgbClr val="E8F4F9"/>
          </a:solidFill>
          <a:ln/>
        </p:spPr>
        <p:txBody>
          <a:bodyPr/>
          <a:lstStyle/>
          <a:p>
            <a:endParaRPr lang="el-GR"/>
          </a:p>
        </p:txBody>
      </p:sp>
      <p:sp>
        <p:nvSpPr>
          <p:cNvPr id="21" name="Text 19"/>
          <p:cNvSpPr/>
          <p:nvPr/>
        </p:nvSpPr>
        <p:spPr>
          <a:xfrm>
            <a:off x="1024128" y="2660904"/>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Pixel size: 50–100 metres (for island scale)</a:t>
            </a:r>
            <a:endParaRPr lang="en-US" sz="1150" dirty="0"/>
          </a:p>
        </p:txBody>
      </p:sp>
      <p:sp>
        <p:nvSpPr>
          <p:cNvPr id="22" name="Text 20"/>
          <p:cNvSpPr/>
          <p:nvPr/>
        </p:nvSpPr>
        <p:spPr>
          <a:xfrm>
            <a:off x="6144768" y="2660904"/>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Smaller = finer resolution, larger file</a:t>
            </a:r>
            <a:endParaRPr lang="en-US" sz="1000" dirty="0"/>
          </a:p>
        </p:txBody>
      </p:sp>
      <p:sp>
        <p:nvSpPr>
          <p:cNvPr id="23" name="Shape 21"/>
          <p:cNvSpPr/>
          <p:nvPr/>
        </p:nvSpPr>
        <p:spPr>
          <a:xfrm>
            <a:off x="320040" y="3218688"/>
            <a:ext cx="502920" cy="502920"/>
          </a:xfrm>
          <a:prstGeom prst="roundRect">
            <a:avLst>
              <a:gd name="adj" fmla="val 10909"/>
            </a:avLst>
          </a:prstGeom>
          <a:solidFill>
            <a:srgbClr val="065A82"/>
          </a:solidFill>
          <a:ln/>
        </p:spPr>
        <p:txBody>
          <a:bodyPr/>
          <a:lstStyle/>
          <a:p>
            <a:endParaRPr lang="el-GR"/>
          </a:p>
        </p:txBody>
      </p:sp>
      <p:sp>
        <p:nvSpPr>
          <p:cNvPr id="24" name="Text 22"/>
          <p:cNvSpPr/>
          <p:nvPr/>
        </p:nvSpPr>
        <p:spPr>
          <a:xfrm>
            <a:off x="320040" y="3218688"/>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5</a:t>
            </a:r>
            <a:endParaRPr lang="en-US" sz="1400" dirty="0"/>
          </a:p>
        </p:txBody>
      </p:sp>
      <p:sp>
        <p:nvSpPr>
          <p:cNvPr id="25" name="Shape 23"/>
          <p:cNvSpPr/>
          <p:nvPr/>
        </p:nvSpPr>
        <p:spPr>
          <a:xfrm>
            <a:off x="914400" y="3236976"/>
            <a:ext cx="7909560" cy="475488"/>
          </a:xfrm>
          <a:prstGeom prst="roundRect">
            <a:avLst>
              <a:gd name="adj" fmla="val 11538"/>
            </a:avLst>
          </a:prstGeom>
          <a:solidFill>
            <a:srgbClr val="F0F7FA"/>
          </a:solidFill>
          <a:ln/>
        </p:spPr>
        <p:txBody>
          <a:bodyPr/>
          <a:lstStyle/>
          <a:p>
            <a:endParaRPr lang="el-GR"/>
          </a:p>
        </p:txBody>
      </p:sp>
      <p:sp>
        <p:nvSpPr>
          <p:cNvPr id="26" name="Text 24"/>
          <p:cNvSpPr/>
          <p:nvPr/>
        </p:nvSpPr>
        <p:spPr>
          <a:xfrm>
            <a:off x="1024128" y="3264408"/>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Kernel shape: Quartic (default — suitable for most cases)</a:t>
            </a:r>
            <a:endParaRPr lang="en-US" sz="1150" dirty="0"/>
          </a:p>
        </p:txBody>
      </p:sp>
      <p:sp>
        <p:nvSpPr>
          <p:cNvPr id="27" name="Text 25"/>
          <p:cNvSpPr/>
          <p:nvPr/>
        </p:nvSpPr>
        <p:spPr>
          <a:xfrm>
            <a:off x="6144768" y="3264408"/>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Epanechnikov also works well</a:t>
            </a:r>
            <a:endParaRPr lang="en-US" sz="1000" dirty="0"/>
          </a:p>
        </p:txBody>
      </p:sp>
      <p:sp>
        <p:nvSpPr>
          <p:cNvPr id="28" name="Shape 26"/>
          <p:cNvSpPr/>
          <p:nvPr/>
        </p:nvSpPr>
        <p:spPr>
          <a:xfrm>
            <a:off x="320040" y="3822192"/>
            <a:ext cx="502920" cy="502920"/>
          </a:xfrm>
          <a:prstGeom prst="roundRect">
            <a:avLst>
              <a:gd name="adj" fmla="val 10909"/>
            </a:avLst>
          </a:prstGeom>
          <a:solidFill>
            <a:srgbClr val="065A82"/>
          </a:solidFill>
          <a:ln/>
        </p:spPr>
        <p:txBody>
          <a:bodyPr/>
          <a:lstStyle/>
          <a:p>
            <a:endParaRPr lang="el-GR"/>
          </a:p>
        </p:txBody>
      </p:sp>
      <p:sp>
        <p:nvSpPr>
          <p:cNvPr id="29" name="Text 27"/>
          <p:cNvSpPr/>
          <p:nvPr/>
        </p:nvSpPr>
        <p:spPr>
          <a:xfrm>
            <a:off x="320040" y="3822192"/>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6</a:t>
            </a:r>
            <a:endParaRPr lang="en-US" sz="1400" dirty="0"/>
          </a:p>
        </p:txBody>
      </p:sp>
      <p:sp>
        <p:nvSpPr>
          <p:cNvPr id="30" name="Shape 28"/>
          <p:cNvSpPr/>
          <p:nvPr/>
        </p:nvSpPr>
        <p:spPr>
          <a:xfrm>
            <a:off x="914400" y="3840480"/>
            <a:ext cx="7909560" cy="475488"/>
          </a:xfrm>
          <a:prstGeom prst="roundRect">
            <a:avLst>
              <a:gd name="adj" fmla="val 11538"/>
            </a:avLst>
          </a:prstGeom>
          <a:solidFill>
            <a:srgbClr val="E8F4F9"/>
          </a:solidFill>
          <a:ln/>
        </p:spPr>
        <p:txBody>
          <a:bodyPr/>
          <a:lstStyle/>
          <a:p>
            <a:endParaRPr lang="el-GR"/>
          </a:p>
        </p:txBody>
      </p:sp>
      <p:sp>
        <p:nvSpPr>
          <p:cNvPr id="31" name="Text 29"/>
          <p:cNvSpPr/>
          <p:nvPr/>
        </p:nvSpPr>
        <p:spPr>
          <a:xfrm>
            <a:off x="1024128" y="3867912"/>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Weight by: </a:t>
            </a:r>
            <a:r>
              <a:rPr lang="en-US" sz="1150" b="1" dirty="0" err="1">
                <a:solidFill>
                  <a:srgbClr val="065A82"/>
                </a:solidFill>
                <a:latin typeface="Calibri" pitchFamily="34" charset="0"/>
                <a:ea typeface="Calibri" pitchFamily="34" charset="-122"/>
                <a:cs typeface="Calibri" pitchFamily="34" charset="-120"/>
              </a:rPr>
              <a:t>number_of_reviews</a:t>
            </a:r>
            <a:r>
              <a:rPr lang="en-US" sz="1150" b="1" dirty="0">
                <a:solidFill>
                  <a:srgbClr val="065A82"/>
                </a:solidFill>
                <a:latin typeface="Calibri" pitchFamily="34" charset="0"/>
                <a:ea typeface="Calibri" pitchFamily="34" charset="-122"/>
                <a:cs typeface="Calibri" pitchFamily="34" charset="-120"/>
              </a:rPr>
              <a:t>? (optional)</a:t>
            </a:r>
            <a:endParaRPr lang="en-US" sz="1150" dirty="0"/>
          </a:p>
        </p:txBody>
      </p:sp>
      <p:sp>
        <p:nvSpPr>
          <p:cNvPr id="32" name="Text 30"/>
          <p:cNvSpPr/>
          <p:nvPr/>
        </p:nvSpPr>
        <p:spPr>
          <a:xfrm>
            <a:off x="6144768" y="3867912"/>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Weights by activity intensity, not just listing count</a:t>
            </a:r>
            <a:endParaRPr lang="en-US" sz="1000" dirty="0"/>
          </a:p>
        </p:txBody>
      </p:sp>
      <p:sp>
        <p:nvSpPr>
          <p:cNvPr id="33" name="Shape 31"/>
          <p:cNvSpPr/>
          <p:nvPr/>
        </p:nvSpPr>
        <p:spPr>
          <a:xfrm>
            <a:off x="320040" y="4425696"/>
            <a:ext cx="502920" cy="502920"/>
          </a:xfrm>
          <a:prstGeom prst="roundRect">
            <a:avLst>
              <a:gd name="adj" fmla="val 10909"/>
            </a:avLst>
          </a:prstGeom>
          <a:solidFill>
            <a:srgbClr val="065A82"/>
          </a:solidFill>
          <a:ln/>
        </p:spPr>
        <p:txBody>
          <a:bodyPr/>
          <a:lstStyle/>
          <a:p>
            <a:endParaRPr lang="el-GR"/>
          </a:p>
        </p:txBody>
      </p:sp>
      <p:sp>
        <p:nvSpPr>
          <p:cNvPr id="34" name="Text 32"/>
          <p:cNvSpPr/>
          <p:nvPr/>
        </p:nvSpPr>
        <p:spPr>
          <a:xfrm>
            <a:off x="320040" y="4425696"/>
            <a:ext cx="502920" cy="502920"/>
          </a:xfrm>
          <a:prstGeom prst="rect">
            <a:avLst/>
          </a:prstGeom>
          <a:noFill/>
          <a:ln/>
        </p:spPr>
        <p:txBody>
          <a:bodyPr wrap="square" rtlCol="0" anchor="ctr"/>
          <a:lstStyle/>
          <a:p>
            <a:pPr marL="0" indent="0" algn="ctr">
              <a:buNone/>
            </a:pPr>
            <a:r>
              <a:rPr lang="en-US" sz="1400" b="1" dirty="0">
                <a:solidFill>
                  <a:srgbClr val="EDAE49"/>
                </a:solidFill>
                <a:latin typeface="Cambria" pitchFamily="34" charset="0"/>
                <a:ea typeface="Cambria" pitchFamily="34" charset="-122"/>
                <a:cs typeface="Cambria" pitchFamily="34" charset="-120"/>
              </a:rPr>
              <a:t>7</a:t>
            </a:r>
            <a:endParaRPr lang="en-US" sz="1400" dirty="0"/>
          </a:p>
        </p:txBody>
      </p:sp>
      <p:sp>
        <p:nvSpPr>
          <p:cNvPr id="35" name="Shape 33"/>
          <p:cNvSpPr/>
          <p:nvPr/>
        </p:nvSpPr>
        <p:spPr>
          <a:xfrm>
            <a:off x="914400" y="4443984"/>
            <a:ext cx="7909560" cy="475488"/>
          </a:xfrm>
          <a:prstGeom prst="roundRect">
            <a:avLst>
              <a:gd name="adj" fmla="val 11538"/>
            </a:avLst>
          </a:prstGeom>
          <a:solidFill>
            <a:srgbClr val="F0F7FA"/>
          </a:solidFill>
          <a:ln/>
        </p:spPr>
        <p:txBody>
          <a:bodyPr/>
          <a:lstStyle/>
          <a:p>
            <a:endParaRPr lang="el-GR"/>
          </a:p>
        </p:txBody>
      </p:sp>
      <p:sp>
        <p:nvSpPr>
          <p:cNvPr id="36" name="Text 34"/>
          <p:cNvSpPr/>
          <p:nvPr/>
        </p:nvSpPr>
        <p:spPr>
          <a:xfrm>
            <a:off x="1024128" y="4471416"/>
            <a:ext cx="5029200" cy="384048"/>
          </a:xfrm>
          <a:prstGeom prst="rect">
            <a:avLst/>
          </a:prstGeom>
          <a:noFill/>
          <a:ln/>
        </p:spPr>
        <p:txBody>
          <a:bodyPr wrap="square" lIns="0" tIns="0" rIns="0" bIns="0" rtlCol="0" anchor="ctr"/>
          <a:lstStyle/>
          <a:p>
            <a:pPr marL="0" indent="0">
              <a:buNone/>
            </a:pPr>
            <a:r>
              <a:rPr lang="en-US" sz="1150" b="1" dirty="0">
                <a:solidFill>
                  <a:srgbClr val="065A82"/>
                </a:solidFill>
                <a:latin typeface="Calibri" pitchFamily="34" charset="0"/>
                <a:ea typeface="Calibri" pitchFamily="34" charset="-122"/>
                <a:cs typeface="Calibri" pitchFamily="34" charset="-120"/>
              </a:rPr>
              <a:t>Run → Classify output raster (5 classes, quantile)</a:t>
            </a:r>
            <a:endParaRPr lang="en-US" sz="1150" dirty="0"/>
          </a:p>
        </p:txBody>
      </p:sp>
      <p:sp>
        <p:nvSpPr>
          <p:cNvPr id="37" name="Text 35"/>
          <p:cNvSpPr/>
          <p:nvPr/>
        </p:nvSpPr>
        <p:spPr>
          <a:xfrm>
            <a:off x="6144768" y="4471416"/>
            <a:ext cx="2560320" cy="384048"/>
          </a:xfrm>
          <a:prstGeom prst="rect">
            <a:avLst/>
          </a:prstGeom>
          <a:noFill/>
          <a:ln/>
        </p:spPr>
        <p:txBody>
          <a:bodyPr wrap="square" lIns="0" tIns="0" rIns="0" bIns="0" rtlCol="0" anchor="ctr"/>
          <a:lstStyle/>
          <a:p>
            <a:pPr marL="0" indent="0">
              <a:buNone/>
            </a:pPr>
            <a:r>
              <a:rPr lang="en-US" sz="1000" i="1" dirty="0">
                <a:solidFill>
                  <a:srgbClr val="1C7293"/>
                </a:solidFill>
                <a:latin typeface="Calibri" pitchFamily="34" charset="0"/>
                <a:ea typeface="Calibri" pitchFamily="34" charset="-122"/>
                <a:cs typeface="Calibri" pitchFamily="34" charset="-120"/>
              </a:rPr>
              <a:t>→ Style: single-colour gradient (white→dark)</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18420-706D-F14D-07A5-B00F7973A01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372293F8-B0CC-7F52-CAFB-267512904593}"/>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1 — Run Heatmap / KDE</a:t>
            </a:r>
          </a:p>
        </p:txBody>
      </p:sp>
      <p:sp>
        <p:nvSpPr>
          <p:cNvPr id="2" name="Rounded Rectangle 3">
            <a:extLst>
              <a:ext uri="{FF2B5EF4-FFF2-40B4-BE49-F238E27FC236}">
                <a16:creationId xmlns:a16="http://schemas.microsoft.com/office/drawing/2014/main" id="{1A78699B-9716-C730-C373-B946D4C8EA41}"/>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89560FAC-685B-46CB-6D36-D21BB990A06A}"/>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8542CC74-64B2-83A0-1AD2-E189EBD35176}"/>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7BCD6193-CA8E-26A9-EAEA-3CC4FE1AFD5C}"/>
              </a:ext>
            </a:extLst>
          </p:cNvPr>
          <p:cNvSpPr txBox="1"/>
          <p:nvPr/>
        </p:nvSpPr>
        <p:spPr>
          <a:xfrm>
            <a:off x="778967" y="259324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Input layer must be in </a:t>
            </a:r>
            <a:r>
              <a:rPr lang="en-US" sz="1200" dirty="0" err="1">
                <a:solidFill>
                  <a:srgbClr val="142433"/>
                </a:solidFill>
                <a:latin typeface="Aptos"/>
              </a:rPr>
              <a:t>metres</a:t>
            </a:r>
            <a:r>
              <a:rPr lang="en-US" sz="1200" dirty="0">
                <a:solidFill>
                  <a:srgbClr val="142433"/>
                </a:solidFill>
                <a:latin typeface="Aptos"/>
              </a:rPr>
              <a:t>/projected CRS.</a:t>
            </a:r>
          </a:p>
        </p:txBody>
      </p:sp>
      <p:sp>
        <p:nvSpPr>
          <p:cNvPr id="12" name="Oval 7">
            <a:extLst>
              <a:ext uri="{FF2B5EF4-FFF2-40B4-BE49-F238E27FC236}">
                <a16:creationId xmlns:a16="http://schemas.microsoft.com/office/drawing/2014/main" id="{5476C355-6843-954B-F6CD-93ADC90B7D23}"/>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6E3C9500-A65F-7967-BB99-C36EFC9FBAE8}"/>
              </a:ext>
            </a:extLst>
          </p:cNvPr>
          <p:cNvSpPr txBox="1"/>
          <p:nvPr/>
        </p:nvSpPr>
        <p:spPr>
          <a:xfrm>
            <a:off x="778966" y="3225078"/>
            <a:ext cx="2757583" cy="221599"/>
          </a:xfrm>
          <a:prstGeom prst="rect">
            <a:avLst/>
          </a:prstGeom>
          <a:noFill/>
        </p:spPr>
        <p:txBody>
          <a:bodyPr wrap="square" lIns="54864" tIns="18288" rIns="54864" bIns="18288">
            <a:spAutoFit/>
          </a:bodyPr>
          <a:lstStyle/>
          <a:p>
            <a:r>
              <a:rPr lang="en-US" sz="1200" dirty="0">
                <a:solidFill>
                  <a:srgbClr val="142433"/>
                </a:solidFill>
                <a:latin typeface="Aptos"/>
              </a:rPr>
              <a:t>If raster is huge, increase pixel size.</a:t>
            </a:r>
          </a:p>
        </p:txBody>
      </p:sp>
      <p:sp>
        <p:nvSpPr>
          <p:cNvPr id="14" name="TextBox 13">
            <a:extLst>
              <a:ext uri="{FF2B5EF4-FFF2-40B4-BE49-F238E27FC236}">
                <a16:creationId xmlns:a16="http://schemas.microsoft.com/office/drawing/2014/main" id="{F5FD2722-992F-DAE7-A242-CBFAB2C299BD}"/>
              </a:ext>
            </a:extLst>
          </p:cNvPr>
          <p:cNvSpPr txBox="1"/>
          <p:nvPr/>
        </p:nvSpPr>
        <p:spPr>
          <a:xfrm>
            <a:off x="350339" y="1433904"/>
            <a:ext cx="3186211" cy="461665"/>
          </a:xfrm>
          <a:prstGeom prst="rect">
            <a:avLst/>
          </a:prstGeom>
          <a:noFill/>
        </p:spPr>
        <p:txBody>
          <a:bodyPr wrap="square">
            <a:spAutoFit/>
          </a:bodyPr>
          <a:lstStyle/>
          <a:p>
            <a:r>
              <a:rPr lang="en-US" sz="1200" dirty="0">
                <a:solidFill>
                  <a:srgbClr val="142433"/>
                </a:solidFill>
                <a:latin typeface="Aptos"/>
              </a:rPr>
              <a:t>This creates the Airbnb density surface and shows where listings concentrate.</a:t>
            </a:r>
          </a:p>
        </p:txBody>
      </p:sp>
      <p:sp>
        <p:nvSpPr>
          <p:cNvPr id="15" name="Rounded Rectangle 12">
            <a:extLst>
              <a:ext uri="{FF2B5EF4-FFF2-40B4-BE49-F238E27FC236}">
                <a16:creationId xmlns:a16="http://schemas.microsoft.com/office/drawing/2014/main" id="{2F0D9F3B-1760-2E75-695D-984FF046563F}"/>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502403A4-BCDA-9A8F-4160-BAC4974300F4}"/>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9048BC45-87BA-8764-43B1-5E09BC4A81FC}"/>
              </a:ext>
            </a:extLst>
          </p:cNvPr>
          <p:cNvSpPr txBox="1"/>
          <p:nvPr/>
        </p:nvSpPr>
        <p:spPr>
          <a:xfrm>
            <a:off x="4619708" y="1395564"/>
            <a:ext cx="3889166" cy="406265"/>
          </a:xfrm>
          <a:prstGeom prst="rect">
            <a:avLst/>
          </a:prstGeom>
          <a:noFill/>
        </p:spPr>
        <p:txBody>
          <a:bodyPr wrap="square" lIns="54864" tIns="18288" rIns="54864" bIns="18288">
            <a:spAutoFit/>
          </a:bodyPr>
          <a:lstStyle/>
          <a:p>
            <a:r>
              <a:rPr lang="en-US" sz="1200" b="1" dirty="0">
                <a:solidFill>
                  <a:srgbClr val="142433"/>
                </a:solidFill>
                <a:latin typeface="Aptos"/>
              </a:rPr>
              <a:t>Processing Toolbox → Heatmap (Kernel Density Estimation)</a:t>
            </a:r>
          </a:p>
        </p:txBody>
      </p:sp>
      <p:sp>
        <p:nvSpPr>
          <p:cNvPr id="18" name="TextBox 17">
            <a:extLst>
              <a:ext uri="{FF2B5EF4-FFF2-40B4-BE49-F238E27FC236}">
                <a16:creationId xmlns:a16="http://schemas.microsoft.com/office/drawing/2014/main" id="{63EAD9B0-5BA2-A43D-3ABD-7227B104D0A6}"/>
              </a:ext>
            </a:extLst>
          </p:cNvPr>
          <p:cNvSpPr txBox="1"/>
          <p:nvPr/>
        </p:nvSpPr>
        <p:spPr>
          <a:xfrm>
            <a:off x="4581805" y="2186516"/>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456356EF-C72E-D1A6-49A7-2FE6484B2B9A}"/>
              </a:ext>
            </a:extLst>
          </p:cNvPr>
          <p:cNvSpPr/>
          <p:nvPr/>
        </p:nvSpPr>
        <p:spPr>
          <a:xfrm>
            <a:off x="4609237" y="253398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8E0361C3-2CAA-0FFC-4AC3-F8839FFFEA20}"/>
              </a:ext>
            </a:extLst>
          </p:cNvPr>
          <p:cNvSpPr txBox="1"/>
          <p:nvPr/>
        </p:nvSpPr>
        <p:spPr>
          <a:xfrm>
            <a:off x="4837837" y="2496818"/>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Input: airbnb_projected</a:t>
            </a:r>
          </a:p>
        </p:txBody>
      </p:sp>
      <p:sp>
        <p:nvSpPr>
          <p:cNvPr id="21" name="Oval 18">
            <a:extLst>
              <a:ext uri="{FF2B5EF4-FFF2-40B4-BE49-F238E27FC236}">
                <a16:creationId xmlns:a16="http://schemas.microsoft.com/office/drawing/2014/main" id="{13598D45-F34C-5671-10CF-4575EF6D2518}"/>
              </a:ext>
            </a:extLst>
          </p:cNvPr>
          <p:cNvSpPr/>
          <p:nvPr/>
        </p:nvSpPr>
        <p:spPr>
          <a:xfrm>
            <a:off x="4609237" y="2890604"/>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7D8282B4-A1B6-709B-2008-BD7ADDD00611}"/>
              </a:ext>
            </a:extLst>
          </p:cNvPr>
          <p:cNvSpPr txBox="1"/>
          <p:nvPr/>
        </p:nvSpPr>
        <p:spPr>
          <a:xfrm>
            <a:off x="4837837" y="2861172"/>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Radius: start with 500 m</a:t>
            </a:r>
          </a:p>
        </p:txBody>
      </p:sp>
      <p:sp>
        <p:nvSpPr>
          <p:cNvPr id="23" name="Oval 20">
            <a:extLst>
              <a:ext uri="{FF2B5EF4-FFF2-40B4-BE49-F238E27FC236}">
                <a16:creationId xmlns:a16="http://schemas.microsoft.com/office/drawing/2014/main" id="{ABA8FE8A-686B-826D-66B7-4B6A78EE346A}"/>
              </a:ext>
            </a:extLst>
          </p:cNvPr>
          <p:cNvSpPr/>
          <p:nvPr/>
        </p:nvSpPr>
        <p:spPr>
          <a:xfrm>
            <a:off x="4609237" y="324722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88EAD2F2-6792-ECC9-3F16-9F6054B37F96}"/>
              </a:ext>
            </a:extLst>
          </p:cNvPr>
          <p:cNvSpPr txBox="1"/>
          <p:nvPr/>
        </p:nvSpPr>
        <p:spPr>
          <a:xfrm>
            <a:off x="4837837" y="3207113"/>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Pixel size: 20–100 m (try which on you like more)</a:t>
            </a:r>
          </a:p>
        </p:txBody>
      </p:sp>
      <p:sp>
        <p:nvSpPr>
          <p:cNvPr id="25" name="Oval 20">
            <a:extLst>
              <a:ext uri="{FF2B5EF4-FFF2-40B4-BE49-F238E27FC236}">
                <a16:creationId xmlns:a16="http://schemas.microsoft.com/office/drawing/2014/main" id="{415E1B66-062A-4103-38D2-FFBE3F2FABD5}"/>
              </a:ext>
            </a:extLst>
          </p:cNvPr>
          <p:cNvSpPr/>
          <p:nvPr/>
        </p:nvSpPr>
        <p:spPr>
          <a:xfrm>
            <a:off x="4609237" y="358348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DE567C0F-CE44-3BE8-61DD-FEC2AF44268F}"/>
              </a:ext>
            </a:extLst>
          </p:cNvPr>
          <p:cNvSpPr txBox="1"/>
          <p:nvPr/>
        </p:nvSpPr>
        <p:spPr>
          <a:xfrm>
            <a:off x="4837837" y="3558657"/>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Kernel shape: Quartic/default</a:t>
            </a:r>
          </a:p>
        </p:txBody>
      </p:sp>
    </p:spTree>
    <p:extLst>
      <p:ext uri="{BB962C8B-B14F-4D97-AF65-F5344CB8AC3E}">
        <p14:creationId xmlns:p14="http://schemas.microsoft.com/office/powerpoint/2010/main" val="3476385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27869-A4E4-19D9-7854-DCBAB5685068}"/>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30990D73-595E-CF0A-87B9-2F8756272C84}"/>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2 — Clip and style the KDE raster</a:t>
            </a:r>
          </a:p>
        </p:txBody>
      </p:sp>
      <p:sp>
        <p:nvSpPr>
          <p:cNvPr id="2" name="Rounded Rectangle 3">
            <a:extLst>
              <a:ext uri="{FF2B5EF4-FFF2-40B4-BE49-F238E27FC236}">
                <a16:creationId xmlns:a16="http://schemas.microsoft.com/office/drawing/2014/main" id="{845E90DE-4B73-D1A0-DA13-434E823BAEEC}"/>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CD1D2A27-6C2E-A73A-88C3-0580AB0E953E}"/>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1A682ADC-A6AB-6BF2-286B-1351E0D22EAC}"/>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C1737C39-DA46-E74E-E8AD-496C66E867CC}"/>
              </a:ext>
            </a:extLst>
          </p:cNvPr>
          <p:cNvSpPr txBox="1"/>
          <p:nvPr/>
        </p:nvSpPr>
        <p:spPr>
          <a:xfrm>
            <a:off x="778967" y="259324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Keep low values light and high values dark.</a:t>
            </a:r>
          </a:p>
        </p:txBody>
      </p:sp>
      <p:sp>
        <p:nvSpPr>
          <p:cNvPr id="12" name="Oval 7">
            <a:extLst>
              <a:ext uri="{FF2B5EF4-FFF2-40B4-BE49-F238E27FC236}">
                <a16:creationId xmlns:a16="http://schemas.microsoft.com/office/drawing/2014/main" id="{022C39EB-7DA1-531F-2B05-381D800B4602}"/>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7BCB9B81-93B6-54DA-2C79-98548C1B1BC7}"/>
              </a:ext>
            </a:extLst>
          </p:cNvPr>
          <p:cNvSpPr txBox="1"/>
          <p:nvPr/>
        </p:nvSpPr>
        <p:spPr>
          <a:xfrm>
            <a:off x="778966" y="322507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Make sure the density map does not cover the sea.</a:t>
            </a:r>
          </a:p>
        </p:txBody>
      </p:sp>
      <p:sp>
        <p:nvSpPr>
          <p:cNvPr id="14" name="TextBox 13">
            <a:extLst>
              <a:ext uri="{FF2B5EF4-FFF2-40B4-BE49-F238E27FC236}">
                <a16:creationId xmlns:a16="http://schemas.microsoft.com/office/drawing/2014/main" id="{A24862EC-A551-E396-4F8A-7ECF4EE14C7D}"/>
              </a:ext>
            </a:extLst>
          </p:cNvPr>
          <p:cNvSpPr txBox="1"/>
          <p:nvPr/>
        </p:nvSpPr>
        <p:spPr>
          <a:xfrm>
            <a:off x="350339" y="1433904"/>
            <a:ext cx="3186211" cy="646331"/>
          </a:xfrm>
          <a:prstGeom prst="rect">
            <a:avLst/>
          </a:prstGeom>
          <a:noFill/>
        </p:spPr>
        <p:txBody>
          <a:bodyPr wrap="square">
            <a:spAutoFit/>
          </a:bodyPr>
          <a:lstStyle/>
          <a:p>
            <a:r>
              <a:rPr lang="en-US" sz="1200" dirty="0">
                <a:solidFill>
                  <a:srgbClr val="142433"/>
                </a:solidFill>
                <a:latin typeface="Aptos"/>
              </a:rPr>
              <a:t>The density raster may extend beyond the island. Clip it and style it clearly before interpretation.</a:t>
            </a:r>
          </a:p>
        </p:txBody>
      </p:sp>
      <p:sp>
        <p:nvSpPr>
          <p:cNvPr id="15" name="Rounded Rectangle 12">
            <a:extLst>
              <a:ext uri="{FF2B5EF4-FFF2-40B4-BE49-F238E27FC236}">
                <a16:creationId xmlns:a16="http://schemas.microsoft.com/office/drawing/2014/main" id="{EA0B4D63-F89D-8FB5-3AFC-963BC8B7FC66}"/>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11242592-22F0-3E21-86F2-0E2D1D978268}"/>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3FD21DEA-C337-DF60-DA20-DC09A6CB7CB8}"/>
              </a:ext>
            </a:extLst>
          </p:cNvPr>
          <p:cNvSpPr txBox="1"/>
          <p:nvPr/>
        </p:nvSpPr>
        <p:spPr>
          <a:xfrm>
            <a:off x="4619708" y="1395564"/>
            <a:ext cx="3889166" cy="590931"/>
          </a:xfrm>
          <a:prstGeom prst="rect">
            <a:avLst/>
          </a:prstGeom>
          <a:noFill/>
        </p:spPr>
        <p:txBody>
          <a:bodyPr wrap="square" lIns="54864" tIns="18288" rIns="54864" bIns="18288">
            <a:spAutoFit/>
          </a:bodyPr>
          <a:lstStyle/>
          <a:p>
            <a:r>
              <a:rPr lang="en-US" sz="1200" b="1" dirty="0">
                <a:solidFill>
                  <a:srgbClr val="142433"/>
                </a:solidFill>
                <a:latin typeface="Aptos"/>
              </a:rPr>
              <a:t>Raster → Extraction → Clip Raster by Mask Layer</a:t>
            </a:r>
            <a:endParaRPr lang="el-GR" sz="1200" b="1" dirty="0">
              <a:solidFill>
                <a:srgbClr val="142433"/>
              </a:solidFill>
              <a:latin typeface="Aptos"/>
            </a:endParaRPr>
          </a:p>
          <a:p>
            <a:r>
              <a:rPr lang="en-US" sz="1200" b="1" dirty="0">
                <a:solidFill>
                  <a:srgbClr val="172A3A"/>
                </a:solidFill>
              </a:rPr>
              <a:t>Right-click raster → Properties → Symbology</a:t>
            </a:r>
            <a:endParaRPr lang="en-US" sz="1200" dirty="0"/>
          </a:p>
          <a:p>
            <a:endParaRPr lang="en-US" sz="1200" b="1" dirty="0">
              <a:solidFill>
                <a:srgbClr val="142433"/>
              </a:solidFill>
              <a:latin typeface="Aptos"/>
            </a:endParaRPr>
          </a:p>
        </p:txBody>
      </p:sp>
      <p:sp>
        <p:nvSpPr>
          <p:cNvPr id="18" name="TextBox 17">
            <a:extLst>
              <a:ext uri="{FF2B5EF4-FFF2-40B4-BE49-F238E27FC236}">
                <a16:creationId xmlns:a16="http://schemas.microsoft.com/office/drawing/2014/main" id="{C2B1B81A-F615-8ECA-2C4D-53F22B68BCCE}"/>
              </a:ext>
            </a:extLst>
          </p:cNvPr>
          <p:cNvSpPr txBox="1"/>
          <p:nvPr/>
        </p:nvSpPr>
        <p:spPr>
          <a:xfrm>
            <a:off x="4569072" y="1934139"/>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77306063-68EE-CB79-0594-B91CE043F958}"/>
              </a:ext>
            </a:extLst>
          </p:cNvPr>
          <p:cNvSpPr/>
          <p:nvPr/>
        </p:nvSpPr>
        <p:spPr>
          <a:xfrm>
            <a:off x="4596504" y="228161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43C0A336-4EF7-D3D8-62D0-E1D375069EF7}"/>
              </a:ext>
            </a:extLst>
          </p:cNvPr>
          <p:cNvSpPr txBox="1"/>
          <p:nvPr/>
        </p:nvSpPr>
        <p:spPr>
          <a:xfrm>
            <a:off x="4825104" y="2244441"/>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Input raster: KDE result</a:t>
            </a:r>
          </a:p>
        </p:txBody>
      </p:sp>
      <p:sp>
        <p:nvSpPr>
          <p:cNvPr id="21" name="Oval 18">
            <a:extLst>
              <a:ext uri="{FF2B5EF4-FFF2-40B4-BE49-F238E27FC236}">
                <a16:creationId xmlns:a16="http://schemas.microsoft.com/office/drawing/2014/main" id="{AA693529-E2F9-E7C9-9E64-0B7C3407B118}"/>
              </a:ext>
            </a:extLst>
          </p:cNvPr>
          <p:cNvSpPr/>
          <p:nvPr/>
        </p:nvSpPr>
        <p:spPr>
          <a:xfrm>
            <a:off x="4596504" y="263822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E66C39BF-B29C-A083-9CD6-D84CC5F5D9CB}"/>
              </a:ext>
            </a:extLst>
          </p:cNvPr>
          <p:cNvSpPr txBox="1"/>
          <p:nvPr/>
        </p:nvSpPr>
        <p:spPr>
          <a:xfrm>
            <a:off x="4825104" y="2608795"/>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Mask layer: island_projected</a:t>
            </a:r>
          </a:p>
        </p:txBody>
      </p:sp>
      <p:sp>
        <p:nvSpPr>
          <p:cNvPr id="23" name="Oval 20">
            <a:extLst>
              <a:ext uri="{FF2B5EF4-FFF2-40B4-BE49-F238E27FC236}">
                <a16:creationId xmlns:a16="http://schemas.microsoft.com/office/drawing/2014/main" id="{836A8689-1CDE-18AC-1305-99E0753DC3B7}"/>
              </a:ext>
            </a:extLst>
          </p:cNvPr>
          <p:cNvSpPr/>
          <p:nvPr/>
        </p:nvSpPr>
        <p:spPr>
          <a:xfrm>
            <a:off x="4596504" y="299484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DC61A58D-A45C-D5EE-5789-8DC8546A4CEF}"/>
              </a:ext>
            </a:extLst>
          </p:cNvPr>
          <p:cNvSpPr txBox="1"/>
          <p:nvPr/>
        </p:nvSpPr>
        <p:spPr>
          <a:xfrm>
            <a:off x="4825104" y="2954736"/>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Save as </a:t>
            </a:r>
            <a:r>
              <a:rPr lang="en-US" sz="1200" dirty="0" err="1">
                <a:solidFill>
                  <a:srgbClr val="142433"/>
                </a:solidFill>
                <a:latin typeface="Aptos"/>
              </a:rPr>
              <a:t>kde_airbnb_island</a:t>
            </a:r>
            <a:endParaRPr lang="en-US" sz="1200" dirty="0">
              <a:solidFill>
                <a:srgbClr val="142433"/>
              </a:solidFill>
              <a:latin typeface="Aptos"/>
            </a:endParaRPr>
          </a:p>
        </p:txBody>
      </p:sp>
      <p:sp>
        <p:nvSpPr>
          <p:cNvPr id="25" name="Oval 20">
            <a:extLst>
              <a:ext uri="{FF2B5EF4-FFF2-40B4-BE49-F238E27FC236}">
                <a16:creationId xmlns:a16="http://schemas.microsoft.com/office/drawing/2014/main" id="{6C344374-872A-3CDB-C0A4-0ACD9544FD9F}"/>
              </a:ext>
            </a:extLst>
          </p:cNvPr>
          <p:cNvSpPr/>
          <p:nvPr/>
        </p:nvSpPr>
        <p:spPr>
          <a:xfrm>
            <a:off x="4596504" y="3331105"/>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07D294A6-D96A-2BB7-BABF-46A8E1E0F6E4}"/>
              </a:ext>
            </a:extLst>
          </p:cNvPr>
          <p:cNvSpPr txBox="1"/>
          <p:nvPr/>
        </p:nvSpPr>
        <p:spPr>
          <a:xfrm>
            <a:off x="4825104" y="3306280"/>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Layer Properties → Symbology</a:t>
            </a:r>
          </a:p>
        </p:txBody>
      </p:sp>
      <p:sp>
        <p:nvSpPr>
          <p:cNvPr id="3" name="Oval 20">
            <a:extLst>
              <a:ext uri="{FF2B5EF4-FFF2-40B4-BE49-F238E27FC236}">
                <a16:creationId xmlns:a16="http://schemas.microsoft.com/office/drawing/2014/main" id="{4797E2A1-7450-18A8-ED78-4990AD25412F}"/>
              </a:ext>
            </a:extLst>
          </p:cNvPr>
          <p:cNvSpPr/>
          <p:nvPr/>
        </p:nvSpPr>
        <p:spPr>
          <a:xfrm>
            <a:off x="4606975" y="365861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A748223E-6C48-F0E3-A03B-423FC5CDC7EF}"/>
              </a:ext>
            </a:extLst>
          </p:cNvPr>
          <p:cNvSpPr txBox="1"/>
          <p:nvPr/>
        </p:nvSpPr>
        <p:spPr>
          <a:xfrm>
            <a:off x="4835575" y="3633788"/>
            <a:ext cx="3705219" cy="221599"/>
          </a:xfrm>
          <a:prstGeom prst="rect">
            <a:avLst/>
          </a:prstGeom>
          <a:noFill/>
        </p:spPr>
        <p:txBody>
          <a:bodyPr wrap="square" lIns="54864" tIns="18288" rIns="54864" bIns="18288">
            <a:spAutoFit/>
          </a:bodyPr>
          <a:lstStyle/>
          <a:p>
            <a:r>
              <a:rPr lang="en-US" sz="1200" dirty="0" err="1">
                <a:solidFill>
                  <a:srgbClr val="142433"/>
                </a:solidFill>
                <a:latin typeface="Aptos"/>
              </a:rPr>
              <a:t>Singleband</a:t>
            </a:r>
            <a:r>
              <a:rPr lang="en-US" sz="1200" dirty="0">
                <a:solidFill>
                  <a:srgbClr val="142433"/>
                </a:solidFill>
                <a:latin typeface="Aptos"/>
              </a:rPr>
              <a:t> </a:t>
            </a:r>
            <a:r>
              <a:rPr lang="en-US" sz="1200" dirty="0" err="1">
                <a:solidFill>
                  <a:srgbClr val="142433"/>
                </a:solidFill>
                <a:latin typeface="Aptos"/>
              </a:rPr>
              <a:t>pseudocolor</a:t>
            </a:r>
            <a:r>
              <a:rPr lang="en-US" sz="1200" dirty="0">
                <a:solidFill>
                  <a:srgbClr val="142433"/>
                </a:solidFill>
                <a:latin typeface="Aptos"/>
              </a:rPr>
              <a:t> or graduated classes</a:t>
            </a:r>
          </a:p>
        </p:txBody>
      </p:sp>
    </p:spTree>
    <p:extLst>
      <p:ext uri="{BB962C8B-B14F-4D97-AF65-F5344CB8AC3E}">
        <p14:creationId xmlns:p14="http://schemas.microsoft.com/office/powerpoint/2010/main" val="27990710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E9379-C481-B84E-7DC5-47123DBD225F}"/>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1068F33-97B9-EBF3-200A-5B01A17F47D2}"/>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3 — Overlay KDE with planning layers</a:t>
            </a:r>
          </a:p>
        </p:txBody>
      </p:sp>
      <p:sp>
        <p:nvSpPr>
          <p:cNvPr id="2" name="Rounded Rectangle 3">
            <a:extLst>
              <a:ext uri="{FF2B5EF4-FFF2-40B4-BE49-F238E27FC236}">
                <a16:creationId xmlns:a16="http://schemas.microsoft.com/office/drawing/2014/main" id="{3C250846-CF1E-401F-A15F-494820949030}"/>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65EF9233-30A5-0534-1B75-09CAD3D769D5}"/>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2" name="Oval 7">
            <a:extLst>
              <a:ext uri="{FF2B5EF4-FFF2-40B4-BE49-F238E27FC236}">
                <a16:creationId xmlns:a16="http://schemas.microsoft.com/office/drawing/2014/main" id="{0151DBA1-276A-AA8B-09CF-A0F3AC974289}"/>
              </a:ext>
            </a:extLst>
          </p:cNvPr>
          <p:cNvSpPr/>
          <p:nvPr/>
        </p:nvSpPr>
        <p:spPr>
          <a:xfrm>
            <a:off x="398128" y="2692446"/>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1AAD267A-2921-842C-7B67-C036168C9A9B}"/>
              </a:ext>
            </a:extLst>
          </p:cNvPr>
          <p:cNvSpPr txBox="1"/>
          <p:nvPr/>
        </p:nvSpPr>
        <p:spPr>
          <a:xfrm>
            <a:off x="731341" y="2608795"/>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Ask: what kind of pressure is this hotspot showing?</a:t>
            </a:r>
          </a:p>
        </p:txBody>
      </p:sp>
      <p:sp>
        <p:nvSpPr>
          <p:cNvPr id="14" name="TextBox 13">
            <a:extLst>
              <a:ext uri="{FF2B5EF4-FFF2-40B4-BE49-F238E27FC236}">
                <a16:creationId xmlns:a16="http://schemas.microsoft.com/office/drawing/2014/main" id="{527C12BA-A657-1054-23F2-7E884E425560}"/>
              </a:ext>
            </a:extLst>
          </p:cNvPr>
          <p:cNvSpPr txBox="1"/>
          <p:nvPr/>
        </p:nvSpPr>
        <p:spPr>
          <a:xfrm>
            <a:off x="350339" y="1433904"/>
            <a:ext cx="3186211" cy="646331"/>
          </a:xfrm>
          <a:prstGeom prst="rect">
            <a:avLst/>
          </a:prstGeom>
          <a:noFill/>
        </p:spPr>
        <p:txBody>
          <a:bodyPr wrap="square">
            <a:spAutoFit/>
          </a:bodyPr>
          <a:lstStyle/>
          <a:p>
            <a:r>
              <a:rPr lang="en-US" sz="1200" dirty="0">
                <a:solidFill>
                  <a:srgbClr val="142433"/>
                </a:solidFill>
                <a:latin typeface="Aptos"/>
              </a:rPr>
              <a:t>This turns a heatmap into planning evidence: are hotspots coastal, inside settlements or near sensitive areas?</a:t>
            </a:r>
          </a:p>
        </p:txBody>
      </p:sp>
      <p:sp>
        <p:nvSpPr>
          <p:cNvPr id="15" name="Rounded Rectangle 12">
            <a:extLst>
              <a:ext uri="{FF2B5EF4-FFF2-40B4-BE49-F238E27FC236}">
                <a16:creationId xmlns:a16="http://schemas.microsoft.com/office/drawing/2014/main" id="{E67FBEDF-AEA0-BA6C-AC2C-CA3DDC7D02B2}"/>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A7BBDA84-658A-E575-90CA-485C239A01B0}"/>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8E484049-1041-15D6-3EAE-E35B60C68A90}"/>
              </a:ext>
            </a:extLst>
          </p:cNvPr>
          <p:cNvSpPr txBox="1"/>
          <p:nvPr/>
        </p:nvSpPr>
        <p:spPr>
          <a:xfrm>
            <a:off x="4619708" y="1395564"/>
            <a:ext cx="3889166" cy="221599"/>
          </a:xfrm>
          <a:prstGeom prst="rect">
            <a:avLst/>
          </a:prstGeom>
          <a:noFill/>
        </p:spPr>
        <p:txBody>
          <a:bodyPr wrap="square" lIns="54864" tIns="18288" rIns="54864" bIns="18288">
            <a:spAutoFit/>
          </a:bodyPr>
          <a:lstStyle/>
          <a:p>
            <a:r>
              <a:rPr lang="en-US" sz="1200" b="1" dirty="0">
                <a:solidFill>
                  <a:srgbClr val="142433"/>
                </a:solidFill>
                <a:latin typeface="Aptos"/>
              </a:rPr>
              <a:t>Processing Toolbox → Intersection / Select by Location</a:t>
            </a:r>
          </a:p>
        </p:txBody>
      </p:sp>
      <p:sp>
        <p:nvSpPr>
          <p:cNvPr id="18" name="TextBox 17">
            <a:extLst>
              <a:ext uri="{FF2B5EF4-FFF2-40B4-BE49-F238E27FC236}">
                <a16:creationId xmlns:a16="http://schemas.microsoft.com/office/drawing/2014/main" id="{03159451-3F2B-2ACE-EB45-3F7A07A6A951}"/>
              </a:ext>
            </a:extLst>
          </p:cNvPr>
          <p:cNvSpPr txBox="1"/>
          <p:nvPr/>
        </p:nvSpPr>
        <p:spPr>
          <a:xfrm>
            <a:off x="4569072" y="1934139"/>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2DD9893D-68F1-E89E-353D-D951EF2DE086}"/>
              </a:ext>
            </a:extLst>
          </p:cNvPr>
          <p:cNvSpPr/>
          <p:nvPr/>
        </p:nvSpPr>
        <p:spPr>
          <a:xfrm>
            <a:off x="4596504" y="228161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C489ED1F-8D17-1F1D-ACEC-97181898F40A}"/>
              </a:ext>
            </a:extLst>
          </p:cNvPr>
          <p:cNvSpPr txBox="1"/>
          <p:nvPr/>
        </p:nvSpPr>
        <p:spPr>
          <a:xfrm>
            <a:off x="4825104" y="2244441"/>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Input raster: KDE result</a:t>
            </a:r>
          </a:p>
        </p:txBody>
      </p:sp>
      <p:sp>
        <p:nvSpPr>
          <p:cNvPr id="21" name="Oval 18">
            <a:extLst>
              <a:ext uri="{FF2B5EF4-FFF2-40B4-BE49-F238E27FC236}">
                <a16:creationId xmlns:a16="http://schemas.microsoft.com/office/drawing/2014/main" id="{51505D20-ADC9-30F1-BEC3-4D129EEF91E7}"/>
              </a:ext>
            </a:extLst>
          </p:cNvPr>
          <p:cNvSpPr/>
          <p:nvPr/>
        </p:nvSpPr>
        <p:spPr>
          <a:xfrm>
            <a:off x="4596504" y="2638227"/>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C8237E0E-377D-3452-EF5B-420CFD1A71CB}"/>
              </a:ext>
            </a:extLst>
          </p:cNvPr>
          <p:cNvSpPr txBox="1"/>
          <p:nvPr/>
        </p:nvSpPr>
        <p:spPr>
          <a:xfrm>
            <a:off x="4825104" y="2608795"/>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Overlay: final_coastal_zone</a:t>
            </a:r>
          </a:p>
        </p:txBody>
      </p:sp>
      <p:sp>
        <p:nvSpPr>
          <p:cNvPr id="23" name="Oval 20">
            <a:extLst>
              <a:ext uri="{FF2B5EF4-FFF2-40B4-BE49-F238E27FC236}">
                <a16:creationId xmlns:a16="http://schemas.microsoft.com/office/drawing/2014/main" id="{294700AF-3A5C-AEA4-EAF5-CA254D7E0932}"/>
              </a:ext>
            </a:extLst>
          </p:cNvPr>
          <p:cNvSpPr/>
          <p:nvPr/>
        </p:nvSpPr>
        <p:spPr>
          <a:xfrm>
            <a:off x="4596504" y="299484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9D3C90C9-4D91-5756-2A7F-D97B35530242}"/>
              </a:ext>
            </a:extLst>
          </p:cNvPr>
          <p:cNvSpPr txBox="1"/>
          <p:nvPr/>
        </p:nvSpPr>
        <p:spPr>
          <a:xfrm>
            <a:off x="4825104" y="2954736"/>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Repeat with settlements_projected</a:t>
            </a:r>
          </a:p>
        </p:txBody>
      </p:sp>
      <p:sp>
        <p:nvSpPr>
          <p:cNvPr id="25" name="Oval 20">
            <a:extLst>
              <a:ext uri="{FF2B5EF4-FFF2-40B4-BE49-F238E27FC236}">
                <a16:creationId xmlns:a16="http://schemas.microsoft.com/office/drawing/2014/main" id="{9BDFDE29-BB12-8726-4D38-CE95142C5E49}"/>
              </a:ext>
            </a:extLst>
          </p:cNvPr>
          <p:cNvSpPr/>
          <p:nvPr/>
        </p:nvSpPr>
        <p:spPr>
          <a:xfrm>
            <a:off x="4596504" y="3331105"/>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95EC4F89-0F1B-2B0A-1CE3-976D25710215}"/>
              </a:ext>
            </a:extLst>
          </p:cNvPr>
          <p:cNvSpPr txBox="1"/>
          <p:nvPr/>
        </p:nvSpPr>
        <p:spPr>
          <a:xfrm>
            <a:off x="4825104" y="3306280"/>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Optional: protected areas / heritage / built-up</a:t>
            </a:r>
          </a:p>
        </p:txBody>
      </p:sp>
      <p:sp>
        <p:nvSpPr>
          <p:cNvPr id="3" name="Oval 20">
            <a:extLst>
              <a:ext uri="{FF2B5EF4-FFF2-40B4-BE49-F238E27FC236}">
                <a16:creationId xmlns:a16="http://schemas.microsoft.com/office/drawing/2014/main" id="{4CE0449D-A1E3-9359-D97B-FAFA9CFFE7CE}"/>
              </a:ext>
            </a:extLst>
          </p:cNvPr>
          <p:cNvSpPr/>
          <p:nvPr/>
        </p:nvSpPr>
        <p:spPr>
          <a:xfrm>
            <a:off x="4606975" y="3658613"/>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EC84713C-3ACF-1165-4408-BE447E2B7289}"/>
              </a:ext>
            </a:extLst>
          </p:cNvPr>
          <p:cNvSpPr txBox="1"/>
          <p:nvPr/>
        </p:nvSpPr>
        <p:spPr>
          <a:xfrm>
            <a:off x="4835575" y="3633788"/>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Summarize hotspot area or listing count</a:t>
            </a:r>
          </a:p>
        </p:txBody>
      </p:sp>
    </p:spTree>
    <p:extLst>
      <p:ext uri="{BB962C8B-B14F-4D97-AF65-F5344CB8AC3E}">
        <p14:creationId xmlns:p14="http://schemas.microsoft.com/office/powerpoint/2010/main" val="1752543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182880"/>
            <a:ext cx="8229600" cy="502920"/>
          </a:xfrm>
          <a:prstGeom prst="rect">
            <a:avLst/>
          </a:prstGeom>
          <a:noFill/>
          <a:ln/>
        </p:spPr>
        <p:txBody>
          <a:bodyPr wrap="square" rtlCol="0" anchor="ctr"/>
          <a:lstStyle/>
          <a:p>
            <a:pPr marL="0" indent="0">
              <a:buNone/>
            </a:pPr>
            <a:r>
              <a:rPr lang="en-US" sz="2200" b="1" dirty="0">
                <a:solidFill>
                  <a:srgbClr val="065A82"/>
                </a:solidFill>
                <a:latin typeface="Cambria" pitchFamily="34" charset="0"/>
                <a:ea typeface="Cambria" pitchFamily="34" charset="-122"/>
                <a:cs typeface="Cambria" pitchFamily="34" charset="-120"/>
              </a:rPr>
              <a:t>Phase 5: Spatial Overlay &amp; Pattern Interpretation</a:t>
            </a:r>
            <a:endParaRPr lang="en-US" sz="2200" dirty="0"/>
          </a:p>
        </p:txBody>
      </p:sp>
      <p:sp>
        <p:nvSpPr>
          <p:cNvPr id="4" name="Shape 2"/>
          <p:cNvSpPr/>
          <p:nvPr/>
        </p:nvSpPr>
        <p:spPr>
          <a:xfrm>
            <a:off x="320040" y="1097280"/>
            <a:ext cx="4160520" cy="2369820"/>
          </a:xfrm>
          <a:prstGeom prst="roundRect">
            <a:avLst>
              <a:gd name="adj" fmla="val 5000"/>
            </a:avLst>
          </a:prstGeom>
          <a:solidFill>
            <a:srgbClr val="F0F7FA"/>
          </a:solidFill>
          <a:ln/>
          <a:effectLst>
            <a:outerShdw blurRad="63500" dist="25400" dir="2700000" algn="bl" rotWithShape="0">
              <a:srgbClr val="000000">
                <a:alpha val="12000"/>
              </a:srgbClr>
            </a:outerShdw>
          </a:effectLst>
        </p:spPr>
        <p:txBody>
          <a:bodyPr/>
          <a:lstStyle/>
          <a:p>
            <a:endParaRPr lang="el-GR"/>
          </a:p>
        </p:txBody>
      </p:sp>
      <p:sp>
        <p:nvSpPr>
          <p:cNvPr id="5" name="Text 3"/>
          <p:cNvSpPr/>
          <p:nvPr/>
        </p:nvSpPr>
        <p:spPr>
          <a:xfrm>
            <a:off x="457200" y="1188719"/>
            <a:ext cx="3886200" cy="414719"/>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Coastal Proximity</a:t>
            </a:r>
            <a:endParaRPr lang="en-US" sz="1300" dirty="0"/>
          </a:p>
        </p:txBody>
      </p:sp>
      <p:sp>
        <p:nvSpPr>
          <p:cNvPr id="6" name="Text 4"/>
          <p:cNvSpPr/>
          <p:nvPr/>
        </p:nvSpPr>
        <p:spPr>
          <a:xfrm>
            <a:off x="457200" y="1554479"/>
            <a:ext cx="3886200" cy="1042721"/>
          </a:xfrm>
          <a:prstGeom prst="rect">
            <a:avLst/>
          </a:prstGeom>
          <a:noFill/>
          <a:ln/>
        </p:spPr>
        <p:txBody>
          <a:bodyPr wrap="square" lIns="0" tIns="0" rIns="0" bIns="0" rtlCol="0" anchor="t"/>
          <a:lstStyle/>
          <a:p>
            <a:pPr marL="0" indent="0">
              <a:buNone/>
            </a:pPr>
            <a:r>
              <a:rPr lang="en-US" sz="1200" dirty="0">
                <a:solidFill>
                  <a:srgbClr val="1A2E3B"/>
                </a:solidFill>
                <a:latin typeface="Calibri" pitchFamily="34" charset="0"/>
                <a:ea typeface="Calibri" pitchFamily="34" charset="-122"/>
                <a:cs typeface="Calibri" pitchFamily="34" charset="-120"/>
              </a:rPr>
              <a:t>1. Buffer coastline at 200m, 500m, 1km</a:t>
            </a:r>
            <a:endParaRPr lang="en-US" sz="1200" dirty="0"/>
          </a:p>
          <a:p>
            <a:pPr marL="0" indent="0">
              <a:buNone/>
            </a:pPr>
            <a:r>
              <a:rPr lang="en-US" sz="1200" dirty="0">
                <a:solidFill>
                  <a:srgbClr val="1A2E3B"/>
                </a:solidFill>
                <a:latin typeface="Calibri" pitchFamily="34" charset="0"/>
                <a:ea typeface="Calibri" pitchFamily="34" charset="-122"/>
                <a:cs typeface="Calibri" pitchFamily="34" charset="-120"/>
              </a:rPr>
              <a:t>2. Spatial join: count listings per buffer zone</a:t>
            </a:r>
            <a:endParaRPr lang="en-US" sz="1200" dirty="0"/>
          </a:p>
          <a:p>
            <a:pPr marL="0" indent="0">
              <a:buNone/>
            </a:pPr>
            <a:r>
              <a:rPr lang="en-US" sz="1200" dirty="0">
                <a:solidFill>
                  <a:srgbClr val="1A2E3B"/>
                </a:solidFill>
                <a:latin typeface="Calibri" pitchFamily="34" charset="0"/>
                <a:ea typeface="Calibri" pitchFamily="34" charset="-122"/>
                <a:cs typeface="Calibri" pitchFamily="34" charset="-120"/>
              </a:rPr>
              <a:t>3. Calculate % of listings in each zone</a:t>
            </a:r>
            <a:endParaRPr lang="en-US" sz="1200" dirty="0"/>
          </a:p>
          <a:p>
            <a:pPr marL="0" indent="0">
              <a:buNone/>
            </a:pPr>
            <a:r>
              <a:rPr lang="en-US" sz="1200" dirty="0">
                <a:solidFill>
                  <a:srgbClr val="1A2E3B"/>
                </a:solidFill>
                <a:latin typeface="Calibri" pitchFamily="34" charset="0"/>
                <a:ea typeface="Calibri" pitchFamily="34" charset="-122"/>
                <a:cs typeface="Calibri" pitchFamily="34" charset="-120"/>
              </a:rPr>
              <a:t>4. Question: Is Airbnb more coastal than hotels?</a:t>
            </a:r>
            <a:endParaRPr lang="en-US" sz="1200" dirty="0"/>
          </a:p>
        </p:txBody>
      </p:sp>
      <p:sp>
        <p:nvSpPr>
          <p:cNvPr id="7" name="Shape 5"/>
          <p:cNvSpPr/>
          <p:nvPr/>
        </p:nvSpPr>
        <p:spPr>
          <a:xfrm>
            <a:off x="434340" y="2800539"/>
            <a:ext cx="3931920" cy="568757"/>
          </a:xfrm>
          <a:prstGeom prst="roundRect">
            <a:avLst>
              <a:gd name="adj" fmla="val 14583"/>
            </a:avLst>
          </a:prstGeom>
          <a:solidFill>
            <a:srgbClr val="1C7293"/>
          </a:solidFill>
          <a:ln/>
        </p:spPr>
        <p:txBody>
          <a:bodyPr/>
          <a:lstStyle/>
          <a:p>
            <a:endParaRPr lang="el-GR"/>
          </a:p>
        </p:txBody>
      </p:sp>
      <p:sp>
        <p:nvSpPr>
          <p:cNvPr id="8" name="Text 6"/>
          <p:cNvSpPr/>
          <p:nvPr/>
        </p:nvSpPr>
        <p:spPr>
          <a:xfrm>
            <a:off x="489204" y="2818828"/>
            <a:ext cx="3822192" cy="521360"/>
          </a:xfrm>
          <a:prstGeom prst="rect">
            <a:avLst/>
          </a:prstGeom>
          <a:noFill/>
          <a:ln/>
        </p:spPr>
        <p:txBody>
          <a:bodyPr wrap="square" lIns="0" tIns="0" rIns="0" bIns="0" rtlCol="0" anchor="ctr"/>
          <a:lstStyle/>
          <a:p>
            <a:pPr marL="0" indent="0">
              <a:buNone/>
            </a:pPr>
            <a:r>
              <a:rPr lang="en-US" sz="1200" i="1" dirty="0">
                <a:solidFill>
                  <a:srgbClr val="FFFFFF"/>
                </a:solidFill>
                <a:latin typeface="Calibri" pitchFamily="34" charset="0"/>
                <a:ea typeface="Calibri" pitchFamily="34" charset="-122"/>
                <a:cs typeface="Calibri" pitchFamily="34" charset="-120"/>
              </a:rPr>
              <a:t>❓ What % of high-density hotspots are in the ex-urban flat coastal zone?</a:t>
            </a:r>
            <a:endParaRPr lang="en-US" sz="1200" dirty="0"/>
          </a:p>
        </p:txBody>
      </p:sp>
      <p:sp>
        <p:nvSpPr>
          <p:cNvPr id="9" name="Shape 7"/>
          <p:cNvSpPr/>
          <p:nvPr/>
        </p:nvSpPr>
        <p:spPr>
          <a:xfrm>
            <a:off x="4709160" y="1097280"/>
            <a:ext cx="4160520" cy="2369820"/>
          </a:xfrm>
          <a:prstGeom prst="roundRect">
            <a:avLst>
              <a:gd name="adj" fmla="val 5000"/>
            </a:avLst>
          </a:prstGeom>
          <a:solidFill>
            <a:srgbClr val="F0F7FA"/>
          </a:solidFill>
          <a:ln/>
          <a:effectLst>
            <a:outerShdw blurRad="63500" dist="25400" dir="2700000" algn="bl" rotWithShape="0">
              <a:srgbClr val="000000">
                <a:alpha val="12000"/>
              </a:srgbClr>
            </a:outerShdw>
          </a:effectLst>
        </p:spPr>
        <p:txBody>
          <a:bodyPr/>
          <a:lstStyle/>
          <a:p>
            <a:endParaRPr lang="el-GR"/>
          </a:p>
        </p:txBody>
      </p:sp>
      <p:sp>
        <p:nvSpPr>
          <p:cNvPr id="10" name="Text 8"/>
          <p:cNvSpPr/>
          <p:nvPr/>
        </p:nvSpPr>
        <p:spPr>
          <a:xfrm>
            <a:off x="4846320" y="1188719"/>
            <a:ext cx="3886200" cy="414719"/>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Settlement Status</a:t>
            </a:r>
            <a:endParaRPr lang="en-US" sz="1300" dirty="0"/>
          </a:p>
        </p:txBody>
      </p:sp>
      <p:sp>
        <p:nvSpPr>
          <p:cNvPr id="11" name="Text 9"/>
          <p:cNvSpPr/>
          <p:nvPr/>
        </p:nvSpPr>
        <p:spPr>
          <a:xfrm>
            <a:off x="4846320" y="1554479"/>
            <a:ext cx="3886200" cy="1042721"/>
          </a:xfrm>
          <a:prstGeom prst="rect">
            <a:avLst/>
          </a:prstGeom>
          <a:noFill/>
          <a:ln/>
        </p:spPr>
        <p:txBody>
          <a:bodyPr wrap="square" lIns="0" tIns="0" rIns="0" bIns="0" rtlCol="0" anchor="t"/>
          <a:lstStyle/>
          <a:p>
            <a:pPr marL="0" indent="0">
              <a:buNone/>
            </a:pPr>
            <a:r>
              <a:rPr lang="en-US" sz="1200" dirty="0">
                <a:solidFill>
                  <a:srgbClr val="1A2E3B"/>
                </a:solidFill>
                <a:latin typeface="Calibri" pitchFamily="34" charset="0"/>
                <a:ea typeface="Calibri" pitchFamily="34" charset="-122"/>
                <a:cs typeface="Calibri" pitchFamily="34" charset="-120"/>
              </a:rPr>
              <a:t>1. Load settlement boundary layer</a:t>
            </a:r>
            <a:endParaRPr lang="en-US" sz="1200" dirty="0"/>
          </a:p>
          <a:p>
            <a:pPr marL="0" indent="0">
              <a:buNone/>
            </a:pPr>
            <a:r>
              <a:rPr lang="en-US" sz="1200" dirty="0">
                <a:solidFill>
                  <a:srgbClr val="1A2E3B"/>
                </a:solidFill>
                <a:latin typeface="Calibri" pitchFamily="34" charset="0"/>
                <a:ea typeface="Calibri" pitchFamily="34" charset="-122"/>
                <a:cs typeface="Calibri" pitchFamily="34" charset="-120"/>
              </a:rPr>
              <a:t>2. Select by location: inside vs outside</a:t>
            </a:r>
            <a:endParaRPr lang="en-US" sz="1200" dirty="0"/>
          </a:p>
          <a:p>
            <a:pPr marL="0" indent="0">
              <a:buNone/>
            </a:pPr>
            <a:r>
              <a:rPr lang="en-US" sz="1200" dirty="0">
                <a:solidFill>
                  <a:srgbClr val="1A2E3B"/>
                </a:solidFill>
                <a:latin typeface="Calibri" pitchFamily="34" charset="0"/>
                <a:ea typeface="Calibri" pitchFamily="34" charset="-122"/>
                <a:cs typeface="Calibri" pitchFamily="34" charset="-120"/>
              </a:rPr>
              <a:t>3. Calculate listing density (listings/km²) for each</a:t>
            </a:r>
            <a:endParaRPr lang="en-US" sz="1200" dirty="0"/>
          </a:p>
          <a:p>
            <a:pPr marL="0" indent="0">
              <a:buNone/>
            </a:pPr>
            <a:r>
              <a:rPr lang="en-US" sz="1200" dirty="0">
                <a:solidFill>
                  <a:srgbClr val="1A2E3B"/>
                </a:solidFill>
                <a:latin typeface="Calibri" pitchFamily="34" charset="0"/>
                <a:ea typeface="Calibri" pitchFamily="34" charset="-122"/>
                <a:cs typeface="Calibri" pitchFamily="34" charset="-120"/>
              </a:rPr>
              <a:t>4. Compare with built-up change data from morning lecture</a:t>
            </a:r>
            <a:endParaRPr lang="en-US" sz="1200" dirty="0"/>
          </a:p>
        </p:txBody>
      </p:sp>
      <p:sp>
        <p:nvSpPr>
          <p:cNvPr id="12" name="Shape 10"/>
          <p:cNvSpPr/>
          <p:nvPr/>
        </p:nvSpPr>
        <p:spPr>
          <a:xfrm>
            <a:off x="4823460" y="2800539"/>
            <a:ext cx="3931920" cy="568757"/>
          </a:xfrm>
          <a:prstGeom prst="roundRect">
            <a:avLst>
              <a:gd name="adj" fmla="val 14583"/>
            </a:avLst>
          </a:prstGeom>
          <a:solidFill>
            <a:srgbClr val="1C7293"/>
          </a:solidFill>
          <a:ln/>
        </p:spPr>
        <p:txBody>
          <a:bodyPr/>
          <a:lstStyle/>
          <a:p>
            <a:endParaRPr lang="el-GR"/>
          </a:p>
        </p:txBody>
      </p:sp>
      <p:sp>
        <p:nvSpPr>
          <p:cNvPr id="13" name="Text 11"/>
          <p:cNvSpPr/>
          <p:nvPr/>
        </p:nvSpPr>
        <p:spPr>
          <a:xfrm>
            <a:off x="4878324" y="2818828"/>
            <a:ext cx="3822192" cy="521360"/>
          </a:xfrm>
          <a:prstGeom prst="rect">
            <a:avLst/>
          </a:prstGeom>
          <a:noFill/>
          <a:ln/>
        </p:spPr>
        <p:txBody>
          <a:bodyPr wrap="square" lIns="0" tIns="0" rIns="0" bIns="0" rtlCol="0" anchor="ctr"/>
          <a:lstStyle/>
          <a:p>
            <a:pPr marL="0" indent="0">
              <a:buNone/>
            </a:pPr>
            <a:r>
              <a:rPr lang="en-US" sz="1200" i="1" dirty="0">
                <a:solidFill>
                  <a:srgbClr val="FFFFFF"/>
                </a:solidFill>
                <a:latin typeface="Calibri" pitchFamily="34" charset="0"/>
                <a:ea typeface="Calibri" pitchFamily="34" charset="-122"/>
                <a:cs typeface="Calibri" pitchFamily="34" charset="-120"/>
              </a:rPr>
              <a:t>❓ Are Airbnb listings more concentrated outside settlement limits?</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7086B-A4AC-135B-1407-B3DA3B758371}"/>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A857612-D28A-4C54-4524-DD3C01431C65}"/>
              </a:ext>
            </a:extLst>
          </p:cNvPr>
          <p:cNvSpPr txBox="1"/>
          <p:nvPr/>
        </p:nvSpPr>
        <p:spPr>
          <a:xfrm>
            <a:off x="445753" y="125882"/>
            <a:ext cx="8347909" cy="344710"/>
          </a:xfrm>
          <a:prstGeom prst="rect">
            <a:avLst/>
          </a:prstGeom>
          <a:noFill/>
        </p:spPr>
        <p:txBody>
          <a:bodyPr wrap="square" lIns="54864" tIns="18288" rIns="54864" bIns="18288">
            <a:spAutoFit/>
          </a:bodyPr>
          <a:lstStyle/>
          <a:p>
            <a:r>
              <a:rPr lang="nl-NL" sz="2000" b="1" dirty="0">
                <a:solidFill>
                  <a:srgbClr val="065F7A"/>
                </a:solidFill>
                <a:latin typeface="Georgia"/>
              </a:rPr>
              <a:t>Step 1 — Create Map 1: Coastal-zone definition</a:t>
            </a:r>
          </a:p>
        </p:txBody>
      </p:sp>
      <p:sp>
        <p:nvSpPr>
          <p:cNvPr id="2" name="Rounded Rectangle 3">
            <a:extLst>
              <a:ext uri="{FF2B5EF4-FFF2-40B4-BE49-F238E27FC236}">
                <a16:creationId xmlns:a16="http://schemas.microsoft.com/office/drawing/2014/main" id="{68DDFAD9-E80D-5A99-52C6-AAE59241793A}"/>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34946FE8-C3ED-05BE-17F4-889B30D3550F}"/>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F63649FA-F3C9-6B40-7922-555A171936A9}"/>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ED9DF02E-4D00-53C6-2557-6CB564F2B908}"/>
              </a:ext>
            </a:extLst>
          </p:cNvPr>
          <p:cNvSpPr txBox="1"/>
          <p:nvPr/>
        </p:nvSpPr>
        <p:spPr>
          <a:xfrm>
            <a:off x="778967" y="2593248"/>
            <a:ext cx="2757583" cy="221599"/>
          </a:xfrm>
          <a:prstGeom prst="rect">
            <a:avLst/>
          </a:prstGeom>
          <a:noFill/>
        </p:spPr>
        <p:txBody>
          <a:bodyPr wrap="square" lIns="54864" tIns="18288" rIns="54864" bIns="18288">
            <a:spAutoFit/>
          </a:bodyPr>
          <a:lstStyle/>
          <a:p>
            <a:r>
              <a:rPr lang="en-US" sz="1200" dirty="0">
                <a:solidFill>
                  <a:srgbClr val="142433"/>
                </a:solidFill>
                <a:latin typeface="Aptos"/>
              </a:rPr>
              <a:t>This map should be simple and clean.</a:t>
            </a:r>
          </a:p>
        </p:txBody>
      </p:sp>
      <p:sp>
        <p:nvSpPr>
          <p:cNvPr id="12" name="Oval 7">
            <a:extLst>
              <a:ext uri="{FF2B5EF4-FFF2-40B4-BE49-F238E27FC236}">
                <a16:creationId xmlns:a16="http://schemas.microsoft.com/office/drawing/2014/main" id="{78138DE8-98FD-D8E9-9B6A-9DEE3D50D16C}"/>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2B2BFC18-781C-0F20-A0D6-A5EE546DFDE8}"/>
              </a:ext>
            </a:extLst>
          </p:cNvPr>
          <p:cNvSpPr txBox="1"/>
          <p:nvPr/>
        </p:nvSpPr>
        <p:spPr>
          <a:xfrm>
            <a:off x="778966" y="3225078"/>
            <a:ext cx="2757583" cy="221599"/>
          </a:xfrm>
          <a:prstGeom prst="rect">
            <a:avLst/>
          </a:prstGeom>
          <a:noFill/>
        </p:spPr>
        <p:txBody>
          <a:bodyPr wrap="square" lIns="54864" tIns="18288" rIns="54864" bIns="18288">
            <a:spAutoFit/>
          </a:bodyPr>
          <a:lstStyle/>
          <a:p>
            <a:r>
              <a:rPr lang="en-US" sz="1200" dirty="0">
                <a:solidFill>
                  <a:srgbClr val="142433"/>
                </a:solidFill>
                <a:latin typeface="Aptos"/>
              </a:rPr>
              <a:t>Do not include too many layers.</a:t>
            </a:r>
          </a:p>
        </p:txBody>
      </p:sp>
      <p:sp>
        <p:nvSpPr>
          <p:cNvPr id="14" name="TextBox 13">
            <a:extLst>
              <a:ext uri="{FF2B5EF4-FFF2-40B4-BE49-F238E27FC236}">
                <a16:creationId xmlns:a16="http://schemas.microsoft.com/office/drawing/2014/main" id="{964375C6-F2A1-0208-F32E-951B0AABD6C7}"/>
              </a:ext>
            </a:extLst>
          </p:cNvPr>
          <p:cNvSpPr txBox="1"/>
          <p:nvPr/>
        </p:nvSpPr>
        <p:spPr>
          <a:xfrm>
            <a:off x="350339" y="1433904"/>
            <a:ext cx="3186211" cy="461665"/>
          </a:xfrm>
          <a:prstGeom prst="rect">
            <a:avLst/>
          </a:prstGeom>
          <a:noFill/>
        </p:spPr>
        <p:txBody>
          <a:bodyPr wrap="square">
            <a:spAutoFit/>
          </a:bodyPr>
          <a:lstStyle/>
          <a:p>
            <a:r>
              <a:rPr lang="en-US" sz="1200" dirty="0">
                <a:solidFill>
                  <a:srgbClr val="142433"/>
                </a:solidFill>
                <a:latin typeface="Aptos"/>
              </a:rPr>
              <a:t>This map explains how the group defined the coastal zone. It makes the method visible.</a:t>
            </a:r>
          </a:p>
        </p:txBody>
      </p:sp>
      <p:sp>
        <p:nvSpPr>
          <p:cNvPr id="15" name="Rounded Rectangle 12">
            <a:extLst>
              <a:ext uri="{FF2B5EF4-FFF2-40B4-BE49-F238E27FC236}">
                <a16:creationId xmlns:a16="http://schemas.microsoft.com/office/drawing/2014/main" id="{B7971109-CC1D-BA84-3C58-DE4FD23DCC69}"/>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54AF2B4B-8280-6228-B163-7048C07402FD}"/>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EC38ED08-0A10-D9C5-E4AE-40A35A520BFA}"/>
              </a:ext>
            </a:extLst>
          </p:cNvPr>
          <p:cNvSpPr txBox="1"/>
          <p:nvPr/>
        </p:nvSpPr>
        <p:spPr>
          <a:xfrm>
            <a:off x="4619708" y="1395564"/>
            <a:ext cx="3889166" cy="406265"/>
          </a:xfrm>
          <a:prstGeom prst="rect">
            <a:avLst/>
          </a:prstGeom>
          <a:noFill/>
        </p:spPr>
        <p:txBody>
          <a:bodyPr wrap="square" lIns="54864" tIns="18288" rIns="54864" bIns="18288">
            <a:spAutoFit/>
          </a:bodyPr>
          <a:lstStyle/>
          <a:p>
            <a:r>
              <a:rPr lang="en-US" sz="1200" b="1" dirty="0">
                <a:solidFill>
                  <a:srgbClr val="172A3A"/>
                </a:solidFill>
              </a:rPr>
              <a:t>Project → New Print Layout</a:t>
            </a:r>
            <a:endParaRPr lang="en-US" sz="1200" dirty="0"/>
          </a:p>
          <a:p>
            <a:r>
              <a:rPr lang="en-US" sz="1200" b="1" dirty="0">
                <a:solidFill>
                  <a:srgbClr val="172A3A"/>
                </a:solidFill>
              </a:rPr>
              <a:t>Left toolbar → Add Map</a:t>
            </a:r>
            <a:endParaRPr lang="en-US" sz="1200" dirty="0"/>
          </a:p>
        </p:txBody>
      </p:sp>
      <p:sp>
        <p:nvSpPr>
          <p:cNvPr id="18" name="TextBox 17">
            <a:extLst>
              <a:ext uri="{FF2B5EF4-FFF2-40B4-BE49-F238E27FC236}">
                <a16:creationId xmlns:a16="http://schemas.microsoft.com/office/drawing/2014/main" id="{ACA32BFE-2129-8998-6570-1C2E0245AB47}"/>
              </a:ext>
            </a:extLst>
          </p:cNvPr>
          <p:cNvSpPr txBox="1"/>
          <p:nvPr/>
        </p:nvSpPr>
        <p:spPr>
          <a:xfrm>
            <a:off x="4547623" y="2366860"/>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B977DA36-A939-9B67-E501-94CE46C40AA0}"/>
              </a:ext>
            </a:extLst>
          </p:cNvPr>
          <p:cNvSpPr/>
          <p:nvPr/>
        </p:nvSpPr>
        <p:spPr>
          <a:xfrm>
            <a:off x="4575055" y="271433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C5E79E92-35E6-2648-59EE-F8C01E676389}"/>
              </a:ext>
            </a:extLst>
          </p:cNvPr>
          <p:cNvSpPr txBox="1"/>
          <p:nvPr/>
        </p:nvSpPr>
        <p:spPr>
          <a:xfrm>
            <a:off x="4803655" y="2677162"/>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Add map: island + coastline + final coastal zone</a:t>
            </a:r>
          </a:p>
        </p:txBody>
      </p:sp>
      <p:sp>
        <p:nvSpPr>
          <p:cNvPr id="21" name="Oval 18">
            <a:extLst>
              <a:ext uri="{FF2B5EF4-FFF2-40B4-BE49-F238E27FC236}">
                <a16:creationId xmlns:a16="http://schemas.microsoft.com/office/drawing/2014/main" id="{D53F195F-18B9-44CF-BAA9-8A84E2095A68}"/>
              </a:ext>
            </a:extLst>
          </p:cNvPr>
          <p:cNvSpPr/>
          <p:nvPr/>
        </p:nvSpPr>
        <p:spPr>
          <a:xfrm>
            <a:off x="4575055" y="307094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146AAE51-7F3B-4E00-73A9-439B5322701C}"/>
              </a:ext>
            </a:extLst>
          </p:cNvPr>
          <p:cNvSpPr txBox="1"/>
          <p:nvPr/>
        </p:nvSpPr>
        <p:spPr>
          <a:xfrm>
            <a:off x="4803655" y="3041516"/>
            <a:ext cx="3705219" cy="590931"/>
          </a:xfrm>
          <a:prstGeom prst="rect">
            <a:avLst/>
          </a:prstGeom>
          <a:noFill/>
        </p:spPr>
        <p:txBody>
          <a:bodyPr wrap="square" lIns="54864" tIns="18288" rIns="54864" bIns="18288">
            <a:spAutoFit/>
          </a:bodyPr>
          <a:lstStyle/>
          <a:p>
            <a:r>
              <a:rPr lang="en-US" sz="1200" dirty="0">
                <a:solidFill>
                  <a:srgbClr val="142433"/>
                </a:solidFill>
                <a:latin typeface="Aptos"/>
              </a:rPr>
              <a:t>Add legend, scale bar, north arrow</a:t>
            </a:r>
            <a:r>
              <a:rPr lang="el-GR" sz="1200" dirty="0">
                <a:solidFill>
                  <a:srgbClr val="142433"/>
                </a:solidFill>
                <a:latin typeface="Aptos"/>
              </a:rPr>
              <a:t> (</a:t>
            </a:r>
            <a:r>
              <a:rPr lang="en-US" sz="1200" b="1" dirty="0">
                <a:solidFill>
                  <a:srgbClr val="172A3A"/>
                </a:solidFill>
              </a:rPr>
              <a:t>Print Layout → Add Item</a:t>
            </a:r>
            <a:r>
              <a:rPr lang="el-GR" sz="1200" b="1" dirty="0">
                <a:solidFill>
                  <a:srgbClr val="172A3A"/>
                </a:solidFill>
              </a:rPr>
              <a:t>, </a:t>
            </a:r>
            <a:r>
              <a:rPr lang="en-US" sz="1200" b="1" dirty="0">
                <a:solidFill>
                  <a:srgbClr val="172A3A"/>
                </a:solidFill>
              </a:rPr>
              <a:t>Add Legend / Add Scale Bar / Add Picture / Add Label</a:t>
            </a:r>
            <a:r>
              <a:rPr lang="el-GR" sz="1200" dirty="0">
                <a:solidFill>
                  <a:srgbClr val="142433"/>
                </a:solidFill>
                <a:latin typeface="Aptos"/>
              </a:rPr>
              <a:t>)</a:t>
            </a:r>
            <a:endParaRPr lang="en-US" sz="1200" dirty="0">
              <a:solidFill>
                <a:srgbClr val="142433"/>
              </a:solidFill>
              <a:latin typeface="Aptos"/>
            </a:endParaRPr>
          </a:p>
        </p:txBody>
      </p:sp>
      <p:sp>
        <p:nvSpPr>
          <p:cNvPr id="23" name="Oval 20">
            <a:extLst>
              <a:ext uri="{FF2B5EF4-FFF2-40B4-BE49-F238E27FC236}">
                <a16:creationId xmlns:a16="http://schemas.microsoft.com/office/drawing/2014/main" id="{540CF633-D9E0-BA89-3F11-7EF8D888C100}"/>
              </a:ext>
            </a:extLst>
          </p:cNvPr>
          <p:cNvSpPr/>
          <p:nvPr/>
        </p:nvSpPr>
        <p:spPr>
          <a:xfrm>
            <a:off x="4575055" y="3852891"/>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359F7285-C709-F0EE-9A75-2DBD7C2B486D}"/>
              </a:ext>
            </a:extLst>
          </p:cNvPr>
          <p:cNvSpPr txBox="1"/>
          <p:nvPr/>
        </p:nvSpPr>
        <p:spPr>
          <a:xfrm>
            <a:off x="4803655" y="3812784"/>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Export as JPG/PDF</a:t>
            </a:r>
          </a:p>
        </p:txBody>
      </p:sp>
    </p:spTree>
    <p:extLst>
      <p:ext uri="{BB962C8B-B14F-4D97-AF65-F5344CB8AC3E}">
        <p14:creationId xmlns:p14="http://schemas.microsoft.com/office/powerpoint/2010/main" val="2473898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8EE2F-DF08-CF2D-AED8-99A068502890}"/>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E0F57D9C-0824-B0F8-8BE1-C043DB1AB9AF}"/>
              </a:ext>
            </a:extLst>
          </p:cNvPr>
          <p:cNvSpPr/>
          <p:nvPr/>
        </p:nvSpPr>
        <p:spPr>
          <a:xfrm>
            <a:off x="457200" y="182880"/>
            <a:ext cx="8229600" cy="502920"/>
          </a:xfrm>
          <a:prstGeom prst="rect">
            <a:avLst/>
          </a:prstGeom>
          <a:noFill/>
          <a:ln/>
        </p:spPr>
        <p:txBody>
          <a:bodyPr wrap="square" rtlCol="0" anchor="ctr"/>
          <a:lstStyle/>
          <a:p>
            <a:pPr marL="0" indent="0">
              <a:buNone/>
            </a:pPr>
            <a:r>
              <a:rPr lang="en-US" sz="2600" b="1" dirty="0">
                <a:solidFill>
                  <a:srgbClr val="065A82"/>
                </a:solidFill>
                <a:latin typeface="Cambria" pitchFamily="34" charset="0"/>
                <a:ea typeface="Cambria" pitchFamily="34" charset="-122"/>
                <a:cs typeface="Cambria" pitchFamily="34" charset="-120"/>
              </a:rPr>
              <a:t>Lab Structure</a:t>
            </a:r>
            <a:endParaRPr lang="en-US" sz="2600" dirty="0"/>
          </a:p>
        </p:txBody>
      </p:sp>
      <p:sp>
        <p:nvSpPr>
          <p:cNvPr id="3" name="Shape 1">
            <a:extLst>
              <a:ext uri="{FF2B5EF4-FFF2-40B4-BE49-F238E27FC236}">
                <a16:creationId xmlns:a16="http://schemas.microsoft.com/office/drawing/2014/main" id="{2F6714A1-AE27-D03B-A807-3262A4AB5713}"/>
              </a:ext>
            </a:extLst>
          </p:cNvPr>
          <p:cNvSpPr/>
          <p:nvPr/>
        </p:nvSpPr>
        <p:spPr>
          <a:xfrm>
            <a:off x="320040" y="804672"/>
            <a:ext cx="1371600" cy="713232"/>
          </a:xfrm>
          <a:prstGeom prst="roundRect">
            <a:avLst>
              <a:gd name="adj" fmla="val 10256"/>
            </a:avLst>
          </a:prstGeom>
          <a:solidFill>
            <a:srgbClr val="065A82"/>
          </a:solidFill>
          <a:ln/>
        </p:spPr>
        <p:txBody>
          <a:bodyPr/>
          <a:lstStyle/>
          <a:p>
            <a:endParaRPr lang="el-GR"/>
          </a:p>
        </p:txBody>
      </p:sp>
      <p:sp>
        <p:nvSpPr>
          <p:cNvPr id="5" name="Text 3">
            <a:extLst>
              <a:ext uri="{FF2B5EF4-FFF2-40B4-BE49-F238E27FC236}">
                <a16:creationId xmlns:a16="http://schemas.microsoft.com/office/drawing/2014/main" id="{84F6211F-87F9-634F-8DA0-40D86E05BABA}"/>
              </a:ext>
            </a:extLst>
          </p:cNvPr>
          <p:cNvSpPr/>
          <p:nvPr/>
        </p:nvSpPr>
        <p:spPr>
          <a:xfrm>
            <a:off x="320040" y="1050544"/>
            <a:ext cx="1371600" cy="347472"/>
          </a:xfrm>
          <a:prstGeom prst="rect">
            <a:avLst/>
          </a:prstGeom>
          <a:noFill/>
          <a:ln/>
        </p:spPr>
        <p:txBody>
          <a:bodyPr wrap="square" rtlCol="0" anchor="t"/>
          <a:lstStyle/>
          <a:p>
            <a:pPr marL="0" indent="0" algn="ctr">
              <a:buNone/>
            </a:pPr>
            <a:r>
              <a:rPr lang="en-US" sz="1400" b="1" dirty="0">
                <a:solidFill>
                  <a:srgbClr val="FFFFFF"/>
                </a:solidFill>
                <a:latin typeface="Calibri" pitchFamily="34" charset="0"/>
                <a:ea typeface="Calibri" pitchFamily="34" charset="-122"/>
                <a:cs typeface="Calibri" pitchFamily="34" charset="-120"/>
              </a:rPr>
              <a:t>Phase 1</a:t>
            </a:r>
            <a:endParaRPr lang="en-US" sz="1400" dirty="0"/>
          </a:p>
        </p:txBody>
      </p:sp>
      <p:sp>
        <p:nvSpPr>
          <p:cNvPr id="6" name="Text 4">
            <a:extLst>
              <a:ext uri="{FF2B5EF4-FFF2-40B4-BE49-F238E27FC236}">
                <a16:creationId xmlns:a16="http://schemas.microsoft.com/office/drawing/2014/main" id="{3426E40A-0A17-5E63-B3A2-17619973273A}"/>
              </a:ext>
            </a:extLst>
          </p:cNvPr>
          <p:cNvSpPr/>
          <p:nvPr/>
        </p:nvSpPr>
        <p:spPr>
          <a:xfrm>
            <a:off x="1828799" y="822960"/>
            <a:ext cx="6294967" cy="320040"/>
          </a:xfrm>
          <a:prstGeom prst="rect">
            <a:avLst/>
          </a:prstGeom>
          <a:noFill/>
          <a:ln/>
        </p:spPr>
        <p:txBody>
          <a:bodyPr wrap="square" lIns="0" tIns="0" rIns="0" bIns="0" rtlCol="0" anchor="ctr"/>
          <a:lstStyle/>
          <a:p>
            <a:r>
              <a:rPr lang="en-US" sz="1300" b="1" dirty="0">
                <a:solidFill>
                  <a:srgbClr val="065A82"/>
                </a:solidFill>
                <a:latin typeface="Cambria" pitchFamily="34" charset="0"/>
                <a:ea typeface="Cambria" pitchFamily="34" charset="-122"/>
              </a:rPr>
              <a:t>Define the coastal zone for an island case.</a:t>
            </a:r>
          </a:p>
          <a:p>
            <a:pPr marL="0" indent="0">
              <a:buNone/>
            </a:pPr>
            <a:endParaRPr lang="en-US" sz="1300" dirty="0"/>
          </a:p>
        </p:txBody>
      </p:sp>
      <p:sp>
        <p:nvSpPr>
          <p:cNvPr id="7" name="Text 5">
            <a:extLst>
              <a:ext uri="{FF2B5EF4-FFF2-40B4-BE49-F238E27FC236}">
                <a16:creationId xmlns:a16="http://schemas.microsoft.com/office/drawing/2014/main" id="{D9E8D739-1BAD-CB77-45DE-892A4CD469BB}"/>
              </a:ext>
            </a:extLst>
          </p:cNvPr>
          <p:cNvSpPr/>
          <p:nvPr/>
        </p:nvSpPr>
        <p:spPr>
          <a:xfrm>
            <a:off x="1828799" y="1011174"/>
            <a:ext cx="6995160" cy="384048"/>
          </a:xfrm>
          <a:prstGeom prst="rect">
            <a:avLst/>
          </a:prstGeom>
          <a:noFill/>
          <a:ln/>
        </p:spPr>
        <p:txBody>
          <a:bodyPr wrap="square" lIns="0" tIns="0" rIns="0" bIns="0" rtlCol="0" anchor="ctr"/>
          <a:lstStyle/>
          <a:p>
            <a:r>
              <a:rPr lang="el-GR" sz="1200" dirty="0" err="1"/>
              <a:t>Create</a:t>
            </a:r>
            <a:r>
              <a:rPr lang="el-GR" sz="1200" dirty="0"/>
              <a:t> the </a:t>
            </a:r>
            <a:r>
              <a:rPr lang="el-GR" sz="1200" dirty="0" err="1"/>
              <a:t>coastal-zone</a:t>
            </a:r>
            <a:r>
              <a:rPr lang="el-GR" sz="1200" dirty="0"/>
              <a:t> </a:t>
            </a:r>
            <a:r>
              <a:rPr lang="el-GR" sz="1200" dirty="0" err="1"/>
              <a:t>boundary</a:t>
            </a:r>
            <a:r>
              <a:rPr lang="el-GR" sz="1200" dirty="0"/>
              <a:t> for the </a:t>
            </a:r>
            <a:r>
              <a:rPr lang="el-GR" sz="1200" dirty="0" err="1"/>
              <a:t>selected</a:t>
            </a:r>
            <a:r>
              <a:rPr lang="el-GR" sz="1200" dirty="0"/>
              <a:t> </a:t>
            </a:r>
            <a:r>
              <a:rPr lang="el-GR" sz="1200" dirty="0" err="1"/>
              <a:t>island</a:t>
            </a:r>
            <a:r>
              <a:rPr lang="el-GR" sz="1200" dirty="0"/>
              <a:t>.</a:t>
            </a:r>
            <a:endParaRPr lang="en-US" sz="1200" dirty="0"/>
          </a:p>
        </p:txBody>
      </p:sp>
      <p:sp>
        <p:nvSpPr>
          <p:cNvPr id="8" name="Shape 6">
            <a:extLst>
              <a:ext uri="{FF2B5EF4-FFF2-40B4-BE49-F238E27FC236}">
                <a16:creationId xmlns:a16="http://schemas.microsoft.com/office/drawing/2014/main" id="{0A0D0EB5-9E09-6560-E543-465E181AA9E0}"/>
              </a:ext>
            </a:extLst>
          </p:cNvPr>
          <p:cNvSpPr/>
          <p:nvPr/>
        </p:nvSpPr>
        <p:spPr>
          <a:xfrm>
            <a:off x="320040" y="1627632"/>
            <a:ext cx="1371600" cy="713232"/>
          </a:xfrm>
          <a:prstGeom prst="roundRect">
            <a:avLst>
              <a:gd name="adj" fmla="val 10256"/>
            </a:avLst>
          </a:prstGeom>
          <a:solidFill>
            <a:srgbClr val="1C7293"/>
          </a:solidFill>
          <a:ln/>
        </p:spPr>
        <p:txBody>
          <a:bodyPr/>
          <a:lstStyle/>
          <a:p>
            <a:endParaRPr lang="el-GR" sz="1400"/>
          </a:p>
        </p:txBody>
      </p:sp>
      <p:sp>
        <p:nvSpPr>
          <p:cNvPr id="10" name="Text 8">
            <a:extLst>
              <a:ext uri="{FF2B5EF4-FFF2-40B4-BE49-F238E27FC236}">
                <a16:creationId xmlns:a16="http://schemas.microsoft.com/office/drawing/2014/main" id="{F8F26F26-6798-6224-5265-7221C09F6DE9}"/>
              </a:ext>
            </a:extLst>
          </p:cNvPr>
          <p:cNvSpPr/>
          <p:nvPr/>
        </p:nvSpPr>
        <p:spPr>
          <a:xfrm>
            <a:off x="320040" y="1873504"/>
            <a:ext cx="1371600" cy="347472"/>
          </a:xfrm>
          <a:prstGeom prst="rect">
            <a:avLst/>
          </a:prstGeom>
          <a:noFill/>
          <a:ln/>
        </p:spPr>
        <p:txBody>
          <a:bodyPr wrap="square" rtlCol="0" anchor="t"/>
          <a:lstStyle/>
          <a:p>
            <a:pPr marL="0" indent="0" algn="ctr">
              <a:buNone/>
            </a:pPr>
            <a:r>
              <a:rPr lang="en-US" sz="1400" b="1" dirty="0">
                <a:solidFill>
                  <a:srgbClr val="FFFFFF"/>
                </a:solidFill>
                <a:latin typeface="Calibri" pitchFamily="34" charset="0"/>
                <a:ea typeface="Calibri" pitchFamily="34" charset="-122"/>
                <a:cs typeface="Calibri" pitchFamily="34" charset="-120"/>
              </a:rPr>
              <a:t>Phase 2</a:t>
            </a:r>
            <a:endParaRPr lang="en-US" sz="1400" dirty="0"/>
          </a:p>
        </p:txBody>
      </p:sp>
      <p:sp>
        <p:nvSpPr>
          <p:cNvPr id="11" name="Text 9">
            <a:extLst>
              <a:ext uri="{FF2B5EF4-FFF2-40B4-BE49-F238E27FC236}">
                <a16:creationId xmlns:a16="http://schemas.microsoft.com/office/drawing/2014/main" id="{369CD69A-296A-548F-3A2B-6868D3780E67}"/>
              </a:ext>
            </a:extLst>
          </p:cNvPr>
          <p:cNvSpPr/>
          <p:nvPr/>
        </p:nvSpPr>
        <p:spPr>
          <a:xfrm>
            <a:off x="1828800" y="1645920"/>
            <a:ext cx="3657600" cy="320040"/>
          </a:xfrm>
          <a:prstGeom prst="rect">
            <a:avLst/>
          </a:prstGeom>
          <a:noFill/>
          <a:ln/>
        </p:spPr>
        <p:txBody>
          <a:bodyPr wrap="square" lIns="0" tIns="0" rIns="0" bIns="0" rtlCol="0" anchor="ctr"/>
          <a:lstStyle/>
          <a:p>
            <a:r>
              <a:rPr lang="el-GR" sz="1300" b="1" dirty="0" err="1">
                <a:solidFill>
                  <a:srgbClr val="065A82"/>
                </a:solidFill>
                <a:latin typeface="Cambria" pitchFamily="34" charset="0"/>
                <a:ea typeface="Cambria" pitchFamily="34" charset="-122"/>
              </a:rPr>
              <a:t>Add</a:t>
            </a:r>
            <a:r>
              <a:rPr lang="el-GR" sz="1300" b="1" dirty="0">
                <a:solidFill>
                  <a:srgbClr val="065A82"/>
                </a:solidFill>
                <a:latin typeface="Cambria" pitchFamily="34" charset="0"/>
                <a:ea typeface="Cambria" pitchFamily="34" charset="-122"/>
              </a:rPr>
              <a:t> </a:t>
            </a:r>
            <a:r>
              <a:rPr lang="el-GR" sz="1300" b="1" dirty="0" err="1">
                <a:solidFill>
                  <a:srgbClr val="065A82"/>
                </a:solidFill>
                <a:latin typeface="Cambria" pitchFamily="34" charset="0"/>
                <a:ea typeface="Cambria" pitchFamily="34" charset="-122"/>
              </a:rPr>
              <a:t>planning</a:t>
            </a:r>
            <a:r>
              <a:rPr lang="el-GR" sz="1300" b="1" dirty="0">
                <a:solidFill>
                  <a:srgbClr val="065A82"/>
                </a:solidFill>
                <a:latin typeface="Cambria" pitchFamily="34" charset="0"/>
                <a:ea typeface="Cambria" pitchFamily="34" charset="-122"/>
              </a:rPr>
              <a:t> </a:t>
            </a:r>
            <a:r>
              <a:rPr lang="el-GR" sz="1300" b="1" dirty="0" err="1">
                <a:solidFill>
                  <a:srgbClr val="065A82"/>
                </a:solidFill>
                <a:latin typeface="Cambria" pitchFamily="34" charset="0"/>
                <a:ea typeface="Cambria" pitchFamily="34" charset="-122"/>
              </a:rPr>
              <a:t>layers</a:t>
            </a:r>
            <a:r>
              <a:rPr lang="en-US" sz="1300" b="1" dirty="0">
                <a:solidFill>
                  <a:srgbClr val="065A82"/>
                </a:solidFill>
                <a:latin typeface="Cambria" pitchFamily="34" charset="0"/>
                <a:ea typeface="Cambria" pitchFamily="34" charset="-122"/>
              </a:rPr>
              <a:t> and </a:t>
            </a:r>
            <a:r>
              <a:rPr lang="el-GR" sz="1300" b="1" dirty="0" err="1">
                <a:solidFill>
                  <a:srgbClr val="065A82"/>
                </a:solidFill>
                <a:latin typeface="Cambria" pitchFamily="34" charset="0"/>
                <a:ea typeface="Cambria" pitchFamily="34" charset="-122"/>
              </a:rPr>
              <a:t>Airbnb</a:t>
            </a:r>
            <a:r>
              <a:rPr lang="el-GR" sz="1300" b="1" dirty="0">
                <a:solidFill>
                  <a:srgbClr val="065A82"/>
                </a:solidFill>
                <a:latin typeface="Cambria" pitchFamily="34" charset="0"/>
                <a:ea typeface="Cambria" pitchFamily="34" charset="-122"/>
              </a:rPr>
              <a:t> </a:t>
            </a:r>
            <a:r>
              <a:rPr lang="el-GR" sz="1300" b="1" dirty="0" err="1">
                <a:solidFill>
                  <a:srgbClr val="065A82"/>
                </a:solidFill>
                <a:latin typeface="Cambria" pitchFamily="34" charset="0"/>
                <a:ea typeface="Cambria" pitchFamily="34" charset="-122"/>
              </a:rPr>
              <a:t>listings</a:t>
            </a:r>
            <a:endParaRPr lang="en-US" sz="1300" b="1" dirty="0">
              <a:solidFill>
                <a:srgbClr val="065A82"/>
              </a:solidFill>
              <a:latin typeface="Cambria" pitchFamily="34" charset="0"/>
              <a:ea typeface="Cambria" pitchFamily="34" charset="-122"/>
            </a:endParaRPr>
          </a:p>
        </p:txBody>
      </p:sp>
      <p:sp>
        <p:nvSpPr>
          <p:cNvPr id="12" name="Text 10">
            <a:extLst>
              <a:ext uri="{FF2B5EF4-FFF2-40B4-BE49-F238E27FC236}">
                <a16:creationId xmlns:a16="http://schemas.microsoft.com/office/drawing/2014/main" id="{E805573A-79F2-6636-A579-E5217F82F8B5}"/>
              </a:ext>
            </a:extLst>
          </p:cNvPr>
          <p:cNvSpPr/>
          <p:nvPr/>
        </p:nvSpPr>
        <p:spPr>
          <a:xfrm>
            <a:off x="1828800" y="1932051"/>
            <a:ext cx="6995160" cy="384048"/>
          </a:xfrm>
          <a:prstGeom prst="rect">
            <a:avLst/>
          </a:prstGeom>
          <a:noFill/>
          <a:ln/>
        </p:spPr>
        <p:txBody>
          <a:bodyPr wrap="square" lIns="0" tIns="0" rIns="0" bIns="0" rtlCol="0" anchor="ctr"/>
          <a:lstStyle/>
          <a:p>
            <a:r>
              <a:rPr lang="el-GR" sz="1200" dirty="0" err="1"/>
              <a:t>Load</a:t>
            </a:r>
            <a:r>
              <a:rPr lang="el-GR" sz="1200" dirty="0"/>
              <a:t> </a:t>
            </a:r>
            <a:r>
              <a:rPr lang="el-GR" sz="1200" dirty="0" err="1"/>
              <a:t>settlement</a:t>
            </a:r>
            <a:r>
              <a:rPr lang="el-GR" sz="1200" dirty="0"/>
              <a:t> </a:t>
            </a:r>
            <a:r>
              <a:rPr lang="el-GR" sz="1200" dirty="0" err="1"/>
              <a:t>boundaries</a:t>
            </a:r>
            <a:r>
              <a:rPr lang="el-GR" sz="1200" dirty="0"/>
              <a:t> and </a:t>
            </a:r>
            <a:r>
              <a:rPr lang="el-GR" sz="1200" dirty="0" err="1"/>
              <a:t>Airbnb</a:t>
            </a:r>
            <a:r>
              <a:rPr lang="el-GR" sz="1200" dirty="0"/>
              <a:t> </a:t>
            </a:r>
            <a:r>
              <a:rPr lang="el-GR" sz="1200" dirty="0" err="1"/>
              <a:t>data</a:t>
            </a:r>
            <a:r>
              <a:rPr lang="el-GR" sz="1200" dirty="0"/>
              <a:t> </a:t>
            </a:r>
            <a:r>
              <a:rPr lang="el-GR" sz="1200" dirty="0" err="1"/>
              <a:t>into</a:t>
            </a:r>
            <a:r>
              <a:rPr lang="el-GR" sz="1200" dirty="0"/>
              <a:t> QGIS. </a:t>
            </a:r>
            <a:r>
              <a:rPr lang="el-GR" sz="1200" dirty="0" err="1"/>
              <a:t>Check</a:t>
            </a:r>
            <a:r>
              <a:rPr lang="el-GR" sz="1200" dirty="0"/>
              <a:t> the listings.csv </a:t>
            </a:r>
            <a:r>
              <a:rPr lang="el-GR" sz="1200" dirty="0" err="1"/>
              <a:t>fields</a:t>
            </a:r>
            <a:endParaRPr lang="en-US" sz="1200" dirty="0"/>
          </a:p>
        </p:txBody>
      </p:sp>
      <p:sp>
        <p:nvSpPr>
          <p:cNvPr id="13" name="Shape 11">
            <a:extLst>
              <a:ext uri="{FF2B5EF4-FFF2-40B4-BE49-F238E27FC236}">
                <a16:creationId xmlns:a16="http://schemas.microsoft.com/office/drawing/2014/main" id="{02AD1FC3-7E35-D3AD-B115-EEB044046A6C}"/>
              </a:ext>
            </a:extLst>
          </p:cNvPr>
          <p:cNvSpPr/>
          <p:nvPr/>
        </p:nvSpPr>
        <p:spPr>
          <a:xfrm>
            <a:off x="320040" y="2450592"/>
            <a:ext cx="1371600" cy="713232"/>
          </a:xfrm>
          <a:prstGeom prst="roundRect">
            <a:avLst>
              <a:gd name="adj" fmla="val 10256"/>
            </a:avLst>
          </a:prstGeom>
          <a:solidFill>
            <a:srgbClr val="1A7A4A"/>
          </a:solidFill>
          <a:ln/>
        </p:spPr>
        <p:txBody>
          <a:bodyPr/>
          <a:lstStyle/>
          <a:p>
            <a:endParaRPr lang="el-GR"/>
          </a:p>
        </p:txBody>
      </p:sp>
      <p:sp>
        <p:nvSpPr>
          <p:cNvPr id="15" name="Text 13">
            <a:extLst>
              <a:ext uri="{FF2B5EF4-FFF2-40B4-BE49-F238E27FC236}">
                <a16:creationId xmlns:a16="http://schemas.microsoft.com/office/drawing/2014/main" id="{6E26CDE3-437D-F1BA-E314-2347468814EB}"/>
              </a:ext>
            </a:extLst>
          </p:cNvPr>
          <p:cNvSpPr/>
          <p:nvPr/>
        </p:nvSpPr>
        <p:spPr>
          <a:xfrm>
            <a:off x="320040" y="2696464"/>
            <a:ext cx="1371600" cy="347472"/>
          </a:xfrm>
          <a:prstGeom prst="rect">
            <a:avLst/>
          </a:prstGeom>
          <a:noFill/>
          <a:ln/>
        </p:spPr>
        <p:txBody>
          <a:bodyPr wrap="square" rtlCol="0" anchor="t"/>
          <a:lstStyle/>
          <a:p>
            <a:pPr marL="0" indent="0" algn="ctr">
              <a:buNone/>
            </a:pPr>
            <a:r>
              <a:rPr lang="en-US" sz="1400" b="1" dirty="0">
                <a:solidFill>
                  <a:srgbClr val="FFFFFF"/>
                </a:solidFill>
                <a:latin typeface="Calibri" pitchFamily="34" charset="0"/>
                <a:ea typeface="Calibri" pitchFamily="34" charset="-122"/>
                <a:cs typeface="Calibri" pitchFamily="34" charset="-120"/>
              </a:rPr>
              <a:t>Phase 3</a:t>
            </a:r>
            <a:endParaRPr lang="en-US" sz="1400" dirty="0"/>
          </a:p>
        </p:txBody>
      </p:sp>
      <p:sp>
        <p:nvSpPr>
          <p:cNvPr id="16" name="Text 14">
            <a:extLst>
              <a:ext uri="{FF2B5EF4-FFF2-40B4-BE49-F238E27FC236}">
                <a16:creationId xmlns:a16="http://schemas.microsoft.com/office/drawing/2014/main" id="{1AF3DC1A-3CE3-AD36-E0E2-E35985DB01AC}"/>
              </a:ext>
            </a:extLst>
          </p:cNvPr>
          <p:cNvSpPr/>
          <p:nvPr/>
        </p:nvSpPr>
        <p:spPr>
          <a:xfrm>
            <a:off x="1828800" y="2468880"/>
            <a:ext cx="3657600" cy="320040"/>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Hotspot Detection (KDE)</a:t>
            </a:r>
            <a:endParaRPr lang="en-US" sz="1300" dirty="0"/>
          </a:p>
        </p:txBody>
      </p:sp>
      <p:sp>
        <p:nvSpPr>
          <p:cNvPr id="17" name="Text 15">
            <a:extLst>
              <a:ext uri="{FF2B5EF4-FFF2-40B4-BE49-F238E27FC236}">
                <a16:creationId xmlns:a16="http://schemas.microsoft.com/office/drawing/2014/main" id="{7032FEFC-0C9B-D974-1636-00C34DB6C05C}"/>
              </a:ext>
            </a:extLst>
          </p:cNvPr>
          <p:cNvSpPr/>
          <p:nvPr/>
        </p:nvSpPr>
        <p:spPr>
          <a:xfrm>
            <a:off x="1828800" y="2816352"/>
            <a:ext cx="6995160" cy="384048"/>
          </a:xfrm>
          <a:prstGeom prst="rect">
            <a:avLst/>
          </a:prstGeom>
          <a:noFill/>
          <a:ln/>
        </p:spPr>
        <p:txBody>
          <a:bodyPr wrap="square" lIns="0" tIns="0" rIns="0" bIns="0" rtlCol="0" anchor="ctr"/>
          <a:lstStyle/>
          <a:p>
            <a:r>
              <a:rPr lang="el-GR" sz="1200" dirty="0" err="1"/>
              <a:t>Use</a:t>
            </a:r>
            <a:r>
              <a:rPr lang="el-GR" sz="1200" dirty="0"/>
              <a:t> </a:t>
            </a:r>
            <a:r>
              <a:rPr lang="el-GR" sz="1200" dirty="0" err="1"/>
              <a:t>Kernel</a:t>
            </a:r>
            <a:r>
              <a:rPr lang="el-GR" sz="1200" dirty="0"/>
              <a:t> </a:t>
            </a:r>
            <a:r>
              <a:rPr lang="el-GR" sz="1200" dirty="0" err="1"/>
              <a:t>Density</a:t>
            </a:r>
            <a:r>
              <a:rPr lang="el-GR" sz="1200" dirty="0"/>
              <a:t> </a:t>
            </a:r>
            <a:r>
              <a:rPr lang="el-GR" sz="1200" dirty="0" err="1"/>
              <a:t>Estimation</a:t>
            </a:r>
            <a:r>
              <a:rPr lang="el-GR" sz="1200" dirty="0"/>
              <a:t> </a:t>
            </a:r>
            <a:r>
              <a:rPr lang="el-GR" sz="1200" dirty="0" err="1"/>
              <a:t>to</a:t>
            </a:r>
            <a:r>
              <a:rPr lang="el-GR" sz="1200" dirty="0"/>
              <a:t> </a:t>
            </a:r>
            <a:r>
              <a:rPr lang="el-GR" sz="1200" dirty="0" err="1"/>
              <a:t>identify</a:t>
            </a:r>
            <a:r>
              <a:rPr lang="el-GR" sz="1200" dirty="0"/>
              <a:t> </a:t>
            </a:r>
            <a:r>
              <a:rPr lang="el-GR" sz="1200" dirty="0" err="1"/>
              <a:t>concentration</a:t>
            </a:r>
            <a:r>
              <a:rPr lang="el-GR" sz="1200" dirty="0"/>
              <a:t> </a:t>
            </a:r>
            <a:r>
              <a:rPr lang="el-GR" sz="1200" dirty="0" err="1"/>
              <a:t>areas</a:t>
            </a:r>
            <a:r>
              <a:rPr lang="el-GR" sz="1200" dirty="0"/>
              <a:t>. </a:t>
            </a:r>
            <a:r>
              <a:rPr lang="el-GR" sz="1200" dirty="0" err="1"/>
              <a:t>Compare</a:t>
            </a:r>
            <a:r>
              <a:rPr lang="el-GR" sz="1200" dirty="0"/>
              <a:t> </a:t>
            </a:r>
            <a:r>
              <a:rPr lang="el-GR" sz="1200" dirty="0" err="1"/>
              <a:t>with</a:t>
            </a:r>
            <a:r>
              <a:rPr lang="el-GR" sz="1200" dirty="0"/>
              <a:t> </a:t>
            </a:r>
            <a:r>
              <a:rPr lang="el-GR" sz="1200" dirty="0" err="1"/>
              <a:t>coastal</a:t>
            </a:r>
            <a:r>
              <a:rPr lang="el-GR" sz="1200" dirty="0"/>
              <a:t> </a:t>
            </a:r>
            <a:r>
              <a:rPr lang="el-GR" sz="1200" dirty="0" err="1"/>
              <a:t>zone</a:t>
            </a:r>
            <a:r>
              <a:rPr lang="el-GR" sz="1200" dirty="0"/>
              <a:t> and </a:t>
            </a:r>
            <a:r>
              <a:rPr lang="el-GR" sz="1200" dirty="0" err="1"/>
              <a:t>settlement</a:t>
            </a:r>
            <a:r>
              <a:rPr lang="el-GR" sz="1200" dirty="0"/>
              <a:t> </a:t>
            </a:r>
            <a:r>
              <a:rPr lang="el-GR" sz="1200" dirty="0" err="1"/>
              <a:t>boundaries</a:t>
            </a:r>
            <a:r>
              <a:rPr lang="el-GR" sz="1200" dirty="0"/>
              <a:t>.</a:t>
            </a:r>
            <a:endParaRPr lang="en-US" sz="1200" dirty="0"/>
          </a:p>
        </p:txBody>
      </p:sp>
      <p:sp>
        <p:nvSpPr>
          <p:cNvPr id="18" name="Shape 16">
            <a:extLst>
              <a:ext uri="{FF2B5EF4-FFF2-40B4-BE49-F238E27FC236}">
                <a16:creationId xmlns:a16="http://schemas.microsoft.com/office/drawing/2014/main" id="{E6C76D1C-977A-0642-FAF9-86F1F4DAD8CA}"/>
              </a:ext>
            </a:extLst>
          </p:cNvPr>
          <p:cNvSpPr/>
          <p:nvPr/>
        </p:nvSpPr>
        <p:spPr>
          <a:xfrm>
            <a:off x="320040" y="3273552"/>
            <a:ext cx="1371600" cy="713232"/>
          </a:xfrm>
          <a:prstGeom prst="roundRect">
            <a:avLst>
              <a:gd name="adj" fmla="val 10256"/>
            </a:avLst>
          </a:prstGeom>
          <a:solidFill>
            <a:srgbClr val="EDAE49"/>
          </a:solidFill>
          <a:ln/>
        </p:spPr>
        <p:txBody>
          <a:bodyPr/>
          <a:lstStyle/>
          <a:p>
            <a:endParaRPr lang="el-GR"/>
          </a:p>
        </p:txBody>
      </p:sp>
      <p:sp>
        <p:nvSpPr>
          <p:cNvPr id="20" name="Text 18">
            <a:extLst>
              <a:ext uri="{FF2B5EF4-FFF2-40B4-BE49-F238E27FC236}">
                <a16:creationId xmlns:a16="http://schemas.microsoft.com/office/drawing/2014/main" id="{1E1AFC0A-AA37-3814-6855-A00560D48AA3}"/>
              </a:ext>
            </a:extLst>
          </p:cNvPr>
          <p:cNvSpPr/>
          <p:nvPr/>
        </p:nvSpPr>
        <p:spPr>
          <a:xfrm>
            <a:off x="320040" y="3519424"/>
            <a:ext cx="1371600" cy="347472"/>
          </a:xfrm>
          <a:prstGeom prst="rect">
            <a:avLst/>
          </a:prstGeom>
          <a:noFill/>
          <a:ln/>
        </p:spPr>
        <p:txBody>
          <a:bodyPr wrap="square" rtlCol="0" anchor="t"/>
          <a:lstStyle/>
          <a:p>
            <a:pPr marL="0" indent="0" algn="ctr">
              <a:buNone/>
            </a:pPr>
            <a:r>
              <a:rPr lang="en-US" sz="1400" b="1" dirty="0">
                <a:solidFill>
                  <a:srgbClr val="FFFFFF"/>
                </a:solidFill>
                <a:latin typeface="Calibri" pitchFamily="34" charset="0"/>
                <a:ea typeface="Calibri" pitchFamily="34" charset="-122"/>
                <a:cs typeface="Calibri" pitchFamily="34" charset="-120"/>
              </a:rPr>
              <a:t>Phase 4</a:t>
            </a:r>
            <a:endParaRPr lang="en-US" sz="1400" dirty="0"/>
          </a:p>
        </p:txBody>
      </p:sp>
      <p:sp>
        <p:nvSpPr>
          <p:cNvPr id="21" name="Text 19">
            <a:extLst>
              <a:ext uri="{FF2B5EF4-FFF2-40B4-BE49-F238E27FC236}">
                <a16:creationId xmlns:a16="http://schemas.microsoft.com/office/drawing/2014/main" id="{2D12503D-EA28-F7B6-FFCB-5705E2F9E710}"/>
              </a:ext>
            </a:extLst>
          </p:cNvPr>
          <p:cNvSpPr/>
          <p:nvPr/>
        </p:nvSpPr>
        <p:spPr>
          <a:xfrm>
            <a:off x="1828800" y="3291840"/>
            <a:ext cx="3657600" cy="320040"/>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Patterns &amp; Interpretation</a:t>
            </a:r>
            <a:endParaRPr lang="en-US" sz="1300" dirty="0"/>
          </a:p>
        </p:txBody>
      </p:sp>
      <p:sp>
        <p:nvSpPr>
          <p:cNvPr id="22" name="Text 20">
            <a:extLst>
              <a:ext uri="{FF2B5EF4-FFF2-40B4-BE49-F238E27FC236}">
                <a16:creationId xmlns:a16="http://schemas.microsoft.com/office/drawing/2014/main" id="{4EF8A030-313E-84B7-0AB3-5659F4A1ABE0}"/>
              </a:ext>
            </a:extLst>
          </p:cNvPr>
          <p:cNvSpPr/>
          <p:nvPr/>
        </p:nvSpPr>
        <p:spPr>
          <a:xfrm>
            <a:off x="1828800" y="3639312"/>
            <a:ext cx="6995160" cy="384048"/>
          </a:xfrm>
          <a:prstGeom prst="rect">
            <a:avLst/>
          </a:prstGeom>
          <a:noFill/>
          <a:ln/>
        </p:spPr>
        <p:txBody>
          <a:bodyPr wrap="square" lIns="0" tIns="0" rIns="0" bIns="0" rtlCol="0" anchor="ctr"/>
          <a:lstStyle/>
          <a:p>
            <a:r>
              <a:rPr lang="el-GR" sz="1200" dirty="0" err="1"/>
              <a:t>Calculate</a:t>
            </a:r>
            <a:r>
              <a:rPr lang="el-GR" sz="1200" dirty="0"/>
              <a:t> </a:t>
            </a:r>
            <a:r>
              <a:rPr lang="el-GR" sz="1200" dirty="0" err="1"/>
              <a:t>listings</a:t>
            </a:r>
            <a:r>
              <a:rPr lang="el-GR" sz="1200" dirty="0"/>
              <a:t> </a:t>
            </a:r>
            <a:r>
              <a:rPr lang="el-GR" sz="1200" dirty="0" err="1"/>
              <a:t>inside</a:t>
            </a:r>
            <a:r>
              <a:rPr lang="el-GR" sz="1200" dirty="0"/>
              <a:t>/</a:t>
            </a:r>
            <a:r>
              <a:rPr lang="el-GR" sz="1200" dirty="0" err="1"/>
              <a:t>outside</a:t>
            </a:r>
            <a:r>
              <a:rPr lang="el-GR" sz="1200" dirty="0"/>
              <a:t> </a:t>
            </a:r>
            <a:r>
              <a:rPr lang="el-GR" sz="1200" dirty="0" err="1"/>
              <a:t>settlements</a:t>
            </a:r>
            <a:r>
              <a:rPr lang="el-GR" sz="1200" dirty="0"/>
              <a:t> and </a:t>
            </a:r>
            <a:r>
              <a:rPr lang="el-GR" sz="1200" dirty="0" err="1"/>
              <a:t>inside</a:t>
            </a:r>
            <a:r>
              <a:rPr lang="el-GR" sz="1200" dirty="0"/>
              <a:t>/</a:t>
            </a:r>
            <a:r>
              <a:rPr lang="el-GR" sz="1200" dirty="0" err="1"/>
              <a:t>outside</a:t>
            </a:r>
            <a:r>
              <a:rPr lang="el-GR" sz="1200" dirty="0"/>
              <a:t> the </a:t>
            </a:r>
            <a:r>
              <a:rPr lang="el-GR" sz="1200" dirty="0" err="1"/>
              <a:t>coastal</a:t>
            </a:r>
            <a:r>
              <a:rPr lang="el-GR" sz="1200" dirty="0"/>
              <a:t> </a:t>
            </a:r>
            <a:r>
              <a:rPr lang="el-GR" sz="1200" dirty="0" err="1"/>
              <a:t>zone</a:t>
            </a:r>
            <a:r>
              <a:rPr lang="el-GR" sz="1200" dirty="0"/>
              <a:t>. </a:t>
            </a:r>
            <a:r>
              <a:rPr lang="el-GR" sz="1200" dirty="0" err="1"/>
              <a:t>Interpret</a:t>
            </a:r>
            <a:r>
              <a:rPr lang="el-GR" sz="1200" dirty="0"/>
              <a:t> the </a:t>
            </a:r>
            <a:r>
              <a:rPr lang="el-GR" sz="1200" dirty="0" err="1"/>
              <a:t>results</a:t>
            </a:r>
            <a:r>
              <a:rPr lang="el-GR" sz="1200" dirty="0"/>
              <a:t> in a </a:t>
            </a:r>
            <a:r>
              <a:rPr lang="el-GR" sz="1200" dirty="0" err="1"/>
              <a:t>planning</a:t>
            </a:r>
            <a:r>
              <a:rPr lang="el-GR" sz="1200" dirty="0"/>
              <a:t> </a:t>
            </a:r>
            <a:r>
              <a:rPr lang="el-GR" sz="1200" dirty="0" err="1"/>
              <a:t>context</a:t>
            </a:r>
            <a:r>
              <a:rPr lang="el-GR" sz="1200" dirty="0"/>
              <a:t>.</a:t>
            </a:r>
            <a:endParaRPr lang="en-US" sz="1200" dirty="0"/>
          </a:p>
        </p:txBody>
      </p:sp>
      <p:sp>
        <p:nvSpPr>
          <p:cNvPr id="23" name="Shape 21">
            <a:extLst>
              <a:ext uri="{FF2B5EF4-FFF2-40B4-BE49-F238E27FC236}">
                <a16:creationId xmlns:a16="http://schemas.microsoft.com/office/drawing/2014/main" id="{89A83A46-CD38-24E8-1EC5-34154E31C167}"/>
              </a:ext>
            </a:extLst>
          </p:cNvPr>
          <p:cNvSpPr/>
          <p:nvPr/>
        </p:nvSpPr>
        <p:spPr>
          <a:xfrm>
            <a:off x="320040" y="4096512"/>
            <a:ext cx="1371600" cy="713232"/>
          </a:xfrm>
          <a:prstGeom prst="roundRect">
            <a:avLst>
              <a:gd name="adj" fmla="val 10256"/>
            </a:avLst>
          </a:prstGeom>
          <a:solidFill>
            <a:srgbClr val="6B2A8A"/>
          </a:solidFill>
          <a:ln/>
        </p:spPr>
        <p:txBody>
          <a:bodyPr/>
          <a:lstStyle/>
          <a:p>
            <a:endParaRPr lang="el-GR"/>
          </a:p>
        </p:txBody>
      </p:sp>
      <p:sp>
        <p:nvSpPr>
          <p:cNvPr id="25" name="Text 23">
            <a:extLst>
              <a:ext uri="{FF2B5EF4-FFF2-40B4-BE49-F238E27FC236}">
                <a16:creationId xmlns:a16="http://schemas.microsoft.com/office/drawing/2014/main" id="{1141D632-99B6-456D-1BD9-73073BEA3F66}"/>
              </a:ext>
            </a:extLst>
          </p:cNvPr>
          <p:cNvSpPr/>
          <p:nvPr/>
        </p:nvSpPr>
        <p:spPr>
          <a:xfrm>
            <a:off x="320040" y="4342384"/>
            <a:ext cx="1371600" cy="347472"/>
          </a:xfrm>
          <a:prstGeom prst="rect">
            <a:avLst/>
          </a:prstGeom>
          <a:noFill/>
          <a:ln/>
        </p:spPr>
        <p:txBody>
          <a:bodyPr wrap="square" rtlCol="0" anchor="t"/>
          <a:lstStyle/>
          <a:p>
            <a:pPr marL="0" indent="0" algn="ctr">
              <a:buNone/>
            </a:pPr>
            <a:r>
              <a:rPr lang="en-US" sz="1400" b="1" dirty="0">
                <a:solidFill>
                  <a:srgbClr val="FFFFFF"/>
                </a:solidFill>
                <a:latin typeface="Calibri" pitchFamily="34" charset="0"/>
                <a:ea typeface="Calibri" pitchFamily="34" charset="-122"/>
                <a:cs typeface="Calibri" pitchFamily="34" charset="-120"/>
              </a:rPr>
              <a:t>Wrap-up</a:t>
            </a:r>
            <a:endParaRPr lang="en-US" sz="1400" dirty="0"/>
          </a:p>
        </p:txBody>
      </p:sp>
      <p:sp>
        <p:nvSpPr>
          <p:cNvPr id="26" name="Text 24">
            <a:extLst>
              <a:ext uri="{FF2B5EF4-FFF2-40B4-BE49-F238E27FC236}">
                <a16:creationId xmlns:a16="http://schemas.microsoft.com/office/drawing/2014/main" id="{D9ACA201-514E-CF01-1114-17EF40715A26}"/>
              </a:ext>
            </a:extLst>
          </p:cNvPr>
          <p:cNvSpPr/>
          <p:nvPr/>
        </p:nvSpPr>
        <p:spPr>
          <a:xfrm>
            <a:off x="1828800" y="4114800"/>
            <a:ext cx="3657600" cy="320040"/>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Discussion &amp; Group Assignment Link</a:t>
            </a:r>
            <a:endParaRPr lang="en-US" sz="1300" dirty="0"/>
          </a:p>
        </p:txBody>
      </p:sp>
      <p:sp>
        <p:nvSpPr>
          <p:cNvPr id="27" name="Text 25">
            <a:extLst>
              <a:ext uri="{FF2B5EF4-FFF2-40B4-BE49-F238E27FC236}">
                <a16:creationId xmlns:a16="http://schemas.microsoft.com/office/drawing/2014/main" id="{3DA396F0-4095-162B-675E-E3678912B74A}"/>
              </a:ext>
            </a:extLst>
          </p:cNvPr>
          <p:cNvSpPr/>
          <p:nvPr/>
        </p:nvSpPr>
        <p:spPr>
          <a:xfrm>
            <a:off x="1828800" y="4462272"/>
            <a:ext cx="6995160" cy="384048"/>
          </a:xfrm>
          <a:prstGeom prst="rect">
            <a:avLst/>
          </a:prstGeom>
          <a:noFill/>
          <a:ln/>
        </p:spPr>
        <p:txBody>
          <a:bodyPr wrap="square" lIns="0" tIns="0" rIns="0" bIns="0" rtlCol="0" anchor="ctr"/>
          <a:lstStyle/>
          <a:p>
            <a:r>
              <a:rPr lang="el-GR" sz="1200" dirty="0" err="1"/>
              <a:t>Share</a:t>
            </a:r>
            <a:r>
              <a:rPr lang="el-GR" sz="1200" dirty="0"/>
              <a:t> </a:t>
            </a:r>
            <a:r>
              <a:rPr lang="el-GR" sz="1200" dirty="0" err="1"/>
              <a:t>preliminary</a:t>
            </a:r>
            <a:r>
              <a:rPr lang="el-GR" sz="1200" dirty="0"/>
              <a:t> </a:t>
            </a:r>
            <a:r>
              <a:rPr lang="el-GR" sz="1200" dirty="0" err="1"/>
              <a:t>findings</a:t>
            </a:r>
            <a:r>
              <a:rPr lang="el-GR" sz="1200" dirty="0"/>
              <a:t> and </a:t>
            </a:r>
            <a:r>
              <a:rPr lang="el-GR" sz="1200" dirty="0" err="1"/>
              <a:t>connect</a:t>
            </a:r>
            <a:r>
              <a:rPr lang="el-GR" sz="1200" dirty="0"/>
              <a:t> </a:t>
            </a:r>
            <a:r>
              <a:rPr lang="el-GR" sz="1200" dirty="0" err="1"/>
              <a:t>them</a:t>
            </a:r>
            <a:r>
              <a:rPr lang="el-GR" sz="1200" dirty="0"/>
              <a:t> </a:t>
            </a:r>
            <a:r>
              <a:rPr lang="el-GR" sz="1200" dirty="0" err="1"/>
              <a:t>to</a:t>
            </a:r>
            <a:r>
              <a:rPr lang="el-GR" sz="1200" dirty="0"/>
              <a:t> the </a:t>
            </a:r>
            <a:r>
              <a:rPr lang="el-GR" sz="1200" dirty="0" err="1"/>
              <a:t>group</a:t>
            </a:r>
            <a:r>
              <a:rPr lang="el-GR" sz="1200" dirty="0"/>
              <a:t> </a:t>
            </a:r>
            <a:r>
              <a:rPr lang="el-GR" sz="1200" dirty="0" err="1"/>
              <a:t>assignment</a:t>
            </a:r>
            <a:r>
              <a:rPr lang="el-GR" sz="1200" dirty="0"/>
              <a:t>.</a:t>
            </a:r>
            <a:endParaRPr lang="en-US" sz="1200" dirty="0"/>
          </a:p>
        </p:txBody>
      </p:sp>
    </p:spTree>
    <p:extLst>
      <p:ext uri="{BB962C8B-B14F-4D97-AF65-F5344CB8AC3E}">
        <p14:creationId xmlns:p14="http://schemas.microsoft.com/office/powerpoint/2010/main" val="618704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CB380-9381-FEEC-5959-482B64FF84C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E85CDC03-266D-FC4D-1A49-15FCE3593D40}"/>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2 — Create Map 2: Airbnb distribution</a:t>
            </a:r>
          </a:p>
        </p:txBody>
      </p:sp>
      <p:sp>
        <p:nvSpPr>
          <p:cNvPr id="2" name="Rounded Rectangle 3">
            <a:extLst>
              <a:ext uri="{FF2B5EF4-FFF2-40B4-BE49-F238E27FC236}">
                <a16:creationId xmlns:a16="http://schemas.microsoft.com/office/drawing/2014/main" id="{8C3C57D1-F4C3-D669-EED1-BE15F1766D52}"/>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40F9BFFB-2D33-78B7-DB76-BEBC6CF11162}"/>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FE77750A-98EF-7D38-EE25-4285974B36C2}"/>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17409900-7A3A-DAC1-5D79-A4CB02B9853A}"/>
              </a:ext>
            </a:extLst>
          </p:cNvPr>
          <p:cNvSpPr txBox="1"/>
          <p:nvPr/>
        </p:nvSpPr>
        <p:spPr>
          <a:xfrm>
            <a:off x="778967" y="259324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If points are too dense, use smaller size or transparency.</a:t>
            </a:r>
          </a:p>
        </p:txBody>
      </p:sp>
      <p:sp>
        <p:nvSpPr>
          <p:cNvPr id="12" name="Oval 7">
            <a:extLst>
              <a:ext uri="{FF2B5EF4-FFF2-40B4-BE49-F238E27FC236}">
                <a16:creationId xmlns:a16="http://schemas.microsoft.com/office/drawing/2014/main" id="{95DF1596-4202-3A13-29AB-D5DC38DB49AF}"/>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19AD9527-530D-BE7E-D4AE-9CB0EE456598}"/>
              </a:ext>
            </a:extLst>
          </p:cNvPr>
          <p:cNvSpPr txBox="1"/>
          <p:nvPr/>
        </p:nvSpPr>
        <p:spPr>
          <a:xfrm>
            <a:off x="778966" y="3225078"/>
            <a:ext cx="2757583" cy="221599"/>
          </a:xfrm>
          <a:prstGeom prst="rect">
            <a:avLst/>
          </a:prstGeom>
          <a:noFill/>
        </p:spPr>
        <p:txBody>
          <a:bodyPr wrap="square" lIns="54864" tIns="18288" rIns="54864" bIns="18288">
            <a:spAutoFit/>
          </a:bodyPr>
          <a:lstStyle/>
          <a:p>
            <a:r>
              <a:rPr lang="nl-NL" sz="1200" dirty="0">
                <a:solidFill>
                  <a:srgbClr val="142433"/>
                </a:solidFill>
                <a:latin typeface="Aptos"/>
              </a:rPr>
              <a:t>Avoid overloading the map.</a:t>
            </a:r>
          </a:p>
        </p:txBody>
      </p:sp>
      <p:sp>
        <p:nvSpPr>
          <p:cNvPr id="14" name="TextBox 13">
            <a:extLst>
              <a:ext uri="{FF2B5EF4-FFF2-40B4-BE49-F238E27FC236}">
                <a16:creationId xmlns:a16="http://schemas.microsoft.com/office/drawing/2014/main" id="{3EF00AFF-C64F-9961-0C01-7DC3D4F1C76B}"/>
              </a:ext>
            </a:extLst>
          </p:cNvPr>
          <p:cNvSpPr txBox="1"/>
          <p:nvPr/>
        </p:nvSpPr>
        <p:spPr>
          <a:xfrm>
            <a:off x="350339" y="1433904"/>
            <a:ext cx="3186211" cy="646331"/>
          </a:xfrm>
          <a:prstGeom prst="rect">
            <a:avLst/>
          </a:prstGeom>
          <a:noFill/>
        </p:spPr>
        <p:txBody>
          <a:bodyPr wrap="square">
            <a:spAutoFit/>
          </a:bodyPr>
          <a:lstStyle/>
          <a:p>
            <a:r>
              <a:rPr lang="en-US" sz="1200" dirty="0">
                <a:solidFill>
                  <a:srgbClr val="142433"/>
                </a:solidFill>
                <a:latin typeface="Aptos"/>
              </a:rPr>
              <a:t>This map shows where listings are located and whether they are concentrated near the coast or settlements.</a:t>
            </a:r>
          </a:p>
        </p:txBody>
      </p:sp>
      <p:sp>
        <p:nvSpPr>
          <p:cNvPr id="15" name="Rounded Rectangle 12">
            <a:extLst>
              <a:ext uri="{FF2B5EF4-FFF2-40B4-BE49-F238E27FC236}">
                <a16:creationId xmlns:a16="http://schemas.microsoft.com/office/drawing/2014/main" id="{E8D50B32-99AB-A712-41AA-1AA24B9C3444}"/>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9608F1F7-8A9F-8D86-CFD5-A40CD019FF30}"/>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90484556-110C-7A64-571D-C66856F8C89C}"/>
              </a:ext>
            </a:extLst>
          </p:cNvPr>
          <p:cNvSpPr txBox="1"/>
          <p:nvPr/>
        </p:nvSpPr>
        <p:spPr>
          <a:xfrm>
            <a:off x="4619708" y="1395564"/>
            <a:ext cx="3889166" cy="221599"/>
          </a:xfrm>
          <a:prstGeom prst="rect">
            <a:avLst/>
          </a:prstGeom>
          <a:noFill/>
        </p:spPr>
        <p:txBody>
          <a:bodyPr wrap="square" lIns="54864" tIns="18288" rIns="54864" bIns="18288">
            <a:spAutoFit/>
          </a:bodyPr>
          <a:lstStyle/>
          <a:p>
            <a:r>
              <a:rPr lang="nl-NL" sz="1200" b="1" dirty="0">
                <a:solidFill>
                  <a:srgbClr val="142433"/>
                </a:solidFill>
                <a:latin typeface="Aptos"/>
              </a:rPr>
              <a:t>Project → New Print Layout</a:t>
            </a:r>
          </a:p>
        </p:txBody>
      </p:sp>
      <p:sp>
        <p:nvSpPr>
          <p:cNvPr id="18" name="TextBox 17">
            <a:extLst>
              <a:ext uri="{FF2B5EF4-FFF2-40B4-BE49-F238E27FC236}">
                <a16:creationId xmlns:a16="http://schemas.microsoft.com/office/drawing/2014/main" id="{1D1AF4D0-84AD-D621-84D7-613CCFFC8A78}"/>
              </a:ext>
            </a:extLst>
          </p:cNvPr>
          <p:cNvSpPr txBox="1"/>
          <p:nvPr/>
        </p:nvSpPr>
        <p:spPr>
          <a:xfrm>
            <a:off x="4547623" y="1829848"/>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51C4BDD9-E03B-8007-BBB9-842BFEED2DEB}"/>
              </a:ext>
            </a:extLst>
          </p:cNvPr>
          <p:cNvSpPr/>
          <p:nvPr/>
        </p:nvSpPr>
        <p:spPr>
          <a:xfrm>
            <a:off x="4575055" y="217732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48B16EC6-3129-55F4-343C-1E72E1A9FB48}"/>
              </a:ext>
            </a:extLst>
          </p:cNvPr>
          <p:cNvSpPr txBox="1"/>
          <p:nvPr/>
        </p:nvSpPr>
        <p:spPr>
          <a:xfrm>
            <a:off x="4803655" y="2140150"/>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Add island, settlements, coastal zone</a:t>
            </a:r>
          </a:p>
        </p:txBody>
      </p:sp>
      <p:sp>
        <p:nvSpPr>
          <p:cNvPr id="21" name="Oval 18">
            <a:extLst>
              <a:ext uri="{FF2B5EF4-FFF2-40B4-BE49-F238E27FC236}">
                <a16:creationId xmlns:a16="http://schemas.microsoft.com/office/drawing/2014/main" id="{819C35A4-3E66-6BF9-F5BD-B57D12979BA0}"/>
              </a:ext>
            </a:extLst>
          </p:cNvPr>
          <p:cNvSpPr/>
          <p:nvPr/>
        </p:nvSpPr>
        <p:spPr>
          <a:xfrm>
            <a:off x="4575055" y="2533936"/>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5C57D9E7-E13E-2E63-4499-15812A9C11CC}"/>
              </a:ext>
            </a:extLst>
          </p:cNvPr>
          <p:cNvSpPr txBox="1"/>
          <p:nvPr/>
        </p:nvSpPr>
        <p:spPr>
          <a:xfrm>
            <a:off x="4803655" y="2504504"/>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Add Airbnb points by </a:t>
            </a:r>
            <a:r>
              <a:rPr lang="en-US" sz="1200" dirty="0" err="1">
                <a:solidFill>
                  <a:srgbClr val="142433"/>
                </a:solidFill>
                <a:latin typeface="Aptos"/>
              </a:rPr>
              <a:t>room_type</a:t>
            </a:r>
            <a:r>
              <a:rPr lang="en-US" sz="1200" dirty="0">
                <a:solidFill>
                  <a:srgbClr val="142433"/>
                </a:solidFill>
                <a:latin typeface="Aptos"/>
              </a:rPr>
              <a:t> or simple symbol</a:t>
            </a:r>
          </a:p>
        </p:txBody>
      </p:sp>
      <p:sp>
        <p:nvSpPr>
          <p:cNvPr id="23" name="Oval 20">
            <a:extLst>
              <a:ext uri="{FF2B5EF4-FFF2-40B4-BE49-F238E27FC236}">
                <a16:creationId xmlns:a16="http://schemas.microsoft.com/office/drawing/2014/main" id="{5E2A9669-D6AD-61F5-39C1-32B0849834DB}"/>
              </a:ext>
            </a:extLst>
          </p:cNvPr>
          <p:cNvSpPr/>
          <p:nvPr/>
        </p:nvSpPr>
        <p:spPr>
          <a:xfrm>
            <a:off x="4575055" y="289055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A8B996C6-0CC4-2935-6397-876100ECC7DF}"/>
              </a:ext>
            </a:extLst>
          </p:cNvPr>
          <p:cNvSpPr txBox="1"/>
          <p:nvPr/>
        </p:nvSpPr>
        <p:spPr>
          <a:xfrm>
            <a:off x="4803655" y="2850445"/>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Use transparent coastal-zone fill</a:t>
            </a:r>
          </a:p>
        </p:txBody>
      </p:sp>
      <p:sp>
        <p:nvSpPr>
          <p:cNvPr id="3" name="Oval 20">
            <a:extLst>
              <a:ext uri="{FF2B5EF4-FFF2-40B4-BE49-F238E27FC236}">
                <a16:creationId xmlns:a16="http://schemas.microsoft.com/office/drawing/2014/main" id="{04C4A2F8-109D-BF25-29AD-ED0D8F1A3578}"/>
              </a:ext>
            </a:extLst>
          </p:cNvPr>
          <p:cNvSpPr/>
          <p:nvPr/>
        </p:nvSpPr>
        <p:spPr>
          <a:xfrm>
            <a:off x="4569072" y="3238036"/>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DCB1A8CE-666A-C828-11AD-F4560A8AE752}"/>
              </a:ext>
            </a:extLst>
          </p:cNvPr>
          <p:cNvSpPr txBox="1"/>
          <p:nvPr/>
        </p:nvSpPr>
        <p:spPr>
          <a:xfrm>
            <a:off x="4797672" y="3197929"/>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Add legend, scale, north arrow</a:t>
            </a:r>
          </a:p>
        </p:txBody>
      </p:sp>
      <p:sp>
        <p:nvSpPr>
          <p:cNvPr id="5" name="Oval 20">
            <a:extLst>
              <a:ext uri="{FF2B5EF4-FFF2-40B4-BE49-F238E27FC236}">
                <a16:creationId xmlns:a16="http://schemas.microsoft.com/office/drawing/2014/main" id="{5EC716AE-9E21-EAC8-B9FA-C36429091EDC}"/>
              </a:ext>
            </a:extLst>
          </p:cNvPr>
          <p:cNvSpPr/>
          <p:nvPr/>
        </p:nvSpPr>
        <p:spPr>
          <a:xfrm>
            <a:off x="4575055" y="361208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2BBA2CFE-72D4-FFE0-10B2-02C25589DED1}"/>
              </a:ext>
            </a:extLst>
          </p:cNvPr>
          <p:cNvSpPr txBox="1"/>
          <p:nvPr/>
        </p:nvSpPr>
        <p:spPr>
          <a:xfrm>
            <a:off x="4803655" y="3571981"/>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Export as PDF/JPG</a:t>
            </a:r>
          </a:p>
        </p:txBody>
      </p:sp>
    </p:spTree>
    <p:extLst>
      <p:ext uri="{BB962C8B-B14F-4D97-AF65-F5344CB8AC3E}">
        <p14:creationId xmlns:p14="http://schemas.microsoft.com/office/powerpoint/2010/main" val="24305025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B2F35-2E44-924D-C558-8FEAC689B5C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53325CB-B16B-A78D-512F-0F8CED2E04F7}"/>
              </a:ext>
            </a:extLst>
          </p:cNvPr>
          <p:cNvSpPr txBox="1"/>
          <p:nvPr/>
        </p:nvSpPr>
        <p:spPr>
          <a:xfrm>
            <a:off x="445753" y="125882"/>
            <a:ext cx="8347909" cy="344710"/>
          </a:xfrm>
          <a:prstGeom prst="rect">
            <a:avLst/>
          </a:prstGeom>
          <a:noFill/>
        </p:spPr>
        <p:txBody>
          <a:bodyPr wrap="square" lIns="54864" tIns="18288" rIns="54864" bIns="18288">
            <a:spAutoFit/>
          </a:bodyPr>
          <a:lstStyle/>
          <a:p>
            <a:r>
              <a:rPr lang="en-US" sz="2000" b="1" dirty="0">
                <a:solidFill>
                  <a:srgbClr val="065F7A"/>
                </a:solidFill>
                <a:latin typeface="Georgia"/>
              </a:rPr>
              <a:t>Step 3 — Create Map 3: KDE hotspots</a:t>
            </a:r>
          </a:p>
        </p:txBody>
      </p:sp>
      <p:sp>
        <p:nvSpPr>
          <p:cNvPr id="2" name="Rounded Rectangle 3">
            <a:extLst>
              <a:ext uri="{FF2B5EF4-FFF2-40B4-BE49-F238E27FC236}">
                <a16:creationId xmlns:a16="http://schemas.microsoft.com/office/drawing/2014/main" id="{66F8687F-AB2C-2470-04E2-272E2B474F9B}"/>
              </a:ext>
            </a:extLst>
          </p:cNvPr>
          <p:cNvSpPr/>
          <p:nvPr/>
        </p:nvSpPr>
        <p:spPr>
          <a:xfrm>
            <a:off x="205519" y="901479"/>
            <a:ext cx="3790106" cy="34148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142433"/>
              </a:solidFill>
              <a:latin typeface="Aptos"/>
            </a:endParaRPr>
          </a:p>
        </p:txBody>
      </p:sp>
      <p:sp>
        <p:nvSpPr>
          <p:cNvPr id="9" name="TextBox 8">
            <a:extLst>
              <a:ext uri="{FF2B5EF4-FFF2-40B4-BE49-F238E27FC236}">
                <a16:creationId xmlns:a16="http://schemas.microsoft.com/office/drawing/2014/main" id="{9E5D354E-38F6-9E68-D906-A505F02E2075}"/>
              </a:ext>
            </a:extLst>
          </p:cNvPr>
          <p:cNvSpPr txBox="1"/>
          <p:nvPr/>
        </p:nvSpPr>
        <p:spPr>
          <a:xfrm>
            <a:off x="525560" y="1127054"/>
            <a:ext cx="2884077" cy="283154"/>
          </a:xfrm>
          <a:prstGeom prst="rect">
            <a:avLst/>
          </a:prstGeom>
          <a:noFill/>
        </p:spPr>
        <p:txBody>
          <a:bodyPr wrap="square" lIns="54864" tIns="18288" rIns="54864" bIns="18288">
            <a:spAutoFit/>
          </a:bodyPr>
          <a:lstStyle/>
          <a:p>
            <a:r>
              <a:rPr lang="nl-NL" sz="1600" b="1" dirty="0">
                <a:solidFill>
                  <a:srgbClr val="065F7A"/>
                </a:solidFill>
                <a:latin typeface="Aptos"/>
              </a:rPr>
              <a:t>Why this matters</a:t>
            </a:r>
          </a:p>
        </p:txBody>
      </p:sp>
      <p:sp>
        <p:nvSpPr>
          <p:cNvPr id="10" name="Oval 5">
            <a:extLst>
              <a:ext uri="{FF2B5EF4-FFF2-40B4-BE49-F238E27FC236}">
                <a16:creationId xmlns:a16="http://schemas.microsoft.com/office/drawing/2014/main" id="{5A13F93D-37B0-CB15-D076-6F2E149840E7}"/>
              </a:ext>
            </a:extLst>
          </p:cNvPr>
          <p:cNvSpPr/>
          <p:nvPr/>
        </p:nvSpPr>
        <p:spPr>
          <a:xfrm>
            <a:off x="451877" y="2619237"/>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1" name="TextBox 10">
            <a:extLst>
              <a:ext uri="{FF2B5EF4-FFF2-40B4-BE49-F238E27FC236}">
                <a16:creationId xmlns:a16="http://schemas.microsoft.com/office/drawing/2014/main" id="{7F296BF4-CED2-F7CF-156A-3B7DC9637E90}"/>
              </a:ext>
            </a:extLst>
          </p:cNvPr>
          <p:cNvSpPr txBox="1"/>
          <p:nvPr/>
        </p:nvSpPr>
        <p:spPr>
          <a:xfrm>
            <a:off x="778967" y="2593248"/>
            <a:ext cx="2757583" cy="406265"/>
          </a:xfrm>
          <a:prstGeom prst="rect">
            <a:avLst/>
          </a:prstGeom>
          <a:noFill/>
        </p:spPr>
        <p:txBody>
          <a:bodyPr wrap="square" lIns="54864" tIns="18288" rIns="54864" bIns="18288">
            <a:spAutoFit/>
          </a:bodyPr>
          <a:lstStyle/>
          <a:p>
            <a:r>
              <a:rPr lang="en-US" sz="1200" dirty="0">
                <a:solidFill>
                  <a:srgbClr val="142433"/>
                </a:solidFill>
                <a:latin typeface="Aptos"/>
              </a:rPr>
              <a:t>Choose a color ramp that clearly shows low-to-high density.</a:t>
            </a:r>
          </a:p>
        </p:txBody>
      </p:sp>
      <p:sp>
        <p:nvSpPr>
          <p:cNvPr id="12" name="Oval 7">
            <a:extLst>
              <a:ext uri="{FF2B5EF4-FFF2-40B4-BE49-F238E27FC236}">
                <a16:creationId xmlns:a16="http://schemas.microsoft.com/office/drawing/2014/main" id="{D4955C24-EB3D-12E3-7C23-AC1AFEC2A67F}"/>
              </a:ext>
            </a:extLst>
          </p:cNvPr>
          <p:cNvSpPr/>
          <p:nvPr/>
        </p:nvSpPr>
        <p:spPr>
          <a:xfrm>
            <a:off x="445753" y="3308729"/>
            <a:ext cx="196977" cy="25798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13" name="TextBox 12">
            <a:extLst>
              <a:ext uri="{FF2B5EF4-FFF2-40B4-BE49-F238E27FC236}">
                <a16:creationId xmlns:a16="http://schemas.microsoft.com/office/drawing/2014/main" id="{70D08432-1818-560C-F606-D0AEA526AAF4}"/>
              </a:ext>
            </a:extLst>
          </p:cNvPr>
          <p:cNvSpPr txBox="1"/>
          <p:nvPr/>
        </p:nvSpPr>
        <p:spPr>
          <a:xfrm>
            <a:off x="778966" y="3225078"/>
            <a:ext cx="2757583" cy="406265"/>
          </a:xfrm>
          <a:prstGeom prst="rect">
            <a:avLst/>
          </a:prstGeom>
          <a:noFill/>
        </p:spPr>
        <p:txBody>
          <a:bodyPr wrap="square" lIns="54864" tIns="18288" rIns="54864" bIns="18288">
            <a:spAutoFit/>
          </a:bodyPr>
          <a:lstStyle/>
          <a:p>
            <a:r>
              <a:rPr lang="nl-NL" sz="1200" dirty="0">
                <a:solidFill>
                  <a:srgbClr val="142433"/>
                </a:solidFill>
                <a:latin typeface="Aptos"/>
              </a:rPr>
              <a:t>Include a note on KDE radius, e.g. 500 m.</a:t>
            </a:r>
          </a:p>
        </p:txBody>
      </p:sp>
      <p:sp>
        <p:nvSpPr>
          <p:cNvPr id="14" name="TextBox 13">
            <a:extLst>
              <a:ext uri="{FF2B5EF4-FFF2-40B4-BE49-F238E27FC236}">
                <a16:creationId xmlns:a16="http://schemas.microsoft.com/office/drawing/2014/main" id="{4AEEE488-6D4A-0359-5783-14E37ACD2002}"/>
              </a:ext>
            </a:extLst>
          </p:cNvPr>
          <p:cNvSpPr txBox="1"/>
          <p:nvPr/>
        </p:nvSpPr>
        <p:spPr>
          <a:xfrm>
            <a:off x="350339" y="1433904"/>
            <a:ext cx="3186211" cy="461665"/>
          </a:xfrm>
          <a:prstGeom prst="rect">
            <a:avLst/>
          </a:prstGeom>
          <a:noFill/>
        </p:spPr>
        <p:txBody>
          <a:bodyPr wrap="square">
            <a:spAutoFit/>
          </a:bodyPr>
          <a:lstStyle/>
          <a:p>
            <a:r>
              <a:rPr lang="en-US" sz="1200" dirty="0">
                <a:solidFill>
                  <a:srgbClr val="142433"/>
                </a:solidFill>
                <a:latin typeface="Aptos"/>
              </a:rPr>
              <a:t>This is the main analytical output: it shows the strongest Airbnb concentration areas.</a:t>
            </a:r>
          </a:p>
        </p:txBody>
      </p:sp>
      <p:sp>
        <p:nvSpPr>
          <p:cNvPr id="15" name="Rounded Rectangle 12">
            <a:extLst>
              <a:ext uri="{FF2B5EF4-FFF2-40B4-BE49-F238E27FC236}">
                <a16:creationId xmlns:a16="http://schemas.microsoft.com/office/drawing/2014/main" id="{E0CFEDCD-B574-32FD-18E4-1B43B8835F69}"/>
              </a:ext>
            </a:extLst>
          </p:cNvPr>
          <p:cNvSpPr/>
          <p:nvPr/>
        </p:nvSpPr>
        <p:spPr>
          <a:xfrm>
            <a:off x="4391108" y="880494"/>
            <a:ext cx="4151948" cy="345110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93EB9D7E-BE03-2D4A-A659-B664285D388D}"/>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7" name="TextBox 16">
            <a:extLst>
              <a:ext uri="{FF2B5EF4-FFF2-40B4-BE49-F238E27FC236}">
                <a16:creationId xmlns:a16="http://schemas.microsoft.com/office/drawing/2014/main" id="{D1DE5E66-B179-BBE0-A131-7C558A400B86}"/>
              </a:ext>
            </a:extLst>
          </p:cNvPr>
          <p:cNvSpPr txBox="1"/>
          <p:nvPr/>
        </p:nvSpPr>
        <p:spPr>
          <a:xfrm>
            <a:off x="4619708" y="1395564"/>
            <a:ext cx="3889166" cy="221599"/>
          </a:xfrm>
          <a:prstGeom prst="rect">
            <a:avLst/>
          </a:prstGeom>
          <a:noFill/>
        </p:spPr>
        <p:txBody>
          <a:bodyPr wrap="square" lIns="54864" tIns="18288" rIns="54864" bIns="18288">
            <a:spAutoFit/>
          </a:bodyPr>
          <a:lstStyle/>
          <a:p>
            <a:r>
              <a:rPr lang="nl-NL" sz="1200" b="1" dirty="0">
                <a:solidFill>
                  <a:srgbClr val="142433"/>
                </a:solidFill>
                <a:latin typeface="Aptos"/>
              </a:rPr>
              <a:t>Project → New Print Layout</a:t>
            </a:r>
          </a:p>
        </p:txBody>
      </p:sp>
      <p:sp>
        <p:nvSpPr>
          <p:cNvPr id="18" name="TextBox 17">
            <a:extLst>
              <a:ext uri="{FF2B5EF4-FFF2-40B4-BE49-F238E27FC236}">
                <a16:creationId xmlns:a16="http://schemas.microsoft.com/office/drawing/2014/main" id="{FBD93E72-85CD-B32F-6660-4FD84B8DE032}"/>
              </a:ext>
            </a:extLst>
          </p:cNvPr>
          <p:cNvSpPr txBox="1"/>
          <p:nvPr/>
        </p:nvSpPr>
        <p:spPr>
          <a:xfrm>
            <a:off x="4547623" y="1829848"/>
            <a:ext cx="3889166"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19" name="Oval 16">
            <a:extLst>
              <a:ext uri="{FF2B5EF4-FFF2-40B4-BE49-F238E27FC236}">
                <a16:creationId xmlns:a16="http://schemas.microsoft.com/office/drawing/2014/main" id="{5754DD40-E61A-73FA-CE09-B7D2BEE94B87}"/>
              </a:ext>
            </a:extLst>
          </p:cNvPr>
          <p:cNvSpPr/>
          <p:nvPr/>
        </p:nvSpPr>
        <p:spPr>
          <a:xfrm>
            <a:off x="4575055" y="2177320"/>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a:extLst>
              <a:ext uri="{FF2B5EF4-FFF2-40B4-BE49-F238E27FC236}">
                <a16:creationId xmlns:a16="http://schemas.microsoft.com/office/drawing/2014/main" id="{9420B359-F5FC-3F27-DC22-8937595D3211}"/>
              </a:ext>
            </a:extLst>
          </p:cNvPr>
          <p:cNvSpPr txBox="1"/>
          <p:nvPr/>
        </p:nvSpPr>
        <p:spPr>
          <a:xfrm>
            <a:off x="4803655" y="2140150"/>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Add KDE raster clipped to island</a:t>
            </a:r>
          </a:p>
        </p:txBody>
      </p:sp>
      <p:sp>
        <p:nvSpPr>
          <p:cNvPr id="21" name="Oval 18">
            <a:extLst>
              <a:ext uri="{FF2B5EF4-FFF2-40B4-BE49-F238E27FC236}">
                <a16:creationId xmlns:a16="http://schemas.microsoft.com/office/drawing/2014/main" id="{EEB9A5C8-CC82-77C1-788A-A72DF9DE916B}"/>
              </a:ext>
            </a:extLst>
          </p:cNvPr>
          <p:cNvSpPr/>
          <p:nvPr/>
        </p:nvSpPr>
        <p:spPr>
          <a:xfrm>
            <a:off x="4575055" y="2533936"/>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172693B1-74C7-CA25-DD92-92F1B16D33D9}"/>
              </a:ext>
            </a:extLst>
          </p:cNvPr>
          <p:cNvSpPr txBox="1"/>
          <p:nvPr/>
        </p:nvSpPr>
        <p:spPr>
          <a:xfrm>
            <a:off x="4803655" y="2504504"/>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Overlay settlements and coastal zone boundaries</a:t>
            </a:r>
          </a:p>
        </p:txBody>
      </p:sp>
      <p:sp>
        <p:nvSpPr>
          <p:cNvPr id="23" name="Oval 20">
            <a:extLst>
              <a:ext uri="{FF2B5EF4-FFF2-40B4-BE49-F238E27FC236}">
                <a16:creationId xmlns:a16="http://schemas.microsoft.com/office/drawing/2014/main" id="{34D3AFD3-AE01-2BBF-994E-3ECD6C95B570}"/>
              </a:ext>
            </a:extLst>
          </p:cNvPr>
          <p:cNvSpPr/>
          <p:nvPr/>
        </p:nvSpPr>
        <p:spPr>
          <a:xfrm>
            <a:off x="4575055" y="2890552"/>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0A67DA70-E582-AB8B-FFF2-9E7C0BB5CDB1}"/>
              </a:ext>
            </a:extLst>
          </p:cNvPr>
          <p:cNvSpPr txBox="1"/>
          <p:nvPr/>
        </p:nvSpPr>
        <p:spPr>
          <a:xfrm>
            <a:off x="4803655" y="2850445"/>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Add legend explaining density classes</a:t>
            </a:r>
          </a:p>
        </p:txBody>
      </p:sp>
      <p:sp>
        <p:nvSpPr>
          <p:cNvPr id="3" name="Oval 20">
            <a:extLst>
              <a:ext uri="{FF2B5EF4-FFF2-40B4-BE49-F238E27FC236}">
                <a16:creationId xmlns:a16="http://schemas.microsoft.com/office/drawing/2014/main" id="{5C97778F-E455-ADD6-926F-899C01DF1110}"/>
              </a:ext>
            </a:extLst>
          </p:cNvPr>
          <p:cNvSpPr/>
          <p:nvPr/>
        </p:nvSpPr>
        <p:spPr>
          <a:xfrm>
            <a:off x="4569072" y="3238036"/>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EBA781B6-20E3-A4A1-4F90-4355021A727D}"/>
              </a:ext>
            </a:extLst>
          </p:cNvPr>
          <p:cNvSpPr txBox="1"/>
          <p:nvPr/>
        </p:nvSpPr>
        <p:spPr>
          <a:xfrm>
            <a:off x="4797672" y="3197929"/>
            <a:ext cx="3705219" cy="221599"/>
          </a:xfrm>
          <a:prstGeom prst="rect">
            <a:avLst/>
          </a:prstGeom>
          <a:noFill/>
        </p:spPr>
        <p:txBody>
          <a:bodyPr wrap="square" lIns="54864" tIns="18288" rIns="54864" bIns="18288">
            <a:spAutoFit/>
          </a:bodyPr>
          <a:lstStyle/>
          <a:p>
            <a:r>
              <a:rPr lang="en-US" sz="1200" dirty="0">
                <a:solidFill>
                  <a:srgbClr val="142433"/>
                </a:solidFill>
                <a:latin typeface="Aptos"/>
              </a:rPr>
              <a:t>Add  scale, north arrow</a:t>
            </a:r>
          </a:p>
        </p:txBody>
      </p:sp>
      <p:sp>
        <p:nvSpPr>
          <p:cNvPr id="5" name="Oval 20">
            <a:extLst>
              <a:ext uri="{FF2B5EF4-FFF2-40B4-BE49-F238E27FC236}">
                <a16:creationId xmlns:a16="http://schemas.microsoft.com/office/drawing/2014/main" id="{DAD0FD75-BB7B-9D58-762A-5DA21650F296}"/>
              </a:ext>
            </a:extLst>
          </p:cNvPr>
          <p:cNvSpPr/>
          <p:nvPr/>
        </p:nvSpPr>
        <p:spPr>
          <a:xfrm>
            <a:off x="4575055" y="3612088"/>
            <a:ext cx="154543" cy="189818"/>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82AB3BD4-7629-F411-D1A6-5EE03B852B9E}"/>
              </a:ext>
            </a:extLst>
          </p:cNvPr>
          <p:cNvSpPr txBox="1"/>
          <p:nvPr/>
        </p:nvSpPr>
        <p:spPr>
          <a:xfrm>
            <a:off x="4803655" y="3571981"/>
            <a:ext cx="3705219" cy="221599"/>
          </a:xfrm>
          <a:prstGeom prst="rect">
            <a:avLst/>
          </a:prstGeom>
          <a:noFill/>
        </p:spPr>
        <p:txBody>
          <a:bodyPr wrap="square" lIns="54864" tIns="18288" rIns="54864" bIns="18288">
            <a:spAutoFit/>
          </a:bodyPr>
          <a:lstStyle/>
          <a:p>
            <a:r>
              <a:rPr lang="nl-NL" sz="1200" dirty="0">
                <a:solidFill>
                  <a:srgbClr val="142433"/>
                </a:solidFill>
                <a:latin typeface="Aptos"/>
              </a:rPr>
              <a:t>Export as PDF/JPG</a:t>
            </a:r>
          </a:p>
        </p:txBody>
      </p:sp>
    </p:spTree>
    <p:extLst>
      <p:ext uri="{BB962C8B-B14F-4D97-AF65-F5344CB8AC3E}">
        <p14:creationId xmlns:p14="http://schemas.microsoft.com/office/powerpoint/2010/main" val="2076427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0D129-D6D1-7474-9761-84BA97BF790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4D263E1-7373-12A4-00EA-D0D4B4D40A8E}"/>
              </a:ext>
            </a:extLst>
          </p:cNvPr>
          <p:cNvSpPr txBox="1"/>
          <p:nvPr/>
        </p:nvSpPr>
        <p:spPr>
          <a:xfrm>
            <a:off x="445753" y="125882"/>
            <a:ext cx="8347909" cy="344710"/>
          </a:xfrm>
          <a:prstGeom prst="rect">
            <a:avLst/>
          </a:prstGeom>
          <a:noFill/>
        </p:spPr>
        <p:txBody>
          <a:bodyPr wrap="square" lIns="54864" tIns="18288" rIns="54864" bIns="18288">
            <a:spAutoFit/>
          </a:bodyPr>
          <a:lstStyle/>
          <a:p>
            <a:r>
              <a:rPr lang="nl-NL" sz="2000" b="1" dirty="0">
                <a:solidFill>
                  <a:srgbClr val="065F7A"/>
                </a:solidFill>
                <a:latin typeface="Georgia"/>
              </a:rPr>
              <a:t>Interpretation: questions to answer</a:t>
            </a:r>
          </a:p>
        </p:txBody>
      </p:sp>
      <p:sp>
        <p:nvSpPr>
          <p:cNvPr id="8" name="Oval 2">
            <a:extLst>
              <a:ext uri="{FF2B5EF4-FFF2-40B4-BE49-F238E27FC236}">
                <a16:creationId xmlns:a16="http://schemas.microsoft.com/office/drawing/2014/main" id="{6B3D7241-59CE-953A-02E7-03E5AF568E7E}"/>
              </a:ext>
            </a:extLst>
          </p:cNvPr>
          <p:cNvSpPr/>
          <p:nvPr/>
        </p:nvSpPr>
        <p:spPr>
          <a:xfrm>
            <a:off x="704851" y="787980"/>
            <a:ext cx="210748" cy="19751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5" name="TextBox 24">
            <a:extLst>
              <a:ext uri="{FF2B5EF4-FFF2-40B4-BE49-F238E27FC236}">
                <a16:creationId xmlns:a16="http://schemas.microsoft.com/office/drawing/2014/main" id="{9D43A558-4B49-43B7-9EA9-F0577721371E}"/>
              </a:ext>
            </a:extLst>
          </p:cNvPr>
          <p:cNvSpPr txBox="1"/>
          <p:nvPr/>
        </p:nvSpPr>
        <p:spPr>
          <a:xfrm>
            <a:off x="1079183" y="764703"/>
            <a:ext cx="6526530" cy="252377"/>
          </a:xfrm>
          <a:prstGeom prst="rect">
            <a:avLst/>
          </a:prstGeom>
          <a:noFill/>
        </p:spPr>
        <p:txBody>
          <a:bodyPr wrap="square" lIns="54864" tIns="18288" rIns="54864" bIns="18288">
            <a:spAutoFit/>
          </a:bodyPr>
          <a:lstStyle/>
          <a:p>
            <a:pPr algn="l"/>
            <a:r>
              <a:rPr sz="1400" b="0">
                <a:solidFill>
                  <a:srgbClr val="142433"/>
                </a:solidFill>
                <a:latin typeface="Aptos"/>
              </a:rPr>
              <a:t>Are most Airbnb listings inside or outside the coastal zone?</a:t>
            </a:r>
          </a:p>
        </p:txBody>
      </p:sp>
      <p:sp>
        <p:nvSpPr>
          <p:cNvPr id="26" name="Oval 4">
            <a:extLst>
              <a:ext uri="{FF2B5EF4-FFF2-40B4-BE49-F238E27FC236}">
                <a16:creationId xmlns:a16="http://schemas.microsoft.com/office/drawing/2014/main" id="{B938C1C2-EC47-008B-A51E-4E0A5C02F79B}"/>
              </a:ext>
            </a:extLst>
          </p:cNvPr>
          <p:cNvSpPr/>
          <p:nvPr/>
        </p:nvSpPr>
        <p:spPr>
          <a:xfrm>
            <a:off x="704851" y="1437204"/>
            <a:ext cx="210748" cy="19751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7" name="TextBox 26">
            <a:extLst>
              <a:ext uri="{FF2B5EF4-FFF2-40B4-BE49-F238E27FC236}">
                <a16:creationId xmlns:a16="http://schemas.microsoft.com/office/drawing/2014/main" id="{7A985E1B-6359-0D03-3300-25396BA6CDBD}"/>
              </a:ext>
            </a:extLst>
          </p:cNvPr>
          <p:cNvSpPr txBox="1"/>
          <p:nvPr/>
        </p:nvSpPr>
        <p:spPr>
          <a:xfrm>
            <a:off x="1079183" y="1413927"/>
            <a:ext cx="6526530" cy="252377"/>
          </a:xfrm>
          <a:prstGeom prst="rect">
            <a:avLst/>
          </a:prstGeom>
          <a:noFill/>
        </p:spPr>
        <p:txBody>
          <a:bodyPr wrap="square" lIns="54864" tIns="18288" rIns="54864" bIns="18288">
            <a:spAutoFit/>
          </a:bodyPr>
          <a:lstStyle/>
          <a:p>
            <a:pPr algn="l"/>
            <a:r>
              <a:rPr sz="1400" b="0">
                <a:solidFill>
                  <a:srgbClr val="142433"/>
                </a:solidFill>
                <a:latin typeface="Aptos"/>
              </a:rPr>
              <a:t>Are listings mainly inside settlements or outside them?</a:t>
            </a:r>
          </a:p>
        </p:txBody>
      </p:sp>
      <p:sp>
        <p:nvSpPr>
          <p:cNvPr id="28" name="Oval 6">
            <a:extLst>
              <a:ext uri="{FF2B5EF4-FFF2-40B4-BE49-F238E27FC236}">
                <a16:creationId xmlns:a16="http://schemas.microsoft.com/office/drawing/2014/main" id="{D8606BFE-33E6-8DB4-3550-ECA7EDCA834A}"/>
              </a:ext>
            </a:extLst>
          </p:cNvPr>
          <p:cNvSpPr/>
          <p:nvPr/>
        </p:nvSpPr>
        <p:spPr>
          <a:xfrm>
            <a:off x="704851" y="2086428"/>
            <a:ext cx="210748" cy="19751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29" name="TextBox 28">
            <a:extLst>
              <a:ext uri="{FF2B5EF4-FFF2-40B4-BE49-F238E27FC236}">
                <a16:creationId xmlns:a16="http://schemas.microsoft.com/office/drawing/2014/main" id="{0012ADED-7326-1B16-FF5F-9F433E90D09C}"/>
              </a:ext>
            </a:extLst>
          </p:cNvPr>
          <p:cNvSpPr txBox="1"/>
          <p:nvPr/>
        </p:nvSpPr>
        <p:spPr>
          <a:xfrm>
            <a:off x="1079183" y="2063151"/>
            <a:ext cx="6526530" cy="252377"/>
          </a:xfrm>
          <a:prstGeom prst="rect">
            <a:avLst/>
          </a:prstGeom>
          <a:noFill/>
        </p:spPr>
        <p:txBody>
          <a:bodyPr wrap="square" lIns="54864" tIns="18288" rIns="54864" bIns="18288">
            <a:spAutoFit/>
          </a:bodyPr>
          <a:lstStyle/>
          <a:p>
            <a:pPr algn="l"/>
            <a:r>
              <a:rPr sz="1400" b="0">
                <a:solidFill>
                  <a:srgbClr val="142433"/>
                </a:solidFill>
                <a:latin typeface="Aptos"/>
              </a:rPr>
              <a:t>Do hotspots overlap with the coast, settlements, heritage or protected areas?</a:t>
            </a:r>
          </a:p>
        </p:txBody>
      </p:sp>
      <p:sp>
        <p:nvSpPr>
          <p:cNvPr id="30" name="Oval 8">
            <a:extLst>
              <a:ext uri="{FF2B5EF4-FFF2-40B4-BE49-F238E27FC236}">
                <a16:creationId xmlns:a16="http://schemas.microsoft.com/office/drawing/2014/main" id="{FD6E9D97-F8F8-1EC6-275D-F554C8ACBD1D}"/>
              </a:ext>
            </a:extLst>
          </p:cNvPr>
          <p:cNvSpPr/>
          <p:nvPr/>
        </p:nvSpPr>
        <p:spPr>
          <a:xfrm>
            <a:off x="704851" y="2735652"/>
            <a:ext cx="210748" cy="19751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31" name="TextBox 30">
            <a:extLst>
              <a:ext uri="{FF2B5EF4-FFF2-40B4-BE49-F238E27FC236}">
                <a16:creationId xmlns:a16="http://schemas.microsoft.com/office/drawing/2014/main" id="{157BB819-DEE0-0DCF-461B-6C78A0D9CB0A}"/>
              </a:ext>
            </a:extLst>
          </p:cNvPr>
          <p:cNvSpPr txBox="1"/>
          <p:nvPr/>
        </p:nvSpPr>
        <p:spPr>
          <a:xfrm>
            <a:off x="1079183" y="2712375"/>
            <a:ext cx="6526530" cy="252377"/>
          </a:xfrm>
          <a:prstGeom prst="rect">
            <a:avLst/>
          </a:prstGeom>
          <a:noFill/>
        </p:spPr>
        <p:txBody>
          <a:bodyPr wrap="square" lIns="54864" tIns="18288" rIns="54864" bIns="18288">
            <a:spAutoFit/>
          </a:bodyPr>
          <a:lstStyle/>
          <a:p>
            <a:pPr algn="l"/>
            <a:r>
              <a:rPr sz="1400" b="0">
                <a:solidFill>
                  <a:srgbClr val="142433"/>
                </a:solidFill>
                <a:latin typeface="Aptos"/>
              </a:rPr>
              <a:t>Is Airbnb spreading tourism or intensifying existing coastal hotspots?</a:t>
            </a:r>
          </a:p>
        </p:txBody>
      </p:sp>
      <p:sp>
        <p:nvSpPr>
          <p:cNvPr id="32" name="Oval 10">
            <a:extLst>
              <a:ext uri="{FF2B5EF4-FFF2-40B4-BE49-F238E27FC236}">
                <a16:creationId xmlns:a16="http://schemas.microsoft.com/office/drawing/2014/main" id="{0FBA1B04-0757-C2B3-22A6-00DE59118015}"/>
              </a:ext>
            </a:extLst>
          </p:cNvPr>
          <p:cNvSpPr/>
          <p:nvPr/>
        </p:nvSpPr>
        <p:spPr>
          <a:xfrm>
            <a:off x="704851" y="3384875"/>
            <a:ext cx="210748" cy="19751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400"/>
          </a:p>
        </p:txBody>
      </p:sp>
      <p:sp>
        <p:nvSpPr>
          <p:cNvPr id="33" name="TextBox 32">
            <a:extLst>
              <a:ext uri="{FF2B5EF4-FFF2-40B4-BE49-F238E27FC236}">
                <a16:creationId xmlns:a16="http://schemas.microsoft.com/office/drawing/2014/main" id="{8BD757CF-D9B2-33A9-83E1-171729D78FCA}"/>
              </a:ext>
            </a:extLst>
          </p:cNvPr>
          <p:cNvSpPr txBox="1"/>
          <p:nvPr/>
        </p:nvSpPr>
        <p:spPr>
          <a:xfrm>
            <a:off x="1079183" y="3361598"/>
            <a:ext cx="6526530" cy="252377"/>
          </a:xfrm>
          <a:prstGeom prst="rect">
            <a:avLst/>
          </a:prstGeom>
          <a:noFill/>
        </p:spPr>
        <p:txBody>
          <a:bodyPr wrap="square" lIns="54864" tIns="18288" rIns="54864" bIns="18288">
            <a:spAutoFit/>
          </a:bodyPr>
          <a:lstStyle/>
          <a:p>
            <a:pPr algn="l"/>
            <a:r>
              <a:rPr sz="1400" b="0">
                <a:solidFill>
                  <a:srgbClr val="142433"/>
                </a:solidFill>
                <a:latin typeface="Aptos"/>
              </a:rPr>
              <a:t>What does this mean for planning, housing and coastal management?</a:t>
            </a:r>
          </a:p>
        </p:txBody>
      </p:sp>
    </p:spTree>
    <p:extLst>
      <p:ext uri="{BB962C8B-B14F-4D97-AF65-F5344CB8AC3E}">
        <p14:creationId xmlns:p14="http://schemas.microsoft.com/office/powerpoint/2010/main" val="42926254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12">
    <p:bg>
      <p:bgPr>
        <a:solidFill>
          <a:srgbClr val="065A82"/>
        </a:solidFill>
        <a:effectLst/>
      </p:bgPr>
    </p:bg>
    <p:spTree>
      <p:nvGrpSpPr>
        <p:cNvPr id="1" name=""/>
        <p:cNvGrpSpPr/>
        <p:nvPr/>
      </p:nvGrpSpPr>
      <p:grpSpPr>
        <a:xfrm>
          <a:off x="0" y="0"/>
          <a:ext cx="0" cy="0"/>
          <a:chOff x="0" y="0"/>
          <a:chExt cx="0" cy="0"/>
        </a:xfrm>
      </p:grpSpPr>
      <p:sp>
        <p:nvSpPr>
          <p:cNvPr id="2" name="Text 0"/>
          <p:cNvSpPr/>
          <p:nvPr/>
        </p:nvSpPr>
        <p:spPr>
          <a:xfrm>
            <a:off x="457200" y="182880"/>
            <a:ext cx="8229600" cy="50292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Lab Wrap-Up: What Did We Learn?</a:t>
            </a:r>
            <a:endParaRPr lang="en-US" sz="2600" dirty="0"/>
          </a:p>
        </p:txBody>
      </p:sp>
      <p:sp>
        <p:nvSpPr>
          <p:cNvPr id="3" name="Shape 1"/>
          <p:cNvSpPr/>
          <p:nvPr/>
        </p:nvSpPr>
        <p:spPr>
          <a:xfrm>
            <a:off x="365760" y="822960"/>
            <a:ext cx="8412480" cy="713232"/>
          </a:xfrm>
          <a:prstGeom prst="roundRect">
            <a:avLst>
              <a:gd name="adj" fmla="val 10256"/>
            </a:avLst>
          </a:prstGeom>
          <a:solidFill>
            <a:srgbClr val="1C7293"/>
          </a:solidFill>
          <a:ln/>
        </p:spPr>
        <p:txBody>
          <a:bodyPr/>
          <a:lstStyle/>
          <a:p>
            <a:endParaRPr lang="el-GR"/>
          </a:p>
        </p:txBody>
      </p:sp>
      <p:sp>
        <p:nvSpPr>
          <p:cNvPr id="4" name="Shape 2"/>
          <p:cNvSpPr/>
          <p:nvPr/>
        </p:nvSpPr>
        <p:spPr>
          <a:xfrm>
            <a:off x="502920" y="960120"/>
            <a:ext cx="256032" cy="256032"/>
          </a:xfrm>
          <a:prstGeom prst="ellipse">
            <a:avLst/>
          </a:prstGeom>
          <a:solidFill>
            <a:srgbClr val="EDAE49"/>
          </a:solidFill>
          <a:ln w="12700">
            <a:solidFill>
              <a:srgbClr val="EDAE49"/>
            </a:solidFill>
            <a:prstDash val="solid"/>
          </a:ln>
        </p:spPr>
        <p:txBody>
          <a:bodyPr/>
          <a:lstStyle/>
          <a:p>
            <a:endParaRPr lang="el-GR"/>
          </a:p>
        </p:txBody>
      </p:sp>
      <p:sp>
        <p:nvSpPr>
          <p:cNvPr id="5" name="Text 3"/>
          <p:cNvSpPr/>
          <p:nvPr/>
        </p:nvSpPr>
        <p:spPr>
          <a:xfrm>
            <a:off x="868680" y="850392"/>
            <a:ext cx="7680960" cy="640080"/>
          </a:xfrm>
          <a:prstGeom prst="rect">
            <a:avLst/>
          </a:prstGeom>
          <a:noFill/>
          <a:ln/>
        </p:spPr>
        <p:txBody>
          <a:bodyPr wrap="square" lIns="0" tIns="0" rIns="0" bIns="0" rtlCol="0" anchor="ctr"/>
          <a:lstStyle/>
          <a:p>
            <a:r>
              <a:rPr lang="en-US" sz="1600" dirty="0">
                <a:solidFill>
                  <a:srgbClr val="FFFFFF"/>
                </a:solidFill>
              </a:rPr>
              <a:t>Coastal-zone definitions shape the results.</a:t>
            </a:r>
            <a:endParaRPr lang="en-US" sz="1600" dirty="0"/>
          </a:p>
        </p:txBody>
      </p:sp>
      <p:sp>
        <p:nvSpPr>
          <p:cNvPr id="6" name="Shape 4"/>
          <p:cNvSpPr/>
          <p:nvPr/>
        </p:nvSpPr>
        <p:spPr>
          <a:xfrm>
            <a:off x="365760" y="1627632"/>
            <a:ext cx="8412480" cy="713232"/>
          </a:xfrm>
          <a:prstGeom prst="roundRect">
            <a:avLst>
              <a:gd name="adj" fmla="val 10256"/>
            </a:avLst>
          </a:prstGeom>
          <a:solidFill>
            <a:srgbClr val="0D5470"/>
          </a:solidFill>
          <a:ln/>
        </p:spPr>
        <p:txBody>
          <a:bodyPr/>
          <a:lstStyle/>
          <a:p>
            <a:endParaRPr lang="el-GR"/>
          </a:p>
        </p:txBody>
      </p:sp>
      <p:sp>
        <p:nvSpPr>
          <p:cNvPr id="7" name="Shape 5"/>
          <p:cNvSpPr/>
          <p:nvPr/>
        </p:nvSpPr>
        <p:spPr>
          <a:xfrm>
            <a:off x="502920" y="1764792"/>
            <a:ext cx="256032" cy="256032"/>
          </a:xfrm>
          <a:prstGeom prst="ellipse">
            <a:avLst/>
          </a:prstGeom>
          <a:solidFill>
            <a:srgbClr val="EDAE49"/>
          </a:solidFill>
          <a:ln w="12700">
            <a:solidFill>
              <a:srgbClr val="EDAE49"/>
            </a:solidFill>
            <a:prstDash val="solid"/>
          </a:ln>
        </p:spPr>
        <p:txBody>
          <a:bodyPr/>
          <a:lstStyle/>
          <a:p>
            <a:endParaRPr lang="el-GR"/>
          </a:p>
        </p:txBody>
      </p:sp>
      <p:sp>
        <p:nvSpPr>
          <p:cNvPr id="8" name="Text 6"/>
          <p:cNvSpPr/>
          <p:nvPr/>
        </p:nvSpPr>
        <p:spPr>
          <a:xfrm>
            <a:off x="868680" y="1655064"/>
            <a:ext cx="7680960" cy="640080"/>
          </a:xfrm>
          <a:prstGeom prst="rect">
            <a:avLst/>
          </a:prstGeom>
          <a:noFill/>
          <a:ln/>
        </p:spPr>
        <p:txBody>
          <a:bodyPr wrap="square" lIns="0" tIns="0" rIns="0" bIns="0" rtlCol="0" anchor="ctr"/>
          <a:lstStyle/>
          <a:p>
            <a:r>
              <a:rPr lang="en-US" sz="1600" dirty="0">
                <a:solidFill>
                  <a:srgbClr val="FFFFFF"/>
                </a:solidFill>
              </a:rPr>
              <a:t>Airbnb points show where platform tourism is concentrated.</a:t>
            </a:r>
            <a:endParaRPr lang="en-US" sz="1600" dirty="0"/>
          </a:p>
        </p:txBody>
      </p:sp>
      <p:sp>
        <p:nvSpPr>
          <p:cNvPr id="9" name="Shape 7"/>
          <p:cNvSpPr/>
          <p:nvPr/>
        </p:nvSpPr>
        <p:spPr>
          <a:xfrm>
            <a:off x="365760" y="2432304"/>
            <a:ext cx="8412480" cy="713232"/>
          </a:xfrm>
          <a:prstGeom prst="roundRect">
            <a:avLst>
              <a:gd name="adj" fmla="val 10256"/>
            </a:avLst>
          </a:prstGeom>
          <a:solidFill>
            <a:srgbClr val="1C7293"/>
          </a:solidFill>
          <a:ln/>
        </p:spPr>
        <p:txBody>
          <a:bodyPr/>
          <a:lstStyle/>
          <a:p>
            <a:endParaRPr lang="el-GR"/>
          </a:p>
        </p:txBody>
      </p:sp>
      <p:sp>
        <p:nvSpPr>
          <p:cNvPr id="10" name="Shape 8"/>
          <p:cNvSpPr/>
          <p:nvPr/>
        </p:nvSpPr>
        <p:spPr>
          <a:xfrm>
            <a:off x="502920" y="2569464"/>
            <a:ext cx="256032" cy="256032"/>
          </a:xfrm>
          <a:prstGeom prst="ellipse">
            <a:avLst/>
          </a:prstGeom>
          <a:solidFill>
            <a:srgbClr val="EDAE49"/>
          </a:solidFill>
          <a:ln w="12700">
            <a:solidFill>
              <a:srgbClr val="EDAE49"/>
            </a:solidFill>
            <a:prstDash val="solid"/>
          </a:ln>
        </p:spPr>
        <p:txBody>
          <a:bodyPr/>
          <a:lstStyle/>
          <a:p>
            <a:endParaRPr lang="el-GR"/>
          </a:p>
        </p:txBody>
      </p:sp>
      <p:sp>
        <p:nvSpPr>
          <p:cNvPr id="11" name="Text 9"/>
          <p:cNvSpPr/>
          <p:nvPr/>
        </p:nvSpPr>
        <p:spPr>
          <a:xfrm>
            <a:off x="868680" y="2459736"/>
            <a:ext cx="7680960" cy="640080"/>
          </a:xfrm>
          <a:prstGeom prst="rect">
            <a:avLst/>
          </a:prstGeom>
          <a:noFill/>
          <a:ln/>
        </p:spPr>
        <p:txBody>
          <a:bodyPr wrap="square" lIns="0" tIns="0" rIns="0" bIns="0" rtlCol="0" anchor="ctr"/>
          <a:lstStyle/>
          <a:p>
            <a:r>
              <a:rPr lang="en-US" sz="1600" dirty="0">
                <a:solidFill>
                  <a:srgbClr val="FFFFFF"/>
                </a:solidFill>
              </a:rPr>
              <a:t>Inside/outside settlement status matters for planning interpretation.</a:t>
            </a:r>
            <a:endParaRPr lang="en-US" sz="1600" dirty="0"/>
          </a:p>
        </p:txBody>
      </p:sp>
      <p:sp>
        <p:nvSpPr>
          <p:cNvPr id="12" name="Shape 10"/>
          <p:cNvSpPr/>
          <p:nvPr/>
        </p:nvSpPr>
        <p:spPr>
          <a:xfrm>
            <a:off x="365760" y="3236976"/>
            <a:ext cx="8412480" cy="713232"/>
          </a:xfrm>
          <a:prstGeom prst="roundRect">
            <a:avLst>
              <a:gd name="adj" fmla="val 10256"/>
            </a:avLst>
          </a:prstGeom>
          <a:solidFill>
            <a:srgbClr val="0D5470"/>
          </a:solidFill>
          <a:ln/>
        </p:spPr>
        <p:txBody>
          <a:bodyPr/>
          <a:lstStyle/>
          <a:p>
            <a:endParaRPr lang="el-GR"/>
          </a:p>
        </p:txBody>
      </p:sp>
      <p:sp>
        <p:nvSpPr>
          <p:cNvPr id="13" name="Shape 11"/>
          <p:cNvSpPr/>
          <p:nvPr/>
        </p:nvSpPr>
        <p:spPr>
          <a:xfrm>
            <a:off x="502920" y="3374136"/>
            <a:ext cx="256032" cy="256032"/>
          </a:xfrm>
          <a:prstGeom prst="ellipse">
            <a:avLst/>
          </a:prstGeom>
          <a:solidFill>
            <a:srgbClr val="EDAE49"/>
          </a:solidFill>
          <a:ln w="12700">
            <a:solidFill>
              <a:srgbClr val="EDAE49"/>
            </a:solidFill>
            <a:prstDash val="solid"/>
          </a:ln>
        </p:spPr>
        <p:txBody>
          <a:bodyPr/>
          <a:lstStyle/>
          <a:p>
            <a:endParaRPr lang="el-GR"/>
          </a:p>
        </p:txBody>
      </p:sp>
      <p:sp>
        <p:nvSpPr>
          <p:cNvPr id="14" name="Text 12"/>
          <p:cNvSpPr/>
          <p:nvPr/>
        </p:nvSpPr>
        <p:spPr>
          <a:xfrm>
            <a:off x="868680" y="3264408"/>
            <a:ext cx="7680960" cy="640080"/>
          </a:xfrm>
          <a:prstGeom prst="rect">
            <a:avLst/>
          </a:prstGeom>
          <a:noFill/>
          <a:ln/>
        </p:spPr>
        <p:txBody>
          <a:bodyPr wrap="square" lIns="0" tIns="0" rIns="0" bIns="0" rtlCol="0" anchor="ctr"/>
          <a:lstStyle/>
          <a:p>
            <a:r>
              <a:rPr lang="en-US" sz="1600" dirty="0">
                <a:solidFill>
                  <a:srgbClr val="FFFFFF"/>
                </a:solidFill>
              </a:rPr>
              <a:t>KDE helps reveal hotspots beyond simple dot maps.</a:t>
            </a:r>
            <a:endParaRPr lang="en-US" sz="1600" dirty="0"/>
          </a:p>
        </p:txBody>
      </p:sp>
      <p:sp>
        <p:nvSpPr>
          <p:cNvPr id="15" name="Shape 13"/>
          <p:cNvSpPr/>
          <p:nvPr/>
        </p:nvSpPr>
        <p:spPr>
          <a:xfrm>
            <a:off x="365760" y="4041648"/>
            <a:ext cx="8412480" cy="713232"/>
          </a:xfrm>
          <a:prstGeom prst="roundRect">
            <a:avLst>
              <a:gd name="adj" fmla="val 10256"/>
            </a:avLst>
          </a:prstGeom>
          <a:solidFill>
            <a:srgbClr val="1C7293"/>
          </a:solidFill>
          <a:ln/>
        </p:spPr>
        <p:txBody>
          <a:bodyPr/>
          <a:lstStyle/>
          <a:p>
            <a:endParaRPr lang="el-GR"/>
          </a:p>
        </p:txBody>
      </p:sp>
      <p:sp>
        <p:nvSpPr>
          <p:cNvPr id="16" name="Shape 14"/>
          <p:cNvSpPr/>
          <p:nvPr/>
        </p:nvSpPr>
        <p:spPr>
          <a:xfrm>
            <a:off x="502920" y="4178808"/>
            <a:ext cx="256032" cy="256032"/>
          </a:xfrm>
          <a:prstGeom prst="ellipse">
            <a:avLst/>
          </a:prstGeom>
          <a:solidFill>
            <a:srgbClr val="EDAE49"/>
          </a:solidFill>
          <a:ln w="12700">
            <a:solidFill>
              <a:srgbClr val="EDAE49"/>
            </a:solidFill>
            <a:prstDash val="solid"/>
          </a:ln>
        </p:spPr>
        <p:txBody>
          <a:bodyPr/>
          <a:lstStyle/>
          <a:p>
            <a:endParaRPr lang="el-GR"/>
          </a:p>
        </p:txBody>
      </p:sp>
      <p:sp>
        <p:nvSpPr>
          <p:cNvPr id="17" name="Text 15"/>
          <p:cNvSpPr/>
          <p:nvPr/>
        </p:nvSpPr>
        <p:spPr>
          <a:xfrm>
            <a:off x="868680" y="4069080"/>
            <a:ext cx="7680960" cy="640080"/>
          </a:xfrm>
          <a:prstGeom prst="rect">
            <a:avLst/>
          </a:prstGeom>
          <a:noFill/>
          <a:ln/>
        </p:spPr>
        <p:txBody>
          <a:bodyPr wrap="square" lIns="0" tIns="0" rIns="0" bIns="0" rtlCol="0" anchor="ctr"/>
          <a:lstStyle/>
          <a:p>
            <a:r>
              <a:rPr lang="en-US" sz="1600" dirty="0">
                <a:solidFill>
                  <a:srgbClr val="FFFFFF"/>
                </a:solidFill>
              </a:rPr>
              <a:t>Final maps should support discussion, not pretend to be the whole policy answer.</a:t>
            </a:r>
            <a:endParaRPr lang="en-US" sz="1600" dirty="0"/>
          </a:p>
        </p:txBody>
      </p:sp>
      <p:sp>
        <p:nvSpPr>
          <p:cNvPr id="18" name="Text 16"/>
          <p:cNvSpPr/>
          <p:nvPr/>
        </p:nvSpPr>
        <p:spPr>
          <a:xfrm>
            <a:off x="365760" y="4828032"/>
            <a:ext cx="8412480" cy="237744"/>
          </a:xfrm>
          <a:prstGeom prst="rect">
            <a:avLst/>
          </a:prstGeom>
          <a:noFill/>
          <a:ln/>
        </p:spPr>
        <p:txBody>
          <a:bodyPr wrap="square" rtlCol="0" anchor="ctr"/>
          <a:lstStyle/>
          <a:p>
            <a:pPr marL="0" indent="0">
              <a:buNone/>
            </a:pPr>
            <a:r>
              <a:rPr lang="en-US" sz="1100" b="1" dirty="0">
                <a:solidFill>
                  <a:srgbClr val="EDAE49"/>
                </a:solidFill>
                <a:latin typeface="Calibri" pitchFamily="34" charset="0"/>
                <a:ea typeface="Calibri" pitchFamily="34" charset="-122"/>
                <a:cs typeface="Calibri" pitchFamily="34" charset="-120"/>
              </a:rPr>
              <a:t>→ Tomorrow: Lab 4 – Mapping and Quantitative Analysis of Built-Up Area on Islands (Eva Derdemezi)</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182880"/>
            <a:ext cx="8229600" cy="502920"/>
          </a:xfrm>
          <a:prstGeom prst="rect">
            <a:avLst/>
          </a:prstGeom>
          <a:noFill/>
          <a:ln/>
        </p:spPr>
        <p:txBody>
          <a:bodyPr wrap="square" rtlCol="0" anchor="ctr"/>
          <a:lstStyle/>
          <a:p>
            <a:pPr marL="0" indent="0">
              <a:buNone/>
            </a:pPr>
            <a:r>
              <a:rPr lang="en-US" sz="2600" b="1" dirty="0">
                <a:solidFill>
                  <a:srgbClr val="065A82"/>
                </a:solidFill>
                <a:latin typeface="Cambria" pitchFamily="34" charset="0"/>
                <a:ea typeface="Cambria" pitchFamily="34" charset="-122"/>
                <a:cs typeface="Cambria" pitchFamily="34" charset="-120"/>
              </a:rPr>
              <a:t>Learning Objectives</a:t>
            </a:r>
            <a:endParaRPr lang="en-US" sz="2600" dirty="0"/>
          </a:p>
        </p:txBody>
      </p:sp>
      <p:sp>
        <p:nvSpPr>
          <p:cNvPr id="3" name="Shape 1"/>
          <p:cNvSpPr/>
          <p:nvPr/>
        </p:nvSpPr>
        <p:spPr>
          <a:xfrm>
            <a:off x="365760" y="822960"/>
            <a:ext cx="502920" cy="502920"/>
          </a:xfrm>
          <a:prstGeom prst="ellipse">
            <a:avLst/>
          </a:prstGeom>
          <a:solidFill>
            <a:srgbClr val="065A82"/>
          </a:solidFill>
          <a:ln w="12700">
            <a:solidFill>
              <a:srgbClr val="065A82"/>
            </a:solidFill>
            <a:prstDash val="solid"/>
          </a:ln>
        </p:spPr>
        <p:txBody>
          <a:bodyPr/>
          <a:lstStyle/>
          <a:p>
            <a:endParaRPr lang="el-GR"/>
          </a:p>
        </p:txBody>
      </p:sp>
      <p:sp>
        <p:nvSpPr>
          <p:cNvPr id="4" name="Text 2"/>
          <p:cNvSpPr/>
          <p:nvPr/>
        </p:nvSpPr>
        <p:spPr>
          <a:xfrm>
            <a:off x="365760" y="822960"/>
            <a:ext cx="502920" cy="502920"/>
          </a:xfrm>
          <a:prstGeom prst="rect">
            <a:avLst/>
          </a:prstGeom>
          <a:noFill/>
          <a:ln/>
        </p:spPr>
        <p:txBody>
          <a:bodyPr wrap="square"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5" name="Text 3"/>
          <p:cNvSpPr/>
          <p:nvPr/>
        </p:nvSpPr>
        <p:spPr>
          <a:xfrm>
            <a:off x="1005840" y="822960"/>
            <a:ext cx="2286000" cy="457200"/>
          </a:xfrm>
          <a:prstGeom prst="rect">
            <a:avLst/>
          </a:prstGeom>
          <a:noFill/>
          <a:ln/>
        </p:spPr>
        <p:txBody>
          <a:bodyPr wrap="square" lIns="0" tIns="0" rIns="0" bIns="0" rtlCol="0" anchor="ctr"/>
          <a:lstStyle/>
          <a:p>
            <a:r>
              <a:rPr lang="el-GR" sz="1300" b="1" dirty="0" err="1">
                <a:solidFill>
                  <a:srgbClr val="065A82"/>
                </a:solidFill>
                <a:latin typeface="Cambria" pitchFamily="34" charset="0"/>
                <a:ea typeface="Cambria" pitchFamily="34" charset="-122"/>
              </a:rPr>
              <a:t>Define</a:t>
            </a:r>
            <a:r>
              <a:rPr lang="el-GR" sz="1300" b="1" dirty="0">
                <a:solidFill>
                  <a:srgbClr val="065A82"/>
                </a:solidFill>
                <a:latin typeface="Cambria" pitchFamily="34" charset="0"/>
                <a:ea typeface="Cambria" pitchFamily="34" charset="-122"/>
              </a:rPr>
              <a:t> the </a:t>
            </a:r>
            <a:r>
              <a:rPr lang="el-GR" sz="1300" b="1" dirty="0" err="1">
                <a:solidFill>
                  <a:srgbClr val="065A82"/>
                </a:solidFill>
                <a:latin typeface="Cambria" pitchFamily="34" charset="0"/>
                <a:ea typeface="Cambria" pitchFamily="34" charset="-122"/>
              </a:rPr>
              <a:t>coastal</a:t>
            </a:r>
            <a:r>
              <a:rPr lang="el-GR" sz="1300" b="1" dirty="0">
                <a:solidFill>
                  <a:srgbClr val="065A82"/>
                </a:solidFill>
                <a:latin typeface="Cambria" pitchFamily="34" charset="0"/>
                <a:ea typeface="Cambria" pitchFamily="34" charset="-122"/>
              </a:rPr>
              <a:t> </a:t>
            </a:r>
            <a:r>
              <a:rPr lang="el-GR" sz="1300" b="1" dirty="0" err="1">
                <a:solidFill>
                  <a:srgbClr val="065A82"/>
                </a:solidFill>
                <a:latin typeface="Cambria" pitchFamily="34" charset="0"/>
                <a:ea typeface="Cambria" pitchFamily="34" charset="-122"/>
              </a:rPr>
              <a:t>zone</a:t>
            </a:r>
            <a:endParaRPr lang="en-US" sz="1300" b="1" dirty="0">
              <a:solidFill>
                <a:srgbClr val="065A82"/>
              </a:solidFill>
              <a:latin typeface="Cambria" pitchFamily="34" charset="0"/>
              <a:ea typeface="Cambria" pitchFamily="34" charset="-122"/>
            </a:endParaRPr>
          </a:p>
        </p:txBody>
      </p:sp>
      <p:sp>
        <p:nvSpPr>
          <p:cNvPr id="6" name="Text 4"/>
          <p:cNvSpPr/>
          <p:nvPr/>
        </p:nvSpPr>
        <p:spPr>
          <a:xfrm>
            <a:off x="3383280" y="941832"/>
            <a:ext cx="5440680" cy="548640"/>
          </a:xfrm>
          <a:prstGeom prst="rect">
            <a:avLst/>
          </a:prstGeom>
          <a:noFill/>
          <a:ln/>
        </p:spPr>
        <p:txBody>
          <a:bodyPr wrap="square" lIns="0" tIns="0" rIns="0" bIns="0" rtlCol="0" anchor="t"/>
          <a:lstStyle/>
          <a:p>
            <a:r>
              <a:rPr lang="el-GR" sz="1100" dirty="0" err="1">
                <a:solidFill>
                  <a:srgbClr val="1A2E3B"/>
                </a:solidFill>
                <a:latin typeface="Calibri" pitchFamily="34" charset="0"/>
                <a:ea typeface="Calibri" pitchFamily="34" charset="-122"/>
                <a:cs typeface="Calibri" pitchFamily="34" charset="-120"/>
              </a:rPr>
              <a:t>Create</a:t>
            </a:r>
            <a:r>
              <a:rPr lang="el-GR" sz="1100" dirty="0">
                <a:solidFill>
                  <a:srgbClr val="1A2E3B"/>
                </a:solidFill>
                <a:latin typeface="Calibri" pitchFamily="34" charset="0"/>
                <a:ea typeface="Calibri" pitchFamily="34" charset="-122"/>
                <a:cs typeface="Calibri" pitchFamily="34" charset="-120"/>
              </a:rPr>
              <a:t> a </a:t>
            </a:r>
            <a:r>
              <a:rPr lang="el-GR" sz="1100" dirty="0" err="1">
                <a:solidFill>
                  <a:srgbClr val="1A2E3B"/>
                </a:solidFill>
                <a:latin typeface="Calibri" pitchFamily="34" charset="0"/>
                <a:ea typeface="Calibri" pitchFamily="34" charset="-122"/>
                <a:cs typeface="Calibri" pitchFamily="34" charset="-120"/>
              </a:rPr>
              <a:t>clear</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coastal-zone</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boundary</a:t>
            </a:r>
            <a:r>
              <a:rPr lang="el-GR" sz="1100" dirty="0">
                <a:solidFill>
                  <a:srgbClr val="1A2E3B"/>
                </a:solidFill>
                <a:latin typeface="Calibri" pitchFamily="34" charset="0"/>
                <a:ea typeface="Calibri" pitchFamily="34" charset="-122"/>
                <a:cs typeface="Calibri" pitchFamily="34" charset="-120"/>
              </a:rPr>
              <a:t> for </a:t>
            </a:r>
            <a:r>
              <a:rPr lang="el-GR" sz="1100" dirty="0" err="1">
                <a:solidFill>
                  <a:srgbClr val="1A2E3B"/>
                </a:solidFill>
                <a:latin typeface="Calibri" pitchFamily="34" charset="0"/>
                <a:ea typeface="Calibri" pitchFamily="34" charset="-122"/>
                <a:cs typeface="Calibri" pitchFamily="34" charset="-120"/>
              </a:rPr>
              <a:t>an</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island</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case</a:t>
            </a:r>
            <a:r>
              <a:rPr lang="el-GR" sz="1100" dirty="0">
                <a:solidFill>
                  <a:srgbClr val="1A2E3B"/>
                </a:solidFill>
                <a:latin typeface="Calibri" pitchFamily="34" charset="0"/>
                <a:ea typeface="Calibri" pitchFamily="34" charset="-122"/>
                <a:cs typeface="Calibri" pitchFamily="34" charset="-120"/>
              </a:rPr>
              <a:t>.</a:t>
            </a:r>
            <a:endParaRPr lang="en-US" sz="1100" dirty="0">
              <a:solidFill>
                <a:srgbClr val="1A2E3B"/>
              </a:solidFill>
              <a:latin typeface="Calibri" pitchFamily="34" charset="0"/>
              <a:ea typeface="Calibri" pitchFamily="34" charset="-122"/>
              <a:cs typeface="Calibri" pitchFamily="34" charset="-120"/>
            </a:endParaRPr>
          </a:p>
        </p:txBody>
      </p:sp>
      <p:sp>
        <p:nvSpPr>
          <p:cNvPr id="7" name="Shape 5"/>
          <p:cNvSpPr/>
          <p:nvPr/>
        </p:nvSpPr>
        <p:spPr>
          <a:xfrm>
            <a:off x="365760" y="1627632"/>
            <a:ext cx="502920" cy="502920"/>
          </a:xfrm>
          <a:prstGeom prst="ellipse">
            <a:avLst/>
          </a:prstGeom>
          <a:solidFill>
            <a:srgbClr val="065A82"/>
          </a:solidFill>
          <a:ln w="12700">
            <a:solidFill>
              <a:srgbClr val="065A82"/>
            </a:solidFill>
            <a:prstDash val="solid"/>
          </a:ln>
        </p:spPr>
        <p:txBody>
          <a:bodyPr/>
          <a:lstStyle/>
          <a:p>
            <a:endParaRPr lang="el-GR"/>
          </a:p>
        </p:txBody>
      </p:sp>
      <p:sp>
        <p:nvSpPr>
          <p:cNvPr id="8" name="Text 6"/>
          <p:cNvSpPr/>
          <p:nvPr/>
        </p:nvSpPr>
        <p:spPr>
          <a:xfrm>
            <a:off x="365760" y="1627632"/>
            <a:ext cx="502920" cy="502920"/>
          </a:xfrm>
          <a:prstGeom prst="rect">
            <a:avLst/>
          </a:prstGeom>
          <a:noFill/>
          <a:ln/>
        </p:spPr>
        <p:txBody>
          <a:bodyPr wrap="square"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9" name="Text 7"/>
          <p:cNvSpPr/>
          <p:nvPr/>
        </p:nvSpPr>
        <p:spPr>
          <a:xfrm>
            <a:off x="1005840" y="1627632"/>
            <a:ext cx="2286000" cy="457200"/>
          </a:xfrm>
          <a:prstGeom prst="rect">
            <a:avLst/>
          </a:prstGeom>
          <a:noFill/>
          <a:ln/>
        </p:spPr>
        <p:txBody>
          <a:bodyPr wrap="square" lIns="0" tIns="0" rIns="0" bIns="0" rtlCol="0" anchor="ctr"/>
          <a:lstStyle/>
          <a:p>
            <a:r>
              <a:rPr lang="el-GR" sz="1300" b="1" dirty="0" err="1">
                <a:solidFill>
                  <a:srgbClr val="065A82"/>
                </a:solidFill>
                <a:latin typeface="Cambria" pitchFamily="34" charset="0"/>
                <a:ea typeface="Cambria" pitchFamily="34" charset="-122"/>
              </a:rPr>
              <a:t>Prepare</a:t>
            </a:r>
            <a:r>
              <a:rPr lang="el-GR" sz="1300" b="1" dirty="0">
                <a:solidFill>
                  <a:srgbClr val="065A82"/>
                </a:solidFill>
                <a:latin typeface="Cambria" pitchFamily="34" charset="0"/>
                <a:ea typeface="Cambria" pitchFamily="34" charset="-122"/>
              </a:rPr>
              <a:t> </a:t>
            </a:r>
            <a:r>
              <a:rPr lang="el-GR" sz="1300" b="1" dirty="0" err="1">
                <a:solidFill>
                  <a:srgbClr val="065A82"/>
                </a:solidFill>
                <a:latin typeface="Cambria" pitchFamily="34" charset="0"/>
                <a:ea typeface="Cambria" pitchFamily="34" charset="-122"/>
              </a:rPr>
              <a:t>spatial</a:t>
            </a:r>
            <a:r>
              <a:rPr lang="el-GR" sz="1300" b="1" dirty="0">
                <a:solidFill>
                  <a:srgbClr val="065A82"/>
                </a:solidFill>
                <a:latin typeface="Cambria" pitchFamily="34" charset="0"/>
                <a:ea typeface="Cambria" pitchFamily="34" charset="-122"/>
              </a:rPr>
              <a:t> </a:t>
            </a:r>
            <a:r>
              <a:rPr lang="el-GR" sz="1300" b="1" dirty="0" err="1">
                <a:solidFill>
                  <a:srgbClr val="065A82"/>
                </a:solidFill>
                <a:latin typeface="Cambria" pitchFamily="34" charset="0"/>
                <a:ea typeface="Cambria" pitchFamily="34" charset="-122"/>
              </a:rPr>
              <a:t>layers</a:t>
            </a:r>
            <a:endParaRPr lang="en-US" sz="1300" b="1" dirty="0">
              <a:solidFill>
                <a:srgbClr val="065A82"/>
              </a:solidFill>
              <a:latin typeface="Cambria" pitchFamily="34" charset="0"/>
              <a:ea typeface="Cambria" pitchFamily="34" charset="-122"/>
            </a:endParaRPr>
          </a:p>
        </p:txBody>
      </p:sp>
      <p:sp>
        <p:nvSpPr>
          <p:cNvPr id="10" name="Text 8"/>
          <p:cNvSpPr/>
          <p:nvPr/>
        </p:nvSpPr>
        <p:spPr>
          <a:xfrm>
            <a:off x="3351107" y="1687068"/>
            <a:ext cx="5440680" cy="548640"/>
          </a:xfrm>
          <a:prstGeom prst="rect">
            <a:avLst/>
          </a:prstGeom>
          <a:noFill/>
          <a:ln/>
        </p:spPr>
        <p:txBody>
          <a:bodyPr wrap="square" lIns="0" tIns="0" rIns="0" bIns="0" rtlCol="0" anchor="t"/>
          <a:lstStyle/>
          <a:p>
            <a:r>
              <a:rPr lang="el-GR" sz="1100" dirty="0" err="1">
                <a:solidFill>
                  <a:srgbClr val="1A2E3B"/>
                </a:solidFill>
                <a:latin typeface="Calibri" pitchFamily="34" charset="0"/>
                <a:ea typeface="Calibri" pitchFamily="34" charset="-122"/>
                <a:cs typeface="Calibri" pitchFamily="34" charset="-120"/>
              </a:rPr>
              <a:t>Load</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settlement</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boundaries</a:t>
            </a:r>
            <a:r>
              <a:rPr lang="el-GR" sz="1100" dirty="0">
                <a:solidFill>
                  <a:srgbClr val="1A2E3B"/>
                </a:solidFill>
                <a:latin typeface="Calibri" pitchFamily="34" charset="0"/>
                <a:ea typeface="Calibri" pitchFamily="34" charset="-122"/>
                <a:cs typeface="Calibri" pitchFamily="34" charset="-120"/>
              </a:rPr>
              <a:t> and </a:t>
            </a:r>
            <a:r>
              <a:rPr lang="el-GR" sz="1100" dirty="0" err="1">
                <a:solidFill>
                  <a:srgbClr val="1A2E3B"/>
                </a:solidFill>
                <a:latin typeface="Calibri" pitchFamily="34" charset="0"/>
                <a:ea typeface="Calibri" pitchFamily="34" charset="-122"/>
                <a:cs typeface="Calibri" pitchFamily="34" charset="-120"/>
              </a:rPr>
              <a:t>Airbnb</a:t>
            </a:r>
            <a:r>
              <a:rPr lang="el-GR" sz="1100" dirty="0">
                <a:solidFill>
                  <a:srgbClr val="1A2E3B"/>
                </a:solidFill>
                <a:latin typeface="Calibri" pitchFamily="34" charset="0"/>
                <a:ea typeface="Calibri" pitchFamily="34" charset="-122"/>
                <a:cs typeface="Calibri" pitchFamily="34" charset="-120"/>
              </a:rPr>
              <a:t> </a:t>
            </a:r>
            <a:r>
              <a:rPr lang="el-GR" sz="1100" dirty="0" err="1">
                <a:solidFill>
                  <a:srgbClr val="1A2E3B"/>
                </a:solidFill>
                <a:latin typeface="Calibri" pitchFamily="34" charset="0"/>
                <a:ea typeface="Calibri" pitchFamily="34" charset="-122"/>
                <a:cs typeface="Calibri" pitchFamily="34" charset="-120"/>
              </a:rPr>
              <a:t>listings</a:t>
            </a:r>
            <a:r>
              <a:rPr lang="el-GR" sz="1100" dirty="0">
                <a:solidFill>
                  <a:srgbClr val="1A2E3B"/>
                </a:solidFill>
                <a:latin typeface="Calibri" pitchFamily="34" charset="0"/>
                <a:ea typeface="Calibri" pitchFamily="34" charset="-122"/>
                <a:cs typeface="Calibri" pitchFamily="34" charset="-120"/>
              </a:rPr>
              <a:t> in QGIS</a:t>
            </a:r>
            <a:r>
              <a:rPr lang="el-GR" sz="1100" dirty="0"/>
              <a:t>.</a:t>
            </a:r>
            <a:endParaRPr lang="en-US" sz="1100" dirty="0"/>
          </a:p>
        </p:txBody>
      </p:sp>
      <p:sp>
        <p:nvSpPr>
          <p:cNvPr id="11" name="Shape 9"/>
          <p:cNvSpPr/>
          <p:nvPr/>
        </p:nvSpPr>
        <p:spPr>
          <a:xfrm>
            <a:off x="365760" y="2432304"/>
            <a:ext cx="502920" cy="502920"/>
          </a:xfrm>
          <a:prstGeom prst="ellipse">
            <a:avLst/>
          </a:prstGeom>
          <a:solidFill>
            <a:srgbClr val="065A82"/>
          </a:solidFill>
          <a:ln w="12700">
            <a:solidFill>
              <a:srgbClr val="065A82"/>
            </a:solidFill>
            <a:prstDash val="solid"/>
          </a:ln>
        </p:spPr>
        <p:txBody>
          <a:bodyPr/>
          <a:lstStyle/>
          <a:p>
            <a:endParaRPr lang="el-GR"/>
          </a:p>
        </p:txBody>
      </p:sp>
      <p:sp>
        <p:nvSpPr>
          <p:cNvPr id="12" name="Text 10"/>
          <p:cNvSpPr/>
          <p:nvPr/>
        </p:nvSpPr>
        <p:spPr>
          <a:xfrm>
            <a:off x="365760" y="2432304"/>
            <a:ext cx="502920" cy="502920"/>
          </a:xfrm>
          <a:prstGeom prst="rect">
            <a:avLst/>
          </a:prstGeom>
          <a:noFill/>
          <a:ln/>
        </p:spPr>
        <p:txBody>
          <a:bodyPr wrap="square"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3" name="Text 11"/>
          <p:cNvSpPr/>
          <p:nvPr/>
        </p:nvSpPr>
        <p:spPr>
          <a:xfrm>
            <a:off x="1005840" y="2432304"/>
            <a:ext cx="2286000" cy="457200"/>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Density Analysis</a:t>
            </a:r>
            <a:endParaRPr lang="en-US" sz="1300" dirty="0"/>
          </a:p>
        </p:txBody>
      </p:sp>
      <p:sp>
        <p:nvSpPr>
          <p:cNvPr id="14" name="Text 12"/>
          <p:cNvSpPr/>
          <p:nvPr/>
        </p:nvSpPr>
        <p:spPr>
          <a:xfrm>
            <a:off x="3383280" y="2432304"/>
            <a:ext cx="5440680" cy="548640"/>
          </a:xfrm>
          <a:prstGeom prst="rect">
            <a:avLst/>
          </a:prstGeom>
          <a:noFill/>
          <a:ln/>
        </p:spPr>
        <p:txBody>
          <a:bodyPr wrap="square" lIns="0" tIns="0" rIns="0" bIns="0" rtlCol="0" anchor="t"/>
          <a:lstStyle/>
          <a:p>
            <a:pPr marL="0" indent="0">
              <a:buNone/>
            </a:pPr>
            <a:r>
              <a:rPr lang="en-US" sz="1100" dirty="0">
                <a:solidFill>
                  <a:srgbClr val="1A2E3B"/>
                </a:solidFill>
                <a:latin typeface="Calibri" pitchFamily="34" charset="0"/>
                <a:ea typeface="Calibri" pitchFamily="34" charset="-122"/>
                <a:cs typeface="Calibri" pitchFamily="34" charset="-120"/>
              </a:rPr>
              <a:t>Apply Kernel Density Estimation (KDE) to identify spatial concentrations. Understand bandwidth choice and its effect on output.</a:t>
            </a:r>
            <a:endParaRPr lang="en-US" sz="1100" dirty="0"/>
          </a:p>
        </p:txBody>
      </p:sp>
      <p:sp>
        <p:nvSpPr>
          <p:cNvPr id="15" name="Shape 13"/>
          <p:cNvSpPr/>
          <p:nvPr/>
        </p:nvSpPr>
        <p:spPr>
          <a:xfrm>
            <a:off x="365760" y="3236976"/>
            <a:ext cx="502920" cy="502920"/>
          </a:xfrm>
          <a:prstGeom prst="ellipse">
            <a:avLst/>
          </a:prstGeom>
          <a:solidFill>
            <a:srgbClr val="065A82"/>
          </a:solidFill>
          <a:ln w="12700">
            <a:solidFill>
              <a:srgbClr val="065A82"/>
            </a:solidFill>
            <a:prstDash val="solid"/>
          </a:ln>
        </p:spPr>
        <p:txBody>
          <a:bodyPr/>
          <a:lstStyle/>
          <a:p>
            <a:endParaRPr lang="el-GR"/>
          </a:p>
        </p:txBody>
      </p:sp>
      <p:sp>
        <p:nvSpPr>
          <p:cNvPr id="16" name="Text 14"/>
          <p:cNvSpPr/>
          <p:nvPr/>
        </p:nvSpPr>
        <p:spPr>
          <a:xfrm>
            <a:off x="365760" y="3236976"/>
            <a:ext cx="502920" cy="502920"/>
          </a:xfrm>
          <a:prstGeom prst="rect">
            <a:avLst/>
          </a:prstGeom>
          <a:noFill/>
          <a:ln/>
        </p:spPr>
        <p:txBody>
          <a:bodyPr wrap="square"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4</a:t>
            </a:r>
            <a:endParaRPr lang="en-US" sz="1600" dirty="0"/>
          </a:p>
        </p:txBody>
      </p:sp>
      <p:sp>
        <p:nvSpPr>
          <p:cNvPr id="17" name="Text 15"/>
          <p:cNvSpPr/>
          <p:nvPr/>
        </p:nvSpPr>
        <p:spPr>
          <a:xfrm>
            <a:off x="1005840" y="3236976"/>
            <a:ext cx="2286000" cy="457200"/>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Spatial Overlay</a:t>
            </a:r>
            <a:endParaRPr lang="en-US" sz="1300" dirty="0"/>
          </a:p>
        </p:txBody>
      </p:sp>
      <p:sp>
        <p:nvSpPr>
          <p:cNvPr id="18" name="Text 16"/>
          <p:cNvSpPr/>
          <p:nvPr/>
        </p:nvSpPr>
        <p:spPr>
          <a:xfrm>
            <a:off x="3383280" y="3236976"/>
            <a:ext cx="5440680" cy="548640"/>
          </a:xfrm>
          <a:prstGeom prst="rect">
            <a:avLst/>
          </a:prstGeom>
          <a:noFill/>
          <a:ln/>
        </p:spPr>
        <p:txBody>
          <a:bodyPr wrap="square" lIns="0" tIns="0" rIns="0" bIns="0" rtlCol="0" anchor="t"/>
          <a:lstStyle/>
          <a:p>
            <a:pPr marL="0" indent="0">
              <a:buNone/>
            </a:pPr>
            <a:r>
              <a:rPr lang="en-US" sz="1100" dirty="0">
                <a:solidFill>
                  <a:srgbClr val="1A2E3B"/>
                </a:solidFill>
                <a:latin typeface="Calibri" pitchFamily="34" charset="0"/>
                <a:ea typeface="Calibri" pitchFamily="34" charset="-122"/>
                <a:cs typeface="Calibri" pitchFamily="34" charset="-120"/>
              </a:rPr>
              <a:t>Intersect Airbnb data with the coastal zone, settlement boundaries and land cover layers to reveal planning-relevant patterns.</a:t>
            </a:r>
            <a:endParaRPr lang="en-US" sz="1100" dirty="0"/>
          </a:p>
        </p:txBody>
      </p:sp>
      <p:sp>
        <p:nvSpPr>
          <p:cNvPr id="19" name="Shape 17"/>
          <p:cNvSpPr/>
          <p:nvPr/>
        </p:nvSpPr>
        <p:spPr>
          <a:xfrm>
            <a:off x="365760" y="4041648"/>
            <a:ext cx="502920" cy="502920"/>
          </a:xfrm>
          <a:prstGeom prst="ellipse">
            <a:avLst/>
          </a:prstGeom>
          <a:solidFill>
            <a:srgbClr val="065A82"/>
          </a:solidFill>
          <a:ln w="12700">
            <a:solidFill>
              <a:srgbClr val="065A82"/>
            </a:solidFill>
            <a:prstDash val="solid"/>
          </a:ln>
        </p:spPr>
        <p:txBody>
          <a:bodyPr/>
          <a:lstStyle/>
          <a:p>
            <a:endParaRPr lang="el-GR"/>
          </a:p>
        </p:txBody>
      </p:sp>
      <p:sp>
        <p:nvSpPr>
          <p:cNvPr id="20" name="Text 18"/>
          <p:cNvSpPr/>
          <p:nvPr/>
        </p:nvSpPr>
        <p:spPr>
          <a:xfrm>
            <a:off x="365760" y="4041648"/>
            <a:ext cx="502920" cy="502920"/>
          </a:xfrm>
          <a:prstGeom prst="rect">
            <a:avLst/>
          </a:prstGeom>
          <a:noFill/>
          <a:ln/>
        </p:spPr>
        <p:txBody>
          <a:bodyPr wrap="square"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5</a:t>
            </a:r>
            <a:endParaRPr lang="en-US" sz="1600" dirty="0"/>
          </a:p>
        </p:txBody>
      </p:sp>
      <p:sp>
        <p:nvSpPr>
          <p:cNvPr id="21" name="Text 19"/>
          <p:cNvSpPr/>
          <p:nvPr/>
        </p:nvSpPr>
        <p:spPr>
          <a:xfrm>
            <a:off x="1005840" y="4041648"/>
            <a:ext cx="2286000" cy="457200"/>
          </a:xfrm>
          <a:prstGeom prst="rect">
            <a:avLst/>
          </a:prstGeom>
          <a:noFill/>
          <a:ln/>
        </p:spPr>
        <p:txBody>
          <a:bodyPr wrap="square" lIns="0" tIns="0" rIns="0" bIns="0" rtlCol="0" anchor="ctr"/>
          <a:lstStyle/>
          <a:p>
            <a:pPr marL="0" indent="0">
              <a:buNone/>
            </a:pPr>
            <a:r>
              <a:rPr lang="en-US" sz="1300" b="1" dirty="0">
                <a:solidFill>
                  <a:srgbClr val="065A82"/>
                </a:solidFill>
                <a:latin typeface="Cambria" pitchFamily="34" charset="0"/>
                <a:ea typeface="Cambria" pitchFamily="34" charset="-122"/>
                <a:cs typeface="Cambria" pitchFamily="34" charset="-120"/>
              </a:rPr>
              <a:t>Critical Interpretation</a:t>
            </a:r>
            <a:endParaRPr lang="en-US" sz="1300" dirty="0"/>
          </a:p>
        </p:txBody>
      </p:sp>
      <p:sp>
        <p:nvSpPr>
          <p:cNvPr id="22" name="Text 20"/>
          <p:cNvSpPr/>
          <p:nvPr/>
        </p:nvSpPr>
        <p:spPr>
          <a:xfrm>
            <a:off x="3383280" y="4041648"/>
            <a:ext cx="5440680" cy="548640"/>
          </a:xfrm>
          <a:prstGeom prst="rect">
            <a:avLst/>
          </a:prstGeom>
          <a:noFill/>
          <a:ln/>
        </p:spPr>
        <p:txBody>
          <a:bodyPr wrap="square" lIns="0" tIns="0" rIns="0" bIns="0" rtlCol="0" anchor="t"/>
          <a:lstStyle/>
          <a:p>
            <a:pPr marL="0" indent="0">
              <a:buNone/>
            </a:pPr>
            <a:r>
              <a:rPr lang="en-US" sz="1100" dirty="0">
                <a:solidFill>
                  <a:srgbClr val="1A2E3B"/>
                </a:solidFill>
                <a:latin typeface="Calibri" pitchFamily="34" charset="0"/>
                <a:ea typeface="Calibri" pitchFamily="34" charset="-122"/>
                <a:cs typeface="Calibri" pitchFamily="34" charset="-120"/>
              </a:rPr>
              <a:t>Move from maps to planning insights: what do Airbnb hotspots mean for coastal management, housing affordability, and local communities?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59277-6D22-70FB-E792-DD689EE59DE8}"/>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D4FB6877-EC88-E1B1-0F0B-F35DB2BD78DA}"/>
              </a:ext>
            </a:extLst>
          </p:cNvPr>
          <p:cNvSpPr/>
          <p:nvPr/>
        </p:nvSpPr>
        <p:spPr>
          <a:xfrm>
            <a:off x="457200" y="269553"/>
            <a:ext cx="8229600" cy="502920"/>
          </a:xfrm>
          <a:prstGeom prst="rect">
            <a:avLst/>
          </a:prstGeom>
          <a:noFill/>
          <a:ln/>
        </p:spPr>
        <p:txBody>
          <a:bodyPr wrap="square" rtlCol="0" anchor="ctr"/>
          <a:lstStyle/>
          <a:p>
            <a:r>
              <a:rPr lang="en-US" sz="2600" b="1" dirty="0">
                <a:solidFill>
                  <a:srgbClr val="065A82"/>
                </a:solidFill>
                <a:latin typeface="Cambria" pitchFamily="34" charset="0"/>
                <a:ea typeface="Cambria" pitchFamily="34" charset="-122"/>
              </a:rPr>
              <a:t>Workflow overview</a:t>
            </a:r>
          </a:p>
          <a:p>
            <a:pPr marL="0" indent="0">
              <a:buNone/>
            </a:pPr>
            <a:endParaRPr lang="en-US" sz="2600" dirty="0"/>
          </a:p>
        </p:txBody>
      </p:sp>
      <p:sp>
        <p:nvSpPr>
          <p:cNvPr id="42" name="Shape 2">
            <a:extLst>
              <a:ext uri="{FF2B5EF4-FFF2-40B4-BE49-F238E27FC236}">
                <a16:creationId xmlns:a16="http://schemas.microsoft.com/office/drawing/2014/main" id="{0AC89390-3129-FC3E-7183-400A869F54F0}"/>
              </a:ext>
            </a:extLst>
          </p:cNvPr>
          <p:cNvSpPr/>
          <p:nvPr/>
        </p:nvSpPr>
        <p:spPr>
          <a:xfrm>
            <a:off x="210312" y="1543348"/>
            <a:ext cx="1225296" cy="1524663"/>
          </a:xfrm>
          <a:prstGeom prst="roundRect">
            <a:avLst>
              <a:gd name="adj" fmla="val 6154"/>
            </a:avLst>
          </a:prstGeom>
          <a:solidFill>
            <a:srgbClr val="EAF5F9"/>
          </a:solidFill>
          <a:ln w="12700">
            <a:solidFill>
              <a:srgbClr val="CBE0E8"/>
            </a:solidFill>
            <a:prstDash val="solid"/>
          </a:ln>
        </p:spPr>
        <p:txBody>
          <a:bodyPr/>
          <a:lstStyle/>
          <a:p>
            <a:endParaRPr lang="el-GR"/>
          </a:p>
        </p:txBody>
      </p:sp>
      <p:sp>
        <p:nvSpPr>
          <p:cNvPr id="43" name="Text 3">
            <a:extLst>
              <a:ext uri="{FF2B5EF4-FFF2-40B4-BE49-F238E27FC236}">
                <a16:creationId xmlns:a16="http://schemas.microsoft.com/office/drawing/2014/main" id="{E1F0A04D-6BEB-6714-563F-7628CE54DAA1}"/>
              </a:ext>
            </a:extLst>
          </p:cNvPr>
          <p:cNvSpPr/>
          <p:nvPr/>
        </p:nvSpPr>
        <p:spPr>
          <a:xfrm>
            <a:off x="299968" y="1702080"/>
            <a:ext cx="1045984" cy="281476"/>
          </a:xfrm>
          <a:prstGeom prst="rect">
            <a:avLst/>
          </a:prstGeom>
          <a:noFill/>
          <a:ln/>
        </p:spPr>
        <p:txBody>
          <a:bodyPr wrap="square" lIns="0" tIns="0" rIns="0" bIns="0" rtlCol="0" anchor="ctr"/>
          <a:lstStyle/>
          <a:p>
            <a:pPr marL="0" indent="0" algn="ctr">
              <a:buNone/>
            </a:pPr>
            <a:r>
              <a:rPr lang="en-US" sz="1600" b="1" dirty="0">
                <a:solidFill>
                  <a:srgbClr val="075D7C"/>
                </a:solidFill>
                <a:latin typeface="Georgia" pitchFamily="34" charset="0"/>
                <a:ea typeface="Georgia" pitchFamily="34" charset="-122"/>
                <a:cs typeface="Georgia" pitchFamily="34" charset="-120"/>
              </a:rPr>
              <a:t>Define</a:t>
            </a:r>
            <a:endParaRPr lang="en-US" sz="1600" dirty="0"/>
          </a:p>
        </p:txBody>
      </p:sp>
      <p:sp>
        <p:nvSpPr>
          <p:cNvPr id="44" name="Text 4">
            <a:extLst>
              <a:ext uri="{FF2B5EF4-FFF2-40B4-BE49-F238E27FC236}">
                <a16:creationId xmlns:a16="http://schemas.microsoft.com/office/drawing/2014/main" id="{FFB41A1F-0284-868C-3E3F-AFC41925A195}"/>
              </a:ext>
            </a:extLst>
          </p:cNvPr>
          <p:cNvSpPr/>
          <p:nvPr/>
        </p:nvSpPr>
        <p:spPr>
          <a:xfrm>
            <a:off x="320040" y="2419781"/>
            <a:ext cx="1075870" cy="410486"/>
          </a:xfrm>
          <a:prstGeom prst="rect">
            <a:avLst/>
          </a:prstGeom>
          <a:noFill/>
          <a:ln/>
        </p:spPr>
        <p:txBody>
          <a:bodyPr wrap="square" lIns="0" tIns="0" rIns="0" bIns="0" rtlCol="0" anchor="ctr">
            <a:normAutofit/>
          </a:bodyPr>
          <a:lstStyle/>
          <a:p>
            <a:pPr marL="0" indent="0" algn="ctr">
              <a:buNone/>
            </a:pPr>
            <a:r>
              <a:rPr lang="en-US" sz="1180" dirty="0">
                <a:solidFill>
                  <a:srgbClr val="172A3A"/>
                </a:solidFill>
              </a:rPr>
              <a:t>Island, coastline, CRS</a:t>
            </a:r>
            <a:endParaRPr lang="en-US" sz="1180" dirty="0"/>
          </a:p>
        </p:txBody>
      </p:sp>
      <p:sp>
        <p:nvSpPr>
          <p:cNvPr id="45" name="Shape 5">
            <a:extLst>
              <a:ext uri="{FF2B5EF4-FFF2-40B4-BE49-F238E27FC236}">
                <a16:creationId xmlns:a16="http://schemas.microsoft.com/office/drawing/2014/main" id="{A0EAE039-ACDC-BD82-9CDF-628F978EA875}"/>
              </a:ext>
            </a:extLst>
          </p:cNvPr>
          <p:cNvSpPr/>
          <p:nvPr/>
        </p:nvSpPr>
        <p:spPr>
          <a:xfrm>
            <a:off x="1586238" y="2081056"/>
            <a:ext cx="353782" cy="375302"/>
          </a:xfrm>
          <a:prstGeom prst="rightArrow">
            <a:avLst/>
          </a:prstGeom>
          <a:solidFill>
            <a:srgbClr val="F4B547"/>
          </a:solidFill>
          <a:ln w="12700">
            <a:solidFill>
              <a:srgbClr val="F4B547"/>
            </a:solidFill>
            <a:prstDash val="solid"/>
          </a:ln>
        </p:spPr>
        <p:txBody>
          <a:bodyPr/>
          <a:lstStyle/>
          <a:p>
            <a:endParaRPr lang="el-GR"/>
          </a:p>
        </p:txBody>
      </p:sp>
      <p:sp>
        <p:nvSpPr>
          <p:cNvPr id="46" name="Shape 6">
            <a:extLst>
              <a:ext uri="{FF2B5EF4-FFF2-40B4-BE49-F238E27FC236}">
                <a16:creationId xmlns:a16="http://schemas.microsoft.com/office/drawing/2014/main" id="{E0718BF4-A83E-B3E4-B530-63549D567E73}"/>
              </a:ext>
            </a:extLst>
          </p:cNvPr>
          <p:cNvSpPr/>
          <p:nvPr/>
        </p:nvSpPr>
        <p:spPr>
          <a:xfrm>
            <a:off x="2106688" y="1543348"/>
            <a:ext cx="1225296" cy="1524663"/>
          </a:xfrm>
          <a:prstGeom prst="roundRect">
            <a:avLst>
              <a:gd name="adj" fmla="val 6154"/>
            </a:avLst>
          </a:prstGeom>
          <a:solidFill>
            <a:srgbClr val="DDF0F5"/>
          </a:solidFill>
          <a:ln w="12700">
            <a:solidFill>
              <a:srgbClr val="CBE0E8"/>
            </a:solidFill>
            <a:prstDash val="solid"/>
          </a:ln>
        </p:spPr>
        <p:txBody>
          <a:bodyPr/>
          <a:lstStyle/>
          <a:p>
            <a:endParaRPr lang="el-GR"/>
          </a:p>
        </p:txBody>
      </p:sp>
      <p:sp>
        <p:nvSpPr>
          <p:cNvPr id="47" name="Text 7">
            <a:extLst>
              <a:ext uri="{FF2B5EF4-FFF2-40B4-BE49-F238E27FC236}">
                <a16:creationId xmlns:a16="http://schemas.microsoft.com/office/drawing/2014/main" id="{709A3176-F3BF-C096-6B7B-0E9AB86F0FCF}"/>
              </a:ext>
            </a:extLst>
          </p:cNvPr>
          <p:cNvSpPr/>
          <p:nvPr/>
        </p:nvSpPr>
        <p:spPr>
          <a:xfrm>
            <a:off x="2196344" y="1702080"/>
            <a:ext cx="1045984" cy="281476"/>
          </a:xfrm>
          <a:prstGeom prst="rect">
            <a:avLst/>
          </a:prstGeom>
          <a:noFill/>
          <a:ln/>
        </p:spPr>
        <p:txBody>
          <a:bodyPr wrap="square" lIns="0" tIns="0" rIns="0" bIns="0" rtlCol="0" anchor="ctr"/>
          <a:lstStyle/>
          <a:p>
            <a:pPr marL="0" indent="0" algn="ctr">
              <a:buNone/>
            </a:pPr>
            <a:r>
              <a:rPr lang="en-US" sz="1600" b="1" dirty="0">
                <a:solidFill>
                  <a:srgbClr val="075D7C"/>
                </a:solidFill>
                <a:latin typeface="Georgia" pitchFamily="34" charset="0"/>
                <a:ea typeface="Georgia" pitchFamily="34" charset="-122"/>
                <a:cs typeface="Georgia" pitchFamily="34" charset="-120"/>
              </a:rPr>
              <a:t>Build zone</a:t>
            </a:r>
            <a:endParaRPr lang="en-US" sz="1600" dirty="0"/>
          </a:p>
        </p:txBody>
      </p:sp>
      <p:sp>
        <p:nvSpPr>
          <p:cNvPr id="48" name="Text 8">
            <a:extLst>
              <a:ext uri="{FF2B5EF4-FFF2-40B4-BE49-F238E27FC236}">
                <a16:creationId xmlns:a16="http://schemas.microsoft.com/office/drawing/2014/main" id="{9377E2AD-9DD3-E906-C871-2D7BD7B9155A}"/>
              </a:ext>
            </a:extLst>
          </p:cNvPr>
          <p:cNvSpPr/>
          <p:nvPr/>
        </p:nvSpPr>
        <p:spPr>
          <a:xfrm>
            <a:off x="2216416" y="2419781"/>
            <a:ext cx="1075870" cy="410486"/>
          </a:xfrm>
          <a:prstGeom prst="rect">
            <a:avLst/>
          </a:prstGeom>
          <a:noFill/>
          <a:ln/>
        </p:spPr>
        <p:txBody>
          <a:bodyPr wrap="square" lIns="0" tIns="0" rIns="0" bIns="0" rtlCol="0" anchor="ctr">
            <a:normAutofit fontScale="92500"/>
          </a:bodyPr>
          <a:lstStyle/>
          <a:p>
            <a:pPr marL="0" indent="0" algn="ctr">
              <a:buNone/>
            </a:pPr>
            <a:r>
              <a:rPr lang="en-US" sz="1180" dirty="0">
                <a:solidFill>
                  <a:srgbClr val="172A3A"/>
                </a:solidFill>
              </a:rPr>
              <a:t>Buffers + clipping + optional lowland</a:t>
            </a:r>
            <a:endParaRPr lang="en-US" sz="1180" dirty="0"/>
          </a:p>
        </p:txBody>
      </p:sp>
      <p:sp>
        <p:nvSpPr>
          <p:cNvPr id="49" name="Shape 9">
            <a:extLst>
              <a:ext uri="{FF2B5EF4-FFF2-40B4-BE49-F238E27FC236}">
                <a16:creationId xmlns:a16="http://schemas.microsoft.com/office/drawing/2014/main" id="{44EA5F78-99E8-E672-80A4-B0F76E751F66}"/>
              </a:ext>
            </a:extLst>
          </p:cNvPr>
          <p:cNvSpPr/>
          <p:nvPr/>
        </p:nvSpPr>
        <p:spPr>
          <a:xfrm>
            <a:off x="3543234" y="2074296"/>
            <a:ext cx="353782" cy="375302"/>
          </a:xfrm>
          <a:prstGeom prst="rightArrow">
            <a:avLst/>
          </a:prstGeom>
          <a:solidFill>
            <a:srgbClr val="F4B547"/>
          </a:solidFill>
          <a:ln w="12700">
            <a:solidFill>
              <a:srgbClr val="F4B547"/>
            </a:solidFill>
            <a:prstDash val="solid"/>
          </a:ln>
        </p:spPr>
        <p:txBody>
          <a:bodyPr/>
          <a:lstStyle/>
          <a:p>
            <a:endParaRPr lang="el-GR"/>
          </a:p>
        </p:txBody>
      </p:sp>
      <p:sp>
        <p:nvSpPr>
          <p:cNvPr id="50" name="Shape 10">
            <a:extLst>
              <a:ext uri="{FF2B5EF4-FFF2-40B4-BE49-F238E27FC236}">
                <a16:creationId xmlns:a16="http://schemas.microsoft.com/office/drawing/2014/main" id="{78A46BB4-4C7C-51D9-15C1-69A4D4BC4DA4}"/>
              </a:ext>
            </a:extLst>
          </p:cNvPr>
          <p:cNvSpPr/>
          <p:nvPr/>
        </p:nvSpPr>
        <p:spPr>
          <a:xfrm>
            <a:off x="3917370" y="1543347"/>
            <a:ext cx="1225296" cy="1524663"/>
          </a:xfrm>
          <a:prstGeom prst="roundRect">
            <a:avLst>
              <a:gd name="adj" fmla="val 6154"/>
            </a:avLst>
          </a:prstGeom>
          <a:solidFill>
            <a:srgbClr val="EAF5F9"/>
          </a:solidFill>
          <a:ln w="12700">
            <a:solidFill>
              <a:srgbClr val="CBE0E8"/>
            </a:solidFill>
            <a:prstDash val="solid"/>
          </a:ln>
        </p:spPr>
        <p:txBody>
          <a:bodyPr/>
          <a:lstStyle/>
          <a:p>
            <a:endParaRPr lang="el-GR"/>
          </a:p>
        </p:txBody>
      </p:sp>
      <p:sp>
        <p:nvSpPr>
          <p:cNvPr id="51" name="Text 11">
            <a:extLst>
              <a:ext uri="{FF2B5EF4-FFF2-40B4-BE49-F238E27FC236}">
                <a16:creationId xmlns:a16="http://schemas.microsoft.com/office/drawing/2014/main" id="{5CE83DB4-DB73-5C47-14D3-09D3725F425F}"/>
              </a:ext>
            </a:extLst>
          </p:cNvPr>
          <p:cNvSpPr/>
          <p:nvPr/>
        </p:nvSpPr>
        <p:spPr>
          <a:xfrm>
            <a:off x="4007026" y="1702079"/>
            <a:ext cx="1045984" cy="281476"/>
          </a:xfrm>
          <a:prstGeom prst="rect">
            <a:avLst/>
          </a:prstGeom>
          <a:noFill/>
          <a:ln/>
        </p:spPr>
        <p:txBody>
          <a:bodyPr wrap="square" lIns="0" tIns="0" rIns="0" bIns="0" rtlCol="0" anchor="ctr"/>
          <a:lstStyle/>
          <a:p>
            <a:pPr marL="0" indent="0" algn="ctr">
              <a:buNone/>
            </a:pPr>
            <a:r>
              <a:rPr lang="en-US" sz="1600" b="1" dirty="0">
                <a:solidFill>
                  <a:srgbClr val="075D7C"/>
                </a:solidFill>
                <a:latin typeface="Georgia" pitchFamily="34" charset="0"/>
                <a:ea typeface="Georgia" pitchFamily="34" charset="-122"/>
                <a:cs typeface="Georgia" pitchFamily="34" charset="-120"/>
              </a:rPr>
              <a:t>Prepare data</a:t>
            </a:r>
            <a:endParaRPr lang="en-US" sz="1600" dirty="0"/>
          </a:p>
        </p:txBody>
      </p:sp>
      <p:sp>
        <p:nvSpPr>
          <p:cNvPr id="52" name="Text 12">
            <a:extLst>
              <a:ext uri="{FF2B5EF4-FFF2-40B4-BE49-F238E27FC236}">
                <a16:creationId xmlns:a16="http://schemas.microsoft.com/office/drawing/2014/main" id="{4157D88D-4B73-748D-091D-12A09A5D7590}"/>
              </a:ext>
            </a:extLst>
          </p:cNvPr>
          <p:cNvSpPr/>
          <p:nvPr/>
        </p:nvSpPr>
        <p:spPr>
          <a:xfrm>
            <a:off x="4027098" y="2419780"/>
            <a:ext cx="1075870" cy="410486"/>
          </a:xfrm>
          <a:prstGeom prst="rect">
            <a:avLst/>
          </a:prstGeom>
          <a:noFill/>
          <a:ln/>
        </p:spPr>
        <p:txBody>
          <a:bodyPr wrap="square" lIns="0" tIns="0" rIns="0" bIns="0" rtlCol="0" anchor="ctr">
            <a:normAutofit/>
          </a:bodyPr>
          <a:lstStyle/>
          <a:p>
            <a:pPr marL="0" indent="0" algn="ctr">
              <a:buNone/>
            </a:pPr>
            <a:r>
              <a:rPr lang="en-US" sz="1180" dirty="0">
                <a:solidFill>
                  <a:srgbClr val="172A3A"/>
                </a:solidFill>
              </a:rPr>
              <a:t>Settlements + Airbnb CSV</a:t>
            </a:r>
            <a:endParaRPr lang="en-US" sz="1180" dirty="0"/>
          </a:p>
        </p:txBody>
      </p:sp>
      <p:sp>
        <p:nvSpPr>
          <p:cNvPr id="53" name="Shape 13">
            <a:extLst>
              <a:ext uri="{FF2B5EF4-FFF2-40B4-BE49-F238E27FC236}">
                <a16:creationId xmlns:a16="http://schemas.microsoft.com/office/drawing/2014/main" id="{DAD2EEA7-9B04-216E-F639-AE6431E34DE3}"/>
              </a:ext>
            </a:extLst>
          </p:cNvPr>
          <p:cNvSpPr/>
          <p:nvPr/>
        </p:nvSpPr>
        <p:spPr>
          <a:xfrm>
            <a:off x="5416084" y="2074296"/>
            <a:ext cx="353782" cy="375302"/>
          </a:xfrm>
          <a:prstGeom prst="rightArrow">
            <a:avLst/>
          </a:prstGeom>
          <a:solidFill>
            <a:srgbClr val="F4B547"/>
          </a:solidFill>
          <a:ln w="12700">
            <a:solidFill>
              <a:srgbClr val="F4B547"/>
            </a:solidFill>
            <a:prstDash val="solid"/>
          </a:ln>
        </p:spPr>
        <p:txBody>
          <a:bodyPr/>
          <a:lstStyle/>
          <a:p>
            <a:endParaRPr lang="el-GR"/>
          </a:p>
        </p:txBody>
      </p:sp>
      <p:sp>
        <p:nvSpPr>
          <p:cNvPr id="54" name="Shape 14">
            <a:extLst>
              <a:ext uri="{FF2B5EF4-FFF2-40B4-BE49-F238E27FC236}">
                <a16:creationId xmlns:a16="http://schemas.microsoft.com/office/drawing/2014/main" id="{3BF44A4B-EEBA-7263-9778-92B0B4565E1E}"/>
              </a:ext>
            </a:extLst>
          </p:cNvPr>
          <p:cNvSpPr/>
          <p:nvPr/>
        </p:nvSpPr>
        <p:spPr>
          <a:xfrm>
            <a:off x="5812018" y="1543346"/>
            <a:ext cx="1225296" cy="1524663"/>
          </a:xfrm>
          <a:prstGeom prst="roundRect">
            <a:avLst>
              <a:gd name="adj" fmla="val 6154"/>
            </a:avLst>
          </a:prstGeom>
          <a:solidFill>
            <a:srgbClr val="DDF0F5"/>
          </a:solidFill>
          <a:ln w="12700">
            <a:solidFill>
              <a:srgbClr val="CBE0E8"/>
            </a:solidFill>
            <a:prstDash val="solid"/>
          </a:ln>
        </p:spPr>
        <p:txBody>
          <a:bodyPr/>
          <a:lstStyle/>
          <a:p>
            <a:endParaRPr lang="el-GR"/>
          </a:p>
        </p:txBody>
      </p:sp>
      <p:sp>
        <p:nvSpPr>
          <p:cNvPr id="55" name="Text 15">
            <a:extLst>
              <a:ext uri="{FF2B5EF4-FFF2-40B4-BE49-F238E27FC236}">
                <a16:creationId xmlns:a16="http://schemas.microsoft.com/office/drawing/2014/main" id="{1CD4189F-3A95-A88B-AE4A-12C14246459A}"/>
              </a:ext>
            </a:extLst>
          </p:cNvPr>
          <p:cNvSpPr/>
          <p:nvPr/>
        </p:nvSpPr>
        <p:spPr>
          <a:xfrm>
            <a:off x="5901674" y="1702078"/>
            <a:ext cx="1045984" cy="281476"/>
          </a:xfrm>
          <a:prstGeom prst="rect">
            <a:avLst/>
          </a:prstGeom>
          <a:noFill/>
          <a:ln/>
        </p:spPr>
        <p:txBody>
          <a:bodyPr wrap="square" lIns="0" tIns="0" rIns="0" bIns="0" rtlCol="0" anchor="ctr"/>
          <a:lstStyle/>
          <a:p>
            <a:pPr marL="0" indent="0" algn="ctr">
              <a:buNone/>
            </a:pPr>
            <a:r>
              <a:rPr lang="en-US" sz="1600" b="1" dirty="0">
                <a:solidFill>
                  <a:srgbClr val="075D7C"/>
                </a:solidFill>
                <a:latin typeface="Georgia" pitchFamily="34" charset="0"/>
                <a:ea typeface="Georgia" pitchFamily="34" charset="-122"/>
                <a:cs typeface="Georgia" pitchFamily="34" charset="-120"/>
              </a:rPr>
              <a:t>Analyse</a:t>
            </a:r>
            <a:endParaRPr lang="en-US" sz="1600" dirty="0"/>
          </a:p>
        </p:txBody>
      </p:sp>
      <p:sp>
        <p:nvSpPr>
          <p:cNvPr id="56" name="Text 16">
            <a:extLst>
              <a:ext uri="{FF2B5EF4-FFF2-40B4-BE49-F238E27FC236}">
                <a16:creationId xmlns:a16="http://schemas.microsoft.com/office/drawing/2014/main" id="{BC0C9E6E-3299-982E-2E5E-75F010E0776C}"/>
              </a:ext>
            </a:extLst>
          </p:cNvPr>
          <p:cNvSpPr/>
          <p:nvPr/>
        </p:nvSpPr>
        <p:spPr>
          <a:xfrm>
            <a:off x="5921746" y="2419779"/>
            <a:ext cx="1075870" cy="410486"/>
          </a:xfrm>
          <a:prstGeom prst="rect">
            <a:avLst/>
          </a:prstGeom>
          <a:noFill/>
          <a:ln/>
        </p:spPr>
        <p:txBody>
          <a:bodyPr wrap="square" lIns="0" tIns="0" rIns="0" bIns="0" rtlCol="0" anchor="ctr">
            <a:normAutofit/>
          </a:bodyPr>
          <a:lstStyle/>
          <a:p>
            <a:pPr marL="0" indent="0" algn="ctr">
              <a:buNone/>
            </a:pPr>
            <a:r>
              <a:rPr lang="en-US" sz="1180" dirty="0">
                <a:solidFill>
                  <a:srgbClr val="172A3A"/>
                </a:solidFill>
              </a:rPr>
              <a:t>Inside/outside + KDE</a:t>
            </a:r>
            <a:endParaRPr lang="en-US" sz="1180" dirty="0"/>
          </a:p>
        </p:txBody>
      </p:sp>
      <p:sp>
        <p:nvSpPr>
          <p:cNvPr id="57" name="Shape 17">
            <a:extLst>
              <a:ext uri="{FF2B5EF4-FFF2-40B4-BE49-F238E27FC236}">
                <a16:creationId xmlns:a16="http://schemas.microsoft.com/office/drawing/2014/main" id="{80E046DA-1715-52DE-018A-67FD2E83D03B}"/>
              </a:ext>
            </a:extLst>
          </p:cNvPr>
          <p:cNvSpPr/>
          <p:nvPr/>
        </p:nvSpPr>
        <p:spPr>
          <a:xfrm>
            <a:off x="7226766" y="2025197"/>
            <a:ext cx="353782" cy="375302"/>
          </a:xfrm>
          <a:prstGeom prst="rightArrow">
            <a:avLst/>
          </a:prstGeom>
          <a:solidFill>
            <a:srgbClr val="F4B547"/>
          </a:solidFill>
          <a:ln w="12700">
            <a:solidFill>
              <a:srgbClr val="F4B547"/>
            </a:solidFill>
            <a:prstDash val="solid"/>
          </a:ln>
        </p:spPr>
        <p:txBody>
          <a:bodyPr/>
          <a:lstStyle/>
          <a:p>
            <a:endParaRPr lang="el-GR"/>
          </a:p>
        </p:txBody>
      </p:sp>
      <p:sp>
        <p:nvSpPr>
          <p:cNvPr id="58" name="Shape 18">
            <a:extLst>
              <a:ext uri="{FF2B5EF4-FFF2-40B4-BE49-F238E27FC236}">
                <a16:creationId xmlns:a16="http://schemas.microsoft.com/office/drawing/2014/main" id="{C3BEF02F-9933-652C-B918-FD5977CBC85B}"/>
              </a:ext>
            </a:extLst>
          </p:cNvPr>
          <p:cNvSpPr/>
          <p:nvPr/>
        </p:nvSpPr>
        <p:spPr>
          <a:xfrm>
            <a:off x="7689688" y="1551098"/>
            <a:ext cx="1225296" cy="1524663"/>
          </a:xfrm>
          <a:prstGeom prst="roundRect">
            <a:avLst>
              <a:gd name="adj" fmla="val 6154"/>
            </a:avLst>
          </a:prstGeom>
          <a:solidFill>
            <a:srgbClr val="EAF5F9"/>
          </a:solidFill>
          <a:ln w="12700">
            <a:solidFill>
              <a:srgbClr val="CBE0E8"/>
            </a:solidFill>
            <a:prstDash val="solid"/>
          </a:ln>
        </p:spPr>
        <p:txBody>
          <a:bodyPr/>
          <a:lstStyle/>
          <a:p>
            <a:endParaRPr lang="el-GR"/>
          </a:p>
        </p:txBody>
      </p:sp>
      <p:sp>
        <p:nvSpPr>
          <p:cNvPr id="59" name="Text 19">
            <a:extLst>
              <a:ext uri="{FF2B5EF4-FFF2-40B4-BE49-F238E27FC236}">
                <a16:creationId xmlns:a16="http://schemas.microsoft.com/office/drawing/2014/main" id="{D2480DA3-0A67-9702-4782-FED71870ECCB}"/>
              </a:ext>
            </a:extLst>
          </p:cNvPr>
          <p:cNvSpPr/>
          <p:nvPr/>
        </p:nvSpPr>
        <p:spPr>
          <a:xfrm>
            <a:off x="7779344" y="1709830"/>
            <a:ext cx="1045984" cy="281476"/>
          </a:xfrm>
          <a:prstGeom prst="rect">
            <a:avLst/>
          </a:prstGeom>
          <a:noFill/>
          <a:ln/>
        </p:spPr>
        <p:txBody>
          <a:bodyPr wrap="square" lIns="0" tIns="0" rIns="0" bIns="0" rtlCol="0" anchor="ctr"/>
          <a:lstStyle/>
          <a:p>
            <a:pPr marL="0" indent="0" algn="ctr">
              <a:buNone/>
            </a:pPr>
            <a:r>
              <a:rPr lang="en-US" sz="1600" b="1" dirty="0">
                <a:solidFill>
                  <a:srgbClr val="075D7C"/>
                </a:solidFill>
                <a:latin typeface="Georgia" pitchFamily="34" charset="0"/>
                <a:ea typeface="Georgia" pitchFamily="34" charset="-122"/>
                <a:cs typeface="Georgia" pitchFamily="34" charset="-120"/>
              </a:rPr>
              <a:t>Interpret</a:t>
            </a:r>
            <a:endParaRPr lang="en-US" sz="1600" dirty="0"/>
          </a:p>
        </p:txBody>
      </p:sp>
      <p:sp>
        <p:nvSpPr>
          <p:cNvPr id="60" name="Text 20">
            <a:extLst>
              <a:ext uri="{FF2B5EF4-FFF2-40B4-BE49-F238E27FC236}">
                <a16:creationId xmlns:a16="http://schemas.microsoft.com/office/drawing/2014/main" id="{CB334620-47B5-E545-2DC9-3C04B53C1254}"/>
              </a:ext>
            </a:extLst>
          </p:cNvPr>
          <p:cNvSpPr/>
          <p:nvPr/>
        </p:nvSpPr>
        <p:spPr>
          <a:xfrm>
            <a:off x="7799416" y="2427531"/>
            <a:ext cx="1075870" cy="410486"/>
          </a:xfrm>
          <a:prstGeom prst="rect">
            <a:avLst/>
          </a:prstGeom>
          <a:noFill/>
          <a:ln/>
        </p:spPr>
        <p:txBody>
          <a:bodyPr wrap="square" lIns="0" tIns="0" rIns="0" bIns="0" rtlCol="0" anchor="ctr">
            <a:normAutofit/>
          </a:bodyPr>
          <a:lstStyle/>
          <a:p>
            <a:pPr marL="0" indent="0" algn="ctr">
              <a:buNone/>
            </a:pPr>
            <a:r>
              <a:rPr lang="en-US" sz="1180" dirty="0">
                <a:solidFill>
                  <a:srgbClr val="172A3A"/>
                </a:solidFill>
              </a:rPr>
              <a:t>Pressure zones + final maps</a:t>
            </a:r>
            <a:endParaRPr lang="en-US" sz="1180" dirty="0"/>
          </a:p>
        </p:txBody>
      </p:sp>
      <p:sp>
        <p:nvSpPr>
          <p:cNvPr id="61" name="Shape 21">
            <a:extLst>
              <a:ext uri="{FF2B5EF4-FFF2-40B4-BE49-F238E27FC236}">
                <a16:creationId xmlns:a16="http://schemas.microsoft.com/office/drawing/2014/main" id="{2E16519E-5ABB-7D85-69C5-C8EB9F479264}"/>
              </a:ext>
            </a:extLst>
          </p:cNvPr>
          <p:cNvSpPr/>
          <p:nvPr/>
        </p:nvSpPr>
        <p:spPr>
          <a:xfrm>
            <a:off x="945177" y="4140244"/>
            <a:ext cx="6754071" cy="762332"/>
          </a:xfrm>
          <a:prstGeom prst="roundRect">
            <a:avLst>
              <a:gd name="adj" fmla="val 12308"/>
            </a:avLst>
          </a:prstGeom>
          <a:solidFill>
            <a:srgbClr val="FFF2D2"/>
          </a:solidFill>
          <a:ln w="12700">
            <a:solidFill>
              <a:srgbClr val="CBE0E8"/>
            </a:solidFill>
            <a:prstDash val="solid"/>
          </a:ln>
        </p:spPr>
        <p:txBody>
          <a:bodyPr/>
          <a:lstStyle/>
          <a:p>
            <a:endParaRPr lang="el-GR"/>
          </a:p>
        </p:txBody>
      </p:sp>
      <p:sp>
        <p:nvSpPr>
          <p:cNvPr id="62" name="Text 22">
            <a:extLst>
              <a:ext uri="{FF2B5EF4-FFF2-40B4-BE49-F238E27FC236}">
                <a16:creationId xmlns:a16="http://schemas.microsoft.com/office/drawing/2014/main" id="{D6048A92-60C9-8289-F98A-E9448468306B}"/>
              </a:ext>
            </a:extLst>
          </p:cNvPr>
          <p:cNvSpPr/>
          <p:nvPr/>
        </p:nvSpPr>
        <p:spPr>
          <a:xfrm>
            <a:off x="1082337" y="4311993"/>
            <a:ext cx="6574759" cy="480855"/>
          </a:xfrm>
          <a:prstGeom prst="rect">
            <a:avLst/>
          </a:prstGeom>
          <a:noFill/>
          <a:ln/>
        </p:spPr>
        <p:txBody>
          <a:bodyPr wrap="square" lIns="0" tIns="0" rIns="0" bIns="0" rtlCol="0" anchor="ctr">
            <a:normAutofit/>
          </a:bodyPr>
          <a:lstStyle/>
          <a:p>
            <a:pPr marL="0" indent="0">
              <a:buNone/>
            </a:pPr>
            <a:r>
              <a:rPr lang="en-US" sz="1450" dirty="0">
                <a:solidFill>
                  <a:srgbClr val="172A3A"/>
                </a:solidFill>
              </a:rPr>
              <a:t>Keep the order. Most errors happen when buffers are created before fixing CRS, or when raw buffers that still include the sea are used in analysis.</a:t>
            </a:r>
            <a:endParaRPr lang="en-US" sz="1450" dirty="0"/>
          </a:p>
        </p:txBody>
      </p:sp>
    </p:spTree>
    <p:extLst>
      <p:ext uri="{BB962C8B-B14F-4D97-AF65-F5344CB8AC3E}">
        <p14:creationId xmlns:p14="http://schemas.microsoft.com/office/powerpoint/2010/main" val="3917160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3C6E4-87D6-0E84-413E-6020923AEBD7}"/>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B8EFECCD-7FB5-52E7-CBEA-A71420D928D4}"/>
              </a:ext>
            </a:extLst>
          </p:cNvPr>
          <p:cNvSpPr/>
          <p:nvPr/>
        </p:nvSpPr>
        <p:spPr>
          <a:xfrm>
            <a:off x="457200" y="80803"/>
            <a:ext cx="8229600" cy="502920"/>
          </a:xfrm>
          <a:prstGeom prst="rect">
            <a:avLst/>
          </a:prstGeom>
          <a:noFill/>
          <a:ln/>
        </p:spPr>
        <p:txBody>
          <a:bodyPr wrap="square" rtlCol="0" anchor="ctr"/>
          <a:lstStyle/>
          <a:p>
            <a:r>
              <a:rPr lang="nl-NL" sz="2400" b="1" dirty="0">
                <a:solidFill>
                  <a:srgbClr val="065F7A"/>
                </a:solidFill>
                <a:latin typeface="Georgia"/>
              </a:rPr>
              <a:t>Input data checklist</a:t>
            </a:r>
          </a:p>
        </p:txBody>
      </p:sp>
      <p:sp>
        <p:nvSpPr>
          <p:cNvPr id="3" name="Rounded Rectangle 2">
            <a:extLst>
              <a:ext uri="{FF2B5EF4-FFF2-40B4-BE49-F238E27FC236}">
                <a16:creationId xmlns:a16="http://schemas.microsoft.com/office/drawing/2014/main" id="{4FF0EE3E-720B-0126-D2D2-398B3DB8054E}"/>
              </a:ext>
            </a:extLst>
          </p:cNvPr>
          <p:cNvSpPr/>
          <p:nvPr/>
        </p:nvSpPr>
        <p:spPr>
          <a:xfrm>
            <a:off x="409513" y="1272217"/>
            <a:ext cx="3958757" cy="3070668"/>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200516F0-A236-D0F5-E7FD-177E39171464}"/>
              </a:ext>
            </a:extLst>
          </p:cNvPr>
          <p:cNvSpPr txBox="1"/>
          <p:nvPr/>
        </p:nvSpPr>
        <p:spPr>
          <a:xfrm>
            <a:off x="1633320" y="932856"/>
            <a:ext cx="1359746" cy="344710"/>
          </a:xfrm>
          <a:prstGeom prst="rect">
            <a:avLst/>
          </a:prstGeom>
          <a:noFill/>
        </p:spPr>
        <p:txBody>
          <a:bodyPr wrap="square" lIns="54864" tIns="18288" rIns="54864" bIns="18288">
            <a:spAutoFit/>
          </a:bodyPr>
          <a:lstStyle/>
          <a:p>
            <a:pPr algn="l"/>
            <a:r>
              <a:rPr sz="2000" b="1" dirty="0">
                <a:solidFill>
                  <a:srgbClr val="065F7A"/>
                </a:solidFill>
                <a:latin typeface="Aptos"/>
              </a:rPr>
              <a:t>Required</a:t>
            </a:r>
          </a:p>
        </p:txBody>
      </p:sp>
      <p:sp>
        <p:nvSpPr>
          <p:cNvPr id="5" name="Oval 4">
            <a:extLst>
              <a:ext uri="{FF2B5EF4-FFF2-40B4-BE49-F238E27FC236}">
                <a16:creationId xmlns:a16="http://schemas.microsoft.com/office/drawing/2014/main" id="{0325C010-4849-78EE-50CB-E6B58482EECB}"/>
              </a:ext>
            </a:extLst>
          </p:cNvPr>
          <p:cNvSpPr/>
          <p:nvPr/>
        </p:nvSpPr>
        <p:spPr>
          <a:xfrm>
            <a:off x="680484" y="1648017"/>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6" name="TextBox 5">
            <a:extLst>
              <a:ext uri="{FF2B5EF4-FFF2-40B4-BE49-F238E27FC236}">
                <a16:creationId xmlns:a16="http://schemas.microsoft.com/office/drawing/2014/main" id="{6777336E-BB86-FD6F-C747-5099D5F6E05F}"/>
              </a:ext>
            </a:extLst>
          </p:cNvPr>
          <p:cNvSpPr txBox="1"/>
          <p:nvPr/>
        </p:nvSpPr>
        <p:spPr>
          <a:xfrm>
            <a:off x="1021774" y="1568442"/>
            <a:ext cx="2544212" cy="283154"/>
          </a:xfrm>
          <a:prstGeom prst="rect">
            <a:avLst/>
          </a:prstGeom>
          <a:noFill/>
        </p:spPr>
        <p:txBody>
          <a:bodyPr wrap="square" lIns="54864" tIns="18288" rIns="54864" bIns="18288">
            <a:spAutoFit/>
          </a:bodyPr>
          <a:lstStyle/>
          <a:p>
            <a:pPr algn="l"/>
            <a:r>
              <a:rPr sz="1600" b="0" dirty="0">
                <a:solidFill>
                  <a:srgbClr val="142433"/>
                </a:solidFill>
                <a:latin typeface="Aptos"/>
              </a:rPr>
              <a:t>Island boundary polygon</a:t>
            </a:r>
          </a:p>
        </p:txBody>
      </p:sp>
      <p:sp>
        <p:nvSpPr>
          <p:cNvPr id="7" name="Oval 6">
            <a:extLst>
              <a:ext uri="{FF2B5EF4-FFF2-40B4-BE49-F238E27FC236}">
                <a16:creationId xmlns:a16="http://schemas.microsoft.com/office/drawing/2014/main" id="{0D1059C7-1E17-C747-882F-1E050FC3A536}"/>
              </a:ext>
            </a:extLst>
          </p:cNvPr>
          <p:cNvSpPr/>
          <p:nvPr/>
        </p:nvSpPr>
        <p:spPr>
          <a:xfrm>
            <a:off x="680484" y="2205801"/>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8" name="TextBox 7">
            <a:extLst>
              <a:ext uri="{FF2B5EF4-FFF2-40B4-BE49-F238E27FC236}">
                <a16:creationId xmlns:a16="http://schemas.microsoft.com/office/drawing/2014/main" id="{FF114A71-5E5E-CBC9-A9C9-FAEDC9F9AFE5}"/>
              </a:ext>
            </a:extLst>
          </p:cNvPr>
          <p:cNvSpPr txBox="1"/>
          <p:nvPr/>
        </p:nvSpPr>
        <p:spPr>
          <a:xfrm>
            <a:off x="1021774" y="2126226"/>
            <a:ext cx="2544212" cy="283154"/>
          </a:xfrm>
          <a:prstGeom prst="rect">
            <a:avLst/>
          </a:prstGeom>
          <a:noFill/>
        </p:spPr>
        <p:txBody>
          <a:bodyPr wrap="square" lIns="54864" tIns="18288" rIns="54864" bIns="18288">
            <a:spAutoFit/>
          </a:bodyPr>
          <a:lstStyle/>
          <a:p>
            <a:pPr algn="l"/>
            <a:r>
              <a:rPr sz="1600" b="0" dirty="0">
                <a:solidFill>
                  <a:srgbClr val="142433"/>
                </a:solidFill>
                <a:latin typeface="Aptos"/>
              </a:rPr>
              <a:t>Coastline </a:t>
            </a:r>
            <a:r>
              <a:rPr lang="en-US" sz="1600" b="0" dirty="0">
                <a:solidFill>
                  <a:srgbClr val="142433"/>
                </a:solidFill>
                <a:latin typeface="Aptos"/>
              </a:rPr>
              <a:t>shapefile </a:t>
            </a:r>
            <a:r>
              <a:rPr sz="1600" b="0" dirty="0">
                <a:solidFill>
                  <a:srgbClr val="142433"/>
                </a:solidFill>
                <a:latin typeface="Aptos"/>
              </a:rPr>
              <a:t>layer</a:t>
            </a:r>
          </a:p>
        </p:txBody>
      </p:sp>
      <p:sp>
        <p:nvSpPr>
          <p:cNvPr id="9" name="Oval 8">
            <a:extLst>
              <a:ext uri="{FF2B5EF4-FFF2-40B4-BE49-F238E27FC236}">
                <a16:creationId xmlns:a16="http://schemas.microsoft.com/office/drawing/2014/main" id="{061EA2DF-D375-0D7B-3BEB-3060E6725E25}"/>
              </a:ext>
            </a:extLst>
          </p:cNvPr>
          <p:cNvSpPr/>
          <p:nvPr/>
        </p:nvSpPr>
        <p:spPr>
          <a:xfrm>
            <a:off x="680484" y="2763585"/>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10" name="TextBox 9">
            <a:extLst>
              <a:ext uri="{FF2B5EF4-FFF2-40B4-BE49-F238E27FC236}">
                <a16:creationId xmlns:a16="http://schemas.microsoft.com/office/drawing/2014/main" id="{C9F80A55-95DA-5C8E-6C93-3061EFC5869E}"/>
              </a:ext>
            </a:extLst>
          </p:cNvPr>
          <p:cNvSpPr txBox="1"/>
          <p:nvPr/>
        </p:nvSpPr>
        <p:spPr>
          <a:xfrm>
            <a:off x="1021774" y="2684010"/>
            <a:ext cx="2544212" cy="283154"/>
          </a:xfrm>
          <a:prstGeom prst="rect">
            <a:avLst/>
          </a:prstGeom>
          <a:noFill/>
        </p:spPr>
        <p:txBody>
          <a:bodyPr wrap="square" lIns="54864" tIns="18288" rIns="54864" bIns="18288">
            <a:spAutoFit/>
          </a:bodyPr>
          <a:lstStyle/>
          <a:p>
            <a:pPr algn="l"/>
            <a:r>
              <a:rPr sz="1600" b="0" dirty="0">
                <a:solidFill>
                  <a:srgbClr val="142433"/>
                </a:solidFill>
                <a:latin typeface="Aptos"/>
              </a:rPr>
              <a:t>Settlement boundaries</a:t>
            </a:r>
          </a:p>
        </p:txBody>
      </p:sp>
      <p:sp>
        <p:nvSpPr>
          <p:cNvPr id="11" name="Oval 10">
            <a:extLst>
              <a:ext uri="{FF2B5EF4-FFF2-40B4-BE49-F238E27FC236}">
                <a16:creationId xmlns:a16="http://schemas.microsoft.com/office/drawing/2014/main" id="{7391AF7D-77D1-3E74-6FAF-D63E96021868}"/>
              </a:ext>
            </a:extLst>
          </p:cNvPr>
          <p:cNvSpPr/>
          <p:nvPr/>
        </p:nvSpPr>
        <p:spPr>
          <a:xfrm>
            <a:off x="680484" y="3321368"/>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12" name="TextBox 11">
            <a:extLst>
              <a:ext uri="{FF2B5EF4-FFF2-40B4-BE49-F238E27FC236}">
                <a16:creationId xmlns:a16="http://schemas.microsoft.com/office/drawing/2014/main" id="{830A51F1-1CBE-011D-31DD-4E88298560E2}"/>
              </a:ext>
            </a:extLst>
          </p:cNvPr>
          <p:cNvSpPr txBox="1"/>
          <p:nvPr/>
        </p:nvSpPr>
        <p:spPr>
          <a:xfrm>
            <a:off x="1021774" y="3241793"/>
            <a:ext cx="2544212" cy="283154"/>
          </a:xfrm>
          <a:prstGeom prst="rect">
            <a:avLst/>
          </a:prstGeom>
          <a:noFill/>
        </p:spPr>
        <p:txBody>
          <a:bodyPr wrap="square" lIns="54864" tIns="18288" rIns="54864" bIns="18288">
            <a:spAutoFit/>
          </a:bodyPr>
          <a:lstStyle/>
          <a:p>
            <a:pPr algn="l"/>
            <a:r>
              <a:rPr sz="1600" b="0">
                <a:solidFill>
                  <a:srgbClr val="142433"/>
                </a:solidFill>
                <a:latin typeface="Aptos"/>
              </a:rPr>
              <a:t>Airbnb listings CSV</a:t>
            </a:r>
          </a:p>
        </p:txBody>
      </p:sp>
      <p:sp>
        <p:nvSpPr>
          <p:cNvPr id="13" name="Oval 12">
            <a:extLst>
              <a:ext uri="{FF2B5EF4-FFF2-40B4-BE49-F238E27FC236}">
                <a16:creationId xmlns:a16="http://schemas.microsoft.com/office/drawing/2014/main" id="{C1E10896-5812-E9D7-08B8-27A3117FADDF}"/>
              </a:ext>
            </a:extLst>
          </p:cNvPr>
          <p:cNvSpPr/>
          <p:nvPr/>
        </p:nvSpPr>
        <p:spPr>
          <a:xfrm>
            <a:off x="680484" y="3879153"/>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14" name="TextBox 13">
            <a:extLst>
              <a:ext uri="{FF2B5EF4-FFF2-40B4-BE49-F238E27FC236}">
                <a16:creationId xmlns:a16="http://schemas.microsoft.com/office/drawing/2014/main" id="{FD3BDFA5-AA1D-59DA-EADB-991EE3FAC79F}"/>
              </a:ext>
            </a:extLst>
          </p:cNvPr>
          <p:cNvSpPr txBox="1"/>
          <p:nvPr/>
        </p:nvSpPr>
        <p:spPr>
          <a:xfrm>
            <a:off x="1021774" y="3799578"/>
            <a:ext cx="2544212" cy="283154"/>
          </a:xfrm>
          <a:prstGeom prst="rect">
            <a:avLst/>
          </a:prstGeom>
          <a:noFill/>
        </p:spPr>
        <p:txBody>
          <a:bodyPr wrap="square" lIns="54864" tIns="18288" rIns="54864" bIns="18288">
            <a:spAutoFit/>
          </a:bodyPr>
          <a:lstStyle/>
          <a:p>
            <a:pPr algn="l"/>
            <a:r>
              <a:rPr sz="1600" b="0">
                <a:solidFill>
                  <a:srgbClr val="142433"/>
                </a:solidFill>
                <a:latin typeface="Aptos"/>
              </a:rPr>
              <a:t>QGIS project CRS</a:t>
            </a:r>
          </a:p>
        </p:txBody>
      </p:sp>
      <p:sp>
        <p:nvSpPr>
          <p:cNvPr id="15" name="Rounded Rectangle 14">
            <a:extLst>
              <a:ext uri="{FF2B5EF4-FFF2-40B4-BE49-F238E27FC236}">
                <a16:creationId xmlns:a16="http://schemas.microsoft.com/office/drawing/2014/main" id="{CD06D99E-3508-3E68-5EE8-A331B000EEEE}"/>
              </a:ext>
            </a:extLst>
          </p:cNvPr>
          <p:cNvSpPr/>
          <p:nvPr/>
        </p:nvSpPr>
        <p:spPr>
          <a:xfrm>
            <a:off x="4804995" y="1324590"/>
            <a:ext cx="3929492" cy="2918848"/>
          </a:xfrm>
          <a:prstGeom prst="roundRect">
            <a:avLst/>
          </a:prstGeom>
          <a:solidFill>
            <a:srgbClr val="DDEEF5"/>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1F9F78A2-F19D-E571-A578-9FC92EF3A5C9}"/>
              </a:ext>
            </a:extLst>
          </p:cNvPr>
          <p:cNvSpPr txBox="1"/>
          <p:nvPr/>
        </p:nvSpPr>
        <p:spPr>
          <a:xfrm>
            <a:off x="5603774" y="786485"/>
            <a:ext cx="2221790" cy="375487"/>
          </a:xfrm>
          <a:prstGeom prst="rect">
            <a:avLst/>
          </a:prstGeom>
          <a:noFill/>
        </p:spPr>
        <p:txBody>
          <a:bodyPr wrap="square" lIns="54864" tIns="18288" rIns="54864" bIns="18288">
            <a:spAutoFit/>
          </a:bodyPr>
          <a:lstStyle/>
          <a:p>
            <a:pPr algn="l"/>
            <a:r>
              <a:rPr sz="2000" b="1" dirty="0">
                <a:solidFill>
                  <a:srgbClr val="065F7A"/>
                </a:solidFill>
                <a:latin typeface="Aptos"/>
              </a:rPr>
              <a:t>Useful</a:t>
            </a:r>
            <a:r>
              <a:rPr sz="2200" b="1" dirty="0">
                <a:solidFill>
                  <a:srgbClr val="065F7A"/>
                </a:solidFill>
                <a:latin typeface="Aptos"/>
              </a:rPr>
              <a:t> / optional</a:t>
            </a:r>
          </a:p>
        </p:txBody>
      </p:sp>
      <p:sp>
        <p:nvSpPr>
          <p:cNvPr id="18" name="TextBox 17">
            <a:extLst>
              <a:ext uri="{FF2B5EF4-FFF2-40B4-BE49-F238E27FC236}">
                <a16:creationId xmlns:a16="http://schemas.microsoft.com/office/drawing/2014/main" id="{F0D973E1-1059-14F3-A50C-3388569371CF}"/>
              </a:ext>
            </a:extLst>
          </p:cNvPr>
          <p:cNvSpPr txBox="1"/>
          <p:nvPr/>
        </p:nvSpPr>
        <p:spPr>
          <a:xfrm>
            <a:off x="5364068" y="1617686"/>
            <a:ext cx="3322732" cy="283154"/>
          </a:xfrm>
          <a:prstGeom prst="rect">
            <a:avLst/>
          </a:prstGeom>
          <a:noFill/>
        </p:spPr>
        <p:txBody>
          <a:bodyPr wrap="square" lIns="54864" tIns="18288" rIns="54864" bIns="18288">
            <a:spAutoFit/>
          </a:bodyPr>
          <a:lstStyle/>
          <a:p>
            <a:pPr algn="l"/>
            <a:r>
              <a:rPr sz="1600" b="0">
                <a:solidFill>
                  <a:srgbClr val="142433"/>
                </a:solidFill>
                <a:latin typeface="Aptos"/>
              </a:rPr>
              <a:t>DEM or EEA 5 m contour</a:t>
            </a:r>
          </a:p>
        </p:txBody>
      </p:sp>
      <p:sp>
        <p:nvSpPr>
          <p:cNvPr id="20" name="TextBox 19">
            <a:extLst>
              <a:ext uri="{FF2B5EF4-FFF2-40B4-BE49-F238E27FC236}">
                <a16:creationId xmlns:a16="http://schemas.microsoft.com/office/drawing/2014/main" id="{860D13A6-4C18-7525-2F90-B449A56880FB}"/>
              </a:ext>
            </a:extLst>
          </p:cNvPr>
          <p:cNvSpPr txBox="1"/>
          <p:nvPr/>
        </p:nvSpPr>
        <p:spPr>
          <a:xfrm>
            <a:off x="5364068" y="2175470"/>
            <a:ext cx="3322732" cy="529376"/>
          </a:xfrm>
          <a:prstGeom prst="rect">
            <a:avLst/>
          </a:prstGeom>
          <a:noFill/>
        </p:spPr>
        <p:txBody>
          <a:bodyPr wrap="square" lIns="54864" tIns="18288" rIns="54864" bIns="18288">
            <a:spAutoFit/>
          </a:bodyPr>
          <a:lstStyle/>
          <a:p>
            <a:pPr algn="l"/>
            <a:r>
              <a:rPr sz="1600" b="0" dirty="0">
                <a:solidFill>
                  <a:srgbClr val="142433"/>
                </a:solidFill>
                <a:latin typeface="Aptos"/>
              </a:rPr>
              <a:t>Copernicus built-up / imperviousness</a:t>
            </a:r>
          </a:p>
        </p:txBody>
      </p:sp>
      <p:sp>
        <p:nvSpPr>
          <p:cNvPr id="22" name="TextBox 21">
            <a:extLst>
              <a:ext uri="{FF2B5EF4-FFF2-40B4-BE49-F238E27FC236}">
                <a16:creationId xmlns:a16="http://schemas.microsoft.com/office/drawing/2014/main" id="{F552D516-CF6D-0234-736B-36EC66E97C1A}"/>
              </a:ext>
            </a:extLst>
          </p:cNvPr>
          <p:cNvSpPr txBox="1"/>
          <p:nvPr/>
        </p:nvSpPr>
        <p:spPr>
          <a:xfrm>
            <a:off x="5364068" y="2733254"/>
            <a:ext cx="3322732" cy="283154"/>
          </a:xfrm>
          <a:prstGeom prst="rect">
            <a:avLst/>
          </a:prstGeom>
          <a:noFill/>
        </p:spPr>
        <p:txBody>
          <a:bodyPr wrap="square" lIns="54864" tIns="18288" rIns="54864" bIns="18288">
            <a:spAutoFit/>
          </a:bodyPr>
          <a:lstStyle/>
          <a:p>
            <a:pPr algn="l"/>
            <a:r>
              <a:rPr sz="1600" b="0">
                <a:solidFill>
                  <a:srgbClr val="142433"/>
                </a:solidFill>
                <a:latin typeface="Aptos"/>
              </a:rPr>
              <a:t>Natura 2000 / protected areas</a:t>
            </a:r>
          </a:p>
        </p:txBody>
      </p:sp>
      <p:sp>
        <p:nvSpPr>
          <p:cNvPr id="43" name="TextBox 42">
            <a:extLst>
              <a:ext uri="{FF2B5EF4-FFF2-40B4-BE49-F238E27FC236}">
                <a16:creationId xmlns:a16="http://schemas.microsoft.com/office/drawing/2014/main" id="{2EAD1C91-BF2D-B444-AAF4-B91A8B7E43F2}"/>
              </a:ext>
            </a:extLst>
          </p:cNvPr>
          <p:cNvSpPr txBox="1"/>
          <p:nvPr/>
        </p:nvSpPr>
        <p:spPr>
          <a:xfrm>
            <a:off x="5364068" y="3291037"/>
            <a:ext cx="3322732" cy="283154"/>
          </a:xfrm>
          <a:prstGeom prst="rect">
            <a:avLst/>
          </a:prstGeom>
          <a:noFill/>
        </p:spPr>
        <p:txBody>
          <a:bodyPr wrap="square" lIns="54864" tIns="18288" rIns="54864" bIns="18288">
            <a:spAutoFit/>
          </a:bodyPr>
          <a:lstStyle/>
          <a:p>
            <a:pPr algn="l"/>
            <a:r>
              <a:rPr sz="1600" b="0">
                <a:solidFill>
                  <a:srgbClr val="142433"/>
                </a:solidFill>
                <a:latin typeface="Aptos"/>
              </a:rPr>
              <a:t>Roads, ports, beaches</a:t>
            </a:r>
          </a:p>
        </p:txBody>
      </p:sp>
      <p:sp>
        <p:nvSpPr>
          <p:cNvPr id="45" name="TextBox 44">
            <a:extLst>
              <a:ext uri="{FF2B5EF4-FFF2-40B4-BE49-F238E27FC236}">
                <a16:creationId xmlns:a16="http://schemas.microsoft.com/office/drawing/2014/main" id="{B44BC3A1-D1F9-E306-7AF3-A8C2F779B743}"/>
              </a:ext>
            </a:extLst>
          </p:cNvPr>
          <p:cNvSpPr txBox="1"/>
          <p:nvPr/>
        </p:nvSpPr>
        <p:spPr>
          <a:xfrm>
            <a:off x="5364068" y="3848822"/>
            <a:ext cx="3322732" cy="283154"/>
          </a:xfrm>
          <a:prstGeom prst="rect">
            <a:avLst/>
          </a:prstGeom>
          <a:noFill/>
        </p:spPr>
        <p:txBody>
          <a:bodyPr wrap="square" lIns="54864" tIns="18288" rIns="54864" bIns="18288">
            <a:spAutoFit/>
          </a:bodyPr>
          <a:lstStyle/>
          <a:p>
            <a:pPr algn="l"/>
            <a:r>
              <a:rPr sz="1600" b="0">
                <a:solidFill>
                  <a:srgbClr val="142433"/>
                </a:solidFill>
                <a:latin typeface="Aptos"/>
              </a:rPr>
              <a:t>Basemap for final layout</a:t>
            </a:r>
          </a:p>
        </p:txBody>
      </p:sp>
      <p:sp>
        <p:nvSpPr>
          <p:cNvPr id="46" name="Rounded Rectangle 26">
            <a:extLst>
              <a:ext uri="{FF2B5EF4-FFF2-40B4-BE49-F238E27FC236}">
                <a16:creationId xmlns:a16="http://schemas.microsoft.com/office/drawing/2014/main" id="{CB1F4E70-8889-9332-3325-A4EA1B33477F}"/>
              </a:ext>
            </a:extLst>
          </p:cNvPr>
          <p:cNvSpPr/>
          <p:nvPr/>
        </p:nvSpPr>
        <p:spPr>
          <a:xfrm>
            <a:off x="582434" y="4538231"/>
            <a:ext cx="7769440" cy="406748"/>
          </a:xfrm>
          <a:prstGeom prst="roundRect">
            <a:avLst/>
          </a:prstGeom>
          <a:solidFill>
            <a:srgbClr val="FFF4DC"/>
          </a:solidFill>
          <a:ln w="12700">
            <a:solidFill>
              <a:srgbClr val="F6B54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TextBox 46">
            <a:extLst>
              <a:ext uri="{FF2B5EF4-FFF2-40B4-BE49-F238E27FC236}">
                <a16:creationId xmlns:a16="http://schemas.microsoft.com/office/drawing/2014/main" id="{D6A7C18F-0669-56A4-ED1E-D22B21FDCBB1}"/>
              </a:ext>
            </a:extLst>
          </p:cNvPr>
          <p:cNvSpPr txBox="1"/>
          <p:nvPr/>
        </p:nvSpPr>
        <p:spPr>
          <a:xfrm>
            <a:off x="582434" y="4613789"/>
            <a:ext cx="8185374" cy="221599"/>
          </a:xfrm>
          <a:prstGeom prst="rect">
            <a:avLst/>
          </a:prstGeom>
          <a:noFill/>
        </p:spPr>
        <p:txBody>
          <a:bodyPr wrap="square" lIns="54864" tIns="18288" rIns="54864" bIns="18288">
            <a:spAutoFit/>
          </a:bodyPr>
          <a:lstStyle/>
          <a:p>
            <a:pPr algn="l"/>
            <a:r>
              <a:rPr sz="1200" b="1" dirty="0">
                <a:solidFill>
                  <a:srgbClr val="142433"/>
                </a:solidFill>
                <a:latin typeface="Aptos"/>
              </a:rPr>
              <a:t> All distance and area operations must be done in a projected CRS with </a:t>
            </a:r>
            <a:r>
              <a:rPr sz="1200" b="1" dirty="0" err="1">
                <a:solidFill>
                  <a:srgbClr val="142433"/>
                </a:solidFill>
                <a:latin typeface="Aptos"/>
              </a:rPr>
              <a:t>metres</a:t>
            </a:r>
            <a:r>
              <a:rPr sz="1200" b="1" dirty="0">
                <a:solidFill>
                  <a:srgbClr val="142433"/>
                </a:solidFill>
                <a:latin typeface="Aptos"/>
              </a:rPr>
              <a:t>, not latitude/longitude degrees.</a:t>
            </a:r>
          </a:p>
        </p:txBody>
      </p:sp>
      <p:sp>
        <p:nvSpPr>
          <p:cNvPr id="48" name="Oval 4">
            <a:extLst>
              <a:ext uri="{FF2B5EF4-FFF2-40B4-BE49-F238E27FC236}">
                <a16:creationId xmlns:a16="http://schemas.microsoft.com/office/drawing/2014/main" id="{DBB9125F-EB80-843D-6358-F26463A4CAD9}"/>
              </a:ext>
            </a:extLst>
          </p:cNvPr>
          <p:cNvSpPr/>
          <p:nvPr/>
        </p:nvSpPr>
        <p:spPr>
          <a:xfrm>
            <a:off x="5024922" y="1647157"/>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49" name="Oval 6">
            <a:extLst>
              <a:ext uri="{FF2B5EF4-FFF2-40B4-BE49-F238E27FC236}">
                <a16:creationId xmlns:a16="http://schemas.microsoft.com/office/drawing/2014/main" id="{0E824906-680A-B369-EF7C-CECB3FCC3285}"/>
              </a:ext>
            </a:extLst>
          </p:cNvPr>
          <p:cNvSpPr/>
          <p:nvPr/>
        </p:nvSpPr>
        <p:spPr>
          <a:xfrm>
            <a:off x="5024922" y="2204941"/>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50" name="Oval 8">
            <a:extLst>
              <a:ext uri="{FF2B5EF4-FFF2-40B4-BE49-F238E27FC236}">
                <a16:creationId xmlns:a16="http://schemas.microsoft.com/office/drawing/2014/main" id="{FDE939BF-7993-91E5-FA07-D942DD384C06}"/>
              </a:ext>
            </a:extLst>
          </p:cNvPr>
          <p:cNvSpPr/>
          <p:nvPr/>
        </p:nvSpPr>
        <p:spPr>
          <a:xfrm>
            <a:off x="5024922" y="2762725"/>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51" name="Oval 10">
            <a:extLst>
              <a:ext uri="{FF2B5EF4-FFF2-40B4-BE49-F238E27FC236}">
                <a16:creationId xmlns:a16="http://schemas.microsoft.com/office/drawing/2014/main" id="{B970301E-7F77-FF48-09E3-B5F4008BBA95}"/>
              </a:ext>
            </a:extLst>
          </p:cNvPr>
          <p:cNvSpPr/>
          <p:nvPr/>
        </p:nvSpPr>
        <p:spPr>
          <a:xfrm>
            <a:off x="5024922" y="3320508"/>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
        <p:nvSpPr>
          <p:cNvPr id="52" name="Oval 12">
            <a:extLst>
              <a:ext uri="{FF2B5EF4-FFF2-40B4-BE49-F238E27FC236}">
                <a16:creationId xmlns:a16="http://schemas.microsoft.com/office/drawing/2014/main" id="{ED47B4A7-08BC-1A9B-5011-4A32B3D900BD}"/>
              </a:ext>
            </a:extLst>
          </p:cNvPr>
          <p:cNvSpPr/>
          <p:nvPr/>
        </p:nvSpPr>
        <p:spPr>
          <a:xfrm>
            <a:off x="5024922" y="3878293"/>
            <a:ext cx="170211" cy="1645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sz="1600"/>
          </a:p>
        </p:txBody>
      </p:sp>
    </p:spTree>
    <p:extLst>
      <p:ext uri="{BB962C8B-B14F-4D97-AF65-F5344CB8AC3E}">
        <p14:creationId xmlns:p14="http://schemas.microsoft.com/office/powerpoint/2010/main" val="2319119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37744"/>
            <a:ext cx="8229600" cy="384048"/>
          </a:xfrm>
          <a:prstGeom prst="rect">
            <a:avLst/>
          </a:prstGeom>
          <a:noFill/>
          <a:ln/>
        </p:spPr>
        <p:txBody>
          <a:bodyPr wrap="square" rtlCol="0" anchor="ctr"/>
          <a:lstStyle/>
          <a:p>
            <a:r>
              <a:rPr lang="en-US" sz="2400" b="1" dirty="0">
                <a:solidFill>
                  <a:srgbClr val="065A82"/>
                </a:solidFill>
                <a:latin typeface="Cambria" pitchFamily="34" charset="0"/>
                <a:ea typeface="Cambria" pitchFamily="34" charset="-122"/>
              </a:rPr>
              <a:t>Phase 1: Create the coastal-zone base</a:t>
            </a:r>
          </a:p>
          <a:p>
            <a:pPr marL="0" indent="0">
              <a:buNone/>
            </a:pPr>
            <a:endParaRPr lang="en-US" sz="2400" dirty="0"/>
          </a:p>
        </p:txBody>
      </p:sp>
      <p:sp>
        <p:nvSpPr>
          <p:cNvPr id="9" name="Rounded Rectangle 4">
            <a:extLst>
              <a:ext uri="{FF2B5EF4-FFF2-40B4-BE49-F238E27FC236}">
                <a16:creationId xmlns:a16="http://schemas.microsoft.com/office/drawing/2014/main" id="{B72BCAA9-5671-0C5E-0C8A-FE6936FE1935}"/>
              </a:ext>
            </a:extLst>
          </p:cNvPr>
          <p:cNvSpPr/>
          <p:nvPr/>
        </p:nvSpPr>
        <p:spPr>
          <a:xfrm>
            <a:off x="171450" y="703516"/>
            <a:ext cx="3591142" cy="4097655"/>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a:extLst>
              <a:ext uri="{FF2B5EF4-FFF2-40B4-BE49-F238E27FC236}">
                <a16:creationId xmlns:a16="http://schemas.microsoft.com/office/drawing/2014/main" id="{5E5B1248-A15C-177D-6EE2-40B4966A9F9C}"/>
              </a:ext>
            </a:extLst>
          </p:cNvPr>
          <p:cNvSpPr txBox="1"/>
          <p:nvPr/>
        </p:nvSpPr>
        <p:spPr>
          <a:xfrm>
            <a:off x="445770" y="950404"/>
            <a:ext cx="3243612" cy="283154"/>
          </a:xfrm>
          <a:prstGeom prst="rect">
            <a:avLst/>
          </a:prstGeom>
          <a:noFill/>
        </p:spPr>
        <p:txBody>
          <a:bodyPr wrap="square" lIns="54864" tIns="18288" rIns="54864" bIns="18288">
            <a:spAutoFit/>
          </a:bodyPr>
          <a:lstStyle/>
          <a:p>
            <a:pPr algn="l"/>
            <a:r>
              <a:rPr sz="1600" b="1">
                <a:solidFill>
                  <a:srgbClr val="065F7A"/>
                </a:solidFill>
                <a:latin typeface="Aptos"/>
              </a:rPr>
              <a:t>Why this matters</a:t>
            </a:r>
          </a:p>
        </p:txBody>
      </p:sp>
      <p:sp>
        <p:nvSpPr>
          <p:cNvPr id="11" name="TextBox 10">
            <a:extLst>
              <a:ext uri="{FF2B5EF4-FFF2-40B4-BE49-F238E27FC236}">
                <a16:creationId xmlns:a16="http://schemas.microsoft.com/office/drawing/2014/main" id="{56E5A87A-F583-B615-723F-6A57E871EC9F}"/>
              </a:ext>
            </a:extLst>
          </p:cNvPr>
          <p:cNvSpPr txBox="1"/>
          <p:nvPr/>
        </p:nvSpPr>
        <p:spPr>
          <a:xfrm>
            <a:off x="445770" y="1343596"/>
            <a:ext cx="3243612" cy="1421928"/>
          </a:xfrm>
          <a:prstGeom prst="rect">
            <a:avLst/>
          </a:prstGeom>
          <a:noFill/>
        </p:spPr>
        <p:txBody>
          <a:bodyPr wrap="square" lIns="54864" tIns="18288" rIns="54864" bIns="18288">
            <a:spAutoFit/>
          </a:bodyPr>
          <a:lstStyle/>
          <a:p>
            <a:pPr algn="l"/>
            <a:r>
              <a:rPr sz="1800" b="0">
                <a:solidFill>
                  <a:srgbClr val="142433"/>
                </a:solidFill>
                <a:latin typeface="Aptos"/>
              </a:rPr>
              <a:t>Before drawing any coastal zone, we need a project that is organized and uses metres. If CRS is wrong, buffers can be wrong.</a:t>
            </a:r>
          </a:p>
        </p:txBody>
      </p:sp>
      <p:sp>
        <p:nvSpPr>
          <p:cNvPr id="12" name="TextBox 11">
            <a:extLst>
              <a:ext uri="{FF2B5EF4-FFF2-40B4-BE49-F238E27FC236}">
                <a16:creationId xmlns:a16="http://schemas.microsoft.com/office/drawing/2014/main" id="{15AE6852-9BB0-3C70-D1AE-9F3D430B4B5D}"/>
              </a:ext>
            </a:extLst>
          </p:cNvPr>
          <p:cNvSpPr txBox="1"/>
          <p:nvPr/>
        </p:nvSpPr>
        <p:spPr>
          <a:xfrm>
            <a:off x="441155" y="2958131"/>
            <a:ext cx="3243612" cy="283154"/>
          </a:xfrm>
          <a:prstGeom prst="rect">
            <a:avLst/>
          </a:prstGeom>
          <a:noFill/>
        </p:spPr>
        <p:txBody>
          <a:bodyPr wrap="square" lIns="54864" tIns="18288" rIns="54864" bIns="18288">
            <a:spAutoFit/>
          </a:bodyPr>
          <a:lstStyle/>
          <a:p>
            <a:pPr algn="l"/>
            <a:r>
              <a:rPr sz="1600" b="1" dirty="0">
                <a:solidFill>
                  <a:srgbClr val="065F7A"/>
                </a:solidFill>
                <a:latin typeface="Aptos"/>
              </a:rPr>
              <a:t>Tip for students</a:t>
            </a:r>
          </a:p>
        </p:txBody>
      </p:sp>
      <p:sp>
        <p:nvSpPr>
          <p:cNvPr id="13" name="Oval 8">
            <a:extLst>
              <a:ext uri="{FF2B5EF4-FFF2-40B4-BE49-F238E27FC236}">
                <a16:creationId xmlns:a16="http://schemas.microsoft.com/office/drawing/2014/main" id="{76F04297-CDBF-A4E2-C5A8-550652BF5AC8}"/>
              </a:ext>
            </a:extLst>
          </p:cNvPr>
          <p:cNvSpPr/>
          <p:nvPr/>
        </p:nvSpPr>
        <p:spPr>
          <a:xfrm>
            <a:off x="468587" y="3424474"/>
            <a:ext cx="75298" cy="91059"/>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a:extLst>
              <a:ext uri="{FF2B5EF4-FFF2-40B4-BE49-F238E27FC236}">
                <a16:creationId xmlns:a16="http://schemas.microsoft.com/office/drawing/2014/main" id="{0AFBA52F-CA4B-A3E2-15B5-A4EA9775A5FD}"/>
              </a:ext>
            </a:extLst>
          </p:cNvPr>
          <p:cNvSpPr txBox="1"/>
          <p:nvPr/>
        </p:nvSpPr>
        <p:spPr>
          <a:xfrm>
            <a:off x="697187" y="3369610"/>
            <a:ext cx="2982965" cy="266172"/>
          </a:xfrm>
          <a:prstGeom prst="rect">
            <a:avLst/>
          </a:prstGeom>
          <a:noFill/>
        </p:spPr>
        <p:txBody>
          <a:bodyPr wrap="square" lIns="54864" tIns="18288" rIns="54864" bIns="18288">
            <a:spAutoFit/>
          </a:bodyPr>
          <a:lstStyle/>
          <a:p>
            <a:pPr algn="l"/>
            <a:r>
              <a:rPr sz="1500" b="0">
                <a:solidFill>
                  <a:srgbClr val="142433"/>
                </a:solidFill>
                <a:latin typeface="Aptos"/>
              </a:rPr>
              <a:t>Use a projected CRS for buffers.</a:t>
            </a:r>
          </a:p>
        </p:txBody>
      </p:sp>
      <p:sp>
        <p:nvSpPr>
          <p:cNvPr id="15" name="Oval 10">
            <a:extLst>
              <a:ext uri="{FF2B5EF4-FFF2-40B4-BE49-F238E27FC236}">
                <a16:creationId xmlns:a16="http://schemas.microsoft.com/office/drawing/2014/main" id="{35007421-6F8B-2A3A-5809-A8447DF783C2}"/>
              </a:ext>
            </a:extLst>
          </p:cNvPr>
          <p:cNvSpPr/>
          <p:nvPr/>
        </p:nvSpPr>
        <p:spPr>
          <a:xfrm>
            <a:off x="451104" y="3884639"/>
            <a:ext cx="75298" cy="91059"/>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A25BEE14-6424-B2CB-8484-1FBA2E454F81}"/>
              </a:ext>
            </a:extLst>
          </p:cNvPr>
          <p:cNvSpPr txBox="1"/>
          <p:nvPr/>
        </p:nvSpPr>
        <p:spPr>
          <a:xfrm>
            <a:off x="697187" y="3826811"/>
            <a:ext cx="2982965" cy="498598"/>
          </a:xfrm>
          <a:prstGeom prst="rect">
            <a:avLst/>
          </a:prstGeom>
          <a:noFill/>
        </p:spPr>
        <p:txBody>
          <a:bodyPr wrap="square" lIns="54864" tIns="18288" rIns="54864" bIns="18288">
            <a:spAutoFit/>
          </a:bodyPr>
          <a:lstStyle/>
          <a:p>
            <a:pPr algn="l"/>
            <a:r>
              <a:rPr sz="1500" b="0">
                <a:solidFill>
                  <a:srgbClr val="142433"/>
                </a:solidFill>
                <a:latin typeface="Aptos"/>
              </a:rPr>
              <a:t>Do not do buffer analysis in EPSG:4326.</a:t>
            </a:r>
          </a:p>
        </p:txBody>
      </p:sp>
      <p:sp>
        <p:nvSpPr>
          <p:cNvPr id="17" name="Rounded Rectangle 12">
            <a:extLst>
              <a:ext uri="{FF2B5EF4-FFF2-40B4-BE49-F238E27FC236}">
                <a16:creationId xmlns:a16="http://schemas.microsoft.com/office/drawing/2014/main" id="{126EAD71-60D6-79F2-728C-8F7FF2EAD6AA}"/>
              </a:ext>
            </a:extLst>
          </p:cNvPr>
          <p:cNvSpPr/>
          <p:nvPr/>
        </p:nvSpPr>
        <p:spPr>
          <a:xfrm>
            <a:off x="4789170" y="703516"/>
            <a:ext cx="3909060" cy="3488436"/>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a:extLst>
              <a:ext uri="{FF2B5EF4-FFF2-40B4-BE49-F238E27FC236}">
                <a16:creationId xmlns:a16="http://schemas.microsoft.com/office/drawing/2014/main" id="{D6259B0B-C056-7168-8D9F-C0B739AD9C61}"/>
              </a:ext>
            </a:extLst>
          </p:cNvPr>
          <p:cNvSpPr txBox="1"/>
          <p:nvPr/>
        </p:nvSpPr>
        <p:spPr>
          <a:xfrm>
            <a:off x="5017770" y="868107"/>
            <a:ext cx="3661651"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9" name="TextBox 18">
            <a:extLst>
              <a:ext uri="{FF2B5EF4-FFF2-40B4-BE49-F238E27FC236}">
                <a16:creationId xmlns:a16="http://schemas.microsoft.com/office/drawing/2014/main" id="{D5B19DC5-6432-676F-A848-C2D754306DC4}"/>
              </a:ext>
            </a:extLst>
          </p:cNvPr>
          <p:cNvSpPr txBox="1"/>
          <p:nvPr/>
        </p:nvSpPr>
        <p:spPr>
          <a:xfrm>
            <a:off x="5017770" y="1233867"/>
            <a:ext cx="3661651" cy="1144929"/>
          </a:xfrm>
          <a:prstGeom prst="rect">
            <a:avLst/>
          </a:prstGeom>
          <a:noFill/>
        </p:spPr>
        <p:txBody>
          <a:bodyPr wrap="square" lIns="54864" tIns="18288" rIns="54864" bIns="18288">
            <a:spAutoFit/>
          </a:bodyPr>
          <a:lstStyle/>
          <a:p>
            <a:pPr algn="l"/>
            <a:r>
              <a:rPr sz="1200" b="1" dirty="0">
                <a:latin typeface="Aptos"/>
              </a:rPr>
              <a:t>Project → Properties → CRS</a:t>
            </a:r>
            <a:endParaRPr lang="el-GR" sz="1200" b="1" dirty="0">
              <a:latin typeface="Aptos"/>
            </a:endParaRPr>
          </a:p>
          <a:p>
            <a:pPr algn="l"/>
            <a:endParaRPr lang="el-GR" sz="1200" b="1" dirty="0">
              <a:latin typeface="Aptos"/>
            </a:endParaRPr>
          </a:p>
          <a:p>
            <a:r>
              <a:rPr lang="en-US" sz="1200" b="1" dirty="0">
                <a:solidFill>
                  <a:srgbClr val="172A3A"/>
                </a:solidFill>
              </a:rPr>
              <a:t>Layer → Add Layer → Add Vector Layer</a:t>
            </a:r>
            <a:endParaRPr lang="en-US" sz="1200" dirty="0"/>
          </a:p>
          <a:p>
            <a:r>
              <a:rPr lang="en-US" sz="1200" b="1" dirty="0">
                <a:solidFill>
                  <a:srgbClr val="172A3A"/>
                </a:solidFill>
              </a:rPr>
              <a:t>Right-click layer → Export → Save Features As…</a:t>
            </a:r>
            <a:endParaRPr lang="en-US" sz="1200" dirty="0"/>
          </a:p>
          <a:p>
            <a:pPr algn="l"/>
            <a:endParaRPr lang="el-GR" sz="1200" b="1" dirty="0">
              <a:solidFill>
                <a:srgbClr val="065F7A"/>
              </a:solidFill>
              <a:latin typeface="Georgia"/>
            </a:endParaRPr>
          </a:p>
          <a:p>
            <a:pPr algn="l"/>
            <a:endParaRPr sz="1200" b="1" dirty="0">
              <a:latin typeface="Georgia"/>
            </a:endParaRPr>
          </a:p>
        </p:txBody>
      </p:sp>
      <p:sp>
        <p:nvSpPr>
          <p:cNvPr id="20" name="TextBox 19">
            <a:extLst>
              <a:ext uri="{FF2B5EF4-FFF2-40B4-BE49-F238E27FC236}">
                <a16:creationId xmlns:a16="http://schemas.microsoft.com/office/drawing/2014/main" id="{30AFD52D-5937-C7FB-0787-8E6E50623DF7}"/>
              </a:ext>
            </a:extLst>
          </p:cNvPr>
          <p:cNvSpPr txBox="1"/>
          <p:nvPr/>
        </p:nvSpPr>
        <p:spPr>
          <a:xfrm>
            <a:off x="5025149" y="2379257"/>
            <a:ext cx="3661651" cy="252377"/>
          </a:xfrm>
          <a:prstGeom prst="rect">
            <a:avLst/>
          </a:prstGeom>
          <a:noFill/>
        </p:spPr>
        <p:txBody>
          <a:bodyPr wrap="square" lIns="54864" tIns="18288" rIns="54864" bIns="18288">
            <a:spAutoFit/>
          </a:bodyPr>
          <a:lstStyle/>
          <a:p>
            <a:pPr algn="l"/>
            <a:r>
              <a:rPr sz="1400" b="1">
                <a:solidFill>
                  <a:srgbClr val="227C97"/>
                </a:solidFill>
                <a:latin typeface="Aptos"/>
              </a:rPr>
              <a:t>Main settings</a:t>
            </a:r>
          </a:p>
        </p:txBody>
      </p:sp>
      <p:sp>
        <p:nvSpPr>
          <p:cNvPr id="21" name="Oval 16">
            <a:extLst>
              <a:ext uri="{FF2B5EF4-FFF2-40B4-BE49-F238E27FC236}">
                <a16:creationId xmlns:a16="http://schemas.microsoft.com/office/drawing/2014/main" id="{1C6ED692-845F-2DC9-ED46-00840F055523}"/>
              </a:ext>
            </a:extLst>
          </p:cNvPr>
          <p:cNvSpPr/>
          <p:nvPr/>
        </p:nvSpPr>
        <p:spPr>
          <a:xfrm>
            <a:off x="5052581" y="2763743"/>
            <a:ext cx="64326" cy="7752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31ED94EB-15D3-A30C-7181-745FA1814204}"/>
              </a:ext>
            </a:extLst>
          </p:cNvPr>
          <p:cNvSpPr txBox="1"/>
          <p:nvPr/>
        </p:nvSpPr>
        <p:spPr>
          <a:xfrm>
            <a:off x="5281181" y="2708878"/>
            <a:ext cx="3488465" cy="452432"/>
          </a:xfrm>
          <a:prstGeom prst="rect">
            <a:avLst/>
          </a:prstGeom>
          <a:noFill/>
        </p:spPr>
        <p:txBody>
          <a:bodyPr wrap="square" lIns="54864" tIns="18288" rIns="54864" bIns="18288">
            <a:spAutoFit/>
          </a:bodyPr>
          <a:lstStyle/>
          <a:p>
            <a:pPr algn="l"/>
            <a:r>
              <a:rPr sz="1350" b="0">
                <a:solidFill>
                  <a:srgbClr val="142433"/>
                </a:solidFill>
                <a:latin typeface="Aptos"/>
              </a:rPr>
              <a:t>Choose EPSG:2100 / GGRS87 for Greek islands</a:t>
            </a:r>
          </a:p>
        </p:txBody>
      </p:sp>
      <p:sp>
        <p:nvSpPr>
          <p:cNvPr id="23" name="Oval 18">
            <a:extLst>
              <a:ext uri="{FF2B5EF4-FFF2-40B4-BE49-F238E27FC236}">
                <a16:creationId xmlns:a16="http://schemas.microsoft.com/office/drawing/2014/main" id="{E991F473-90AD-DC55-E67D-2A682E1B310D}"/>
              </a:ext>
            </a:extLst>
          </p:cNvPr>
          <p:cNvSpPr/>
          <p:nvPr/>
        </p:nvSpPr>
        <p:spPr>
          <a:xfrm>
            <a:off x="5052581" y="3248500"/>
            <a:ext cx="64326" cy="7752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1EF51DB6-E807-1C11-8B22-1970A96F0D30}"/>
              </a:ext>
            </a:extLst>
          </p:cNvPr>
          <p:cNvSpPr txBox="1"/>
          <p:nvPr/>
        </p:nvSpPr>
        <p:spPr>
          <a:xfrm>
            <a:off x="5281181" y="3193636"/>
            <a:ext cx="3488465" cy="590931"/>
          </a:xfrm>
          <a:prstGeom prst="rect">
            <a:avLst/>
          </a:prstGeom>
          <a:noFill/>
        </p:spPr>
        <p:txBody>
          <a:bodyPr wrap="square" lIns="54864" tIns="18288" rIns="54864" bIns="18288">
            <a:spAutoFit/>
          </a:bodyPr>
          <a:lstStyle/>
          <a:p>
            <a:r>
              <a:rPr sz="1200" b="0" dirty="0">
                <a:solidFill>
                  <a:srgbClr val="142433"/>
                </a:solidFill>
                <a:latin typeface="Aptos"/>
              </a:rPr>
              <a:t>Create folders: </a:t>
            </a:r>
            <a:r>
              <a:rPr sz="1200" b="0" dirty="0" err="1">
                <a:solidFill>
                  <a:srgbClr val="142433"/>
                </a:solidFill>
                <a:latin typeface="Aptos"/>
              </a:rPr>
              <a:t>data_raw</a:t>
            </a:r>
            <a:r>
              <a:rPr sz="1200" b="0" dirty="0">
                <a:solidFill>
                  <a:srgbClr val="142433"/>
                </a:solidFill>
                <a:latin typeface="Aptos"/>
              </a:rPr>
              <a:t>, </a:t>
            </a:r>
            <a:r>
              <a:rPr sz="1200" b="0" dirty="0" err="1">
                <a:solidFill>
                  <a:srgbClr val="142433"/>
                </a:solidFill>
                <a:latin typeface="Aptos"/>
              </a:rPr>
              <a:t>data_processed</a:t>
            </a:r>
            <a:r>
              <a:rPr sz="1200" b="0" dirty="0">
                <a:solidFill>
                  <a:srgbClr val="142433"/>
                </a:solidFill>
                <a:latin typeface="Aptos"/>
              </a:rPr>
              <a:t>, maps, outputs</a:t>
            </a:r>
            <a:r>
              <a:rPr lang="el-GR" sz="1200" b="0" dirty="0">
                <a:solidFill>
                  <a:srgbClr val="142433"/>
                </a:solidFill>
                <a:latin typeface="Aptos"/>
              </a:rPr>
              <a:t> </a:t>
            </a:r>
            <a:r>
              <a:rPr lang="en-US" sz="1200" b="0" dirty="0">
                <a:solidFill>
                  <a:srgbClr val="142433"/>
                </a:solidFill>
                <a:latin typeface="Aptos"/>
              </a:rPr>
              <a:t>and </a:t>
            </a:r>
            <a:r>
              <a:rPr lang="en-US" sz="1200" dirty="0">
                <a:solidFill>
                  <a:srgbClr val="172A3A"/>
                </a:solidFill>
              </a:rPr>
              <a:t>Check: Properties → Information.</a:t>
            </a:r>
            <a:endParaRPr lang="en-US" sz="1200" dirty="0"/>
          </a:p>
          <a:p>
            <a:pPr algn="l"/>
            <a:endParaRPr sz="1200" b="0" dirty="0">
              <a:solidFill>
                <a:srgbClr val="142433"/>
              </a:solidFill>
              <a:latin typeface="Aptos"/>
            </a:endParaRPr>
          </a:p>
        </p:txBody>
      </p:sp>
      <p:sp>
        <p:nvSpPr>
          <p:cNvPr id="25" name="Oval 20">
            <a:extLst>
              <a:ext uri="{FF2B5EF4-FFF2-40B4-BE49-F238E27FC236}">
                <a16:creationId xmlns:a16="http://schemas.microsoft.com/office/drawing/2014/main" id="{EEFEED65-8C9B-1A78-5E61-FE1334616740}"/>
              </a:ext>
            </a:extLst>
          </p:cNvPr>
          <p:cNvSpPr/>
          <p:nvPr/>
        </p:nvSpPr>
        <p:spPr>
          <a:xfrm>
            <a:off x="5052581" y="3733258"/>
            <a:ext cx="64326" cy="77521"/>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8BB13C32-F80F-DA3D-59AD-8802E29648ED}"/>
              </a:ext>
            </a:extLst>
          </p:cNvPr>
          <p:cNvSpPr txBox="1"/>
          <p:nvPr/>
        </p:nvSpPr>
        <p:spPr>
          <a:xfrm>
            <a:off x="5281181" y="3678394"/>
            <a:ext cx="3488465" cy="244682"/>
          </a:xfrm>
          <a:prstGeom prst="rect">
            <a:avLst/>
          </a:prstGeom>
          <a:noFill/>
        </p:spPr>
        <p:txBody>
          <a:bodyPr wrap="square" lIns="54864" tIns="18288" rIns="54864" bIns="18288">
            <a:spAutoFit/>
          </a:bodyPr>
          <a:lstStyle/>
          <a:p>
            <a:pPr algn="l"/>
            <a:r>
              <a:rPr sz="1350" b="0">
                <a:solidFill>
                  <a:srgbClr val="142433"/>
                </a:solidFill>
                <a:latin typeface="Aptos"/>
              </a:rPr>
              <a:t>Save as ISLAS_Lab3.qgz</a:t>
            </a:r>
          </a:p>
        </p:txBody>
      </p:sp>
      <p:sp>
        <p:nvSpPr>
          <p:cNvPr id="27" name="Rounded Rectangle 22">
            <a:extLst>
              <a:ext uri="{FF2B5EF4-FFF2-40B4-BE49-F238E27FC236}">
                <a16:creationId xmlns:a16="http://schemas.microsoft.com/office/drawing/2014/main" id="{C60758E9-15AB-7AB1-048F-E0DB2E102CC1}"/>
              </a:ext>
            </a:extLst>
          </p:cNvPr>
          <p:cNvSpPr/>
          <p:nvPr/>
        </p:nvSpPr>
        <p:spPr>
          <a:xfrm>
            <a:off x="5017770" y="4439985"/>
            <a:ext cx="3661651" cy="391146"/>
          </a:xfrm>
          <a:prstGeom prst="roundRect">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a:extLst>
              <a:ext uri="{FF2B5EF4-FFF2-40B4-BE49-F238E27FC236}">
                <a16:creationId xmlns:a16="http://schemas.microsoft.com/office/drawing/2014/main" id="{9057D31F-B60D-2A0F-CE7D-C728D7839033}"/>
              </a:ext>
            </a:extLst>
          </p:cNvPr>
          <p:cNvSpPr txBox="1"/>
          <p:nvPr/>
        </p:nvSpPr>
        <p:spPr>
          <a:xfrm>
            <a:off x="5109209" y="4540111"/>
            <a:ext cx="3562687" cy="236988"/>
          </a:xfrm>
          <a:prstGeom prst="rect">
            <a:avLst/>
          </a:prstGeom>
          <a:noFill/>
        </p:spPr>
        <p:txBody>
          <a:bodyPr wrap="square" lIns="54864" tIns="18288" rIns="54864" bIns="18288">
            <a:spAutoFit/>
          </a:bodyPr>
          <a:lstStyle/>
          <a:p>
            <a:pPr algn="l"/>
            <a:r>
              <a:rPr sz="1300" b="1" dirty="0">
                <a:solidFill>
                  <a:srgbClr val="FFFFFF"/>
                </a:solidFill>
                <a:latin typeface="Aptos"/>
              </a:rPr>
              <a:t>Output: Saved QGIS project + correct CRS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11BCE-2D90-0FBF-2096-731AB6C9EC1D}"/>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8405062D-897B-C461-9DEB-6FAE5A979319}"/>
              </a:ext>
            </a:extLst>
          </p:cNvPr>
          <p:cNvSpPr/>
          <p:nvPr/>
        </p:nvSpPr>
        <p:spPr>
          <a:xfrm>
            <a:off x="457200" y="237744"/>
            <a:ext cx="8229600" cy="384048"/>
          </a:xfrm>
          <a:prstGeom prst="rect">
            <a:avLst/>
          </a:prstGeom>
          <a:noFill/>
          <a:ln/>
        </p:spPr>
        <p:txBody>
          <a:bodyPr wrap="square" rtlCol="0" anchor="ctr"/>
          <a:lstStyle/>
          <a:p>
            <a:r>
              <a:rPr lang="en-US" sz="2400" b="1" dirty="0">
                <a:solidFill>
                  <a:srgbClr val="065F7A"/>
                </a:solidFill>
                <a:latin typeface="Georgia"/>
              </a:rPr>
              <a:t>Step 2 — Load island boundary and coastline</a:t>
            </a:r>
          </a:p>
        </p:txBody>
      </p:sp>
      <p:sp>
        <p:nvSpPr>
          <p:cNvPr id="3" name="Rounded Rectangle 4">
            <a:extLst>
              <a:ext uri="{FF2B5EF4-FFF2-40B4-BE49-F238E27FC236}">
                <a16:creationId xmlns:a16="http://schemas.microsoft.com/office/drawing/2014/main" id="{1EF882CE-03B5-C081-15BE-5844E2050F5D}"/>
              </a:ext>
            </a:extLst>
          </p:cNvPr>
          <p:cNvSpPr/>
          <p:nvPr/>
        </p:nvSpPr>
        <p:spPr>
          <a:xfrm>
            <a:off x="278296" y="899096"/>
            <a:ext cx="2792396" cy="3989567"/>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a:extLst>
              <a:ext uri="{FF2B5EF4-FFF2-40B4-BE49-F238E27FC236}">
                <a16:creationId xmlns:a16="http://schemas.microsoft.com/office/drawing/2014/main" id="{15EB9E91-55F8-51DB-A99B-D087002BEDB8}"/>
              </a:ext>
            </a:extLst>
          </p:cNvPr>
          <p:cNvSpPr txBox="1"/>
          <p:nvPr/>
        </p:nvSpPr>
        <p:spPr>
          <a:xfrm>
            <a:off x="437194" y="1145984"/>
            <a:ext cx="2522164" cy="283154"/>
          </a:xfrm>
          <a:prstGeom prst="rect">
            <a:avLst/>
          </a:prstGeom>
          <a:noFill/>
        </p:spPr>
        <p:txBody>
          <a:bodyPr wrap="square" lIns="54864" tIns="18288" rIns="54864" bIns="18288">
            <a:spAutoFit/>
          </a:bodyPr>
          <a:lstStyle/>
          <a:p>
            <a:pPr algn="l"/>
            <a:r>
              <a:rPr sz="1600" b="1">
                <a:solidFill>
                  <a:srgbClr val="065F7A"/>
                </a:solidFill>
                <a:latin typeface="Aptos"/>
              </a:rPr>
              <a:t>Why this matters</a:t>
            </a:r>
          </a:p>
        </p:txBody>
      </p:sp>
      <p:sp>
        <p:nvSpPr>
          <p:cNvPr id="5" name="TextBox 4">
            <a:extLst>
              <a:ext uri="{FF2B5EF4-FFF2-40B4-BE49-F238E27FC236}">
                <a16:creationId xmlns:a16="http://schemas.microsoft.com/office/drawing/2014/main" id="{89CBEB05-FFEB-C9C3-3BA8-083752A06919}"/>
              </a:ext>
            </a:extLst>
          </p:cNvPr>
          <p:cNvSpPr txBox="1"/>
          <p:nvPr/>
        </p:nvSpPr>
        <p:spPr>
          <a:xfrm>
            <a:off x="437194" y="1539176"/>
            <a:ext cx="2522164" cy="1421928"/>
          </a:xfrm>
          <a:prstGeom prst="rect">
            <a:avLst/>
          </a:prstGeom>
          <a:noFill/>
        </p:spPr>
        <p:txBody>
          <a:bodyPr wrap="square" lIns="54864" tIns="18288" rIns="54864" bIns="18288">
            <a:spAutoFit/>
          </a:bodyPr>
          <a:lstStyle/>
          <a:p>
            <a:pPr algn="l"/>
            <a:r>
              <a:rPr sz="1800" b="0">
                <a:solidFill>
                  <a:srgbClr val="142433"/>
                </a:solidFill>
                <a:latin typeface="Aptos"/>
              </a:rPr>
              <a:t>The island polygon tells QGIS what is land. The coastline is the reference line for coastal buffers.</a:t>
            </a:r>
          </a:p>
        </p:txBody>
      </p:sp>
      <p:sp>
        <p:nvSpPr>
          <p:cNvPr id="6" name="TextBox 5">
            <a:extLst>
              <a:ext uri="{FF2B5EF4-FFF2-40B4-BE49-F238E27FC236}">
                <a16:creationId xmlns:a16="http://schemas.microsoft.com/office/drawing/2014/main" id="{441476F2-1004-807F-DECF-EEDFE94DAFEE}"/>
              </a:ext>
            </a:extLst>
          </p:cNvPr>
          <p:cNvSpPr txBox="1"/>
          <p:nvPr/>
        </p:nvSpPr>
        <p:spPr>
          <a:xfrm>
            <a:off x="437194" y="3122271"/>
            <a:ext cx="2522164" cy="283154"/>
          </a:xfrm>
          <a:prstGeom prst="rect">
            <a:avLst/>
          </a:prstGeom>
          <a:noFill/>
        </p:spPr>
        <p:txBody>
          <a:bodyPr wrap="square" lIns="54864" tIns="18288" rIns="54864" bIns="18288">
            <a:spAutoFit/>
          </a:bodyPr>
          <a:lstStyle/>
          <a:p>
            <a:pPr algn="l"/>
            <a:r>
              <a:rPr sz="1600" b="1" dirty="0">
                <a:solidFill>
                  <a:srgbClr val="065F7A"/>
                </a:solidFill>
                <a:latin typeface="Aptos"/>
              </a:rPr>
              <a:t>Tip for students</a:t>
            </a:r>
          </a:p>
        </p:txBody>
      </p:sp>
      <p:sp>
        <p:nvSpPr>
          <p:cNvPr id="8" name="TextBox 7">
            <a:extLst>
              <a:ext uri="{FF2B5EF4-FFF2-40B4-BE49-F238E27FC236}">
                <a16:creationId xmlns:a16="http://schemas.microsoft.com/office/drawing/2014/main" id="{44B18D31-55F8-78F8-95A4-4DC4D026DD7D}"/>
              </a:ext>
            </a:extLst>
          </p:cNvPr>
          <p:cNvSpPr txBox="1"/>
          <p:nvPr/>
        </p:nvSpPr>
        <p:spPr>
          <a:xfrm>
            <a:off x="606659" y="3498918"/>
            <a:ext cx="2319490" cy="498598"/>
          </a:xfrm>
          <a:prstGeom prst="rect">
            <a:avLst/>
          </a:prstGeom>
          <a:noFill/>
        </p:spPr>
        <p:txBody>
          <a:bodyPr wrap="square" lIns="54864" tIns="18288" rIns="54864" bIns="18288">
            <a:spAutoFit/>
          </a:bodyPr>
          <a:lstStyle/>
          <a:p>
            <a:pPr algn="l"/>
            <a:r>
              <a:rPr sz="1500" b="0" dirty="0">
                <a:solidFill>
                  <a:srgbClr val="142433"/>
                </a:solidFill>
                <a:latin typeface="Aptos"/>
              </a:rPr>
              <a:t>Check that layers overlap correctly.</a:t>
            </a:r>
          </a:p>
        </p:txBody>
      </p:sp>
      <p:sp>
        <p:nvSpPr>
          <p:cNvPr id="30" name="TextBox 29">
            <a:extLst>
              <a:ext uri="{FF2B5EF4-FFF2-40B4-BE49-F238E27FC236}">
                <a16:creationId xmlns:a16="http://schemas.microsoft.com/office/drawing/2014/main" id="{314A6BE7-B6EF-C5A1-A5F8-B63BEF4BECFC}"/>
              </a:ext>
            </a:extLst>
          </p:cNvPr>
          <p:cNvSpPr txBox="1"/>
          <p:nvPr/>
        </p:nvSpPr>
        <p:spPr>
          <a:xfrm>
            <a:off x="606659" y="3956119"/>
            <a:ext cx="2319490" cy="729430"/>
          </a:xfrm>
          <a:prstGeom prst="rect">
            <a:avLst/>
          </a:prstGeom>
          <a:noFill/>
        </p:spPr>
        <p:txBody>
          <a:bodyPr wrap="square" lIns="54864" tIns="18288" rIns="54864" bIns="18288">
            <a:spAutoFit/>
          </a:bodyPr>
          <a:lstStyle/>
          <a:p>
            <a:pPr algn="l"/>
            <a:r>
              <a:rPr sz="1500" b="0">
                <a:solidFill>
                  <a:srgbClr val="142433"/>
                </a:solidFill>
                <a:latin typeface="Aptos"/>
              </a:rPr>
              <a:t>Do not continue if the island and coastline appear far apart.</a:t>
            </a:r>
          </a:p>
        </p:txBody>
      </p:sp>
      <p:sp>
        <p:nvSpPr>
          <p:cNvPr id="31" name="Rounded Rectangle 12">
            <a:extLst>
              <a:ext uri="{FF2B5EF4-FFF2-40B4-BE49-F238E27FC236}">
                <a16:creationId xmlns:a16="http://schemas.microsoft.com/office/drawing/2014/main" id="{6880FF04-654F-F267-A38F-9AE44ED16532}"/>
              </a:ext>
            </a:extLst>
          </p:cNvPr>
          <p:cNvSpPr/>
          <p:nvPr/>
        </p:nvSpPr>
        <p:spPr>
          <a:xfrm>
            <a:off x="4979288" y="702695"/>
            <a:ext cx="3981832" cy="3431983"/>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TextBox 31">
            <a:extLst>
              <a:ext uri="{FF2B5EF4-FFF2-40B4-BE49-F238E27FC236}">
                <a16:creationId xmlns:a16="http://schemas.microsoft.com/office/drawing/2014/main" id="{B85015E3-838D-F480-24BD-111791B0B109}"/>
              </a:ext>
            </a:extLst>
          </p:cNvPr>
          <p:cNvSpPr txBox="1"/>
          <p:nvPr/>
        </p:nvSpPr>
        <p:spPr>
          <a:xfrm>
            <a:off x="5111704" y="867287"/>
            <a:ext cx="3729818"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33" name="TextBox 32">
            <a:extLst>
              <a:ext uri="{FF2B5EF4-FFF2-40B4-BE49-F238E27FC236}">
                <a16:creationId xmlns:a16="http://schemas.microsoft.com/office/drawing/2014/main" id="{4A5D60E5-4038-729D-DA84-619FFF7B0F9F}"/>
              </a:ext>
            </a:extLst>
          </p:cNvPr>
          <p:cNvSpPr txBox="1"/>
          <p:nvPr/>
        </p:nvSpPr>
        <p:spPr>
          <a:xfrm>
            <a:off x="5111704" y="1233047"/>
            <a:ext cx="3729818" cy="529376"/>
          </a:xfrm>
          <a:prstGeom prst="rect">
            <a:avLst/>
          </a:prstGeom>
          <a:noFill/>
        </p:spPr>
        <p:txBody>
          <a:bodyPr wrap="square" lIns="54864" tIns="18288" rIns="54864" bIns="18288">
            <a:spAutoFit/>
          </a:bodyPr>
          <a:lstStyle/>
          <a:p>
            <a:pPr algn="l"/>
            <a:r>
              <a:rPr sz="1600" b="1" dirty="0">
                <a:solidFill>
                  <a:srgbClr val="142433"/>
                </a:solidFill>
                <a:latin typeface="Aptos"/>
              </a:rPr>
              <a:t>Layer → Add Layer → Add Vector</a:t>
            </a:r>
            <a:r>
              <a:rPr lang="el-GR" sz="1600" b="1" dirty="0">
                <a:solidFill>
                  <a:srgbClr val="142433"/>
                </a:solidFill>
                <a:latin typeface="Aptos"/>
              </a:rPr>
              <a:t>/</a:t>
            </a:r>
            <a:r>
              <a:rPr lang="en-US" sz="1600" b="1" dirty="0">
                <a:solidFill>
                  <a:srgbClr val="142433"/>
                </a:solidFill>
                <a:latin typeface="Aptos"/>
              </a:rPr>
              <a:t>Polygon</a:t>
            </a:r>
            <a:r>
              <a:rPr sz="1600" b="1" dirty="0">
                <a:solidFill>
                  <a:srgbClr val="142433"/>
                </a:solidFill>
                <a:latin typeface="Aptos"/>
              </a:rPr>
              <a:t> Layer</a:t>
            </a:r>
          </a:p>
        </p:txBody>
      </p:sp>
      <p:sp>
        <p:nvSpPr>
          <p:cNvPr id="34" name="TextBox 33">
            <a:extLst>
              <a:ext uri="{FF2B5EF4-FFF2-40B4-BE49-F238E27FC236}">
                <a16:creationId xmlns:a16="http://schemas.microsoft.com/office/drawing/2014/main" id="{711260F9-15D9-E9C4-7810-36A756AB5E32}"/>
              </a:ext>
            </a:extLst>
          </p:cNvPr>
          <p:cNvSpPr txBox="1"/>
          <p:nvPr/>
        </p:nvSpPr>
        <p:spPr>
          <a:xfrm>
            <a:off x="5231302" y="1992687"/>
            <a:ext cx="3729818" cy="252377"/>
          </a:xfrm>
          <a:prstGeom prst="rect">
            <a:avLst/>
          </a:prstGeom>
          <a:noFill/>
        </p:spPr>
        <p:txBody>
          <a:bodyPr wrap="square" lIns="54864" tIns="18288" rIns="54864" bIns="18288">
            <a:spAutoFit/>
          </a:bodyPr>
          <a:lstStyle/>
          <a:p>
            <a:pPr algn="l"/>
            <a:r>
              <a:rPr sz="1400" b="1" dirty="0">
                <a:solidFill>
                  <a:srgbClr val="227C97"/>
                </a:solidFill>
                <a:latin typeface="Aptos"/>
              </a:rPr>
              <a:t>Main settings</a:t>
            </a:r>
          </a:p>
        </p:txBody>
      </p:sp>
      <p:sp>
        <p:nvSpPr>
          <p:cNvPr id="36" name="TextBox 35">
            <a:extLst>
              <a:ext uri="{FF2B5EF4-FFF2-40B4-BE49-F238E27FC236}">
                <a16:creationId xmlns:a16="http://schemas.microsoft.com/office/drawing/2014/main" id="{105F2B04-6F07-ED51-5D25-16ADE7CEEA71}"/>
              </a:ext>
            </a:extLst>
          </p:cNvPr>
          <p:cNvSpPr txBox="1"/>
          <p:nvPr/>
        </p:nvSpPr>
        <p:spPr>
          <a:xfrm>
            <a:off x="5420005" y="2437588"/>
            <a:ext cx="3553406" cy="244682"/>
          </a:xfrm>
          <a:prstGeom prst="rect">
            <a:avLst/>
          </a:prstGeom>
          <a:noFill/>
        </p:spPr>
        <p:txBody>
          <a:bodyPr wrap="square" lIns="54864" tIns="18288" rIns="54864" bIns="18288">
            <a:spAutoFit/>
          </a:bodyPr>
          <a:lstStyle/>
          <a:p>
            <a:pPr algn="l"/>
            <a:r>
              <a:rPr sz="1350" b="0" dirty="0">
                <a:solidFill>
                  <a:srgbClr val="142433"/>
                </a:solidFill>
                <a:latin typeface="Aptos"/>
              </a:rPr>
              <a:t>Load </a:t>
            </a:r>
            <a:r>
              <a:rPr sz="1350" b="0" dirty="0" err="1">
                <a:solidFill>
                  <a:srgbClr val="142433"/>
                </a:solidFill>
                <a:latin typeface="Aptos"/>
              </a:rPr>
              <a:t>island_boundary.shp</a:t>
            </a:r>
            <a:r>
              <a:rPr sz="1350" b="0" dirty="0">
                <a:solidFill>
                  <a:srgbClr val="142433"/>
                </a:solidFill>
                <a:latin typeface="Aptos"/>
              </a:rPr>
              <a:t> </a:t>
            </a:r>
          </a:p>
        </p:txBody>
      </p:sp>
      <p:sp>
        <p:nvSpPr>
          <p:cNvPr id="38" name="TextBox 37">
            <a:extLst>
              <a:ext uri="{FF2B5EF4-FFF2-40B4-BE49-F238E27FC236}">
                <a16:creationId xmlns:a16="http://schemas.microsoft.com/office/drawing/2014/main" id="{351928CA-6861-971A-3746-E4B0D409B953}"/>
              </a:ext>
            </a:extLst>
          </p:cNvPr>
          <p:cNvSpPr txBox="1"/>
          <p:nvPr/>
        </p:nvSpPr>
        <p:spPr>
          <a:xfrm>
            <a:off x="5420005" y="2794205"/>
            <a:ext cx="3553406" cy="244682"/>
          </a:xfrm>
          <a:prstGeom prst="rect">
            <a:avLst/>
          </a:prstGeom>
          <a:noFill/>
        </p:spPr>
        <p:txBody>
          <a:bodyPr wrap="square" lIns="54864" tIns="18288" rIns="54864" bIns="18288">
            <a:spAutoFit/>
          </a:bodyPr>
          <a:lstStyle/>
          <a:p>
            <a:pPr algn="l"/>
            <a:r>
              <a:rPr sz="1350" b="0" dirty="0">
                <a:solidFill>
                  <a:srgbClr val="142433"/>
                </a:solidFill>
                <a:latin typeface="Aptos"/>
              </a:rPr>
              <a:t>Load </a:t>
            </a:r>
            <a:r>
              <a:rPr sz="1350" b="0" dirty="0" err="1">
                <a:solidFill>
                  <a:srgbClr val="142433"/>
                </a:solidFill>
                <a:latin typeface="Aptos"/>
              </a:rPr>
              <a:t>coastline.shp</a:t>
            </a:r>
            <a:r>
              <a:rPr sz="1350" b="0" dirty="0">
                <a:solidFill>
                  <a:srgbClr val="142433"/>
                </a:solidFill>
                <a:latin typeface="Aptos"/>
              </a:rPr>
              <a:t> </a:t>
            </a:r>
          </a:p>
        </p:txBody>
      </p:sp>
      <p:sp>
        <p:nvSpPr>
          <p:cNvPr id="40" name="TextBox 39">
            <a:extLst>
              <a:ext uri="{FF2B5EF4-FFF2-40B4-BE49-F238E27FC236}">
                <a16:creationId xmlns:a16="http://schemas.microsoft.com/office/drawing/2014/main" id="{0D4BAC86-E59D-5746-25A0-202F9F3C5299}"/>
              </a:ext>
            </a:extLst>
          </p:cNvPr>
          <p:cNvSpPr txBox="1"/>
          <p:nvPr/>
        </p:nvSpPr>
        <p:spPr>
          <a:xfrm>
            <a:off x="5420005" y="3150821"/>
            <a:ext cx="3553406" cy="244682"/>
          </a:xfrm>
          <a:prstGeom prst="rect">
            <a:avLst/>
          </a:prstGeom>
          <a:noFill/>
        </p:spPr>
        <p:txBody>
          <a:bodyPr wrap="square" lIns="54864" tIns="18288" rIns="54864" bIns="18288">
            <a:spAutoFit/>
          </a:bodyPr>
          <a:lstStyle/>
          <a:p>
            <a:pPr algn="l"/>
            <a:r>
              <a:rPr sz="1350" b="0">
                <a:solidFill>
                  <a:srgbClr val="142433"/>
                </a:solidFill>
                <a:latin typeface="Aptos"/>
              </a:rPr>
              <a:t>Right-click layer → Properties → Information</a:t>
            </a:r>
          </a:p>
        </p:txBody>
      </p:sp>
      <p:sp>
        <p:nvSpPr>
          <p:cNvPr id="42" name="TextBox 41">
            <a:extLst>
              <a:ext uri="{FF2B5EF4-FFF2-40B4-BE49-F238E27FC236}">
                <a16:creationId xmlns:a16="http://schemas.microsoft.com/office/drawing/2014/main" id="{F02679C6-B680-3B51-67AD-5D5B67DDCBC2}"/>
              </a:ext>
            </a:extLst>
          </p:cNvPr>
          <p:cNvSpPr txBox="1"/>
          <p:nvPr/>
        </p:nvSpPr>
        <p:spPr>
          <a:xfrm>
            <a:off x="5420005" y="3507437"/>
            <a:ext cx="3553406" cy="244682"/>
          </a:xfrm>
          <a:prstGeom prst="rect">
            <a:avLst/>
          </a:prstGeom>
          <a:noFill/>
        </p:spPr>
        <p:txBody>
          <a:bodyPr wrap="square" lIns="54864" tIns="18288" rIns="54864" bIns="18288">
            <a:spAutoFit/>
          </a:bodyPr>
          <a:lstStyle/>
          <a:p>
            <a:pPr algn="l"/>
            <a:r>
              <a:rPr sz="1350" b="0">
                <a:solidFill>
                  <a:srgbClr val="142433"/>
                </a:solidFill>
                <a:latin typeface="Aptos"/>
              </a:rPr>
              <a:t>Processing → Fix Geometries if needed</a:t>
            </a:r>
          </a:p>
        </p:txBody>
      </p:sp>
      <p:sp>
        <p:nvSpPr>
          <p:cNvPr id="43" name="Rounded Rectangle 24">
            <a:extLst>
              <a:ext uri="{FF2B5EF4-FFF2-40B4-BE49-F238E27FC236}">
                <a16:creationId xmlns:a16="http://schemas.microsoft.com/office/drawing/2014/main" id="{10E37D3F-E71E-7125-C7F1-373D1AFF8262}"/>
              </a:ext>
            </a:extLst>
          </p:cNvPr>
          <p:cNvSpPr/>
          <p:nvPr/>
        </p:nvSpPr>
        <p:spPr>
          <a:xfrm>
            <a:off x="5063861" y="4357105"/>
            <a:ext cx="3729818" cy="531557"/>
          </a:xfrm>
          <a:prstGeom prst="roundRect">
            <a:avLst/>
          </a:prstGeom>
          <a:solidFill>
            <a:srgbClr val="227C9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4" name="TextBox 43">
            <a:extLst>
              <a:ext uri="{FF2B5EF4-FFF2-40B4-BE49-F238E27FC236}">
                <a16:creationId xmlns:a16="http://schemas.microsoft.com/office/drawing/2014/main" id="{9355397F-EA0A-1CFC-2D25-26FFBB4D2D7C}"/>
              </a:ext>
            </a:extLst>
          </p:cNvPr>
          <p:cNvSpPr txBox="1"/>
          <p:nvPr/>
        </p:nvSpPr>
        <p:spPr>
          <a:xfrm>
            <a:off x="5116825" y="4512555"/>
            <a:ext cx="3629011" cy="236988"/>
          </a:xfrm>
          <a:prstGeom prst="rect">
            <a:avLst/>
          </a:prstGeom>
          <a:noFill/>
        </p:spPr>
        <p:txBody>
          <a:bodyPr wrap="square" lIns="54864" tIns="18288" rIns="54864" bIns="18288">
            <a:spAutoFit/>
          </a:bodyPr>
          <a:lstStyle/>
          <a:p>
            <a:pPr algn="l"/>
            <a:r>
              <a:rPr sz="1300" b="1">
                <a:solidFill>
                  <a:srgbClr val="FFFFFF"/>
                </a:solidFill>
                <a:latin typeface="Aptos"/>
              </a:rPr>
              <a:t>Output: Valid island polygon + valid coastline</a:t>
            </a:r>
          </a:p>
        </p:txBody>
      </p:sp>
      <p:sp>
        <p:nvSpPr>
          <p:cNvPr id="45" name="Oval 8">
            <a:extLst>
              <a:ext uri="{FF2B5EF4-FFF2-40B4-BE49-F238E27FC236}">
                <a16:creationId xmlns:a16="http://schemas.microsoft.com/office/drawing/2014/main" id="{3D7A7353-EE06-A572-B5E8-43E8B2DC3A60}"/>
              </a:ext>
            </a:extLst>
          </p:cNvPr>
          <p:cNvSpPr/>
          <p:nvPr/>
        </p:nvSpPr>
        <p:spPr>
          <a:xfrm>
            <a:off x="372140" y="3619176"/>
            <a:ext cx="140352" cy="15092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Oval 8">
            <a:extLst>
              <a:ext uri="{FF2B5EF4-FFF2-40B4-BE49-F238E27FC236}">
                <a16:creationId xmlns:a16="http://schemas.microsoft.com/office/drawing/2014/main" id="{548BB710-5490-6164-E5CE-AA596E74DB82}"/>
              </a:ext>
            </a:extLst>
          </p:cNvPr>
          <p:cNvSpPr/>
          <p:nvPr/>
        </p:nvSpPr>
        <p:spPr>
          <a:xfrm>
            <a:off x="372140" y="4043619"/>
            <a:ext cx="140352" cy="15092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Oval 8">
            <a:extLst>
              <a:ext uri="{FF2B5EF4-FFF2-40B4-BE49-F238E27FC236}">
                <a16:creationId xmlns:a16="http://schemas.microsoft.com/office/drawing/2014/main" id="{13E2A85D-BF3F-6B29-BCF9-2C9E97B97A18}"/>
              </a:ext>
            </a:extLst>
          </p:cNvPr>
          <p:cNvSpPr/>
          <p:nvPr/>
        </p:nvSpPr>
        <p:spPr>
          <a:xfrm>
            <a:off x="5208265" y="2463519"/>
            <a:ext cx="140352" cy="15092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8" name="Oval 8">
            <a:extLst>
              <a:ext uri="{FF2B5EF4-FFF2-40B4-BE49-F238E27FC236}">
                <a16:creationId xmlns:a16="http://schemas.microsoft.com/office/drawing/2014/main" id="{5CB2492C-701C-276E-2FE8-1A36077316A8}"/>
              </a:ext>
            </a:extLst>
          </p:cNvPr>
          <p:cNvSpPr/>
          <p:nvPr/>
        </p:nvSpPr>
        <p:spPr>
          <a:xfrm>
            <a:off x="5208265" y="2841083"/>
            <a:ext cx="140352" cy="15092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9" name="Oval 8">
            <a:extLst>
              <a:ext uri="{FF2B5EF4-FFF2-40B4-BE49-F238E27FC236}">
                <a16:creationId xmlns:a16="http://schemas.microsoft.com/office/drawing/2014/main" id="{EDF9FFD3-CFC3-C10C-8708-988A31082A0C}"/>
              </a:ext>
            </a:extLst>
          </p:cNvPr>
          <p:cNvSpPr/>
          <p:nvPr/>
        </p:nvSpPr>
        <p:spPr>
          <a:xfrm>
            <a:off x="5208265" y="3196208"/>
            <a:ext cx="140352" cy="15092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0" name="Oval 8">
            <a:extLst>
              <a:ext uri="{FF2B5EF4-FFF2-40B4-BE49-F238E27FC236}">
                <a16:creationId xmlns:a16="http://schemas.microsoft.com/office/drawing/2014/main" id="{43803E3E-0ECE-7F5B-55A8-785F5B88A162}"/>
              </a:ext>
            </a:extLst>
          </p:cNvPr>
          <p:cNvSpPr/>
          <p:nvPr/>
        </p:nvSpPr>
        <p:spPr>
          <a:xfrm>
            <a:off x="5208265" y="3568173"/>
            <a:ext cx="140352" cy="150925"/>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946255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FF7C0-F39C-1642-BDB5-3EFDC36FDD0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0B52C83-DF04-E8C9-091D-10885615B4F2}"/>
              </a:ext>
            </a:extLst>
          </p:cNvPr>
          <p:cNvSpPr txBox="1"/>
          <p:nvPr/>
        </p:nvSpPr>
        <p:spPr>
          <a:xfrm>
            <a:off x="640080" y="256429"/>
            <a:ext cx="6539948" cy="406265"/>
          </a:xfrm>
          <a:prstGeom prst="rect">
            <a:avLst/>
          </a:prstGeom>
          <a:noFill/>
        </p:spPr>
        <p:txBody>
          <a:bodyPr wrap="square" lIns="54864" tIns="18288" rIns="54864" bIns="18288">
            <a:spAutoFit/>
          </a:bodyPr>
          <a:lstStyle/>
          <a:p>
            <a:r>
              <a:rPr sz="2400" b="1" dirty="0">
                <a:solidFill>
                  <a:srgbClr val="065F7A"/>
                </a:solidFill>
                <a:latin typeface="Georgia"/>
              </a:rPr>
              <a:t>Step 3 — </a:t>
            </a:r>
            <a:r>
              <a:rPr lang="en-US" sz="2400" b="1" dirty="0">
                <a:solidFill>
                  <a:srgbClr val="065F7A"/>
                </a:solidFill>
                <a:latin typeface="Georgia"/>
              </a:rPr>
              <a:t>Create the 500 m coastal buffer</a:t>
            </a:r>
            <a:endParaRPr sz="2400" b="1" dirty="0">
              <a:solidFill>
                <a:srgbClr val="065F7A"/>
              </a:solidFill>
              <a:latin typeface="Georgia"/>
            </a:endParaRPr>
          </a:p>
        </p:txBody>
      </p:sp>
      <p:sp>
        <p:nvSpPr>
          <p:cNvPr id="9" name="Rounded Rectangle 4">
            <a:extLst>
              <a:ext uri="{FF2B5EF4-FFF2-40B4-BE49-F238E27FC236}">
                <a16:creationId xmlns:a16="http://schemas.microsoft.com/office/drawing/2014/main" id="{3C716CAE-C9B1-D47C-B976-742204E35066}"/>
              </a:ext>
            </a:extLst>
          </p:cNvPr>
          <p:cNvSpPr/>
          <p:nvPr/>
        </p:nvSpPr>
        <p:spPr>
          <a:xfrm>
            <a:off x="420612" y="865212"/>
            <a:ext cx="3258491" cy="3949810"/>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a:extLst>
              <a:ext uri="{FF2B5EF4-FFF2-40B4-BE49-F238E27FC236}">
                <a16:creationId xmlns:a16="http://schemas.microsoft.com/office/drawing/2014/main" id="{0239EC64-387F-B629-C20B-45D4AFF692EF}"/>
              </a:ext>
            </a:extLst>
          </p:cNvPr>
          <p:cNvSpPr txBox="1"/>
          <p:nvPr/>
        </p:nvSpPr>
        <p:spPr>
          <a:xfrm>
            <a:off x="694932" y="1112100"/>
            <a:ext cx="2943153" cy="283154"/>
          </a:xfrm>
          <a:prstGeom prst="rect">
            <a:avLst/>
          </a:prstGeom>
          <a:noFill/>
        </p:spPr>
        <p:txBody>
          <a:bodyPr wrap="square" lIns="54864" tIns="18288" rIns="54864" bIns="18288">
            <a:spAutoFit/>
          </a:bodyPr>
          <a:lstStyle/>
          <a:p>
            <a:pPr algn="l"/>
            <a:r>
              <a:rPr sz="1600" b="1">
                <a:solidFill>
                  <a:srgbClr val="065F7A"/>
                </a:solidFill>
                <a:latin typeface="Aptos"/>
              </a:rPr>
              <a:t>Why this matters</a:t>
            </a:r>
          </a:p>
        </p:txBody>
      </p:sp>
      <p:sp>
        <p:nvSpPr>
          <p:cNvPr id="11" name="TextBox 10">
            <a:extLst>
              <a:ext uri="{FF2B5EF4-FFF2-40B4-BE49-F238E27FC236}">
                <a16:creationId xmlns:a16="http://schemas.microsoft.com/office/drawing/2014/main" id="{3D4DCE14-8ACC-1418-5404-94A414247B86}"/>
              </a:ext>
            </a:extLst>
          </p:cNvPr>
          <p:cNvSpPr txBox="1"/>
          <p:nvPr/>
        </p:nvSpPr>
        <p:spPr>
          <a:xfrm>
            <a:off x="694932" y="1505292"/>
            <a:ext cx="2943153" cy="683264"/>
          </a:xfrm>
          <a:prstGeom prst="rect">
            <a:avLst/>
          </a:prstGeom>
          <a:noFill/>
        </p:spPr>
        <p:txBody>
          <a:bodyPr wrap="square" lIns="54864" tIns="18288" rIns="54864" bIns="18288">
            <a:spAutoFit/>
          </a:bodyPr>
          <a:lstStyle/>
          <a:p>
            <a:pPr algn="l"/>
            <a:r>
              <a:rPr sz="1400" b="0" dirty="0">
                <a:solidFill>
                  <a:srgbClr val="142433"/>
                </a:solidFill>
                <a:latin typeface="Aptos"/>
              </a:rPr>
              <a:t>This creates the core coastal strip, but it will include land and sea until we clip it.</a:t>
            </a:r>
          </a:p>
        </p:txBody>
      </p:sp>
      <p:sp>
        <p:nvSpPr>
          <p:cNvPr id="12" name="TextBox 11">
            <a:extLst>
              <a:ext uri="{FF2B5EF4-FFF2-40B4-BE49-F238E27FC236}">
                <a16:creationId xmlns:a16="http://schemas.microsoft.com/office/drawing/2014/main" id="{A85A6C37-C7D7-AF37-E1A9-CD6BAFD2C678}"/>
              </a:ext>
            </a:extLst>
          </p:cNvPr>
          <p:cNvSpPr txBox="1"/>
          <p:nvPr/>
        </p:nvSpPr>
        <p:spPr>
          <a:xfrm>
            <a:off x="694932" y="2785452"/>
            <a:ext cx="2943153" cy="283154"/>
          </a:xfrm>
          <a:prstGeom prst="rect">
            <a:avLst/>
          </a:prstGeom>
          <a:noFill/>
        </p:spPr>
        <p:txBody>
          <a:bodyPr wrap="square" lIns="54864" tIns="18288" rIns="54864" bIns="18288">
            <a:spAutoFit/>
          </a:bodyPr>
          <a:lstStyle/>
          <a:p>
            <a:pPr algn="l"/>
            <a:r>
              <a:rPr sz="1600" b="1">
                <a:solidFill>
                  <a:srgbClr val="065F7A"/>
                </a:solidFill>
                <a:latin typeface="Aptos"/>
              </a:rPr>
              <a:t>Tip for students</a:t>
            </a:r>
          </a:p>
        </p:txBody>
      </p:sp>
      <p:sp>
        <p:nvSpPr>
          <p:cNvPr id="13" name="Oval 8">
            <a:extLst>
              <a:ext uri="{FF2B5EF4-FFF2-40B4-BE49-F238E27FC236}">
                <a16:creationId xmlns:a16="http://schemas.microsoft.com/office/drawing/2014/main" id="{C0044294-1558-AED3-E530-60AF66FB6079}"/>
              </a:ext>
            </a:extLst>
          </p:cNvPr>
          <p:cNvSpPr/>
          <p:nvPr/>
        </p:nvSpPr>
        <p:spPr>
          <a:xfrm>
            <a:off x="722364" y="3251795"/>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a:extLst>
              <a:ext uri="{FF2B5EF4-FFF2-40B4-BE49-F238E27FC236}">
                <a16:creationId xmlns:a16="http://schemas.microsoft.com/office/drawing/2014/main" id="{72E9B95C-A15A-2FAF-F2AC-6B695E4B3463}"/>
              </a:ext>
            </a:extLst>
          </p:cNvPr>
          <p:cNvSpPr txBox="1"/>
          <p:nvPr/>
        </p:nvSpPr>
        <p:spPr>
          <a:xfrm>
            <a:off x="950964" y="3196931"/>
            <a:ext cx="2706650" cy="498598"/>
          </a:xfrm>
          <a:prstGeom prst="rect">
            <a:avLst/>
          </a:prstGeom>
          <a:noFill/>
        </p:spPr>
        <p:txBody>
          <a:bodyPr wrap="square" lIns="54864" tIns="18288" rIns="54864" bIns="18288">
            <a:spAutoFit/>
          </a:bodyPr>
          <a:lstStyle/>
          <a:p>
            <a:pPr algn="l"/>
            <a:r>
              <a:rPr sz="1500" b="0">
                <a:solidFill>
                  <a:srgbClr val="142433"/>
                </a:solidFill>
                <a:latin typeface="Aptos"/>
              </a:rPr>
              <a:t>Dissolve = one continuous buffer.</a:t>
            </a:r>
          </a:p>
        </p:txBody>
      </p:sp>
      <p:sp>
        <p:nvSpPr>
          <p:cNvPr id="15" name="Oval 10">
            <a:extLst>
              <a:ext uri="{FF2B5EF4-FFF2-40B4-BE49-F238E27FC236}">
                <a16:creationId xmlns:a16="http://schemas.microsoft.com/office/drawing/2014/main" id="{1F8B991A-3D26-9D6F-A623-10F04E72F4C1}"/>
              </a:ext>
            </a:extLst>
          </p:cNvPr>
          <p:cNvSpPr/>
          <p:nvPr/>
        </p:nvSpPr>
        <p:spPr>
          <a:xfrm>
            <a:off x="722364" y="3708995"/>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a:extLst>
              <a:ext uri="{FF2B5EF4-FFF2-40B4-BE49-F238E27FC236}">
                <a16:creationId xmlns:a16="http://schemas.microsoft.com/office/drawing/2014/main" id="{166F3BE7-DDBB-9455-1D44-893507AA2977}"/>
              </a:ext>
            </a:extLst>
          </p:cNvPr>
          <p:cNvSpPr txBox="1"/>
          <p:nvPr/>
        </p:nvSpPr>
        <p:spPr>
          <a:xfrm>
            <a:off x="950964" y="3654132"/>
            <a:ext cx="2706650" cy="498598"/>
          </a:xfrm>
          <a:prstGeom prst="rect">
            <a:avLst/>
          </a:prstGeom>
          <a:noFill/>
        </p:spPr>
        <p:txBody>
          <a:bodyPr wrap="square" lIns="54864" tIns="18288" rIns="54864" bIns="18288">
            <a:spAutoFit/>
          </a:bodyPr>
          <a:lstStyle/>
          <a:p>
            <a:pPr algn="l"/>
            <a:r>
              <a:rPr sz="1500" b="0">
                <a:solidFill>
                  <a:srgbClr val="142433"/>
                </a:solidFill>
                <a:latin typeface="Aptos"/>
              </a:rPr>
              <a:t>Do not worry yet if it goes into the sea.</a:t>
            </a:r>
          </a:p>
        </p:txBody>
      </p:sp>
      <p:sp>
        <p:nvSpPr>
          <p:cNvPr id="17" name="Rounded Rectangle 12">
            <a:extLst>
              <a:ext uri="{FF2B5EF4-FFF2-40B4-BE49-F238E27FC236}">
                <a16:creationId xmlns:a16="http://schemas.microsoft.com/office/drawing/2014/main" id="{1D9FA876-D3F0-CA29-5049-F9C65619775C}"/>
              </a:ext>
            </a:extLst>
          </p:cNvPr>
          <p:cNvSpPr/>
          <p:nvPr/>
        </p:nvSpPr>
        <p:spPr>
          <a:xfrm>
            <a:off x="4384358" y="840186"/>
            <a:ext cx="4536358" cy="3974835"/>
          </a:xfrm>
          <a:prstGeom prst="roundRect">
            <a:avLst/>
          </a:prstGeom>
          <a:solidFill>
            <a:srgbClr val="EBF4F8"/>
          </a:solidFill>
          <a:ln w="12700">
            <a:solidFill>
              <a:srgbClr val="CAE1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a:extLst>
              <a:ext uri="{FF2B5EF4-FFF2-40B4-BE49-F238E27FC236}">
                <a16:creationId xmlns:a16="http://schemas.microsoft.com/office/drawing/2014/main" id="{2D727331-0DD3-892A-FB35-ED55788C42F6}"/>
              </a:ext>
            </a:extLst>
          </p:cNvPr>
          <p:cNvSpPr txBox="1"/>
          <p:nvPr/>
        </p:nvSpPr>
        <p:spPr>
          <a:xfrm>
            <a:off x="4619708" y="1029804"/>
            <a:ext cx="3889166" cy="267766"/>
          </a:xfrm>
          <a:prstGeom prst="rect">
            <a:avLst/>
          </a:prstGeom>
          <a:noFill/>
        </p:spPr>
        <p:txBody>
          <a:bodyPr wrap="square" lIns="54864" tIns="18288" rIns="54864" bIns="18288">
            <a:spAutoFit/>
          </a:bodyPr>
          <a:lstStyle/>
          <a:p>
            <a:pPr algn="l"/>
            <a:r>
              <a:rPr sz="1500" b="1">
                <a:solidFill>
                  <a:srgbClr val="065F7A"/>
                </a:solidFill>
                <a:latin typeface="Aptos"/>
              </a:rPr>
              <a:t>QGIS click path</a:t>
            </a:r>
          </a:p>
        </p:txBody>
      </p:sp>
      <p:sp>
        <p:nvSpPr>
          <p:cNvPr id="19" name="TextBox 18">
            <a:extLst>
              <a:ext uri="{FF2B5EF4-FFF2-40B4-BE49-F238E27FC236}">
                <a16:creationId xmlns:a16="http://schemas.microsoft.com/office/drawing/2014/main" id="{16E8A287-EA5E-5802-3A51-C91ACCD89B81}"/>
              </a:ext>
            </a:extLst>
          </p:cNvPr>
          <p:cNvSpPr txBox="1"/>
          <p:nvPr/>
        </p:nvSpPr>
        <p:spPr>
          <a:xfrm>
            <a:off x="4619708" y="1395564"/>
            <a:ext cx="3889166" cy="283154"/>
          </a:xfrm>
          <a:prstGeom prst="rect">
            <a:avLst/>
          </a:prstGeom>
          <a:noFill/>
        </p:spPr>
        <p:txBody>
          <a:bodyPr wrap="square" lIns="54864" tIns="18288" rIns="54864" bIns="18288">
            <a:spAutoFit/>
          </a:bodyPr>
          <a:lstStyle/>
          <a:p>
            <a:r>
              <a:rPr lang="en-US" sz="1600" b="1" dirty="0">
                <a:solidFill>
                  <a:srgbClr val="142433"/>
                </a:solidFill>
                <a:latin typeface="Aptos"/>
              </a:rPr>
              <a:t>Vector </a:t>
            </a:r>
            <a:r>
              <a:rPr lang="el-GR" sz="1600" b="1" dirty="0">
                <a:solidFill>
                  <a:srgbClr val="142433"/>
                </a:solidFill>
                <a:latin typeface="Aptos"/>
              </a:rPr>
              <a:t>→</a:t>
            </a:r>
            <a:r>
              <a:rPr lang="en-US" sz="1600" b="1" dirty="0">
                <a:solidFill>
                  <a:srgbClr val="142433"/>
                </a:solidFill>
                <a:latin typeface="Aptos"/>
              </a:rPr>
              <a:t> Geop</a:t>
            </a:r>
            <a:r>
              <a:rPr sz="1600" b="1" dirty="0">
                <a:solidFill>
                  <a:srgbClr val="142433"/>
                </a:solidFill>
                <a:latin typeface="Aptos"/>
              </a:rPr>
              <a:t>rocessing Tool</a:t>
            </a:r>
            <a:r>
              <a:rPr lang="en-US" sz="1600" b="1" dirty="0">
                <a:solidFill>
                  <a:srgbClr val="142433"/>
                </a:solidFill>
                <a:latin typeface="Aptos"/>
              </a:rPr>
              <a:t>s</a:t>
            </a:r>
            <a:r>
              <a:rPr sz="1600" b="1" dirty="0">
                <a:solidFill>
                  <a:srgbClr val="142433"/>
                </a:solidFill>
                <a:latin typeface="Aptos"/>
              </a:rPr>
              <a:t> → Buffer</a:t>
            </a:r>
          </a:p>
        </p:txBody>
      </p:sp>
      <p:sp>
        <p:nvSpPr>
          <p:cNvPr id="20" name="TextBox 19">
            <a:extLst>
              <a:ext uri="{FF2B5EF4-FFF2-40B4-BE49-F238E27FC236}">
                <a16:creationId xmlns:a16="http://schemas.microsoft.com/office/drawing/2014/main" id="{CB696B6F-39CD-2470-7432-5BBBBD47B091}"/>
              </a:ext>
            </a:extLst>
          </p:cNvPr>
          <p:cNvSpPr txBox="1"/>
          <p:nvPr/>
        </p:nvSpPr>
        <p:spPr>
          <a:xfrm>
            <a:off x="4619708" y="2255304"/>
            <a:ext cx="3889166" cy="252377"/>
          </a:xfrm>
          <a:prstGeom prst="rect">
            <a:avLst/>
          </a:prstGeom>
          <a:noFill/>
        </p:spPr>
        <p:txBody>
          <a:bodyPr wrap="square" lIns="54864" tIns="18288" rIns="54864" bIns="18288">
            <a:spAutoFit/>
          </a:bodyPr>
          <a:lstStyle/>
          <a:p>
            <a:pPr algn="l"/>
            <a:r>
              <a:rPr sz="1400" b="1" dirty="0">
                <a:solidFill>
                  <a:srgbClr val="227C97"/>
                </a:solidFill>
                <a:latin typeface="Aptos"/>
              </a:rPr>
              <a:t>Main settings</a:t>
            </a:r>
          </a:p>
        </p:txBody>
      </p:sp>
      <p:sp>
        <p:nvSpPr>
          <p:cNvPr id="21" name="Oval 16">
            <a:extLst>
              <a:ext uri="{FF2B5EF4-FFF2-40B4-BE49-F238E27FC236}">
                <a16:creationId xmlns:a16="http://schemas.microsoft.com/office/drawing/2014/main" id="{7B5D4B39-B769-B948-53B3-5F6B85AD5408}"/>
              </a:ext>
            </a:extLst>
          </p:cNvPr>
          <p:cNvSpPr/>
          <p:nvPr/>
        </p:nvSpPr>
        <p:spPr>
          <a:xfrm>
            <a:off x="4647140" y="2676962"/>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a:extLst>
              <a:ext uri="{FF2B5EF4-FFF2-40B4-BE49-F238E27FC236}">
                <a16:creationId xmlns:a16="http://schemas.microsoft.com/office/drawing/2014/main" id="{6F0757AA-5BD8-250C-51F3-E63C6B5F2F02}"/>
              </a:ext>
            </a:extLst>
          </p:cNvPr>
          <p:cNvSpPr txBox="1"/>
          <p:nvPr/>
        </p:nvSpPr>
        <p:spPr>
          <a:xfrm>
            <a:off x="4875739" y="2562833"/>
            <a:ext cx="3705219" cy="244682"/>
          </a:xfrm>
          <a:prstGeom prst="rect">
            <a:avLst/>
          </a:prstGeom>
          <a:noFill/>
        </p:spPr>
        <p:txBody>
          <a:bodyPr wrap="square" lIns="54864" tIns="18288" rIns="54864" bIns="18288">
            <a:spAutoFit/>
          </a:bodyPr>
          <a:lstStyle/>
          <a:p>
            <a:pPr algn="l"/>
            <a:r>
              <a:rPr sz="1350" b="0" dirty="0">
                <a:solidFill>
                  <a:srgbClr val="142433"/>
                </a:solidFill>
                <a:latin typeface="Aptos"/>
              </a:rPr>
              <a:t>Input: </a:t>
            </a:r>
            <a:r>
              <a:rPr sz="1350" b="0" dirty="0" err="1">
                <a:solidFill>
                  <a:srgbClr val="142433"/>
                </a:solidFill>
                <a:latin typeface="Aptos"/>
              </a:rPr>
              <a:t>coastline_projected</a:t>
            </a:r>
            <a:endParaRPr sz="1350" b="0" dirty="0">
              <a:solidFill>
                <a:srgbClr val="142433"/>
              </a:solidFill>
              <a:latin typeface="Aptos"/>
            </a:endParaRPr>
          </a:p>
        </p:txBody>
      </p:sp>
      <p:sp>
        <p:nvSpPr>
          <p:cNvPr id="23" name="Oval 18">
            <a:extLst>
              <a:ext uri="{FF2B5EF4-FFF2-40B4-BE49-F238E27FC236}">
                <a16:creationId xmlns:a16="http://schemas.microsoft.com/office/drawing/2014/main" id="{CEE8A3E8-C1A6-0357-DED6-729B5015E521}"/>
              </a:ext>
            </a:extLst>
          </p:cNvPr>
          <p:cNvSpPr/>
          <p:nvPr/>
        </p:nvSpPr>
        <p:spPr>
          <a:xfrm>
            <a:off x="4647140" y="3033578"/>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a:extLst>
              <a:ext uri="{FF2B5EF4-FFF2-40B4-BE49-F238E27FC236}">
                <a16:creationId xmlns:a16="http://schemas.microsoft.com/office/drawing/2014/main" id="{F60FA6E7-CDE8-B1D6-111E-BEA52CA35B1E}"/>
              </a:ext>
            </a:extLst>
          </p:cNvPr>
          <p:cNvSpPr txBox="1"/>
          <p:nvPr/>
        </p:nvSpPr>
        <p:spPr>
          <a:xfrm>
            <a:off x="4890979" y="2889730"/>
            <a:ext cx="4178593" cy="437043"/>
          </a:xfrm>
          <a:prstGeom prst="rect">
            <a:avLst/>
          </a:prstGeom>
          <a:noFill/>
        </p:spPr>
        <p:txBody>
          <a:bodyPr wrap="square" lIns="54864" tIns="18288" rIns="54864" bIns="18288">
            <a:spAutoFit/>
          </a:bodyPr>
          <a:lstStyle/>
          <a:p>
            <a:r>
              <a:rPr sz="1300" b="0" dirty="0">
                <a:solidFill>
                  <a:srgbClr val="142433"/>
                </a:solidFill>
                <a:latin typeface="Aptos"/>
              </a:rPr>
              <a:t>Distance: </a:t>
            </a:r>
            <a:r>
              <a:rPr lang="en-US" sz="1300" b="0" dirty="0">
                <a:solidFill>
                  <a:srgbClr val="142433"/>
                </a:solidFill>
                <a:latin typeface="Aptos"/>
              </a:rPr>
              <a:t>-/+</a:t>
            </a:r>
            <a:r>
              <a:rPr sz="1300" b="0" dirty="0">
                <a:solidFill>
                  <a:srgbClr val="142433"/>
                </a:solidFill>
                <a:latin typeface="Aptos"/>
              </a:rPr>
              <a:t>500 </a:t>
            </a:r>
            <a:r>
              <a:rPr sz="1300" b="0" dirty="0" err="1">
                <a:solidFill>
                  <a:srgbClr val="142433"/>
                </a:solidFill>
                <a:latin typeface="Aptos"/>
              </a:rPr>
              <a:t>metres</a:t>
            </a:r>
            <a:r>
              <a:rPr lang="en-US" sz="1300" b="0" dirty="0">
                <a:solidFill>
                  <a:srgbClr val="142433"/>
                </a:solidFill>
                <a:latin typeface="Aptos"/>
              </a:rPr>
              <a:t>, </a:t>
            </a:r>
            <a:r>
              <a:rPr lang="en-US" sz="1300" dirty="0">
                <a:solidFill>
                  <a:srgbClr val="172A3A"/>
                </a:solidFill>
              </a:rPr>
              <a:t>Optional: repeat for -/+200 m and -/+1,000 m</a:t>
            </a:r>
            <a:endParaRPr sz="1300" b="0" dirty="0">
              <a:solidFill>
                <a:srgbClr val="142433"/>
              </a:solidFill>
              <a:latin typeface="Aptos"/>
            </a:endParaRPr>
          </a:p>
        </p:txBody>
      </p:sp>
      <p:sp>
        <p:nvSpPr>
          <p:cNvPr id="25" name="Oval 20">
            <a:extLst>
              <a:ext uri="{FF2B5EF4-FFF2-40B4-BE49-F238E27FC236}">
                <a16:creationId xmlns:a16="http://schemas.microsoft.com/office/drawing/2014/main" id="{C60FB709-83B8-A35D-0444-5FA9F4B1EA71}"/>
              </a:ext>
            </a:extLst>
          </p:cNvPr>
          <p:cNvSpPr/>
          <p:nvPr/>
        </p:nvSpPr>
        <p:spPr>
          <a:xfrm>
            <a:off x="4647140" y="3390194"/>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TextBox 25">
            <a:extLst>
              <a:ext uri="{FF2B5EF4-FFF2-40B4-BE49-F238E27FC236}">
                <a16:creationId xmlns:a16="http://schemas.microsoft.com/office/drawing/2014/main" id="{46EA9187-C588-2B51-18FF-02C63B7EE2A6}"/>
              </a:ext>
            </a:extLst>
          </p:cNvPr>
          <p:cNvSpPr txBox="1"/>
          <p:nvPr/>
        </p:nvSpPr>
        <p:spPr>
          <a:xfrm>
            <a:off x="4875740" y="3375444"/>
            <a:ext cx="3705219" cy="244682"/>
          </a:xfrm>
          <a:prstGeom prst="rect">
            <a:avLst/>
          </a:prstGeom>
          <a:noFill/>
        </p:spPr>
        <p:txBody>
          <a:bodyPr wrap="square" lIns="54864" tIns="18288" rIns="54864" bIns="18288">
            <a:spAutoFit/>
          </a:bodyPr>
          <a:lstStyle/>
          <a:p>
            <a:pPr algn="l"/>
            <a:r>
              <a:rPr sz="1350" b="0" dirty="0">
                <a:solidFill>
                  <a:srgbClr val="142433"/>
                </a:solidFill>
                <a:latin typeface="Aptos"/>
              </a:rPr>
              <a:t>Segments</a:t>
            </a:r>
            <a:r>
              <a:rPr lang="en-US" sz="1350" b="0" dirty="0">
                <a:solidFill>
                  <a:srgbClr val="142433"/>
                </a:solidFill>
                <a:latin typeface="Aptos"/>
              </a:rPr>
              <a:t> (smooth)</a:t>
            </a:r>
            <a:r>
              <a:rPr sz="1350" b="0" dirty="0">
                <a:solidFill>
                  <a:srgbClr val="142433"/>
                </a:solidFill>
                <a:latin typeface="Aptos"/>
              </a:rPr>
              <a:t>: 20 or more</a:t>
            </a:r>
          </a:p>
        </p:txBody>
      </p:sp>
      <p:sp>
        <p:nvSpPr>
          <p:cNvPr id="27" name="Oval 22">
            <a:extLst>
              <a:ext uri="{FF2B5EF4-FFF2-40B4-BE49-F238E27FC236}">
                <a16:creationId xmlns:a16="http://schemas.microsoft.com/office/drawing/2014/main" id="{38E99DDD-EFA9-971B-81A5-AAE59B7B5DB1}"/>
              </a:ext>
            </a:extLst>
          </p:cNvPr>
          <p:cNvSpPr/>
          <p:nvPr/>
        </p:nvSpPr>
        <p:spPr>
          <a:xfrm>
            <a:off x="4647140" y="3746809"/>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8" name="TextBox 27">
            <a:extLst>
              <a:ext uri="{FF2B5EF4-FFF2-40B4-BE49-F238E27FC236}">
                <a16:creationId xmlns:a16="http://schemas.microsoft.com/office/drawing/2014/main" id="{24DAFDF0-6A05-EF46-FD68-489B789704F5}"/>
              </a:ext>
            </a:extLst>
          </p:cNvPr>
          <p:cNvSpPr txBox="1"/>
          <p:nvPr/>
        </p:nvSpPr>
        <p:spPr>
          <a:xfrm>
            <a:off x="4875740" y="3729532"/>
            <a:ext cx="3705219" cy="244682"/>
          </a:xfrm>
          <a:prstGeom prst="rect">
            <a:avLst/>
          </a:prstGeom>
          <a:noFill/>
        </p:spPr>
        <p:txBody>
          <a:bodyPr wrap="square" lIns="54864" tIns="18288" rIns="54864" bIns="18288">
            <a:spAutoFit/>
          </a:bodyPr>
          <a:lstStyle/>
          <a:p>
            <a:pPr algn="l"/>
            <a:r>
              <a:rPr sz="1350" b="0" dirty="0">
                <a:solidFill>
                  <a:srgbClr val="142433"/>
                </a:solidFill>
                <a:latin typeface="Aptos"/>
              </a:rPr>
              <a:t>Dissolve result: yes</a:t>
            </a:r>
          </a:p>
        </p:txBody>
      </p:sp>
      <p:sp>
        <p:nvSpPr>
          <p:cNvPr id="29" name="Oval 24">
            <a:extLst>
              <a:ext uri="{FF2B5EF4-FFF2-40B4-BE49-F238E27FC236}">
                <a16:creationId xmlns:a16="http://schemas.microsoft.com/office/drawing/2014/main" id="{83F2D43E-90D5-F6EC-6BD3-3F0C7A9EDD8E}"/>
              </a:ext>
            </a:extLst>
          </p:cNvPr>
          <p:cNvSpPr/>
          <p:nvPr/>
        </p:nvSpPr>
        <p:spPr>
          <a:xfrm>
            <a:off x="4647140" y="4103425"/>
            <a:ext cx="68323" cy="87773"/>
          </a:xfrm>
          <a:prstGeom prst="ellipse">
            <a:avLst/>
          </a:prstGeom>
          <a:solidFill>
            <a:srgbClr val="F6B5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a:extLst>
              <a:ext uri="{FF2B5EF4-FFF2-40B4-BE49-F238E27FC236}">
                <a16:creationId xmlns:a16="http://schemas.microsoft.com/office/drawing/2014/main" id="{7F0B514A-2FFD-9687-BC9A-D57AD1C88DC3}"/>
              </a:ext>
            </a:extLst>
          </p:cNvPr>
          <p:cNvSpPr txBox="1"/>
          <p:nvPr/>
        </p:nvSpPr>
        <p:spPr>
          <a:xfrm>
            <a:off x="4875740" y="4048562"/>
            <a:ext cx="3705219" cy="252377"/>
          </a:xfrm>
          <a:prstGeom prst="rect">
            <a:avLst/>
          </a:prstGeom>
          <a:noFill/>
        </p:spPr>
        <p:txBody>
          <a:bodyPr wrap="square" lIns="54864" tIns="18288" rIns="54864" bIns="18288">
            <a:spAutoFit/>
          </a:bodyPr>
          <a:lstStyle/>
          <a:p>
            <a:r>
              <a:rPr lang="en-US" sz="1400" dirty="0">
                <a:solidFill>
                  <a:srgbClr val="172A3A"/>
                </a:solidFill>
              </a:rPr>
              <a:t>Save each output clearly.</a:t>
            </a:r>
            <a:endParaRPr sz="1350" b="0" dirty="0">
              <a:solidFill>
                <a:srgbClr val="142433"/>
              </a:solidFill>
              <a:latin typeface="Aptos"/>
            </a:endParaRPr>
          </a:p>
        </p:txBody>
      </p:sp>
    </p:spTree>
    <p:extLst>
      <p:ext uri="{BB962C8B-B14F-4D97-AF65-F5344CB8AC3E}">
        <p14:creationId xmlns:p14="http://schemas.microsoft.com/office/powerpoint/2010/main" val="2874512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1798</TotalTime>
  <Words>5892</Words>
  <Application>Microsoft Office PowerPoint</Application>
  <PresentationFormat>Προβολή στην οθόνη (16:9)</PresentationFormat>
  <Paragraphs>484</Paragraphs>
  <Slides>33</Slides>
  <Notes>33</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33</vt:i4>
      </vt:variant>
    </vt:vector>
  </HeadingPairs>
  <TitlesOfParts>
    <vt:vector size="39" baseType="lpstr">
      <vt:lpstr>Aptos</vt:lpstr>
      <vt:lpstr>Arial</vt:lpstr>
      <vt:lpstr>Calibri</vt:lpstr>
      <vt:lpstr>Cambria</vt:lpstr>
      <vt:lpstr>Georgia</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3 – Tourism Analytics: Airbnb Patterns &amp; Hotspot Detection</dc:title>
  <dc:subject>PptxGenJS Presentation</dc:subject>
  <dc:creator>PptxGenJS</dc:creator>
  <cp:lastModifiedBy>ΕΥΣΤΡΑΤΙΑ ΧΑΤΖΗ;EFSTRATIA CHATZI</cp:lastModifiedBy>
  <cp:revision>68</cp:revision>
  <dcterms:created xsi:type="dcterms:W3CDTF">2026-06-10T08:00:47Z</dcterms:created>
  <dcterms:modified xsi:type="dcterms:W3CDTF">2026-07-07T20:36:54Z</dcterms:modified>
</cp:coreProperties>
</file>