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82512" autoAdjust="0"/>
  </p:normalViewPr>
  <p:slideViewPr>
    <p:cSldViewPr snapToGrid="0" snapToObjects="1">
      <p:cViewPr varScale="1">
        <p:scale>
          <a:sx n="93" d="100"/>
          <a:sy n="93" d="100"/>
        </p:scale>
        <p:origin x="85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3482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65A8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188720"/>
            <a:ext cx="80467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Defining the Coastal Zone:</a:t>
            </a:r>
            <a:endParaRPr lang="en-US" sz="3600" dirty="0"/>
          </a:p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Theory, Methods &amp; Application on Islands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548640" y="3566160"/>
            <a:ext cx="8046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ISLAS Summer School  Lesvos 2026</a:t>
            </a:r>
          </a:p>
          <a:p>
            <a:pPr marL="0" indent="0" algn="ctr">
              <a:buNone/>
            </a:pPr>
            <a:r>
              <a:rPr lang="en-US" dirty="0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Efi </a:t>
            </a:r>
            <a:r>
              <a:rPr lang="en-US" dirty="0" err="1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Chatzi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Coastal Typologies: The Result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291840" y="1051560"/>
            <a:ext cx="2560320" cy="502920"/>
          </a:xfrm>
          <a:prstGeom prst="roundRect">
            <a:avLst>
              <a:gd name="adj" fmla="val 14545"/>
            </a:avLst>
          </a:prstGeom>
          <a:solidFill>
            <a:srgbClr val="1C7293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5" name="Text 3"/>
          <p:cNvSpPr/>
          <p:nvPr/>
        </p:nvSpPr>
        <p:spPr>
          <a:xfrm>
            <a:off x="3291840" y="1051560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INSIDE settlements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5989320" y="1051560"/>
            <a:ext cx="2560320" cy="502920"/>
          </a:xfrm>
          <a:prstGeom prst="roundRect">
            <a:avLst>
              <a:gd name="adj" fmla="val 14545"/>
            </a:avLst>
          </a:prstGeom>
          <a:solidFill>
            <a:srgbClr val="C0392B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7" name="Text 5"/>
          <p:cNvSpPr/>
          <p:nvPr/>
        </p:nvSpPr>
        <p:spPr>
          <a:xfrm>
            <a:off x="5989320" y="1051560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OUTSIDE settlements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65760" y="1691640"/>
            <a:ext cx="2834640" cy="1325880"/>
          </a:xfrm>
          <a:prstGeom prst="roundRect">
            <a:avLst>
              <a:gd name="adj" fmla="val 5517"/>
            </a:avLst>
          </a:prstGeom>
          <a:solidFill>
            <a:srgbClr val="065A82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9" name="Text 7"/>
          <p:cNvSpPr/>
          <p:nvPr/>
        </p:nvSpPr>
        <p:spPr>
          <a:xfrm>
            <a:off x="365760" y="1691640"/>
            <a:ext cx="2834640" cy="1325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Flat terrain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&lt; 50m elevation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65760" y="3108960"/>
            <a:ext cx="2834640" cy="1325880"/>
          </a:xfrm>
          <a:prstGeom prst="roundRect">
            <a:avLst>
              <a:gd name="adj" fmla="val 5517"/>
            </a:avLst>
          </a:prstGeom>
          <a:solidFill>
            <a:srgbClr val="065A82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11" name="Text 9"/>
          <p:cNvSpPr/>
          <p:nvPr/>
        </p:nvSpPr>
        <p:spPr>
          <a:xfrm>
            <a:off x="365760" y="3108960"/>
            <a:ext cx="2834640" cy="1325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Semi-flat terrain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≥ 50m elevation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291840" y="1691640"/>
            <a:ext cx="2560320" cy="1325880"/>
          </a:xfrm>
          <a:prstGeom prst="roundRect">
            <a:avLst>
              <a:gd name="adj" fmla="val 6897"/>
            </a:avLst>
          </a:prstGeom>
          <a:solidFill>
            <a:srgbClr val="D0EFF8"/>
          </a:solidFill>
          <a:ln/>
          <a:effectLst>
            <a:outerShdw blurRad="635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3" name="Text 11"/>
          <p:cNvSpPr/>
          <p:nvPr/>
        </p:nvSpPr>
        <p:spPr>
          <a:xfrm>
            <a:off x="3401568" y="1783080"/>
            <a:ext cx="234086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Urban Flat Coastal Zone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3401568" y="2441448"/>
            <a:ext cx="2340864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002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+16.4%</a:t>
            </a:r>
            <a:endParaRPr lang="en-US" sz="1600" dirty="0">
              <a:solidFill>
                <a:srgbClr val="002060"/>
              </a:solidFill>
            </a:endParaRPr>
          </a:p>
        </p:txBody>
      </p:sp>
      <p:sp>
        <p:nvSpPr>
          <p:cNvPr id="15" name="Shape 13"/>
          <p:cNvSpPr/>
          <p:nvPr/>
        </p:nvSpPr>
        <p:spPr>
          <a:xfrm>
            <a:off x="5989320" y="1691640"/>
            <a:ext cx="2560320" cy="1325880"/>
          </a:xfrm>
          <a:prstGeom prst="roundRect">
            <a:avLst>
              <a:gd name="adj" fmla="val 6897"/>
            </a:avLst>
          </a:prstGeom>
          <a:solidFill>
            <a:srgbClr val="C0392B"/>
          </a:solidFill>
          <a:ln/>
          <a:effectLst>
            <a:outerShdw blurRad="635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6" name="Text 14"/>
          <p:cNvSpPr/>
          <p:nvPr/>
        </p:nvSpPr>
        <p:spPr>
          <a:xfrm>
            <a:off x="6099048" y="1783080"/>
            <a:ext cx="234086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EX-URBAN FLAT</a:t>
            </a:r>
            <a:endParaRPr lang="en-US" sz="1400" dirty="0"/>
          </a:p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COASTAL ZONE ⚠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099048" y="2441448"/>
            <a:ext cx="2340864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600" dirty="0">
                <a:solidFill>
                  <a:schemeClr val="bg1"/>
                </a:solidFill>
              </a:rPr>
              <a:t>+41% </a:t>
            </a:r>
            <a:r>
              <a:rPr lang="el-GR" sz="1600" dirty="0" err="1">
                <a:solidFill>
                  <a:schemeClr val="bg1"/>
                </a:solidFill>
              </a:rPr>
              <a:t>main</a:t>
            </a:r>
            <a:r>
              <a:rPr lang="el-GR" sz="1600" dirty="0">
                <a:solidFill>
                  <a:schemeClr val="bg1"/>
                </a:solidFill>
              </a:rPr>
              <a:t> </a:t>
            </a:r>
            <a:r>
              <a:rPr lang="el-GR" sz="1600" dirty="0" err="1">
                <a:solidFill>
                  <a:schemeClr val="bg1"/>
                </a:solidFill>
              </a:rPr>
              <a:t>sprawl</a:t>
            </a:r>
            <a:r>
              <a:rPr lang="el-GR" sz="1600" dirty="0">
                <a:solidFill>
                  <a:schemeClr val="bg1"/>
                </a:solidFill>
              </a:rPr>
              <a:t> </a:t>
            </a:r>
            <a:r>
              <a:rPr lang="el-GR" sz="1600" dirty="0" err="1">
                <a:solidFill>
                  <a:schemeClr val="bg1"/>
                </a:solidFill>
              </a:rPr>
              <a:t>area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8" name="Shape 16"/>
          <p:cNvSpPr/>
          <p:nvPr/>
        </p:nvSpPr>
        <p:spPr>
          <a:xfrm>
            <a:off x="3291840" y="3108960"/>
            <a:ext cx="2560320" cy="1325880"/>
          </a:xfrm>
          <a:prstGeom prst="roundRect">
            <a:avLst>
              <a:gd name="adj" fmla="val 6897"/>
            </a:avLst>
          </a:prstGeom>
          <a:solidFill>
            <a:srgbClr val="D0EFF8"/>
          </a:solidFill>
          <a:ln/>
          <a:effectLst>
            <a:outerShdw blurRad="635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9" name="Text 17"/>
          <p:cNvSpPr/>
          <p:nvPr/>
        </p:nvSpPr>
        <p:spPr>
          <a:xfrm>
            <a:off x="3401568" y="3200400"/>
            <a:ext cx="234086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Urban Semi-Flat Coastal Zone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3401568" y="3858768"/>
            <a:ext cx="2340864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nl-NL" sz="1600" dirty="0">
                <a:solidFill>
                  <a:srgbClr val="002060"/>
                </a:solidFill>
              </a:rPr>
              <a:t>S</a:t>
            </a:r>
            <a:r>
              <a:rPr lang="el-GR" sz="1600" dirty="0" err="1">
                <a:solidFill>
                  <a:srgbClr val="002060"/>
                </a:solidFill>
              </a:rPr>
              <a:t>table</a:t>
            </a:r>
            <a:r>
              <a:rPr lang="en-US" sz="1600" dirty="0">
                <a:solidFill>
                  <a:srgbClr val="002060"/>
                </a:solidFill>
              </a:rPr>
              <a:t> 	</a:t>
            </a:r>
          </a:p>
        </p:txBody>
      </p:sp>
      <p:sp>
        <p:nvSpPr>
          <p:cNvPr id="21" name="Shape 19"/>
          <p:cNvSpPr/>
          <p:nvPr/>
        </p:nvSpPr>
        <p:spPr>
          <a:xfrm>
            <a:off x="5989320" y="3108960"/>
            <a:ext cx="2560320" cy="1325880"/>
          </a:xfrm>
          <a:prstGeom prst="roundRect">
            <a:avLst>
              <a:gd name="adj" fmla="val 6897"/>
            </a:avLst>
          </a:prstGeom>
          <a:solidFill>
            <a:srgbClr val="FDEBD0"/>
          </a:solidFill>
          <a:ln/>
          <a:effectLst>
            <a:outerShdw blurRad="635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l-GR" sz="1400"/>
          </a:p>
        </p:txBody>
      </p:sp>
      <p:sp>
        <p:nvSpPr>
          <p:cNvPr id="22" name="Text 20"/>
          <p:cNvSpPr/>
          <p:nvPr/>
        </p:nvSpPr>
        <p:spPr>
          <a:xfrm>
            <a:off x="6099048" y="3200400"/>
            <a:ext cx="234086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Ex-urban Semi-Flat Coastal Zone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099048" y="3858768"/>
            <a:ext cx="2340864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600" dirty="0">
                <a:solidFill>
                  <a:srgbClr val="002060"/>
                </a:solidFill>
              </a:rPr>
              <a:t>S</a:t>
            </a:r>
            <a:r>
              <a:rPr lang="el-GR" sz="1600" dirty="0" err="1">
                <a:solidFill>
                  <a:srgbClr val="002060"/>
                </a:solidFill>
              </a:rPr>
              <a:t>mall</a:t>
            </a:r>
            <a:r>
              <a:rPr lang="el-GR" sz="1600" dirty="0">
                <a:solidFill>
                  <a:srgbClr val="002060"/>
                </a:solidFill>
              </a:rPr>
              <a:t> </a:t>
            </a:r>
            <a:r>
              <a:rPr lang="el-GR" sz="1600" dirty="0" err="1">
                <a:solidFill>
                  <a:srgbClr val="002060"/>
                </a:solidFill>
              </a:rPr>
              <a:t>contribution</a:t>
            </a:r>
            <a:endParaRPr lang="en-US" sz="16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Implementing the Coastal Zone in GIS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365760" y="850392"/>
            <a:ext cx="438912" cy="438912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4" name="Text 2"/>
          <p:cNvSpPr/>
          <p:nvPr/>
        </p:nvSpPr>
        <p:spPr>
          <a:xfrm>
            <a:off x="365760" y="850392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EDAE4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914400" y="804672"/>
            <a:ext cx="7863840" cy="530352"/>
          </a:xfrm>
          <a:prstGeom prst="roundRect">
            <a:avLst>
              <a:gd name="adj" fmla="val 10345"/>
            </a:avLst>
          </a:prstGeom>
          <a:solidFill>
            <a:srgbClr val="F0F7FA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6" name="Text 4"/>
          <p:cNvSpPr/>
          <p:nvPr/>
        </p:nvSpPr>
        <p:spPr>
          <a:xfrm>
            <a:off x="1024128" y="841248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Load coastline (HMGS 1:5,000)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4023360" y="841248"/>
            <a:ext cx="4617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the official shoreline as the reference geometry for all buffer operations.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365760" y="1453896"/>
            <a:ext cx="438912" cy="438912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9" name="Text 7"/>
          <p:cNvSpPr/>
          <p:nvPr/>
        </p:nvSpPr>
        <p:spPr>
          <a:xfrm>
            <a:off x="365760" y="1453896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EDAE4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914400" y="1408176"/>
            <a:ext cx="7863840" cy="530352"/>
          </a:xfrm>
          <a:prstGeom prst="roundRect">
            <a:avLst>
              <a:gd name="adj" fmla="val 10345"/>
            </a:avLst>
          </a:prstGeom>
          <a:solidFill>
            <a:srgbClr val="E8F4F9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11" name="Text 9"/>
          <p:cNvSpPr/>
          <p:nvPr/>
        </p:nvSpPr>
        <p:spPr>
          <a:xfrm>
            <a:off x="1024128" y="1444752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Generate buffers: 200m, 500m, 1,000m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4023360" y="1444752"/>
            <a:ext cx="4617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QGIS: Vector → Geoprocessing → Buffer. Use "EPSG:2100" (metres). Dissolve = yes.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365760" y="2057400"/>
            <a:ext cx="438912" cy="438912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4" name="Text 12"/>
          <p:cNvSpPr/>
          <p:nvPr/>
        </p:nvSpPr>
        <p:spPr>
          <a:xfrm>
            <a:off x="365760" y="2057400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EDAE4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914400" y="2011680"/>
            <a:ext cx="7863840" cy="530352"/>
          </a:xfrm>
          <a:prstGeom prst="roundRect">
            <a:avLst>
              <a:gd name="adj" fmla="val 10345"/>
            </a:avLst>
          </a:prstGeom>
          <a:solidFill>
            <a:srgbClr val="F0F7FA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16" name="Text 14"/>
          <p:cNvSpPr/>
          <p:nvPr/>
        </p:nvSpPr>
        <p:spPr>
          <a:xfrm>
            <a:off x="1024128" y="2048256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Load DEM → Reclassify elevation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4023360" y="2048256"/>
            <a:ext cx="4617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Raster → Raster Calculator: DEM &lt; 50 = 1 (flat); DEM ≥ 50 = 2 (semi-flat). Polygonize result.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365760" y="2660904"/>
            <a:ext cx="438912" cy="438912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9" name="Text 17"/>
          <p:cNvSpPr/>
          <p:nvPr/>
        </p:nvSpPr>
        <p:spPr>
          <a:xfrm>
            <a:off x="365760" y="2660904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EDAE4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914400" y="2615184"/>
            <a:ext cx="7863840" cy="530352"/>
          </a:xfrm>
          <a:prstGeom prst="roundRect">
            <a:avLst>
              <a:gd name="adj" fmla="val 10345"/>
            </a:avLst>
          </a:prstGeom>
          <a:solidFill>
            <a:srgbClr val="E8F4F9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21" name="Text 19"/>
          <p:cNvSpPr/>
          <p:nvPr/>
        </p:nvSpPr>
        <p:spPr>
          <a:xfrm>
            <a:off x="1024128" y="2651760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Extract 5m isoline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4023360" y="2651760"/>
            <a:ext cx="4617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DEM: Raster → Extraction → Contour. Set interval = 5. Use only the 5m isoline.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365760" y="3264408"/>
            <a:ext cx="438912" cy="438912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24" name="Text 22"/>
          <p:cNvSpPr/>
          <p:nvPr/>
        </p:nvSpPr>
        <p:spPr>
          <a:xfrm>
            <a:off x="365760" y="3264408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EDAE4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914400" y="3218688"/>
            <a:ext cx="7863840" cy="530352"/>
          </a:xfrm>
          <a:prstGeom prst="roundRect">
            <a:avLst>
              <a:gd name="adj" fmla="val 10345"/>
            </a:avLst>
          </a:prstGeom>
          <a:solidFill>
            <a:srgbClr val="F0F7FA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26" name="Text 24"/>
          <p:cNvSpPr/>
          <p:nvPr/>
        </p:nvSpPr>
        <p:spPr>
          <a:xfrm>
            <a:off x="1024128" y="3255264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Load settlement boundaries</a:t>
            </a:r>
            <a:endParaRPr lang="en-US" sz="1150" dirty="0"/>
          </a:p>
        </p:txBody>
      </p:sp>
      <p:sp>
        <p:nvSpPr>
          <p:cNvPr id="27" name="Text 25"/>
          <p:cNvSpPr/>
          <p:nvPr/>
        </p:nvSpPr>
        <p:spPr>
          <a:xfrm>
            <a:off x="4023360" y="3255264"/>
            <a:ext cx="4617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e-Poleodomia or digitised from topographic maps. CRS: EPSG:2100.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365760" y="3867912"/>
            <a:ext cx="438912" cy="438912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29" name="Text 27"/>
          <p:cNvSpPr/>
          <p:nvPr/>
        </p:nvSpPr>
        <p:spPr>
          <a:xfrm>
            <a:off x="365760" y="3867912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EDAE4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</a:t>
            </a:r>
            <a:endParaRPr lang="en-US" sz="1300" dirty="0"/>
          </a:p>
        </p:txBody>
      </p:sp>
      <p:sp>
        <p:nvSpPr>
          <p:cNvPr id="30" name="Shape 28"/>
          <p:cNvSpPr/>
          <p:nvPr/>
        </p:nvSpPr>
        <p:spPr>
          <a:xfrm>
            <a:off x="914400" y="3822192"/>
            <a:ext cx="7863840" cy="530352"/>
          </a:xfrm>
          <a:prstGeom prst="roundRect">
            <a:avLst>
              <a:gd name="adj" fmla="val 10345"/>
            </a:avLst>
          </a:prstGeom>
          <a:solidFill>
            <a:srgbClr val="E8F4F9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31" name="Text 29"/>
          <p:cNvSpPr/>
          <p:nvPr/>
        </p:nvSpPr>
        <p:spPr>
          <a:xfrm>
            <a:off x="1024128" y="3858768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Apply four spatial criteria</a:t>
            </a:r>
            <a:endParaRPr lang="en-US" sz="1150" dirty="0"/>
          </a:p>
        </p:txBody>
      </p:sp>
      <p:sp>
        <p:nvSpPr>
          <p:cNvPr id="32" name="Text 30"/>
          <p:cNvSpPr/>
          <p:nvPr/>
        </p:nvSpPr>
        <p:spPr>
          <a:xfrm>
            <a:off x="4023360" y="3858768"/>
            <a:ext cx="4617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Intersect each criterion with the elevation reclassification and settlement layer. Union all four results.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365760" y="4471416"/>
            <a:ext cx="438912" cy="438912"/>
          </a:xfrm>
          <a:prstGeom prst="ellipse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34" name="Text 32"/>
          <p:cNvSpPr/>
          <p:nvPr/>
        </p:nvSpPr>
        <p:spPr>
          <a:xfrm>
            <a:off x="365760" y="4471416"/>
            <a:ext cx="438912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EDAE4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7</a:t>
            </a:r>
            <a:endParaRPr lang="en-US" sz="1300" dirty="0"/>
          </a:p>
        </p:txBody>
      </p:sp>
      <p:sp>
        <p:nvSpPr>
          <p:cNvPr id="35" name="Shape 33"/>
          <p:cNvSpPr/>
          <p:nvPr/>
        </p:nvSpPr>
        <p:spPr>
          <a:xfrm>
            <a:off x="914400" y="4425696"/>
            <a:ext cx="7863840" cy="530352"/>
          </a:xfrm>
          <a:prstGeom prst="roundRect">
            <a:avLst>
              <a:gd name="adj" fmla="val 10345"/>
            </a:avLst>
          </a:prstGeom>
          <a:solidFill>
            <a:srgbClr val="F0F7FA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36" name="Text 34"/>
          <p:cNvSpPr/>
          <p:nvPr/>
        </p:nvSpPr>
        <p:spPr>
          <a:xfrm>
            <a:off x="1024128" y="4462272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coastal typologies</a:t>
            </a:r>
            <a:endParaRPr lang="en-US" sz="1150" dirty="0"/>
          </a:p>
        </p:txBody>
      </p:sp>
      <p:sp>
        <p:nvSpPr>
          <p:cNvPr id="37" name="Text 35"/>
          <p:cNvSpPr/>
          <p:nvPr/>
        </p:nvSpPr>
        <p:spPr>
          <a:xfrm>
            <a:off x="4023360" y="4462272"/>
            <a:ext cx="4617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Overlay elevation class × settlement status within the coastal zone. Five typologies emerge from the combination.</a:t>
            </a:r>
            <a:endParaRPr lang="en-US" sz="10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Group Assignment: Coastal Zone Part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1281393"/>
            <a:ext cx="8412480" cy="548640"/>
          </a:xfrm>
          <a:prstGeom prst="roundRect">
            <a:avLst>
              <a:gd name="adj" fmla="val 11667"/>
            </a:avLst>
          </a:prstGeom>
          <a:solidFill>
            <a:srgbClr val="F0F7FA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6" name="Text 4"/>
          <p:cNvSpPr/>
          <p:nvPr/>
        </p:nvSpPr>
        <p:spPr>
          <a:xfrm>
            <a:off x="502920" y="1299681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Justify your approach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3154680" y="1299681"/>
            <a:ext cx="5486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Explain why you chose fixed buffer / administrative / multi-criteria. What are the analytical implications for your island group?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65760" y="1903185"/>
            <a:ext cx="8412480" cy="548640"/>
          </a:xfrm>
          <a:prstGeom prst="roundRect">
            <a:avLst>
              <a:gd name="adj" fmla="val 11667"/>
            </a:avLst>
          </a:prstGeom>
          <a:solidFill>
            <a:srgbClr val="E8F4F9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9" name="Text 7"/>
          <p:cNvSpPr/>
          <p:nvPr/>
        </p:nvSpPr>
        <p:spPr>
          <a:xfrm>
            <a:off x="502920" y="1921473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Data sources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3154680" y="1921473"/>
            <a:ext cx="5486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 all datasets used. Where did you get the coastline? DEM? Settlement boundaries? Note any quality issues or gaps.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65760" y="2524977"/>
            <a:ext cx="8412480" cy="548640"/>
          </a:xfrm>
          <a:prstGeom prst="roundRect">
            <a:avLst>
              <a:gd name="adj" fmla="val 11667"/>
            </a:avLst>
          </a:prstGeom>
          <a:solidFill>
            <a:srgbClr val="F0F7FA"/>
          </a:solidFill>
          <a:ln/>
        </p:spPr>
        <p:txBody>
          <a:bodyPr/>
          <a:lstStyle/>
          <a:p>
            <a:endParaRPr lang="el-GR" sz="1400"/>
          </a:p>
        </p:txBody>
      </p:sp>
      <p:sp>
        <p:nvSpPr>
          <p:cNvPr id="12" name="Text 10"/>
          <p:cNvSpPr/>
          <p:nvPr/>
        </p:nvSpPr>
        <p:spPr>
          <a:xfrm>
            <a:off x="502920" y="2543265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Map the coastal zone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3154680" y="2543265"/>
            <a:ext cx="5486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 a clear map showing the delineated zone against the island geography. Show typologies if using multi-criteria approach.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365760" y="3146769"/>
            <a:ext cx="8412480" cy="548640"/>
          </a:xfrm>
          <a:prstGeom prst="roundRect">
            <a:avLst>
              <a:gd name="adj" fmla="val 11667"/>
            </a:avLst>
          </a:prstGeom>
          <a:solidFill>
            <a:srgbClr val="E8F4F9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15" name="Text 13"/>
          <p:cNvSpPr/>
          <p:nvPr/>
        </p:nvSpPr>
        <p:spPr>
          <a:xfrm>
            <a:off x="502920" y="3165057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Compare with policy zones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3154680" y="3165057"/>
            <a:ext cx="5486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does your coastal zone relate to existing protected areas (Natura 2000), settlement limits, national shoreline protection?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365760" y="3768561"/>
            <a:ext cx="8412480" cy="548640"/>
          </a:xfrm>
          <a:prstGeom prst="roundRect">
            <a:avLst>
              <a:gd name="adj" fmla="val 11667"/>
            </a:avLst>
          </a:prstGeom>
          <a:solidFill>
            <a:srgbClr val="F0F7FA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18" name="Text 16"/>
          <p:cNvSpPr/>
          <p:nvPr/>
        </p:nvSpPr>
        <p:spPr>
          <a:xfrm>
            <a:off x="502920" y="3786849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Identify limitations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3154680" y="3786849"/>
            <a:ext cx="5486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definition is perfect. What does your approach miss? What would you do differently with more data or time?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65A8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Summary: Coastal Zone Definition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365760" y="822960"/>
            <a:ext cx="8412480" cy="713232"/>
          </a:xfrm>
          <a:prstGeom prst="roundRect">
            <a:avLst>
              <a:gd name="adj" fmla="val 10256"/>
            </a:avLst>
          </a:prstGeom>
          <a:solidFill>
            <a:srgbClr val="1C7293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4" name="Shape 2"/>
          <p:cNvSpPr/>
          <p:nvPr/>
        </p:nvSpPr>
        <p:spPr>
          <a:xfrm>
            <a:off x="502920" y="960120"/>
            <a:ext cx="256032" cy="256032"/>
          </a:xfrm>
          <a:prstGeom prst="ellipse">
            <a:avLst/>
          </a:prstGeom>
          <a:solidFill>
            <a:srgbClr val="EDAE49"/>
          </a:solidFill>
          <a:ln w="12700">
            <a:solidFill>
              <a:srgbClr val="EDAE49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5" name="Text 3"/>
          <p:cNvSpPr/>
          <p:nvPr/>
        </p:nvSpPr>
        <p:spPr>
          <a:xfrm>
            <a:off x="868680" y="850392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l-GR" sz="1400" b="1" dirty="0" err="1">
                <a:solidFill>
                  <a:schemeClr val="bg1"/>
                </a:solidFill>
              </a:rPr>
              <a:t>There</a:t>
            </a:r>
            <a:r>
              <a:rPr lang="el-GR" sz="1400" b="1" dirty="0">
                <a:solidFill>
                  <a:schemeClr val="bg1"/>
                </a:solidFill>
              </a:rPr>
              <a:t> </a:t>
            </a:r>
            <a:r>
              <a:rPr lang="el-GR" sz="1400" b="1" dirty="0" err="1">
                <a:solidFill>
                  <a:schemeClr val="bg1"/>
                </a:solidFill>
              </a:rPr>
              <a:t>is</a:t>
            </a:r>
            <a:r>
              <a:rPr lang="el-GR" sz="1400" b="1" dirty="0">
                <a:solidFill>
                  <a:schemeClr val="bg1"/>
                </a:solidFill>
              </a:rPr>
              <a:t> </a:t>
            </a:r>
            <a:r>
              <a:rPr lang="el-GR" sz="1400" b="1" dirty="0" err="1">
                <a:solidFill>
                  <a:schemeClr val="bg1"/>
                </a:solidFill>
              </a:rPr>
              <a:t>no</a:t>
            </a:r>
            <a:r>
              <a:rPr lang="el-GR" sz="1400" b="1" dirty="0">
                <a:solidFill>
                  <a:schemeClr val="bg1"/>
                </a:solidFill>
              </a:rPr>
              <a:t> </a:t>
            </a:r>
            <a:r>
              <a:rPr lang="el-GR" sz="1400" b="1" dirty="0" err="1">
                <a:solidFill>
                  <a:schemeClr val="bg1"/>
                </a:solidFill>
              </a:rPr>
              <a:t>single</a:t>
            </a:r>
            <a:r>
              <a:rPr lang="el-GR" sz="1400" b="1" dirty="0">
                <a:solidFill>
                  <a:schemeClr val="bg1"/>
                </a:solidFill>
              </a:rPr>
              <a:t> </a:t>
            </a:r>
            <a:r>
              <a:rPr lang="el-GR" sz="1400" b="1" dirty="0" err="1">
                <a:solidFill>
                  <a:schemeClr val="bg1"/>
                </a:solidFill>
              </a:rPr>
              <a:t>coastal-zone</a:t>
            </a:r>
            <a:r>
              <a:rPr lang="el-GR" sz="1400" b="1" dirty="0">
                <a:solidFill>
                  <a:schemeClr val="bg1"/>
                </a:solidFill>
              </a:rPr>
              <a:t> </a:t>
            </a:r>
            <a:r>
              <a:rPr lang="el-GR" sz="1400" b="1" dirty="0" err="1">
                <a:solidFill>
                  <a:schemeClr val="bg1"/>
                </a:solidFill>
              </a:rPr>
              <a:t>definition</a:t>
            </a:r>
            <a:r>
              <a:rPr lang="el-GR" sz="1400" b="1" dirty="0">
                <a:solidFill>
                  <a:schemeClr val="bg1"/>
                </a:solidFill>
              </a:rPr>
              <a:t>.</a:t>
            </a:r>
            <a:br>
              <a:rPr lang="el-GR" sz="1400" dirty="0">
                <a:solidFill>
                  <a:schemeClr val="bg1"/>
                </a:solidFill>
              </a:rPr>
            </a:br>
            <a:r>
              <a:rPr lang="el-GR" sz="1400" dirty="0">
                <a:solidFill>
                  <a:schemeClr val="bg1"/>
                </a:solidFill>
              </a:rPr>
              <a:t>The </a:t>
            </a:r>
            <a:r>
              <a:rPr lang="el-GR" sz="1400" dirty="0" err="1">
                <a:solidFill>
                  <a:schemeClr val="bg1"/>
                </a:solidFill>
              </a:rPr>
              <a:t>choice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depends</a:t>
            </a:r>
            <a:r>
              <a:rPr lang="el-GR" sz="1400" dirty="0">
                <a:solidFill>
                  <a:schemeClr val="bg1"/>
                </a:solidFill>
              </a:rPr>
              <a:t> on the </a:t>
            </a:r>
            <a:r>
              <a:rPr lang="el-GR" sz="1400" dirty="0" err="1">
                <a:solidFill>
                  <a:schemeClr val="bg1"/>
                </a:solidFill>
              </a:rPr>
              <a:t>question</a:t>
            </a:r>
            <a:r>
              <a:rPr lang="el-GR" sz="1400" dirty="0">
                <a:solidFill>
                  <a:schemeClr val="bg1"/>
                </a:solidFill>
              </a:rPr>
              <a:t>.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6" name="Shape 4"/>
          <p:cNvSpPr/>
          <p:nvPr/>
        </p:nvSpPr>
        <p:spPr>
          <a:xfrm>
            <a:off x="365760" y="1627632"/>
            <a:ext cx="8412480" cy="713232"/>
          </a:xfrm>
          <a:prstGeom prst="roundRect">
            <a:avLst>
              <a:gd name="adj" fmla="val 10256"/>
            </a:avLst>
          </a:prstGeom>
          <a:solidFill>
            <a:srgbClr val="0D5470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7" name="Shape 5"/>
          <p:cNvSpPr/>
          <p:nvPr/>
        </p:nvSpPr>
        <p:spPr>
          <a:xfrm>
            <a:off x="502920" y="1764792"/>
            <a:ext cx="256032" cy="256032"/>
          </a:xfrm>
          <a:prstGeom prst="ellipse">
            <a:avLst/>
          </a:prstGeom>
          <a:solidFill>
            <a:srgbClr val="EDAE49"/>
          </a:solidFill>
          <a:ln w="12700">
            <a:solidFill>
              <a:srgbClr val="EDAE49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8" name="Text 6"/>
          <p:cNvSpPr/>
          <p:nvPr/>
        </p:nvSpPr>
        <p:spPr>
          <a:xfrm>
            <a:off x="868680" y="1655064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l-GR" sz="1400" b="1" dirty="0" err="1">
                <a:solidFill>
                  <a:schemeClr val="bg1"/>
                </a:solidFill>
              </a:rPr>
              <a:t>Definitions</a:t>
            </a:r>
            <a:r>
              <a:rPr lang="el-GR" sz="1400" b="1" dirty="0">
                <a:solidFill>
                  <a:schemeClr val="bg1"/>
                </a:solidFill>
              </a:rPr>
              <a:t> </a:t>
            </a:r>
            <a:r>
              <a:rPr lang="el-GR" sz="1400" b="1" dirty="0" err="1">
                <a:solidFill>
                  <a:schemeClr val="bg1"/>
                </a:solidFill>
              </a:rPr>
              <a:t>can</a:t>
            </a:r>
            <a:r>
              <a:rPr lang="el-GR" sz="1400" b="1" dirty="0">
                <a:solidFill>
                  <a:schemeClr val="bg1"/>
                </a:solidFill>
              </a:rPr>
              <a:t> </a:t>
            </a:r>
            <a:r>
              <a:rPr lang="el-GR" sz="1400" b="1" dirty="0" err="1">
                <a:solidFill>
                  <a:schemeClr val="bg1"/>
                </a:solidFill>
              </a:rPr>
              <a:t>be</a:t>
            </a:r>
            <a:r>
              <a:rPr lang="el-GR" sz="1400" b="1" dirty="0">
                <a:solidFill>
                  <a:schemeClr val="bg1"/>
                </a:solidFill>
              </a:rPr>
              <a:t> </a:t>
            </a:r>
            <a:r>
              <a:rPr lang="el-GR" sz="1400" b="1" dirty="0" err="1">
                <a:solidFill>
                  <a:schemeClr val="bg1"/>
                </a:solidFill>
              </a:rPr>
              <a:t>simple</a:t>
            </a:r>
            <a:r>
              <a:rPr lang="el-GR" sz="1400" b="1" dirty="0">
                <a:solidFill>
                  <a:schemeClr val="bg1"/>
                </a:solidFill>
              </a:rPr>
              <a:t> </a:t>
            </a:r>
            <a:r>
              <a:rPr lang="el-GR" sz="1400" b="1" dirty="0" err="1">
                <a:solidFill>
                  <a:schemeClr val="bg1"/>
                </a:solidFill>
              </a:rPr>
              <a:t>or</a:t>
            </a:r>
            <a:r>
              <a:rPr lang="el-GR" sz="1400" b="1" dirty="0">
                <a:solidFill>
                  <a:schemeClr val="bg1"/>
                </a:solidFill>
              </a:rPr>
              <a:t> </a:t>
            </a:r>
            <a:r>
              <a:rPr lang="el-GR" sz="1400" b="1" dirty="0" err="1">
                <a:solidFill>
                  <a:schemeClr val="bg1"/>
                </a:solidFill>
              </a:rPr>
              <a:t>complex</a:t>
            </a:r>
            <a:r>
              <a:rPr lang="el-GR" sz="1400" b="1" dirty="0">
                <a:solidFill>
                  <a:schemeClr val="bg1"/>
                </a:solidFill>
              </a:rPr>
              <a:t>.</a:t>
            </a:r>
            <a:br>
              <a:rPr lang="el-GR" sz="1400" dirty="0">
                <a:solidFill>
                  <a:schemeClr val="bg1"/>
                </a:solidFill>
              </a:rPr>
            </a:br>
            <a:r>
              <a:rPr lang="el-GR" sz="1400" dirty="0" err="1">
                <a:solidFill>
                  <a:schemeClr val="bg1"/>
                </a:solidFill>
              </a:rPr>
              <a:t>Buffer</a:t>
            </a:r>
            <a:r>
              <a:rPr lang="el-GR" sz="1400" dirty="0">
                <a:solidFill>
                  <a:schemeClr val="bg1"/>
                </a:solidFill>
              </a:rPr>
              <a:t>, </a:t>
            </a:r>
            <a:r>
              <a:rPr lang="el-GR" sz="1400" dirty="0" err="1">
                <a:solidFill>
                  <a:schemeClr val="bg1"/>
                </a:solidFill>
              </a:rPr>
              <a:t>administrative</a:t>
            </a:r>
            <a:r>
              <a:rPr lang="el-GR" sz="1400" dirty="0">
                <a:solidFill>
                  <a:schemeClr val="bg1"/>
                </a:solidFill>
              </a:rPr>
              <a:t>, </a:t>
            </a:r>
            <a:r>
              <a:rPr lang="el-GR" sz="1400" dirty="0" err="1">
                <a:solidFill>
                  <a:schemeClr val="bg1"/>
                </a:solidFill>
              </a:rPr>
              <a:t>or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multi-criteria</a:t>
            </a:r>
            <a:r>
              <a:rPr lang="el-GR" sz="1400" dirty="0">
                <a:solidFill>
                  <a:schemeClr val="bg1"/>
                </a:solidFill>
              </a:rPr>
              <a:t>.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9" name="Shape 7"/>
          <p:cNvSpPr/>
          <p:nvPr/>
        </p:nvSpPr>
        <p:spPr>
          <a:xfrm>
            <a:off x="365760" y="2432304"/>
            <a:ext cx="8412480" cy="713232"/>
          </a:xfrm>
          <a:prstGeom prst="roundRect">
            <a:avLst>
              <a:gd name="adj" fmla="val 10256"/>
            </a:avLst>
          </a:prstGeom>
          <a:solidFill>
            <a:srgbClr val="1C7293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10" name="Shape 8"/>
          <p:cNvSpPr/>
          <p:nvPr/>
        </p:nvSpPr>
        <p:spPr>
          <a:xfrm>
            <a:off x="502920" y="2569464"/>
            <a:ext cx="256032" cy="256032"/>
          </a:xfrm>
          <a:prstGeom prst="ellipse">
            <a:avLst/>
          </a:prstGeom>
          <a:solidFill>
            <a:srgbClr val="EDAE49"/>
          </a:solidFill>
          <a:ln w="12700">
            <a:solidFill>
              <a:srgbClr val="EDAE49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1" name="Text 9"/>
          <p:cNvSpPr/>
          <p:nvPr/>
        </p:nvSpPr>
        <p:spPr>
          <a:xfrm>
            <a:off x="868680" y="2459736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l-GR" sz="1400" b="1" dirty="0">
                <a:solidFill>
                  <a:schemeClr val="bg1"/>
                </a:solidFill>
              </a:rPr>
              <a:t>Policy </a:t>
            </a:r>
            <a:r>
              <a:rPr lang="el-GR" sz="1400" b="1" dirty="0" err="1">
                <a:solidFill>
                  <a:schemeClr val="bg1"/>
                </a:solidFill>
              </a:rPr>
              <a:t>matters</a:t>
            </a:r>
            <a:r>
              <a:rPr lang="el-GR" sz="1400" b="1" dirty="0">
                <a:solidFill>
                  <a:schemeClr val="bg1"/>
                </a:solidFill>
              </a:rPr>
              <a:t>.</a:t>
            </a:r>
            <a:br>
              <a:rPr lang="el-GR" sz="1400" dirty="0">
                <a:solidFill>
                  <a:schemeClr val="bg1"/>
                </a:solidFill>
              </a:rPr>
            </a:br>
            <a:r>
              <a:rPr lang="el-GR" sz="1400" dirty="0">
                <a:solidFill>
                  <a:schemeClr val="bg1"/>
                </a:solidFill>
              </a:rPr>
              <a:t>ICZM, MSP and Greek </a:t>
            </a:r>
            <a:r>
              <a:rPr lang="el-GR" sz="1400" dirty="0" err="1">
                <a:solidFill>
                  <a:schemeClr val="bg1"/>
                </a:solidFill>
              </a:rPr>
              <a:t>law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shape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how</a:t>
            </a:r>
            <a:r>
              <a:rPr lang="el-GR" sz="1400" dirty="0">
                <a:solidFill>
                  <a:schemeClr val="bg1"/>
                </a:solidFill>
              </a:rPr>
              <a:t> the </a:t>
            </a:r>
            <a:r>
              <a:rPr lang="el-GR" sz="1400" dirty="0" err="1">
                <a:solidFill>
                  <a:schemeClr val="bg1"/>
                </a:solidFill>
              </a:rPr>
              <a:t>coast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is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managed</a:t>
            </a:r>
            <a:r>
              <a:rPr lang="el-GR" sz="1400" dirty="0">
                <a:solidFill>
                  <a:schemeClr val="bg1"/>
                </a:solidFill>
              </a:rPr>
              <a:t>.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2" name="Shape 10"/>
          <p:cNvSpPr/>
          <p:nvPr/>
        </p:nvSpPr>
        <p:spPr>
          <a:xfrm>
            <a:off x="365760" y="3236976"/>
            <a:ext cx="8412480" cy="713232"/>
          </a:xfrm>
          <a:prstGeom prst="roundRect">
            <a:avLst>
              <a:gd name="adj" fmla="val 10256"/>
            </a:avLst>
          </a:prstGeom>
          <a:solidFill>
            <a:srgbClr val="0D5470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13" name="Shape 11"/>
          <p:cNvSpPr/>
          <p:nvPr/>
        </p:nvSpPr>
        <p:spPr>
          <a:xfrm>
            <a:off x="502920" y="3374136"/>
            <a:ext cx="256032" cy="256032"/>
          </a:xfrm>
          <a:prstGeom prst="ellipse">
            <a:avLst/>
          </a:prstGeom>
          <a:solidFill>
            <a:srgbClr val="EDAE49"/>
          </a:solidFill>
          <a:ln w="12700">
            <a:solidFill>
              <a:srgbClr val="EDAE49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4" name="Text 12"/>
          <p:cNvSpPr/>
          <p:nvPr/>
        </p:nvSpPr>
        <p:spPr>
          <a:xfrm>
            <a:off x="868680" y="3264408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l-GR" sz="1400" b="1" dirty="0" err="1">
                <a:solidFill>
                  <a:schemeClr val="bg1"/>
                </a:solidFill>
              </a:rPr>
              <a:t>Multi-criteria</a:t>
            </a:r>
            <a:r>
              <a:rPr lang="el-GR" sz="1400" b="1" dirty="0">
                <a:solidFill>
                  <a:schemeClr val="bg1"/>
                </a:solidFill>
              </a:rPr>
              <a:t> </a:t>
            </a:r>
            <a:r>
              <a:rPr lang="el-GR" sz="1400" b="1" dirty="0" err="1">
                <a:solidFill>
                  <a:schemeClr val="bg1"/>
                </a:solidFill>
              </a:rPr>
              <a:t>methods</a:t>
            </a:r>
            <a:r>
              <a:rPr lang="el-GR" sz="1400" b="1" dirty="0">
                <a:solidFill>
                  <a:schemeClr val="bg1"/>
                </a:solidFill>
              </a:rPr>
              <a:t> </a:t>
            </a:r>
            <a:r>
              <a:rPr lang="el-GR" sz="1400" b="1" dirty="0" err="1">
                <a:solidFill>
                  <a:schemeClr val="bg1"/>
                </a:solidFill>
              </a:rPr>
              <a:t>are</a:t>
            </a:r>
            <a:r>
              <a:rPr lang="el-GR" sz="1400" b="1" dirty="0">
                <a:solidFill>
                  <a:schemeClr val="bg1"/>
                </a:solidFill>
              </a:rPr>
              <a:t> </a:t>
            </a:r>
            <a:r>
              <a:rPr lang="el-GR" sz="1400" b="1" dirty="0" err="1">
                <a:solidFill>
                  <a:schemeClr val="bg1"/>
                </a:solidFill>
              </a:rPr>
              <a:t>useful</a:t>
            </a:r>
            <a:r>
              <a:rPr lang="el-GR" sz="1400" b="1" dirty="0">
                <a:solidFill>
                  <a:schemeClr val="bg1"/>
                </a:solidFill>
              </a:rPr>
              <a:t> for </a:t>
            </a:r>
            <a:r>
              <a:rPr lang="el-GR" sz="1400" b="1" dirty="0" err="1">
                <a:solidFill>
                  <a:schemeClr val="bg1"/>
                </a:solidFill>
              </a:rPr>
              <a:t>islands</a:t>
            </a:r>
            <a:r>
              <a:rPr lang="el-GR" sz="1400" b="1" dirty="0">
                <a:solidFill>
                  <a:schemeClr val="bg1"/>
                </a:solidFill>
              </a:rPr>
              <a:t>.</a:t>
            </a:r>
            <a:br>
              <a:rPr lang="el-GR" sz="1400" dirty="0">
                <a:solidFill>
                  <a:schemeClr val="bg1"/>
                </a:solidFill>
              </a:rPr>
            </a:br>
            <a:r>
              <a:rPr lang="el-GR" sz="1400" dirty="0" err="1">
                <a:solidFill>
                  <a:schemeClr val="bg1"/>
                </a:solidFill>
              </a:rPr>
              <a:t>They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combine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distance</a:t>
            </a:r>
            <a:r>
              <a:rPr lang="el-GR" sz="1400" dirty="0">
                <a:solidFill>
                  <a:schemeClr val="bg1"/>
                </a:solidFill>
              </a:rPr>
              <a:t>, </a:t>
            </a:r>
            <a:r>
              <a:rPr lang="el-GR" sz="1400" dirty="0" err="1">
                <a:solidFill>
                  <a:schemeClr val="bg1"/>
                </a:solidFill>
              </a:rPr>
              <a:t>elevation</a:t>
            </a:r>
            <a:r>
              <a:rPr lang="el-GR" sz="1400" dirty="0">
                <a:solidFill>
                  <a:schemeClr val="bg1"/>
                </a:solidFill>
              </a:rPr>
              <a:t> and </a:t>
            </a:r>
            <a:r>
              <a:rPr lang="el-GR" sz="1400" dirty="0" err="1">
                <a:solidFill>
                  <a:schemeClr val="bg1"/>
                </a:solidFill>
              </a:rPr>
              <a:t>settlements</a:t>
            </a:r>
            <a:r>
              <a:rPr lang="el-GR" sz="1400" dirty="0">
                <a:solidFill>
                  <a:schemeClr val="bg1"/>
                </a:solidFill>
              </a:rPr>
              <a:t>.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5" name="Shape 13"/>
          <p:cNvSpPr/>
          <p:nvPr/>
        </p:nvSpPr>
        <p:spPr>
          <a:xfrm>
            <a:off x="365760" y="4041648"/>
            <a:ext cx="8412480" cy="713232"/>
          </a:xfrm>
          <a:prstGeom prst="roundRect">
            <a:avLst>
              <a:gd name="adj" fmla="val 10256"/>
            </a:avLst>
          </a:prstGeom>
          <a:solidFill>
            <a:srgbClr val="1C7293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16" name="Shape 14"/>
          <p:cNvSpPr/>
          <p:nvPr/>
        </p:nvSpPr>
        <p:spPr>
          <a:xfrm>
            <a:off x="502920" y="4178808"/>
            <a:ext cx="256032" cy="256032"/>
          </a:xfrm>
          <a:prstGeom prst="ellipse">
            <a:avLst/>
          </a:prstGeom>
          <a:solidFill>
            <a:srgbClr val="EDAE49"/>
          </a:solidFill>
          <a:ln w="12700">
            <a:solidFill>
              <a:srgbClr val="EDAE49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7" name="Text 15"/>
          <p:cNvSpPr/>
          <p:nvPr/>
        </p:nvSpPr>
        <p:spPr>
          <a:xfrm>
            <a:off x="868680" y="406908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l-GR" sz="1400" b="1" dirty="0">
                <a:solidFill>
                  <a:schemeClr val="bg1"/>
                </a:solidFill>
              </a:rPr>
              <a:t>The </a:t>
            </a:r>
            <a:r>
              <a:rPr lang="el-GR" sz="1400" b="1" dirty="0" err="1">
                <a:solidFill>
                  <a:schemeClr val="bg1"/>
                </a:solidFill>
              </a:rPr>
              <a:t>main</a:t>
            </a:r>
            <a:r>
              <a:rPr lang="el-GR" sz="1400" b="1" dirty="0">
                <a:solidFill>
                  <a:schemeClr val="bg1"/>
                </a:solidFill>
              </a:rPr>
              <a:t> </a:t>
            </a:r>
            <a:r>
              <a:rPr lang="el-GR" sz="1400" b="1" dirty="0" err="1">
                <a:solidFill>
                  <a:schemeClr val="bg1"/>
                </a:solidFill>
              </a:rPr>
              <a:t>planning</a:t>
            </a:r>
            <a:r>
              <a:rPr lang="el-GR" sz="1400" b="1" dirty="0">
                <a:solidFill>
                  <a:schemeClr val="bg1"/>
                </a:solidFill>
              </a:rPr>
              <a:t> </a:t>
            </a:r>
            <a:r>
              <a:rPr lang="el-GR" sz="1400" b="1" dirty="0" err="1">
                <a:solidFill>
                  <a:schemeClr val="bg1"/>
                </a:solidFill>
              </a:rPr>
              <a:t>concern</a:t>
            </a:r>
            <a:r>
              <a:rPr lang="el-GR" sz="1400" b="1" dirty="0">
                <a:solidFill>
                  <a:schemeClr val="bg1"/>
                </a:solidFill>
              </a:rPr>
              <a:t>:</a:t>
            </a:r>
            <a:br>
              <a:rPr lang="el-GR" sz="1400" dirty="0">
                <a:solidFill>
                  <a:schemeClr val="bg1"/>
                </a:solidFill>
              </a:rPr>
            </a:br>
            <a:r>
              <a:rPr lang="el-GR" sz="1400" dirty="0" err="1">
                <a:solidFill>
                  <a:schemeClr val="bg1"/>
                </a:solidFill>
              </a:rPr>
              <a:t>Flat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coastal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land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outside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settlements</a:t>
            </a:r>
            <a:r>
              <a:rPr lang="en-US" sz="1400" dirty="0">
                <a:solidFill>
                  <a:schemeClr val="bg1"/>
                </a:solidFill>
              </a:rPr>
              <a:t>,</a:t>
            </a:r>
            <a:r>
              <a:rPr lang="el-GR" sz="1400" dirty="0">
                <a:solidFill>
                  <a:schemeClr val="bg1"/>
                </a:solidFill>
              </a:rPr>
              <a:t> the </a:t>
            </a:r>
            <a:r>
              <a:rPr lang="el-GR" sz="1400" dirty="0" err="1">
                <a:solidFill>
                  <a:schemeClr val="bg1"/>
                </a:solidFill>
              </a:rPr>
              <a:t>typical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sprawl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zone</a:t>
            </a:r>
            <a:r>
              <a:rPr lang="el-GR" sz="1400" dirty="0">
                <a:solidFill>
                  <a:schemeClr val="bg1"/>
                </a:solidFill>
              </a:rPr>
              <a:t>.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Why Does the Definition Matter?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57200" y="749808"/>
            <a:ext cx="8229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"Show me your coastal zone boundary and I will show you your planning philosophy"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320040" y="1280160"/>
            <a:ext cx="4160520" cy="1691640"/>
          </a:xfrm>
          <a:prstGeom prst="roundRect">
            <a:avLst>
              <a:gd name="adj" fmla="val 5405"/>
            </a:avLst>
          </a:prstGeom>
          <a:solidFill>
            <a:srgbClr val="F0F7FA"/>
          </a:solidFill>
          <a:ln w="6350">
            <a:solidFill>
              <a:srgbClr val="D0E8F0"/>
            </a:solidFill>
            <a:prstDash val="solid"/>
          </a:ln>
          <a:effectLst>
            <a:outerShdw blurRad="635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5" name="Text 3"/>
          <p:cNvSpPr/>
          <p:nvPr/>
        </p:nvSpPr>
        <p:spPr>
          <a:xfrm>
            <a:off x="457200" y="1389888"/>
            <a:ext cx="3886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l-GR" sz="1600" b="1" dirty="0" err="1">
                <a:solidFill>
                  <a:srgbClr val="065A82"/>
                </a:solidFill>
                <a:latin typeface="Cambria" pitchFamily="34" charset="0"/>
                <a:ea typeface="Cambria" pitchFamily="34" charset="-122"/>
              </a:rPr>
              <a:t>What</a:t>
            </a:r>
            <a:r>
              <a:rPr lang="el-GR" sz="16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</a:rPr>
              <a:t> </a:t>
            </a:r>
            <a:r>
              <a:rPr lang="el-GR" sz="1600" b="1" dirty="0" err="1">
                <a:solidFill>
                  <a:srgbClr val="065A82"/>
                </a:solidFill>
                <a:latin typeface="Cambria" pitchFamily="34" charset="0"/>
                <a:ea typeface="Cambria" pitchFamily="34" charset="-122"/>
              </a:rPr>
              <a:t>is</a:t>
            </a:r>
            <a:r>
              <a:rPr lang="el-GR" sz="16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</a:rPr>
              <a:t> </a:t>
            </a:r>
            <a:r>
              <a:rPr lang="el-GR" sz="1600" b="1" dirty="0" err="1">
                <a:solidFill>
                  <a:srgbClr val="065A82"/>
                </a:solidFill>
                <a:latin typeface="Cambria" pitchFamily="34" charset="0"/>
                <a:ea typeface="Cambria" pitchFamily="34" charset="-122"/>
              </a:rPr>
              <a:t>included</a:t>
            </a:r>
            <a:r>
              <a:rPr lang="el-GR" sz="16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</a:rPr>
              <a:t>?</a:t>
            </a:r>
            <a:endParaRPr lang="en-US" sz="1600" b="1" dirty="0">
              <a:solidFill>
                <a:srgbClr val="065A82"/>
              </a:solidFill>
              <a:latin typeface="Cambria" pitchFamily="34" charset="0"/>
              <a:ea typeface="Cambria" pitchFamily="34" charset="-122"/>
            </a:endParaRPr>
          </a:p>
        </p:txBody>
      </p:sp>
      <p:sp>
        <p:nvSpPr>
          <p:cNvPr id="6" name="Text 4"/>
          <p:cNvSpPr/>
          <p:nvPr/>
        </p:nvSpPr>
        <p:spPr>
          <a:xfrm>
            <a:off x="457200" y="1737360"/>
            <a:ext cx="38862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400" dirty="0"/>
              <a:t>A </a:t>
            </a:r>
            <a:r>
              <a:rPr lang="el-GR" sz="1400" dirty="0" err="1"/>
              <a:t>narrow</a:t>
            </a:r>
            <a:r>
              <a:rPr lang="el-GR" sz="1400" dirty="0"/>
              <a:t> </a:t>
            </a:r>
            <a:r>
              <a:rPr lang="el-GR" sz="1400" dirty="0" err="1"/>
              <a:t>definition</a:t>
            </a:r>
            <a:r>
              <a:rPr lang="el-GR" sz="1400" dirty="0"/>
              <a:t> </a:t>
            </a:r>
            <a:r>
              <a:rPr lang="el-GR" sz="1400" dirty="0" err="1"/>
              <a:t>may</a:t>
            </a:r>
            <a:r>
              <a:rPr lang="el-GR" sz="1400" dirty="0"/>
              <a:t> </a:t>
            </a:r>
            <a:r>
              <a:rPr lang="el-GR" sz="1400" dirty="0" err="1"/>
              <a:t>leave</a:t>
            </a:r>
            <a:r>
              <a:rPr lang="el-GR" sz="1400" dirty="0"/>
              <a:t> </a:t>
            </a:r>
            <a:r>
              <a:rPr lang="el-GR" sz="1400" dirty="0" err="1"/>
              <a:t>out</a:t>
            </a:r>
            <a:r>
              <a:rPr lang="el-GR" sz="1400" dirty="0"/>
              <a:t> </a:t>
            </a:r>
            <a:r>
              <a:rPr lang="el-GR" sz="1400" dirty="0" err="1"/>
              <a:t>coastal-related</a:t>
            </a:r>
            <a:r>
              <a:rPr lang="el-GR" sz="1400" dirty="0"/>
              <a:t> </a:t>
            </a:r>
            <a:r>
              <a:rPr lang="el-GR" sz="1400" dirty="0" err="1"/>
              <a:t>development</a:t>
            </a:r>
            <a:r>
              <a:rPr lang="el-GR" sz="1400" dirty="0"/>
              <a:t>. A </a:t>
            </a:r>
            <a:r>
              <a:rPr lang="el-GR" sz="1400" dirty="0" err="1"/>
              <a:t>very</a:t>
            </a:r>
            <a:r>
              <a:rPr lang="el-GR" sz="1400" dirty="0"/>
              <a:t> </a:t>
            </a:r>
            <a:r>
              <a:rPr lang="el-GR" sz="1400" dirty="0" err="1"/>
              <a:t>broad</a:t>
            </a:r>
            <a:r>
              <a:rPr lang="el-GR" sz="1400" dirty="0"/>
              <a:t> </a:t>
            </a:r>
            <a:r>
              <a:rPr lang="el-GR" sz="1400" dirty="0" err="1"/>
              <a:t>one</a:t>
            </a:r>
            <a:r>
              <a:rPr lang="el-GR" sz="1400" dirty="0"/>
              <a:t> </a:t>
            </a:r>
            <a:r>
              <a:rPr lang="el-GR" sz="1400" dirty="0" err="1"/>
              <a:t>may</a:t>
            </a:r>
            <a:r>
              <a:rPr lang="el-GR" sz="1400" dirty="0"/>
              <a:t> </a:t>
            </a:r>
            <a:r>
              <a:rPr lang="el-GR" sz="1400" dirty="0" err="1"/>
              <a:t>include</a:t>
            </a:r>
            <a:r>
              <a:rPr lang="el-GR" sz="1400" dirty="0"/>
              <a:t> </a:t>
            </a:r>
            <a:r>
              <a:rPr lang="el-GR" sz="1400" dirty="0" err="1"/>
              <a:t>areas</a:t>
            </a:r>
            <a:r>
              <a:rPr lang="el-GR" sz="1400" dirty="0"/>
              <a:t> </a:t>
            </a:r>
            <a:r>
              <a:rPr lang="el-GR" sz="1400" dirty="0" err="1"/>
              <a:t>unnecessarily</a:t>
            </a:r>
            <a:r>
              <a:rPr lang="el-GR" sz="1400" dirty="0"/>
              <a:t>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709160" y="1280160"/>
            <a:ext cx="4160520" cy="1691640"/>
          </a:xfrm>
          <a:prstGeom prst="roundRect">
            <a:avLst>
              <a:gd name="adj" fmla="val 5405"/>
            </a:avLst>
          </a:prstGeom>
          <a:solidFill>
            <a:srgbClr val="F0F7FA"/>
          </a:solidFill>
          <a:ln w="6350">
            <a:solidFill>
              <a:srgbClr val="D0E8F0"/>
            </a:solidFill>
            <a:prstDash val="solid"/>
          </a:ln>
          <a:effectLst>
            <a:outerShdw blurRad="635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l-GR" sz="1600"/>
          </a:p>
        </p:txBody>
      </p:sp>
      <p:sp>
        <p:nvSpPr>
          <p:cNvPr id="8" name="Text 6"/>
          <p:cNvSpPr/>
          <p:nvPr/>
        </p:nvSpPr>
        <p:spPr>
          <a:xfrm>
            <a:off x="4846320" y="1389888"/>
            <a:ext cx="3886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l-GR" sz="1600" b="1" dirty="0" err="1">
                <a:solidFill>
                  <a:srgbClr val="065A82"/>
                </a:solidFill>
                <a:latin typeface="Cambria" pitchFamily="34" charset="0"/>
                <a:ea typeface="Cambria" pitchFamily="34" charset="-122"/>
              </a:rPr>
              <a:t>Who</a:t>
            </a:r>
            <a:r>
              <a:rPr lang="el-GR" sz="16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</a:rPr>
              <a:t> </a:t>
            </a:r>
            <a:r>
              <a:rPr lang="el-GR" sz="1600" b="1" dirty="0" err="1">
                <a:solidFill>
                  <a:srgbClr val="065A82"/>
                </a:solidFill>
                <a:latin typeface="Cambria" pitchFamily="34" charset="0"/>
                <a:ea typeface="Cambria" pitchFamily="34" charset="-122"/>
              </a:rPr>
              <a:t>is</a:t>
            </a:r>
            <a:r>
              <a:rPr lang="el-GR" sz="16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</a:rPr>
              <a:t> </a:t>
            </a:r>
            <a:r>
              <a:rPr lang="el-GR" sz="1600" b="1" dirty="0" err="1">
                <a:solidFill>
                  <a:srgbClr val="065A82"/>
                </a:solidFill>
                <a:latin typeface="Cambria" pitchFamily="34" charset="0"/>
                <a:ea typeface="Cambria" pitchFamily="34" charset="-122"/>
              </a:rPr>
              <a:t>responsible</a:t>
            </a:r>
            <a:r>
              <a:rPr lang="el-GR" sz="16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</a:rPr>
              <a:t>?</a:t>
            </a:r>
            <a:endParaRPr lang="en-US" sz="1600" b="1" dirty="0">
              <a:solidFill>
                <a:srgbClr val="065A82"/>
              </a:solidFill>
              <a:latin typeface="Cambria" pitchFamily="34" charset="0"/>
              <a:ea typeface="Cambria" pitchFamily="34" charset="-122"/>
            </a:endParaRPr>
          </a:p>
        </p:txBody>
      </p:sp>
      <p:sp>
        <p:nvSpPr>
          <p:cNvPr id="9" name="Text 7"/>
          <p:cNvSpPr/>
          <p:nvPr/>
        </p:nvSpPr>
        <p:spPr>
          <a:xfrm>
            <a:off x="4846320" y="1737360"/>
            <a:ext cx="38862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400" dirty="0"/>
              <a:t>The </a:t>
            </a:r>
            <a:r>
              <a:rPr lang="el-GR" sz="1400" dirty="0" err="1"/>
              <a:t>boundary</a:t>
            </a:r>
            <a:r>
              <a:rPr lang="el-GR" sz="1400" dirty="0"/>
              <a:t> </a:t>
            </a:r>
            <a:r>
              <a:rPr lang="el-GR" sz="1400" dirty="0" err="1"/>
              <a:t>affects</a:t>
            </a:r>
            <a:r>
              <a:rPr lang="el-GR" sz="1400" dirty="0"/>
              <a:t> </a:t>
            </a:r>
            <a:r>
              <a:rPr lang="el-GR" sz="1400" dirty="0" err="1"/>
              <a:t>which</a:t>
            </a:r>
            <a:r>
              <a:rPr lang="el-GR" sz="1400" dirty="0"/>
              <a:t> </a:t>
            </a:r>
            <a:r>
              <a:rPr lang="el-GR" sz="1400" dirty="0" err="1"/>
              <a:t>authority</a:t>
            </a:r>
            <a:r>
              <a:rPr lang="el-GR" sz="1400" dirty="0"/>
              <a:t> and </a:t>
            </a:r>
            <a:r>
              <a:rPr lang="el-GR" sz="1400" dirty="0" err="1"/>
              <a:t>which</a:t>
            </a:r>
            <a:r>
              <a:rPr lang="el-GR" sz="1400" dirty="0"/>
              <a:t> </a:t>
            </a:r>
            <a:r>
              <a:rPr lang="el-GR" sz="1400" dirty="0" err="1"/>
              <a:t>laws</a:t>
            </a:r>
            <a:r>
              <a:rPr lang="el-GR" sz="1400" dirty="0"/>
              <a:t> </a:t>
            </a:r>
            <a:r>
              <a:rPr lang="el-GR" sz="1400" dirty="0" err="1"/>
              <a:t>apply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320040" y="3108960"/>
            <a:ext cx="4160520" cy="1691640"/>
          </a:xfrm>
          <a:prstGeom prst="roundRect">
            <a:avLst>
              <a:gd name="adj" fmla="val 5405"/>
            </a:avLst>
          </a:prstGeom>
          <a:solidFill>
            <a:srgbClr val="F0F7FA"/>
          </a:solidFill>
          <a:ln w="6350">
            <a:solidFill>
              <a:srgbClr val="D0E8F0"/>
            </a:solidFill>
            <a:prstDash val="solid"/>
          </a:ln>
          <a:effectLst>
            <a:outerShdw blurRad="635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1" name="Text 9"/>
          <p:cNvSpPr/>
          <p:nvPr/>
        </p:nvSpPr>
        <p:spPr>
          <a:xfrm>
            <a:off x="457200" y="3218688"/>
            <a:ext cx="3886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is protected?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457200" y="3566160"/>
            <a:ext cx="38862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400" dirty="0" err="1"/>
              <a:t>Ecosystems</a:t>
            </a:r>
            <a:r>
              <a:rPr lang="el-GR" sz="1400" dirty="0"/>
              <a:t> </a:t>
            </a:r>
            <a:r>
              <a:rPr lang="el-GR" sz="1400" dirty="0" err="1"/>
              <a:t>such</a:t>
            </a:r>
            <a:r>
              <a:rPr lang="el-GR" sz="1400" dirty="0"/>
              <a:t> </a:t>
            </a:r>
            <a:r>
              <a:rPr lang="el-GR" sz="1400" dirty="0" err="1"/>
              <a:t>as</a:t>
            </a:r>
            <a:r>
              <a:rPr lang="el-GR" sz="1400" dirty="0"/>
              <a:t> </a:t>
            </a:r>
            <a:r>
              <a:rPr lang="el-GR" sz="1400" dirty="0" err="1"/>
              <a:t>Posidonia</a:t>
            </a:r>
            <a:r>
              <a:rPr lang="el-GR" sz="1400" dirty="0"/>
              <a:t> </a:t>
            </a:r>
            <a:r>
              <a:rPr lang="el-GR" sz="1400" dirty="0" err="1"/>
              <a:t>meadows</a:t>
            </a:r>
            <a:r>
              <a:rPr lang="el-GR" sz="1400" dirty="0"/>
              <a:t>, </a:t>
            </a:r>
            <a:r>
              <a:rPr lang="el-GR" sz="1400" dirty="0" err="1"/>
              <a:t>dunes</a:t>
            </a:r>
            <a:r>
              <a:rPr lang="el-GR" sz="1400" dirty="0"/>
              <a:t> and </a:t>
            </a:r>
            <a:r>
              <a:rPr lang="el-GR" sz="1400" dirty="0" err="1"/>
              <a:t>wetlands</a:t>
            </a:r>
            <a:r>
              <a:rPr lang="el-GR" sz="1400" dirty="0"/>
              <a:t> </a:t>
            </a:r>
            <a:r>
              <a:rPr lang="el-GR" sz="1400" dirty="0" err="1"/>
              <a:t>need</a:t>
            </a:r>
            <a:r>
              <a:rPr lang="el-GR" sz="1400" dirty="0"/>
              <a:t> </a:t>
            </a:r>
            <a:r>
              <a:rPr lang="el-GR" sz="1400" dirty="0" err="1"/>
              <a:t>to</a:t>
            </a:r>
            <a:r>
              <a:rPr lang="el-GR" sz="1400" dirty="0"/>
              <a:t> </a:t>
            </a:r>
            <a:r>
              <a:rPr lang="el-GR" sz="1400" dirty="0" err="1"/>
              <a:t>be</a:t>
            </a:r>
            <a:r>
              <a:rPr lang="el-GR" sz="1400" dirty="0"/>
              <a:t> </a:t>
            </a:r>
            <a:r>
              <a:rPr lang="el-GR" sz="1400" dirty="0" err="1"/>
              <a:t>inside</a:t>
            </a:r>
            <a:r>
              <a:rPr lang="el-GR" sz="1400" dirty="0"/>
              <a:t> the </a:t>
            </a:r>
            <a:r>
              <a:rPr lang="el-GR" sz="1400" dirty="0" err="1"/>
              <a:t>defined</a:t>
            </a:r>
            <a:r>
              <a:rPr lang="el-GR" sz="1400" dirty="0"/>
              <a:t> </a:t>
            </a:r>
            <a:r>
              <a:rPr lang="el-GR" sz="1400" dirty="0" err="1"/>
              <a:t>zone</a:t>
            </a:r>
            <a:r>
              <a:rPr lang="el-GR" sz="1400" dirty="0"/>
              <a:t> </a:t>
            </a:r>
            <a:r>
              <a:rPr lang="el-GR" sz="1400" dirty="0" err="1"/>
              <a:t>to</a:t>
            </a:r>
            <a:r>
              <a:rPr lang="el-GR" sz="1400" dirty="0"/>
              <a:t> </a:t>
            </a:r>
            <a:r>
              <a:rPr lang="el-GR" sz="1400" dirty="0" err="1"/>
              <a:t>be</a:t>
            </a:r>
            <a:r>
              <a:rPr lang="el-GR" sz="1400" dirty="0"/>
              <a:t> </a:t>
            </a:r>
            <a:r>
              <a:rPr lang="el-GR" sz="1400" dirty="0" err="1"/>
              <a:t>visible</a:t>
            </a:r>
            <a:r>
              <a:rPr lang="el-GR" sz="1400" dirty="0"/>
              <a:t> in </a:t>
            </a:r>
            <a:r>
              <a:rPr lang="el-GR" sz="1400" dirty="0" err="1"/>
              <a:t>planning</a:t>
            </a:r>
            <a:r>
              <a:rPr lang="el-GR" sz="1400" dirty="0"/>
              <a:t>.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4709160" y="3108960"/>
            <a:ext cx="4160520" cy="1691640"/>
          </a:xfrm>
          <a:prstGeom prst="roundRect">
            <a:avLst>
              <a:gd name="adj" fmla="val 5405"/>
            </a:avLst>
          </a:prstGeom>
          <a:solidFill>
            <a:srgbClr val="F0F7FA"/>
          </a:solidFill>
          <a:ln w="6350">
            <a:solidFill>
              <a:srgbClr val="D0E8F0"/>
            </a:solidFill>
            <a:prstDash val="solid"/>
          </a:ln>
          <a:effectLst>
            <a:outerShdw blurRad="635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4" name="Text 12"/>
          <p:cNvSpPr/>
          <p:nvPr/>
        </p:nvSpPr>
        <p:spPr>
          <a:xfrm>
            <a:off x="4846320" y="3218688"/>
            <a:ext cx="3886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do we measure?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4846320" y="3566160"/>
            <a:ext cx="38862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400" dirty="0" err="1"/>
              <a:t>Built-up</a:t>
            </a:r>
            <a:r>
              <a:rPr lang="el-GR" sz="1400" dirty="0"/>
              <a:t> </a:t>
            </a:r>
            <a:r>
              <a:rPr lang="el-GR" sz="1400" dirty="0" err="1"/>
              <a:t>change</a:t>
            </a:r>
            <a:r>
              <a:rPr lang="el-GR" sz="1400" dirty="0"/>
              <a:t> </a:t>
            </a:r>
            <a:r>
              <a:rPr lang="el-GR" sz="1400" dirty="0" err="1"/>
              <a:t>results</a:t>
            </a:r>
            <a:r>
              <a:rPr lang="el-GR" sz="1400" dirty="0"/>
              <a:t> </a:t>
            </a:r>
            <a:r>
              <a:rPr lang="el-GR" sz="1400" dirty="0" err="1"/>
              <a:t>depend</a:t>
            </a:r>
            <a:r>
              <a:rPr lang="el-GR" sz="1400" dirty="0"/>
              <a:t> on </a:t>
            </a:r>
            <a:r>
              <a:rPr lang="el-GR" sz="1400" dirty="0" err="1"/>
              <a:t>where</a:t>
            </a:r>
            <a:r>
              <a:rPr lang="el-GR" sz="1400" dirty="0"/>
              <a:t> the </a:t>
            </a:r>
            <a:r>
              <a:rPr lang="el-GR" sz="1400" dirty="0" err="1"/>
              <a:t>coastal</a:t>
            </a:r>
            <a:r>
              <a:rPr lang="el-GR" sz="1400" dirty="0"/>
              <a:t> </a:t>
            </a:r>
            <a:r>
              <a:rPr lang="el-GR" sz="1400" dirty="0" err="1"/>
              <a:t>zone</a:t>
            </a:r>
            <a:r>
              <a:rPr lang="el-GR" sz="1400" dirty="0"/>
              <a:t> </a:t>
            </a:r>
            <a:r>
              <a:rPr lang="el-GR" sz="1400" dirty="0" err="1"/>
              <a:t>is</a:t>
            </a:r>
            <a:r>
              <a:rPr lang="el-GR" sz="1400" dirty="0"/>
              <a:t> </a:t>
            </a:r>
            <a:r>
              <a:rPr lang="el-GR" sz="1400" dirty="0" err="1"/>
              <a:t>drawn</a:t>
            </a:r>
            <a:r>
              <a:rPr lang="el-GR" sz="1400" dirty="0"/>
              <a:t>.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C729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73152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400" b="1" dirty="0">
                <a:solidFill>
                  <a:srgbClr val="EDAE4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en-US" sz="6400" dirty="0"/>
          </a:p>
        </p:txBody>
      </p:sp>
      <p:sp>
        <p:nvSpPr>
          <p:cNvPr id="3" name="Text 1"/>
          <p:cNvSpPr/>
          <p:nvPr/>
        </p:nvSpPr>
        <p:spPr>
          <a:xfrm>
            <a:off x="1645920" y="822960"/>
            <a:ext cx="7132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Theoretical Frameworks: What is the Coastal Zone?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1645920" y="1874520"/>
            <a:ext cx="6858000" cy="36576"/>
          </a:xfrm>
          <a:prstGeom prst="rect">
            <a:avLst/>
          </a:prstGeom>
          <a:solidFill>
            <a:srgbClr val="EDAE49"/>
          </a:solidFill>
          <a:ln w="12700">
            <a:solidFill>
              <a:srgbClr val="EDAE49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Competing Definitions in the Literature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804672"/>
            <a:ext cx="8412480" cy="960120"/>
          </a:xfrm>
          <a:prstGeom prst="roundRect">
            <a:avLst>
              <a:gd name="adj" fmla="val 9524"/>
            </a:avLst>
          </a:prstGeom>
          <a:solidFill>
            <a:srgbClr val="F0F7FA"/>
          </a:solidFill>
          <a:ln/>
          <a:effectLst>
            <a:outerShdw blurRad="635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4" name="Text 2"/>
          <p:cNvSpPr/>
          <p:nvPr/>
        </p:nvSpPr>
        <p:spPr>
          <a:xfrm>
            <a:off x="502920" y="85953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ICZM Protocol (Barcelona Convention, 2008)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502920" y="1252728"/>
            <a:ext cx="8229600" cy="4297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30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Coast as a connected land–sea system Ecosystems, resources, communities and activities interact.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65760" y="1856232"/>
            <a:ext cx="8412480" cy="960120"/>
          </a:xfrm>
          <a:prstGeom prst="roundRect">
            <a:avLst>
              <a:gd name="adj" fmla="val 9524"/>
            </a:avLst>
          </a:prstGeom>
          <a:solidFill>
            <a:srgbClr val="E8F4F9"/>
          </a:solidFill>
          <a:ln/>
          <a:effectLst>
            <a:outerShdw blurRad="635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7" name="Text 5"/>
          <p:cNvSpPr/>
          <p:nvPr/>
        </p:nvSpPr>
        <p:spPr>
          <a:xfrm>
            <a:off x="502920" y="191109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UNEP/MAP (2011)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02920" y="2276856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30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Coast as an interface A transition zone shaped by natural processes and human activities.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65760" y="2907792"/>
            <a:ext cx="8412480" cy="960120"/>
          </a:xfrm>
          <a:prstGeom prst="roundRect">
            <a:avLst>
              <a:gd name="adj" fmla="val 9524"/>
            </a:avLst>
          </a:prstGeom>
          <a:solidFill>
            <a:srgbClr val="F0F7FA"/>
          </a:solidFill>
          <a:ln/>
          <a:effectLst>
            <a:outerShdw blurRad="635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0" name="Text 8"/>
          <p:cNvSpPr/>
          <p:nvPr/>
        </p:nvSpPr>
        <p:spPr>
          <a:xfrm>
            <a:off x="502920" y="296265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EU Directive 2014/89 (MSP)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502920" y="3416156"/>
            <a:ext cx="8229600" cy="3694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30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fixed coastal-zone definition Focuses on land–sea interactions and coordination.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365760" y="3959352"/>
            <a:ext cx="8412480" cy="960120"/>
          </a:xfrm>
          <a:prstGeom prst="roundRect">
            <a:avLst>
              <a:gd name="adj" fmla="val 9524"/>
            </a:avLst>
          </a:prstGeom>
          <a:solidFill>
            <a:srgbClr val="E8F4F9"/>
          </a:solidFill>
          <a:ln/>
          <a:effectLst>
            <a:outerShdw blurRad="635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3" name="Text 11"/>
          <p:cNvSpPr/>
          <p:nvPr/>
        </p:nvSpPr>
        <p:spPr>
          <a:xfrm>
            <a:off x="502920" y="401421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EEA / Copernicus (operational)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502920" y="4448710"/>
            <a:ext cx="8229600" cy="3884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300" dirty="0">
                <a:solidFill>
                  <a:srgbClr val="1A2E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Operational definition Uses administrative regions or fixed buffers for data analysis.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Three Approaches to Coastal Zone Delineation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285750" y="718524"/>
            <a:ext cx="2743200" cy="4114800"/>
          </a:xfrm>
          <a:prstGeom prst="roundRect">
            <a:avLst>
              <a:gd name="adj" fmla="val 4000"/>
            </a:avLst>
          </a:prstGeom>
          <a:solidFill>
            <a:srgbClr val="F0F7FA"/>
          </a:solidFill>
          <a:ln/>
          <a:effectLst>
            <a:outerShdw blurRad="635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4" name="Text 2"/>
          <p:cNvSpPr/>
          <p:nvPr/>
        </p:nvSpPr>
        <p:spPr>
          <a:xfrm>
            <a:off x="457200" y="86868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Fixed Buffer</a:t>
            </a:r>
            <a:endParaRPr lang="en-US" sz="1250" dirty="0"/>
          </a:p>
        </p:txBody>
      </p:sp>
      <p:sp>
        <p:nvSpPr>
          <p:cNvPr id="5" name="Text 3"/>
          <p:cNvSpPr/>
          <p:nvPr/>
        </p:nvSpPr>
        <p:spPr>
          <a:xfrm>
            <a:off x="457200" y="1417320"/>
            <a:ext cx="777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Pros: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234440" y="1491885"/>
            <a:ext cx="1645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400" dirty="0" err="1"/>
              <a:t>Simple</a:t>
            </a:r>
            <a:r>
              <a:rPr lang="el-GR" sz="1400" dirty="0"/>
              <a:t>, </a:t>
            </a:r>
            <a:r>
              <a:rPr lang="el-GR" sz="1400" dirty="0" err="1"/>
              <a:t>reproducible</a:t>
            </a:r>
            <a:r>
              <a:rPr lang="el-GR" sz="1400" dirty="0"/>
              <a:t>, </a:t>
            </a:r>
            <a:r>
              <a:rPr lang="el-GR" sz="1400" dirty="0" err="1"/>
              <a:t>comparable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2075688"/>
            <a:ext cx="777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Cons: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211580" y="2144192"/>
            <a:ext cx="1645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400" dirty="0" err="1"/>
              <a:t>Ignores</a:t>
            </a:r>
            <a:r>
              <a:rPr lang="el-GR" sz="1400" dirty="0"/>
              <a:t> </a:t>
            </a:r>
            <a:r>
              <a:rPr lang="el-GR" sz="1400" dirty="0" err="1"/>
              <a:t>terrain</a:t>
            </a:r>
            <a:r>
              <a:rPr lang="el-GR" sz="1400" dirty="0"/>
              <a:t> and </a:t>
            </a:r>
            <a:r>
              <a:rPr lang="el-GR" sz="1400" dirty="0" err="1"/>
              <a:t>local</a:t>
            </a:r>
            <a:r>
              <a:rPr lang="el-GR" sz="1400" dirty="0"/>
              <a:t> </a:t>
            </a:r>
            <a:r>
              <a:rPr lang="el-GR" sz="1400" dirty="0" err="1"/>
              <a:t>context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57200" y="2734056"/>
            <a:ext cx="777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5B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Use: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234440" y="2775924"/>
            <a:ext cx="179451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400" dirty="0" err="1"/>
              <a:t>Quick</a:t>
            </a:r>
            <a:r>
              <a:rPr lang="el-GR" sz="1400" dirty="0"/>
              <a:t> </a:t>
            </a:r>
            <a:r>
              <a:rPr lang="el-GR" sz="1400" dirty="0" err="1"/>
              <a:t>comparisons</a:t>
            </a:r>
            <a:r>
              <a:rPr lang="el-GR" sz="1400" dirty="0"/>
              <a:t>, </a:t>
            </a:r>
            <a:r>
              <a:rPr lang="el-GR" sz="1400" dirty="0" err="1"/>
              <a:t>national</a:t>
            </a:r>
            <a:r>
              <a:rPr lang="el-GR" sz="1400" dirty="0"/>
              <a:t>/</a:t>
            </a:r>
            <a:r>
              <a:rPr lang="el-GR" sz="1400" dirty="0" err="1"/>
              <a:t>statistical</a:t>
            </a:r>
            <a:r>
              <a:rPr lang="el-GR" sz="1400" dirty="0"/>
              <a:t> </a:t>
            </a:r>
            <a:r>
              <a:rPr lang="el-GR" sz="1400" dirty="0" err="1"/>
              <a:t>studies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57200" y="3392424"/>
            <a:ext cx="777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Examples: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234440" y="3552445"/>
            <a:ext cx="1645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400" dirty="0"/>
              <a:t>500 m, 10 </a:t>
            </a:r>
            <a:r>
              <a:rPr lang="el-GR" sz="1400" dirty="0" err="1"/>
              <a:t>km</a:t>
            </a:r>
            <a:r>
              <a:rPr lang="el-GR" sz="1400" dirty="0"/>
              <a:t>, 50 </a:t>
            </a:r>
            <a:r>
              <a:rPr lang="el-GR" sz="1400" dirty="0" err="1"/>
              <a:t>km</a:t>
            </a:r>
            <a:r>
              <a:rPr lang="el-GR" sz="1400" dirty="0"/>
              <a:t> </a:t>
            </a:r>
            <a:r>
              <a:rPr lang="el-GR" sz="1400" dirty="0" err="1"/>
              <a:t>buffers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3200400" y="777240"/>
            <a:ext cx="2743200" cy="4114800"/>
          </a:xfrm>
          <a:prstGeom prst="roundRect">
            <a:avLst>
              <a:gd name="adj" fmla="val 4000"/>
            </a:avLst>
          </a:prstGeom>
          <a:solidFill>
            <a:srgbClr val="F0F7FA"/>
          </a:solidFill>
          <a:ln/>
          <a:effectLst>
            <a:outerShdw blurRad="635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14" name="Text 12"/>
          <p:cNvSpPr/>
          <p:nvPr/>
        </p:nvSpPr>
        <p:spPr>
          <a:xfrm>
            <a:off x="3337560" y="86868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Administrative 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3337560" y="1417320"/>
            <a:ext cx="777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Pros: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160520" y="1537579"/>
            <a:ext cx="1645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400" dirty="0" err="1"/>
              <a:t>Matches</a:t>
            </a:r>
            <a:r>
              <a:rPr lang="el-GR" sz="1400" dirty="0"/>
              <a:t> </a:t>
            </a:r>
            <a:r>
              <a:rPr lang="el-GR" sz="1400" dirty="0" err="1"/>
              <a:t>governance</a:t>
            </a:r>
            <a:r>
              <a:rPr lang="el-GR" sz="1400" dirty="0"/>
              <a:t> and </a:t>
            </a:r>
            <a:r>
              <a:rPr lang="el-GR" sz="1400" dirty="0" err="1"/>
              <a:t>available</a:t>
            </a:r>
            <a:r>
              <a:rPr lang="el-GR" sz="1400" dirty="0"/>
              <a:t> </a:t>
            </a:r>
            <a:r>
              <a:rPr lang="el-GR" sz="1400" dirty="0" err="1"/>
              <a:t>data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3337560" y="2075688"/>
            <a:ext cx="777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Cons: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160520" y="2112957"/>
            <a:ext cx="1645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400" dirty="0" err="1"/>
              <a:t>Borders</a:t>
            </a:r>
            <a:r>
              <a:rPr lang="el-GR" sz="1400" dirty="0"/>
              <a:t> </a:t>
            </a:r>
            <a:r>
              <a:rPr lang="el-GR" sz="1400" dirty="0" err="1"/>
              <a:t>are</a:t>
            </a:r>
            <a:r>
              <a:rPr lang="el-GR" sz="1400" dirty="0"/>
              <a:t> </a:t>
            </a:r>
            <a:r>
              <a:rPr lang="el-GR" sz="1400" dirty="0" err="1"/>
              <a:t>not</a:t>
            </a:r>
            <a:r>
              <a:rPr lang="el-GR" sz="1400" dirty="0"/>
              <a:t> </a:t>
            </a:r>
            <a:r>
              <a:rPr lang="el-GR" sz="1400" dirty="0" err="1"/>
              <a:t>always</a:t>
            </a:r>
            <a:r>
              <a:rPr lang="el-GR" sz="1400" dirty="0"/>
              <a:t> </a:t>
            </a:r>
            <a:r>
              <a:rPr lang="el-GR" sz="1400" dirty="0" err="1"/>
              <a:t>coastal</a:t>
            </a:r>
            <a:r>
              <a:rPr lang="el-GR" sz="1400" dirty="0"/>
              <a:t> in </a:t>
            </a:r>
            <a:r>
              <a:rPr lang="el-GR" sz="1400" dirty="0" err="1"/>
              <a:t>reality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3337560" y="2734056"/>
            <a:ext cx="777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5B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Use: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4160520" y="2854315"/>
            <a:ext cx="17830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400" dirty="0"/>
              <a:t>Policy </a:t>
            </a:r>
            <a:r>
              <a:rPr lang="el-GR" sz="1400" dirty="0" err="1"/>
              <a:t>monitoring</a:t>
            </a:r>
            <a:r>
              <a:rPr lang="el-GR" sz="1400" dirty="0"/>
              <a:t>, </a:t>
            </a:r>
            <a:r>
              <a:rPr lang="el-GR" sz="1400" dirty="0" err="1"/>
              <a:t>socio-economic</a:t>
            </a:r>
            <a:r>
              <a:rPr lang="el-GR" sz="1400" dirty="0"/>
              <a:t> </a:t>
            </a:r>
            <a:r>
              <a:rPr lang="el-GR" sz="1400" dirty="0" err="1"/>
              <a:t>statistics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3337560" y="3392424"/>
            <a:ext cx="777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Examples: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4160520" y="3512683"/>
            <a:ext cx="1645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400" dirty="0" err="1"/>
              <a:t>Coastal</a:t>
            </a:r>
            <a:r>
              <a:rPr lang="el-GR" sz="1400" dirty="0"/>
              <a:t> </a:t>
            </a:r>
            <a:r>
              <a:rPr lang="el-GR" sz="1400" dirty="0" err="1"/>
              <a:t>municipalities</a:t>
            </a:r>
            <a:r>
              <a:rPr lang="el-GR" sz="1400" dirty="0"/>
              <a:t>, NUTS3 </a:t>
            </a:r>
            <a:r>
              <a:rPr lang="el-GR" sz="1400" dirty="0" err="1"/>
              <a:t>regions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6080760" y="777240"/>
            <a:ext cx="2743200" cy="4114800"/>
          </a:xfrm>
          <a:prstGeom prst="roundRect">
            <a:avLst>
              <a:gd name="adj" fmla="val 4000"/>
            </a:avLst>
          </a:prstGeom>
          <a:solidFill>
            <a:srgbClr val="065A82"/>
          </a:solidFill>
          <a:ln/>
          <a:effectLst>
            <a:outerShdw blurRad="635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24" name="Text 22"/>
          <p:cNvSpPr/>
          <p:nvPr/>
        </p:nvSpPr>
        <p:spPr>
          <a:xfrm>
            <a:off x="6217920" y="86868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EDAE4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Multi-criteria </a:t>
            </a:r>
            <a:endParaRPr lang="en-US" sz="1250" dirty="0"/>
          </a:p>
        </p:txBody>
      </p:sp>
      <p:sp>
        <p:nvSpPr>
          <p:cNvPr id="25" name="Text 23"/>
          <p:cNvSpPr/>
          <p:nvPr/>
        </p:nvSpPr>
        <p:spPr>
          <a:xfrm>
            <a:off x="6217920" y="1417320"/>
            <a:ext cx="777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Pros: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7040880" y="1417320"/>
            <a:ext cx="1645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400" dirty="0" err="1">
                <a:solidFill>
                  <a:schemeClr val="bg1"/>
                </a:solidFill>
              </a:rPr>
              <a:t>More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realistic</a:t>
            </a:r>
            <a:r>
              <a:rPr lang="el-GR" sz="1400" dirty="0">
                <a:solidFill>
                  <a:schemeClr val="bg1"/>
                </a:solidFill>
              </a:rPr>
              <a:t> for </a:t>
            </a:r>
            <a:r>
              <a:rPr lang="el-GR" sz="1400" dirty="0" err="1">
                <a:solidFill>
                  <a:schemeClr val="bg1"/>
                </a:solidFill>
              </a:rPr>
              <a:t>islands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7" name="Text 25"/>
          <p:cNvSpPr/>
          <p:nvPr/>
        </p:nvSpPr>
        <p:spPr>
          <a:xfrm>
            <a:off x="6217920" y="2075688"/>
            <a:ext cx="777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Cons: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7040880" y="2075688"/>
            <a:ext cx="1645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400" dirty="0" err="1">
                <a:solidFill>
                  <a:schemeClr val="bg1"/>
                </a:solidFill>
              </a:rPr>
              <a:t>Needs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more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data</a:t>
            </a:r>
            <a:r>
              <a:rPr lang="el-GR" sz="1400" dirty="0">
                <a:solidFill>
                  <a:schemeClr val="bg1"/>
                </a:solidFill>
              </a:rPr>
              <a:t> and GIS </a:t>
            </a:r>
            <a:r>
              <a:rPr lang="el-GR" sz="1400" dirty="0" err="1">
                <a:solidFill>
                  <a:schemeClr val="bg1"/>
                </a:solidFill>
              </a:rPr>
              <a:t>work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9" name="Text 27"/>
          <p:cNvSpPr/>
          <p:nvPr/>
        </p:nvSpPr>
        <p:spPr>
          <a:xfrm>
            <a:off x="6217920" y="2734056"/>
            <a:ext cx="777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9DC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Use: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7040880" y="2734056"/>
            <a:ext cx="1645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400" dirty="0" err="1">
                <a:solidFill>
                  <a:schemeClr val="bg1"/>
                </a:solidFill>
              </a:rPr>
              <a:t>Detailed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planning</a:t>
            </a:r>
            <a:r>
              <a:rPr lang="el-GR" sz="1400" dirty="0">
                <a:solidFill>
                  <a:schemeClr val="bg1"/>
                </a:solidFill>
              </a:rPr>
              <a:t> and </a:t>
            </a:r>
            <a:r>
              <a:rPr lang="el-GR" sz="1400" dirty="0" err="1">
                <a:solidFill>
                  <a:schemeClr val="bg1"/>
                </a:solidFill>
              </a:rPr>
              <a:t>impact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analysis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31" name="Text 29"/>
          <p:cNvSpPr/>
          <p:nvPr/>
        </p:nvSpPr>
        <p:spPr>
          <a:xfrm>
            <a:off x="6217920" y="3392424"/>
            <a:ext cx="777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DAE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Examples: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7040880" y="3500765"/>
            <a:ext cx="1645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Rhodes method: elevation + buffers + contours + settlements (Chatzi et al. 2025b)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C729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73152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400" b="1" dirty="0">
                <a:solidFill>
                  <a:srgbClr val="EDAE4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</a:t>
            </a:r>
            <a:endParaRPr lang="en-US" sz="6400" dirty="0"/>
          </a:p>
        </p:txBody>
      </p:sp>
      <p:sp>
        <p:nvSpPr>
          <p:cNvPr id="3" name="Text 1"/>
          <p:cNvSpPr/>
          <p:nvPr/>
        </p:nvSpPr>
        <p:spPr>
          <a:xfrm>
            <a:off x="1645920" y="822960"/>
            <a:ext cx="7132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Policy Framework: ICZM, MSP &amp; Greek Law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1645920" y="1874520"/>
            <a:ext cx="6858000" cy="36576"/>
          </a:xfrm>
          <a:prstGeom prst="rect">
            <a:avLst/>
          </a:prstGeom>
          <a:solidFill>
            <a:srgbClr val="EDAE49"/>
          </a:solidFill>
          <a:ln w="12700">
            <a:solidFill>
              <a:srgbClr val="EDAE49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ICZM: Integrated Coastal Zone Management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65760" y="777240"/>
            <a:ext cx="4023360" cy="3977640"/>
          </a:xfrm>
          <a:prstGeom prst="roundRect">
            <a:avLst>
              <a:gd name="adj" fmla="val 2299"/>
            </a:avLst>
          </a:prstGeom>
          <a:solidFill>
            <a:srgbClr val="F0F7FA"/>
          </a:solidFill>
          <a:ln/>
          <a:effectLst>
            <a:outerShdw blurRad="635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l-GR"/>
          </a:p>
        </p:txBody>
      </p:sp>
      <p:sp>
        <p:nvSpPr>
          <p:cNvPr id="4" name="Text 2"/>
          <p:cNvSpPr/>
          <p:nvPr/>
        </p:nvSpPr>
        <p:spPr>
          <a:xfrm>
            <a:off x="502920" y="868680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ICZM Principles (Barcelona Protocol, 2008)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30352" y="1316736"/>
            <a:ext cx="201168" cy="201168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6" name="Text 4"/>
          <p:cNvSpPr/>
          <p:nvPr/>
        </p:nvSpPr>
        <p:spPr>
          <a:xfrm>
            <a:off x="804672" y="1298448"/>
            <a:ext cx="34747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400" b="1" dirty="0" err="1"/>
              <a:t>Integrated</a:t>
            </a:r>
            <a:r>
              <a:rPr lang="el-GR" sz="1400" b="1" dirty="0"/>
              <a:t> </a:t>
            </a:r>
            <a:r>
              <a:rPr lang="el-GR" sz="1400" b="1" dirty="0" err="1"/>
              <a:t>view</a:t>
            </a:r>
            <a:r>
              <a:rPr lang="el-GR" sz="1400" b="1" dirty="0"/>
              <a:t> of the </a:t>
            </a:r>
            <a:r>
              <a:rPr lang="el-GR" sz="1400" b="1" dirty="0" err="1"/>
              <a:t>coast</a:t>
            </a:r>
            <a:br>
              <a:rPr lang="el-GR" sz="1400" dirty="0"/>
            </a:b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30352" y="1847088"/>
            <a:ext cx="201168" cy="201168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8" name="Text 6"/>
          <p:cNvSpPr/>
          <p:nvPr/>
        </p:nvSpPr>
        <p:spPr>
          <a:xfrm>
            <a:off x="804672" y="1828800"/>
            <a:ext cx="34747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400" b="1" dirty="0"/>
              <a:t>Land–</a:t>
            </a:r>
            <a:r>
              <a:rPr lang="el-GR" sz="1400" b="1" dirty="0" err="1"/>
              <a:t>sea</a:t>
            </a:r>
            <a:r>
              <a:rPr lang="el-GR" sz="1400" b="1" dirty="0"/>
              <a:t> </a:t>
            </a:r>
            <a:r>
              <a:rPr lang="el-GR" sz="1400" b="1" dirty="0" err="1"/>
              <a:t>connection</a:t>
            </a:r>
            <a:br>
              <a:rPr lang="el-GR" sz="1400" dirty="0"/>
            </a:b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530352" y="2377440"/>
            <a:ext cx="201168" cy="201168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0" name="Text 8"/>
          <p:cNvSpPr/>
          <p:nvPr/>
        </p:nvSpPr>
        <p:spPr>
          <a:xfrm>
            <a:off x="804672" y="2359152"/>
            <a:ext cx="34747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400" b="1" dirty="0" err="1"/>
              <a:t>Multi-actor</a:t>
            </a:r>
            <a:r>
              <a:rPr lang="el-GR" sz="1400" b="1" dirty="0"/>
              <a:t> </a:t>
            </a:r>
            <a:r>
              <a:rPr lang="el-GR" sz="1400" b="1" dirty="0" err="1"/>
              <a:t>governance</a:t>
            </a:r>
            <a:br>
              <a:rPr lang="el-GR" sz="1400" dirty="0"/>
            </a:b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530352" y="2907792"/>
            <a:ext cx="201168" cy="201168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2" name="Text 10"/>
          <p:cNvSpPr/>
          <p:nvPr/>
        </p:nvSpPr>
        <p:spPr>
          <a:xfrm>
            <a:off x="804672" y="2889504"/>
            <a:ext cx="34747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400" b="1" dirty="0" err="1"/>
              <a:t>Adaptive</a:t>
            </a:r>
            <a:r>
              <a:rPr lang="el-GR" sz="1400" b="1" dirty="0"/>
              <a:t> </a:t>
            </a:r>
            <a:r>
              <a:rPr lang="el-GR" sz="1400" b="1" dirty="0" err="1"/>
              <a:t>management</a:t>
            </a:r>
            <a:br>
              <a:rPr lang="el-GR" sz="1400" dirty="0"/>
            </a:b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530352" y="3438144"/>
            <a:ext cx="201168" cy="201168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4" name="Text 12"/>
          <p:cNvSpPr/>
          <p:nvPr/>
        </p:nvSpPr>
        <p:spPr>
          <a:xfrm>
            <a:off x="804672" y="3419856"/>
            <a:ext cx="34747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400" b="1" dirty="0" err="1"/>
              <a:t>Sustainable</a:t>
            </a:r>
            <a:r>
              <a:rPr lang="el-GR" sz="1400" b="1" dirty="0"/>
              <a:t> </a:t>
            </a:r>
            <a:r>
              <a:rPr lang="el-GR" sz="1400" b="1" dirty="0" err="1"/>
              <a:t>development</a:t>
            </a:r>
            <a:br>
              <a:rPr lang="el-GR" sz="1400" dirty="0"/>
            </a:b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530352" y="3968496"/>
            <a:ext cx="201168" cy="201168"/>
          </a:xfrm>
          <a:prstGeom prst="ellipse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6" name="Text 14"/>
          <p:cNvSpPr/>
          <p:nvPr/>
        </p:nvSpPr>
        <p:spPr>
          <a:xfrm>
            <a:off x="804672" y="3950208"/>
            <a:ext cx="34747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400" b="1" dirty="0" err="1"/>
              <a:t>Precautionary</a:t>
            </a:r>
            <a:r>
              <a:rPr lang="el-GR" sz="1400" b="1" dirty="0"/>
              <a:t> </a:t>
            </a:r>
            <a:r>
              <a:rPr lang="el-GR" sz="1400" b="1" dirty="0" err="1"/>
              <a:t>principle</a:t>
            </a:r>
            <a:br>
              <a:rPr lang="el-GR" sz="1400" dirty="0"/>
            </a:b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4572000" y="777240"/>
            <a:ext cx="4251960" cy="3977640"/>
          </a:xfrm>
          <a:prstGeom prst="roundRect">
            <a:avLst>
              <a:gd name="adj" fmla="val 2299"/>
            </a:avLst>
          </a:prstGeom>
          <a:solidFill>
            <a:srgbClr val="065A82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18" name="Text 16"/>
          <p:cNvSpPr/>
          <p:nvPr/>
        </p:nvSpPr>
        <p:spPr>
          <a:xfrm>
            <a:off x="4709160" y="896112"/>
            <a:ext cx="39776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EDAE4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Legal Framework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4681728" y="1371600"/>
            <a:ext cx="640080" cy="457200"/>
          </a:xfrm>
          <a:prstGeom prst="roundRect">
            <a:avLst>
              <a:gd name="adj" fmla="val 10000"/>
            </a:avLst>
          </a:prstGeom>
          <a:solidFill>
            <a:srgbClr val="EDAE49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20" name="Text 18"/>
          <p:cNvSpPr/>
          <p:nvPr/>
        </p:nvSpPr>
        <p:spPr>
          <a:xfrm>
            <a:off x="4681728" y="1371600"/>
            <a:ext cx="640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2002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5394960" y="1329125"/>
            <a:ext cx="3291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chemeClr val="bg1"/>
                </a:solidFill>
                <a:ea typeface="Calibri" pitchFamily="34" charset="-122"/>
                <a:cs typeface="Calibri" pitchFamily="34" charset="-120"/>
              </a:rPr>
              <a:t>EC Recommendation 2002/413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2" name="Text 20"/>
          <p:cNvSpPr/>
          <p:nvPr/>
        </p:nvSpPr>
        <p:spPr>
          <a:xfrm>
            <a:off x="5394960" y="1457141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l-GR" sz="1200" dirty="0" err="1">
                <a:solidFill>
                  <a:schemeClr val="bg1"/>
                </a:solidFill>
              </a:rPr>
              <a:t>Promotes</a:t>
            </a:r>
            <a:r>
              <a:rPr lang="el-GR" sz="1200" dirty="0">
                <a:solidFill>
                  <a:schemeClr val="bg1"/>
                </a:solidFill>
              </a:rPr>
              <a:t> ICZM </a:t>
            </a:r>
            <a:r>
              <a:rPr lang="el-GR" sz="1200" dirty="0" err="1">
                <a:solidFill>
                  <a:schemeClr val="bg1"/>
                </a:solidFill>
              </a:rPr>
              <a:t>principles</a:t>
            </a:r>
            <a:r>
              <a:rPr lang="el-GR" sz="1200" dirty="0">
                <a:solidFill>
                  <a:schemeClr val="bg1"/>
                </a:solidFill>
              </a:rPr>
              <a:t> in Europe.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3" name="Shape 21"/>
          <p:cNvSpPr/>
          <p:nvPr/>
        </p:nvSpPr>
        <p:spPr>
          <a:xfrm>
            <a:off x="4681728" y="2201298"/>
            <a:ext cx="640080" cy="457200"/>
          </a:xfrm>
          <a:prstGeom prst="roundRect">
            <a:avLst>
              <a:gd name="adj" fmla="val 10000"/>
            </a:avLst>
          </a:prstGeom>
          <a:solidFill>
            <a:srgbClr val="EDAE49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24" name="Text 22"/>
          <p:cNvSpPr/>
          <p:nvPr/>
        </p:nvSpPr>
        <p:spPr>
          <a:xfrm>
            <a:off x="4681728" y="2201298"/>
            <a:ext cx="640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2008 / 2011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5394960" y="2061056"/>
            <a:ext cx="3291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chemeClr val="bg1"/>
                </a:solidFill>
                <a:ea typeface="Calibri" pitchFamily="34" charset="-122"/>
                <a:cs typeface="Calibri" pitchFamily="34" charset="-120"/>
              </a:rPr>
              <a:t>Barcelona ICZM Protocol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6" name="Text 24"/>
          <p:cNvSpPr/>
          <p:nvPr/>
        </p:nvSpPr>
        <p:spPr>
          <a:xfrm>
            <a:off x="5394960" y="2410523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l-GR" sz="1200" dirty="0" err="1">
                <a:solidFill>
                  <a:schemeClr val="bg1"/>
                </a:solidFill>
              </a:rPr>
              <a:t>Adopted</a:t>
            </a:r>
            <a:r>
              <a:rPr lang="el-GR" sz="1200" dirty="0">
                <a:solidFill>
                  <a:schemeClr val="bg1"/>
                </a:solidFill>
              </a:rPr>
              <a:t> in 2008 and </a:t>
            </a:r>
            <a:r>
              <a:rPr lang="el-GR" sz="1200" dirty="0" err="1">
                <a:solidFill>
                  <a:schemeClr val="bg1"/>
                </a:solidFill>
              </a:rPr>
              <a:t>entered</a:t>
            </a:r>
            <a:r>
              <a:rPr lang="el-GR" sz="1200" dirty="0">
                <a:solidFill>
                  <a:schemeClr val="bg1"/>
                </a:solidFill>
              </a:rPr>
              <a:t> </a:t>
            </a:r>
            <a:r>
              <a:rPr lang="el-GR" sz="1200" dirty="0" err="1">
                <a:solidFill>
                  <a:schemeClr val="bg1"/>
                </a:solidFill>
              </a:rPr>
              <a:t>into</a:t>
            </a:r>
            <a:r>
              <a:rPr lang="el-GR" sz="1200" dirty="0">
                <a:solidFill>
                  <a:schemeClr val="bg1"/>
                </a:solidFill>
              </a:rPr>
              <a:t> </a:t>
            </a:r>
            <a:r>
              <a:rPr lang="el-GR" sz="1200" dirty="0" err="1">
                <a:solidFill>
                  <a:schemeClr val="bg1"/>
                </a:solidFill>
              </a:rPr>
              <a:t>force</a:t>
            </a:r>
            <a:r>
              <a:rPr lang="el-GR" sz="1200" dirty="0">
                <a:solidFill>
                  <a:schemeClr val="bg1"/>
                </a:solidFill>
              </a:rPr>
              <a:t> in 2011 </a:t>
            </a:r>
            <a:r>
              <a:rPr lang="el-GR" sz="1200" dirty="0" err="1">
                <a:solidFill>
                  <a:schemeClr val="bg1"/>
                </a:solidFill>
              </a:rPr>
              <a:t>Mediterranean</a:t>
            </a:r>
            <a:r>
              <a:rPr lang="el-GR" sz="1200" dirty="0">
                <a:solidFill>
                  <a:schemeClr val="bg1"/>
                </a:solidFill>
              </a:rPr>
              <a:t> </a:t>
            </a:r>
            <a:r>
              <a:rPr lang="el-GR" sz="1200" dirty="0" err="1">
                <a:solidFill>
                  <a:schemeClr val="bg1"/>
                </a:solidFill>
              </a:rPr>
              <a:t>framework</a:t>
            </a:r>
            <a:r>
              <a:rPr lang="el-GR" sz="1200" dirty="0">
                <a:solidFill>
                  <a:schemeClr val="bg1"/>
                </a:solidFill>
              </a:rPr>
              <a:t> for </a:t>
            </a:r>
            <a:r>
              <a:rPr lang="el-GR" sz="1200" dirty="0" err="1">
                <a:solidFill>
                  <a:schemeClr val="bg1"/>
                </a:solidFill>
              </a:rPr>
              <a:t>integrated</a:t>
            </a:r>
            <a:r>
              <a:rPr lang="el-GR" sz="1200" dirty="0">
                <a:solidFill>
                  <a:schemeClr val="bg1"/>
                </a:solidFill>
              </a:rPr>
              <a:t> </a:t>
            </a:r>
            <a:r>
              <a:rPr lang="el-GR" sz="1200" dirty="0" err="1">
                <a:solidFill>
                  <a:schemeClr val="bg1"/>
                </a:solidFill>
              </a:rPr>
              <a:t>coastal</a:t>
            </a:r>
            <a:r>
              <a:rPr lang="el-GR" sz="1200" dirty="0">
                <a:solidFill>
                  <a:schemeClr val="bg1"/>
                </a:solidFill>
              </a:rPr>
              <a:t> </a:t>
            </a:r>
            <a:r>
              <a:rPr lang="el-GR" sz="1200" dirty="0" err="1">
                <a:solidFill>
                  <a:schemeClr val="bg1"/>
                </a:solidFill>
              </a:rPr>
              <a:t>management</a:t>
            </a:r>
            <a:r>
              <a:rPr lang="el-GR" sz="1200" dirty="0">
                <a:solidFill>
                  <a:schemeClr val="bg1"/>
                </a:solidFill>
              </a:rPr>
              <a:t>.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7" name="Shape 25"/>
          <p:cNvSpPr/>
          <p:nvPr/>
        </p:nvSpPr>
        <p:spPr>
          <a:xfrm>
            <a:off x="4681728" y="3190332"/>
            <a:ext cx="640080" cy="457200"/>
          </a:xfrm>
          <a:prstGeom prst="roundRect">
            <a:avLst>
              <a:gd name="adj" fmla="val 10000"/>
            </a:avLst>
          </a:prstGeom>
          <a:solidFill>
            <a:srgbClr val="EDAE49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28" name="Text 26"/>
          <p:cNvSpPr/>
          <p:nvPr/>
        </p:nvSpPr>
        <p:spPr>
          <a:xfrm>
            <a:off x="4681728" y="3190332"/>
            <a:ext cx="640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2014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5394960" y="3087077"/>
            <a:ext cx="3291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00" b="1" dirty="0">
                <a:solidFill>
                  <a:schemeClr val="bg1"/>
                </a:solidFill>
                <a:ea typeface="Calibri" pitchFamily="34" charset="-122"/>
                <a:cs typeface="Calibri" pitchFamily="34" charset="-120"/>
              </a:rPr>
              <a:t>EU Directive 2014/89/EU - </a:t>
            </a:r>
            <a:r>
              <a:rPr lang="el-GR" sz="1400" dirty="0">
                <a:solidFill>
                  <a:schemeClr val="bg1"/>
                </a:solidFill>
              </a:rPr>
              <a:t>Maritime </a:t>
            </a:r>
            <a:r>
              <a:rPr lang="el-GR" sz="1400" dirty="0" err="1">
                <a:solidFill>
                  <a:schemeClr val="bg1"/>
                </a:solidFill>
              </a:rPr>
              <a:t>Spatial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Planning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30" name="Text 28"/>
          <p:cNvSpPr/>
          <p:nvPr/>
        </p:nvSpPr>
        <p:spPr>
          <a:xfrm>
            <a:off x="5394960" y="3464652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l-GR" sz="1200" dirty="0" err="1">
                <a:solidFill>
                  <a:schemeClr val="bg1"/>
                </a:solidFill>
              </a:rPr>
              <a:t>Requires</a:t>
            </a:r>
            <a:r>
              <a:rPr lang="el-GR" sz="1200" dirty="0">
                <a:solidFill>
                  <a:schemeClr val="bg1"/>
                </a:solidFill>
              </a:rPr>
              <a:t> </a:t>
            </a:r>
            <a:r>
              <a:rPr lang="el-GR" sz="1200" dirty="0" err="1">
                <a:solidFill>
                  <a:schemeClr val="bg1"/>
                </a:solidFill>
              </a:rPr>
              <a:t>maritime</a:t>
            </a:r>
            <a:r>
              <a:rPr lang="el-GR" sz="1200" dirty="0">
                <a:solidFill>
                  <a:schemeClr val="bg1"/>
                </a:solidFill>
              </a:rPr>
              <a:t> </a:t>
            </a:r>
            <a:r>
              <a:rPr lang="el-GR" sz="1200" dirty="0" err="1">
                <a:solidFill>
                  <a:schemeClr val="bg1"/>
                </a:solidFill>
              </a:rPr>
              <a:t>spatial</a:t>
            </a:r>
            <a:r>
              <a:rPr lang="el-GR" sz="1200" dirty="0">
                <a:solidFill>
                  <a:schemeClr val="bg1"/>
                </a:solidFill>
              </a:rPr>
              <a:t> </a:t>
            </a:r>
            <a:r>
              <a:rPr lang="el-GR" sz="1200" dirty="0" err="1">
                <a:solidFill>
                  <a:schemeClr val="bg1"/>
                </a:solidFill>
              </a:rPr>
              <a:t>plans</a:t>
            </a:r>
            <a:r>
              <a:rPr lang="el-GR" sz="1200" dirty="0">
                <a:solidFill>
                  <a:schemeClr val="bg1"/>
                </a:solidFill>
              </a:rPr>
              <a:t> and </a:t>
            </a:r>
            <a:r>
              <a:rPr lang="el-GR" sz="1200" dirty="0" err="1">
                <a:solidFill>
                  <a:schemeClr val="bg1"/>
                </a:solidFill>
              </a:rPr>
              <a:t>land</a:t>
            </a:r>
            <a:r>
              <a:rPr lang="el-GR" sz="1200" dirty="0">
                <a:solidFill>
                  <a:schemeClr val="bg1"/>
                </a:solidFill>
              </a:rPr>
              <a:t>–</a:t>
            </a:r>
            <a:r>
              <a:rPr lang="el-GR" sz="1200" dirty="0" err="1">
                <a:solidFill>
                  <a:schemeClr val="bg1"/>
                </a:solidFill>
              </a:rPr>
              <a:t>sea</a:t>
            </a:r>
            <a:r>
              <a:rPr lang="el-GR" sz="1200" dirty="0">
                <a:solidFill>
                  <a:schemeClr val="bg1"/>
                </a:solidFill>
              </a:rPr>
              <a:t> </a:t>
            </a:r>
            <a:r>
              <a:rPr lang="el-GR" sz="1200" dirty="0" err="1">
                <a:solidFill>
                  <a:schemeClr val="bg1"/>
                </a:solidFill>
              </a:rPr>
              <a:t>interaction</a:t>
            </a:r>
            <a:r>
              <a:rPr lang="el-GR" sz="1200" dirty="0">
                <a:solidFill>
                  <a:schemeClr val="bg1"/>
                </a:solidFill>
              </a:rPr>
              <a:t>.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1" name="Shape 29"/>
          <p:cNvSpPr/>
          <p:nvPr/>
        </p:nvSpPr>
        <p:spPr>
          <a:xfrm>
            <a:off x="4681728" y="3993351"/>
            <a:ext cx="640080" cy="457200"/>
          </a:xfrm>
          <a:prstGeom prst="roundRect">
            <a:avLst>
              <a:gd name="adj" fmla="val 10000"/>
            </a:avLst>
          </a:prstGeom>
          <a:solidFill>
            <a:srgbClr val="EDAE49"/>
          </a:solidFill>
          <a:ln/>
        </p:spPr>
        <p:txBody>
          <a:bodyPr/>
          <a:lstStyle/>
          <a:p>
            <a:endParaRPr lang="el-GR" sz="1200"/>
          </a:p>
        </p:txBody>
      </p:sp>
      <p:sp>
        <p:nvSpPr>
          <p:cNvPr id="32" name="Text 30"/>
          <p:cNvSpPr/>
          <p:nvPr/>
        </p:nvSpPr>
        <p:spPr>
          <a:xfrm>
            <a:off x="4681728" y="4008146"/>
            <a:ext cx="640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2001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5394960" y="4008146"/>
            <a:ext cx="3291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chemeClr val="bg1"/>
                </a:solidFill>
                <a:ea typeface="Calibri" pitchFamily="34" charset="-122"/>
                <a:cs typeface="Calibri" pitchFamily="34" charset="-120"/>
              </a:rPr>
              <a:t>Greek Law 2971/2001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34" name="Text 32"/>
          <p:cNvSpPr/>
          <p:nvPr/>
        </p:nvSpPr>
        <p:spPr>
          <a:xfrm>
            <a:off x="5394960" y="4181882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l-GR" sz="1200" dirty="0" err="1">
                <a:solidFill>
                  <a:schemeClr val="bg1"/>
                </a:solidFill>
              </a:rPr>
              <a:t>Defines</a:t>
            </a:r>
            <a:r>
              <a:rPr lang="el-GR" sz="1200" dirty="0">
                <a:solidFill>
                  <a:schemeClr val="bg1"/>
                </a:solidFill>
              </a:rPr>
              <a:t> and </a:t>
            </a:r>
            <a:r>
              <a:rPr lang="el-GR" sz="1200" dirty="0" err="1">
                <a:solidFill>
                  <a:schemeClr val="bg1"/>
                </a:solidFill>
              </a:rPr>
              <a:t>protects</a:t>
            </a:r>
            <a:r>
              <a:rPr lang="el-GR" sz="1200" dirty="0">
                <a:solidFill>
                  <a:schemeClr val="bg1"/>
                </a:solidFill>
              </a:rPr>
              <a:t> the </a:t>
            </a:r>
            <a:r>
              <a:rPr lang="el-GR" sz="1200" dirty="0" err="1">
                <a:solidFill>
                  <a:schemeClr val="bg1"/>
                </a:solidFill>
              </a:rPr>
              <a:t>seashore</a:t>
            </a:r>
            <a:r>
              <a:rPr lang="el-GR" sz="1200" dirty="0">
                <a:solidFill>
                  <a:schemeClr val="bg1"/>
                </a:solidFill>
              </a:rPr>
              <a:t> and </a:t>
            </a:r>
            <a:r>
              <a:rPr lang="el-GR" sz="1200" dirty="0" err="1">
                <a:solidFill>
                  <a:schemeClr val="bg1"/>
                </a:solidFill>
              </a:rPr>
              <a:t>beach</a:t>
            </a:r>
            <a:r>
              <a:rPr lang="el-GR" sz="1200" dirty="0">
                <a:solidFill>
                  <a:schemeClr val="bg1"/>
                </a:solidFill>
              </a:rPr>
              <a:t>.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98DD1DD-834C-8BF8-6697-C8F1F645D958}"/>
              </a:ext>
            </a:extLst>
          </p:cNvPr>
          <p:cNvSpPr txBox="1"/>
          <p:nvPr/>
        </p:nvSpPr>
        <p:spPr>
          <a:xfrm>
            <a:off x="275476" y="4794110"/>
            <a:ext cx="859304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1400" dirty="0"/>
              <a:t>ICZM </a:t>
            </a:r>
            <a:r>
              <a:rPr lang="el-GR" sz="1400" dirty="0" err="1"/>
              <a:t>treats</a:t>
            </a:r>
            <a:r>
              <a:rPr lang="el-GR" sz="1400" dirty="0"/>
              <a:t> the </a:t>
            </a:r>
            <a:r>
              <a:rPr lang="el-GR" sz="1400" dirty="0" err="1"/>
              <a:t>coast</a:t>
            </a:r>
            <a:r>
              <a:rPr lang="el-GR" sz="1400" dirty="0"/>
              <a:t> </a:t>
            </a:r>
            <a:r>
              <a:rPr lang="el-GR" sz="1400" dirty="0" err="1"/>
              <a:t>as</a:t>
            </a:r>
            <a:r>
              <a:rPr lang="el-GR" sz="1400" dirty="0"/>
              <a:t> a </a:t>
            </a:r>
            <a:r>
              <a:rPr lang="el-GR" sz="1400" dirty="0" err="1"/>
              <a:t>connected</a:t>
            </a:r>
            <a:r>
              <a:rPr lang="el-GR" sz="1400" dirty="0"/>
              <a:t> and </a:t>
            </a:r>
            <a:r>
              <a:rPr lang="el-GR" sz="1400" dirty="0" err="1"/>
              <a:t>dynamic</a:t>
            </a:r>
            <a:r>
              <a:rPr lang="el-GR" sz="1400" dirty="0"/>
              <a:t> </a:t>
            </a:r>
            <a:r>
              <a:rPr lang="el-GR" sz="1400" dirty="0" err="1"/>
              <a:t>land</a:t>
            </a:r>
            <a:r>
              <a:rPr lang="el-GR" sz="1400" dirty="0"/>
              <a:t>–</a:t>
            </a:r>
            <a:r>
              <a:rPr lang="el-GR" sz="1400" dirty="0" err="1"/>
              <a:t>sea</a:t>
            </a:r>
            <a:r>
              <a:rPr lang="el-GR" sz="1400" dirty="0"/>
              <a:t> </a:t>
            </a:r>
            <a:r>
              <a:rPr lang="el-GR" sz="1400" dirty="0" err="1"/>
              <a:t>system</a:t>
            </a:r>
            <a:r>
              <a:rPr lang="el-GR" sz="1400" dirty="0"/>
              <a:t>, </a:t>
            </a:r>
            <a:r>
              <a:rPr lang="el-GR" sz="1400" dirty="0" err="1"/>
              <a:t>not</a:t>
            </a:r>
            <a:r>
              <a:rPr lang="el-GR" sz="1400" dirty="0"/>
              <a:t> </a:t>
            </a:r>
            <a:r>
              <a:rPr lang="el-GR" sz="1400" dirty="0" err="1"/>
              <a:t>simply</a:t>
            </a:r>
            <a:r>
              <a:rPr lang="el-GR" sz="1400" dirty="0"/>
              <a:t> </a:t>
            </a:r>
            <a:r>
              <a:rPr lang="el-GR" sz="1400" dirty="0" err="1"/>
              <a:t>as</a:t>
            </a:r>
            <a:r>
              <a:rPr lang="el-GR" sz="1400" dirty="0"/>
              <a:t> a </a:t>
            </a:r>
            <a:r>
              <a:rPr lang="el-GR" sz="1400" dirty="0" err="1"/>
              <a:t>narrow</a:t>
            </a:r>
            <a:r>
              <a:rPr lang="el-GR" sz="1400" dirty="0"/>
              <a:t> </a:t>
            </a:r>
            <a:r>
              <a:rPr lang="el-GR" sz="1400" dirty="0" err="1"/>
              <a:t>strip</a:t>
            </a:r>
            <a:r>
              <a:rPr lang="el-GR" sz="1400" dirty="0"/>
              <a:t> </a:t>
            </a:r>
            <a:r>
              <a:rPr lang="el-GR" sz="1400" dirty="0" err="1"/>
              <a:t>along</a:t>
            </a:r>
            <a:r>
              <a:rPr lang="el-GR" sz="1400" dirty="0"/>
              <a:t> the </a:t>
            </a:r>
            <a:r>
              <a:rPr lang="el-GR" sz="1400" dirty="0" err="1"/>
              <a:t>shoreline</a:t>
            </a:r>
            <a:endParaRPr lang="el-GR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C729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73152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400" b="1" dirty="0">
                <a:solidFill>
                  <a:srgbClr val="EDAE4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03</a:t>
            </a:r>
            <a:endParaRPr lang="en-US" sz="6400" dirty="0"/>
          </a:p>
        </p:txBody>
      </p:sp>
      <p:sp>
        <p:nvSpPr>
          <p:cNvPr id="3" name="Text 1"/>
          <p:cNvSpPr/>
          <p:nvPr/>
        </p:nvSpPr>
        <p:spPr>
          <a:xfrm>
            <a:off x="1645920" y="822960"/>
            <a:ext cx="7132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Operational Method: The Multi-Criteria Approach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1645920" y="1874520"/>
            <a:ext cx="6858000" cy="36576"/>
          </a:xfrm>
          <a:prstGeom prst="rect">
            <a:avLst/>
          </a:prstGeom>
          <a:solidFill>
            <a:srgbClr val="EDAE49"/>
          </a:solidFill>
          <a:ln w="12700">
            <a:solidFill>
              <a:srgbClr val="EDAE49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Multi-Criteria Delineation: The Rhodes Method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20040" y="1143000"/>
            <a:ext cx="4160520" cy="1645920"/>
          </a:xfrm>
          <a:prstGeom prst="roundRect">
            <a:avLst>
              <a:gd name="adj" fmla="val 5556"/>
            </a:avLst>
          </a:prstGeom>
          <a:solidFill>
            <a:srgbClr val="065A82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5" name="Shape 3"/>
          <p:cNvSpPr/>
          <p:nvPr/>
        </p:nvSpPr>
        <p:spPr>
          <a:xfrm>
            <a:off x="457200" y="1280160"/>
            <a:ext cx="502920" cy="502920"/>
          </a:xfrm>
          <a:prstGeom prst="ellipse">
            <a:avLst/>
          </a:prstGeom>
          <a:solidFill>
            <a:srgbClr val="EDAE49"/>
          </a:solidFill>
          <a:ln w="12700">
            <a:solidFill>
              <a:srgbClr val="EDAE49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6" name="Text 4"/>
          <p:cNvSpPr/>
          <p:nvPr/>
        </p:nvSpPr>
        <p:spPr>
          <a:xfrm>
            <a:off x="457200" y="128016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069848" y="1307592"/>
            <a:ext cx="32735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DAE4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Elevation &lt; 50m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EDAE4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+ 500m buffer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57200" y="1892808"/>
            <a:ext cx="3886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400" dirty="0" err="1">
                <a:solidFill>
                  <a:schemeClr val="bg1"/>
                </a:solidFill>
              </a:rPr>
              <a:t>Flat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coastal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land</a:t>
            </a:r>
            <a:r>
              <a:rPr lang="el-GR" sz="1400" dirty="0">
                <a:solidFill>
                  <a:schemeClr val="bg1"/>
                </a:solidFill>
              </a:rPr>
              <a:t>, </a:t>
            </a:r>
            <a:r>
              <a:rPr lang="el-GR" sz="1400" dirty="0" err="1">
                <a:solidFill>
                  <a:schemeClr val="bg1"/>
                </a:solidFill>
              </a:rPr>
              <a:t>more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exposed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to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development</a:t>
            </a:r>
            <a:r>
              <a:rPr lang="el-GR" sz="1400" dirty="0">
                <a:solidFill>
                  <a:schemeClr val="bg1"/>
                </a:solidFill>
              </a:rPr>
              <a:t> and </a:t>
            </a:r>
            <a:r>
              <a:rPr lang="el-GR" sz="1400" dirty="0" err="1">
                <a:solidFill>
                  <a:schemeClr val="bg1"/>
                </a:solidFill>
              </a:rPr>
              <a:t>flooding</a:t>
            </a:r>
            <a:r>
              <a:rPr lang="en-US" sz="14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9" name="Shape 7"/>
          <p:cNvSpPr/>
          <p:nvPr/>
        </p:nvSpPr>
        <p:spPr>
          <a:xfrm>
            <a:off x="4709160" y="1143000"/>
            <a:ext cx="4160520" cy="1645920"/>
          </a:xfrm>
          <a:prstGeom prst="roundRect">
            <a:avLst>
              <a:gd name="adj" fmla="val 5556"/>
            </a:avLst>
          </a:prstGeom>
          <a:solidFill>
            <a:srgbClr val="1C7293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10" name="Shape 8"/>
          <p:cNvSpPr/>
          <p:nvPr/>
        </p:nvSpPr>
        <p:spPr>
          <a:xfrm>
            <a:off x="4846320" y="1280160"/>
            <a:ext cx="502920" cy="502920"/>
          </a:xfrm>
          <a:prstGeom prst="ellipse">
            <a:avLst/>
          </a:prstGeom>
          <a:solidFill>
            <a:srgbClr val="EDAE49"/>
          </a:solidFill>
          <a:ln w="12700">
            <a:solidFill>
              <a:srgbClr val="EDAE49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1" name="Text 9"/>
          <p:cNvSpPr/>
          <p:nvPr/>
        </p:nvSpPr>
        <p:spPr>
          <a:xfrm>
            <a:off x="4846320" y="128016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5458968" y="1307592"/>
            <a:ext cx="32735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DAE4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Elevation ≥ 50m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EDAE4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+ 200m buffer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846320" y="1892808"/>
            <a:ext cx="3886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400" dirty="0" err="1">
                <a:solidFill>
                  <a:schemeClr val="bg1"/>
                </a:solidFill>
              </a:rPr>
              <a:t>Elevated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coastal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terrain</a:t>
            </a:r>
            <a:r>
              <a:rPr lang="el-GR" sz="1400" dirty="0">
                <a:solidFill>
                  <a:schemeClr val="bg1"/>
                </a:solidFill>
              </a:rPr>
              <a:t>. </a:t>
            </a:r>
            <a:r>
              <a:rPr lang="el-GR" sz="1400" dirty="0" err="1">
                <a:solidFill>
                  <a:schemeClr val="bg1"/>
                </a:solidFill>
              </a:rPr>
              <a:t>Smaller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buffer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because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pressure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is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usually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lower</a:t>
            </a:r>
            <a:r>
              <a:rPr lang="el-GR" sz="1400" dirty="0">
                <a:solidFill>
                  <a:schemeClr val="bg1"/>
                </a:solidFill>
              </a:rPr>
              <a:t>.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4" name="Shape 12"/>
          <p:cNvSpPr/>
          <p:nvPr/>
        </p:nvSpPr>
        <p:spPr>
          <a:xfrm>
            <a:off x="320040" y="2926080"/>
            <a:ext cx="4160520" cy="1645920"/>
          </a:xfrm>
          <a:prstGeom prst="roundRect">
            <a:avLst>
              <a:gd name="adj" fmla="val 5556"/>
            </a:avLst>
          </a:prstGeom>
          <a:solidFill>
            <a:srgbClr val="1A7A4A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15" name="Shape 13"/>
          <p:cNvSpPr/>
          <p:nvPr/>
        </p:nvSpPr>
        <p:spPr>
          <a:xfrm>
            <a:off x="457200" y="3063240"/>
            <a:ext cx="502920" cy="502920"/>
          </a:xfrm>
          <a:prstGeom prst="ellipse">
            <a:avLst/>
          </a:prstGeom>
          <a:solidFill>
            <a:srgbClr val="EDAE49"/>
          </a:solidFill>
          <a:ln w="12700">
            <a:solidFill>
              <a:srgbClr val="EDAE49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6" name="Text 14"/>
          <p:cNvSpPr/>
          <p:nvPr/>
        </p:nvSpPr>
        <p:spPr>
          <a:xfrm>
            <a:off x="457200" y="306324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1069848" y="3090672"/>
            <a:ext cx="32735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DAE4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Settlements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EDAE4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+ 500m buffer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57200" y="3675888"/>
            <a:ext cx="3886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400" dirty="0" err="1">
                <a:solidFill>
                  <a:schemeClr val="bg1"/>
                </a:solidFill>
              </a:rPr>
              <a:t>Coastal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settlements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are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included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even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if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they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extend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beyond</a:t>
            </a:r>
            <a:r>
              <a:rPr lang="el-GR" sz="1400" dirty="0">
                <a:solidFill>
                  <a:schemeClr val="bg1"/>
                </a:solidFill>
              </a:rPr>
              <a:t> the </a:t>
            </a:r>
            <a:r>
              <a:rPr lang="el-GR" sz="1400" dirty="0" err="1">
                <a:solidFill>
                  <a:schemeClr val="bg1"/>
                </a:solidFill>
              </a:rPr>
              <a:t>physical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buffer</a:t>
            </a:r>
            <a:r>
              <a:rPr lang="el-GR" sz="1400" dirty="0">
                <a:solidFill>
                  <a:schemeClr val="bg1"/>
                </a:solidFill>
              </a:rPr>
              <a:t>.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9" name="Shape 17"/>
          <p:cNvSpPr/>
          <p:nvPr/>
        </p:nvSpPr>
        <p:spPr>
          <a:xfrm>
            <a:off x="4709160" y="2926080"/>
            <a:ext cx="4160520" cy="1645920"/>
          </a:xfrm>
          <a:prstGeom prst="roundRect">
            <a:avLst>
              <a:gd name="adj" fmla="val 5556"/>
            </a:avLst>
          </a:prstGeom>
          <a:solidFill>
            <a:srgbClr val="7B2D8B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20" name="Shape 18"/>
          <p:cNvSpPr/>
          <p:nvPr/>
        </p:nvSpPr>
        <p:spPr>
          <a:xfrm>
            <a:off x="4846320" y="3063240"/>
            <a:ext cx="502920" cy="502920"/>
          </a:xfrm>
          <a:prstGeom prst="ellipse">
            <a:avLst/>
          </a:prstGeom>
          <a:solidFill>
            <a:srgbClr val="EDAE49"/>
          </a:solidFill>
          <a:ln w="12700">
            <a:solidFill>
              <a:srgbClr val="EDAE49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21" name="Text 19"/>
          <p:cNvSpPr/>
          <p:nvPr/>
        </p:nvSpPr>
        <p:spPr>
          <a:xfrm>
            <a:off x="4846320" y="306324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5458968" y="3090672"/>
            <a:ext cx="32735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DAE4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5m contour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EDAE49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+ 1,000m buffer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846320" y="3675888"/>
            <a:ext cx="3886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l-GR" sz="1400" dirty="0" err="1">
                <a:solidFill>
                  <a:schemeClr val="bg1"/>
                </a:solidFill>
              </a:rPr>
              <a:t>Very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low-lying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areas</a:t>
            </a:r>
            <a:r>
              <a:rPr lang="el-GR" sz="1400" dirty="0">
                <a:solidFill>
                  <a:schemeClr val="bg1"/>
                </a:solidFill>
              </a:rPr>
              <a:t>, </a:t>
            </a:r>
            <a:r>
              <a:rPr lang="el-GR" sz="1400" dirty="0" err="1">
                <a:solidFill>
                  <a:schemeClr val="bg1"/>
                </a:solidFill>
              </a:rPr>
              <a:t>useful</a:t>
            </a:r>
            <a:r>
              <a:rPr lang="el-GR" sz="1400" dirty="0">
                <a:solidFill>
                  <a:schemeClr val="bg1"/>
                </a:solidFill>
              </a:rPr>
              <a:t> for </a:t>
            </a:r>
            <a:r>
              <a:rPr lang="el-GR" sz="1400" dirty="0" err="1">
                <a:solidFill>
                  <a:schemeClr val="bg1"/>
                </a:solidFill>
              </a:rPr>
              <a:t>flood</a:t>
            </a:r>
            <a:r>
              <a:rPr lang="el-GR" sz="1400" dirty="0">
                <a:solidFill>
                  <a:schemeClr val="bg1"/>
                </a:solidFill>
              </a:rPr>
              <a:t> </a:t>
            </a:r>
            <a:r>
              <a:rPr lang="el-GR" sz="1400" dirty="0" err="1">
                <a:solidFill>
                  <a:schemeClr val="bg1"/>
                </a:solidFill>
              </a:rPr>
              <a:t>risk</a:t>
            </a:r>
            <a:r>
              <a:rPr lang="el-GR" sz="1400" dirty="0">
                <a:solidFill>
                  <a:schemeClr val="bg1"/>
                </a:solidFill>
              </a:rPr>
              <a:t> and </a:t>
            </a:r>
            <a:r>
              <a:rPr lang="el-GR" sz="1400" dirty="0" err="1">
                <a:solidFill>
                  <a:schemeClr val="bg1"/>
                </a:solidFill>
              </a:rPr>
              <a:t>wetlands</a:t>
            </a:r>
            <a:r>
              <a:rPr lang="el-GR" sz="1400" dirty="0">
                <a:solidFill>
                  <a:schemeClr val="bg1"/>
                </a:solidFill>
              </a:rPr>
              <a:t>.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1017</Words>
  <Application>Microsoft Office PowerPoint</Application>
  <PresentationFormat>Προβολή στην οθόνη (16:9)</PresentationFormat>
  <Paragraphs>164</Paragraphs>
  <Slides>13</Slides>
  <Notes>13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7" baseType="lpstr">
      <vt:lpstr>Arial</vt:lpstr>
      <vt:lpstr>Calibri</vt:lpstr>
      <vt:lpstr>Cambria</vt:lpstr>
      <vt:lpstr>Office Theme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Defining the Coastal Zone: Theory, Methods &amp; Application</dc:title>
  <dc:subject>PptxGenJS Presentation</dc:subject>
  <dc:creator>PptxGenJS</dc:creator>
  <cp:lastModifiedBy>ΕΥΣΤΡΑΤΙΑ ΧΑΤΖΗ;EFSTRATIA CHATZI</cp:lastModifiedBy>
  <cp:revision>32</cp:revision>
  <dcterms:created xsi:type="dcterms:W3CDTF">2026-06-10T08:00:47Z</dcterms:created>
  <dcterms:modified xsi:type="dcterms:W3CDTF">2026-07-06T13:29:29Z</dcterms:modified>
</cp:coreProperties>
</file>