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05234-64BE-4B42-AC1A-CE29710A096E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97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09370C-F636-4511-98BB-7B59673BF427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2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24B436-02BA-43AC-A612-0FA2C3CDCCF2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51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638430-EED6-47A1-B4DD-F7718F2A9BA4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 dirty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97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42C1C-3316-476F-B048-894AE089E67F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0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1FB32A-955D-454D-BD64-B4ECEF733BAA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4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F2954-A0DC-4992-A862-FDE697F807FB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23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FEC850-A5BF-4436-82B6-5BAD8C760032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31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5A7D45-9EAB-45EA-8A78-6365EFC107B5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52F61A-F0CF-472E-91CB-76B7CBFE43F8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A35DA3-D7ED-4BE0-811A-A49D01DF0D63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5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50" normalizeH="0" baseline="0" noProof="0">
              <a:ln>
                <a:noFill/>
              </a:ln>
              <a:solidFill>
                <a:srgbClr val="18818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6E53B-C563-4E9B-A0E0-FB9F5BACBDCA}" type="datetime1">
              <a:rPr kumimoji="0" lang="en-US" sz="1050" b="0" i="0" u="none" strike="noStrike" kern="1200" cap="none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1/3/2022</a:t>
            </a:fld>
            <a:endParaRPr kumimoji="0" lang="en-US" sz="1050" b="0" i="0" u="none" strike="noStrike" kern="1200" cap="none" spc="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24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B5B09F67-0226-4836-9B22-AFF94EF63B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EF6D18FB-3D39-4747-9ED8-42C5DFAB8A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11" y="1"/>
            <a:ext cx="5199156" cy="6857999"/>
          </a:xfrm>
          <a:custGeom>
            <a:avLst/>
            <a:gdLst>
              <a:gd name="connsiteX0" fmla="*/ 0 w 5199156"/>
              <a:gd name="connsiteY0" fmla="*/ 0 h 6857999"/>
              <a:gd name="connsiteX1" fmla="*/ 5199156 w 5199156"/>
              <a:gd name="connsiteY1" fmla="*/ 0 h 6857999"/>
              <a:gd name="connsiteX2" fmla="*/ 5199156 w 5199156"/>
              <a:gd name="connsiteY2" fmla="*/ 4404241 h 6857999"/>
              <a:gd name="connsiteX3" fmla="*/ 2996280 w 5199156"/>
              <a:gd name="connsiteY3" fmla="*/ 6845331 h 6857999"/>
              <a:gd name="connsiteX4" fmla="*/ 2762435 w 5199156"/>
              <a:gd name="connsiteY4" fmla="*/ 6857139 h 6857999"/>
              <a:gd name="connsiteX5" fmla="*/ 2762435 w 5199156"/>
              <a:gd name="connsiteY5" fmla="*/ 6857999 h 6857999"/>
              <a:gd name="connsiteX6" fmla="*/ 2745398 w 5199156"/>
              <a:gd name="connsiteY6" fmla="*/ 6857999 h 6857999"/>
              <a:gd name="connsiteX7" fmla="*/ 0 w 5199156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9156" h="6857999">
                <a:moveTo>
                  <a:pt x="0" y="0"/>
                </a:moveTo>
                <a:lnTo>
                  <a:pt x="5199156" y="0"/>
                </a:lnTo>
                <a:lnTo>
                  <a:pt x="5199156" y="4404241"/>
                </a:lnTo>
                <a:cubicBezTo>
                  <a:pt x="5199156" y="5674715"/>
                  <a:pt x="4233603" y="6719673"/>
                  <a:pt x="2996280" y="6845331"/>
                </a:cubicBezTo>
                <a:lnTo>
                  <a:pt x="2762435" y="6857139"/>
                </a:lnTo>
                <a:lnTo>
                  <a:pt x="2762435" y="6857999"/>
                </a:lnTo>
                <a:lnTo>
                  <a:pt x="2745398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21" name="Freeform: Shape 12">
            <a:extLst>
              <a:ext uri="{FF2B5EF4-FFF2-40B4-BE49-F238E27FC236}">
                <a16:creationId xmlns:a16="http://schemas.microsoft.com/office/drawing/2014/main" id="{EDCDD4D4-ADBD-45B9-944B-E77CC25842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34" y="-39394"/>
            <a:ext cx="2353172" cy="2431959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Arial Nova Light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E62EABA-CF1D-4375-AC8D-E201F03C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22362"/>
            <a:ext cx="3814549" cy="3354104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Υγιεινή Τροφίμων &amp; Συμπεριφορά Καταναλωτή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A956C38-0538-4E87-BB3F-5856C3B1B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228744"/>
            <a:ext cx="4324350" cy="252398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08AA6E2-1848-44B6-8AE8-6EF682783B37}"/>
              </a:ext>
            </a:extLst>
          </p:cNvPr>
          <p:cNvSpPr txBox="1"/>
          <p:nvPr/>
        </p:nvSpPr>
        <p:spPr>
          <a:xfrm>
            <a:off x="7143750" y="4219386"/>
            <a:ext cx="4324350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Διάλεξη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0" lang="el-GR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η</a:t>
            </a:r>
            <a:endParaRPr kumimoji="0" lang="el-GR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Παλαιογεώργου Αναστασία-Μαρίνα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M.Sc., Ph.D.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Πανεπιστημιακή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/>
                <a:ea typeface="+mn-ea"/>
                <a:cs typeface="+mn-cs"/>
              </a:rPr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υπότροφος</a:t>
            </a:r>
          </a:p>
        </p:txBody>
      </p:sp>
    </p:spTree>
    <p:extLst>
      <p:ext uri="{BB962C8B-B14F-4D97-AF65-F5344CB8AC3E}">
        <p14:creationId xmlns:p14="http://schemas.microsoft.com/office/powerpoint/2010/main" val="38616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5165" y="2062793"/>
            <a:ext cx="3148300" cy="22649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πανδημία της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δημιούργησε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ανάγκη μελέτης της συμπεριφοράς των καταναλωτών υπό το πρίσμα των νέων συνθηκών.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67" y="1679996"/>
            <a:ext cx="3616770" cy="303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0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8" y="160540"/>
            <a:ext cx="10929257" cy="6118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καταναλωτικής συμπεριφοράς &amp; COVID-19 </a:t>
            </a:r>
            <a:endParaRPr lang="en-US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Συμμετοχή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3000 ατόμων στην έρευνα (ΗΠΑ, Ηνωμένο Βασίλειο, Αυστραλία, Σιγκαπούρη)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των καταναλωτών χρησιμοποίησε τις online αγορές περισσότερο στο πρώτο κύμα σε σχέση με πριν την πανδημία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θα συνεχίσει να κάνει αγορές online και στο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μέλλον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αύξηση αυτών που δοκίμασαν για πρώτη φορά την online αγορά τροφίμων κατά τη διάρκεια της πανδημίας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Ρούχα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παπούτσια τα πιο δημοφιλή προϊόντα στις online αγορές (59% προτιμούν να τα αγοράζουν διαδικτυακά), με ηλεκτρονικές συσκευές (49%) και προϊόντα περιποίησης και ομορφιάς (49%) επίσης δημοφιλή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«υιοθέτησε» κατοικίδιο ζώο κατά τη διάρκεια του πρώτου κύματος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972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590668"/>
            <a:ext cx="10424595" cy="1329004"/>
          </a:xfrm>
        </p:spPr>
        <p:txBody>
          <a:bodyPr>
            <a:normAutofit/>
          </a:bodyPr>
          <a:lstStyle/>
          <a:p>
            <a:pPr algn="just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Προτιμήσεις διαδικτυακών αγορών τροφίμων κατά τη διάρκεια της πανδημίας (COVID-19)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854" t="42359" r="26756" b="12455"/>
          <a:stretch/>
        </p:blipFill>
        <p:spPr>
          <a:xfrm>
            <a:off x="1854925" y="1828801"/>
            <a:ext cx="8656320" cy="448491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2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233616"/>
            <a:ext cx="10825190" cy="13290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Ανησυχίες καταναλωτών για την διαδικτυακή αγορά τροφίμων κατά τη διάρκεια της πανδημίας (COVID-19)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329" t="40881" r="28775" b="12454"/>
          <a:stretch/>
        </p:blipFill>
        <p:spPr>
          <a:xfrm>
            <a:off x="2893314" y="1628502"/>
            <a:ext cx="6849074" cy="49203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10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112" y="448882"/>
            <a:ext cx="2605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el-G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εποχή…</a:t>
            </a:r>
            <a:endParaRPr lang="el-GR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5840" y="1099181"/>
            <a:ext cx="6096000" cy="46115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νόσος COVID-19 άλλαξε τον τρόπο πρόσβασης των καταναλωτών στα τρόφιμα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lockdown υπήρξε μια συνεχής τάση προς πιο τοπικές συμπεριφορές αγοράς τροφίμων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άνθρωποι καταναλώνουν συνολικά λιγότερο takeaway φαγητό συγκριτικά με την περίοδο πριν το lockdown (ποια καταστήματα είναι ανοιχτά (;), ασφάλεια/υγιεινή τροφίμων, οικονομικοί λόγοι, μαγείρεμα στο σπίτι)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252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0" y="273753"/>
            <a:ext cx="11181807" cy="4123318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έως 36% το ποσοστό των ατόμων που κατανάλωσε τρόφιμα πέραν της ημερομηνίας λήξης τους («ανάλωση έως…» ή «ανάλωση πριν από…»), ανάλογα με το είδος του τροφίμου καιτην τιμή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3 καταναλωτές ανησυχούσε για τη διαθεσιμότητα των τροφίμων κατά τη διάρκεια του πρώτου κύματος της πανδημίας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4 καταναλωτές ανησυχούσε για τη τιμή των τροφίμων κατά τη διάρκεια του πρώτου κύματος της πανδημίας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l-GR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Πλεονεκτήματ</a:t>
            </a:r>
            <a:r>
              <a:rPr lang="el-G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Μικρότερες απώλειες τροφίμων, περισσότερα γεύματα της οικογένειας στο σπίτι, υγιεινά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γεύματα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Μειονεκτήματα</a:t>
            </a:r>
            <a:r>
              <a:rPr lang="el-G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Συχνότερη κατανάλωση σνακ και τροφίμων όπως κέικ, τσιπς, τρόφιμα πλούσια σε αλάτι προϊόντα ζαχαροπλαστικής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70BE-1769-45B8-85A6-0C837432C7E6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4F2EC"/>
                </a:solidFill>
                <a:effectLst/>
                <a:uLnTx/>
                <a:uFillTx/>
                <a:latin typeface="Elephan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4F2EC"/>
              </a:solidFill>
              <a:effectLst/>
              <a:uLnTx/>
              <a:uFillTx/>
              <a:latin typeface="Elepha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59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C508F6-F2BE-4953-8BC0-62C6613D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Ευχαριστώ!!!</a:t>
            </a: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palaio_n@aegean.gr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52835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Nova Light</vt:lpstr>
      <vt:lpstr>Elephant</vt:lpstr>
      <vt:lpstr>Times New Roman</vt:lpstr>
      <vt:lpstr>Wingdings</vt:lpstr>
      <vt:lpstr>ModOverlayVTI</vt:lpstr>
      <vt:lpstr>Υγιεινή Τροφίμων &amp; Συμπεριφορά Καταναλωτή</vt:lpstr>
      <vt:lpstr>PowerPoint Presentation</vt:lpstr>
      <vt:lpstr>PowerPoint Presentation</vt:lpstr>
      <vt:lpstr>Προτιμήσεις διαδικτυακών αγορών τροφίμων κατά τη διάρκεια της πανδημίας (COVID-19)</vt:lpstr>
      <vt:lpstr>Ανησυχίες καταναλωτών για την διαδικτυακή αγορά τροφίμων κατά τη διάρκεια της πανδημίας (COVID-19)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Υγιεινή Τροφίμων &amp; Συμπεριφορά Καταναλωτή</dc:title>
  <dc:creator>Νατάσα Παλαιογεώργου</dc:creator>
  <cp:lastModifiedBy>Νατάσα Παλαιογεώργου</cp:lastModifiedBy>
  <cp:revision>17</cp:revision>
  <dcterms:created xsi:type="dcterms:W3CDTF">2022-01-03T13:29:36Z</dcterms:created>
  <dcterms:modified xsi:type="dcterms:W3CDTF">2022-01-03T14:21:07Z</dcterms:modified>
</cp:coreProperties>
</file>