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782"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A71ABF-5EE1-4063-B691-41E4D99CD576}"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07452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CF6310-F73D-4B07-A58B-CC78A295133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08162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AA459-F311-4427-95B2-3ABA102FA3C7}"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50050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0A97F5-B131-45A9-8770-F816DFFABBA9}"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00620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8AFB6F-4D0C-460E-827F-A811CDEBD36B}"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92577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B95FCE-6991-4111-98F7-FF065F5CCE1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4515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B06C53-BA54-45D9-BE92-C91A0BA53A6A}"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33371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C16B91-0506-40AB-8AC4-E18866D22EC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7458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49AAF9-7C92-49F7-9004-6F4C36DBC0A3}"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96608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5478DA-7B69-4043-9C61-21E7F351F12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84076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DD2476-F947-4F8A-ABE1-28B9ECA96F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0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9ADE76-4E1D-4DD3-8859-ED9E85B1C9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650009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D1980C8-FD80-43D8-9D6A-0262A4D533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Τίτλος 1">
            <a:extLst>
              <a:ext uri="{FF2B5EF4-FFF2-40B4-BE49-F238E27FC236}">
                <a16:creationId xmlns:a16="http://schemas.microsoft.com/office/drawing/2014/main" id="{4598F5BC-B177-4036-925A-6BFE9354F277}"/>
              </a:ext>
            </a:extLst>
          </p:cNvPr>
          <p:cNvSpPr>
            <a:spLocks noGrp="1"/>
          </p:cNvSpPr>
          <p:nvPr>
            <p:ph type="ctrTitle"/>
          </p:nvPr>
        </p:nvSpPr>
        <p:spPr>
          <a:xfrm>
            <a:off x="517870" y="978408"/>
            <a:ext cx="5021182" cy="2334248"/>
          </a:xfrm>
        </p:spPr>
        <p:txBody>
          <a:bodyPr vert="horz" lIns="91440" tIns="45720" rIns="91440" bIns="45720" rtlCol="0" anchor="t">
            <a:normAutofit/>
          </a:bodyPr>
          <a:lstStyle/>
          <a:p>
            <a:pPr>
              <a:lnSpc>
                <a:spcPct val="90000"/>
              </a:lnSpc>
            </a:pPr>
            <a:r>
              <a:rPr lang="en-US"/>
              <a:t>Ασφάλεια &amp; Ποιότητα Τροφίμων</a:t>
            </a:r>
          </a:p>
        </p:txBody>
      </p:sp>
      <p:sp>
        <p:nvSpPr>
          <p:cNvPr id="3" name="Υπότιτλος 2">
            <a:extLst>
              <a:ext uri="{FF2B5EF4-FFF2-40B4-BE49-F238E27FC236}">
                <a16:creationId xmlns:a16="http://schemas.microsoft.com/office/drawing/2014/main" id="{9325F1B3-3464-4ACB-9894-6B18E5887BDB}"/>
              </a:ext>
            </a:extLst>
          </p:cNvPr>
          <p:cNvSpPr>
            <a:spLocks noGrp="1"/>
          </p:cNvSpPr>
          <p:nvPr>
            <p:ph type="subTitle" idx="1"/>
          </p:nvPr>
        </p:nvSpPr>
        <p:spPr>
          <a:xfrm>
            <a:off x="6652366" y="3705226"/>
            <a:ext cx="5040785" cy="2141392"/>
          </a:xfrm>
        </p:spPr>
        <p:txBody>
          <a:bodyPr vert="horz" lIns="91440" tIns="45720" rIns="91440" bIns="45720" rtlCol="0" anchor="b">
            <a:normAutofit/>
          </a:bodyPr>
          <a:lstStyle/>
          <a:p>
            <a:pPr>
              <a:lnSpc>
                <a:spcPct val="90000"/>
              </a:lnSpc>
            </a:pPr>
            <a:endParaRPr lang="en-US" dirty="0"/>
          </a:p>
          <a:p>
            <a:pPr>
              <a:lnSpc>
                <a:spcPct val="90000"/>
              </a:lnSpc>
            </a:pPr>
            <a:r>
              <a:rPr lang="en-US" i="0" dirty="0" err="1">
                <a:latin typeface="Times New Roman" panose="02020603050405020304" pitchFamily="18" charset="0"/>
                <a:cs typeface="Times New Roman" panose="02020603050405020304" pitchFamily="18" charset="0"/>
              </a:rPr>
              <a:t>Διάλεξη</a:t>
            </a:r>
            <a:r>
              <a:rPr lang="en-US" i="0" dirty="0">
                <a:latin typeface="Times New Roman" panose="02020603050405020304" pitchFamily="18" charset="0"/>
                <a:cs typeface="Times New Roman" panose="02020603050405020304" pitchFamily="18" charset="0"/>
              </a:rPr>
              <a:t> </a:t>
            </a:r>
            <a:r>
              <a:rPr lang="el-GR" i="0" dirty="0">
                <a:latin typeface="Times New Roman" panose="02020603050405020304" pitchFamily="18" charset="0"/>
                <a:cs typeface="Times New Roman" panose="02020603050405020304" pitchFamily="18" charset="0"/>
              </a:rPr>
              <a:t>8</a:t>
            </a:r>
            <a:r>
              <a:rPr lang="en-US" i="0" baseline="30000" dirty="0" smtClean="0">
                <a:latin typeface="Times New Roman" panose="02020603050405020304" pitchFamily="18" charset="0"/>
                <a:cs typeface="Times New Roman" panose="02020603050405020304" pitchFamily="18" charset="0"/>
              </a:rPr>
              <a:t>η</a:t>
            </a:r>
            <a:r>
              <a:rPr lang="el-GR" i="0" baseline="30000" dirty="0" smtClean="0">
                <a:latin typeface="Times New Roman" panose="02020603050405020304" pitchFamily="18" charset="0"/>
                <a:cs typeface="Times New Roman" panose="02020603050405020304" pitchFamily="18" charset="0"/>
              </a:rPr>
              <a:t> </a:t>
            </a:r>
            <a:r>
              <a:rPr lang="el-GR" i="0" dirty="0" smtClean="0">
                <a:latin typeface="Times New Roman" panose="02020603050405020304" pitchFamily="18" charset="0"/>
                <a:cs typeface="Times New Roman" panose="02020603050405020304" pitchFamily="18" charset="0"/>
              </a:rPr>
              <a:t> </a:t>
            </a:r>
            <a:endParaRPr lang="el-GR" i="0" dirty="0">
              <a:latin typeface="Times New Roman" panose="02020603050405020304" pitchFamily="18" charset="0"/>
              <a:cs typeface="Times New Roman" panose="02020603050405020304" pitchFamily="18" charset="0"/>
            </a:endParaRPr>
          </a:p>
          <a:p>
            <a:pPr>
              <a:lnSpc>
                <a:spcPct val="90000"/>
              </a:lnSpc>
            </a:pPr>
            <a:r>
              <a:rPr lang="en-US" i="0" dirty="0">
                <a:latin typeface="Times New Roman" panose="02020603050405020304" pitchFamily="18" charset="0"/>
                <a:cs typeface="Times New Roman" panose="02020603050405020304" pitchFamily="18" charset="0"/>
              </a:rPr>
              <a:t>Παλα</a:t>
            </a:r>
            <a:r>
              <a:rPr lang="en-US" i="0" dirty="0" err="1">
                <a:latin typeface="Times New Roman" panose="02020603050405020304" pitchFamily="18" charset="0"/>
                <a:cs typeface="Times New Roman" panose="02020603050405020304" pitchFamily="18" charset="0"/>
              </a:rPr>
              <a:t>ιογεώργου</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Αν</a:t>
            </a:r>
            <a:r>
              <a:rPr lang="en-US" i="0" dirty="0">
                <a:latin typeface="Times New Roman" panose="02020603050405020304" pitchFamily="18" charset="0"/>
                <a:cs typeface="Times New Roman" panose="02020603050405020304" pitchFamily="18" charset="0"/>
              </a:rPr>
              <a:t>αστασία</a:t>
            </a:r>
            <a:r>
              <a:rPr lang="el-GR" i="0" dirty="0">
                <a:latin typeface="Times New Roman" panose="02020603050405020304" pitchFamily="18" charset="0"/>
                <a:cs typeface="Times New Roman" panose="02020603050405020304" pitchFamily="18" charset="0"/>
              </a:rPr>
              <a:t>-</a:t>
            </a:r>
            <a:r>
              <a:rPr lang="en-US" i="0" dirty="0">
                <a:latin typeface="Times New Roman" panose="02020603050405020304" pitchFamily="18" charset="0"/>
                <a:cs typeface="Times New Roman" panose="02020603050405020304" pitchFamily="18" charset="0"/>
              </a:rPr>
              <a:t>Μα</a:t>
            </a:r>
            <a:r>
              <a:rPr lang="en-US" i="0" dirty="0" err="1">
                <a:latin typeface="Times New Roman" panose="02020603050405020304" pitchFamily="18" charset="0"/>
                <a:cs typeface="Times New Roman" panose="02020603050405020304" pitchFamily="18" charset="0"/>
              </a:rPr>
              <a:t>ρίν</a:t>
            </a:r>
            <a:r>
              <a:rPr lang="en-US" i="0" dirty="0">
                <a:latin typeface="Times New Roman" panose="02020603050405020304" pitchFamily="18" charset="0"/>
                <a:cs typeface="Times New Roman" panose="02020603050405020304" pitchFamily="18" charset="0"/>
              </a:rPr>
              <a:t>α </a:t>
            </a:r>
            <a:endParaRPr lang="el-GR" i="0" dirty="0">
              <a:latin typeface="Times New Roman" panose="02020603050405020304" pitchFamily="18" charset="0"/>
              <a:cs typeface="Times New Roman" panose="02020603050405020304" pitchFamily="18" charset="0"/>
            </a:endParaRPr>
          </a:p>
          <a:p>
            <a:pPr>
              <a:lnSpc>
                <a:spcPct val="90000"/>
              </a:lnSpc>
            </a:pPr>
            <a:r>
              <a:rPr lang="el-GR" i="0" dirty="0">
                <a:latin typeface="Times New Roman" panose="02020603050405020304" pitchFamily="18" charset="0"/>
                <a:cs typeface="Times New Roman" panose="02020603050405020304" pitchFamily="18" charset="0"/>
              </a:rPr>
              <a:t>Βιοτεχνολόγος </a:t>
            </a:r>
            <a:r>
              <a:rPr lang="en-US" i="0" dirty="0">
                <a:latin typeface="Times New Roman" panose="02020603050405020304" pitchFamily="18" charset="0"/>
                <a:cs typeface="Times New Roman" panose="02020603050405020304" pitchFamily="18" charset="0"/>
              </a:rPr>
              <a:t>MSc, PhD</a:t>
            </a:r>
          </a:p>
          <a:p>
            <a:pPr>
              <a:lnSpc>
                <a:spcPct val="90000"/>
              </a:lnSpc>
            </a:pPr>
            <a:r>
              <a:rPr lang="en-US" i="0" dirty="0">
                <a:latin typeface="Times New Roman" panose="02020603050405020304" pitchFamily="18" charset="0"/>
                <a:cs typeface="Times New Roman" panose="02020603050405020304" pitchFamily="18" charset="0"/>
              </a:rPr>
              <a:t>Πα</a:t>
            </a:r>
            <a:r>
              <a:rPr lang="en-US" i="0" dirty="0" err="1">
                <a:latin typeface="Times New Roman" panose="02020603050405020304" pitchFamily="18" charset="0"/>
                <a:cs typeface="Times New Roman" panose="02020603050405020304" pitchFamily="18" charset="0"/>
              </a:rPr>
              <a:t>νε</a:t>
            </a:r>
            <a:r>
              <a:rPr lang="en-US" i="0" dirty="0">
                <a:latin typeface="Times New Roman" panose="02020603050405020304" pitchFamily="18" charset="0"/>
                <a:cs typeface="Times New Roman" panose="02020603050405020304" pitchFamily="18" charset="0"/>
              </a:rPr>
              <a:t>πιστημιακ</a:t>
            </a:r>
            <a:r>
              <a:rPr lang="el-GR" i="0" dirty="0">
                <a:latin typeface="Times New Roman" panose="02020603050405020304" pitchFamily="18" charset="0"/>
                <a:cs typeface="Times New Roman" panose="02020603050405020304" pitchFamily="18" charset="0"/>
              </a:rPr>
              <a:t>ή</a:t>
            </a:r>
            <a:r>
              <a:rPr lang="en-US" i="0" dirty="0">
                <a:latin typeface="Times New Roman" panose="02020603050405020304" pitchFamily="18" charset="0"/>
                <a:cs typeface="Times New Roman" panose="02020603050405020304" pitchFamily="18" charset="0"/>
              </a:rPr>
              <a:t> Υπ</a:t>
            </a:r>
            <a:r>
              <a:rPr lang="en-US" i="0" dirty="0" err="1">
                <a:latin typeface="Times New Roman" panose="02020603050405020304" pitchFamily="18" charset="0"/>
                <a:cs typeface="Times New Roman" panose="02020603050405020304" pitchFamily="18" charset="0"/>
              </a:rPr>
              <a:t>ότροφος</a:t>
            </a:r>
            <a:r>
              <a:rPr lang="en-US" i="0" dirty="0">
                <a:latin typeface="Times New Roman" panose="02020603050405020304" pitchFamily="18" charset="0"/>
                <a:cs typeface="Times New Roman" panose="02020603050405020304" pitchFamily="18" charset="0"/>
              </a:rPr>
              <a:t> </a:t>
            </a:r>
          </a:p>
        </p:txBody>
      </p:sp>
      <p:sp>
        <p:nvSpPr>
          <p:cNvPr id="22" name="Rectangle 21">
            <a:extLst>
              <a:ext uri="{FF2B5EF4-FFF2-40B4-BE49-F238E27FC236}">
                <a16:creationId xmlns:a16="http://schemas.microsoft.com/office/drawing/2014/main" id="{B2C335F7-F61C-4EB4-80F2-4B1438FE66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Εικόνα 3">
            <a:extLst>
              <a:ext uri="{FF2B5EF4-FFF2-40B4-BE49-F238E27FC236}">
                <a16:creationId xmlns:a16="http://schemas.microsoft.com/office/drawing/2014/main" id="{D9BF9B61-A877-4B73-835A-318C0D829B01}"/>
              </a:ext>
            </a:extLst>
          </p:cNvPr>
          <p:cNvPicPr>
            <a:picLocks noChangeAspect="1"/>
          </p:cNvPicPr>
          <p:nvPr/>
        </p:nvPicPr>
        <p:blipFill rotWithShape="1">
          <a:blip r:embed="rId2"/>
          <a:srcRect l="2285" r="5965" b="3"/>
          <a:stretch/>
        </p:blipFill>
        <p:spPr>
          <a:xfrm>
            <a:off x="7963958" y="657369"/>
            <a:ext cx="2390626" cy="2647807"/>
          </a:xfrm>
          <a:prstGeom prst="rect">
            <a:avLst/>
          </a:prstGeom>
        </p:spPr>
      </p:pic>
      <p:sp>
        <p:nvSpPr>
          <p:cNvPr id="24" name="Rectangle 23">
            <a:extLst>
              <a:ext uri="{FF2B5EF4-FFF2-40B4-BE49-F238E27FC236}">
                <a16:creationId xmlns:a16="http://schemas.microsoft.com/office/drawing/2014/main" id="{F1189494-2B67-46D2-93D6-A122A09BF6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708031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67" y="1987543"/>
            <a:ext cx="11192283" cy="2533657"/>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Σε επίπεδο ΕΕ, η εφαρμογή του HACCP καθιερώθηκε το 2004 με τον Κανονισμό (ΕΚ) 852/2004 περί υγιεινής τροφίμων, ο οποίος κατήργησε την Οδηγία 93/43/ΕΟΚ και αντικατέστησε όλη την προηγούμενη διάσπαρτη νομοθεσία που υπήρχε υπό μορφή κάθετων Οδηγιών, όπως είδαμε προηγούμενα. </a:t>
            </a:r>
            <a:endParaRPr lang="el-GR" sz="1800" dirty="0" smtClean="0">
              <a:latin typeface="Times New Roman" panose="02020603050405020304" pitchFamily="18" charset="0"/>
              <a:cs typeface="Times New Roman" panose="02020603050405020304" pitchFamily="18" charset="0"/>
            </a:endParaRPr>
          </a:p>
          <a:p>
            <a:pPr algn="just">
              <a:lnSpc>
                <a:spcPct val="150000"/>
              </a:lnSpc>
            </a:pPr>
            <a:r>
              <a:rPr lang="el-GR" sz="1800" dirty="0" smtClean="0">
                <a:latin typeface="Times New Roman" panose="02020603050405020304" pitchFamily="18" charset="0"/>
                <a:cs typeface="Times New Roman" panose="02020603050405020304" pitchFamily="18" charset="0"/>
              </a:rPr>
              <a:t>Ο </a:t>
            </a:r>
            <a:r>
              <a:rPr lang="el-GR" sz="1800" dirty="0">
                <a:latin typeface="Times New Roman" panose="02020603050405020304" pitchFamily="18" charset="0"/>
                <a:cs typeface="Times New Roman" panose="02020603050405020304" pitchFamily="18" charset="0"/>
              </a:rPr>
              <a:t>Καν. (ΕΚ) 852/2004 επισημοποίησε την υποχρεωτική εφαρμογή του HACCP και το εισήγαγε στην ζωή μας.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397911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Rectangle 4"/>
          <p:cNvSpPr/>
          <p:nvPr/>
        </p:nvSpPr>
        <p:spPr>
          <a:xfrm>
            <a:off x="143934" y="1687266"/>
            <a:ext cx="6096000" cy="3000821"/>
          </a:xfrm>
          <a:prstGeom prst="rect">
            <a:avLst/>
          </a:prstGeom>
        </p:spPr>
        <p:txBody>
          <a:bodyPr>
            <a:spAutoFit/>
          </a:bodyPr>
          <a:lstStyle/>
          <a:p>
            <a:pPr algn="just">
              <a:lnSpc>
                <a:spcPct val="150000"/>
              </a:lnSpc>
            </a:pPr>
            <a:r>
              <a:rPr lang="el-GR" dirty="0" smtClean="0">
                <a:latin typeface="Times New Roman" panose="02020603050405020304" pitchFamily="18" charset="0"/>
                <a:cs typeface="Times New Roman" panose="02020603050405020304" pitchFamily="18" charset="0"/>
              </a:rPr>
              <a:t>Ένα σημαντικό κομμάτι της δημιουργίας ενός επιτυχημένου συστήματος HACCP είναι η πρότερη ή ταυτόχρονη </a:t>
            </a:r>
            <a:r>
              <a:rPr lang="el-GR" b="1" dirty="0" smtClean="0">
                <a:latin typeface="Times New Roman" panose="02020603050405020304" pitchFamily="18" charset="0"/>
                <a:cs typeface="Times New Roman" panose="02020603050405020304" pitchFamily="18" charset="0"/>
              </a:rPr>
              <a:t>εφαρμογή προαπαιτούμενων προγραμμάτων (prerequisite programs· PRPs)</a:t>
            </a:r>
            <a:r>
              <a:rPr lang="el-GR" dirty="0" smtClean="0">
                <a:latin typeface="Times New Roman" panose="02020603050405020304" pitchFamily="18" charset="0"/>
                <a:cs typeface="Times New Roman" panose="02020603050405020304" pitchFamily="18" charset="0"/>
              </a:rPr>
              <a:t> για την ασφάλεια των παραγόμενων προϊόντων. Τα προαπαιτούμενα προγράμματα είναι τα δομικά στοιχεία (‘θεμέλιοι λίθοι’) του «οικοδομήματος για την ασφάλεια των τροφίμων». </a:t>
            </a:r>
            <a:endParaRPr lang="el-GR"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srcRect l="33835" t="39629" r="35499" b="16815"/>
          <a:stretch/>
        </p:blipFill>
        <p:spPr>
          <a:xfrm>
            <a:off x="6629400" y="1813560"/>
            <a:ext cx="5065978" cy="4480560"/>
          </a:xfrm>
          <a:prstGeom prst="rect">
            <a:avLst/>
          </a:prstGeom>
        </p:spPr>
      </p:pic>
    </p:spTree>
    <p:extLst>
      <p:ext uri="{BB962C8B-B14F-4D97-AF65-F5344CB8AC3E}">
        <p14:creationId xmlns:p14="http://schemas.microsoft.com/office/powerpoint/2010/main" val="413542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Rectangle 4"/>
          <p:cNvSpPr/>
          <p:nvPr/>
        </p:nvSpPr>
        <p:spPr>
          <a:xfrm>
            <a:off x="448733" y="1023035"/>
            <a:ext cx="6096000" cy="872034"/>
          </a:xfrm>
          <a:prstGeom prst="rect">
            <a:avLst/>
          </a:prstGeom>
        </p:spPr>
        <p:txBody>
          <a:bodyPr>
            <a:spAutoFit/>
          </a:bodyPr>
          <a:lstStyle/>
          <a:p>
            <a:pPr algn="just">
              <a:lnSpc>
                <a:spcPct val="150000"/>
              </a:lnSpc>
            </a:pPr>
            <a:r>
              <a:rPr lang="el-GR" b="1" dirty="0" smtClean="0">
                <a:latin typeface="Times New Roman" panose="02020603050405020304" pitchFamily="18" charset="0"/>
                <a:cs typeface="Times New Roman" panose="02020603050405020304" pitchFamily="18" charset="0"/>
              </a:rPr>
              <a:t>Ορθή Υγιεινή Πρακτική (GHP) </a:t>
            </a:r>
          </a:p>
          <a:p>
            <a:pPr algn="just">
              <a:lnSpc>
                <a:spcPct val="150000"/>
              </a:lnSpc>
            </a:pPr>
            <a:r>
              <a:rPr lang="el-GR" b="1" dirty="0" smtClean="0">
                <a:latin typeface="Times New Roman" panose="02020603050405020304" pitchFamily="18" charset="0"/>
                <a:cs typeface="Times New Roman" panose="02020603050405020304" pitchFamily="18" charset="0"/>
              </a:rPr>
              <a:t>Ορθή Βιομηχανική Πρακτική (GMP)</a:t>
            </a:r>
            <a:endParaRPr lang="el-GR" b="1" dirty="0">
              <a:latin typeface="Times New Roman" panose="02020603050405020304" pitchFamily="18" charset="0"/>
              <a:cs typeface="Times New Roman" panose="02020603050405020304" pitchFamily="18" charset="0"/>
            </a:endParaRPr>
          </a:p>
        </p:txBody>
      </p:sp>
      <p:sp>
        <p:nvSpPr>
          <p:cNvPr id="6" name="Rectangle 5"/>
          <p:cNvSpPr/>
          <p:nvPr/>
        </p:nvSpPr>
        <p:spPr>
          <a:xfrm>
            <a:off x="448733" y="2236169"/>
            <a:ext cx="6096000" cy="1703030"/>
          </a:xfrm>
          <a:prstGeom prst="rect">
            <a:avLst/>
          </a:prstGeom>
        </p:spPr>
        <p:txBody>
          <a:bodyPr>
            <a:spAutoFit/>
          </a:bodyPr>
          <a:lstStyle/>
          <a:p>
            <a:pPr algn="just">
              <a:lnSpc>
                <a:spcPct val="150000"/>
              </a:lnSpc>
            </a:pPr>
            <a:r>
              <a:rPr lang="el-GR" dirty="0" smtClean="0">
                <a:latin typeface="Times New Roman" panose="02020603050405020304" pitchFamily="18" charset="0"/>
                <a:cs typeface="Times New Roman" panose="02020603050405020304" pitchFamily="18" charset="0"/>
              </a:rPr>
              <a:t>Το σύνολο των πρακτικών που εφαρμόζονται από τη βιομηχανία και τις επιχειρήσεις τροφίμων, έτσι ώστε να διασφαλίζεται ο αποτελεσματικός έλεγχος των πιθανών παραγόντων κινδύνου (hazards) στα τρόφιμα. </a:t>
            </a:r>
            <a:endParaRPr lang="el-GR"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srcRect l="62847" t="43086" r="21736" b="28766"/>
          <a:stretch/>
        </p:blipFill>
        <p:spPr>
          <a:xfrm>
            <a:off x="8445500" y="2717800"/>
            <a:ext cx="2819400" cy="2895600"/>
          </a:xfrm>
          <a:prstGeom prst="rect">
            <a:avLst/>
          </a:prstGeom>
        </p:spPr>
      </p:pic>
    </p:spTree>
    <p:extLst>
      <p:ext uri="{BB962C8B-B14F-4D97-AF65-F5344CB8AC3E}">
        <p14:creationId xmlns:p14="http://schemas.microsoft.com/office/powerpoint/2010/main" val="363998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Rectangle 4"/>
          <p:cNvSpPr/>
          <p:nvPr/>
        </p:nvSpPr>
        <p:spPr>
          <a:xfrm>
            <a:off x="423333" y="955302"/>
            <a:ext cx="10862734" cy="369332"/>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Επίδραση του HACCP στη μικροβιολογική ποιότητα γευμάτων που σερβίρονται από αεροπορική εταιρεία</a:t>
            </a:r>
            <a:endParaRPr lang="el-GR"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srcRect l="20729" t="41666" r="20521" b="11668"/>
          <a:stretch/>
        </p:blipFill>
        <p:spPr>
          <a:xfrm>
            <a:off x="710117" y="1619814"/>
            <a:ext cx="10744200" cy="4800600"/>
          </a:xfrm>
          <a:prstGeom prst="rect">
            <a:avLst/>
          </a:prstGeom>
        </p:spPr>
      </p:pic>
    </p:spTree>
    <p:extLst>
      <p:ext uri="{BB962C8B-B14F-4D97-AF65-F5344CB8AC3E}">
        <p14:creationId xmlns:p14="http://schemas.microsoft.com/office/powerpoint/2010/main" val="545517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Rectangle 4"/>
          <p:cNvSpPr/>
          <p:nvPr/>
        </p:nvSpPr>
        <p:spPr>
          <a:xfrm>
            <a:off x="428625" y="915085"/>
            <a:ext cx="11025692" cy="369332"/>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Κόστος εγκατάστασης και συντήρησης του HACCP σε μονάδα εμφιάλωσης παστεριωμένου γάλακτος </a:t>
            </a:r>
            <a:endParaRPr lang="el-GR" b="1" dirty="0">
              <a:latin typeface="Times New Roman" panose="02020603050405020304" pitchFamily="18" charset="0"/>
              <a:cs typeface="Times New Roman" panose="02020603050405020304" pitchFamily="18" charset="0"/>
            </a:endParaRPr>
          </a:p>
        </p:txBody>
      </p:sp>
      <p:sp>
        <p:nvSpPr>
          <p:cNvPr id="7" name="Rectangle 6"/>
          <p:cNvSpPr/>
          <p:nvPr/>
        </p:nvSpPr>
        <p:spPr>
          <a:xfrm>
            <a:off x="428625" y="1511290"/>
            <a:ext cx="10901867" cy="2534027"/>
          </a:xfrm>
          <a:prstGeom prst="rect">
            <a:avLst/>
          </a:prstGeom>
        </p:spPr>
        <p:txBody>
          <a:bodyPr wrap="square">
            <a:spAutoFit/>
          </a:bodyPr>
          <a:lstStyle/>
          <a:p>
            <a:pPr algn="just">
              <a:lnSpc>
                <a:spcPct val="150000"/>
              </a:lnSpc>
            </a:pPr>
            <a:r>
              <a:rPr lang="el-GR" dirty="0" smtClean="0">
                <a:latin typeface="Times New Roman" panose="02020603050405020304" pitchFamily="18" charset="0"/>
                <a:cs typeface="Times New Roman" panose="02020603050405020304" pitchFamily="18" charset="0"/>
              </a:rPr>
              <a:t>Κάθε στάδιο της ανάπτυξης ενός συστήματος HACCP περιλαμβάνει διαφορετικά κόστη, όπως κόστος για προσωπικό, εκπαίδευση, συμβουλευτικές υπηρεσίες, αναλώσιμα εργαστηρίου, δοκιμές προϊόντων και δαπάνες εξωτερικής επιθεώρησης (πιστοποίησης). Η έκταση του κόστους εξαρτάται από διάφορους παράγοντες, συμπεριλαμβανομένου του αριθμού των γραμμών παραγωγής του προϊόντος, του μεγέθους και του αριθμού των εγκαταστάσεων της επιχείρησης στις οποίες εφαρμόζεται το HACCP, ανεξάρτητα από το αν οι προμηθευτές εξετάζουν ή όχι τα προϊόντα τα οποία προμηθεύουν στην επιχείρηση. </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667219"/>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Rectangle 4"/>
          <p:cNvSpPr/>
          <p:nvPr/>
        </p:nvSpPr>
        <p:spPr>
          <a:xfrm>
            <a:off x="428625" y="915085"/>
            <a:ext cx="11025692" cy="369332"/>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Κόστος εγκατάστασης και συντήρησης του HACCP σε μονάδα εμφιάλωσης παστεριωμένου γάλακτος </a:t>
            </a:r>
            <a:endParaRPr lang="el-GR"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srcRect l="21771" t="24815" r="24166" b="13889"/>
          <a:stretch/>
        </p:blipFill>
        <p:spPr>
          <a:xfrm>
            <a:off x="1790700" y="1543050"/>
            <a:ext cx="9029700" cy="4877364"/>
          </a:xfrm>
          <a:prstGeom prst="rect">
            <a:avLst/>
          </a:prstGeom>
        </p:spPr>
      </p:pic>
    </p:spTree>
    <p:extLst>
      <p:ext uri="{BB962C8B-B14F-4D97-AF65-F5344CB8AC3E}">
        <p14:creationId xmlns:p14="http://schemas.microsoft.com/office/powerpoint/2010/main" val="732056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B826FF81-D90D-45B0-A374-B13A7B3E84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19EA269C-5ACE-4CEA-9D2E-4D552D190649}"/>
              </a:ext>
            </a:extLst>
          </p:cNvPr>
          <p:cNvSpPr txBox="1"/>
          <p:nvPr/>
        </p:nvSpPr>
        <p:spPr>
          <a:xfrm>
            <a:off x="1057275" y="2048560"/>
            <a:ext cx="9877425" cy="82375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Ευχαριστώ πολύ!!!</a:t>
            </a:r>
          </a:p>
        </p:txBody>
      </p:sp>
    </p:spTree>
    <p:extLst>
      <p:ext uri="{BB962C8B-B14F-4D97-AF65-F5344CB8AC3E}">
        <p14:creationId xmlns:p14="http://schemas.microsoft.com/office/powerpoint/2010/main" val="195288014"/>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8344" y="3044953"/>
            <a:ext cx="5021182" cy="566928"/>
          </a:xfrm>
        </p:spPr>
        <p:txBody>
          <a:bodyPr>
            <a:normAutofit/>
          </a:bodyPr>
          <a:lstStyle/>
          <a:p>
            <a:r>
              <a:rPr lang="el-GR" sz="1800" b="1" dirty="0">
                <a:latin typeface="Times New Roman" panose="02020603050405020304" pitchFamily="18" charset="0"/>
                <a:cs typeface="Times New Roman" panose="02020603050405020304" pitchFamily="18" charset="0"/>
              </a:rPr>
              <a:t>8. Εισαγωγή </a:t>
            </a:r>
            <a:r>
              <a:rPr lang="el-GR" sz="1800" b="1" dirty="0">
                <a:latin typeface="Times New Roman" panose="02020603050405020304" pitchFamily="18" charset="0"/>
                <a:cs typeface="Times New Roman" panose="02020603050405020304" pitchFamily="18" charset="0"/>
              </a:rPr>
              <a:t>στο </a:t>
            </a:r>
            <a:r>
              <a:rPr lang="en-US" sz="1800" b="1" dirty="0">
                <a:latin typeface="Times New Roman" panose="02020603050405020304" pitchFamily="18" charset="0"/>
                <a:cs typeface="Times New Roman" panose="02020603050405020304" pitchFamily="18" charset="0"/>
              </a:rPr>
              <a:t>HACCP</a:t>
            </a:r>
            <a:endParaRPr lang="el-GR" sz="1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655857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9264"/>
            <a:ext cx="11226150" cy="4870457"/>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Ορισμός του HACCP </a:t>
            </a:r>
            <a:endParaRPr lang="el-GR" sz="1800" b="1" dirty="0" smtClean="0">
              <a:latin typeface="Times New Roman" panose="02020603050405020304" pitchFamily="18" charset="0"/>
              <a:cs typeface="Times New Roman" panose="02020603050405020304" pitchFamily="18" charset="0"/>
            </a:endParaRPr>
          </a:p>
          <a:p>
            <a:pPr algn="just">
              <a:lnSpc>
                <a:spcPct val="150000"/>
              </a:lnSpc>
            </a:pPr>
            <a:r>
              <a:rPr lang="el-GR" sz="1800" dirty="0" smtClean="0">
                <a:latin typeface="Times New Roman" panose="02020603050405020304" pitchFamily="18" charset="0"/>
                <a:cs typeface="Times New Roman" panose="02020603050405020304" pitchFamily="18" charset="0"/>
              </a:rPr>
              <a:t>Το </a:t>
            </a:r>
            <a:r>
              <a:rPr lang="el-GR" sz="1800" dirty="0">
                <a:latin typeface="Times New Roman" panose="02020603050405020304" pitchFamily="18" charset="0"/>
                <a:cs typeface="Times New Roman" panose="02020603050405020304" pitchFamily="18" charset="0"/>
              </a:rPr>
              <a:t>HACCP </a:t>
            </a:r>
            <a:r>
              <a:rPr lang="el-GR" sz="1800" dirty="0" smtClean="0">
                <a:latin typeface="Times New Roman" panose="02020603050405020304" pitchFamily="18" charset="0"/>
                <a:cs typeface="Times New Roman" panose="02020603050405020304" pitchFamily="18" charset="0"/>
              </a:rPr>
              <a:t>(Hazard(s</a:t>
            </a:r>
            <a:r>
              <a:rPr lang="el-GR" sz="1800" dirty="0">
                <a:latin typeface="Times New Roman" panose="02020603050405020304" pitchFamily="18" charset="0"/>
                <a:cs typeface="Times New Roman" panose="02020603050405020304" pitchFamily="18" charset="0"/>
              </a:rPr>
              <a:t>) Analysis Critical Control Point(s</a:t>
            </a:r>
            <a:r>
              <a:rPr lang="el-GR" sz="1800" dirty="0" smtClean="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cs typeface="Times New Roman" panose="02020603050405020304" pitchFamily="18" charset="0"/>
              </a:rPr>
              <a:t>η μετάφραση των οποίων στα ελληνικά αποδίδεται ως Ανάλυση Παραγόντων Κινδύνου Κρίσιμων Σημείων Ελέγχου </a:t>
            </a:r>
            <a:r>
              <a:rPr lang="el-GR" sz="1800" dirty="0">
                <a:latin typeface="Times New Roman" panose="02020603050405020304" pitchFamily="18" charset="0"/>
                <a:cs typeface="Times New Roman" panose="02020603050405020304" pitchFamily="18" charset="0"/>
              </a:rPr>
              <a:t>αποτελεί μια συστηματική προσέγγιση στην αναγνώριση, την εκτίμηση και τον έλεγχο, καθ’ όλη την παραγωγική διαδικασία, των παραγόντων εκείνων που σχετίζονται με την ασφάλεια ενός προϊόντος (= παράγοντες κινδύνου</a:t>
            </a:r>
            <a:r>
              <a:rPr lang="el-GR" sz="1800" dirty="0" smtClean="0">
                <a:latin typeface="Times New Roman" panose="02020603050405020304" pitchFamily="18" charset="0"/>
                <a:cs typeface="Times New Roman" panose="02020603050405020304" pitchFamily="18" charset="0"/>
              </a:rPr>
              <a:t>).</a:t>
            </a:r>
          </a:p>
          <a:p>
            <a:pPr algn="just">
              <a:lnSpc>
                <a:spcPct val="150000"/>
              </a:lnSpc>
            </a:pPr>
            <a:endParaRPr lang="el-GR" sz="18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Το HACCP είναι ένα προληπτικό </a:t>
            </a:r>
            <a:r>
              <a:rPr lang="el-GR" sz="1800" dirty="0">
                <a:latin typeface="Times New Roman" panose="02020603050405020304" pitchFamily="18" charset="0"/>
                <a:cs typeface="Times New Roman" panose="02020603050405020304" pitchFamily="18" charset="0"/>
              </a:rPr>
              <a:t>σύστημα</a:t>
            </a:r>
            <a:endParaRPr lang="el-GR" sz="18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Στόχος </a:t>
            </a:r>
            <a:r>
              <a:rPr lang="el-GR" sz="1800" dirty="0">
                <a:latin typeface="Times New Roman" panose="02020603050405020304" pitchFamily="18" charset="0"/>
                <a:cs typeface="Times New Roman" panose="02020603050405020304" pitchFamily="18" charset="0"/>
              </a:rPr>
              <a:t>του συστήματος HACCP είναι η σχετική ασφάλεια του τροφίμου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1346759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1800" dirty="0">
                <a:latin typeface="Times New Roman" panose="02020603050405020304" pitchFamily="18" charset="0"/>
                <a:cs typeface="Times New Roman" panose="02020603050405020304" pitchFamily="18" charset="0"/>
              </a:rPr>
              <a:t>Παράγοντας κινδύνου (</a:t>
            </a:r>
            <a:r>
              <a:rPr lang="en-US" sz="1800" dirty="0">
                <a:latin typeface="Times New Roman" panose="02020603050405020304" pitchFamily="18" charset="0"/>
                <a:cs typeface="Times New Roman" panose="02020603050405020304" pitchFamily="18" charset="0"/>
              </a:rPr>
              <a:t>hazard) </a:t>
            </a:r>
            <a:endParaRPr lang="el-GR"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70635" y="2145668"/>
            <a:ext cx="5021182" cy="2535936"/>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Κάθε βιολογικός, χημικός ή φυσικός παράγοντας ο οποίος είναι εύλογα πιθανό να προκαλέσει νόσο/αρρώστια ή τραυματισμό σε περίπτωση απουσίας ελέγχου του.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rotWithShape="1">
          <a:blip r:embed="rId2"/>
          <a:srcRect l="67778" t="23333" r="21111" b="57901"/>
          <a:stretch/>
        </p:blipFill>
        <p:spPr>
          <a:xfrm>
            <a:off x="1236133" y="2269067"/>
            <a:ext cx="3014134" cy="2489200"/>
          </a:xfrm>
          <a:prstGeom prst="rect">
            <a:avLst/>
          </a:prstGeom>
        </p:spPr>
      </p:pic>
    </p:spTree>
    <p:extLst>
      <p:ext uri="{BB962C8B-B14F-4D97-AF65-F5344CB8AC3E}">
        <p14:creationId xmlns:p14="http://schemas.microsoft.com/office/powerpoint/2010/main" val="3997336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duotone>
              <a:prstClr val="black"/>
              <a:srgbClr val="D9C3A5">
                <a:tint val="50000"/>
                <a:satMod val="180000"/>
              </a:srgbClr>
            </a:duotone>
          </a:blip>
          <a:srcRect l="21458" t="35926" r="22083" b="8519"/>
          <a:stretch/>
        </p:blipFill>
        <p:spPr>
          <a:xfrm>
            <a:off x="5364004" y="1380468"/>
            <a:ext cx="6553200" cy="440690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Rectangle 5"/>
          <p:cNvSpPr/>
          <p:nvPr/>
        </p:nvSpPr>
        <p:spPr>
          <a:xfrm>
            <a:off x="573660" y="2854868"/>
            <a:ext cx="4397101"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Βιολογικοί παράγοντες κινδύνου τροφίμων</a:t>
            </a:r>
            <a:endParaRPr lang="el-G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9703347"/>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70" y="3123229"/>
            <a:ext cx="5021182" cy="562525"/>
          </a:xfrm>
        </p:spPr>
        <p:txBody>
          <a:bodyPr>
            <a:normAutofit/>
          </a:bodyPr>
          <a:lstStyle/>
          <a:p>
            <a:r>
              <a:rPr lang="el-GR" sz="1800" dirty="0">
                <a:latin typeface="Times New Roman" panose="02020603050405020304" pitchFamily="18" charset="0"/>
                <a:cs typeface="Times New Roman" panose="02020603050405020304" pitchFamily="18" charset="0"/>
              </a:rPr>
              <a:t>Χημικοί παράγοντες κινδύνου τροφίμων</a:t>
            </a:r>
          </a:p>
        </p:txBody>
      </p:sp>
      <p:pic>
        <p:nvPicPr>
          <p:cNvPr id="5" name="Content Placeholder 4"/>
          <p:cNvPicPr>
            <a:picLocks noGrp="1" noChangeAspect="1"/>
          </p:cNvPicPr>
          <p:nvPr>
            <p:ph idx="1"/>
          </p:nvPr>
        </p:nvPicPr>
        <p:blipFill rotWithShape="1">
          <a:blip r:embed="rId2">
            <a:duotone>
              <a:prstClr val="black"/>
              <a:srgbClr val="D9C3A5">
                <a:tint val="50000"/>
                <a:satMod val="180000"/>
              </a:srgbClr>
            </a:duotone>
          </a:blip>
          <a:srcRect l="21256" t="30759" r="21752" b="18881"/>
          <a:stretch/>
        </p:blipFill>
        <p:spPr>
          <a:xfrm>
            <a:off x="5181599" y="1210733"/>
            <a:ext cx="6815668" cy="406400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025602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70" y="2991996"/>
            <a:ext cx="5021182" cy="824992"/>
          </a:xfrm>
        </p:spPr>
        <p:txBody>
          <a:bodyPr>
            <a:normAutofit/>
          </a:bodyPr>
          <a:lstStyle/>
          <a:p>
            <a:r>
              <a:rPr lang="el-GR" sz="1800" dirty="0">
                <a:latin typeface="Times New Roman" panose="02020603050405020304" pitchFamily="18" charset="0"/>
                <a:cs typeface="Times New Roman" panose="02020603050405020304" pitchFamily="18" charset="0"/>
              </a:rPr>
              <a:t>Φυσικοί παράγοντες κινδύνου τροφίμων</a:t>
            </a:r>
          </a:p>
        </p:txBody>
      </p:sp>
      <p:pic>
        <p:nvPicPr>
          <p:cNvPr id="5" name="Content Placeholder 4"/>
          <p:cNvPicPr>
            <a:picLocks noGrp="1" noChangeAspect="1"/>
          </p:cNvPicPr>
          <p:nvPr>
            <p:ph idx="1"/>
          </p:nvPr>
        </p:nvPicPr>
        <p:blipFill rotWithShape="1">
          <a:blip r:embed="rId2">
            <a:duotone>
              <a:prstClr val="black"/>
              <a:srgbClr val="D9C3A5">
                <a:tint val="50000"/>
                <a:satMod val="180000"/>
              </a:srgbClr>
            </a:duotone>
          </a:blip>
          <a:srcRect l="21256" t="36755" r="21414" b="7489"/>
          <a:stretch/>
        </p:blipFill>
        <p:spPr>
          <a:xfrm>
            <a:off x="5291667" y="1075266"/>
            <a:ext cx="6697133" cy="4182533"/>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424316752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rotWithShape="1">
          <a:blip r:embed="rId2"/>
          <a:srcRect l="25917" t="32814" r="29750" b="30000"/>
          <a:stretch/>
        </p:blipFill>
        <p:spPr>
          <a:xfrm>
            <a:off x="1691640" y="2595174"/>
            <a:ext cx="8107680" cy="3825240"/>
          </a:xfrm>
          <a:prstGeom prst="rect">
            <a:avLst/>
          </a:prstGeom>
        </p:spPr>
      </p:pic>
      <p:sp>
        <p:nvSpPr>
          <p:cNvPr id="6" name="Rectangle 5"/>
          <p:cNvSpPr/>
          <p:nvPr/>
        </p:nvSpPr>
        <p:spPr>
          <a:xfrm>
            <a:off x="1873673" y="952268"/>
            <a:ext cx="7743613" cy="873572"/>
          </a:xfrm>
          <a:prstGeom prst="rect">
            <a:avLst/>
          </a:prstGeom>
        </p:spPr>
        <p:txBody>
          <a:bodyPr wrap="square">
            <a:spAutoFit/>
          </a:bodyPr>
          <a:lstStyle/>
          <a:p>
            <a:pPr algn="ctr">
              <a:lnSpc>
                <a:spcPct val="150000"/>
              </a:lnSpc>
            </a:pPr>
            <a:r>
              <a:rPr lang="el-GR" dirty="0" smtClean="0">
                <a:latin typeface="Times New Roman" panose="02020603050405020304" pitchFamily="18" charset="0"/>
                <a:cs typeface="Times New Roman" panose="02020603050405020304" pitchFamily="18" charset="0"/>
              </a:rPr>
              <a:t>Χρονική αλληλουχία σημαντικών γεγονότων στην καθιέρωση του HACCP (προσαρμογή από Weinroth κ.ά., 2018)</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5116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267" y="969264"/>
            <a:ext cx="11243083" cy="4870457"/>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Το έτος 1993, αποτελεί μια χρονιά ορόσημο στην καθιέρωση του HACCP, καθώς η επιτροπή του διεθνή Κώδικα Τροφίμων (Joint FAO/WHO Codex Alimentarius Commission· Joint FAO/WHO CAC) εκδίδει κατευθυντήριες γραμμές για την εφαρμογή του συστήματος HACCP.</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a:blip r:embed="rId2"/>
          <a:stretch>
            <a:fillRect/>
          </a:stretch>
        </p:blipFill>
        <p:spPr>
          <a:xfrm>
            <a:off x="3386341" y="3645267"/>
            <a:ext cx="5350933" cy="2194454"/>
          </a:xfrm>
          <a:prstGeom prst="rect">
            <a:avLst/>
          </a:prstGeom>
        </p:spPr>
      </p:pic>
    </p:spTree>
    <p:extLst>
      <p:ext uri="{BB962C8B-B14F-4D97-AF65-F5344CB8AC3E}">
        <p14:creationId xmlns:p14="http://schemas.microsoft.com/office/powerpoint/2010/main" val="36345568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61</TotalTime>
  <Words>491</Words>
  <Application>Microsoft Office PowerPoint</Application>
  <PresentationFormat>Widescreen</PresentationFormat>
  <Paragraphs>45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Bierstadt</vt:lpstr>
      <vt:lpstr>Times New Roman</vt:lpstr>
      <vt:lpstr>Wingdings</vt:lpstr>
      <vt:lpstr>GestaltVTI</vt:lpstr>
      <vt:lpstr>Ασφάλεια &amp; Ποιότητα Τροφίμων</vt:lpstr>
      <vt:lpstr>PowerPoint Presentation</vt:lpstr>
      <vt:lpstr>PowerPoint Presentation</vt:lpstr>
      <vt:lpstr>Παράγοντας κινδύνου (hazard) </vt:lpstr>
      <vt:lpstr>PowerPoint Presentation</vt:lpstr>
      <vt:lpstr>Χημικοί παράγοντες κινδύνου τροφίμων</vt:lpstr>
      <vt:lpstr>Φυσικοί παράγοντες κινδύνου τροφίμων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Ασφάλεια &amp; Ποιότητα Τροφίμων</dc:title>
  <dc:creator>Νατάσα Παλαιογεώργου</dc:creator>
  <cp:lastModifiedBy>Νατάσα Παλαιογεώργου</cp:lastModifiedBy>
  <cp:revision>23</cp:revision>
  <dcterms:created xsi:type="dcterms:W3CDTF">2022-01-05T14:21:13Z</dcterms:created>
  <dcterms:modified xsi:type="dcterms:W3CDTF">2022-01-05T15:22:29Z</dcterms:modified>
</cp:coreProperties>
</file>