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 id="260" r:id="rId7"/>
    <p:sldId id="266" r:id="rId8"/>
    <p:sldId id="262" r:id="rId9"/>
    <p:sldId id="261" r:id="rId10"/>
    <p:sldId id="263" r:id="rId11"/>
    <p:sldId id="264" r:id="rId12"/>
    <p:sldId id="265" r:id="rId13"/>
    <p:sldId id="268" r:id="rId14"/>
    <p:sldId id="269" r:id="rId15"/>
    <p:sldId id="271"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66431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25747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37065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5991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13215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64906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22703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3007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14523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555722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96123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99401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034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80688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28145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A71ABF-5EE1-4063-B691-41E4D99CD576}"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685967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0A97F5-B131-45A9-8770-F816DFFABBA9}"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866381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079291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02679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839828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530336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87478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8AFB6F-4D0C-460E-827F-A811CDEBD36B}"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355821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884615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81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CF6310-F73D-4B07-A58B-CC78A295133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23160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5AA459-F311-4427-95B2-3ABA102FA3C7}"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xmlns=""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5123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95FCE-6991-4111-98F7-FF065F5CCE1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391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xmlns=""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Bierstadt"/>
              <a:ea typeface="+mn-ea"/>
              <a:cs typeface="+mn-cs"/>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B06C53-BA54-45D9-BE92-C91A0BA53A6A}"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78285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C16B91-0506-40AB-8AC4-E18866D22ECC}"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427858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49AAF9-7C92-49F7-9004-6F4C36DBC0A3}"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254179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478DA-7B69-4043-9C61-21E7F351F121}"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58018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DD2476-F947-4F8A-ABE1-28B9ECA96F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09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27497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248320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9ADE76-4E1D-4DD3-8859-ED9E85B1C998}" type="datetime1">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1/5/2022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Bierstadt"/>
              <a:ea typeface="+mn-ea"/>
              <a:cs typeface="+mn-cs"/>
            </a:endParaRPr>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831168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1980C8-FD80-43D8-9D6A-0262A4D533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Τίτλος 1">
            <a:extLst>
              <a:ext uri="{FF2B5EF4-FFF2-40B4-BE49-F238E27FC236}">
                <a16:creationId xmlns:a16="http://schemas.microsoft.com/office/drawing/2014/main" id="{4598F5BC-B177-4036-925A-6BFE9354F277}"/>
              </a:ext>
            </a:extLst>
          </p:cNvPr>
          <p:cNvSpPr>
            <a:spLocks noGrp="1"/>
          </p:cNvSpPr>
          <p:nvPr>
            <p:ph type="ctrTitle"/>
          </p:nvPr>
        </p:nvSpPr>
        <p:spPr>
          <a:xfrm>
            <a:off x="517870" y="978408"/>
            <a:ext cx="5021182" cy="2334248"/>
          </a:xfrm>
        </p:spPr>
        <p:txBody>
          <a:bodyPr vert="horz" lIns="91440" tIns="45720" rIns="91440" bIns="45720" rtlCol="0" anchor="t">
            <a:normAutofit/>
          </a:bodyPr>
          <a:lstStyle/>
          <a:p>
            <a:pPr>
              <a:lnSpc>
                <a:spcPct val="90000"/>
              </a:lnSpc>
            </a:pPr>
            <a:r>
              <a:rPr lang="en-US"/>
              <a:t>Ασφάλεια &amp; Ποιότητα Τροφίμων</a:t>
            </a:r>
          </a:p>
        </p:txBody>
      </p:sp>
      <p:sp>
        <p:nvSpPr>
          <p:cNvPr id="3" name="Υπότιτλος 2">
            <a:extLst>
              <a:ext uri="{FF2B5EF4-FFF2-40B4-BE49-F238E27FC236}">
                <a16:creationId xmlns:a16="http://schemas.microsoft.com/office/drawing/2014/main" id="{9325F1B3-3464-4ACB-9894-6B18E5887BDB}"/>
              </a:ext>
            </a:extLst>
          </p:cNvPr>
          <p:cNvSpPr>
            <a:spLocks noGrp="1"/>
          </p:cNvSpPr>
          <p:nvPr>
            <p:ph type="subTitle" idx="1"/>
          </p:nvPr>
        </p:nvSpPr>
        <p:spPr>
          <a:xfrm>
            <a:off x="6652366" y="3705226"/>
            <a:ext cx="5040785" cy="2141392"/>
          </a:xfrm>
        </p:spPr>
        <p:txBody>
          <a:bodyPr vert="horz" lIns="91440" tIns="45720" rIns="91440" bIns="45720" rtlCol="0" anchor="b">
            <a:normAutofit/>
          </a:bodyPr>
          <a:lstStyle/>
          <a:p>
            <a:pPr>
              <a:lnSpc>
                <a:spcPct val="90000"/>
              </a:lnSpc>
            </a:pPr>
            <a:endParaRPr lang="en-US" dirty="0"/>
          </a:p>
          <a:p>
            <a:pPr>
              <a:lnSpc>
                <a:spcPct val="90000"/>
              </a:lnSpc>
            </a:pPr>
            <a:r>
              <a:rPr lang="en-US" i="0" dirty="0" err="1">
                <a:latin typeface="Times New Roman" panose="02020603050405020304" pitchFamily="18" charset="0"/>
                <a:cs typeface="Times New Roman" panose="02020603050405020304" pitchFamily="18" charset="0"/>
              </a:rPr>
              <a:t>Διάλεξη</a:t>
            </a:r>
            <a:r>
              <a:rPr lang="en-US" i="0" dirty="0">
                <a:latin typeface="Times New Roman" panose="02020603050405020304" pitchFamily="18" charset="0"/>
                <a:cs typeface="Times New Roman" panose="02020603050405020304" pitchFamily="18" charset="0"/>
              </a:rPr>
              <a:t> </a:t>
            </a:r>
            <a:r>
              <a:rPr lang="el-GR" i="0" dirty="0">
                <a:latin typeface="Times New Roman" panose="02020603050405020304" pitchFamily="18" charset="0"/>
                <a:cs typeface="Times New Roman" panose="02020603050405020304" pitchFamily="18" charset="0"/>
              </a:rPr>
              <a:t>7</a:t>
            </a:r>
            <a:r>
              <a:rPr lang="en-US" i="0" baseline="30000" dirty="0" smtClean="0">
                <a:latin typeface="Times New Roman" panose="02020603050405020304" pitchFamily="18" charset="0"/>
                <a:cs typeface="Times New Roman" panose="02020603050405020304" pitchFamily="18" charset="0"/>
              </a:rPr>
              <a:t>η</a:t>
            </a:r>
            <a:r>
              <a:rPr lang="el-GR" i="0" baseline="30000" dirty="0" smtClean="0">
                <a:latin typeface="Times New Roman" panose="02020603050405020304" pitchFamily="18" charset="0"/>
                <a:cs typeface="Times New Roman" panose="02020603050405020304" pitchFamily="18" charset="0"/>
              </a:rPr>
              <a:t> </a:t>
            </a:r>
            <a:r>
              <a:rPr lang="el-GR" i="0" dirty="0" smtClean="0">
                <a:latin typeface="Times New Roman" panose="02020603050405020304" pitchFamily="18" charset="0"/>
                <a:cs typeface="Times New Roman" panose="02020603050405020304" pitchFamily="18" charset="0"/>
              </a:rPr>
              <a:t> </a:t>
            </a:r>
            <a:endParaRPr lang="el-GR" i="0" dirty="0">
              <a:latin typeface="Times New Roman" panose="02020603050405020304" pitchFamily="18" charset="0"/>
              <a:cs typeface="Times New Roman" panose="02020603050405020304" pitchFamily="18" charset="0"/>
            </a:endParaRPr>
          </a:p>
          <a:p>
            <a:pPr>
              <a:lnSpc>
                <a:spcPct val="90000"/>
              </a:lnSpc>
            </a:pPr>
            <a:r>
              <a:rPr lang="en-US" i="0" dirty="0">
                <a:latin typeface="Times New Roman" panose="02020603050405020304" pitchFamily="18" charset="0"/>
                <a:cs typeface="Times New Roman" panose="02020603050405020304" pitchFamily="18" charset="0"/>
              </a:rPr>
              <a:t>Παλα</a:t>
            </a:r>
            <a:r>
              <a:rPr lang="en-US" i="0" dirty="0" err="1">
                <a:latin typeface="Times New Roman" panose="02020603050405020304" pitchFamily="18" charset="0"/>
                <a:cs typeface="Times New Roman" panose="02020603050405020304" pitchFamily="18" charset="0"/>
              </a:rPr>
              <a:t>ιογεώργου</a:t>
            </a:r>
            <a:r>
              <a:rPr lang="en-US" i="0" dirty="0">
                <a:latin typeface="Times New Roman" panose="02020603050405020304" pitchFamily="18" charset="0"/>
                <a:cs typeface="Times New Roman" panose="02020603050405020304" pitchFamily="18" charset="0"/>
              </a:rPr>
              <a:t> </a:t>
            </a:r>
            <a:r>
              <a:rPr lang="en-US" i="0" dirty="0" err="1">
                <a:latin typeface="Times New Roman" panose="02020603050405020304" pitchFamily="18" charset="0"/>
                <a:cs typeface="Times New Roman" panose="02020603050405020304" pitchFamily="18" charset="0"/>
              </a:rPr>
              <a:t>Αν</a:t>
            </a:r>
            <a:r>
              <a:rPr lang="en-US" i="0" dirty="0">
                <a:latin typeface="Times New Roman" panose="02020603050405020304" pitchFamily="18" charset="0"/>
                <a:cs typeface="Times New Roman" panose="02020603050405020304" pitchFamily="18" charset="0"/>
              </a:rPr>
              <a:t>αστασία</a:t>
            </a:r>
            <a:r>
              <a:rPr lang="el-GR" i="0" dirty="0">
                <a:latin typeface="Times New Roman" panose="02020603050405020304" pitchFamily="18" charset="0"/>
                <a:cs typeface="Times New Roman" panose="02020603050405020304" pitchFamily="18" charset="0"/>
              </a:rPr>
              <a:t>-</a:t>
            </a:r>
            <a:r>
              <a:rPr lang="en-US" i="0" dirty="0">
                <a:latin typeface="Times New Roman" panose="02020603050405020304" pitchFamily="18" charset="0"/>
                <a:cs typeface="Times New Roman" panose="02020603050405020304" pitchFamily="18" charset="0"/>
              </a:rPr>
              <a:t>Μα</a:t>
            </a:r>
            <a:r>
              <a:rPr lang="en-US" i="0" dirty="0" err="1">
                <a:latin typeface="Times New Roman" panose="02020603050405020304" pitchFamily="18" charset="0"/>
                <a:cs typeface="Times New Roman" panose="02020603050405020304" pitchFamily="18" charset="0"/>
              </a:rPr>
              <a:t>ρίν</a:t>
            </a:r>
            <a:r>
              <a:rPr lang="en-US" i="0" dirty="0">
                <a:latin typeface="Times New Roman" panose="02020603050405020304" pitchFamily="18" charset="0"/>
                <a:cs typeface="Times New Roman" panose="02020603050405020304" pitchFamily="18" charset="0"/>
              </a:rPr>
              <a:t>α </a:t>
            </a:r>
            <a:endParaRPr lang="el-GR" i="0" dirty="0">
              <a:latin typeface="Times New Roman" panose="02020603050405020304" pitchFamily="18" charset="0"/>
              <a:cs typeface="Times New Roman" panose="02020603050405020304" pitchFamily="18" charset="0"/>
            </a:endParaRPr>
          </a:p>
          <a:p>
            <a:pPr>
              <a:lnSpc>
                <a:spcPct val="90000"/>
              </a:lnSpc>
            </a:pPr>
            <a:r>
              <a:rPr lang="el-GR" i="0" dirty="0">
                <a:latin typeface="Times New Roman" panose="02020603050405020304" pitchFamily="18" charset="0"/>
                <a:cs typeface="Times New Roman" panose="02020603050405020304" pitchFamily="18" charset="0"/>
              </a:rPr>
              <a:t>Βιοτεχνολόγος </a:t>
            </a:r>
            <a:r>
              <a:rPr lang="en-US" i="0" dirty="0">
                <a:latin typeface="Times New Roman" panose="02020603050405020304" pitchFamily="18" charset="0"/>
                <a:cs typeface="Times New Roman" panose="02020603050405020304" pitchFamily="18" charset="0"/>
              </a:rPr>
              <a:t>MSc, PhD</a:t>
            </a:r>
          </a:p>
          <a:p>
            <a:pPr>
              <a:lnSpc>
                <a:spcPct val="90000"/>
              </a:lnSpc>
            </a:pPr>
            <a:r>
              <a:rPr lang="en-US" i="0" dirty="0">
                <a:latin typeface="Times New Roman" panose="02020603050405020304" pitchFamily="18" charset="0"/>
                <a:cs typeface="Times New Roman" panose="02020603050405020304" pitchFamily="18" charset="0"/>
              </a:rPr>
              <a:t>Πα</a:t>
            </a:r>
            <a:r>
              <a:rPr lang="en-US" i="0" dirty="0" err="1">
                <a:latin typeface="Times New Roman" panose="02020603050405020304" pitchFamily="18" charset="0"/>
                <a:cs typeface="Times New Roman" panose="02020603050405020304" pitchFamily="18" charset="0"/>
              </a:rPr>
              <a:t>νε</a:t>
            </a:r>
            <a:r>
              <a:rPr lang="en-US" i="0" dirty="0">
                <a:latin typeface="Times New Roman" panose="02020603050405020304" pitchFamily="18" charset="0"/>
                <a:cs typeface="Times New Roman" panose="02020603050405020304" pitchFamily="18" charset="0"/>
              </a:rPr>
              <a:t>πιστημιακ</a:t>
            </a:r>
            <a:r>
              <a:rPr lang="el-GR" i="0" dirty="0">
                <a:latin typeface="Times New Roman" panose="02020603050405020304" pitchFamily="18" charset="0"/>
                <a:cs typeface="Times New Roman" panose="02020603050405020304" pitchFamily="18" charset="0"/>
              </a:rPr>
              <a:t>ή</a:t>
            </a:r>
            <a:r>
              <a:rPr lang="en-US" i="0" dirty="0">
                <a:latin typeface="Times New Roman" panose="02020603050405020304" pitchFamily="18" charset="0"/>
                <a:cs typeface="Times New Roman" panose="02020603050405020304" pitchFamily="18" charset="0"/>
              </a:rPr>
              <a:t> Υπ</a:t>
            </a:r>
            <a:r>
              <a:rPr lang="en-US" i="0" dirty="0" err="1">
                <a:latin typeface="Times New Roman" panose="02020603050405020304" pitchFamily="18" charset="0"/>
                <a:cs typeface="Times New Roman" panose="02020603050405020304" pitchFamily="18" charset="0"/>
              </a:rPr>
              <a:t>ότροφος</a:t>
            </a:r>
            <a:r>
              <a:rPr lang="en-US" i="0" dirty="0">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B2C335F7-F61C-4EB4-80F2-4B1438FE6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Εικόνα 3">
            <a:extLst>
              <a:ext uri="{FF2B5EF4-FFF2-40B4-BE49-F238E27FC236}">
                <a16:creationId xmlns:a16="http://schemas.microsoft.com/office/drawing/2014/main" id="{D9BF9B61-A877-4B73-835A-318C0D829B01}"/>
              </a:ext>
            </a:extLst>
          </p:cNvPr>
          <p:cNvPicPr>
            <a:picLocks noChangeAspect="1"/>
          </p:cNvPicPr>
          <p:nvPr/>
        </p:nvPicPr>
        <p:blipFill rotWithShape="1">
          <a:blip r:embed="rId2"/>
          <a:srcRect l="2285" r="5965" b="3"/>
          <a:stretch/>
        </p:blipFill>
        <p:spPr>
          <a:xfrm>
            <a:off x="7963958" y="657369"/>
            <a:ext cx="2390626" cy="2647807"/>
          </a:xfrm>
          <a:prstGeom prst="rect">
            <a:avLst/>
          </a:prstGeom>
        </p:spPr>
      </p:pic>
      <p:sp>
        <p:nvSpPr>
          <p:cNvPr id="24" name="Rectangle 23">
            <a:extLst>
              <a:ext uri="{FF2B5EF4-FFF2-40B4-BE49-F238E27FC236}">
                <a16:creationId xmlns:a16="http://schemas.microsoft.com/office/drawing/2014/main" id="{F1189494-2B67-46D2-93D6-A122A09BF6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25001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594" y="969264"/>
            <a:ext cx="11282756"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Π</a:t>
            </a:r>
            <a:r>
              <a:rPr lang="el-GR" sz="1800" b="1" dirty="0" smtClean="0">
                <a:latin typeface="Times New Roman" panose="02020603050405020304" pitchFamily="18" charset="0"/>
                <a:cs typeface="Times New Roman" panose="02020603050405020304" pitchFamily="18" charset="0"/>
              </a:rPr>
              <a:t>ως </a:t>
            </a:r>
            <a:r>
              <a:rPr lang="el-GR" sz="1800" b="1" dirty="0">
                <a:latin typeface="Times New Roman" panose="02020603050405020304" pitchFamily="18" charset="0"/>
                <a:cs typeface="Times New Roman" panose="02020603050405020304" pitchFamily="18" charset="0"/>
              </a:rPr>
              <a:t>βοηθάει </a:t>
            </a:r>
            <a:r>
              <a:rPr lang="el-GR" sz="1800" b="1" dirty="0" smtClean="0">
                <a:latin typeface="Times New Roman" panose="02020603050405020304" pitchFamily="18" charset="0"/>
                <a:cs typeface="Times New Roman" panose="02020603050405020304" pitchFamily="18" charset="0"/>
              </a:rPr>
              <a:t>τελικά μια </a:t>
            </a:r>
            <a:r>
              <a:rPr lang="el-GR" sz="1800" b="1" dirty="0">
                <a:latin typeface="Times New Roman" panose="02020603050405020304" pitchFamily="18" charset="0"/>
                <a:cs typeface="Times New Roman" panose="02020603050405020304" pitchFamily="18" charset="0"/>
              </a:rPr>
              <a:t>επιχείρηση τροφίμων</a:t>
            </a:r>
            <a:r>
              <a:rPr lang="el-GR" sz="1800" b="1" dirty="0" smtClean="0">
                <a:latin typeface="Times New Roman" panose="02020603050405020304" pitchFamily="18" charset="0"/>
                <a:cs typeface="Times New Roman" panose="02020603050405020304" pitchFamily="18" charset="0"/>
              </a:rPr>
              <a:t>;</a:t>
            </a:r>
          </a:p>
          <a:p>
            <a:pPr algn="just">
              <a:lnSpc>
                <a:spcPct val="150000"/>
              </a:lnSpc>
            </a:pPr>
            <a:r>
              <a:rPr lang="el-GR" sz="1800" dirty="0">
                <a:latin typeface="Times New Roman" panose="02020603050405020304" pitchFamily="18" charset="0"/>
                <a:cs typeface="Times New Roman" panose="02020603050405020304" pitchFamily="18" charset="0"/>
              </a:rPr>
              <a:t>Διατροφικά σκάνδαλα που έχουν έρθει κατά καιρούς στο φως της δημοσιότητας τα τελευταία </a:t>
            </a:r>
            <a:r>
              <a:rPr lang="el-GR" sz="1800" dirty="0" smtClean="0">
                <a:latin typeface="Times New Roman" panose="02020603050405020304" pitchFamily="18" charset="0"/>
                <a:cs typeface="Times New Roman" panose="02020603050405020304" pitchFamily="18" charset="0"/>
              </a:rPr>
              <a:t>χρόνια όπως το </a:t>
            </a:r>
            <a:r>
              <a:rPr lang="el-GR" sz="1800" dirty="0">
                <a:latin typeface="Times New Roman" panose="02020603050405020304" pitchFamily="18" charset="0"/>
                <a:cs typeface="Times New Roman" panose="02020603050405020304" pitchFamily="18" charset="0"/>
              </a:rPr>
              <a:t>σκάνδαλο με το αλογίσιο κρέας,  το νοθευμένο ελαιόλαδο, τις διοξίνες, τα παράνομα </a:t>
            </a:r>
            <a:r>
              <a:rPr lang="el-GR" sz="1800" dirty="0" smtClean="0">
                <a:latin typeface="Times New Roman" panose="02020603050405020304" pitchFamily="18" charset="0"/>
                <a:cs typeface="Times New Roman" panose="02020603050405020304" pitchFamily="18" charset="0"/>
              </a:rPr>
              <a:t>φυτοφάρμακα οδήγησαν στην αναγκαιότητα για ιχνηλασιμότητα. </a:t>
            </a:r>
            <a:r>
              <a:rPr lang="el-GR" sz="1800" dirty="0">
                <a:latin typeface="Times New Roman" panose="02020603050405020304" pitchFamily="18" charset="0"/>
                <a:cs typeface="Times New Roman" panose="02020603050405020304" pitchFamily="18" charset="0"/>
              </a:rPr>
              <a:t>Μια επιχείρηση που γνωρίζει ότι το προϊόν της είναι ελαττωματικό αλλά δεν είναι σε θέση να ανιχνεύσει το προϊόν </a:t>
            </a:r>
            <a:r>
              <a:rPr lang="el-GR" sz="1800" b="1" dirty="0">
                <a:latin typeface="Times New Roman" panose="02020603050405020304" pitchFamily="18" charset="0"/>
                <a:cs typeface="Times New Roman" panose="02020603050405020304" pitchFamily="18" charset="0"/>
              </a:rPr>
              <a:t>εκτίθεται σε σημαντικό βαθμό </a:t>
            </a:r>
            <a:r>
              <a:rPr lang="el-GR" sz="1800" dirty="0" smtClean="0">
                <a:latin typeface="Times New Roman" panose="02020603050405020304" pitchFamily="18" charset="0"/>
                <a:cs typeface="Times New Roman" panose="02020603050405020304" pitchFamily="18" charset="0"/>
              </a:rPr>
              <a:t>.</a:t>
            </a:r>
          </a:p>
          <a:p>
            <a:pPr algn="just">
              <a:lnSpc>
                <a:spcPct val="150000"/>
              </a:lnSpc>
            </a:pPr>
            <a:r>
              <a:rPr lang="el-GR" sz="1800" dirty="0">
                <a:latin typeface="Times New Roman" panose="02020603050405020304" pitchFamily="18" charset="0"/>
                <a:cs typeface="Times New Roman" panose="02020603050405020304" pitchFamily="18" charset="0"/>
              </a:rPr>
              <a:t>Ακόμη, οι συχνές ανακλήσεις προϊόντων μια επιχείρησης οδηγούν σε </a:t>
            </a:r>
            <a:r>
              <a:rPr lang="el-GR" sz="1800" b="1" dirty="0" smtClean="0">
                <a:latin typeface="Times New Roman" panose="02020603050405020304" pitchFamily="18" charset="0"/>
                <a:cs typeface="Times New Roman" panose="02020603050405020304" pitchFamily="18" charset="0"/>
              </a:rPr>
              <a:t>δυσφήμισή</a:t>
            </a:r>
            <a:r>
              <a:rPr lang="el-GR" sz="1800" dirty="0" smtClean="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της</a:t>
            </a:r>
            <a:r>
              <a:rPr lang="el-GR" sz="1800" b="1" dirty="0" smtClean="0">
                <a:latin typeface="Times New Roman" panose="02020603050405020304" pitchFamily="18" charset="0"/>
                <a:cs typeface="Times New Roman" panose="02020603050405020304" pitchFamily="18" charset="0"/>
              </a:rPr>
              <a:t>. </a:t>
            </a:r>
            <a:endParaRPr lang="el-GR" sz="1800" b="1" dirty="0">
              <a:latin typeface="Times New Roman" panose="02020603050405020304" pitchFamily="18" charset="0"/>
              <a:cs typeface="Times New Roman" panose="02020603050405020304" pitchFamily="18" charset="0"/>
            </a:endParaRPr>
          </a:p>
          <a:p>
            <a:pPr algn="just">
              <a:lnSpc>
                <a:spcPct val="150000"/>
              </a:lnSpc>
            </a:pPr>
            <a:endParaRPr lang="el-GR"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rotWithShape="1">
          <a:blip r:embed="rId2"/>
          <a:srcRect l="11745" t="14143" r="11362" b="20426"/>
          <a:stretch/>
        </p:blipFill>
        <p:spPr>
          <a:xfrm>
            <a:off x="8421189" y="4476205"/>
            <a:ext cx="2603863" cy="1837509"/>
          </a:xfrm>
          <a:prstGeom prst="rect">
            <a:avLst/>
          </a:prstGeom>
        </p:spPr>
      </p:pic>
      <p:sp>
        <p:nvSpPr>
          <p:cNvPr id="6" name="TextBox 5"/>
          <p:cNvSpPr txBox="1"/>
          <p:nvPr/>
        </p:nvSpPr>
        <p:spPr>
          <a:xfrm>
            <a:off x="5677989" y="5210293"/>
            <a:ext cx="2342606"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Οικονομικό όφελος!!!</a:t>
            </a:r>
            <a:endParaRPr lang="el-G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15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34C0330F-1D4F-4552-B799-615DD237B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8" name="Rectangle 12">
            <a:extLst>
              <a:ext uri="{FF2B5EF4-FFF2-40B4-BE49-F238E27FC236}">
                <a16:creationId xmlns:a16="http://schemas.microsoft.com/office/drawing/2014/main" id="{C1F1676C-F2A4-4F2A-95E0-0AAB69957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9" name="Rectangle 14">
            <a:extLst>
              <a:ext uri="{FF2B5EF4-FFF2-40B4-BE49-F238E27FC236}">
                <a16:creationId xmlns:a16="http://schemas.microsoft.com/office/drawing/2014/main" id="{9322A652-16AB-4D19-AA9B-F65C112360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Θέση αριθμού διαφάνειας 3">
            <a:extLst>
              <a:ext uri="{FF2B5EF4-FFF2-40B4-BE49-F238E27FC236}">
                <a16:creationId xmlns:a16="http://schemas.microsoft.com/office/drawing/2014/main" id="{7BFC6B8E-7A21-4433-8629-0B7EF405A66C}"/>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5" name="Rectangle 4"/>
          <p:cNvSpPr/>
          <p:nvPr/>
        </p:nvSpPr>
        <p:spPr>
          <a:xfrm>
            <a:off x="5817326" y="914719"/>
            <a:ext cx="6096000" cy="5078313"/>
          </a:xfrm>
          <a:prstGeom prst="rect">
            <a:avLst/>
          </a:prstGeom>
        </p:spPr>
        <p:txBody>
          <a:bodyPr>
            <a:spAutoFit/>
          </a:bodyPr>
          <a:lstStyle/>
          <a:p>
            <a:pPr algn="just" fontAlgn="base">
              <a:lnSpc>
                <a:spcPct val="150000"/>
              </a:lnSpc>
            </a:pPr>
            <a:r>
              <a:rPr lang="el-GR" b="1" i="0" u="none" strike="noStrike" dirty="0" smtClean="0">
                <a:effectLst/>
                <a:latin typeface="Times New Roman" panose="02020603050405020304" pitchFamily="18" charset="0"/>
                <a:cs typeface="Times New Roman" panose="02020603050405020304" pitchFamily="18" charset="0"/>
              </a:rPr>
              <a:t>Οφέλη επιχείρησης</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Η δυνατότητα για άμεση αντίδραση σε απρόβλεπτες καταστάσεις (ανάκληση προϊόντος).</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Πληροφόρηση σε πραγματικό χρόνο για το υπάρχον απόθεμα και τις μορφές των προϊόντων (πρώτες ύλες, έτοιμα προϊόντα).</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Η ελαχιστοποίηση του κόστους ανάκλησης λόγω της στοχευμένης απόσυρσης της παρτίδας .</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Αποτελεσματική διαχείριση και σωστός προγραμματισμό της παραγωγής.</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Η βελτίωση της ανίχνευσης προϊόντων βελτιώνει τη δυνατότητα λήψης αποφάσεων.</a:t>
            </a:r>
            <a:endParaRPr lang="el-GR" b="0" i="0" dirty="0">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80655" y="2070344"/>
            <a:ext cx="3795849" cy="2069238"/>
          </a:xfrm>
          <a:prstGeom prst="rect">
            <a:avLst/>
          </a:prstGeom>
        </p:spPr>
      </p:pic>
    </p:spTree>
    <p:extLst>
      <p:ext uri="{BB962C8B-B14F-4D97-AF65-F5344CB8AC3E}">
        <p14:creationId xmlns:p14="http://schemas.microsoft.com/office/powerpoint/2010/main" val="310776387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34C0330F-1D4F-4552-B799-615DD237B6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8" name="Rectangle 12">
            <a:extLst>
              <a:ext uri="{FF2B5EF4-FFF2-40B4-BE49-F238E27FC236}">
                <a16:creationId xmlns:a16="http://schemas.microsoft.com/office/drawing/2014/main" id="{C1F1676C-F2A4-4F2A-95E0-0AAB69957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9" name="Rectangle 14">
            <a:extLst>
              <a:ext uri="{FF2B5EF4-FFF2-40B4-BE49-F238E27FC236}">
                <a16:creationId xmlns:a16="http://schemas.microsoft.com/office/drawing/2014/main" id="{9322A652-16AB-4D19-AA9B-F65C112360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Θέση αριθμού διαφάνειας 3">
            <a:extLst>
              <a:ext uri="{FF2B5EF4-FFF2-40B4-BE49-F238E27FC236}">
                <a16:creationId xmlns:a16="http://schemas.microsoft.com/office/drawing/2014/main" id="{7BFC6B8E-7A21-4433-8629-0B7EF405A66C}"/>
              </a:ext>
            </a:extLst>
          </p:cNvPr>
          <p:cNvSpPr>
            <a:spLocks noGrp="1"/>
          </p:cNvSpPr>
          <p:nvPr>
            <p:ph type="sldNum" sz="quarter" idx="12"/>
          </p:nvPr>
        </p:nvSpPr>
        <p:spPr>
          <a:xfrm>
            <a:off x="11454317" y="6420414"/>
            <a:ext cx="6379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2" name="Rectangle 1"/>
          <p:cNvSpPr/>
          <p:nvPr/>
        </p:nvSpPr>
        <p:spPr>
          <a:xfrm>
            <a:off x="333888" y="300615"/>
            <a:ext cx="6652947" cy="5909310"/>
          </a:xfrm>
          <a:prstGeom prst="rect">
            <a:avLst/>
          </a:prstGeom>
        </p:spPr>
        <p:txBody>
          <a:bodyPr wrap="square">
            <a:spAutoFit/>
          </a:bodyPr>
          <a:lstStyle/>
          <a:p>
            <a:pPr algn="just" fontAlgn="base">
              <a:lnSpc>
                <a:spcPct val="150000"/>
              </a:lnSpc>
            </a:pPr>
            <a:r>
              <a:rPr lang="el-GR" b="1" i="0" u="none" strike="noStrike" dirty="0" smtClean="0">
                <a:effectLst/>
                <a:latin typeface="Times New Roman" panose="02020603050405020304" pitchFamily="18" charset="0"/>
                <a:cs typeface="Times New Roman" panose="02020603050405020304" pitchFamily="18" charset="0"/>
              </a:rPr>
              <a:t>Οφέλη πρόσβασης στην αγορά </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Βελτίωση της φήμης της επιχείρησης καθώς τα συστήματα εντοπισμού προϊόντων ενισχύουν το brand του προϊόντος.</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Αύξηση της εμπιστοσύνης των καταναλωτών αφού η διαδικασία παρέχει την απόδειξη ότι το προϊόν έχει συγκεκριμένα χαρακτηριστικά (Ελληνικό προϊόν, ΠΟΠ). Η έλλειψη ιχνηλασιμότητας επηρεάζει αρνητικά την εμπιστοσύνη των καταναλωτών και την αφοσίωση των πελατών σε πολλές επιχειρήσεις.</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Μπορεί να γίνει ισχυρό εργαλείο Marketing για την επιχείρηση, η ύπαρξη QR code στη συσκευασία του προϊόντος γίνεται όλο και πιο συχνή και δίνει  τη δυνατότητα στον πελάτη να γνωρίσει το προϊόν που καταναλώνει (φιλοσοφία, πρώτη ύλη, παραγωγός κ.α) .</a:t>
            </a:r>
          </a:p>
          <a:p>
            <a:pPr marL="285750" indent="-285750" algn="just" fontAlgn="base">
              <a:lnSpc>
                <a:spcPct val="150000"/>
              </a:lnSpc>
              <a:buFont typeface="Wingdings" panose="05000000000000000000" pitchFamily="2" charset="2"/>
              <a:buChar char="ü"/>
            </a:pPr>
            <a:r>
              <a:rPr lang="el-GR" b="0" i="0" dirty="0" smtClean="0">
                <a:effectLst/>
                <a:latin typeface="Times New Roman" panose="02020603050405020304" pitchFamily="18" charset="0"/>
                <a:cs typeface="Times New Roman" panose="02020603050405020304" pitchFamily="18" charset="0"/>
              </a:rPr>
              <a:t> Αντιμετώπιση του προβλήματος των απομιμήσεων προϊόντων.</a:t>
            </a:r>
            <a:endParaRPr lang="el-GR" b="0" i="0" dirty="0">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320722" y="1604531"/>
            <a:ext cx="3685631" cy="3452132"/>
          </a:xfrm>
          <a:prstGeom prst="rect">
            <a:avLst/>
          </a:prstGeom>
        </p:spPr>
      </p:pic>
    </p:spTree>
    <p:extLst>
      <p:ext uri="{BB962C8B-B14F-4D97-AF65-F5344CB8AC3E}">
        <p14:creationId xmlns:p14="http://schemas.microsoft.com/office/powerpoint/2010/main" val="7652504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826FF81-D90D-45B0-A374-B13A7B3E84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19EA269C-5ACE-4CEA-9D2E-4D552D190649}"/>
              </a:ext>
            </a:extLst>
          </p:cNvPr>
          <p:cNvSpPr txBox="1"/>
          <p:nvPr/>
        </p:nvSpPr>
        <p:spPr>
          <a:xfrm>
            <a:off x="1057275" y="2048560"/>
            <a:ext cx="9877425"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Ευχαριστώ πολύ!!!</a:t>
            </a:r>
          </a:p>
        </p:txBody>
      </p:sp>
    </p:spTree>
    <p:extLst>
      <p:ext uri="{BB962C8B-B14F-4D97-AF65-F5344CB8AC3E}">
        <p14:creationId xmlns:p14="http://schemas.microsoft.com/office/powerpoint/2010/main" val="2833752962"/>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17" y="2842044"/>
            <a:ext cx="2634634" cy="719762"/>
          </a:xfrm>
        </p:spPr>
        <p:txBody>
          <a:bodyPr>
            <a:normAutofit/>
          </a:bodyPr>
          <a:lstStyle/>
          <a:p>
            <a:r>
              <a:rPr lang="el-GR" sz="1800" dirty="0">
                <a:latin typeface="Times New Roman" panose="02020603050405020304" pitchFamily="18" charset="0"/>
                <a:ea typeface="+mn-ea"/>
                <a:cs typeface="Times New Roman" panose="02020603050405020304" pitchFamily="18" charset="0"/>
              </a:rPr>
              <a:t>7. Ιχνηλασιμότητα</a:t>
            </a:r>
            <a:endParaRPr lang="el-GR" sz="1800" dirty="0">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213766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846" y="969264"/>
            <a:ext cx="11230504" cy="4870457"/>
          </a:xfrm>
        </p:spPr>
        <p:txBody>
          <a:bodyPr>
            <a:normAutofit/>
          </a:bodyPr>
          <a:lstStyle/>
          <a:p>
            <a:pPr algn="just">
              <a:lnSpc>
                <a:spcPct val="150000"/>
              </a:lnSpc>
            </a:pPr>
            <a:r>
              <a:rPr lang="el-GR" sz="1800" b="1" dirty="0">
                <a:latin typeface="Times New Roman" panose="02020603050405020304" pitchFamily="18" charset="0"/>
                <a:cs typeface="Times New Roman" panose="02020603050405020304" pitchFamily="18" charset="0"/>
              </a:rPr>
              <a:t>Ιχνηλασιμότητα</a:t>
            </a:r>
            <a:r>
              <a:rPr lang="el-GR" sz="1800" dirty="0">
                <a:latin typeface="Times New Roman" panose="02020603050405020304" pitchFamily="18" charset="0"/>
                <a:cs typeface="Times New Roman" panose="02020603050405020304" pitchFamily="18" charset="0"/>
              </a:rPr>
              <a:t> στη Βιομηχανία των </a:t>
            </a:r>
            <a:r>
              <a:rPr lang="el-GR" sz="1800" dirty="0" smtClean="0">
                <a:latin typeface="Times New Roman" panose="02020603050405020304" pitchFamily="18" charset="0"/>
                <a:cs typeface="Times New Roman" panose="02020603050405020304" pitchFamily="18" charset="0"/>
              </a:rPr>
              <a:t>τροφίμων</a:t>
            </a:r>
            <a:r>
              <a:rPr lang="el-GR" sz="1800" dirty="0">
                <a:latin typeface="Times New Roman" panose="02020603050405020304" pitchFamily="18" charset="0"/>
                <a:cs typeface="Times New Roman" panose="02020603050405020304" pitchFamily="18" charset="0"/>
              </a:rPr>
              <a:t> είναι η δυνατότητα ανίχνευσης και παρακολούθησης τροφίμων, ζωοτροφών και ζώων που χρησιμοποιούνται για την παραγωγή τροφίμων ή ουσιών που πρόκειται ή αναμένεται να ενσωματωθούν σε τρόφιμα ή </a:t>
            </a:r>
            <a:r>
              <a:rPr lang="el-GR" sz="1800" dirty="0" smtClean="0">
                <a:latin typeface="Times New Roman" panose="02020603050405020304" pitchFamily="18" charset="0"/>
                <a:cs typeface="Times New Roman" panose="02020603050405020304" pitchFamily="18" charset="0"/>
              </a:rPr>
              <a:t>σε </a:t>
            </a:r>
            <a:r>
              <a:rPr lang="el-GR" sz="1800" dirty="0">
                <a:latin typeface="Times New Roman" panose="02020603050405020304" pitchFamily="18" charset="0"/>
                <a:cs typeface="Times New Roman" panose="02020603050405020304" pitchFamily="18" charset="0"/>
              </a:rPr>
              <a:t>ζωοτροφές σε όλα τα στάδια της παραγωγής, μεταποίησης και διανομής τους</a:t>
            </a:r>
            <a:r>
              <a:rPr lang="el-GR" sz="1800" dirty="0" smtClean="0">
                <a:latin typeface="Times New Roman" panose="02020603050405020304" pitchFamily="18" charset="0"/>
                <a:cs typeface="Times New Roman" panose="02020603050405020304" pitchFamily="18" charset="0"/>
              </a:rPr>
              <a:t>.</a:t>
            </a:r>
          </a:p>
          <a:p>
            <a:pPr algn="just">
              <a:lnSpc>
                <a:spcPct val="150000"/>
              </a:lnSpc>
            </a:pP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6390314" y="3099366"/>
            <a:ext cx="4868091" cy="3321047"/>
          </a:xfrm>
          <a:prstGeom prst="rect">
            <a:avLst/>
          </a:prstGeom>
        </p:spPr>
      </p:pic>
      <p:sp>
        <p:nvSpPr>
          <p:cNvPr id="7" name="TextBox 6"/>
          <p:cNvSpPr txBox="1"/>
          <p:nvPr/>
        </p:nvSpPr>
        <p:spPr>
          <a:xfrm>
            <a:off x="452846" y="3953692"/>
            <a:ext cx="5512524" cy="1754326"/>
          </a:xfrm>
          <a:prstGeom prst="rect">
            <a:avLst/>
          </a:prstGeom>
          <a:noFill/>
        </p:spPr>
        <p:txBody>
          <a:bodyPr wrap="square" rtlCol="0">
            <a:spAutoFit/>
          </a:bodyPr>
          <a:lstStyle/>
          <a:p>
            <a:pPr algn="just">
              <a:lnSpc>
                <a:spcPct val="150000"/>
              </a:lnSpc>
            </a:pPr>
            <a:r>
              <a:rPr lang="el-GR" i="1" dirty="0">
                <a:latin typeface="Times New Roman" panose="02020603050405020304" pitchFamily="18" charset="0"/>
                <a:cs typeface="Times New Roman" panose="02020603050405020304" pitchFamily="18" charset="0"/>
              </a:rPr>
              <a:t>Από την 1/1/2005 σύμφωνα με την ευρωπαϊκή νομοθεσία όλες οι εταιρίες που εμπλέκονται στην αλυσίδα των τροφίμων θα πρέπει να εφαρμόζουν υποχρεωτικά σύστημα ιχνηλασιμότητας.</a:t>
            </a:r>
            <a:endParaRPr lang="el-G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8200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969264"/>
            <a:ext cx="11291464" cy="4870457"/>
          </a:xfrm>
        </p:spPr>
        <p:txBody>
          <a:bodyPr/>
          <a:lstStyle/>
          <a:p>
            <a:pPr marL="342900" indent="-34290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διευκολύνει την απόσυρση των </a:t>
            </a:r>
            <a:r>
              <a:rPr lang="el-GR" sz="1800" dirty="0" smtClean="0">
                <a:latin typeface="Times New Roman" panose="02020603050405020304" pitchFamily="18" charset="0"/>
                <a:cs typeface="Times New Roman" panose="02020603050405020304" pitchFamily="18" charset="0"/>
              </a:rPr>
              <a:t>τροφίμων</a:t>
            </a:r>
          </a:p>
          <a:p>
            <a:pPr marL="342900" indent="-342900" algn="just">
              <a:lnSpc>
                <a:spcPct val="150000"/>
              </a:lnSpc>
              <a:buFont typeface="Wingdings" panose="05000000000000000000" pitchFamily="2" charset="2"/>
              <a:buChar char="ü"/>
            </a:pPr>
            <a:r>
              <a:rPr lang="el-GR" sz="1800" dirty="0" smtClean="0">
                <a:latin typeface="Times New Roman" panose="02020603050405020304" pitchFamily="18" charset="0"/>
                <a:cs typeface="Times New Roman" panose="02020603050405020304" pitchFamily="18" charset="0"/>
              </a:rPr>
              <a:t>επιτρέπει </a:t>
            </a:r>
            <a:r>
              <a:rPr lang="el-GR" sz="1800" dirty="0">
                <a:latin typeface="Times New Roman" panose="02020603050405020304" pitchFamily="18" charset="0"/>
                <a:cs typeface="Times New Roman" panose="02020603050405020304" pitchFamily="18" charset="0"/>
              </a:rPr>
              <a:t>την ακριβή ενημέρωση των καταναλωτών για τα προϊόντα που εγκυμονούν </a:t>
            </a:r>
            <a:r>
              <a:rPr lang="el-GR" sz="1800" dirty="0" smtClean="0">
                <a:latin typeface="Times New Roman" panose="02020603050405020304" pitchFamily="18" charset="0"/>
                <a:cs typeface="Times New Roman" panose="02020603050405020304" pitchFamily="18" charset="0"/>
              </a:rPr>
              <a:t>κινδύνους</a:t>
            </a:r>
          </a:p>
          <a:p>
            <a:pPr algn="just">
              <a:lnSpc>
                <a:spcPct val="150000"/>
              </a:lnSpc>
            </a:pPr>
            <a:endParaRPr lang="el-GR" dirty="0">
              <a:latin typeface="Times New Roman" panose="02020603050405020304" pitchFamily="18" charset="0"/>
              <a:cs typeface="Times New Roman" panose="02020603050405020304" pitchFamily="18" charset="0"/>
            </a:endParaRPr>
          </a:p>
          <a:p>
            <a:pPr algn="just">
              <a:lnSpc>
                <a:spcPct val="150000"/>
              </a:lnSpc>
            </a:pPr>
            <a:endParaRPr lang="el-GR" dirty="0">
              <a:latin typeface="Times New Roman" panose="02020603050405020304" pitchFamily="18" charset="0"/>
              <a:cs typeface="Times New Roman" panose="02020603050405020304" pitchFamily="18" charset="0"/>
            </a:endParaRPr>
          </a:p>
          <a:p>
            <a:pPr algn="ctr">
              <a:lnSpc>
                <a:spcPct val="150000"/>
              </a:lnSpc>
            </a:pPr>
            <a:r>
              <a:rPr lang="el-GR" sz="1800" i="1" dirty="0">
                <a:latin typeface="Times New Roman" panose="02020603050405020304" pitchFamily="18" charset="0"/>
                <a:cs typeface="Times New Roman" panose="02020603050405020304" pitchFamily="18" charset="0"/>
              </a:rPr>
              <a:t>Η ιχνηλασιμότητα δεν εγγυάται από μόνη της την ασφάλεια των </a:t>
            </a:r>
            <a:r>
              <a:rPr lang="el-GR" sz="1800" i="1" dirty="0" smtClean="0">
                <a:latin typeface="Times New Roman" panose="02020603050405020304" pitchFamily="18" charset="0"/>
                <a:cs typeface="Times New Roman" panose="02020603050405020304" pitchFamily="18" charset="0"/>
              </a:rPr>
              <a:t>προϊόντων!!!</a:t>
            </a:r>
            <a:endParaRPr lang="el-GR" sz="18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522514" y="4490875"/>
            <a:ext cx="2664823" cy="2112101"/>
          </a:xfrm>
          <a:prstGeom prst="rect">
            <a:avLst/>
          </a:prstGeom>
        </p:spPr>
      </p:pic>
      <p:pic>
        <p:nvPicPr>
          <p:cNvPr id="6" name="Picture 5"/>
          <p:cNvPicPr>
            <a:picLocks noChangeAspect="1"/>
          </p:cNvPicPr>
          <p:nvPr/>
        </p:nvPicPr>
        <p:blipFill>
          <a:blip r:embed="rId3"/>
          <a:stretch>
            <a:fillRect/>
          </a:stretch>
        </p:blipFill>
        <p:spPr>
          <a:xfrm>
            <a:off x="8786947" y="4423953"/>
            <a:ext cx="2774769" cy="2179023"/>
          </a:xfrm>
          <a:prstGeom prst="rect">
            <a:avLst/>
          </a:prstGeom>
        </p:spPr>
      </p:pic>
      <p:pic>
        <p:nvPicPr>
          <p:cNvPr id="7" name="Picture 6"/>
          <p:cNvPicPr>
            <a:picLocks noChangeAspect="1"/>
          </p:cNvPicPr>
          <p:nvPr/>
        </p:nvPicPr>
        <p:blipFill>
          <a:blip r:embed="rId4"/>
          <a:stretch>
            <a:fillRect/>
          </a:stretch>
        </p:blipFill>
        <p:spPr>
          <a:xfrm>
            <a:off x="4380412" y="4423953"/>
            <a:ext cx="3622766" cy="2179023"/>
          </a:xfrm>
          <a:prstGeom prst="rect">
            <a:avLst/>
          </a:prstGeom>
        </p:spPr>
      </p:pic>
    </p:spTree>
    <p:extLst>
      <p:ext uri="{BB962C8B-B14F-4D97-AF65-F5344CB8AC3E}">
        <p14:creationId xmlns:p14="http://schemas.microsoft.com/office/powerpoint/2010/main" val="2050738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2" y="786384"/>
            <a:ext cx="11204379" cy="4870457"/>
          </a:xfrm>
        </p:spPr>
        <p:txBody>
          <a:bodyPr/>
          <a:lstStyle/>
          <a:p>
            <a:pPr algn="just" fontAlgn="base">
              <a:lnSpc>
                <a:spcPct val="150000"/>
              </a:lnSpc>
            </a:pPr>
            <a:r>
              <a:rPr lang="el-GR" sz="1800" b="1" dirty="0">
                <a:latin typeface="Times New Roman" panose="02020603050405020304" pitchFamily="18" charset="0"/>
                <a:cs typeface="Times New Roman" panose="02020603050405020304" pitchFamily="18" charset="0"/>
              </a:rPr>
              <a:t>Ποια τα είδη της ιχνηλασιμότητας ;</a:t>
            </a:r>
          </a:p>
          <a:p>
            <a:pPr algn="just" fontAlgn="base">
              <a:lnSpc>
                <a:spcPct val="150000"/>
              </a:lnSpc>
            </a:pPr>
            <a:r>
              <a:rPr lang="el-GR" sz="1800" dirty="0">
                <a:latin typeface="Times New Roman" panose="02020603050405020304" pitchFamily="18" charset="0"/>
                <a:cs typeface="Times New Roman" panose="02020603050405020304" pitchFamily="18" charset="0"/>
              </a:rPr>
              <a:t>Η προς τα εμπρός </a:t>
            </a:r>
            <a:r>
              <a:rPr lang="el-GR" sz="1800" b="1" dirty="0">
                <a:latin typeface="Times New Roman" panose="02020603050405020304" pitchFamily="18" charset="0"/>
                <a:cs typeface="Times New Roman" panose="02020603050405020304" pitchFamily="18" charset="0"/>
              </a:rPr>
              <a:t>(downstream traceability)</a:t>
            </a:r>
            <a:r>
              <a:rPr lang="el-GR" sz="1800" dirty="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ιχνηλασιμότητα, </a:t>
            </a:r>
            <a:r>
              <a:rPr lang="el-GR" sz="1800" dirty="0">
                <a:latin typeface="Times New Roman" panose="02020603050405020304" pitchFamily="18" charset="0"/>
                <a:cs typeface="Times New Roman" panose="02020603050405020304" pitchFamily="18" charset="0"/>
              </a:rPr>
              <a:t>είναι η ικανότητα να εντοπίζουμε όλες τις παρτίδες ενός τροφίμου, που χρησιμοποίησαν μια συγκεκριμένη παρτίδα πρώτης ύλης.</a:t>
            </a:r>
          </a:p>
          <a:p>
            <a:pPr algn="just" fontAlgn="base">
              <a:lnSpc>
                <a:spcPct val="150000"/>
              </a:lnSpc>
            </a:pPr>
            <a:r>
              <a:rPr lang="el-GR" sz="1800" dirty="0">
                <a:latin typeface="Times New Roman" panose="02020603050405020304" pitchFamily="18" charset="0"/>
                <a:cs typeface="Times New Roman" panose="02020603050405020304" pitchFamily="18" charset="0"/>
              </a:rPr>
              <a:t>Η προς τα πίσω </a:t>
            </a:r>
            <a:r>
              <a:rPr lang="el-GR" sz="1800" b="1" dirty="0">
                <a:latin typeface="Times New Roman" panose="02020603050405020304" pitchFamily="18" charset="0"/>
                <a:cs typeface="Times New Roman" panose="02020603050405020304" pitchFamily="18" charset="0"/>
              </a:rPr>
              <a:t>(upstream traceability) </a:t>
            </a:r>
            <a:r>
              <a:rPr lang="el-GR" sz="1800" dirty="0">
                <a:latin typeface="Times New Roman" panose="02020603050405020304" pitchFamily="18" charset="0"/>
                <a:cs typeface="Times New Roman" panose="02020603050405020304" pitchFamily="18" charset="0"/>
              </a:rPr>
              <a:t>είναι η ικανότητα, γνωρίζοντας την παρτίδα του τελικού προϊόντος ή το barcode, να εντοπίζουμε όλες τις πρώτες ύλες που χρησιμοποιήθηκαν καθώς και οι συνθήκες παραγωγής του τροφίμου.</a:t>
            </a:r>
          </a:p>
          <a:p>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58455787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969264"/>
            <a:ext cx="11247921" cy="48704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Η απαίτηση για ιχνηλασιμότητα βασίζεται στην αρχή "ένα βήμα πίσω - ένα βήμα μπροστά" σύμφωνα με την οποία οι υπεύθυνοι επιχειρήσεων τροφίμων θα πρέπει:</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να διαθέτουν ένα σύστημα το οποίο θα τους επιτρέπει να εξακριβώνουν </a:t>
            </a:r>
            <a:r>
              <a:rPr lang="el-GR" sz="1800" dirty="0" smtClean="0">
                <a:latin typeface="Times New Roman" panose="02020603050405020304" pitchFamily="18" charset="0"/>
                <a:cs typeface="Times New Roman" panose="02020603050405020304" pitchFamily="18" charset="0"/>
              </a:rPr>
              <a:t>ποιος (-</a:t>
            </a:r>
            <a:r>
              <a:rPr lang="el-GR" sz="1800" dirty="0">
                <a:latin typeface="Times New Roman" panose="02020603050405020304" pitchFamily="18" charset="0"/>
                <a:cs typeface="Times New Roman" panose="02020603050405020304" pitchFamily="18" charset="0"/>
              </a:rPr>
              <a:t>οι) είναι </a:t>
            </a:r>
            <a:r>
              <a:rPr lang="el-GR" sz="1800" dirty="0" smtClean="0">
                <a:latin typeface="Times New Roman" panose="02020603050405020304" pitchFamily="18" charset="0"/>
                <a:cs typeface="Times New Roman" panose="02020603050405020304" pitchFamily="18" charset="0"/>
              </a:rPr>
              <a:t>ο (</a:t>
            </a:r>
            <a:r>
              <a:rPr lang="el-GR" sz="1800" dirty="0">
                <a:latin typeface="Times New Roman" panose="02020603050405020304" pitchFamily="18" charset="0"/>
                <a:cs typeface="Times New Roman" panose="02020603050405020304" pitchFamily="18" charset="0"/>
              </a:rPr>
              <a:t>οι) άμεσος (-οι) πελάτης (-ες) των προϊόντων τους</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να είναι σε θέση να συνδέουν προμηθευτές με τελικά προϊόντα (ποιά προϊόντα προέρχονται από ποιούς προμηθευτές)</a:t>
            </a:r>
          </a:p>
          <a:p>
            <a:pPr marL="285750" indent="-285750" algn="just">
              <a:lnSpc>
                <a:spcPct val="15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να είναι σε θέση να συνδέουν πελάτες με τελικά προϊόντα (ποιοί πελάτες προμηθεύτηκαν ποιά προϊόντα, εκτός από την περίπτωση που οι άμεσοι πελάτες είναι οι καταναλωτές του προϊόντος)</a:t>
            </a:r>
          </a:p>
          <a:p>
            <a:pPr algn="just">
              <a:lnSpc>
                <a:spcPct val="150000"/>
              </a:lnSpc>
            </a:pP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74453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969264"/>
            <a:ext cx="11247921" cy="4870457"/>
          </a:xfrm>
        </p:spPr>
        <p:txBody>
          <a:bodyPr>
            <a:normAutofit/>
          </a:bodyPr>
          <a:lstStyle/>
          <a:p>
            <a:pPr algn="just">
              <a:lnSpc>
                <a:spcPct val="150000"/>
              </a:lnSpc>
            </a:pPr>
            <a:r>
              <a:rPr lang="el-GR" sz="1800" dirty="0">
                <a:latin typeface="Times New Roman" panose="02020603050405020304" pitchFamily="18" charset="0"/>
                <a:cs typeface="Times New Roman" panose="02020603050405020304" pitchFamily="18" charset="0"/>
              </a:rPr>
              <a:t>Το </a:t>
            </a:r>
            <a:r>
              <a:rPr lang="el-GR" sz="1800" b="1" dirty="0">
                <a:latin typeface="Times New Roman" panose="02020603050405020304" pitchFamily="18" charset="0"/>
                <a:cs typeface="Times New Roman" panose="02020603050405020304" pitchFamily="18" charset="0"/>
              </a:rPr>
              <a:t>Σύστημα Ιχνηλασιμότητας Προϊόντων </a:t>
            </a:r>
            <a:r>
              <a:rPr lang="el-GR" sz="1800" b="1" i="1" dirty="0">
                <a:latin typeface="Times New Roman" panose="02020603050405020304" pitchFamily="18" charset="0"/>
                <a:cs typeface="Times New Roman" panose="02020603050405020304" pitchFamily="18" charset="0"/>
              </a:rPr>
              <a:t>(Product Traceability System) </a:t>
            </a:r>
            <a:r>
              <a:rPr lang="el-GR" sz="1800" dirty="0">
                <a:latin typeface="Times New Roman" panose="02020603050405020304" pitchFamily="18" charset="0"/>
                <a:cs typeface="Times New Roman" panose="02020603050405020304" pitchFamily="18" charset="0"/>
              </a:rPr>
              <a:t>είναι ένα ηλεκτρονικό σύστημα που παρακολουθεί τα προϊόντα καθώς αυτά μετασχηματίζονται στις διάφορες φάσεις της παραγωγικής διαδικασίας ή διακινούνται στην εφοδιαστική αλυσίδα. Σε περίπτωση που προκύψει κάποιο ελαττωματικό προϊόν, το σύστημα ιχνηλασιμότητας παρέχει όλα τα απαραίτητα δεδομένα για την αποτελεσματική ανάκληση της ελαττωματικής παρτίδας. Έτσι, λειτουργεί ως «εργαλείο» για την ασφάλεια των επιχειρήσεων, την άμεση απόκρισή τους σε περιπτώσεις κρίσεων, την προστασία τους έναντι των λαθών και την γενικότερη βελτίωση της λειτουργίας της παραγωγής μέσα από τον εντοπισμό των πηγών των προβλημάτων.</a:t>
            </a:r>
            <a:endParaRPr lang="el-GR"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328271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349" y="969264"/>
            <a:ext cx="11126001" cy="4870457"/>
          </a:xfrm>
        </p:spPr>
        <p:txBody>
          <a:bodyPr>
            <a:normAutofit/>
          </a:bodyPr>
          <a:lstStyle/>
          <a:p>
            <a:pPr algn="ctr">
              <a:lnSpc>
                <a:spcPct val="150000"/>
              </a:lnSpc>
            </a:pPr>
            <a:r>
              <a:rPr lang="el-GR" sz="1800" dirty="0">
                <a:latin typeface="Times New Roman" panose="02020603050405020304" pitchFamily="18" charset="0"/>
                <a:cs typeface="Times New Roman" panose="02020603050405020304" pitchFamily="18" charset="0"/>
              </a:rPr>
              <a:t>Ένα χρήσιμο πρότυπο για την εφαρμογή Ιχνηλασιμότητας στον κλάδο των τροφίμων και των ζωοτροφών είναι </a:t>
            </a:r>
            <a:r>
              <a:rPr lang="el-GR" sz="1800" dirty="0" smtClean="0">
                <a:latin typeface="Times New Roman" panose="02020603050405020304" pitchFamily="18" charset="0"/>
                <a:cs typeface="Times New Roman" panose="02020603050405020304" pitchFamily="18" charset="0"/>
              </a:rPr>
              <a:t>το</a:t>
            </a:r>
          </a:p>
          <a:p>
            <a:pPr algn="ctr">
              <a:lnSpc>
                <a:spcPct val="150000"/>
              </a:lnSpc>
            </a:pPr>
            <a:r>
              <a:rPr lang="el-GR" sz="1800" dirty="0" smtClean="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ISO </a:t>
            </a:r>
            <a:r>
              <a:rPr lang="el-GR" sz="1800" dirty="0" smtClean="0">
                <a:latin typeface="Times New Roman" panose="02020603050405020304" pitchFamily="18" charset="0"/>
                <a:cs typeface="Times New Roman" panose="02020603050405020304" pitchFamily="18" charset="0"/>
              </a:rPr>
              <a:t>22005:2007</a:t>
            </a:r>
          </a:p>
          <a:p>
            <a:pPr algn="ctr">
              <a:lnSpc>
                <a:spcPct val="150000"/>
              </a:lnSpc>
            </a:pPr>
            <a:endParaRPr lang="el-GR" sz="1800" dirty="0">
              <a:latin typeface="Times New Roman" panose="02020603050405020304" pitchFamily="18" charset="0"/>
              <a:cs typeface="Times New Roman" panose="02020603050405020304" pitchFamily="18" charset="0"/>
            </a:endParaRPr>
          </a:p>
          <a:p>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pic>
        <p:nvPicPr>
          <p:cNvPr id="5" name="Picture 4"/>
          <p:cNvPicPr>
            <a:picLocks noChangeAspect="1"/>
          </p:cNvPicPr>
          <p:nvPr/>
        </p:nvPicPr>
        <p:blipFill>
          <a:blip r:embed="rId2"/>
          <a:stretch>
            <a:fillRect/>
          </a:stretch>
        </p:blipFill>
        <p:spPr>
          <a:xfrm>
            <a:off x="4484915" y="3404491"/>
            <a:ext cx="2969622" cy="2639257"/>
          </a:xfrm>
          <a:prstGeom prst="rect">
            <a:avLst/>
          </a:prstGeom>
        </p:spPr>
      </p:pic>
    </p:spTree>
    <p:extLst>
      <p:ext uri="{BB962C8B-B14F-4D97-AF65-F5344CB8AC3E}">
        <p14:creationId xmlns:p14="http://schemas.microsoft.com/office/powerpoint/2010/main" val="350810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969263"/>
            <a:ext cx="11213087" cy="5816275"/>
          </a:xfrm>
        </p:spPr>
        <p:txBody>
          <a:bodyPr>
            <a:normAutofit/>
          </a:bodyPr>
          <a:lstStyle/>
          <a:p>
            <a:pPr algn="just" fontAlgn="base">
              <a:lnSpc>
                <a:spcPct val="160000"/>
              </a:lnSpc>
            </a:pPr>
            <a:r>
              <a:rPr lang="el-GR" sz="1800" dirty="0">
                <a:latin typeface="Times New Roman" panose="02020603050405020304" pitchFamily="18" charset="0"/>
                <a:cs typeface="Times New Roman" panose="02020603050405020304" pitchFamily="18" charset="0"/>
              </a:rPr>
              <a:t>Για να είναι επιτυχής η υλοποίηση ενός συστήματος ISO 22005, πρέπει να επιδιώκονται τα παρακάτω:</a:t>
            </a:r>
          </a:p>
          <a:p>
            <a:pPr marL="457200" indent="-457200" algn="just" fontAlgn="base">
              <a:lnSpc>
                <a:spcPct val="16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Συμμόρφωση με την υπάρχουσα Νομοθεσία</a:t>
            </a:r>
          </a:p>
          <a:p>
            <a:pPr marL="457200" indent="-457200" algn="just" fontAlgn="base">
              <a:lnSpc>
                <a:spcPct val="16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Κάλυψη των συγκεκριμένων απαιτήσεων της </a:t>
            </a:r>
            <a:r>
              <a:rPr lang="el-GR" sz="1800" dirty="0" smtClean="0">
                <a:latin typeface="Times New Roman" panose="02020603050405020304" pitchFamily="18" charset="0"/>
                <a:cs typeface="Times New Roman" panose="02020603050405020304" pitchFamily="18" charset="0"/>
              </a:rPr>
              <a:t>επιχείρησης</a:t>
            </a:r>
            <a:endParaRPr lang="el-GR" sz="1800" dirty="0">
              <a:latin typeface="Times New Roman" panose="02020603050405020304" pitchFamily="18" charset="0"/>
              <a:cs typeface="Times New Roman" panose="02020603050405020304" pitchFamily="18" charset="0"/>
            </a:endParaRPr>
          </a:p>
          <a:p>
            <a:pPr marL="457200" indent="-457200" algn="just" fontAlgn="base">
              <a:lnSpc>
                <a:spcPct val="16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Ευκολία </a:t>
            </a:r>
            <a:r>
              <a:rPr lang="el-GR" sz="1800" dirty="0" smtClean="0">
                <a:latin typeface="Times New Roman" panose="02020603050405020304" pitchFamily="18" charset="0"/>
                <a:cs typeface="Times New Roman" panose="02020603050405020304" pitchFamily="18" charset="0"/>
              </a:rPr>
              <a:t>εγκατάστασης</a:t>
            </a:r>
            <a:endParaRPr lang="el-GR" sz="1800" dirty="0">
              <a:latin typeface="Times New Roman" panose="02020603050405020304" pitchFamily="18" charset="0"/>
              <a:cs typeface="Times New Roman" panose="02020603050405020304" pitchFamily="18" charset="0"/>
            </a:endParaRPr>
          </a:p>
          <a:p>
            <a:pPr marL="457200" indent="-457200" algn="just" fontAlgn="base">
              <a:lnSpc>
                <a:spcPct val="16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Βέλτιστη σχέση κόστους </a:t>
            </a:r>
            <a:r>
              <a:rPr lang="el-GR" sz="1800" dirty="0" smtClean="0">
                <a:latin typeface="Times New Roman" panose="02020603050405020304" pitchFamily="18" charset="0"/>
                <a:cs typeface="Times New Roman" panose="02020603050405020304" pitchFamily="18" charset="0"/>
              </a:rPr>
              <a:t>/οφέλους</a:t>
            </a:r>
            <a:endParaRPr lang="el-GR" sz="1800" dirty="0">
              <a:latin typeface="Times New Roman" panose="02020603050405020304" pitchFamily="18" charset="0"/>
              <a:cs typeface="Times New Roman" panose="02020603050405020304" pitchFamily="18" charset="0"/>
            </a:endParaRPr>
          </a:p>
          <a:p>
            <a:pPr marL="457200" indent="-457200" algn="just" fontAlgn="base">
              <a:lnSpc>
                <a:spcPct val="16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Εστίαση στο επιδιωκόμενο </a:t>
            </a:r>
            <a:r>
              <a:rPr lang="el-GR" sz="1800" dirty="0" smtClean="0">
                <a:latin typeface="Times New Roman" panose="02020603050405020304" pitchFamily="18" charset="0"/>
                <a:cs typeface="Times New Roman" panose="02020603050405020304" pitchFamily="18" charset="0"/>
              </a:rPr>
              <a:t>αποτέλεσμα</a:t>
            </a:r>
            <a:endParaRPr lang="el-GR" sz="1800" dirty="0">
              <a:latin typeface="Times New Roman" panose="02020603050405020304" pitchFamily="18" charset="0"/>
              <a:cs typeface="Times New Roman" panose="02020603050405020304" pitchFamily="18" charset="0"/>
            </a:endParaRPr>
          </a:p>
          <a:p>
            <a:pPr marL="457200" indent="-457200" algn="just" fontAlgn="base">
              <a:lnSpc>
                <a:spcPct val="16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Επιδεκτικότητα </a:t>
            </a:r>
            <a:r>
              <a:rPr lang="el-GR" sz="1800" dirty="0" smtClean="0">
                <a:latin typeface="Times New Roman" panose="02020603050405020304" pitchFamily="18" charset="0"/>
                <a:cs typeface="Times New Roman" panose="02020603050405020304" pitchFamily="18" charset="0"/>
              </a:rPr>
              <a:t>επαλήθευσης</a:t>
            </a:r>
            <a:endParaRPr lang="el-GR" sz="1800" dirty="0">
              <a:latin typeface="Times New Roman" panose="02020603050405020304" pitchFamily="18" charset="0"/>
              <a:cs typeface="Times New Roman" panose="02020603050405020304" pitchFamily="18" charset="0"/>
            </a:endParaRPr>
          </a:p>
          <a:p>
            <a:pPr marL="457200" indent="-457200" algn="just" fontAlgn="base">
              <a:lnSpc>
                <a:spcPct val="160000"/>
              </a:lnSpc>
              <a:buFont typeface="Wingdings" panose="05000000000000000000" pitchFamily="2" charset="2"/>
              <a:buChar char="ü"/>
            </a:pPr>
            <a:r>
              <a:rPr lang="el-GR" sz="1800" dirty="0">
                <a:latin typeface="Times New Roman" panose="02020603050405020304" pitchFamily="18" charset="0"/>
                <a:cs typeface="Times New Roman" panose="02020603050405020304" pitchFamily="18" charset="0"/>
              </a:rPr>
              <a:t>Αξιόπιστη </a:t>
            </a:r>
            <a:r>
              <a:rPr lang="el-GR" sz="1800" dirty="0" smtClean="0">
                <a:latin typeface="Times New Roman" panose="02020603050405020304" pitchFamily="18" charset="0"/>
                <a:cs typeface="Times New Roman" panose="02020603050405020304" pitchFamily="18" charset="0"/>
              </a:rPr>
              <a:t>λειτουργίας</a:t>
            </a:r>
            <a:endParaRPr lang="el-GR" sz="1800" dirty="0">
              <a:latin typeface="Times New Roman" panose="02020603050405020304" pitchFamily="18" charset="0"/>
              <a:cs typeface="Times New Roman" panose="02020603050405020304" pitchFamily="18" charset="0"/>
            </a:endParaRPr>
          </a:p>
          <a:p>
            <a:pPr algn="just" fontAlgn="base">
              <a:lnSpc>
                <a:spcPct val="160000"/>
              </a:lnSpc>
            </a:pPr>
            <a:r>
              <a:rPr lang="el-GR" sz="1800" dirty="0">
                <a:latin typeface="Times New Roman" panose="02020603050405020304" pitchFamily="18" charset="0"/>
                <a:cs typeface="Times New Roman" panose="02020603050405020304" pitchFamily="18" charset="0"/>
              </a:rPr>
              <a:t>Το Σύστημα Ιχνηλασιμότητας πρέπει επιπλέον να παρακολουθεί τα υλικά συσκευασίας που έρχονται σε άμεση επαφή με τα τρόφιμα, όπως ορίζεται από τον κανονισμό ΕΚ 1935/2004 της Ευρωπαϊκής Ένωσης.</a:t>
            </a:r>
          </a:p>
          <a:p>
            <a:endParaRPr lang="el-GR"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F98CC-160E-494C-8C3C-8CDC5FA257DE}" type="slidenum">
              <a:rPr kumimoji="0" lang="en-US" sz="900" b="0" i="0" u="none" strike="noStrike" kern="1200" cap="none" spc="0" normalizeH="0" baseline="0" noProof="0" smtClean="0">
                <a:ln>
                  <a:noFill/>
                </a:ln>
                <a:solidFill>
                  <a:srgbClr val="000000"/>
                </a:solidFill>
                <a:effectLst/>
                <a:uLnTx/>
                <a:uFillTx/>
                <a:latin typeface="Bierstad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Bierstadt"/>
              <a:ea typeface="+mn-ea"/>
              <a:cs typeface="+mn-cs"/>
            </a:endParaRPr>
          </a:p>
        </p:txBody>
      </p:sp>
    </p:spTree>
    <p:extLst>
      <p:ext uri="{BB962C8B-B14F-4D97-AF65-F5344CB8AC3E}">
        <p14:creationId xmlns:p14="http://schemas.microsoft.com/office/powerpoint/2010/main" val="1051550995"/>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1_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3.xml><?xml version="1.0" encoding="utf-8"?>
<a:theme xmlns:a="http://schemas.openxmlformats.org/drawingml/2006/main" name="2_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101</TotalTime>
  <Words>400</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Bierstadt</vt:lpstr>
      <vt:lpstr>Times New Roman</vt:lpstr>
      <vt:lpstr>Wingdings</vt:lpstr>
      <vt:lpstr>GestaltVTI</vt:lpstr>
      <vt:lpstr>1_GestaltVTI</vt:lpstr>
      <vt:lpstr>2_GestaltVTI</vt:lpstr>
      <vt:lpstr>Ασφάλεια &amp; Ποιότητα Τροφίμων</vt:lpstr>
      <vt:lpstr>7. Ιχνηλασιμότητα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Ασφάλεια &amp; Ποιότητα Τροφίμων</dc:title>
  <dc:creator>Νατάσα Παλαιογεώργου</dc:creator>
  <cp:lastModifiedBy>Νατάσα Παλαιογεώργου</cp:lastModifiedBy>
  <cp:revision>22</cp:revision>
  <dcterms:created xsi:type="dcterms:W3CDTF">2022-01-05T12:39:20Z</dcterms:created>
  <dcterms:modified xsi:type="dcterms:W3CDTF">2022-01-05T14:20:31Z</dcterms:modified>
</cp:coreProperties>
</file>