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86" r:id="rId4"/>
    <p:sldId id="287" r:id="rId5"/>
    <p:sldId id="288" r:id="rId6"/>
    <p:sldId id="289" r:id="rId7"/>
    <p:sldId id="290" r:id="rId8"/>
    <p:sldId id="291" r:id="rId9"/>
    <p:sldId id="292" r:id="rId10"/>
    <p:sldId id="293" r:id="rId11"/>
    <p:sldId id="295" r:id="rId12"/>
    <p:sldId id="296" r:id="rId13"/>
    <p:sldId id="302" r:id="rId14"/>
    <p:sldId id="297" r:id="rId15"/>
    <p:sldId id="298" r:id="rId16"/>
    <p:sldId id="299" r:id="rId17"/>
    <p:sldId id="300" r:id="rId18"/>
    <p:sldId id="301" r:id="rId19"/>
    <p:sldId id="303"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DE06E-FF79-488A-9419-7A34663455E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l-GR"/>
        </a:p>
      </dgm:t>
    </dgm:pt>
    <dgm:pt modelId="{7F563B93-5B00-47EB-97DA-90AF49666D18}">
      <dgm:prSet phldrT="[Κείμενο]" custT="1"/>
      <dgm:spPr/>
      <dgm:t>
        <a:bodyPr/>
        <a:lstStyle/>
        <a:p>
          <a:r>
            <a:rPr lang="el-GR" sz="1800" dirty="0">
              <a:latin typeface="Times New Roman" panose="02020603050405020304" pitchFamily="18" charset="0"/>
              <a:cs typeface="Times New Roman" panose="02020603050405020304" pitchFamily="18" charset="0"/>
            </a:rPr>
            <a:t>Διεθνής Οργανισμός </a:t>
          </a:r>
          <a:r>
            <a:rPr lang="en-US" sz="1800" dirty="0">
              <a:latin typeface="Times New Roman" panose="02020603050405020304" pitchFamily="18" charset="0"/>
              <a:cs typeface="Times New Roman" panose="02020603050405020304" pitchFamily="18" charset="0"/>
            </a:rPr>
            <a:t>ISO</a:t>
          </a:r>
          <a:endParaRPr lang="el-GR" sz="1800" dirty="0">
            <a:latin typeface="Times New Roman" panose="02020603050405020304" pitchFamily="18" charset="0"/>
            <a:cs typeface="Times New Roman" panose="02020603050405020304" pitchFamily="18" charset="0"/>
          </a:endParaRPr>
        </a:p>
      </dgm:t>
    </dgm:pt>
    <dgm:pt modelId="{CAAC132C-A7D5-49FA-875E-BFFC4BC627DC}" type="parTrans" cxnId="{019BA64E-02F5-41D9-B423-B2F644EA6CD8}">
      <dgm:prSet/>
      <dgm:spPr/>
      <dgm:t>
        <a:bodyPr/>
        <a:lstStyle/>
        <a:p>
          <a:endParaRPr lang="el-GR"/>
        </a:p>
      </dgm:t>
    </dgm:pt>
    <dgm:pt modelId="{FB8DAE07-9853-4893-B1B7-C3D96F5FEA7C}" type="sibTrans" cxnId="{019BA64E-02F5-41D9-B423-B2F644EA6CD8}">
      <dgm:prSet/>
      <dgm:spPr/>
      <dgm:t>
        <a:bodyPr/>
        <a:lstStyle/>
        <a:p>
          <a:endParaRPr lang="el-GR"/>
        </a:p>
      </dgm:t>
    </dgm:pt>
    <dgm:pt modelId="{7EA60C86-95BE-4C02-97F8-C4C51028BBA8}">
      <dgm:prSet phldrT="[Κείμενο]" custT="1"/>
      <dgm:spPr/>
      <dgm:t>
        <a:bodyPr/>
        <a:lstStyle/>
        <a:p>
          <a:r>
            <a:rPr lang="en-US" sz="1800" dirty="0">
              <a:latin typeface="Times New Roman" panose="02020603050405020304" pitchFamily="18" charset="0"/>
              <a:cs typeface="Times New Roman" panose="02020603050405020304" pitchFamily="18" charset="0"/>
            </a:rPr>
            <a:t>CEN</a:t>
          </a:r>
          <a:endParaRPr lang="el-GR" sz="1800" dirty="0">
            <a:latin typeface="Times New Roman" panose="02020603050405020304" pitchFamily="18" charset="0"/>
            <a:cs typeface="Times New Roman" panose="02020603050405020304" pitchFamily="18" charset="0"/>
          </a:endParaRPr>
        </a:p>
      </dgm:t>
    </dgm:pt>
    <dgm:pt modelId="{65F2E4D0-0F9F-43AD-8C53-78ACAA76D900}" type="parTrans" cxnId="{0F8CAA26-E20C-4AAE-82D6-BA7E694F05A7}">
      <dgm:prSet/>
      <dgm:spPr/>
      <dgm:t>
        <a:bodyPr/>
        <a:lstStyle/>
        <a:p>
          <a:endParaRPr lang="el-GR"/>
        </a:p>
      </dgm:t>
    </dgm:pt>
    <dgm:pt modelId="{7E6202A9-7D45-4234-8CDD-DB2BD0FEE99B}" type="sibTrans" cxnId="{0F8CAA26-E20C-4AAE-82D6-BA7E694F05A7}">
      <dgm:prSet/>
      <dgm:spPr/>
      <dgm:t>
        <a:bodyPr/>
        <a:lstStyle/>
        <a:p>
          <a:endParaRPr lang="el-GR"/>
        </a:p>
      </dgm:t>
    </dgm:pt>
    <dgm:pt modelId="{3BCA0C98-D4C4-46CC-990B-30C58E1DDBE2}">
      <dgm:prSet phldrT="[Κείμενο]" custT="1"/>
      <dgm:spPr/>
      <dgm:t>
        <a:bodyPr/>
        <a:lstStyle/>
        <a:p>
          <a:r>
            <a:rPr lang="en-US" sz="1800" dirty="0">
              <a:latin typeface="Times New Roman" panose="02020603050405020304" pitchFamily="18" charset="0"/>
              <a:cs typeface="Times New Roman" panose="02020603050405020304" pitchFamily="18" charset="0"/>
            </a:rPr>
            <a:t>ANSI</a:t>
          </a:r>
          <a:endParaRPr lang="el-GR" sz="1800" dirty="0">
            <a:latin typeface="Times New Roman" panose="02020603050405020304" pitchFamily="18" charset="0"/>
            <a:cs typeface="Times New Roman" panose="02020603050405020304" pitchFamily="18" charset="0"/>
          </a:endParaRPr>
        </a:p>
      </dgm:t>
    </dgm:pt>
    <dgm:pt modelId="{1767B501-802A-41D9-9B2D-D91EF7648F61}" type="parTrans" cxnId="{6F3DE808-E9D8-4AA3-B645-1A818AB1D761}">
      <dgm:prSet/>
      <dgm:spPr/>
      <dgm:t>
        <a:bodyPr/>
        <a:lstStyle/>
        <a:p>
          <a:endParaRPr lang="el-GR"/>
        </a:p>
      </dgm:t>
    </dgm:pt>
    <dgm:pt modelId="{72AEAFEF-0C12-49C9-90C2-0CC14BDA5579}" type="sibTrans" cxnId="{6F3DE808-E9D8-4AA3-B645-1A818AB1D761}">
      <dgm:prSet/>
      <dgm:spPr/>
      <dgm:t>
        <a:bodyPr/>
        <a:lstStyle/>
        <a:p>
          <a:endParaRPr lang="el-GR"/>
        </a:p>
      </dgm:t>
    </dgm:pt>
    <dgm:pt modelId="{358F3A38-5912-4F9B-B970-33F45199AD81}" type="pres">
      <dgm:prSet presAssocID="{DE6DE06E-FF79-488A-9419-7A34663455EE}" presName="hierChild1" presStyleCnt="0">
        <dgm:presLayoutVars>
          <dgm:orgChart val="1"/>
          <dgm:chPref val="1"/>
          <dgm:dir/>
          <dgm:animOne val="branch"/>
          <dgm:animLvl val="lvl"/>
          <dgm:resizeHandles/>
        </dgm:presLayoutVars>
      </dgm:prSet>
      <dgm:spPr/>
    </dgm:pt>
    <dgm:pt modelId="{6D82BD17-7F0A-4ABA-9FE6-89FB365044A2}" type="pres">
      <dgm:prSet presAssocID="{7F563B93-5B00-47EB-97DA-90AF49666D18}" presName="hierRoot1" presStyleCnt="0">
        <dgm:presLayoutVars>
          <dgm:hierBranch val="init"/>
        </dgm:presLayoutVars>
      </dgm:prSet>
      <dgm:spPr/>
    </dgm:pt>
    <dgm:pt modelId="{BA10CFFF-4E76-43AA-9150-71C69A69E99A}" type="pres">
      <dgm:prSet presAssocID="{7F563B93-5B00-47EB-97DA-90AF49666D18}" presName="rootComposite1" presStyleCnt="0"/>
      <dgm:spPr/>
    </dgm:pt>
    <dgm:pt modelId="{A267687C-CFFF-46F0-AE47-D31AEF73C654}" type="pres">
      <dgm:prSet presAssocID="{7F563B93-5B00-47EB-97DA-90AF49666D18}" presName="rootText1" presStyleLbl="node0" presStyleIdx="0" presStyleCnt="1">
        <dgm:presLayoutVars>
          <dgm:chPref val="3"/>
        </dgm:presLayoutVars>
      </dgm:prSet>
      <dgm:spPr/>
    </dgm:pt>
    <dgm:pt modelId="{E1B180F8-50C5-46FC-84BC-77C03C9CEBDD}" type="pres">
      <dgm:prSet presAssocID="{7F563B93-5B00-47EB-97DA-90AF49666D18}" presName="rootConnector1" presStyleLbl="node1" presStyleIdx="0" presStyleCnt="0"/>
      <dgm:spPr/>
    </dgm:pt>
    <dgm:pt modelId="{B309C77D-4FF6-4A34-9F27-BCDF85D35760}" type="pres">
      <dgm:prSet presAssocID="{7F563B93-5B00-47EB-97DA-90AF49666D18}" presName="hierChild2" presStyleCnt="0"/>
      <dgm:spPr/>
    </dgm:pt>
    <dgm:pt modelId="{8662575C-AFA4-4D9C-9DB9-064BDBC61DF8}" type="pres">
      <dgm:prSet presAssocID="{65F2E4D0-0F9F-43AD-8C53-78ACAA76D900}" presName="Name37" presStyleLbl="parChTrans1D2" presStyleIdx="0" presStyleCnt="2"/>
      <dgm:spPr/>
    </dgm:pt>
    <dgm:pt modelId="{B6AFF007-A492-4559-B492-A8579D0C4A15}" type="pres">
      <dgm:prSet presAssocID="{7EA60C86-95BE-4C02-97F8-C4C51028BBA8}" presName="hierRoot2" presStyleCnt="0">
        <dgm:presLayoutVars>
          <dgm:hierBranch val="init"/>
        </dgm:presLayoutVars>
      </dgm:prSet>
      <dgm:spPr/>
    </dgm:pt>
    <dgm:pt modelId="{6E38ED56-6C4B-4893-AA09-8B54028CC46D}" type="pres">
      <dgm:prSet presAssocID="{7EA60C86-95BE-4C02-97F8-C4C51028BBA8}" presName="rootComposite" presStyleCnt="0"/>
      <dgm:spPr/>
    </dgm:pt>
    <dgm:pt modelId="{12C57F01-A9BF-42D9-93E2-152AF2E96BC7}" type="pres">
      <dgm:prSet presAssocID="{7EA60C86-95BE-4C02-97F8-C4C51028BBA8}" presName="rootText" presStyleLbl="node2" presStyleIdx="0" presStyleCnt="2">
        <dgm:presLayoutVars>
          <dgm:chPref val="3"/>
        </dgm:presLayoutVars>
      </dgm:prSet>
      <dgm:spPr/>
    </dgm:pt>
    <dgm:pt modelId="{3FA0D709-8FAF-45ED-B0FA-DF33D1DA90BB}" type="pres">
      <dgm:prSet presAssocID="{7EA60C86-95BE-4C02-97F8-C4C51028BBA8}" presName="rootConnector" presStyleLbl="node2" presStyleIdx="0" presStyleCnt="2"/>
      <dgm:spPr/>
    </dgm:pt>
    <dgm:pt modelId="{9D3DEA99-AF5A-44BD-AF3F-140147885403}" type="pres">
      <dgm:prSet presAssocID="{7EA60C86-95BE-4C02-97F8-C4C51028BBA8}" presName="hierChild4" presStyleCnt="0"/>
      <dgm:spPr/>
    </dgm:pt>
    <dgm:pt modelId="{AE26893F-E452-4F6A-85B1-70C1C2E737A5}" type="pres">
      <dgm:prSet presAssocID="{7EA60C86-95BE-4C02-97F8-C4C51028BBA8}" presName="hierChild5" presStyleCnt="0"/>
      <dgm:spPr/>
    </dgm:pt>
    <dgm:pt modelId="{BF880BD2-26A2-4EAB-8DC3-837C4B79EA04}" type="pres">
      <dgm:prSet presAssocID="{1767B501-802A-41D9-9B2D-D91EF7648F61}" presName="Name37" presStyleLbl="parChTrans1D2" presStyleIdx="1" presStyleCnt="2"/>
      <dgm:spPr/>
    </dgm:pt>
    <dgm:pt modelId="{4AAAE8D1-14FA-4E55-A1F8-3B97A88E20F9}" type="pres">
      <dgm:prSet presAssocID="{3BCA0C98-D4C4-46CC-990B-30C58E1DDBE2}" presName="hierRoot2" presStyleCnt="0">
        <dgm:presLayoutVars>
          <dgm:hierBranch val="init"/>
        </dgm:presLayoutVars>
      </dgm:prSet>
      <dgm:spPr/>
    </dgm:pt>
    <dgm:pt modelId="{F38653C8-F3BD-4B0C-A6ED-6F52A91CD498}" type="pres">
      <dgm:prSet presAssocID="{3BCA0C98-D4C4-46CC-990B-30C58E1DDBE2}" presName="rootComposite" presStyleCnt="0"/>
      <dgm:spPr/>
    </dgm:pt>
    <dgm:pt modelId="{AA614606-A58F-40A3-9B4E-63614EA12E92}" type="pres">
      <dgm:prSet presAssocID="{3BCA0C98-D4C4-46CC-990B-30C58E1DDBE2}" presName="rootText" presStyleLbl="node2" presStyleIdx="1" presStyleCnt="2">
        <dgm:presLayoutVars>
          <dgm:chPref val="3"/>
        </dgm:presLayoutVars>
      </dgm:prSet>
      <dgm:spPr/>
    </dgm:pt>
    <dgm:pt modelId="{B1239595-1FC4-4486-9741-25C92C3B3BB9}" type="pres">
      <dgm:prSet presAssocID="{3BCA0C98-D4C4-46CC-990B-30C58E1DDBE2}" presName="rootConnector" presStyleLbl="node2" presStyleIdx="1" presStyleCnt="2"/>
      <dgm:spPr/>
    </dgm:pt>
    <dgm:pt modelId="{146C34BE-6A23-4863-896C-1FC34FA66F26}" type="pres">
      <dgm:prSet presAssocID="{3BCA0C98-D4C4-46CC-990B-30C58E1DDBE2}" presName="hierChild4" presStyleCnt="0"/>
      <dgm:spPr/>
    </dgm:pt>
    <dgm:pt modelId="{A80886DF-A58B-4B7C-9A52-6EBA5FFE4665}" type="pres">
      <dgm:prSet presAssocID="{3BCA0C98-D4C4-46CC-990B-30C58E1DDBE2}" presName="hierChild5" presStyleCnt="0"/>
      <dgm:spPr/>
    </dgm:pt>
    <dgm:pt modelId="{27A10BF8-DC0D-437B-ADD8-BE8467B957B8}" type="pres">
      <dgm:prSet presAssocID="{7F563B93-5B00-47EB-97DA-90AF49666D18}" presName="hierChild3" presStyleCnt="0"/>
      <dgm:spPr/>
    </dgm:pt>
  </dgm:ptLst>
  <dgm:cxnLst>
    <dgm:cxn modelId="{6F3DE808-E9D8-4AA3-B645-1A818AB1D761}" srcId="{7F563B93-5B00-47EB-97DA-90AF49666D18}" destId="{3BCA0C98-D4C4-46CC-990B-30C58E1DDBE2}" srcOrd="1" destOrd="0" parTransId="{1767B501-802A-41D9-9B2D-D91EF7648F61}" sibTransId="{72AEAFEF-0C12-49C9-90C2-0CC14BDA5579}"/>
    <dgm:cxn modelId="{E073E810-F781-496F-99BA-CBF665DCF80A}" type="presOf" srcId="{1767B501-802A-41D9-9B2D-D91EF7648F61}" destId="{BF880BD2-26A2-4EAB-8DC3-837C4B79EA04}" srcOrd="0" destOrd="0" presId="urn:microsoft.com/office/officeart/2005/8/layout/orgChart1"/>
    <dgm:cxn modelId="{36B44518-ABCB-4374-A04E-6288E10DC512}" type="presOf" srcId="{7F563B93-5B00-47EB-97DA-90AF49666D18}" destId="{A267687C-CFFF-46F0-AE47-D31AEF73C654}" srcOrd="0" destOrd="0" presId="urn:microsoft.com/office/officeart/2005/8/layout/orgChart1"/>
    <dgm:cxn modelId="{0F8CAA26-E20C-4AAE-82D6-BA7E694F05A7}" srcId="{7F563B93-5B00-47EB-97DA-90AF49666D18}" destId="{7EA60C86-95BE-4C02-97F8-C4C51028BBA8}" srcOrd="0" destOrd="0" parTransId="{65F2E4D0-0F9F-43AD-8C53-78ACAA76D900}" sibTransId="{7E6202A9-7D45-4234-8CDD-DB2BD0FEE99B}"/>
    <dgm:cxn modelId="{90D3FF26-53E8-4DC8-BAFF-F1EB759D8037}" type="presOf" srcId="{7F563B93-5B00-47EB-97DA-90AF49666D18}" destId="{E1B180F8-50C5-46FC-84BC-77C03C9CEBDD}" srcOrd="1" destOrd="0" presId="urn:microsoft.com/office/officeart/2005/8/layout/orgChart1"/>
    <dgm:cxn modelId="{9D161138-D35B-428E-A006-2F541D849797}" type="presOf" srcId="{3BCA0C98-D4C4-46CC-990B-30C58E1DDBE2}" destId="{AA614606-A58F-40A3-9B4E-63614EA12E92}" srcOrd="0" destOrd="0" presId="urn:microsoft.com/office/officeart/2005/8/layout/orgChart1"/>
    <dgm:cxn modelId="{019BA64E-02F5-41D9-B423-B2F644EA6CD8}" srcId="{DE6DE06E-FF79-488A-9419-7A34663455EE}" destId="{7F563B93-5B00-47EB-97DA-90AF49666D18}" srcOrd="0" destOrd="0" parTransId="{CAAC132C-A7D5-49FA-875E-BFFC4BC627DC}" sibTransId="{FB8DAE07-9853-4893-B1B7-C3D96F5FEA7C}"/>
    <dgm:cxn modelId="{A10FB34E-D32B-41BE-880E-7D326A26929F}" type="presOf" srcId="{65F2E4D0-0F9F-43AD-8C53-78ACAA76D900}" destId="{8662575C-AFA4-4D9C-9DB9-064BDBC61DF8}" srcOrd="0" destOrd="0" presId="urn:microsoft.com/office/officeart/2005/8/layout/orgChart1"/>
    <dgm:cxn modelId="{5D00AB70-D60A-4E37-A099-D67F4B1439EE}" type="presOf" srcId="{7EA60C86-95BE-4C02-97F8-C4C51028BBA8}" destId="{3FA0D709-8FAF-45ED-B0FA-DF33D1DA90BB}" srcOrd="1" destOrd="0" presId="urn:microsoft.com/office/officeart/2005/8/layout/orgChart1"/>
    <dgm:cxn modelId="{4E9BFC8E-F1C3-4C22-A366-111D6AD73840}" type="presOf" srcId="{7EA60C86-95BE-4C02-97F8-C4C51028BBA8}" destId="{12C57F01-A9BF-42D9-93E2-152AF2E96BC7}" srcOrd="0" destOrd="0" presId="urn:microsoft.com/office/officeart/2005/8/layout/orgChart1"/>
    <dgm:cxn modelId="{F6733097-5890-4677-9F01-C30232E1655D}" type="presOf" srcId="{3BCA0C98-D4C4-46CC-990B-30C58E1DDBE2}" destId="{B1239595-1FC4-4486-9741-25C92C3B3BB9}" srcOrd="1" destOrd="0" presId="urn:microsoft.com/office/officeart/2005/8/layout/orgChart1"/>
    <dgm:cxn modelId="{7E52C1BD-F437-4C05-AB7F-5BD8263EED2D}" type="presOf" srcId="{DE6DE06E-FF79-488A-9419-7A34663455EE}" destId="{358F3A38-5912-4F9B-B970-33F45199AD81}" srcOrd="0" destOrd="0" presId="urn:microsoft.com/office/officeart/2005/8/layout/orgChart1"/>
    <dgm:cxn modelId="{83BDE457-C178-41B1-9951-6F0C047E2112}" type="presParOf" srcId="{358F3A38-5912-4F9B-B970-33F45199AD81}" destId="{6D82BD17-7F0A-4ABA-9FE6-89FB365044A2}" srcOrd="0" destOrd="0" presId="urn:microsoft.com/office/officeart/2005/8/layout/orgChart1"/>
    <dgm:cxn modelId="{762FFFBA-794C-435E-9F06-002F63992069}" type="presParOf" srcId="{6D82BD17-7F0A-4ABA-9FE6-89FB365044A2}" destId="{BA10CFFF-4E76-43AA-9150-71C69A69E99A}" srcOrd="0" destOrd="0" presId="urn:microsoft.com/office/officeart/2005/8/layout/orgChart1"/>
    <dgm:cxn modelId="{6F0E472E-F72E-49A9-89DC-6D58E84E6954}" type="presParOf" srcId="{BA10CFFF-4E76-43AA-9150-71C69A69E99A}" destId="{A267687C-CFFF-46F0-AE47-D31AEF73C654}" srcOrd="0" destOrd="0" presId="urn:microsoft.com/office/officeart/2005/8/layout/orgChart1"/>
    <dgm:cxn modelId="{540D1475-4FD1-4837-8E22-A781DA04E578}" type="presParOf" srcId="{BA10CFFF-4E76-43AA-9150-71C69A69E99A}" destId="{E1B180F8-50C5-46FC-84BC-77C03C9CEBDD}" srcOrd="1" destOrd="0" presId="urn:microsoft.com/office/officeart/2005/8/layout/orgChart1"/>
    <dgm:cxn modelId="{A59F4F57-4DD5-4FFC-AF48-891FE62FF1CC}" type="presParOf" srcId="{6D82BD17-7F0A-4ABA-9FE6-89FB365044A2}" destId="{B309C77D-4FF6-4A34-9F27-BCDF85D35760}" srcOrd="1" destOrd="0" presId="urn:microsoft.com/office/officeart/2005/8/layout/orgChart1"/>
    <dgm:cxn modelId="{8B4EF541-DEC9-4EB5-9E91-1FC80D639902}" type="presParOf" srcId="{B309C77D-4FF6-4A34-9F27-BCDF85D35760}" destId="{8662575C-AFA4-4D9C-9DB9-064BDBC61DF8}" srcOrd="0" destOrd="0" presId="urn:microsoft.com/office/officeart/2005/8/layout/orgChart1"/>
    <dgm:cxn modelId="{466160DB-8C46-4E57-BAEB-D0BA75186F47}" type="presParOf" srcId="{B309C77D-4FF6-4A34-9F27-BCDF85D35760}" destId="{B6AFF007-A492-4559-B492-A8579D0C4A15}" srcOrd="1" destOrd="0" presId="urn:microsoft.com/office/officeart/2005/8/layout/orgChart1"/>
    <dgm:cxn modelId="{E34189C1-8D96-49DA-9580-183A5A49C48A}" type="presParOf" srcId="{B6AFF007-A492-4559-B492-A8579D0C4A15}" destId="{6E38ED56-6C4B-4893-AA09-8B54028CC46D}" srcOrd="0" destOrd="0" presId="urn:microsoft.com/office/officeart/2005/8/layout/orgChart1"/>
    <dgm:cxn modelId="{0C9339D4-FA7C-4CEB-8D25-B7E99898C1D7}" type="presParOf" srcId="{6E38ED56-6C4B-4893-AA09-8B54028CC46D}" destId="{12C57F01-A9BF-42D9-93E2-152AF2E96BC7}" srcOrd="0" destOrd="0" presId="urn:microsoft.com/office/officeart/2005/8/layout/orgChart1"/>
    <dgm:cxn modelId="{94BB0BCC-E5B8-4D56-9FAC-0B3D654E929C}" type="presParOf" srcId="{6E38ED56-6C4B-4893-AA09-8B54028CC46D}" destId="{3FA0D709-8FAF-45ED-B0FA-DF33D1DA90BB}" srcOrd="1" destOrd="0" presId="urn:microsoft.com/office/officeart/2005/8/layout/orgChart1"/>
    <dgm:cxn modelId="{61ACFC09-C439-4BA8-AD85-E099F7862278}" type="presParOf" srcId="{B6AFF007-A492-4559-B492-A8579D0C4A15}" destId="{9D3DEA99-AF5A-44BD-AF3F-140147885403}" srcOrd="1" destOrd="0" presId="urn:microsoft.com/office/officeart/2005/8/layout/orgChart1"/>
    <dgm:cxn modelId="{67198F49-1B3B-4ED5-A83D-2E8FDF01FD1C}" type="presParOf" srcId="{B6AFF007-A492-4559-B492-A8579D0C4A15}" destId="{AE26893F-E452-4F6A-85B1-70C1C2E737A5}" srcOrd="2" destOrd="0" presId="urn:microsoft.com/office/officeart/2005/8/layout/orgChart1"/>
    <dgm:cxn modelId="{99A74E53-9378-4FA3-87F0-390B0D3B8A66}" type="presParOf" srcId="{B309C77D-4FF6-4A34-9F27-BCDF85D35760}" destId="{BF880BD2-26A2-4EAB-8DC3-837C4B79EA04}" srcOrd="2" destOrd="0" presId="urn:microsoft.com/office/officeart/2005/8/layout/orgChart1"/>
    <dgm:cxn modelId="{4091079A-407E-4C7B-A8D9-54567A9B78D8}" type="presParOf" srcId="{B309C77D-4FF6-4A34-9F27-BCDF85D35760}" destId="{4AAAE8D1-14FA-4E55-A1F8-3B97A88E20F9}" srcOrd="3" destOrd="0" presId="urn:microsoft.com/office/officeart/2005/8/layout/orgChart1"/>
    <dgm:cxn modelId="{B6A3786A-F113-4341-A0CE-0298F5CCB6A5}" type="presParOf" srcId="{4AAAE8D1-14FA-4E55-A1F8-3B97A88E20F9}" destId="{F38653C8-F3BD-4B0C-A6ED-6F52A91CD498}" srcOrd="0" destOrd="0" presId="urn:microsoft.com/office/officeart/2005/8/layout/orgChart1"/>
    <dgm:cxn modelId="{F93ED261-75A7-4FD5-A693-00F441816D77}" type="presParOf" srcId="{F38653C8-F3BD-4B0C-A6ED-6F52A91CD498}" destId="{AA614606-A58F-40A3-9B4E-63614EA12E92}" srcOrd="0" destOrd="0" presId="urn:microsoft.com/office/officeart/2005/8/layout/orgChart1"/>
    <dgm:cxn modelId="{8DEED70D-CFA5-4675-BDC4-B2B81ACCAE3A}" type="presParOf" srcId="{F38653C8-F3BD-4B0C-A6ED-6F52A91CD498}" destId="{B1239595-1FC4-4486-9741-25C92C3B3BB9}" srcOrd="1" destOrd="0" presId="urn:microsoft.com/office/officeart/2005/8/layout/orgChart1"/>
    <dgm:cxn modelId="{ECF13D7A-C91A-4E50-BCC2-9C7DF853C239}" type="presParOf" srcId="{4AAAE8D1-14FA-4E55-A1F8-3B97A88E20F9}" destId="{146C34BE-6A23-4863-896C-1FC34FA66F26}" srcOrd="1" destOrd="0" presId="urn:microsoft.com/office/officeart/2005/8/layout/orgChart1"/>
    <dgm:cxn modelId="{FF4A2455-12AE-412F-917B-F47606B762A2}" type="presParOf" srcId="{4AAAE8D1-14FA-4E55-A1F8-3B97A88E20F9}" destId="{A80886DF-A58B-4B7C-9A52-6EBA5FFE4665}" srcOrd="2" destOrd="0" presId="urn:microsoft.com/office/officeart/2005/8/layout/orgChart1"/>
    <dgm:cxn modelId="{3469D3B8-5A91-493B-9D33-0588A0B6824E}" type="presParOf" srcId="{6D82BD17-7F0A-4ABA-9FE6-89FB365044A2}" destId="{27A10BF8-DC0D-437B-ADD8-BE8467B957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80BD2-26A2-4EAB-8DC3-837C4B79EA04}">
      <dsp:nvSpPr>
        <dsp:cNvPr id="0" name=""/>
        <dsp:cNvSpPr/>
      </dsp:nvSpPr>
      <dsp:spPr>
        <a:xfrm>
          <a:off x="1710677" y="889528"/>
          <a:ext cx="936163" cy="324949"/>
        </a:xfrm>
        <a:custGeom>
          <a:avLst/>
          <a:gdLst/>
          <a:ahLst/>
          <a:cxnLst/>
          <a:rect l="0" t="0" r="0" b="0"/>
          <a:pathLst>
            <a:path>
              <a:moveTo>
                <a:pt x="0" y="0"/>
              </a:moveTo>
              <a:lnTo>
                <a:pt x="0" y="162474"/>
              </a:lnTo>
              <a:lnTo>
                <a:pt x="936163" y="162474"/>
              </a:lnTo>
              <a:lnTo>
                <a:pt x="936163" y="32494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2575C-AFA4-4D9C-9DB9-064BDBC61DF8}">
      <dsp:nvSpPr>
        <dsp:cNvPr id="0" name=""/>
        <dsp:cNvSpPr/>
      </dsp:nvSpPr>
      <dsp:spPr>
        <a:xfrm>
          <a:off x="774513" y="889528"/>
          <a:ext cx="936163" cy="324949"/>
        </a:xfrm>
        <a:custGeom>
          <a:avLst/>
          <a:gdLst/>
          <a:ahLst/>
          <a:cxnLst/>
          <a:rect l="0" t="0" r="0" b="0"/>
          <a:pathLst>
            <a:path>
              <a:moveTo>
                <a:pt x="936163" y="0"/>
              </a:moveTo>
              <a:lnTo>
                <a:pt x="936163" y="162474"/>
              </a:lnTo>
              <a:lnTo>
                <a:pt x="0" y="162474"/>
              </a:lnTo>
              <a:lnTo>
                <a:pt x="0" y="32494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7687C-CFFF-46F0-AE47-D31AEF73C654}">
      <dsp:nvSpPr>
        <dsp:cNvPr id="0" name=""/>
        <dsp:cNvSpPr/>
      </dsp:nvSpPr>
      <dsp:spPr>
        <a:xfrm>
          <a:off x="936988" y="115839"/>
          <a:ext cx="1547377" cy="7736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Διεθνής Οργανισμός </a:t>
          </a:r>
          <a:r>
            <a:rPr lang="en-US" sz="1800" kern="1200" dirty="0">
              <a:latin typeface="Times New Roman" panose="02020603050405020304" pitchFamily="18" charset="0"/>
              <a:cs typeface="Times New Roman" panose="02020603050405020304" pitchFamily="18" charset="0"/>
            </a:rPr>
            <a:t>ISO</a:t>
          </a:r>
          <a:endParaRPr lang="el-GR" sz="1800" kern="1200" dirty="0">
            <a:latin typeface="Times New Roman" panose="02020603050405020304" pitchFamily="18" charset="0"/>
            <a:cs typeface="Times New Roman" panose="02020603050405020304" pitchFamily="18" charset="0"/>
          </a:endParaRPr>
        </a:p>
      </dsp:txBody>
      <dsp:txXfrm>
        <a:off x="936988" y="115839"/>
        <a:ext cx="1547377" cy="773688"/>
      </dsp:txXfrm>
    </dsp:sp>
    <dsp:sp modelId="{12C57F01-A9BF-42D9-93E2-152AF2E96BC7}">
      <dsp:nvSpPr>
        <dsp:cNvPr id="0" name=""/>
        <dsp:cNvSpPr/>
      </dsp:nvSpPr>
      <dsp:spPr>
        <a:xfrm>
          <a:off x="824" y="1214478"/>
          <a:ext cx="1547377" cy="7736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CEN</a:t>
          </a:r>
          <a:endParaRPr lang="el-GR" sz="1800" kern="1200" dirty="0">
            <a:latin typeface="Times New Roman" panose="02020603050405020304" pitchFamily="18" charset="0"/>
            <a:cs typeface="Times New Roman" panose="02020603050405020304" pitchFamily="18" charset="0"/>
          </a:endParaRPr>
        </a:p>
      </dsp:txBody>
      <dsp:txXfrm>
        <a:off x="824" y="1214478"/>
        <a:ext cx="1547377" cy="773688"/>
      </dsp:txXfrm>
    </dsp:sp>
    <dsp:sp modelId="{AA614606-A58F-40A3-9B4E-63614EA12E92}">
      <dsp:nvSpPr>
        <dsp:cNvPr id="0" name=""/>
        <dsp:cNvSpPr/>
      </dsp:nvSpPr>
      <dsp:spPr>
        <a:xfrm>
          <a:off x="1873152" y="1214478"/>
          <a:ext cx="1547377" cy="7736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ANSI</a:t>
          </a:r>
          <a:endParaRPr lang="el-GR" sz="1800" kern="1200" dirty="0">
            <a:latin typeface="Times New Roman" panose="02020603050405020304" pitchFamily="18" charset="0"/>
            <a:cs typeface="Times New Roman" panose="02020603050405020304" pitchFamily="18" charset="0"/>
          </a:endParaRPr>
        </a:p>
      </dsp:txBody>
      <dsp:txXfrm>
        <a:off x="1873152" y="1214478"/>
        <a:ext cx="1547377" cy="7736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12A1D-F406-4A39-88B5-36F91CBFD4A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B44E491-B4BA-4EEC-8833-A949A5BAF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396D4EB-AF0A-44E5-B6C3-69E35F45952C}"/>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F40947E0-DD4B-4101-8ADB-0878A583DA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1851DB9-8428-45A2-AC7A-1B5635E0D0F6}"/>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353121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0E8E5C-668C-4E07-9B8A-6D4B1016F3D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536159A-3AB3-47CD-9C52-ECC032071D4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416D347-621F-4E9A-A2FE-3CE40EF4736C}"/>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786C9DF1-2945-4F5A-87B5-C145FDC9F7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958B97C-CEAF-480C-B1BA-309EE40F6994}"/>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207291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BBC9C7B-3CD2-42C3-92F2-676DC4F2449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8A06140-9683-4430-8ED2-A80DB31059B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84BD6D4-1603-45A7-9A1D-21EF9A30F3DE}"/>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15C746CC-536C-4EA5-9DE9-E6ECCB7B25C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BFF643D-E1B3-4766-8492-DE6A80B8FDA5}"/>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173191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CAA71ABF-5EE1-4063-B691-41E4D99CD576}" type="datetime1">
              <a:rPr lang="en-US" smtClean="0"/>
              <a:t>12/14/2021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37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DE0A97F5-B131-45A9-8770-F816DFFABBA9}" type="datetime1">
              <a:rPr lang="en-US" smtClean="0"/>
              <a:t>12/14/2021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122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958AFB6F-4D0C-460E-827F-A811CDEBD36B}" type="datetime1">
              <a:rPr lang="en-US" smtClean="0"/>
              <a:t>12/14/2021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1854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18B95FCE-6991-4111-98F7-FF065F5CCE11}" type="datetime1">
              <a:rPr lang="en-US" smtClean="0"/>
              <a:t>12/14/2021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36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1AB06C53-BA54-45D9-BE92-C91A0BA53A6A}" type="datetime1">
              <a:rPr lang="en-US" smtClean="0"/>
              <a:t>12/14/2021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3240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34C16B91-0506-40AB-8AC4-E18866D22ECC}" type="datetime1">
              <a:rPr lang="en-US" smtClean="0"/>
              <a:t>12/14/2021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48428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8C49AAF9-7C92-49F7-9004-6F4C36DBC0A3}" type="datetime1">
              <a:rPr lang="en-US" smtClean="0"/>
              <a:t>12/14/2021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2762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715478DA-7B69-4043-9C61-21E7F351F121}" type="datetime1">
              <a:rPr lang="en-US" smtClean="0"/>
              <a:t>12/14/2021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894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DA968-43E3-4E15-A62C-A6CB4A0EAF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C9F9084-52D3-4E02-A45A-3B8AD7B5AE5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9DB5974-DEE9-47AB-AE4D-D4B4912D42DA}"/>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C67CA57F-5731-4B8F-9CC8-2222B1168F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980EDED-E6BB-4FC3-86D6-D63898D0C941}"/>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52147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7DD2476-F947-4F8A-ABE1-28B9ECA96F98}" type="datetime1">
              <a:rPr lang="en-US" smtClean="0"/>
              <a:t>12/14/2021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65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D9CF6310-F73D-4B07-A58B-CC78A295133C}" type="datetime1">
              <a:rPr lang="en-US" smtClean="0"/>
              <a:t>12/14/2021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1508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075AA459-F311-4427-95B2-3ABA102FA3C7}" type="datetime1">
              <a:rPr lang="en-US" smtClean="0"/>
              <a:t>12/14/2021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0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51D1EE-057A-45D3-A191-27C3EB465E3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275AF01-C22A-46F6-8503-D1FDA0356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8236A31-D448-4398-ACAA-0C9032E33719}"/>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C4326305-E601-4B62-BDDC-0764843CFA3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F4A7A7-4F74-4257-883F-406BE731DC2A}"/>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156287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7BDD60-033D-4FB8-9A6A-A94E85FDB9B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165E947-9A83-4275-8736-CE6BCB521CF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C4B9F2C-44D5-4F9D-AE76-8426B53E3E2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984566D-BCE2-4929-9748-BD7B9F236FA1}"/>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6" name="Θέση υποσέλιδου 5">
            <a:extLst>
              <a:ext uri="{FF2B5EF4-FFF2-40B4-BE49-F238E27FC236}">
                <a16:creationId xmlns:a16="http://schemas.microsoft.com/office/drawing/2014/main" id="{29F64CD3-8F21-4F44-B2A9-E2BAEDF7F99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94B6383-B32D-4DF1-AE34-49F9EFE93DE6}"/>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136570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4A4BD2-FC89-4448-8FAC-E96D1E24C75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3E07848-F1AA-41A2-BAE5-31BBD0B9C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D46CAB1-FC31-4780-82E1-4F998297091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283B6D7-FC4F-4351-8969-73F312419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91E1F72-E866-4C28-9731-897594F0A39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4535F42-01A4-4AF0-9B60-BE4BA427E4A5}"/>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8" name="Θέση υποσέλιδου 7">
            <a:extLst>
              <a:ext uri="{FF2B5EF4-FFF2-40B4-BE49-F238E27FC236}">
                <a16:creationId xmlns:a16="http://schemas.microsoft.com/office/drawing/2014/main" id="{A747695D-C3A0-48C6-B049-A32FFFE96CE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37A1BEA-5C8E-462B-92B9-4081F706EEA1}"/>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277096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B62AA0-7698-4A31-8715-10CB51B902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61872E9-F6E9-460A-AF60-70B841AE1126}"/>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4" name="Θέση υποσέλιδου 3">
            <a:extLst>
              <a:ext uri="{FF2B5EF4-FFF2-40B4-BE49-F238E27FC236}">
                <a16:creationId xmlns:a16="http://schemas.microsoft.com/office/drawing/2014/main" id="{93FA8D55-2E9D-4816-9983-41517B076DF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CF6F086-2142-4916-A739-EB60145F3B6B}"/>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4686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5C736FB-5EC6-4668-A716-77FEF1F8D21D}"/>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3" name="Θέση υποσέλιδου 2">
            <a:extLst>
              <a:ext uri="{FF2B5EF4-FFF2-40B4-BE49-F238E27FC236}">
                <a16:creationId xmlns:a16="http://schemas.microsoft.com/office/drawing/2014/main" id="{84F114FE-C994-44A3-AE79-BBC39E30A45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1B702BF-0168-415C-89AD-F63589D52613}"/>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2778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D690F7-6FDA-4F84-95E1-20398908BD8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DE85960-376E-4097-A0D0-60A278364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C7EF683-A0F5-4A06-B4BE-4BC9471E6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3CAC864-61B0-4914-A71F-889250BA6D48}"/>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6" name="Θέση υποσέλιδου 5">
            <a:extLst>
              <a:ext uri="{FF2B5EF4-FFF2-40B4-BE49-F238E27FC236}">
                <a16:creationId xmlns:a16="http://schemas.microsoft.com/office/drawing/2014/main" id="{A99F2D3E-2610-4381-9475-CDDA27F8345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D9B4AEF-C200-4A9C-8FF2-0F39B3AE0176}"/>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428747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1B0CC9-CA33-485C-904C-9B1839567EE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0E38F8C-96FF-46DB-A490-2C61121BA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21517CA-9DE9-4929-A8BF-DBCAFD291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B46C74-8BD2-4416-952A-AFBF834DBC15}"/>
              </a:ext>
            </a:extLst>
          </p:cNvPr>
          <p:cNvSpPr>
            <a:spLocks noGrp="1"/>
          </p:cNvSpPr>
          <p:nvPr>
            <p:ph type="dt" sz="half" idx="10"/>
          </p:nvPr>
        </p:nvSpPr>
        <p:spPr/>
        <p:txBody>
          <a:bodyPr/>
          <a:lstStyle/>
          <a:p>
            <a:fld id="{2148C665-00C2-4862-80A2-71CB3AAE70DA}" type="datetimeFigureOut">
              <a:rPr lang="el-GR" smtClean="0"/>
              <a:t>14/12/2021</a:t>
            </a:fld>
            <a:endParaRPr lang="el-GR"/>
          </a:p>
        </p:txBody>
      </p:sp>
      <p:sp>
        <p:nvSpPr>
          <p:cNvPr id="6" name="Θέση υποσέλιδου 5">
            <a:extLst>
              <a:ext uri="{FF2B5EF4-FFF2-40B4-BE49-F238E27FC236}">
                <a16:creationId xmlns:a16="http://schemas.microsoft.com/office/drawing/2014/main" id="{5D2AB67A-BFB3-4C75-AAD9-32C71C1661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4C4665D-CF7B-45A9-85B2-44A487DB8C90}"/>
              </a:ext>
            </a:extLst>
          </p:cNvPr>
          <p:cNvSpPr>
            <a:spLocks noGrp="1"/>
          </p:cNvSpPr>
          <p:nvPr>
            <p:ph type="sldNum" sz="quarter" idx="12"/>
          </p:nvPr>
        </p:nvSpPr>
        <p:spPr/>
        <p:txBody>
          <a:bodyPr/>
          <a:lstStyle/>
          <a:p>
            <a:fld id="{FB38855B-87C5-4FB8-9079-50DC13BC534B}" type="slidenum">
              <a:rPr lang="el-GR" smtClean="0"/>
              <a:t>‹#›</a:t>
            </a:fld>
            <a:endParaRPr lang="el-GR"/>
          </a:p>
        </p:txBody>
      </p:sp>
    </p:spTree>
    <p:extLst>
      <p:ext uri="{BB962C8B-B14F-4D97-AF65-F5344CB8AC3E}">
        <p14:creationId xmlns:p14="http://schemas.microsoft.com/office/powerpoint/2010/main" val="240018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6924516-EBBE-40B8-A7D6-ABB0344A6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E218AE-40E4-467C-BBB9-DE0DDF5DC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0D86A9E-55CE-4053-8170-3C41CBAD4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C665-00C2-4862-80A2-71CB3AAE70DA}" type="datetimeFigureOut">
              <a:rPr lang="el-GR" smtClean="0"/>
              <a:t>14/12/2021</a:t>
            </a:fld>
            <a:endParaRPr lang="el-GR"/>
          </a:p>
        </p:txBody>
      </p:sp>
      <p:sp>
        <p:nvSpPr>
          <p:cNvPr id="5" name="Θέση υποσέλιδου 4">
            <a:extLst>
              <a:ext uri="{FF2B5EF4-FFF2-40B4-BE49-F238E27FC236}">
                <a16:creationId xmlns:a16="http://schemas.microsoft.com/office/drawing/2014/main" id="{7A9104DB-50B3-4BD8-94FC-418880FBE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E5C0318-9254-4D4A-83B9-3C675BBFD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8855B-87C5-4FB8-9079-50DC13BC534B}" type="slidenum">
              <a:rPr lang="el-GR" smtClean="0"/>
              <a:t>‹#›</a:t>
            </a:fld>
            <a:endParaRPr lang="el-GR"/>
          </a:p>
        </p:txBody>
      </p:sp>
    </p:spTree>
    <p:extLst>
      <p:ext uri="{BB962C8B-B14F-4D97-AF65-F5344CB8AC3E}">
        <p14:creationId xmlns:p14="http://schemas.microsoft.com/office/powerpoint/2010/main" val="386095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09ADE76-4E1D-4DD3-8859-ED9E85B1C998}" type="datetime1">
              <a:rPr lang="en-US" smtClean="0"/>
              <a:t>12/14/2021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895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6</a:t>
            </a:r>
            <a:r>
              <a:rPr lang="en-US" i="0" baseline="30000" dirty="0">
                <a:latin typeface="Times New Roman" panose="02020603050405020304" pitchFamily="18" charset="0"/>
                <a:cs typeface="Times New Roman" panose="02020603050405020304" pitchFamily="18" charset="0"/>
              </a:rPr>
              <a:t>η</a:t>
            </a:r>
            <a:r>
              <a:rPr lang="el-GR" i="0" baseline="3000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 </a:t>
            </a: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63419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27C1B5C-99DB-430F-A4E5-603264264F6A}"/>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6" name="TextBox 5">
            <a:extLst>
              <a:ext uri="{FF2B5EF4-FFF2-40B4-BE49-F238E27FC236}">
                <a16:creationId xmlns:a16="http://schemas.microsoft.com/office/drawing/2014/main" id="{35408182-F789-4DD9-9334-1A76F1475586}"/>
              </a:ext>
            </a:extLst>
          </p:cNvPr>
          <p:cNvSpPr txBox="1"/>
          <p:nvPr/>
        </p:nvSpPr>
        <p:spPr>
          <a:xfrm>
            <a:off x="454979" y="808714"/>
            <a:ext cx="10846293" cy="2120068"/>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a:t>
            </a:r>
            <a:r>
              <a:rPr lang="el-GR" b="1" dirty="0">
                <a:latin typeface="Times New Roman" panose="02020603050405020304" pitchFamily="18" charset="0"/>
                <a:cs typeface="Times New Roman" panose="02020603050405020304" pitchFamily="18" charset="0"/>
              </a:rPr>
              <a:t>πιστοποίηση ενός προϊόντος </a:t>
            </a:r>
            <a:r>
              <a:rPr lang="el-GR" dirty="0">
                <a:latin typeface="Times New Roman" panose="02020603050405020304" pitchFamily="18" charset="0"/>
                <a:cs typeface="Times New Roman" panose="02020603050405020304" pitchFamily="18" charset="0"/>
              </a:rPr>
              <a:t>γίνεται σε εξειδικευμένα εργαστήρια όπου το προϊόν υποβάλλεται σε σειρά δοκιμών, σύμφωνα με αναγνωρισμένα πρότυπα, προκειμένου να διαπιστωθεί η συμμόρφωση ή μη με νομοθετικές απαιτήσεις (π.χ. κριτήρια ασφάλειας) ή άλλες προδιαγραφές ποιότητας. Η διαπίστωση της συμμόρφωσης ενός προϊόντος σε ένα πρότυπο (πιστοποίηση) μπορεί να είναι </a:t>
            </a:r>
            <a:r>
              <a:rPr lang="el-GR" b="1" dirty="0">
                <a:latin typeface="Times New Roman" panose="02020603050405020304" pitchFamily="18" charset="0"/>
                <a:cs typeface="Times New Roman" panose="02020603050405020304" pitchFamily="18" charset="0"/>
              </a:rPr>
              <a:t>προαιρετική</a:t>
            </a:r>
            <a:r>
              <a:rPr lang="el-GR" dirty="0">
                <a:latin typeface="Times New Roman" panose="02020603050405020304" pitchFamily="18" charset="0"/>
                <a:cs typeface="Times New Roman" panose="02020603050405020304" pitchFamily="18" charset="0"/>
              </a:rPr>
              <a:t> ή </a:t>
            </a:r>
            <a:r>
              <a:rPr lang="el-GR" b="1" dirty="0">
                <a:latin typeface="Times New Roman" panose="02020603050405020304" pitchFamily="18" charset="0"/>
                <a:cs typeface="Times New Roman" panose="02020603050405020304" pitchFamily="18" charset="0"/>
              </a:rPr>
              <a:t>υποχρεωτική</a:t>
            </a:r>
            <a:r>
              <a:rPr lang="el-GR" dirty="0">
                <a:latin typeface="Times New Roman" panose="02020603050405020304" pitchFamily="18" charset="0"/>
                <a:cs typeface="Times New Roman" panose="02020603050405020304" pitchFamily="18" charset="0"/>
              </a:rPr>
              <a:t> ανάλογα με το ισχύον νομικό καθεστώς κάθε χώρας. </a:t>
            </a:r>
          </a:p>
        </p:txBody>
      </p:sp>
      <p:sp>
        <p:nvSpPr>
          <p:cNvPr id="8" name="TextBox 7">
            <a:extLst>
              <a:ext uri="{FF2B5EF4-FFF2-40B4-BE49-F238E27FC236}">
                <a16:creationId xmlns:a16="http://schemas.microsoft.com/office/drawing/2014/main" id="{9F768138-C9F2-498E-B8B7-6C5A39A1F90C}"/>
              </a:ext>
            </a:extLst>
          </p:cNvPr>
          <p:cNvSpPr txBox="1"/>
          <p:nvPr/>
        </p:nvSpPr>
        <p:spPr>
          <a:xfrm>
            <a:off x="2132858" y="4233299"/>
            <a:ext cx="7490534" cy="369332"/>
          </a:xfrm>
          <a:prstGeom prst="rect">
            <a:avLst/>
          </a:prstGeom>
          <a:noFill/>
        </p:spPr>
        <p:txBody>
          <a:bodyPr wrap="square">
            <a:spAutoFit/>
          </a:bodyPr>
          <a:lstStyle/>
          <a:p>
            <a:pPr algn="ctr"/>
            <a:r>
              <a:rPr lang="el-GR" i="1" dirty="0">
                <a:latin typeface="Times New Roman" panose="02020603050405020304" pitchFamily="18" charset="0"/>
                <a:cs typeface="Times New Roman" panose="02020603050405020304" pitchFamily="18" charset="0"/>
              </a:rPr>
              <a:t>χορηγείται κατάλληλο πιστοποιητικό συμμόρφωσης ή μη για το προϊόν</a:t>
            </a:r>
          </a:p>
        </p:txBody>
      </p:sp>
      <p:pic>
        <p:nvPicPr>
          <p:cNvPr id="9" name="Εικόνα 8">
            <a:extLst>
              <a:ext uri="{FF2B5EF4-FFF2-40B4-BE49-F238E27FC236}">
                <a16:creationId xmlns:a16="http://schemas.microsoft.com/office/drawing/2014/main" id="{4F8ECA0F-77B1-4957-81BB-D19F56259054}"/>
              </a:ext>
            </a:extLst>
          </p:cNvPr>
          <p:cNvPicPr>
            <a:picLocks noChangeAspect="1"/>
          </p:cNvPicPr>
          <p:nvPr/>
        </p:nvPicPr>
        <p:blipFill>
          <a:blip r:embed="rId2"/>
          <a:stretch>
            <a:fillRect/>
          </a:stretch>
        </p:blipFill>
        <p:spPr>
          <a:xfrm>
            <a:off x="5754594" y="3063208"/>
            <a:ext cx="341406" cy="731583"/>
          </a:xfrm>
          <a:prstGeom prst="rect">
            <a:avLst/>
          </a:prstGeom>
        </p:spPr>
      </p:pic>
    </p:spTree>
    <p:extLst>
      <p:ext uri="{BB962C8B-B14F-4D97-AF65-F5344CB8AC3E}">
        <p14:creationId xmlns:p14="http://schemas.microsoft.com/office/powerpoint/2010/main" val="58853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350C353D-86FA-4FFB-9809-DD53AFA4EAFC}"/>
              </a:ext>
            </a:extLst>
          </p:cNvPr>
          <p:cNvPicPr>
            <a:picLocks noChangeAspect="1"/>
          </p:cNvPicPr>
          <p:nvPr/>
        </p:nvPicPr>
        <p:blipFill>
          <a:blip r:embed="rId2"/>
          <a:stretch>
            <a:fillRect/>
          </a:stretch>
        </p:blipFill>
        <p:spPr>
          <a:xfrm>
            <a:off x="517870" y="3161795"/>
            <a:ext cx="4023360" cy="2836468"/>
          </a:xfrm>
          <a:prstGeom prst="rect">
            <a:avLst/>
          </a:prstGeom>
        </p:spPr>
      </p:pic>
      <p:sp>
        <p:nvSpPr>
          <p:cNvPr id="6" name="TextBox 5">
            <a:extLst>
              <a:ext uri="{FF2B5EF4-FFF2-40B4-BE49-F238E27FC236}">
                <a16:creationId xmlns:a16="http://schemas.microsoft.com/office/drawing/2014/main" id="{6EC55C83-9E30-40F0-8035-D8E78E444E27}"/>
              </a:ext>
            </a:extLst>
          </p:cNvPr>
          <p:cNvSpPr txBox="1"/>
          <p:nvPr/>
        </p:nvSpPr>
        <p:spPr>
          <a:xfrm>
            <a:off x="5539121" y="3172570"/>
            <a:ext cx="6144230" cy="3016294"/>
          </a:xfrm>
          <a:prstGeom prst="rect">
            <a:avLst/>
          </a:prstGeom>
        </p:spPr>
        <p:txBody>
          <a:bodyPr vert="horz" lIns="91440" tIns="45720" rIns="91440" bIns="45720" rtlCol="0">
            <a:normAutofit/>
          </a:bodyPr>
          <a:lstStyle/>
          <a:p>
            <a:pPr algn="just">
              <a:lnSpc>
                <a:spcPct val="150000"/>
              </a:lnSpc>
              <a:spcAft>
                <a:spcPts val="600"/>
              </a:spcAft>
              <a:buFont typeface="Arial" panose="020B0604020202020204" pitchFamily="34" charset="0"/>
            </a:pPr>
            <a:r>
              <a:rPr lang="en-US" dirty="0" err="1">
                <a:latin typeface="Times New Roman" panose="02020603050405020304" pitchFamily="18" charset="0"/>
                <a:cs typeface="Times New Roman" panose="02020603050405020304" pitchFamily="18" charset="0"/>
              </a:rPr>
              <a:t>Στην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Ευρω</a:t>
            </a:r>
            <a:r>
              <a:rPr lang="en-US" dirty="0">
                <a:latin typeface="Times New Roman" panose="02020603050405020304" pitchFamily="18" charset="0"/>
                <a:cs typeface="Times New Roman" panose="02020603050405020304" pitchFamily="18" charset="0"/>
              </a:rPr>
              <a:t>παϊκή Ένωση, έχει καθιερωθεί η ενιαία γνωστή μας σήμανση </a:t>
            </a:r>
            <a:r>
              <a:rPr lang="en-US" b="1" dirty="0">
                <a:latin typeface="Times New Roman" panose="02020603050405020304" pitchFamily="18" charset="0"/>
                <a:cs typeface="Times New Roman" panose="02020603050405020304" pitchFamily="18" charset="0"/>
              </a:rPr>
              <a:t>CE (Conformité Européenne)</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δηλαδή το δηλωτικό της συμμόρφωσης σήμα ενός προϊόντος, το οποίο καταδεικνύει τη συμμόρφωση του προϊόντος προς ευρωπαϊκά πρότυπα και οδηγίες που αφορούν την υγεία, την ασφάλεια και την προστασία του περιβάλλοντος.</a:t>
            </a:r>
          </a:p>
        </p:txBody>
      </p:sp>
      <p:sp>
        <p:nvSpPr>
          <p:cNvPr id="4" name="Θέση αριθμού διαφάνειας 3">
            <a:extLst>
              <a:ext uri="{FF2B5EF4-FFF2-40B4-BE49-F238E27FC236}">
                <a16:creationId xmlns:a16="http://schemas.microsoft.com/office/drawing/2014/main" id="{B08D5D39-447A-4095-826C-F8A34E7C12E9}"/>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11</a:t>
            </a:fld>
            <a:endParaRPr lang="en-US"/>
          </a:p>
        </p:txBody>
      </p:sp>
    </p:spTree>
    <p:extLst>
      <p:ext uri="{BB962C8B-B14F-4D97-AF65-F5344CB8AC3E}">
        <p14:creationId xmlns:p14="http://schemas.microsoft.com/office/powerpoint/2010/main" val="204603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430A0D7-1CBB-4777-9576-EEA1A029AD9B}"/>
              </a:ext>
            </a:extLst>
          </p:cNvPr>
          <p:cNvSpPr>
            <a:spLocks noGrp="1"/>
          </p:cNvSpPr>
          <p:nvPr>
            <p:ph type="sldNum" sz="quarter" idx="12"/>
          </p:nvPr>
        </p:nvSpPr>
        <p:spPr/>
        <p:txBody>
          <a:bodyPr/>
          <a:lstStyle/>
          <a:p>
            <a:fld id="{DFDF98CC-160E-494C-8C3C-8CDC5FA257DE}" type="slidenum">
              <a:rPr lang="en-US" smtClean="0"/>
              <a:t>12</a:t>
            </a:fld>
            <a:endParaRPr lang="en-US"/>
          </a:p>
        </p:txBody>
      </p:sp>
      <p:pic>
        <p:nvPicPr>
          <p:cNvPr id="6" name="Εικόνα 5">
            <a:extLst>
              <a:ext uri="{FF2B5EF4-FFF2-40B4-BE49-F238E27FC236}">
                <a16:creationId xmlns:a16="http://schemas.microsoft.com/office/drawing/2014/main" id="{8AE3B049-20C0-4AD8-9026-089C1FC56528}"/>
              </a:ext>
            </a:extLst>
          </p:cNvPr>
          <p:cNvPicPr>
            <a:picLocks noChangeAspect="1"/>
          </p:cNvPicPr>
          <p:nvPr/>
        </p:nvPicPr>
        <p:blipFill rotWithShape="1">
          <a:blip r:embed="rId2"/>
          <a:srcRect l="18984" t="27361" r="22344" b="14584"/>
          <a:stretch/>
        </p:blipFill>
        <p:spPr>
          <a:xfrm>
            <a:off x="2314575" y="1876425"/>
            <a:ext cx="7153276" cy="3981450"/>
          </a:xfrm>
          <a:prstGeom prst="rect">
            <a:avLst/>
          </a:prstGeom>
        </p:spPr>
      </p:pic>
      <p:sp>
        <p:nvSpPr>
          <p:cNvPr id="8" name="TextBox 7">
            <a:extLst>
              <a:ext uri="{FF2B5EF4-FFF2-40B4-BE49-F238E27FC236}">
                <a16:creationId xmlns:a16="http://schemas.microsoft.com/office/drawing/2014/main" id="{C13BDB6E-750F-4B72-9F1E-4DCB0AB60F7E}"/>
              </a:ext>
            </a:extLst>
          </p:cNvPr>
          <p:cNvSpPr txBox="1"/>
          <p:nvPr/>
        </p:nvSpPr>
        <p:spPr>
          <a:xfrm>
            <a:off x="3048000" y="1000125"/>
            <a:ext cx="6096000" cy="369332"/>
          </a:xfrm>
          <a:prstGeom prst="rect">
            <a:avLst/>
          </a:prstGeom>
          <a:noFill/>
        </p:spPr>
        <p:txBody>
          <a:bodyPr wrap="square">
            <a:spAutoFit/>
          </a:bodyPr>
          <a:lstStyle/>
          <a:p>
            <a:pPr algn="ctr"/>
            <a:r>
              <a:rPr lang="el-GR" b="1" dirty="0">
                <a:latin typeface="Times New Roman" panose="02020603050405020304" pitchFamily="18" charset="0"/>
                <a:cs typeface="Times New Roman" panose="02020603050405020304" pitchFamily="18" charset="0"/>
              </a:rPr>
              <a:t>Παράδειγμα προδιαγραφής προϊόντος (σκόνη γάλακτος)</a:t>
            </a:r>
          </a:p>
        </p:txBody>
      </p:sp>
    </p:spTree>
    <p:extLst>
      <p:ext uri="{BB962C8B-B14F-4D97-AF65-F5344CB8AC3E}">
        <p14:creationId xmlns:p14="http://schemas.microsoft.com/office/powerpoint/2010/main" val="211806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E5B2342-B067-418E-84BB-C85F0D78A082}"/>
              </a:ext>
            </a:extLst>
          </p:cNvPr>
          <p:cNvSpPr>
            <a:spLocks noGrp="1"/>
          </p:cNvSpPr>
          <p:nvPr>
            <p:ph type="sldNum" sz="quarter" idx="12"/>
          </p:nvPr>
        </p:nvSpPr>
        <p:spPr/>
        <p:txBody>
          <a:bodyPr/>
          <a:lstStyle/>
          <a:p>
            <a:fld id="{DFDF98CC-160E-494C-8C3C-8CDC5FA257DE}" type="slidenum">
              <a:rPr lang="en-US" smtClean="0"/>
              <a:t>13</a:t>
            </a:fld>
            <a:endParaRPr lang="en-US"/>
          </a:p>
        </p:txBody>
      </p:sp>
      <p:sp>
        <p:nvSpPr>
          <p:cNvPr id="6" name="TextBox 5">
            <a:extLst>
              <a:ext uri="{FF2B5EF4-FFF2-40B4-BE49-F238E27FC236}">
                <a16:creationId xmlns:a16="http://schemas.microsoft.com/office/drawing/2014/main" id="{A407C7C7-2146-4FD5-BC23-2A667C2445AD}"/>
              </a:ext>
            </a:extLst>
          </p:cNvPr>
          <p:cNvSpPr txBox="1"/>
          <p:nvPr/>
        </p:nvSpPr>
        <p:spPr>
          <a:xfrm>
            <a:off x="419470" y="856630"/>
            <a:ext cx="11307932" cy="1711109"/>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a:t>
            </a:r>
            <a:r>
              <a:rPr lang="el-GR" b="1" dirty="0">
                <a:latin typeface="Times New Roman" panose="02020603050405020304" pitchFamily="18" charset="0"/>
                <a:cs typeface="Times New Roman" panose="02020603050405020304" pitchFamily="18" charset="0"/>
              </a:rPr>
              <a:t>πιστοποίηση μιας παραγωγικής διαδικασίας</a:t>
            </a:r>
            <a:r>
              <a:rPr lang="el-GR" dirty="0">
                <a:latin typeface="Times New Roman" panose="02020603050405020304" pitchFamily="18" charset="0"/>
                <a:cs typeface="Times New Roman" panose="02020603050405020304" pitchFamily="18" charset="0"/>
              </a:rPr>
              <a:t>, η οποία αφορά την ποιότητα των παραγόμενων προϊόντων, γίνεται με διαπίστωση της συμμόρφωσης προς τα πρότυπα της σειράς ISO 9000 και οδηγεί σε προϊόντα που παράγονται με σταθερό και </a:t>
            </a:r>
            <a:r>
              <a:rPr lang="el-GR" dirty="0" err="1">
                <a:latin typeface="Times New Roman" panose="02020603050405020304" pitchFamily="18" charset="0"/>
                <a:cs typeface="Times New Roman" panose="02020603050405020304" pitchFamily="18" charset="0"/>
              </a:rPr>
              <a:t>επαναλήψιμο</a:t>
            </a:r>
            <a:r>
              <a:rPr lang="el-GR" dirty="0">
                <a:latin typeface="Times New Roman" panose="02020603050405020304" pitchFamily="18" charset="0"/>
                <a:cs typeface="Times New Roman" panose="02020603050405020304" pitchFamily="18" charset="0"/>
              </a:rPr>
              <a:t> τρόπο. Πρακτικά, το σύστημα διαδικασιών που εφαρμόζεται (ΣΔΠ) διασφαλίζει αντικειμενικά ότι το προϊόν και –ενδεχομένως– η παραγωγική διαδικασία που ακολουθείται, έχουν σταθερή ποιότητα.</a:t>
            </a:r>
          </a:p>
        </p:txBody>
      </p:sp>
      <p:sp>
        <p:nvSpPr>
          <p:cNvPr id="8" name="TextBox 7">
            <a:extLst>
              <a:ext uri="{FF2B5EF4-FFF2-40B4-BE49-F238E27FC236}">
                <a16:creationId xmlns:a16="http://schemas.microsoft.com/office/drawing/2014/main" id="{6D7BA4D2-3213-495B-B491-6A5C2C6CA9DD}"/>
              </a:ext>
            </a:extLst>
          </p:cNvPr>
          <p:cNvSpPr txBox="1"/>
          <p:nvPr/>
        </p:nvSpPr>
        <p:spPr>
          <a:xfrm>
            <a:off x="442034" y="4487726"/>
            <a:ext cx="11307932" cy="87357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Στην Ελλάδα, επίσημος (διαπιστευμένος) φορέας πιστοποίησης διαδικασίας είναι ο ΕΛΟΤ (Ελληνικός Οργανισμός Τυποποίησης), ενώ δραστηριοποιούνται εγχώρια και φορείς πιστοποίησης άλλων χωρών (π.χ. TUV).</a:t>
            </a:r>
          </a:p>
        </p:txBody>
      </p:sp>
      <p:pic>
        <p:nvPicPr>
          <p:cNvPr id="9" name="Εικόνα 8">
            <a:extLst>
              <a:ext uri="{FF2B5EF4-FFF2-40B4-BE49-F238E27FC236}">
                <a16:creationId xmlns:a16="http://schemas.microsoft.com/office/drawing/2014/main" id="{54AF6292-7C4C-411D-A832-843356DF48A6}"/>
              </a:ext>
            </a:extLst>
          </p:cNvPr>
          <p:cNvPicPr>
            <a:picLocks noChangeAspect="1"/>
          </p:cNvPicPr>
          <p:nvPr/>
        </p:nvPicPr>
        <p:blipFill>
          <a:blip r:embed="rId2"/>
          <a:stretch>
            <a:fillRect/>
          </a:stretch>
        </p:blipFill>
        <p:spPr>
          <a:xfrm>
            <a:off x="5902733" y="3326490"/>
            <a:ext cx="341406" cy="737680"/>
          </a:xfrm>
          <a:prstGeom prst="rect">
            <a:avLst/>
          </a:prstGeom>
        </p:spPr>
      </p:pic>
    </p:spTree>
    <p:extLst>
      <p:ext uri="{BB962C8B-B14F-4D97-AF65-F5344CB8AC3E}">
        <p14:creationId xmlns:p14="http://schemas.microsoft.com/office/powerpoint/2010/main" val="252254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AF5D204-C6B0-4747-9858-768CF1581996}"/>
              </a:ext>
            </a:extLst>
          </p:cNvPr>
          <p:cNvSpPr>
            <a:spLocks noGrp="1"/>
          </p:cNvSpPr>
          <p:nvPr>
            <p:ph type="sldNum" sz="quarter" idx="12"/>
          </p:nvPr>
        </p:nvSpPr>
        <p:spPr/>
        <p:txBody>
          <a:bodyPr/>
          <a:lstStyle/>
          <a:p>
            <a:fld id="{DFDF98CC-160E-494C-8C3C-8CDC5FA257DE}" type="slidenum">
              <a:rPr lang="en-US" smtClean="0"/>
              <a:t>14</a:t>
            </a:fld>
            <a:endParaRPr lang="en-US"/>
          </a:p>
        </p:txBody>
      </p:sp>
      <p:sp>
        <p:nvSpPr>
          <p:cNvPr id="6" name="TextBox 5">
            <a:extLst>
              <a:ext uri="{FF2B5EF4-FFF2-40B4-BE49-F238E27FC236}">
                <a16:creationId xmlns:a16="http://schemas.microsoft.com/office/drawing/2014/main" id="{B36C8B06-9DE0-4B27-A910-E4E50BE1905D}"/>
              </a:ext>
            </a:extLst>
          </p:cNvPr>
          <p:cNvSpPr txBox="1"/>
          <p:nvPr/>
        </p:nvSpPr>
        <p:spPr>
          <a:xfrm>
            <a:off x="1033138" y="918735"/>
            <a:ext cx="9984050" cy="4197175"/>
          </a:xfrm>
          <a:prstGeom prst="rect">
            <a:avLst/>
          </a:prstGeom>
          <a:noFill/>
        </p:spPr>
        <p:txBody>
          <a:bodyPr wrap="square">
            <a:spAutoFit/>
          </a:bodyPr>
          <a:lstStyle/>
          <a:p>
            <a:pPr algn="ctr">
              <a:lnSpc>
                <a:spcPct val="150000"/>
              </a:lnSpc>
            </a:pPr>
            <a:r>
              <a:rPr lang="el-GR" b="1" dirty="0">
                <a:latin typeface="Times New Roman" panose="02020603050405020304" pitchFamily="18" charset="0"/>
                <a:cs typeface="Times New Roman" panose="02020603050405020304" pitchFamily="18" charset="0"/>
              </a:rPr>
              <a:t>Τα οφέλη από την πιστοποίηση ενός ΣΔΠ</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Ενίσχυση της φήμης μιας επιχείρησης εξασφαλίζοντας την εμπιστοσύνη των πελατών της.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Δημιουργία ευκαιριών για διείσδυση σε διεθνείς αγορές, καθώς βελτιώνεται η εικόνα και η αξιοπιστία της επιχείρησης.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Μείωση του παραγωγικού κόστους λόγω βελτιστοποίησης της διαχείρισης πόρων και χρόνου.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Μεγαλύτερη ευαισθητοποίηση των εργαζόμενων στη διαχείριση ποιότητας.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Συνεχής βελτίωση των διεργασιών με βάση την εφαρμογή αντικειμενικών μηχανισμών παρακολούθησης και μέτρησης και επομένως την αναβάθμιση των διεργασιών της εταιρείας, ώστε να παράγεται προστιθέμενη αξία.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Δημιουργία ανταγωνιστικού πλεονεκτήματος. </a:t>
            </a:r>
          </a:p>
        </p:txBody>
      </p:sp>
    </p:spTree>
    <p:extLst>
      <p:ext uri="{BB962C8B-B14F-4D97-AF65-F5344CB8AC3E}">
        <p14:creationId xmlns:p14="http://schemas.microsoft.com/office/powerpoint/2010/main" val="50539738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B223DC4-27D1-4DAE-AC0D-5CC2746D9080}"/>
              </a:ext>
            </a:extLst>
          </p:cNvPr>
          <p:cNvSpPr>
            <a:spLocks noGrp="1"/>
          </p:cNvSpPr>
          <p:nvPr>
            <p:ph type="sldNum" sz="quarter" idx="12"/>
          </p:nvPr>
        </p:nvSpPr>
        <p:spPr/>
        <p:txBody>
          <a:bodyPr/>
          <a:lstStyle/>
          <a:p>
            <a:fld id="{DFDF98CC-160E-494C-8C3C-8CDC5FA257DE}" type="slidenum">
              <a:rPr lang="en-US" smtClean="0"/>
              <a:t>15</a:t>
            </a:fld>
            <a:endParaRPr lang="en-US"/>
          </a:p>
        </p:txBody>
      </p:sp>
      <p:pic>
        <p:nvPicPr>
          <p:cNvPr id="6" name="Εικόνα 5">
            <a:extLst>
              <a:ext uri="{FF2B5EF4-FFF2-40B4-BE49-F238E27FC236}">
                <a16:creationId xmlns:a16="http://schemas.microsoft.com/office/drawing/2014/main" id="{534788F6-48DD-47FC-A8FB-2E8EBF2738A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266" t="13472" r="23047" b="18195"/>
          <a:stretch/>
        </p:blipFill>
        <p:spPr>
          <a:xfrm>
            <a:off x="2666999" y="1228725"/>
            <a:ext cx="6667501" cy="4686300"/>
          </a:xfrm>
          <a:prstGeom prst="rect">
            <a:avLst/>
          </a:prstGeom>
        </p:spPr>
      </p:pic>
    </p:spTree>
    <p:extLst>
      <p:ext uri="{BB962C8B-B14F-4D97-AF65-F5344CB8AC3E}">
        <p14:creationId xmlns:p14="http://schemas.microsoft.com/office/powerpoint/2010/main" val="381705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020A3EF-B15E-421B-A655-8DC73475EC92}"/>
              </a:ext>
            </a:extLst>
          </p:cNvPr>
          <p:cNvSpPr>
            <a:spLocks noGrp="1"/>
          </p:cNvSpPr>
          <p:nvPr>
            <p:ph type="sldNum" sz="quarter" idx="12"/>
          </p:nvPr>
        </p:nvSpPr>
        <p:spPr/>
        <p:txBody>
          <a:bodyPr/>
          <a:lstStyle/>
          <a:p>
            <a:fld id="{DFDF98CC-160E-494C-8C3C-8CDC5FA257DE}" type="slidenum">
              <a:rPr lang="en-US" smtClean="0"/>
              <a:t>16</a:t>
            </a:fld>
            <a:endParaRPr lang="en-US"/>
          </a:p>
        </p:txBody>
      </p:sp>
      <p:sp>
        <p:nvSpPr>
          <p:cNvPr id="6" name="TextBox 5">
            <a:extLst>
              <a:ext uri="{FF2B5EF4-FFF2-40B4-BE49-F238E27FC236}">
                <a16:creationId xmlns:a16="http://schemas.microsoft.com/office/drawing/2014/main" id="{948EEA25-B69C-48F5-ADB9-F05009644BD0}"/>
              </a:ext>
            </a:extLst>
          </p:cNvPr>
          <p:cNvSpPr txBox="1"/>
          <p:nvPr/>
        </p:nvSpPr>
        <p:spPr>
          <a:xfrm>
            <a:off x="401715" y="787438"/>
            <a:ext cx="6094520"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Διαδικασία χορήγησης πιστοποιητικών διαδικασιών</a:t>
            </a:r>
          </a:p>
        </p:txBody>
      </p:sp>
      <p:sp>
        <p:nvSpPr>
          <p:cNvPr id="8" name="TextBox 7">
            <a:extLst>
              <a:ext uri="{FF2B5EF4-FFF2-40B4-BE49-F238E27FC236}">
                <a16:creationId xmlns:a16="http://schemas.microsoft.com/office/drawing/2014/main" id="{513C5D7D-234A-415D-B7FF-87B98EF69BF6}"/>
              </a:ext>
            </a:extLst>
          </p:cNvPr>
          <p:cNvSpPr txBox="1"/>
          <p:nvPr/>
        </p:nvSpPr>
        <p:spPr>
          <a:xfrm>
            <a:off x="401715" y="1156770"/>
            <a:ext cx="10535574" cy="253556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Ανάπτυξη του ΣΔΠ από την ίδια την εταιρεία (συνήθως με τη βοήθεια συμβούλων)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Δοκιμαστική εφαρμογή του ΣΔΠ για τουλάχιστον δύο μήνες</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Προ-αξιολόγηση του ΣΔΠ από φορέα πιστοποίησης, με έλεγχο προσαρμογής της θεωρίας (εγχειρίδιο ποιότητας) στην πράξη (εφαρμογή του ΣΔΠ)</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Τελική αξιολόγηση από φορέα πιστοποίησης (θετική αξιολόγηση → έκδοση πιστοποιητικού συμμόρφωσης και καταγραφή στον κατάλογο πιστοποιημένων επιχειρήσεων)</a:t>
            </a:r>
          </a:p>
        </p:txBody>
      </p:sp>
    </p:spTree>
    <p:extLst>
      <p:ext uri="{BB962C8B-B14F-4D97-AF65-F5344CB8AC3E}">
        <p14:creationId xmlns:p14="http://schemas.microsoft.com/office/powerpoint/2010/main" val="25350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145B6FB-5AA6-4C4E-B52A-0E110CB69EB9}"/>
              </a:ext>
            </a:extLst>
          </p:cNvPr>
          <p:cNvSpPr>
            <a:spLocks noGrp="1"/>
          </p:cNvSpPr>
          <p:nvPr>
            <p:ph type="sldNum" sz="quarter" idx="12"/>
          </p:nvPr>
        </p:nvSpPr>
        <p:spPr/>
        <p:txBody>
          <a:bodyPr/>
          <a:lstStyle/>
          <a:p>
            <a:fld id="{DFDF98CC-160E-494C-8C3C-8CDC5FA257DE}" type="slidenum">
              <a:rPr lang="en-US" smtClean="0"/>
              <a:t>17</a:t>
            </a:fld>
            <a:endParaRPr lang="en-US"/>
          </a:p>
        </p:txBody>
      </p:sp>
      <p:sp>
        <p:nvSpPr>
          <p:cNvPr id="8" name="TextBox 7">
            <a:extLst>
              <a:ext uri="{FF2B5EF4-FFF2-40B4-BE49-F238E27FC236}">
                <a16:creationId xmlns:a16="http://schemas.microsoft.com/office/drawing/2014/main" id="{1702C2E6-3DBF-487B-9CE4-99C7D5411457}"/>
              </a:ext>
            </a:extLst>
          </p:cNvPr>
          <p:cNvSpPr txBox="1"/>
          <p:nvPr/>
        </p:nvSpPr>
        <p:spPr>
          <a:xfrm>
            <a:off x="428347" y="824702"/>
            <a:ext cx="11219156" cy="2535566"/>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Διαπίστευση (</a:t>
            </a:r>
            <a:r>
              <a:rPr lang="el-GR" b="1" dirty="0" err="1">
                <a:latin typeface="Times New Roman" panose="02020603050405020304" pitchFamily="18" charset="0"/>
                <a:cs typeface="Times New Roman" panose="02020603050405020304" pitchFamily="18" charset="0"/>
              </a:rPr>
              <a:t>accreditation</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η διαδικασία με την οποία ένας αρμόδιος φορέας (φορέας διαπίστευσης) παρέχει επίσημη αναγνώριση ότι ένας άλλος φορέας ή πρόσωπο είναι ικανός να πραγματοποιεί ειδικά έργα (π.χ. πιστοποιήσεις, δοκιμές). </a:t>
            </a:r>
          </a:p>
          <a:p>
            <a:pPr algn="just">
              <a:lnSpc>
                <a:spcPct val="150000"/>
              </a:lnSpc>
            </a:pPr>
            <a:r>
              <a:rPr lang="el-GR" dirty="0">
                <a:latin typeface="Times New Roman" panose="02020603050405020304" pitchFamily="18" charset="0"/>
                <a:cs typeface="Times New Roman" panose="02020603050405020304" pitchFamily="18" charset="0"/>
              </a:rPr>
              <a:t>Όλοι οι </a:t>
            </a:r>
            <a:r>
              <a:rPr lang="el-GR" b="1" dirty="0">
                <a:latin typeface="Times New Roman" panose="02020603050405020304" pitchFamily="18" charset="0"/>
                <a:cs typeface="Times New Roman" panose="02020603050405020304" pitchFamily="18" charset="0"/>
              </a:rPr>
              <a:t>φορείς πιστοποίησης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certification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bodies</a:t>
            </a:r>
            <a:r>
              <a:rPr lang="el-GR" dirty="0">
                <a:latin typeface="Times New Roman" panose="02020603050405020304" pitchFamily="18" charset="0"/>
                <a:cs typeface="Times New Roman" panose="02020603050405020304" pitchFamily="18" charset="0"/>
              </a:rPr>
              <a:t>) διαδικασιών και τα </a:t>
            </a:r>
            <a:r>
              <a:rPr lang="el-GR" b="1" dirty="0">
                <a:latin typeface="Times New Roman" panose="02020603050405020304" pitchFamily="18" charset="0"/>
                <a:cs typeface="Times New Roman" panose="02020603050405020304" pitchFamily="18" charset="0"/>
              </a:rPr>
              <a:t>εργαστήρια δοκιμών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testing</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laboratories</a:t>
            </a:r>
            <a:r>
              <a:rPr lang="el-GR" dirty="0">
                <a:latin typeface="Times New Roman" panose="02020603050405020304" pitchFamily="18" charset="0"/>
                <a:cs typeface="Times New Roman" panose="02020603050405020304" pitchFamily="18" charset="0"/>
              </a:rPr>
              <a:t>) και ελέγχου </a:t>
            </a:r>
            <a:r>
              <a:rPr lang="el-GR" dirty="0" err="1">
                <a:latin typeface="Times New Roman" panose="02020603050405020304" pitchFamily="18" charset="0"/>
                <a:cs typeface="Times New Roman" panose="02020603050405020304" pitchFamily="18" charset="0"/>
              </a:rPr>
              <a:t>διαπιστεύονται</a:t>
            </a:r>
            <a:r>
              <a:rPr lang="el-GR" dirty="0">
                <a:latin typeface="Times New Roman" panose="02020603050405020304" pitchFamily="18" charset="0"/>
                <a:cs typeface="Times New Roman" panose="02020603050405020304" pitchFamily="18" charset="0"/>
              </a:rPr>
              <a:t> για τις υπηρεσίες τις οποίες προσφέρουν και κατέχουν πιστοποιητικό διαπίστευσης.</a:t>
            </a:r>
          </a:p>
          <a:p>
            <a:pPr algn="just">
              <a:lnSpc>
                <a:spcPct val="150000"/>
              </a:lnSpc>
            </a:pPr>
            <a:r>
              <a:rPr lang="el-GR" dirty="0">
                <a:latin typeface="Times New Roman" panose="02020603050405020304" pitchFamily="18" charset="0"/>
                <a:cs typeface="Times New Roman" panose="02020603050405020304" pitchFamily="18" charset="0"/>
              </a:rPr>
              <a:t>Στην Ελλάδα αρμόδιος φορέας διαπίστευσης είναι το Εθνικό Σύστημα (ή Συμβούλιο) Διαπίστευσης (ΕΣΥΔ).</a:t>
            </a:r>
          </a:p>
        </p:txBody>
      </p:sp>
      <p:pic>
        <p:nvPicPr>
          <p:cNvPr id="9" name="Εικόνα 8">
            <a:extLst>
              <a:ext uri="{FF2B5EF4-FFF2-40B4-BE49-F238E27FC236}">
                <a16:creationId xmlns:a16="http://schemas.microsoft.com/office/drawing/2014/main" id="{32867823-C642-4C8D-95A7-F9E92AA64324}"/>
              </a:ext>
            </a:extLst>
          </p:cNvPr>
          <p:cNvPicPr>
            <a:picLocks noChangeAspect="1"/>
          </p:cNvPicPr>
          <p:nvPr/>
        </p:nvPicPr>
        <p:blipFill>
          <a:blip r:embed="rId2"/>
          <a:stretch>
            <a:fillRect/>
          </a:stretch>
        </p:blipFill>
        <p:spPr>
          <a:xfrm>
            <a:off x="7776839" y="3932808"/>
            <a:ext cx="3677478" cy="2277075"/>
          </a:xfrm>
          <a:prstGeom prst="rect">
            <a:avLst/>
          </a:prstGeom>
        </p:spPr>
      </p:pic>
    </p:spTree>
    <p:extLst>
      <p:ext uri="{BB962C8B-B14F-4D97-AF65-F5344CB8AC3E}">
        <p14:creationId xmlns:p14="http://schemas.microsoft.com/office/powerpoint/2010/main" val="306286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2832CCD-35A9-41A3-A89C-6B1C7BBC3B03}"/>
              </a:ext>
            </a:extLst>
          </p:cNvPr>
          <p:cNvSpPr>
            <a:spLocks noGrp="1"/>
          </p:cNvSpPr>
          <p:nvPr>
            <p:ph type="sldNum" sz="quarter" idx="12"/>
          </p:nvPr>
        </p:nvSpPr>
        <p:spPr/>
        <p:txBody>
          <a:bodyPr/>
          <a:lstStyle/>
          <a:p>
            <a:fld id="{DFDF98CC-160E-494C-8C3C-8CDC5FA257DE}" type="slidenum">
              <a:rPr lang="en-US" smtClean="0"/>
              <a:t>18</a:t>
            </a:fld>
            <a:endParaRPr lang="en-US"/>
          </a:p>
        </p:txBody>
      </p:sp>
      <p:sp>
        <p:nvSpPr>
          <p:cNvPr id="8" name="TextBox 7">
            <a:extLst>
              <a:ext uri="{FF2B5EF4-FFF2-40B4-BE49-F238E27FC236}">
                <a16:creationId xmlns:a16="http://schemas.microsoft.com/office/drawing/2014/main" id="{C1A2835E-533A-420B-A0CF-1BFA5162C098}"/>
              </a:ext>
            </a:extLst>
          </p:cNvPr>
          <p:cNvSpPr txBox="1"/>
          <p:nvPr/>
        </p:nvSpPr>
        <p:spPr>
          <a:xfrm>
            <a:off x="3047260" y="2786684"/>
            <a:ext cx="6094520"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405490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BD15E80-A14A-4DA0-9BC0-ABCC6328F659}"/>
              </a:ext>
            </a:extLst>
          </p:cNvPr>
          <p:cNvSpPr>
            <a:spLocks noGrp="1"/>
          </p:cNvSpPr>
          <p:nvPr>
            <p:ph type="sldNum" sz="quarter" idx="12"/>
          </p:nvPr>
        </p:nvSpPr>
        <p:spPr/>
        <p:txBody>
          <a:bodyPr/>
          <a:lstStyle/>
          <a:p>
            <a:fld id="{DFDF98CC-160E-494C-8C3C-8CDC5FA257DE}" type="slidenum">
              <a:rPr lang="en-US" smtClean="0"/>
              <a:t>2</a:t>
            </a:fld>
            <a:endParaRPr lang="en-US"/>
          </a:p>
        </p:txBody>
      </p:sp>
      <p:sp>
        <p:nvSpPr>
          <p:cNvPr id="8" name="TextBox 7">
            <a:extLst>
              <a:ext uri="{FF2B5EF4-FFF2-40B4-BE49-F238E27FC236}">
                <a16:creationId xmlns:a16="http://schemas.microsoft.com/office/drawing/2014/main" id="{296FE6CA-4028-4464-89C5-ED38341FD84B}"/>
              </a:ext>
            </a:extLst>
          </p:cNvPr>
          <p:cNvSpPr txBox="1"/>
          <p:nvPr/>
        </p:nvSpPr>
        <p:spPr>
          <a:xfrm>
            <a:off x="3047260" y="3246553"/>
            <a:ext cx="6094520" cy="369332"/>
          </a:xfrm>
          <a:prstGeom prst="rect">
            <a:avLst/>
          </a:prstGeom>
          <a:noFill/>
        </p:spPr>
        <p:txBody>
          <a:bodyPr wrap="square">
            <a:spAutoFit/>
          </a:bodyPr>
          <a:lstStyle/>
          <a:p>
            <a:pPr algn="ctr"/>
            <a:r>
              <a:rPr lang="el-GR" b="1" dirty="0">
                <a:latin typeface="Times New Roman" panose="02020603050405020304" pitchFamily="18" charset="0"/>
                <a:cs typeface="Times New Roman" panose="02020603050405020304" pitchFamily="18" charset="0"/>
              </a:rPr>
              <a:t>6</a:t>
            </a:r>
            <a:r>
              <a:rPr lang="en-US"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 Τυποποίηση, πιστοποίηση και διαπίστευση στην ποιότητα</a:t>
            </a:r>
          </a:p>
        </p:txBody>
      </p:sp>
    </p:spTree>
    <p:extLst>
      <p:ext uri="{BB962C8B-B14F-4D97-AF65-F5344CB8AC3E}">
        <p14:creationId xmlns:p14="http://schemas.microsoft.com/office/powerpoint/2010/main" val="137702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BE9C4D1-D516-4B27-B9C9-7365CA4B7AE6}"/>
              </a:ext>
            </a:extLst>
          </p:cNvPr>
          <p:cNvSpPr>
            <a:spLocks noGrp="1"/>
          </p:cNvSpPr>
          <p:nvPr>
            <p:ph type="sldNum" sz="quarter" idx="12"/>
          </p:nvPr>
        </p:nvSpPr>
        <p:spPr/>
        <p:txBody>
          <a:bodyPr/>
          <a:lstStyle/>
          <a:p>
            <a:fld id="{DFDF98CC-160E-494C-8C3C-8CDC5FA257DE}" type="slidenum">
              <a:rPr lang="en-US" smtClean="0"/>
              <a:t>3</a:t>
            </a:fld>
            <a:endParaRPr lang="en-US"/>
          </a:p>
        </p:txBody>
      </p:sp>
      <p:sp>
        <p:nvSpPr>
          <p:cNvPr id="6" name="TextBox 5">
            <a:extLst>
              <a:ext uri="{FF2B5EF4-FFF2-40B4-BE49-F238E27FC236}">
                <a16:creationId xmlns:a16="http://schemas.microsoft.com/office/drawing/2014/main" id="{8B58F7F2-EDA7-4223-8DF0-5116849EC9C2}"/>
              </a:ext>
            </a:extLst>
          </p:cNvPr>
          <p:cNvSpPr txBox="1"/>
          <p:nvPr/>
        </p:nvSpPr>
        <p:spPr>
          <a:xfrm>
            <a:off x="437225" y="821158"/>
            <a:ext cx="11148134" cy="2956387"/>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Τυποποίηση (</a:t>
            </a:r>
            <a:r>
              <a:rPr lang="el-GR" b="1" dirty="0" err="1">
                <a:latin typeface="Times New Roman" panose="02020603050405020304" pitchFamily="18" charset="0"/>
                <a:cs typeface="Times New Roman" panose="02020603050405020304" pitchFamily="18" charset="0"/>
              </a:rPr>
              <a:t>standardization</a:t>
            </a:r>
            <a:r>
              <a:rPr lang="el-GR" b="1"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είναι η διαδικασία με την οποία καθιερώνονται προδιαγραφές και πρότυπα (προτυποποίηση). </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r>
              <a:rPr lang="el-GR" b="1" dirty="0">
                <a:latin typeface="Times New Roman" panose="02020603050405020304" pitchFamily="18" charset="0"/>
                <a:cs typeface="Times New Roman" panose="02020603050405020304" pitchFamily="18" charset="0"/>
              </a:rPr>
              <a:t>Πρότυπο</a:t>
            </a:r>
            <a:r>
              <a:rPr lang="el-GR" dirty="0">
                <a:latin typeface="Times New Roman" panose="02020603050405020304" pitchFamily="18" charset="0"/>
                <a:cs typeface="Times New Roman" panose="02020603050405020304" pitchFamily="18" charset="0"/>
              </a:rPr>
              <a:t> είναι ένα τεχνικό έγγραφο που έχει καθιερωθεί με συναίνεση και έχει εγκριθεί από έναν αναγνωρισμένο φορέα (π.χ. CEN, ISO) για να παρέχει κανόνες, κατευθυντήριες γραμμές (</a:t>
            </a:r>
            <a:r>
              <a:rPr lang="el-GR" dirty="0" err="1">
                <a:latin typeface="Times New Roman" panose="02020603050405020304" pitchFamily="18" charset="0"/>
                <a:cs typeface="Times New Roman" panose="02020603050405020304" pitchFamily="18" charset="0"/>
              </a:rPr>
              <a:t>guidelines</a:t>
            </a:r>
            <a:r>
              <a:rPr lang="el-GR" dirty="0">
                <a:latin typeface="Times New Roman" panose="02020603050405020304" pitchFamily="18" charset="0"/>
                <a:cs typeface="Times New Roman" panose="02020603050405020304" pitchFamily="18" charset="0"/>
              </a:rPr>
              <a:t>) ή χαρακτηριστικά για κοινή και επαναλαμβανόμενη χρήση. Το πρότυπο περιλαμβάνει ένα σύνολο από απαιτήσεις οι οποίες πρέπει να ικανοποιηθούν και χρησιμοποιείται ως οδηγός.</a:t>
            </a:r>
          </a:p>
        </p:txBody>
      </p:sp>
    </p:spTree>
    <p:extLst>
      <p:ext uri="{BB962C8B-B14F-4D97-AF65-F5344CB8AC3E}">
        <p14:creationId xmlns:p14="http://schemas.microsoft.com/office/powerpoint/2010/main" val="368372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A0DE6D2-FBA5-4FD5-8977-9ADB7715D6B4}"/>
              </a:ext>
            </a:extLst>
          </p:cNvPr>
          <p:cNvPicPr>
            <a:picLocks noChangeAspect="1"/>
          </p:cNvPicPr>
          <p:nvPr/>
        </p:nvPicPr>
        <p:blipFill>
          <a:blip r:embed="rId2"/>
          <a:stretch>
            <a:fillRect/>
          </a:stretch>
        </p:blipFill>
        <p:spPr>
          <a:xfrm>
            <a:off x="517870" y="3236843"/>
            <a:ext cx="4023360" cy="2761420"/>
          </a:xfrm>
          <a:prstGeom prst="rect">
            <a:avLst/>
          </a:prstGeom>
        </p:spPr>
      </p:pic>
      <p:sp>
        <p:nvSpPr>
          <p:cNvPr id="6" name="TextBox 5">
            <a:extLst>
              <a:ext uri="{FF2B5EF4-FFF2-40B4-BE49-F238E27FC236}">
                <a16:creationId xmlns:a16="http://schemas.microsoft.com/office/drawing/2014/main" id="{52F78A11-12F0-4ABB-899C-6A1B49D42D97}"/>
              </a:ext>
            </a:extLst>
          </p:cNvPr>
          <p:cNvSpPr txBox="1"/>
          <p:nvPr/>
        </p:nvSpPr>
        <p:spPr>
          <a:xfrm>
            <a:off x="4767309" y="972295"/>
            <a:ext cx="7005962" cy="4327674"/>
          </a:xfrm>
          <a:prstGeom prst="rect">
            <a:avLst/>
          </a:prstGeom>
        </p:spPr>
        <p:txBody>
          <a:bodyPr vert="horz" lIns="91440" tIns="45720" rIns="91440" bIns="45720" rtlCol="0">
            <a:normAutofit/>
          </a:bodyPr>
          <a:lstStyle/>
          <a:p>
            <a:pPr marL="285750" indent="-285750" algn="just">
              <a:lnSpc>
                <a:spcPct val="150000"/>
              </a:lnSpc>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Η </a:t>
            </a:r>
            <a:r>
              <a:rPr lang="en-US" dirty="0" err="1">
                <a:latin typeface="Times New Roman" panose="02020603050405020304" pitchFamily="18" charset="0"/>
                <a:cs typeface="Times New Roman" panose="02020603050405020304" pitchFamily="18" charset="0"/>
              </a:rPr>
              <a:t>τυ</a:t>
            </a:r>
            <a:r>
              <a:rPr lang="en-US" dirty="0">
                <a:latin typeface="Times New Roman" panose="02020603050405020304" pitchFamily="18" charset="0"/>
                <a:cs typeface="Times New Roman" panose="02020603050405020304" pitchFamily="18" charset="0"/>
              </a:rPr>
              <a:t>ποποίηση ενός προϊόντος αρχίζει από τη στιγμή της παρασκευής ή παραγωγής του και τη στιγμή της κυκλοφορίας του στην αγορά, το προϊόν συνοδεύεται από κάποιες προδιαγραφές, τις προδιαγραφές του κατασκευαστή του.</a:t>
            </a:r>
          </a:p>
          <a:p>
            <a:pPr marL="285750" indent="-285750" algn="just">
              <a:lnSpc>
                <a:spcPct val="150000"/>
              </a:lnSpc>
              <a:spcAft>
                <a:spcPts val="6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Συνήθως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οι</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ροδι</a:t>
            </a:r>
            <a:r>
              <a:rPr lang="en-US" dirty="0">
                <a:latin typeface="Times New Roman" panose="02020603050405020304" pitchFamily="18" charset="0"/>
                <a:cs typeface="Times New Roman" panose="02020603050405020304" pitchFamily="18" charset="0"/>
              </a:rPr>
              <a:t>αγραφές και τα πρότυπα αφορούν την ασφάλεια των χρηστών των προϊόντων.</a:t>
            </a:r>
          </a:p>
          <a:p>
            <a:pPr marL="285750" indent="-285750" algn="just">
              <a:lnSpc>
                <a:spcPct val="150000"/>
              </a:lnSpc>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Υπ</a:t>
            </a:r>
            <a:r>
              <a:rPr lang="en-US" dirty="0" err="1">
                <a:latin typeface="Times New Roman" panose="02020603050405020304" pitchFamily="18" charset="0"/>
                <a:cs typeface="Times New Roman" panose="02020603050405020304" pitchFamily="18" charset="0"/>
              </a:rPr>
              <a:t>άρχουν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κλ</a:t>
            </a:r>
            <a:r>
              <a:rPr lang="en-US" dirty="0">
                <a:latin typeface="Times New Roman" panose="02020603050405020304" pitchFamily="18" charset="0"/>
                <a:cs typeface="Times New Roman" panose="02020603050405020304" pitchFamily="18" charset="0"/>
              </a:rPr>
              <a:t>αδικά (π.χ. BRC), </a:t>
            </a:r>
            <a:r>
              <a:rPr lang="en-US" dirty="0" err="1">
                <a:latin typeface="Times New Roman" panose="02020603050405020304" pitchFamily="18" charset="0"/>
                <a:cs typeface="Times New Roman" panose="02020603050405020304" pitchFamily="18" charset="0"/>
              </a:rPr>
              <a:t>εθνικά</a:t>
            </a:r>
            <a:r>
              <a:rPr lang="en-US" dirty="0">
                <a:latin typeface="Times New Roman" panose="02020603050405020304" pitchFamily="18" charset="0"/>
                <a:cs typeface="Times New Roman" panose="02020603050405020304" pitchFamily="18" charset="0"/>
              </a:rPr>
              <a:t> (π.χ. ΕΛΟΤ), </a:t>
            </a:r>
            <a:r>
              <a:rPr lang="en-US" dirty="0" err="1">
                <a:latin typeface="Times New Roman" panose="02020603050405020304" pitchFamily="18" charset="0"/>
                <a:cs typeface="Times New Roman" panose="02020603050405020304" pitchFamily="18" charset="0"/>
              </a:rPr>
              <a:t>ευρω</a:t>
            </a:r>
            <a:r>
              <a:rPr lang="en-US" dirty="0">
                <a:latin typeface="Times New Roman" panose="02020603050405020304" pitchFamily="18" charset="0"/>
                <a:cs typeface="Times New Roman" panose="02020603050405020304" pitchFamily="18" charset="0"/>
              </a:rPr>
              <a:t>παϊκά (CEN), αμερικανικά (ANSI) ή άλλα εκτός ΕΕ (π.χ. APHA) και </a:t>
            </a:r>
            <a:r>
              <a:rPr lang="en-US" dirty="0" err="1">
                <a:latin typeface="Times New Roman" panose="02020603050405020304" pitchFamily="18" charset="0"/>
                <a:cs typeface="Times New Roman" panose="02020603050405020304" pitchFamily="18" charset="0"/>
              </a:rPr>
              <a:t>διεθνή</a:t>
            </a:r>
            <a:r>
              <a:rPr lang="en-US" dirty="0">
                <a:latin typeface="Times New Roman" panose="02020603050405020304" pitchFamily="18" charset="0"/>
                <a:cs typeface="Times New Roman" panose="02020603050405020304" pitchFamily="18" charset="0"/>
              </a:rPr>
              <a:t> (ISO) π</a:t>
            </a:r>
            <a:r>
              <a:rPr lang="en-US" dirty="0" err="1">
                <a:latin typeface="Times New Roman" panose="02020603050405020304" pitchFamily="18" charset="0"/>
                <a:cs typeface="Times New Roman" panose="02020603050405020304" pitchFamily="18" charset="0"/>
              </a:rPr>
              <a:t>ρότυ</a:t>
            </a:r>
            <a:r>
              <a:rPr lang="en-US" dirty="0">
                <a:latin typeface="Times New Roman" panose="02020603050405020304" pitchFamily="18" charset="0"/>
                <a:cs typeface="Times New Roman" panose="02020603050405020304" pitchFamily="18" charset="0"/>
              </a:rPr>
              <a:t>πα.</a:t>
            </a:r>
          </a:p>
        </p:txBody>
      </p:sp>
      <p:sp>
        <p:nvSpPr>
          <p:cNvPr id="4" name="Θέση αριθμού διαφάνειας 3">
            <a:extLst>
              <a:ext uri="{FF2B5EF4-FFF2-40B4-BE49-F238E27FC236}">
                <a16:creationId xmlns:a16="http://schemas.microsoft.com/office/drawing/2014/main" id="{262A44AD-F12D-4E01-9323-F29E935FAC06}"/>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4</a:t>
            </a:fld>
            <a:endParaRPr lang="en-US"/>
          </a:p>
        </p:txBody>
      </p:sp>
    </p:spTree>
    <p:extLst>
      <p:ext uri="{BB962C8B-B14F-4D97-AF65-F5344CB8AC3E}">
        <p14:creationId xmlns:p14="http://schemas.microsoft.com/office/powerpoint/2010/main" val="102814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49905DB-A21B-445B-A57F-13E909A294C7}"/>
              </a:ext>
            </a:extLst>
          </p:cNvPr>
          <p:cNvSpPr>
            <a:spLocks noGrp="1"/>
          </p:cNvSpPr>
          <p:nvPr>
            <p:ph type="sldNum" sz="quarter" idx="12"/>
          </p:nvPr>
        </p:nvSpPr>
        <p:spPr/>
        <p:txBody>
          <a:bodyPr/>
          <a:lstStyle/>
          <a:p>
            <a:fld id="{DFDF98CC-160E-494C-8C3C-8CDC5FA257DE}" type="slidenum">
              <a:rPr lang="en-US" smtClean="0"/>
              <a:t>5</a:t>
            </a:fld>
            <a:endParaRPr lang="en-US"/>
          </a:p>
        </p:txBody>
      </p:sp>
      <p:sp>
        <p:nvSpPr>
          <p:cNvPr id="6" name="TextBox 5">
            <a:extLst>
              <a:ext uri="{FF2B5EF4-FFF2-40B4-BE49-F238E27FC236}">
                <a16:creationId xmlns:a16="http://schemas.microsoft.com/office/drawing/2014/main" id="{3C106B9F-45BD-4A25-A180-90F0DB20B975}"/>
              </a:ext>
            </a:extLst>
          </p:cNvPr>
          <p:cNvSpPr txBox="1"/>
          <p:nvPr/>
        </p:nvSpPr>
        <p:spPr>
          <a:xfrm>
            <a:off x="410591" y="870882"/>
            <a:ext cx="11281299" cy="3366563"/>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Κάποια παραδείγματα…</a:t>
            </a:r>
          </a:p>
          <a:p>
            <a:pPr algn="just">
              <a:lnSpc>
                <a:spcPct val="150000"/>
              </a:lnSpc>
            </a:pPr>
            <a:endParaRPr lang="el-G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απαιτήσεις για την οργάνωση και λειτουργία ενός συστήματος διαχείρισης της ποιότητας (π.χ. ISO 9001)</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απαιτήσεις για τον τρόπο οργάνωσης και λειτουργίας ενός εργαστηρίου ποιοτικού ελέγχου (π.χ. ISO 17025)</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απαιτήσεις για το πώς θα διεξάγονται οι επιθεωρήσεις των διαφόρων συστημάτων ποιότητας, καθώς και για το ποια οφείλουν να είναι τα προσόντα των επιθεωρητών που διεξάγουν τις επιθεωρήσεις αυτές (π.χ. ISO 19011)</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απαιτήσεις σχετικά με την περιβαλλοντική διαχείριση (π.χ. ISO14001)</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απαιτήσεις για την υγιεινή και την ασφάλεια στην εργασία (π.χ. ISO 45001)</a:t>
            </a:r>
          </a:p>
        </p:txBody>
      </p:sp>
    </p:spTree>
    <p:extLst>
      <p:ext uri="{BB962C8B-B14F-4D97-AF65-F5344CB8AC3E}">
        <p14:creationId xmlns:p14="http://schemas.microsoft.com/office/powerpoint/2010/main" val="234102921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E688EC2-DE37-49AB-9FBC-B4A67BEC40D7}"/>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6" name="TextBox 5">
            <a:extLst>
              <a:ext uri="{FF2B5EF4-FFF2-40B4-BE49-F238E27FC236}">
                <a16:creationId xmlns:a16="http://schemas.microsoft.com/office/drawing/2014/main" id="{65FB97C9-9611-454E-9596-92999E41C16A}"/>
              </a:ext>
            </a:extLst>
          </p:cNvPr>
          <p:cNvSpPr txBox="1"/>
          <p:nvPr/>
        </p:nvSpPr>
        <p:spPr>
          <a:xfrm>
            <a:off x="437226" y="822949"/>
            <a:ext cx="6094520"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Ελληνικός Οργανισμός Τυποποίησης (ΕΛΟΤ)</a:t>
            </a:r>
          </a:p>
        </p:txBody>
      </p:sp>
      <p:pic>
        <p:nvPicPr>
          <p:cNvPr id="7" name="Εικόνα 6">
            <a:extLst>
              <a:ext uri="{FF2B5EF4-FFF2-40B4-BE49-F238E27FC236}">
                <a16:creationId xmlns:a16="http://schemas.microsoft.com/office/drawing/2014/main" id="{DA492C27-41D1-4F9F-8221-4ADBF8F01BA2}"/>
              </a:ext>
            </a:extLst>
          </p:cNvPr>
          <p:cNvPicPr>
            <a:picLocks noChangeAspect="1"/>
          </p:cNvPicPr>
          <p:nvPr/>
        </p:nvPicPr>
        <p:blipFill>
          <a:blip r:embed="rId2"/>
          <a:stretch>
            <a:fillRect/>
          </a:stretch>
        </p:blipFill>
        <p:spPr>
          <a:xfrm>
            <a:off x="9373524" y="1007615"/>
            <a:ext cx="2381250" cy="2381250"/>
          </a:xfrm>
          <a:prstGeom prst="rect">
            <a:avLst/>
          </a:prstGeom>
        </p:spPr>
      </p:pic>
      <p:sp>
        <p:nvSpPr>
          <p:cNvPr id="9" name="TextBox 8">
            <a:extLst>
              <a:ext uri="{FF2B5EF4-FFF2-40B4-BE49-F238E27FC236}">
                <a16:creationId xmlns:a16="http://schemas.microsoft.com/office/drawing/2014/main" id="{9707F39B-AC10-41D7-9438-F9DDE52DA7BC}"/>
              </a:ext>
            </a:extLst>
          </p:cNvPr>
          <p:cNvSpPr txBox="1"/>
          <p:nvPr/>
        </p:nvSpPr>
        <p:spPr>
          <a:xfrm>
            <a:off x="437226" y="1192281"/>
            <a:ext cx="8609120" cy="2535566"/>
          </a:xfrm>
          <a:prstGeom prst="rect">
            <a:avLst/>
          </a:prstGeom>
          <a:noFill/>
        </p:spPr>
        <p:txBody>
          <a:bodyPr wrap="square">
            <a:spAutoFit/>
          </a:bodyPr>
          <a:lstStyle/>
          <a:p>
            <a:pPr algn="just">
              <a:lnSpc>
                <a:spcPct val="150000"/>
              </a:lnSpc>
            </a:pPr>
            <a:r>
              <a:rPr lang="el-GR" b="0" i="0" dirty="0">
                <a:effectLst/>
                <a:latin typeface="Times New Roman" panose="02020603050405020304" pitchFamily="18" charset="0"/>
                <a:cs typeface="Times New Roman" panose="02020603050405020304" pitchFamily="18" charset="0"/>
              </a:rPr>
              <a:t>Ο ΕΛΟΤ είναι ο Εθνικός Οργανισμός Τυποποίησης της Ελλάδας, εξουσιοδοτημένος από το κράτος να εκδίδει </a:t>
            </a:r>
            <a:r>
              <a:rPr lang="el-GR" b="0" i="0" dirty="0" err="1">
                <a:effectLst/>
                <a:latin typeface="Times New Roman" panose="02020603050405020304" pitchFamily="18" charset="0"/>
                <a:cs typeface="Times New Roman" panose="02020603050405020304" pitchFamily="18" charset="0"/>
              </a:rPr>
              <a:t>τυποποιητικά</a:t>
            </a:r>
            <a:r>
              <a:rPr lang="el-GR" b="0" i="0" dirty="0">
                <a:effectLst/>
                <a:latin typeface="Times New Roman" panose="02020603050405020304" pitchFamily="18" charset="0"/>
                <a:cs typeface="Times New Roman" panose="02020603050405020304" pitchFamily="18" charset="0"/>
              </a:rPr>
              <a:t> έγγραφα, όπως ελληνικά πρότυπα και προδιαγραφές.</a:t>
            </a:r>
          </a:p>
          <a:p>
            <a:pPr algn="just">
              <a:lnSpc>
                <a:spcPct val="150000"/>
              </a:lnSpc>
            </a:pPr>
            <a:r>
              <a:rPr lang="el-GR" dirty="0">
                <a:latin typeface="Times New Roman" panose="02020603050405020304" pitchFamily="18" charset="0"/>
                <a:cs typeface="Times New Roman" panose="02020603050405020304" pitchFamily="18" charset="0"/>
              </a:rPr>
              <a:t>Τα </a:t>
            </a:r>
            <a:r>
              <a:rPr lang="el-GR" dirty="0" err="1">
                <a:latin typeface="Times New Roman" panose="02020603050405020304" pitchFamily="18" charset="0"/>
                <a:cs typeface="Times New Roman" panose="02020603050405020304" pitchFamily="18" charset="0"/>
              </a:rPr>
              <a:t>τυποποιητικά</a:t>
            </a:r>
            <a:r>
              <a:rPr lang="el-GR" dirty="0">
                <a:latin typeface="Times New Roman" panose="02020603050405020304" pitchFamily="18" charset="0"/>
                <a:cs typeface="Times New Roman" panose="02020603050405020304" pitchFamily="18" charset="0"/>
              </a:rPr>
              <a:t> έγγραφα μπορεί να είναι πρότυπα, τεχνικές προδιαγραφές, οδηγοί, τεχνικές αναφορές και άλλα λιγότερα συχνά χρησιμοποιούμενα, όπως αναλυτικά προσδιορίζονται στο ευρωπαϊκό πρότυπο ΕΛΟΤ ΕΝ 45020.</a:t>
            </a:r>
          </a:p>
          <a:p>
            <a:pPr algn="just">
              <a:lnSpc>
                <a:spcPct val="150000"/>
              </a:lnSpc>
            </a:pPr>
            <a:r>
              <a:rPr lang="el-GR" dirty="0">
                <a:latin typeface="Times New Roman" panose="02020603050405020304" pitchFamily="18" charset="0"/>
                <a:cs typeface="Times New Roman" panose="02020603050405020304" pitchFamily="18" charset="0"/>
              </a:rPr>
              <a:t>Δηλαδή, λειτουργεί υπό την αιγίδα της </a:t>
            </a:r>
            <a:r>
              <a:rPr lang="el-GR" b="1" dirty="0">
                <a:latin typeface="Times New Roman" panose="02020603050405020304" pitchFamily="18" charset="0"/>
                <a:cs typeface="Times New Roman" panose="02020603050405020304" pitchFamily="18" charset="0"/>
              </a:rPr>
              <a:t>Ευρωπαϊκής Επιτροπής Τυποποίησης (CEN)</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965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96C0886-F10F-4E8E-9532-F53553DD3713}"/>
              </a:ext>
            </a:extLst>
          </p:cNvPr>
          <p:cNvSpPr>
            <a:spLocks noGrp="1"/>
          </p:cNvSpPr>
          <p:nvPr>
            <p:ph type="sldNum" sz="quarter" idx="12"/>
          </p:nvPr>
        </p:nvSpPr>
        <p:spPr/>
        <p:txBody>
          <a:bodyPr/>
          <a:lstStyle/>
          <a:p>
            <a:fld id="{DFDF98CC-160E-494C-8C3C-8CDC5FA257DE}" type="slidenum">
              <a:rPr lang="en-US" smtClean="0"/>
              <a:t>7</a:t>
            </a:fld>
            <a:endParaRPr lang="en-US"/>
          </a:p>
        </p:txBody>
      </p:sp>
      <p:sp>
        <p:nvSpPr>
          <p:cNvPr id="6" name="TextBox 5">
            <a:extLst>
              <a:ext uri="{FF2B5EF4-FFF2-40B4-BE49-F238E27FC236}">
                <a16:creationId xmlns:a16="http://schemas.microsoft.com/office/drawing/2014/main" id="{C2E1A77F-77BA-4566-98F8-8A0C4EA3FDA7}"/>
              </a:ext>
            </a:extLst>
          </p:cNvPr>
          <p:cNvSpPr txBox="1"/>
          <p:nvPr/>
        </p:nvSpPr>
        <p:spPr>
          <a:xfrm>
            <a:off x="401715" y="858460"/>
            <a:ext cx="6094520"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Ευρωπαϊκή Επιτροπή Τυποποίησης (CEN)</a:t>
            </a:r>
            <a:endParaRPr lang="el-GR" dirty="0"/>
          </a:p>
        </p:txBody>
      </p:sp>
      <p:sp>
        <p:nvSpPr>
          <p:cNvPr id="8" name="TextBox 7">
            <a:extLst>
              <a:ext uri="{FF2B5EF4-FFF2-40B4-BE49-F238E27FC236}">
                <a16:creationId xmlns:a16="http://schemas.microsoft.com/office/drawing/2014/main" id="{E1E5F511-D399-40A3-8EF4-C352CEAE1D4D}"/>
              </a:ext>
            </a:extLst>
          </p:cNvPr>
          <p:cNvSpPr txBox="1"/>
          <p:nvPr/>
        </p:nvSpPr>
        <p:spPr>
          <a:xfrm>
            <a:off x="401715" y="1227792"/>
            <a:ext cx="11458852" cy="1704569"/>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Σε πανευρωπαϊκό επίπεδο, στο ανώτερο σημείο βρίσκεται η CEN και κάτω από αυτήν και στο ίδιο επίπεδο βρίσκονται όλοι οι εθνικοί οργανισμοί τυποποίησης. Στα πλαίσια της ύπαρξης του δικτύου αυτού, τα πρότυπα τα οποία προκύπτουν απευθείας από την CEN γίνονται αποδεκτά από όλες τις χώρες που συμμετέχουν σε αυτόν τον οργανισμό. Η αντίστροφη διαδικασία, δηλαδή η αποδοχή ενός εθνικού προτύπου σε πανευρωπαϊκό επίπεδο, δεν ισχύει πάντα.</a:t>
            </a:r>
          </a:p>
        </p:txBody>
      </p:sp>
      <p:pic>
        <p:nvPicPr>
          <p:cNvPr id="1026" name="Picture 2" descr="Έρευνα σχετικά με τα πρότυπα στον τομέα των Υπηρεσιών - Επιχειρηματική">
            <a:extLst>
              <a:ext uri="{FF2B5EF4-FFF2-40B4-BE49-F238E27FC236}">
                <a16:creationId xmlns:a16="http://schemas.microsoft.com/office/drawing/2014/main" id="{EAD415A9-CDF3-4AB3-8076-D3E79F8BA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461" y="3576946"/>
            <a:ext cx="32956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7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F8E1FFA-FFD4-48E1-9560-9551A4AE72D9}"/>
              </a:ext>
            </a:extLst>
          </p:cNvPr>
          <p:cNvSpPr>
            <a:spLocks noGrp="1"/>
          </p:cNvSpPr>
          <p:nvPr>
            <p:ph type="sldNum" sz="quarter" idx="12"/>
          </p:nvPr>
        </p:nvSpPr>
        <p:spPr/>
        <p:txBody>
          <a:bodyPr/>
          <a:lstStyle/>
          <a:p>
            <a:fld id="{DFDF98CC-160E-494C-8C3C-8CDC5FA257DE}" type="slidenum">
              <a:rPr lang="en-US" smtClean="0"/>
              <a:t>8</a:t>
            </a:fld>
            <a:endParaRPr lang="en-US"/>
          </a:p>
        </p:txBody>
      </p:sp>
      <p:sp>
        <p:nvSpPr>
          <p:cNvPr id="6" name="TextBox 5">
            <a:extLst>
              <a:ext uri="{FF2B5EF4-FFF2-40B4-BE49-F238E27FC236}">
                <a16:creationId xmlns:a16="http://schemas.microsoft.com/office/drawing/2014/main" id="{142ED990-58D7-424C-B9D3-AA2517D954CA}"/>
              </a:ext>
            </a:extLst>
          </p:cNvPr>
          <p:cNvSpPr txBox="1"/>
          <p:nvPr/>
        </p:nvSpPr>
        <p:spPr>
          <a:xfrm>
            <a:off x="375081" y="817615"/>
            <a:ext cx="10624352" cy="878895"/>
          </a:xfrm>
          <a:prstGeom prst="rect">
            <a:avLst/>
          </a:prstGeom>
          <a:noFill/>
        </p:spPr>
        <p:txBody>
          <a:bodyPr wrap="square">
            <a:spAutoFit/>
          </a:bodyPr>
          <a:lstStyle/>
          <a:p>
            <a:pPr>
              <a:lnSpc>
                <a:spcPct val="150000"/>
              </a:lnSpc>
            </a:pPr>
            <a:r>
              <a:rPr lang="el-GR" b="1" dirty="0">
                <a:latin typeface="Times New Roman" panose="02020603050405020304" pitchFamily="18" charset="0"/>
                <a:cs typeface="Times New Roman" panose="02020603050405020304" pitchFamily="18" charset="0"/>
              </a:rPr>
              <a:t>Αμερικανικό Εθνικό Ίδρυμα </a:t>
            </a:r>
            <a:r>
              <a:rPr lang="en-US" b="1" dirty="0">
                <a:latin typeface="Times New Roman" panose="02020603050405020304" pitchFamily="18" charset="0"/>
                <a:cs typeface="Times New Roman" panose="02020603050405020304" pitchFamily="18" charset="0"/>
              </a:rPr>
              <a:t>T</a:t>
            </a:r>
            <a:r>
              <a:rPr lang="el-GR" b="1" dirty="0" err="1">
                <a:latin typeface="Times New Roman" panose="02020603050405020304" pitchFamily="18" charset="0"/>
                <a:cs typeface="Times New Roman" panose="02020603050405020304" pitchFamily="18" charset="0"/>
              </a:rPr>
              <a:t>υποποίησης</a:t>
            </a: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American National Standards Institute</a:t>
            </a:r>
            <a:r>
              <a:rPr lang="el-GR"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ANSI)</a:t>
            </a:r>
            <a:endParaRPr lang="el-GR" b="1" dirty="0">
              <a:latin typeface="Times New Roman" panose="02020603050405020304" pitchFamily="18" charset="0"/>
              <a:cs typeface="Times New Roman" panose="02020603050405020304" pitchFamily="18" charset="0"/>
            </a:endParaRPr>
          </a:p>
          <a:p>
            <a:pPr>
              <a:lnSpc>
                <a:spcPct val="150000"/>
              </a:lnSpc>
            </a:pPr>
            <a:r>
              <a:rPr lang="el-GR" dirty="0">
                <a:latin typeface="Times New Roman" panose="02020603050405020304" pitchFamily="18" charset="0"/>
                <a:cs typeface="Times New Roman" panose="02020603050405020304" pitchFamily="18" charset="0"/>
              </a:rPr>
              <a:t>Ο αντίστοιχος </a:t>
            </a:r>
            <a:r>
              <a:rPr lang="el-GR" dirty="0" err="1">
                <a:latin typeface="Times New Roman" panose="02020603050405020304" pitchFamily="18" charset="0"/>
                <a:cs typeface="Times New Roman" panose="02020603050405020304" pitchFamily="18" charset="0"/>
              </a:rPr>
              <a:t>παναμερικάνικος</a:t>
            </a:r>
            <a:r>
              <a:rPr lang="el-GR" dirty="0">
                <a:latin typeface="Times New Roman" panose="02020603050405020304" pitchFamily="18" charset="0"/>
                <a:cs typeface="Times New Roman" panose="02020603050405020304" pitchFamily="18" charset="0"/>
              </a:rPr>
              <a:t> οργανισμός που λειτουργεί στις ΗΠΑ .</a:t>
            </a:r>
            <a:endParaRPr lang="el-GR" b="1" dirty="0">
              <a:latin typeface="Times New Roman" panose="02020603050405020304" pitchFamily="18" charset="0"/>
              <a:cs typeface="Times New Roman" panose="02020603050405020304" pitchFamily="18" charset="0"/>
            </a:endParaRPr>
          </a:p>
        </p:txBody>
      </p:sp>
      <p:graphicFrame>
        <p:nvGraphicFramePr>
          <p:cNvPr id="7" name="Διάγραμμα 6">
            <a:extLst>
              <a:ext uri="{FF2B5EF4-FFF2-40B4-BE49-F238E27FC236}">
                <a16:creationId xmlns:a16="http://schemas.microsoft.com/office/drawing/2014/main" id="{E9D52177-60F6-412E-9975-FFF921D9476D}"/>
              </a:ext>
            </a:extLst>
          </p:cNvPr>
          <p:cNvGraphicFramePr/>
          <p:nvPr>
            <p:extLst>
              <p:ext uri="{D42A27DB-BD31-4B8C-83A1-F6EECF244321}">
                <p14:modId xmlns:p14="http://schemas.microsoft.com/office/powerpoint/2010/main" val="1886328162"/>
              </p:ext>
            </p:extLst>
          </p:nvPr>
        </p:nvGraphicFramePr>
        <p:xfrm>
          <a:off x="4044765" y="2974426"/>
          <a:ext cx="3421355" cy="2104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3361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8E2CB3-00FB-4608-8D3E-D40AAF5DA609}"/>
              </a:ext>
            </a:extLst>
          </p:cNvPr>
          <p:cNvSpPr txBox="1"/>
          <p:nvPr/>
        </p:nvSpPr>
        <p:spPr>
          <a:xfrm>
            <a:off x="6652366" y="3705226"/>
            <a:ext cx="5040785" cy="2141392"/>
          </a:xfrm>
          <a:prstGeom prst="rect">
            <a:avLst/>
          </a:prstGeom>
        </p:spPr>
        <p:txBody>
          <a:bodyPr vert="horz" lIns="91440" tIns="45720" rIns="91440" bIns="45720" rtlCol="0" anchor="b">
            <a:normAutofit/>
          </a:bodyPr>
          <a:lstStyle/>
          <a:p>
            <a:pPr marR="0" lvl="0" algn="just" fontAlgn="auto">
              <a:spcBef>
                <a:spcPts val="1000"/>
              </a:spcBef>
              <a:spcAft>
                <a:spcPts val="0"/>
              </a:spcAft>
              <a:buClrTx/>
              <a:buSzTx/>
              <a:tabLst/>
              <a:defRPr/>
            </a:pP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Υπ</a:t>
            </a: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άρχουν</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δύο</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είδη</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π</a:t>
            </a: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ιστο</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ποίησης: </a:t>
            </a:r>
          </a:p>
          <a:p>
            <a:pPr marL="285750" marR="0" lvl="0" indent="-285750" algn="just" fontAlgn="auto">
              <a:spcBef>
                <a:spcPts val="1000"/>
              </a:spcBef>
              <a:spcAft>
                <a:spcPts val="0"/>
              </a:spcAft>
              <a:buClrTx/>
              <a:buSzTx/>
              <a:buFont typeface="Wingdings" panose="05000000000000000000" pitchFamily="2" charset="2"/>
              <a:buChar char="ü"/>
              <a:tabLst/>
              <a:defRPr/>
            </a:pP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Πιστο</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ποίηση προϊόντος </a:t>
            </a:r>
          </a:p>
          <a:p>
            <a:pPr marL="285750" marR="0" lvl="0" indent="-285750" algn="just" fontAlgn="auto">
              <a:spcBef>
                <a:spcPts val="1000"/>
              </a:spcBef>
              <a:spcAft>
                <a:spcPts val="0"/>
              </a:spcAft>
              <a:buClrTx/>
              <a:buSzTx/>
              <a:buFont typeface="Wingdings" panose="05000000000000000000" pitchFamily="2" charset="2"/>
              <a:buChar char="ü"/>
              <a:tabLst/>
              <a:defRPr/>
            </a:pPr>
            <a:r>
              <a:rPr kumimoji="0" lang="en-US" b="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Πιστο</a:t>
            </a:r>
            <a:r>
              <a:rPr kumimoji="0" lang="en-US" b="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ποίησης διαδικασίας</a:t>
            </a:r>
          </a:p>
        </p:txBody>
      </p:sp>
      <p:sp>
        <p:nvSpPr>
          <p:cNvPr id="4" name="Θέση αριθμού διαφάνειας 3">
            <a:extLst>
              <a:ext uri="{FF2B5EF4-FFF2-40B4-BE49-F238E27FC236}">
                <a16:creationId xmlns:a16="http://schemas.microsoft.com/office/drawing/2014/main" id="{625CEE58-57C2-4C8F-9C40-C45C2BA94A80}"/>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B79B0A89-2966-4EF9-964C-6CA6E987C4EF}"/>
              </a:ext>
            </a:extLst>
          </p:cNvPr>
          <p:cNvSpPr txBox="1"/>
          <p:nvPr/>
        </p:nvSpPr>
        <p:spPr>
          <a:xfrm>
            <a:off x="401714" y="794525"/>
            <a:ext cx="11210277" cy="880113"/>
          </a:xfrm>
          <a:prstGeom prst="rect">
            <a:avLst/>
          </a:prstGeom>
          <a:noFill/>
        </p:spPr>
        <p:txBody>
          <a:bodyPr wrap="square">
            <a:spAutoFit/>
          </a:bodyPr>
          <a:lstStyle/>
          <a:p>
            <a:pPr algn="just">
              <a:lnSpc>
                <a:spcPct val="150000"/>
              </a:lnSpc>
              <a:spcAft>
                <a:spcPts val="600"/>
              </a:spcAft>
            </a:pPr>
            <a:r>
              <a:rPr lang="el-GR" b="1" dirty="0">
                <a:latin typeface="Times New Roman" panose="02020603050405020304" pitchFamily="18" charset="0"/>
                <a:cs typeface="Times New Roman" panose="02020603050405020304" pitchFamily="18" charset="0"/>
              </a:rPr>
              <a:t>Πιστοποίηση (</a:t>
            </a:r>
            <a:r>
              <a:rPr lang="en-US" b="1" dirty="0">
                <a:latin typeface="Times New Roman" panose="02020603050405020304" pitchFamily="18" charset="0"/>
                <a:cs typeface="Times New Roman" panose="02020603050405020304" pitchFamily="18" charset="0"/>
              </a:rPr>
              <a:t>certification)</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καλείται η επιβεβαίωση ότι ένα προϊόν ή μια υπηρεσία έχει παραχθεί σύμφωνα με ένα πρότυπο και ανταποκρίνεται πλήρως στις προδιαγραφές του προτύπου αυτού.</a:t>
            </a:r>
            <a:endParaRPr 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8908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195</TotalTime>
  <Words>1029</Words>
  <Application>Microsoft Office PowerPoint</Application>
  <PresentationFormat>Ευρεία οθόνη</PresentationFormat>
  <Paragraphs>74</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18</vt:i4>
      </vt:variant>
    </vt:vector>
  </HeadingPairs>
  <TitlesOfParts>
    <vt:vector size="26" baseType="lpstr">
      <vt:lpstr>Arial</vt:lpstr>
      <vt:lpstr>Bierstadt</vt:lpstr>
      <vt:lpstr>Calibri</vt:lpstr>
      <vt:lpstr>Calibri Light</vt:lpstr>
      <vt:lpstr>Times New Roman</vt:lpstr>
      <vt:lpstr>Wingdings</vt:lpstr>
      <vt:lpstr>Θέμα του Office</vt:lpstr>
      <vt:lpstr>GestaltVTI</vt:lpstr>
      <vt:lpstr>Ασφάλεια &amp; Ποιότητα Τροφίμων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Λυδία</dc:creator>
  <cp:lastModifiedBy>Λυδία</cp:lastModifiedBy>
  <cp:revision>6</cp:revision>
  <dcterms:created xsi:type="dcterms:W3CDTF">2021-12-10T16:38:21Z</dcterms:created>
  <dcterms:modified xsi:type="dcterms:W3CDTF">2021-12-14T14:48:13Z</dcterms:modified>
</cp:coreProperties>
</file>