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00"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0A577-471C-4C23-871F-63276B929616}" type="doc">
      <dgm:prSet loTypeId="urn:microsoft.com/office/officeart/2005/8/layout/hList9" loCatId="list" qsTypeId="urn:microsoft.com/office/officeart/2005/8/quickstyle/simple1" qsCatId="simple" csTypeId="urn:microsoft.com/office/officeart/2005/8/colors/accent0_1" csCatId="mainScheme" phldr="1"/>
      <dgm:spPr/>
      <dgm:t>
        <a:bodyPr/>
        <a:lstStyle/>
        <a:p>
          <a:endParaRPr lang="el-GR"/>
        </a:p>
      </dgm:t>
    </dgm:pt>
    <dgm:pt modelId="{5FA6382C-1C76-4D46-828F-B8AE1EB40AB0}">
      <dgm:prSet phldrT="[Κείμενο]"/>
      <dgm:spPr/>
      <dgm:t>
        <a:bodyPr/>
        <a:lstStyle/>
        <a:p>
          <a:pPr>
            <a:lnSpc>
              <a:spcPct val="150000"/>
            </a:lnSpc>
          </a:pPr>
          <a:r>
            <a:rPr lang="el-GR" dirty="0">
              <a:latin typeface="Times New Roman" panose="02020603050405020304" pitchFamily="18" charset="0"/>
              <a:cs typeface="Times New Roman" panose="02020603050405020304" pitchFamily="18" charset="0"/>
            </a:rPr>
            <a:t>Ανάλυση Παραγόντων Κινδύνου και Κρίσιμων Σημείων Ελέγχου</a:t>
          </a:r>
        </a:p>
        <a:p>
          <a:pPr>
            <a:lnSpc>
              <a:spcPct val="150000"/>
            </a:lnSpc>
          </a:pPr>
          <a:r>
            <a:rPr lang="en-US" dirty="0">
              <a:latin typeface="Times New Roman" panose="02020603050405020304" pitchFamily="18" charset="0"/>
              <a:cs typeface="Times New Roman" panose="02020603050405020304" pitchFamily="18" charset="0"/>
            </a:rPr>
            <a:t>Hazard Analysis and Critical Control Points (HACCP)</a:t>
          </a:r>
          <a:endParaRPr lang="el-GR" dirty="0">
            <a:latin typeface="Times New Roman" panose="02020603050405020304" pitchFamily="18" charset="0"/>
            <a:cs typeface="Times New Roman" panose="02020603050405020304" pitchFamily="18" charset="0"/>
          </a:endParaRPr>
        </a:p>
      </dgm:t>
    </dgm:pt>
    <dgm:pt modelId="{DA41783E-AE15-4030-BA6A-020F8CAD07F9}" type="parTrans" cxnId="{6CAD8D3C-55DB-459C-B3BE-0EE4B5FA6C5D}">
      <dgm:prSet/>
      <dgm:spPr/>
      <dgm:t>
        <a:bodyPr/>
        <a:lstStyle/>
        <a:p>
          <a:endParaRPr lang="el-GR"/>
        </a:p>
      </dgm:t>
    </dgm:pt>
    <dgm:pt modelId="{F5AD2F87-09EC-42F8-B6EF-4F1984D9FD34}" type="sibTrans" cxnId="{6CAD8D3C-55DB-459C-B3BE-0EE4B5FA6C5D}">
      <dgm:prSet/>
      <dgm:spPr/>
      <dgm:t>
        <a:bodyPr/>
        <a:lstStyle/>
        <a:p>
          <a:endParaRPr lang="el-GR"/>
        </a:p>
      </dgm:t>
    </dgm:pt>
    <dgm:pt modelId="{695A95B2-0520-4AF1-AB1A-B2BE494DB04C}">
      <dgm:prSet phldrT="[Κείμενο]" custT="1"/>
      <dgm:spPr/>
      <dgm:t>
        <a:bodyPr/>
        <a:lstStyle/>
        <a:p>
          <a:pPr algn="just">
            <a:lnSpc>
              <a:spcPct val="150000"/>
            </a:lnSpc>
          </a:pPr>
          <a:r>
            <a:rPr lang="el-GR" sz="1800"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Μικροβιακή χλωρίδα</a:t>
          </a:r>
        </a:p>
      </dgm:t>
    </dgm:pt>
    <dgm:pt modelId="{25971AAC-5265-42E1-8F4E-EF83BFDA0A91}" type="parTrans" cxnId="{185D3EDD-35B1-401F-A04D-F9533C5E5427}">
      <dgm:prSet/>
      <dgm:spPr/>
      <dgm:t>
        <a:bodyPr/>
        <a:lstStyle/>
        <a:p>
          <a:endParaRPr lang="el-GR"/>
        </a:p>
      </dgm:t>
    </dgm:pt>
    <dgm:pt modelId="{CF91CF75-CF3A-4939-AD58-5C8F8F4BD646}" type="sibTrans" cxnId="{185D3EDD-35B1-401F-A04D-F9533C5E5427}">
      <dgm:prSet/>
      <dgm:spPr/>
      <dgm:t>
        <a:bodyPr/>
        <a:lstStyle/>
        <a:p>
          <a:endParaRPr lang="el-GR"/>
        </a:p>
      </dgm:t>
    </dgm:pt>
    <dgm:pt modelId="{10BB9A58-0DCE-4253-9FB7-C231FB82B8AF}">
      <dgm:prSet phldrT="[Κείμενο]"/>
      <dgm:spPr/>
      <dgm:t>
        <a:bodyPr/>
        <a:lstStyle/>
        <a:p>
          <a:pPr algn="l">
            <a:lnSpc>
              <a:spcPct val="150000"/>
            </a:lnSpc>
          </a:pPr>
          <a:r>
            <a:rPr lang="el-GR" dirty="0">
              <a:latin typeface="Times New Roman" panose="02020603050405020304" pitchFamily="18" charset="0"/>
              <a:cs typeface="Times New Roman" panose="02020603050405020304" pitchFamily="18" charset="0"/>
            </a:rPr>
            <a:t>Σχεδιασμός και διάταξη της βιομηχανικής μονάδας</a:t>
          </a:r>
        </a:p>
      </dgm:t>
    </dgm:pt>
    <dgm:pt modelId="{1B63F420-4040-4A99-9659-062F0142C128}" type="parTrans" cxnId="{9C3BE54F-0DD2-4437-8D22-F1B8AA927277}">
      <dgm:prSet/>
      <dgm:spPr/>
      <dgm:t>
        <a:bodyPr/>
        <a:lstStyle/>
        <a:p>
          <a:endParaRPr lang="el-GR"/>
        </a:p>
      </dgm:t>
    </dgm:pt>
    <dgm:pt modelId="{D9398FC4-0768-4F9E-A7BF-B1D9C8B679E5}" type="sibTrans" cxnId="{9C3BE54F-0DD2-4437-8D22-F1B8AA927277}">
      <dgm:prSet/>
      <dgm:spPr/>
      <dgm:t>
        <a:bodyPr/>
        <a:lstStyle/>
        <a:p>
          <a:endParaRPr lang="el-GR"/>
        </a:p>
      </dgm:t>
    </dgm:pt>
    <dgm:pt modelId="{A6A0CBA0-AC1C-4998-A6D8-FAC5B55AF3E7}">
      <dgm:prSet custT="1"/>
      <dgm:spPr/>
      <dgm:t>
        <a:bodyPr/>
        <a:lstStyle/>
        <a:p>
          <a:pPr algn="just">
            <a:lnSpc>
              <a:spcPct val="150000"/>
            </a:lnSpc>
          </a:pPr>
          <a:r>
            <a:rPr lang="el-GR" sz="1800" dirty="0">
              <a:latin typeface="Times New Roman" panose="02020603050405020304" pitchFamily="18" charset="0"/>
              <a:cs typeface="Times New Roman" panose="02020603050405020304" pitchFamily="18" charset="0"/>
            </a:rPr>
            <a:t>Μηχανολογικός εξοπλισμός</a:t>
          </a:r>
        </a:p>
      </dgm:t>
    </dgm:pt>
    <dgm:pt modelId="{8F26B8BF-6D09-468B-8E95-B787E2FB809E}" type="parTrans" cxnId="{EEF47FFD-2604-4F7D-8AA9-3A5FA4835E05}">
      <dgm:prSet/>
      <dgm:spPr/>
      <dgm:t>
        <a:bodyPr/>
        <a:lstStyle/>
        <a:p>
          <a:endParaRPr lang="el-GR"/>
        </a:p>
      </dgm:t>
    </dgm:pt>
    <dgm:pt modelId="{032EDF8D-C040-4FDB-8F78-562139B840B6}" type="sibTrans" cxnId="{EEF47FFD-2604-4F7D-8AA9-3A5FA4835E05}">
      <dgm:prSet/>
      <dgm:spPr/>
      <dgm:t>
        <a:bodyPr/>
        <a:lstStyle/>
        <a:p>
          <a:endParaRPr lang="el-GR"/>
        </a:p>
      </dgm:t>
    </dgm:pt>
    <dgm:pt modelId="{006ED544-F853-4EF6-9E0F-EA9FD3E35F44}" type="pres">
      <dgm:prSet presAssocID="{A0C0A577-471C-4C23-871F-63276B929616}" presName="list" presStyleCnt="0">
        <dgm:presLayoutVars>
          <dgm:dir/>
          <dgm:animLvl val="lvl"/>
        </dgm:presLayoutVars>
      </dgm:prSet>
      <dgm:spPr/>
    </dgm:pt>
    <dgm:pt modelId="{4CD11137-2956-4F81-AA54-A258F72E5BA1}" type="pres">
      <dgm:prSet presAssocID="{5FA6382C-1C76-4D46-828F-B8AE1EB40AB0}" presName="posSpace" presStyleCnt="0"/>
      <dgm:spPr/>
    </dgm:pt>
    <dgm:pt modelId="{FE4F4191-C8BA-401F-8433-95F520AE8161}" type="pres">
      <dgm:prSet presAssocID="{5FA6382C-1C76-4D46-828F-B8AE1EB40AB0}" presName="vertFlow" presStyleCnt="0"/>
      <dgm:spPr/>
    </dgm:pt>
    <dgm:pt modelId="{D9EF2D27-651B-4A9D-8C58-B5152411C455}" type="pres">
      <dgm:prSet presAssocID="{5FA6382C-1C76-4D46-828F-B8AE1EB40AB0}" presName="topSpace" presStyleCnt="0"/>
      <dgm:spPr/>
    </dgm:pt>
    <dgm:pt modelId="{5D544843-FA09-4ABC-A67B-1F3571CDFF9C}" type="pres">
      <dgm:prSet presAssocID="{5FA6382C-1C76-4D46-828F-B8AE1EB40AB0}" presName="firstComp" presStyleCnt="0"/>
      <dgm:spPr/>
    </dgm:pt>
    <dgm:pt modelId="{187CC4DE-3940-4507-B58D-40A8E73CF481}" type="pres">
      <dgm:prSet presAssocID="{5FA6382C-1C76-4D46-828F-B8AE1EB40AB0}" presName="firstChild" presStyleLbl="bgAccFollowNode1" presStyleIdx="0" presStyleCnt="3" custLinFactNeighborX="29379" custLinFactNeighborY="-6691"/>
      <dgm:spPr/>
    </dgm:pt>
    <dgm:pt modelId="{169A8736-3DB2-4470-B01F-D1927C8EE428}" type="pres">
      <dgm:prSet presAssocID="{5FA6382C-1C76-4D46-828F-B8AE1EB40AB0}" presName="firstChildTx" presStyleLbl="bgAccFollowNode1" presStyleIdx="0" presStyleCnt="3">
        <dgm:presLayoutVars>
          <dgm:bulletEnabled val="1"/>
        </dgm:presLayoutVars>
      </dgm:prSet>
      <dgm:spPr/>
    </dgm:pt>
    <dgm:pt modelId="{4320A391-9C21-46E8-A64A-21133E021BEA}" type="pres">
      <dgm:prSet presAssocID="{10BB9A58-0DCE-4253-9FB7-C231FB82B8AF}" presName="comp" presStyleCnt="0"/>
      <dgm:spPr/>
    </dgm:pt>
    <dgm:pt modelId="{D3AFB786-FFC9-4394-8A7D-1D88203659FB}" type="pres">
      <dgm:prSet presAssocID="{10BB9A58-0DCE-4253-9FB7-C231FB82B8AF}" presName="child" presStyleLbl="bgAccFollowNode1" presStyleIdx="1" presStyleCnt="3" custScaleX="106703" custLinFactNeighborX="29379" custLinFactNeighborY="-5018"/>
      <dgm:spPr/>
    </dgm:pt>
    <dgm:pt modelId="{CF225D7F-47F2-4A2D-A769-54235288497C}" type="pres">
      <dgm:prSet presAssocID="{10BB9A58-0DCE-4253-9FB7-C231FB82B8AF}" presName="childTx" presStyleLbl="bgAccFollowNode1" presStyleIdx="1" presStyleCnt="3">
        <dgm:presLayoutVars>
          <dgm:bulletEnabled val="1"/>
        </dgm:presLayoutVars>
      </dgm:prSet>
      <dgm:spPr/>
    </dgm:pt>
    <dgm:pt modelId="{CD2AE993-C1DE-451C-A7DE-514E17D251B2}" type="pres">
      <dgm:prSet presAssocID="{A6A0CBA0-AC1C-4998-A6D8-FAC5B55AF3E7}" presName="comp" presStyleCnt="0"/>
      <dgm:spPr/>
    </dgm:pt>
    <dgm:pt modelId="{71DF776D-CBB2-4E63-ADAC-7D0FD0EF85D5}" type="pres">
      <dgm:prSet presAssocID="{A6A0CBA0-AC1C-4998-A6D8-FAC5B55AF3E7}" presName="child" presStyleLbl="bgAccFollowNode1" presStyleIdx="2" presStyleCnt="3" custLinFactNeighborX="29283" custLinFactNeighborY="-2230"/>
      <dgm:spPr/>
    </dgm:pt>
    <dgm:pt modelId="{E29F2C78-A9A8-43CF-ACBC-9FA488A4BAE9}" type="pres">
      <dgm:prSet presAssocID="{A6A0CBA0-AC1C-4998-A6D8-FAC5B55AF3E7}" presName="childTx" presStyleLbl="bgAccFollowNode1" presStyleIdx="2" presStyleCnt="3">
        <dgm:presLayoutVars>
          <dgm:bulletEnabled val="1"/>
        </dgm:presLayoutVars>
      </dgm:prSet>
      <dgm:spPr/>
    </dgm:pt>
    <dgm:pt modelId="{37E49940-0039-440F-98DF-0F9D8F323318}" type="pres">
      <dgm:prSet presAssocID="{5FA6382C-1C76-4D46-828F-B8AE1EB40AB0}" presName="negSpace" presStyleCnt="0"/>
      <dgm:spPr/>
    </dgm:pt>
    <dgm:pt modelId="{A9FE304E-6F70-4AE4-98B3-8AE2F23CD37C}" type="pres">
      <dgm:prSet presAssocID="{5FA6382C-1C76-4D46-828F-B8AE1EB40AB0}" presName="circle" presStyleLbl="node1" presStyleIdx="0" presStyleCnt="1" custScaleX="202663" custScaleY="235408" custLinFactNeighborX="-54570" custLinFactNeighborY="78589"/>
      <dgm:spPr/>
    </dgm:pt>
  </dgm:ptLst>
  <dgm:cxnLst>
    <dgm:cxn modelId="{6E146412-2FCA-4E4D-81FE-5FD8E572D32D}" type="presOf" srcId="{10BB9A58-0DCE-4253-9FB7-C231FB82B8AF}" destId="{D3AFB786-FFC9-4394-8A7D-1D88203659FB}" srcOrd="0" destOrd="0" presId="urn:microsoft.com/office/officeart/2005/8/layout/hList9"/>
    <dgm:cxn modelId="{ADFF581E-733D-4095-8810-9FE03052A978}" type="presOf" srcId="{A0C0A577-471C-4C23-871F-63276B929616}" destId="{006ED544-F853-4EF6-9E0F-EA9FD3E35F44}" srcOrd="0" destOrd="0" presId="urn:microsoft.com/office/officeart/2005/8/layout/hList9"/>
    <dgm:cxn modelId="{99CF3B35-65A3-4DB1-BB3E-CE83482C15B4}" type="presOf" srcId="{A6A0CBA0-AC1C-4998-A6D8-FAC5B55AF3E7}" destId="{E29F2C78-A9A8-43CF-ACBC-9FA488A4BAE9}" srcOrd="1" destOrd="0" presId="urn:microsoft.com/office/officeart/2005/8/layout/hList9"/>
    <dgm:cxn modelId="{E87D5537-3600-4A8B-907D-69E0F97399FE}" type="presOf" srcId="{A6A0CBA0-AC1C-4998-A6D8-FAC5B55AF3E7}" destId="{71DF776D-CBB2-4E63-ADAC-7D0FD0EF85D5}" srcOrd="0" destOrd="0" presId="urn:microsoft.com/office/officeart/2005/8/layout/hList9"/>
    <dgm:cxn modelId="{6CAD8D3C-55DB-459C-B3BE-0EE4B5FA6C5D}" srcId="{A0C0A577-471C-4C23-871F-63276B929616}" destId="{5FA6382C-1C76-4D46-828F-B8AE1EB40AB0}" srcOrd="0" destOrd="0" parTransId="{DA41783E-AE15-4030-BA6A-020F8CAD07F9}" sibTransId="{F5AD2F87-09EC-42F8-B6EF-4F1984D9FD34}"/>
    <dgm:cxn modelId="{9C3BE54F-0DD2-4437-8D22-F1B8AA927277}" srcId="{5FA6382C-1C76-4D46-828F-B8AE1EB40AB0}" destId="{10BB9A58-0DCE-4253-9FB7-C231FB82B8AF}" srcOrd="1" destOrd="0" parTransId="{1B63F420-4040-4A99-9659-062F0142C128}" sibTransId="{D9398FC4-0768-4F9E-A7BF-B1D9C8B679E5}"/>
    <dgm:cxn modelId="{E6DF0CAC-0ED5-4DF2-935F-F1AD252E1E72}" type="presOf" srcId="{695A95B2-0520-4AF1-AB1A-B2BE494DB04C}" destId="{187CC4DE-3940-4507-B58D-40A8E73CF481}" srcOrd="0" destOrd="0" presId="urn:microsoft.com/office/officeart/2005/8/layout/hList9"/>
    <dgm:cxn modelId="{185D3EDD-35B1-401F-A04D-F9533C5E5427}" srcId="{5FA6382C-1C76-4D46-828F-B8AE1EB40AB0}" destId="{695A95B2-0520-4AF1-AB1A-B2BE494DB04C}" srcOrd="0" destOrd="0" parTransId="{25971AAC-5265-42E1-8F4E-EF83BFDA0A91}" sibTransId="{CF91CF75-CF3A-4939-AD58-5C8F8F4BD646}"/>
    <dgm:cxn modelId="{E188C8E3-0707-4F12-A613-F2D22277D6E3}" type="presOf" srcId="{695A95B2-0520-4AF1-AB1A-B2BE494DB04C}" destId="{169A8736-3DB2-4470-B01F-D1927C8EE428}" srcOrd="1" destOrd="0" presId="urn:microsoft.com/office/officeart/2005/8/layout/hList9"/>
    <dgm:cxn modelId="{3BE5D9E5-12C3-4860-9AFA-EC97A88A04C2}" type="presOf" srcId="{10BB9A58-0DCE-4253-9FB7-C231FB82B8AF}" destId="{CF225D7F-47F2-4A2D-A769-54235288497C}" srcOrd="1" destOrd="0" presId="urn:microsoft.com/office/officeart/2005/8/layout/hList9"/>
    <dgm:cxn modelId="{843A7BF2-29B1-4A30-9813-AF0BBAE3FE2F}" type="presOf" srcId="{5FA6382C-1C76-4D46-828F-B8AE1EB40AB0}" destId="{A9FE304E-6F70-4AE4-98B3-8AE2F23CD37C}" srcOrd="0" destOrd="0" presId="urn:microsoft.com/office/officeart/2005/8/layout/hList9"/>
    <dgm:cxn modelId="{EEF47FFD-2604-4F7D-8AA9-3A5FA4835E05}" srcId="{5FA6382C-1C76-4D46-828F-B8AE1EB40AB0}" destId="{A6A0CBA0-AC1C-4998-A6D8-FAC5B55AF3E7}" srcOrd="2" destOrd="0" parTransId="{8F26B8BF-6D09-468B-8E95-B787E2FB809E}" sibTransId="{032EDF8D-C040-4FDB-8F78-562139B840B6}"/>
    <dgm:cxn modelId="{D656845F-43B6-4E9F-BA39-D54B1AFBACE3}" type="presParOf" srcId="{006ED544-F853-4EF6-9E0F-EA9FD3E35F44}" destId="{4CD11137-2956-4F81-AA54-A258F72E5BA1}" srcOrd="0" destOrd="0" presId="urn:microsoft.com/office/officeart/2005/8/layout/hList9"/>
    <dgm:cxn modelId="{59027671-6114-4BEB-8D18-684D1B220A20}" type="presParOf" srcId="{006ED544-F853-4EF6-9E0F-EA9FD3E35F44}" destId="{FE4F4191-C8BA-401F-8433-95F520AE8161}" srcOrd="1" destOrd="0" presId="urn:microsoft.com/office/officeart/2005/8/layout/hList9"/>
    <dgm:cxn modelId="{963C78BA-643B-4511-9E20-E8AAE4AF4D8E}" type="presParOf" srcId="{FE4F4191-C8BA-401F-8433-95F520AE8161}" destId="{D9EF2D27-651B-4A9D-8C58-B5152411C455}" srcOrd="0" destOrd="0" presId="urn:microsoft.com/office/officeart/2005/8/layout/hList9"/>
    <dgm:cxn modelId="{AFA99376-ABDD-4722-8B82-3FFB1681F054}" type="presParOf" srcId="{FE4F4191-C8BA-401F-8433-95F520AE8161}" destId="{5D544843-FA09-4ABC-A67B-1F3571CDFF9C}" srcOrd="1" destOrd="0" presId="urn:microsoft.com/office/officeart/2005/8/layout/hList9"/>
    <dgm:cxn modelId="{B01CDC89-3520-4403-8A3D-8495D50E6541}" type="presParOf" srcId="{5D544843-FA09-4ABC-A67B-1F3571CDFF9C}" destId="{187CC4DE-3940-4507-B58D-40A8E73CF481}" srcOrd="0" destOrd="0" presId="urn:microsoft.com/office/officeart/2005/8/layout/hList9"/>
    <dgm:cxn modelId="{0B37F88E-71DE-49E5-8694-1C89C0904D8E}" type="presParOf" srcId="{5D544843-FA09-4ABC-A67B-1F3571CDFF9C}" destId="{169A8736-3DB2-4470-B01F-D1927C8EE428}" srcOrd="1" destOrd="0" presId="urn:microsoft.com/office/officeart/2005/8/layout/hList9"/>
    <dgm:cxn modelId="{C0FC86E7-56A1-4156-8335-52B4473D0A29}" type="presParOf" srcId="{FE4F4191-C8BA-401F-8433-95F520AE8161}" destId="{4320A391-9C21-46E8-A64A-21133E021BEA}" srcOrd="2" destOrd="0" presId="urn:microsoft.com/office/officeart/2005/8/layout/hList9"/>
    <dgm:cxn modelId="{3E294F49-FD72-42DC-9247-37A7D52462BE}" type="presParOf" srcId="{4320A391-9C21-46E8-A64A-21133E021BEA}" destId="{D3AFB786-FFC9-4394-8A7D-1D88203659FB}" srcOrd="0" destOrd="0" presId="urn:microsoft.com/office/officeart/2005/8/layout/hList9"/>
    <dgm:cxn modelId="{7C35BCA0-46B1-47DD-BB65-533351F3B4CB}" type="presParOf" srcId="{4320A391-9C21-46E8-A64A-21133E021BEA}" destId="{CF225D7F-47F2-4A2D-A769-54235288497C}" srcOrd="1" destOrd="0" presId="urn:microsoft.com/office/officeart/2005/8/layout/hList9"/>
    <dgm:cxn modelId="{CD01B1CB-866C-4E6D-98E7-33CDE9EBCCAF}" type="presParOf" srcId="{FE4F4191-C8BA-401F-8433-95F520AE8161}" destId="{CD2AE993-C1DE-451C-A7DE-514E17D251B2}" srcOrd="3" destOrd="0" presId="urn:microsoft.com/office/officeart/2005/8/layout/hList9"/>
    <dgm:cxn modelId="{0B44D01D-3FA8-4097-94E8-732264F11B2D}" type="presParOf" srcId="{CD2AE993-C1DE-451C-A7DE-514E17D251B2}" destId="{71DF776D-CBB2-4E63-ADAC-7D0FD0EF85D5}" srcOrd="0" destOrd="0" presId="urn:microsoft.com/office/officeart/2005/8/layout/hList9"/>
    <dgm:cxn modelId="{051BF598-44BB-4DD5-B4DF-81210A799A04}" type="presParOf" srcId="{CD2AE993-C1DE-451C-A7DE-514E17D251B2}" destId="{E29F2C78-A9A8-43CF-ACBC-9FA488A4BAE9}" srcOrd="1" destOrd="0" presId="urn:microsoft.com/office/officeart/2005/8/layout/hList9"/>
    <dgm:cxn modelId="{923B6D24-2FFA-464D-AA5E-1A03C379114A}" type="presParOf" srcId="{006ED544-F853-4EF6-9E0F-EA9FD3E35F44}" destId="{37E49940-0039-440F-98DF-0F9D8F323318}" srcOrd="2" destOrd="0" presId="urn:microsoft.com/office/officeart/2005/8/layout/hList9"/>
    <dgm:cxn modelId="{0D7219F3-70B4-4787-B576-01FF5C6A91B3}" type="presParOf" srcId="{006ED544-F853-4EF6-9E0F-EA9FD3E35F44}" destId="{A9FE304E-6F70-4AE4-98B3-8AE2F23CD37C}"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CC4DE-3940-4507-B58D-40A8E73CF481}">
      <dsp:nvSpPr>
        <dsp:cNvPr id="0" name=""/>
        <dsp:cNvSpPr/>
      </dsp:nvSpPr>
      <dsp:spPr>
        <a:xfrm>
          <a:off x="4175325" y="532692"/>
          <a:ext cx="2547217" cy="15922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150000"/>
            </a:lnSpc>
            <a:spcBef>
              <a:spcPct val="0"/>
            </a:spcBef>
            <a:spcAft>
              <a:spcPct val="35000"/>
            </a:spcAft>
            <a:buNone/>
          </a:pPr>
          <a:r>
            <a:rPr lang="el-GR" sz="1800"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Μικροβιακή χλωρίδα</a:t>
          </a:r>
        </a:p>
      </dsp:txBody>
      <dsp:txXfrm>
        <a:off x="4582880" y="532692"/>
        <a:ext cx="2139662" cy="1592264"/>
      </dsp:txXfrm>
    </dsp:sp>
    <dsp:sp modelId="{D3AFB786-FFC9-4394-8A7D-1D88203659FB}">
      <dsp:nvSpPr>
        <dsp:cNvPr id="0" name=""/>
        <dsp:cNvSpPr/>
      </dsp:nvSpPr>
      <dsp:spPr>
        <a:xfrm>
          <a:off x="4089955" y="2151595"/>
          <a:ext cx="2717957" cy="15922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15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Σχεδιασμός και διάταξη της βιομηχανικής μονάδας</a:t>
          </a:r>
        </a:p>
      </dsp:txBody>
      <dsp:txXfrm>
        <a:off x="4524828" y="2151595"/>
        <a:ext cx="2283084" cy="1592264"/>
      </dsp:txXfrm>
    </dsp:sp>
    <dsp:sp modelId="{71DF776D-CBB2-4E63-ADAC-7D0FD0EF85D5}">
      <dsp:nvSpPr>
        <dsp:cNvPr id="0" name=""/>
        <dsp:cNvSpPr/>
      </dsp:nvSpPr>
      <dsp:spPr>
        <a:xfrm>
          <a:off x="4172880" y="3788251"/>
          <a:ext cx="2547217" cy="15922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15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Μηχανολογικός εξοπλισμός</a:t>
          </a:r>
        </a:p>
      </dsp:txBody>
      <dsp:txXfrm>
        <a:off x="4580435" y="3788251"/>
        <a:ext cx="2139662" cy="1592264"/>
      </dsp:txXfrm>
    </dsp:sp>
    <dsp:sp modelId="{A9FE304E-6F70-4AE4-98B3-8AE2F23CD37C}">
      <dsp:nvSpPr>
        <dsp:cNvPr id="0" name=""/>
        <dsp:cNvSpPr/>
      </dsp:nvSpPr>
      <dsp:spPr>
        <a:xfrm>
          <a:off x="401719" y="1253362"/>
          <a:ext cx="3225318" cy="374644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5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Ανάλυση Παραγόντων Κινδύνου και Κρίσιμων Σημείων Ελέγχου</a:t>
          </a:r>
        </a:p>
        <a:p>
          <a:pPr marL="0" lvl="0" indent="0" algn="ctr" defTabSz="800100">
            <a:lnSpc>
              <a:spcPct val="15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Hazard Analysis and Critical Control Points (HACCP)</a:t>
          </a:r>
          <a:endParaRPr lang="el-GR" sz="1800" kern="1200" dirty="0">
            <a:latin typeface="Times New Roman" panose="02020603050405020304" pitchFamily="18" charset="0"/>
            <a:cs typeface="Times New Roman" panose="02020603050405020304" pitchFamily="18" charset="0"/>
          </a:endParaRPr>
        </a:p>
      </dsp:txBody>
      <dsp:txXfrm>
        <a:off x="874056" y="1802016"/>
        <a:ext cx="2280644" cy="264913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CAA71ABF-5EE1-4063-B691-41E4D99CD576}" type="datetime1">
              <a:rPr lang="en-US" smtClean="0"/>
              <a:t>12/13/2021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17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D9CF6310-F73D-4B07-A58B-CC78A295133C}" type="datetime1">
              <a:rPr lang="en-US" smtClean="0"/>
              <a:t>12/13/2021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87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075AA459-F311-4427-95B2-3ABA102FA3C7}" type="datetime1">
              <a:rPr lang="en-US" smtClean="0"/>
              <a:t>12/13/2021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91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DE0A97F5-B131-45A9-8770-F816DFFABBA9}" type="datetime1">
              <a:rPr lang="en-US" smtClean="0"/>
              <a:t>12/13/2021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2522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958AFB6F-4D0C-460E-827F-A811CDEBD36B}" type="datetime1">
              <a:rPr lang="en-US" smtClean="0"/>
              <a:t>12/13/2021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3164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18B95FCE-6991-4111-98F7-FF065F5CCE11}" type="datetime1">
              <a:rPr lang="en-US" smtClean="0"/>
              <a:t>12/13/2021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4013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1AB06C53-BA54-45D9-BE92-C91A0BA53A6A}" type="datetime1">
              <a:rPr lang="en-US" smtClean="0"/>
              <a:t>12/13/2021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5557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34C16B91-0506-40AB-8AC4-E18866D22ECC}" type="datetime1">
              <a:rPr lang="en-US" smtClean="0"/>
              <a:t>12/13/2021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332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8C49AAF9-7C92-49F7-9004-6F4C36DBC0A3}" type="datetime1">
              <a:rPr lang="en-US" smtClean="0"/>
              <a:t>12/13/2021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4964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715478DA-7B69-4043-9C61-21E7F351F121}" type="datetime1">
              <a:rPr lang="en-US" smtClean="0"/>
              <a:t>12/13/2021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7920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E7DD2476-F947-4F8A-ABE1-28B9ECA96F98}" type="datetime1">
              <a:rPr lang="en-US" smtClean="0"/>
              <a:t>12/13/2021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6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09ADE76-4E1D-4DD3-8859-ED9E85B1C998}" type="datetime1">
              <a:rPr lang="en-US" smtClean="0"/>
              <a:t>12/13/2021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067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3</a:t>
            </a:r>
            <a:r>
              <a:rPr lang="en-US" i="0" baseline="30000" dirty="0">
                <a:latin typeface="Times New Roman" panose="02020603050405020304" pitchFamily="18" charset="0"/>
                <a:cs typeface="Times New Roman" panose="02020603050405020304" pitchFamily="18" charset="0"/>
              </a:rPr>
              <a:t>η</a:t>
            </a:r>
            <a:r>
              <a:rPr lang="el-GR" i="0" baseline="3000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 </a:t>
            </a: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5629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A2A2BF1-592A-430E-B7D7-37E81C7F87E3}"/>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6" name="TextBox 5">
            <a:extLst>
              <a:ext uri="{FF2B5EF4-FFF2-40B4-BE49-F238E27FC236}">
                <a16:creationId xmlns:a16="http://schemas.microsoft.com/office/drawing/2014/main" id="{06257C4F-4C37-43D1-B41D-D5D375110E32}"/>
              </a:ext>
            </a:extLst>
          </p:cNvPr>
          <p:cNvSpPr txBox="1"/>
          <p:nvPr/>
        </p:nvSpPr>
        <p:spPr>
          <a:xfrm>
            <a:off x="1227337" y="1154966"/>
            <a:ext cx="10226979" cy="369332"/>
          </a:xfrm>
          <a:prstGeom prst="rect">
            <a:avLst/>
          </a:prstGeom>
          <a:noFill/>
        </p:spPr>
        <p:txBody>
          <a:bodyPr wrap="square">
            <a:spAutoFit/>
          </a:bodyPr>
          <a:lstStyle/>
          <a:p>
            <a:pPr algn="ctr"/>
            <a:r>
              <a:rPr lang="el-GR" b="1" dirty="0">
                <a:latin typeface="Times New Roman" panose="02020603050405020304" pitchFamily="18" charset="0"/>
                <a:cs typeface="Times New Roman" panose="02020603050405020304" pitchFamily="18" charset="0"/>
              </a:rPr>
              <a:t>Διάκριση μεταξύ μικροβιολογικής ασφάλειας και ποιότητας τροφίμων</a:t>
            </a:r>
          </a:p>
        </p:txBody>
      </p:sp>
      <p:sp>
        <p:nvSpPr>
          <p:cNvPr id="8" name="TextBox 7">
            <a:extLst>
              <a:ext uri="{FF2B5EF4-FFF2-40B4-BE49-F238E27FC236}">
                <a16:creationId xmlns:a16="http://schemas.microsoft.com/office/drawing/2014/main" id="{F56CDBB6-0929-4DAC-B09C-8852031A4641}"/>
              </a:ext>
            </a:extLst>
          </p:cNvPr>
          <p:cNvSpPr txBox="1"/>
          <p:nvPr/>
        </p:nvSpPr>
        <p:spPr>
          <a:xfrm>
            <a:off x="1227337" y="1914433"/>
            <a:ext cx="10295879" cy="419755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Ένα τρόφιμο που περιέχει επικίνδυνα μεγάλο αριθμό παθογόνων μικροοργανισμών ή κλινικά σημαντικές ποσότητες μικροβιακών τοξινών μπορεί να φαίνεται απόλυτα υγιεινό στον καταναλωτή επειδή τα οργανοληπτικά του χαρακτηριστικά (π.χ. εμφάνιση, οσμή και γεύση) είναι φυσιολογικά.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Αποτελεσματικά μέτρα ελέγχου της αύξησης των περισσότερων παθογόνων μικροοργανισμών στα τρόφιμα, όπως η ψύξη σε θερμοκρασία χαμηλότερη των 5°C, δεν αποτρέπουν απαραιτήτως και τη μικροβιακή αλλοίωση των τροφίμων. </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Αντίθετα με το προηγούμενο, συμβαίνει συνήθως το αντίστροφο – δηλ. παρεμπόδιση της αύξησης των παθογόνων όταν αποφεύγεται η αλλοίωση των τροφίμων – ειδικά όταν υπάρχει κατάλληλη ψύξη, ξήρανση, </a:t>
            </a:r>
            <a:r>
              <a:rPr lang="el-GR" dirty="0" err="1">
                <a:latin typeface="Times New Roman" panose="02020603050405020304" pitchFamily="18" charset="0"/>
                <a:cs typeface="Times New Roman" panose="02020603050405020304" pitchFamily="18" charset="0"/>
              </a:rPr>
              <a:t>οξύνιση</a:t>
            </a:r>
            <a:r>
              <a:rPr lang="el-GR" dirty="0">
                <a:latin typeface="Times New Roman" panose="02020603050405020304" pitchFamily="18" charset="0"/>
                <a:cs typeface="Times New Roman" panose="02020603050405020304" pitchFamily="18" charset="0"/>
              </a:rPr>
              <a:t> κ.λπ. Ωστόσο, τα μέτρα αυτά δεν εξαλείφουν απαραίτητα τα παθογόνα, οπότε σε μερικές περιπτώσεις τα προϊόντα παραμένουν επικίνδυνες εστίες μίανσης. </a:t>
            </a:r>
          </a:p>
        </p:txBody>
      </p:sp>
    </p:spTree>
    <p:extLst>
      <p:ext uri="{BB962C8B-B14F-4D97-AF65-F5344CB8AC3E}">
        <p14:creationId xmlns:p14="http://schemas.microsoft.com/office/powerpoint/2010/main" val="140357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1D2F71E-E0F8-400B-AC5D-60BF2DE0DDC5}"/>
              </a:ext>
            </a:extLst>
          </p:cNvPr>
          <p:cNvSpPr>
            <a:spLocks noGrp="1"/>
          </p:cNvSpPr>
          <p:nvPr>
            <p:ph type="sldNum" sz="quarter" idx="12"/>
          </p:nvPr>
        </p:nvSpPr>
        <p:spPr/>
        <p:txBody>
          <a:bodyPr/>
          <a:lstStyle/>
          <a:p>
            <a:fld id="{DFDF98CC-160E-494C-8C3C-8CDC5FA257DE}" type="slidenum">
              <a:rPr lang="en-US" smtClean="0"/>
              <a:t>11</a:t>
            </a:fld>
            <a:endParaRPr lang="en-US"/>
          </a:p>
        </p:txBody>
      </p:sp>
      <p:pic>
        <p:nvPicPr>
          <p:cNvPr id="6" name="Εικόνα 5">
            <a:extLst>
              <a:ext uri="{FF2B5EF4-FFF2-40B4-BE49-F238E27FC236}">
                <a16:creationId xmlns:a16="http://schemas.microsoft.com/office/drawing/2014/main" id="{8E273E0E-B1D0-4FD9-ADB3-839D3A2D6199}"/>
              </a:ext>
            </a:extLst>
          </p:cNvPr>
          <p:cNvPicPr>
            <a:picLocks noChangeAspect="1"/>
          </p:cNvPicPr>
          <p:nvPr/>
        </p:nvPicPr>
        <p:blipFill rotWithShape="1">
          <a:blip r:embed="rId2"/>
          <a:srcRect l="37578" t="34028" r="26953" b="21389"/>
          <a:stretch/>
        </p:blipFill>
        <p:spPr>
          <a:xfrm>
            <a:off x="3302493" y="1704974"/>
            <a:ext cx="5365257" cy="3639383"/>
          </a:xfrm>
          <a:prstGeom prst="rect">
            <a:avLst/>
          </a:prstGeom>
        </p:spPr>
      </p:pic>
      <p:sp>
        <p:nvSpPr>
          <p:cNvPr id="8" name="TextBox 7">
            <a:extLst>
              <a:ext uri="{FF2B5EF4-FFF2-40B4-BE49-F238E27FC236}">
                <a16:creationId xmlns:a16="http://schemas.microsoft.com/office/drawing/2014/main" id="{7683F7BE-2C2C-47A8-A8DC-CD962C864251}"/>
              </a:ext>
            </a:extLst>
          </p:cNvPr>
          <p:cNvSpPr txBox="1"/>
          <p:nvPr/>
        </p:nvSpPr>
        <p:spPr>
          <a:xfrm>
            <a:off x="2097348" y="915270"/>
            <a:ext cx="8325035" cy="369332"/>
          </a:xfrm>
          <a:prstGeom prst="rect">
            <a:avLst/>
          </a:prstGeom>
          <a:noFill/>
        </p:spPr>
        <p:txBody>
          <a:bodyPr wrap="square">
            <a:spAutoFit/>
          </a:bodyPr>
          <a:lstStyle/>
          <a:p>
            <a:pPr algn="just"/>
            <a:r>
              <a:rPr lang="el-GR" b="1" dirty="0">
                <a:latin typeface="Times New Roman" panose="02020603050405020304" pitchFamily="18" charset="0"/>
                <a:cs typeface="Times New Roman" panose="02020603050405020304" pitchFamily="18" charset="0"/>
              </a:rPr>
              <a:t>Το τρίπτυχο ασφάλεια, ποιότητα και </a:t>
            </a:r>
            <a:r>
              <a:rPr lang="el-GR" b="1" dirty="0" err="1">
                <a:latin typeface="Times New Roman" panose="02020603050405020304" pitchFamily="18" charset="0"/>
                <a:cs typeface="Times New Roman" panose="02020603050405020304" pitchFamily="18" charset="0"/>
              </a:rPr>
              <a:t>αποδεκτικότητα</a:t>
            </a:r>
            <a:r>
              <a:rPr lang="el-GR" b="1" dirty="0">
                <a:latin typeface="Times New Roman" panose="02020603050405020304" pitchFamily="18" charset="0"/>
                <a:cs typeface="Times New Roman" panose="02020603050405020304" pitchFamily="18" charset="0"/>
              </a:rPr>
              <a:t> στην παραγωγή τροφίμων </a:t>
            </a:r>
          </a:p>
        </p:txBody>
      </p:sp>
      <p:sp>
        <p:nvSpPr>
          <p:cNvPr id="7" name="TextBox 6">
            <a:extLst>
              <a:ext uri="{FF2B5EF4-FFF2-40B4-BE49-F238E27FC236}">
                <a16:creationId xmlns:a16="http://schemas.microsoft.com/office/drawing/2014/main" id="{C1F2C499-5921-4B03-832A-D1B88AD178FD}"/>
              </a:ext>
            </a:extLst>
          </p:cNvPr>
          <p:cNvSpPr txBox="1"/>
          <p:nvPr/>
        </p:nvSpPr>
        <p:spPr>
          <a:xfrm>
            <a:off x="1313895" y="5679646"/>
            <a:ext cx="9738804" cy="880113"/>
          </a:xfrm>
          <a:prstGeom prst="rect">
            <a:avLst/>
          </a:prstGeom>
          <a:noFill/>
        </p:spPr>
        <p:txBody>
          <a:bodyPr wrap="square">
            <a:spAutoFit/>
          </a:bodyPr>
          <a:lstStyle/>
          <a:p>
            <a:pPr algn="ctr">
              <a:lnSpc>
                <a:spcPct val="150000"/>
              </a:lnSpc>
            </a:pPr>
            <a:r>
              <a:rPr lang="el-GR" dirty="0">
                <a:latin typeface="Times New Roman" panose="02020603050405020304" pitchFamily="18" charset="0"/>
                <a:cs typeface="Times New Roman" panose="02020603050405020304" pitchFamily="18" charset="0"/>
              </a:rPr>
              <a:t>Ο επιστήμονας τροφίμων οφείλει να θεωρήσει την </a:t>
            </a:r>
            <a:r>
              <a:rPr lang="el-GR" dirty="0" err="1">
                <a:latin typeface="Times New Roman" panose="02020603050405020304" pitchFamily="18" charset="0"/>
                <a:cs typeface="Times New Roman" panose="02020603050405020304" pitchFamily="18" charset="0"/>
              </a:rPr>
              <a:t>αποδεκτικότητα</a:t>
            </a:r>
            <a:r>
              <a:rPr lang="el-GR" dirty="0">
                <a:latin typeface="Times New Roman" panose="02020603050405020304" pitchFamily="18" charset="0"/>
                <a:cs typeface="Times New Roman" panose="02020603050405020304" pitchFamily="18" charset="0"/>
              </a:rPr>
              <a:t> ως μία παράμετρο τουλάχιστον της ίδιας σημασίας με την ποιότητα και την ασφάλεια του </a:t>
            </a:r>
            <a:r>
              <a:rPr lang="el-GR" dirty="0" err="1">
                <a:latin typeface="Times New Roman" panose="02020603050405020304" pitchFamily="18" charset="0"/>
                <a:cs typeface="Times New Roman" panose="02020603050405020304" pitchFamily="18" charset="0"/>
              </a:rPr>
              <a:t>τροφίμου</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24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D40D602-9170-4303-B241-7002B359666F}"/>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6" name="TextBox 5">
            <a:extLst>
              <a:ext uri="{FF2B5EF4-FFF2-40B4-BE49-F238E27FC236}">
                <a16:creationId xmlns:a16="http://schemas.microsoft.com/office/drawing/2014/main" id="{4D940E49-C3C2-4D45-9B80-8195A954370B}"/>
              </a:ext>
            </a:extLst>
          </p:cNvPr>
          <p:cNvSpPr txBox="1"/>
          <p:nvPr/>
        </p:nvSpPr>
        <p:spPr>
          <a:xfrm>
            <a:off x="488272" y="1016467"/>
            <a:ext cx="11114843" cy="2951064"/>
          </a:xfrm>
          <a:prstGeom prst="rect">
            <a:avLst/>
          </a:prstGeom>
          <a:noFill/>
        </p:spPr>
        <p:txBody>
          <a:bodyPr wrap="square">
            <a:spAutoFit/>
          </a:bodyPr>
          <a:lstStyle/>
          <a:p>
            <a:pPr algn="ctr">
              <a:lnSpc>
                <a:spcPct val="150000"/>
              </a:lnSpc>
            </a:pPr>
            <a:r>
              <a:rPr lang="el-GR" dirty="0">
                <a:latin typeface="Times New Roman" panose="02020603050405020304" pitchFamily="18" charset="0"/>
                <a:cs typeface="Times New Roman" panose="02020603050405020304" pitchFamily="18" charset="0"/>
              </a:rPr>
              <a:t>Η ψυχολογία του καταναλωτή είναι πολύ σημαντική!</a:t>
            </a:r>
          </a:p>
          <a:p>
            <a:pPr algn="ctr">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ctr">
              <a:lnSpc>
                <a:spcPct val="150000"/>
              </a:lnSpc>
            </a:pPr>
            <a:r>
              <a:rPr lang="el-GR" dirty="0">
                <a:latin typeface="Times New Roman" panose="02020603050405020304" pitchFamily="18" charset="0"/>
                <a:cs typeface="Times New Roman" panose="02020603050405020304" pitchFamily="18" charset="0"/>
              </a:rPr>
              <a:t>ευαισθητοποίηση του επιστήμονα τροφίμων τόσο επί των πραγματικών αναγκών όσο και επί των αδικαιολόγητων φόβων του καταναλωτικού κοινού</a:t>
            </a:r>
          </a:p>
        </p:txBody>
      </p:sp>
      <p:pic>
        <p:nvPicPr>
          <p:cNvPr id="7" name="Εικόνα 6">
            <a:extLst>
              <a:ext uri="{FF2B5EF4-FFF2-40B4-BE49-F238E27FC236}">
                <a16:creationId xmlns:a16="http://schemas.microsoft.com/office/drawing/2014/main" id="{8DA0010D-FDE0-4909-9E9F-3B6A5CDBA756}"/>
              </a:ext>
            </a:extLst>
          </p:cNvPr>
          <p:cNvPicPr>
            <a:picLocks noChangeAspect="1"/>
          </p:cNvPicPr>
          <p:nvPr/>
        </p:nvPicPr>
        <p:blipFill>
          <a:blip r:embed="rId2"/>
          <a:stretch>
            <a:fillRect/>
          </a:stretch>
        </p:blipFill>
        <p:spPr>
          <a:xfrm>
            <a:off x="5771254" y="2035034"/>
            <a:ext cx="341406" cy="731583"/>
          </a:xfrm>
          <a:prstGeom prst="rect">
            <a:avLst/>
          </a:prstGeom>
        </p:spPr>
      </p:pic>
    </p:spTree>
    <p:extLst>
      <p:ext uri="{BB962C8B-B14F-4D97-AF65-F5344CB8AC3E}">
        <p14:creationId xmlns:p14="http://schemas.microsoft.com/office/powerpoint/2010/main" val="232492027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225210032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281E72B-217D-488B-93D5-6871CE78BC78}"/>
              </a:ext>
            </a:extLst>
          </p:cNvPr>
          <p:cNvSpPr>
            <a:spLocks noGrp="1"/>
          </p:cNvSpPr>
          <p:nvPr>
            <p:ph type="sldNum" sz="quarter" idx="12"/>
          </p:nvPr>
        </p:nvSpPr>
        <p:spPr/>
        <p:txBody>
          <a:bodyPr/>
          <a:lstStyle/>
          <a:p>
            <a:fld id="{DFDF98CC-160E-494C-8C3C-8CDC5FA257DE}" type="slidenum">
              <a:rPr lang="en-US" smtClean="0"/>
              <a:t>2</a:t>
            </a:fld>
            <a:endParaRPr lang="en-US"/>
          </a:p>
        </p:txBody>
      </p:sp>
      <p:sp>
        <p:nvSpPr>
          <p:cNvPr id="6" name="TextBox 5">
            <a:extLst>
              <a:ext uri="{FF2B5EF4-FFF2-40B4-BE49-F238E27FC236}">
                <a16:creationId xmlns:a16="http://schemas.microsoft.com/office/drawing/2014/main" id="{334AC56F-2AF8-4A62-9F85-D29195F9F8DC}"/>
              </a:ext>
            </a:extLst>
          </p:cNvPr>
          <p:cNvSpPr txBox="1"/>
          <p:nvPr/>
        </p:nvSpPr>
        <p:spPr>
          <a:xfrm>
            <a:off x="3047259" y="3246553"/>
            <a:ext cx="7357369" cy="400110"/>
          </a:xfrm>
          <a:prstGeom prst="rect">
            <a:avLst/>
          </a:prstGeom>
          <a:noFill/>
        </p:spPr>
        <p:txBody>
          <a:bodyPr wrap="square">
            <a:spAutoFit/>
          </a:bodyPr>
          <a:lstStyle/>
          <a:p>
            <a:r>
              <a:rPr lang="el-GR" sz="2000" b="1" dirty="0">
                <a:latin typeface="Times New Roman" panose="02020603050405020304" pitchFamily="18" charset="0"/>
                <a:cs typeface="Times New Roman" panose="02020603050405020304" pitchFamily="18" charset="0"/>
              </a:rPr>
              <a:t>3. Διασφάλιση υγιεινής και μικροβιολογικός έλεγχος τροφίμων</a:t>
            </a:r>
          </a:p>
        </p:txBody>
      </p:sp>
    </p:spTree>
    <p:extLst>
      <p:ext uri="{BB962C8B-B14F-4D97-AF65-F5344CB8AC3E}">
        <p14:creationId xmlns:p14="http://schemas.microsoft.com/office/powerpoint/2010/main" val="69666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C1F1676C-F2A4-4F2A-95E0-0AAB69957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E6656FC5-57F7-487E-8AB4-C37E637C4FA3}"/>
              </a:ext>
            </a:extLst>
          </p:cNvPr>
          <p:cNvPicPr>
            <a:picLocks noChangeAspect="1"/>
          </p:cNvPicPr>
          <p:nvPr/>
        </p:nvPicPr>
        <p:blipFill>
          <a:blip r:embed="rId2"/>
          <a:stretch>
            <a:fillRect/>
          </a:stretch>
        </p:blipFill>
        <p:spPr>
          <a:xfrm>
            <a:off x="511011" y="2187623"/>
            <a:ext cx="5028041" cy="3904125"/>
          </a:xfrm>
          <a:prstGeom prst="rect">
            <a:avLst/>
          </a:prstGeom>
        </p:spPr>
      </p:pic>
      <p:sp>
        <p:nvSpPr>
          <p:cNvPr id="6" name="TextBox 5">
            <a:extLst>
              <a:ext uri="{FF2B5EF4-FFF2-40B4-BE49-F238E27FC236}">
                <a16:creationId xmlns:a16="http://schemas.microsoft.com/office/drawing/2014/main" id="{35CDF5D1-D85B-45C7-B2A7-A93758904847}"/>
              </a:ext>
            </a:extLst>
          </p:cNvPr>
          <p:cNvSpPr txBox="1"/>
          <p:nvPr/>
        </p:nvSpPr>
        <p:spPr>
          <a:xfrm>
            <a:off x="6652947" y="3172570"/>
            <a:ext cx="4945183" cy="3016294"/>
          </a:xfrm>
          <a:prstGeom prst="rect">
            <a:avLst/>
          </a:prstGeom>
        </p:spPr>
        <p:txBody>
          <a:bodyPr vert="horz" lIns="91440" tIns="45720" rIns="91440" bIns="45720" rtlCol="0">
            <a:normAutofit/>
          </a:bodyPr>
          <a:lstStyle/>
          <a:p>
            <a:pPr algn="just">
              <a:lnSpc>
                <a:spcPct val="150000"/>
              </a:lnSpc>
              <a:spcAft>
                <a:spcPts val="600"/>
              </a:spcAft>
              <a:buFont typeface="Arial" panose="020B0604020202020204" pitchFamily="34" charset="0"/>
            </a:pPr>
            <a:r>
              <a:rPr lang="en-US" dirty="0">
                <a:latin typeface="Times New Roman" panose="02020603050405020304" pitchFamily="18" charset="0"/>
                <a:cs typeface="Times New Roman" panose="02020603050405020304" pitchFamily="18" charset="0"/>
              </a:rPr>
              <a:t>Ο </a:t>
            </a:r>
            <a:r>
              <a:rPr lang="en-US" b="1" dirty="0" err="1">
                <a:latin typeface="Times New Roman" panose="02020603050405020304" pitchFamily="18" charset="0"/>
                <a:cs typeface="Times New Roman" panose="02020603050405020304" pitchFamily="18" charset="0"/>
              </a:rPr>
              <a:t>μικρο</a:t>
            </a:r>
            <a:r>
              <a:rPr lang="en-US" b="1" dirty="0">
                <a:latin typeface="Times New Roman" panose="02020603050405020304" pitchFamily="18" charset="0"/>
                <a:cs typeface="Times New Roman" panose="02020603050405020304" pitchFamily="18" charset="0"/>
              </a:rPr>
              <a:t>βιολογικός έλεγχος (microbiological control) </a:t>
            </a:r>
            <a:r>
              <a:rPr lang="en-US" dirty="0">
                <a:latin typeface="Times New Roman" panose="02020603050405020304" pitchFamily="18" charset="0"/>
                <a:cs typeface="Times New Roman" panose="02020603050405020304" pitchFamily="18" charset="0"/>
              </a:rPr>
              <a:t>της παραγωγής τροφίμων αποσκοπεί στην παροχή ασφαλών, θρεπτικών και εύγεστων τροφίμων με επαρκή εμπορική διάρκεια ζωής (shelf-life) και λογικό κόστος για τον καταναλωτή. </a:t>
            </a:r>
          </a:p>
        </p:txBody>
      </p:sp>
      <p:sp>
        <p:nvSpPr>
          <p:cNvPr id="19" name="Rectangle 14">
            <a:extLst>
              <a:ext uri="{FF2B5EF4-FFF2-40B4-BE49-F238E27FC236}">
                <a16:creationId xmlns:a16="http://schemas.microsoft.com/office/drawing/2014/main" id="{9322A652-16AB-4D19-AA9B-F65C11236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αριθμού διαφάνειας 3">
            <a:extLst>
              <a:ext uri="{FF2B5EF4-FFF2-40B4-BE49-F238E27FC236}">
                <a16:creationId xmlns:a16="http://schemas.microsoft.com/office/drawing/2014/main" id="{7BFC6B8E-7A21-4433-8629-0B7EF405A66C}"/>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a:spcAft>
                <a:spcPts val="600"/>
              </a:spcAft>
            </a:pPr>
            <a:fld id="{DFDF98CC-160E-494C-8C3C-8CDC5FA257DE}" type="slidenum">
              <a:rPr lang="en-US" smtClean="0"/>
              <a:pPr>
                <a:spcAft>
                  <a:spcPts val="600"/>
                </a:spcAft>
              </a:pPr>
              <a:t>3</a:t>
            </a:fld>
            <a:endParaRPr lang="en-US"/>
          </a:p>
        </p:txBody>
      </p:sp>
    </p:spTree>
    <p:extLst>
      <p:ext uri="{BB962C8B-B14F-4D97-AF65-F5344CB8AC3E}">
        <p14:creationId xmlns:p14="http://schemas.microsoft.com/office/powerpoint/2010/main" val="71687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D6C8AD7-98EA-4DE9-9A23-B166E1B38261}"/>
              </a:ext>
            </a:extLst>
          </p:cNvPr>
          <p:cNvSpPr>
            <a:spLocks noGrp="1"/>
          </p:cNvSpPr>
          <p:nvPr>
            <p:ph type="sldNum" sz="quarter" idx="12"/>
          </p:nvPr>
        </p:nvSpPr>
        <p:spPr/>
        <p:txBody>
          <a:bodyPr/>
          <a:lstStyle/>
          <a:p>
            <a:fld id="{DFDF98CC-160E-494C-8C3C-8CDC5FA257DE}" type="slidenum">
              <a:rPr lang="en-US" smtClean="0"/>
              <a:t>4</a:t>
            </a:fld>
            <a:endParaRPr lang="en-US"/>
          </a:p>
        </p:txBody>
      </p:sp>
      <p:sp>
        <p:nvSpPr>
          <p:cNvPr id="6" name="TextBox 5">
            <a:extLst>
              <a:ext uri="{FF2B5EF4-FFF2-40B4-BE49-F238E27FC236}">
                <a16:creationId xmlns:a16="http://schemas.microsoft.com/office/drawing/2014/main" id="{FAD2A31A-BA53-4977-8CC1-DB96E6A01D9E}"/>
              </a:ext>
            </a:extLst>
          </p:cNvPr>
          <p:cNvSpPr txBox="1"/>
          <p:nvPr/>
        </p:nvSpPr>
        <p:spPr>
          <a:xfrm>
            <a:off x="410591" y="815824"/>
            <a:ext cx="11281299" cy="880113"/>
          </a:xfrm>
          <a:prstGeom prst="rect">
            <a:avLst/>
          </a:prstGeom>
          <a:noFill/>
        </p:spPr>
        <p:txBody>
          <a:bodyPr wrap="square">
            <a:spAutoFit/>
          </a:bodyPr>
          <a:lstStyle/>
          <a:p>
            <a:pPr>
              <a:lnSpc>
                <a:spcPct val="150000"/>
              </a:lnSpc>
            </a:pPr>
            <a:r>
              <a:rPr lang="el-GR" dirty="0">
                <a:latin typeface="Times New Roman" panose="02020603050405020304" pitchFamily="18" charset="0"/>
                <a:cs typeface="Times New Roman" panose="02020603050405020304" pitchFamily="18" charset="0"/>
              </a:rPr>
              <a:t>Τη δεκαετία του 1920, ξεκίνησε δειλά να επιχειρείται στα τρόφιμα η διασφάλιση της μικροβιολογικής ασφάλειάς τους, αρχικά στο γάλα και στα γαλακτοκομικά προϊόντα και αργότερα σε άλλα τρόφιμα.</a:t>
            </a:r>
          </a:p>
        </p:txBody>
      </p:sp>
      <p:pic>
        <p:nvPicPr>
          <p:cNvPr id="7" name="Εικόνα 6">
            <a:extLst>
              <a:ext uri="{FF2B5EF4-FFF2-40B4-BE49-F238E27FC236}">
                <a16:creationId xmlns:a16="http://schemas.microsoft.com/office/drawing/2014/main" id="{A1D1CA6F-CB2E-4722-A2C0-F8824DB115BE}"/>
              </a:ext>
            </a:extLst>
          </p:cNvPr>
          <p:cNvPicPr>
            <a:picLocks noChangeAspect="1"/>
          </p:cNvPicPr>
          <p:nvPr/>
        </p:nvPicPr>
        <p:blipFill>
          <a:blip r:embed="rId2"/>
          <a:stretch>
            <a:fillRect/>
          </a:stretch>
        </p:blipFill>
        <p:spPr>
          <a:xfrm>
            <a:off x="5880537" y="2060031"/>
            <a:ext cx="341406" cy="731583"/>
          </a:xfrm>
          <a:prstGeom prst="rect">
            <a:avLst/>
          </a:prstGeom>
        </p:spPr>
      </p:pic>
      <p:sp>
        <p:nvSpPr>
          <p:cNvPr id="8" name="TextBox 7">
            <a:extLst>
              <a:ext uri="{FF2B5EF4-FFF2-40B4-BE49-F238E27FC236}">
                <a16:creationId xmlns:a16="http://schemas.microsoft.com/office/drawing/2014/main" id="{0A7F3829-87BD-4B36-904C-E7A4B72EC581}"/>
              </a:ext>
            </a:extLst>
          </p:cNvPr>
          <p:cNvSpPr txBox="1"/>
          <p:nvPr/>
        </p:nvSpPr>
        <p:spPr>
          <a:xfrm>
            <a:off x="908657" y="2791614"/>
            <a:ext cx="10626571" cy="2120068"/>
          </a:xfrm>
          <a:prstGeom prst="rect">
            <a:avLst/>
          </a:prstGeom>
          <a:noFill/>
        </p:spPr>
        <p:txBody>
          <a:bodyPr wrap="square" rtlCol="0">
            <a:spAutoFit/>
          </a:bodyPr>
          <a:lstStyle/>
          <a:p>
            <a:pPr algn="just">
              <a:lnSpc>
                <a:spcPct val="150000"/>
              </a:lnSpc>
            </a:pPr>
            <a:r>
              <a:rPr lang="el-GR" dirty="0">
                <a:latin typeface="Times New Roman" panose="02020603050405020304" pitchFamily="18" charset="0"/>
                <a:cs typeface="Times New Roman" panose="02020603050405020304" pitchFamily="18" charset="0"/>
              </a:rPr>
              <a:t>Δυσκολίες καθώς:</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μικροοργανισμοί δεν κατανέμονται ομοιόμορφα, οπότε τυχόν αρνητικά αποτελέσματα μικροβιολογικών δοκιμών ενός και μόνον δείγματος είναι άνευ σημασίας</a:t>
            </a:r>
          </a:p>
          <a:p>
            <a:pPr marL="285750" indent="-285750" algn="just">
              <a:lnSpc>
                <a:spcPct val="150000"/>
              </a:lnSpc>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μικροβιακοί πληθυσμοί των τροφίμων έχουν δυναμικό χαρακτήρα και είτε μειώνονται είτε αυξάνουν σε αριθμούς κυττάρων κατά τη διάρκεια της συντήρησης ή διάθεσης των τροφίμων</a:t>
            </a:r>
          </a:p>
        </p:txBody>
      </p:sp>
      <p:pic>
        <p:nvPicPr>
          <p:cNvPr id="9" name="Εικόνα 8">
            <a:extLst>
              <a:ext uri="{FF2B5EF4-FFF2-40B4-BE49-F238E27FC236}">
                <a16:creationId xmlns:a16="http://schemas.microsoft.com/office/drawing/2014/main" id="{61A8CF0C-F16C-4DB3-8A57-EE6991E42F22}"/>
              </a:ext>
            </a:extLst>
          </p:cNvPr>
          <p:cNvPicPr>
            <a:picLocks noChangeAspect="1"/>
          </p:cNvPicPr>
          <p:nvPr/>
        </p:nvPicPr>
        <p:blipFill>
          <a:blip r:embed="rId2"/>
          <a:stretch>
            <a:fillRect/>
          </a:stretch>
        </p:blipFill>
        <p:spPr>
          <a:xfrm>
            <a:off x="5925297" y="5062164"/>
            <a:ext cx="341406" cy="731583"/>
          </a:xfrm>
          <a:prstGeom prst="rect">
            <a:avLst/>
          </a:prstGeom>
        </p:spPr>
      </p:pic>
      <p:sp>
        <p:nvSpPr>
          <p:cNvPr id="10" name="TextBox 9">
            <a:extLst>
              <a:ext uri="{FF2B5EF4-FFF2-40B4-BE49-F238E27FC236}">
                <a16:creationId xmlns:a16="http://schemas.microsoft.com/office/drawing/2014/main" id="{3E250B5F-89AD-4988-AA6B-630AABD6D11D}"/>
              </a:ext>
            </a:extLst>
          </p:cNvPr>
          <p:cNvSpPr txBox="1"/>
          <p:nvPr/>
        </p:nvSpPr>
        <p:spPr>
          <a:xfrm>
            <a:off x="1509204" y="6214369"/>
            <a:ext cx="9783192" cy="369332"/>
          </a:xfrm>
          <a:prstGeom prst="rect">
            <a:avLst/>
          </a:prstGeom>
          <a:noFill/>
        </p:spPr>
        <p:txBody>
          <a:bodyPr wrap="square" rtlCol="0">
            <a:spAutoFit/>
          </a:bodyPr>
          <a:lstStyle/>
          <a:p>
            <a:pPr algn="ctr"/>
            <a:r>
              <a:rPr lang="el-GR" i="1" dirty="0">
                <a:latin typeface="Times New Roman" panose="02020603050405020304" pitchFamily="18" charset="0"/>
                <a:cs typeface="Times New Roman" panose="02020603050405020304" pitchFamily="18" charset="0"/>
              </a:rPr>
              <a:t>Δεν μπορούσαν να αποκλειστούν από την αγορά μόνο συγκεκριμένα προϊόντα</a:t>
            </a:r>
          </a:p>
        </p:txBody>
      </p:sp>
      <p:pic>
        <p:nvPicPr>
          <p:cNvPr id="11" name="Εικόνα 10">
            <a:extLst>
              <a:ext uri="{FF2B5EF4-FFF2-40B4-BE49-F238E27FC236}">
                <a16:creationId xmlns:a16="http://schemas.microsoft.com/office/drawing/2014/main" id="{15E62BB7-DCE9-4CF4-9E03-E2ABF29720D9}"/>
              </a:ext>
            </a:extLst>
          </p:cNvPr>
          <p:cNvPicPr>
            <a:picLocks noChangeAspect="1"/>
          </p:cNvPicPr>
          <p:nvPr/>
        </p:nvPicPr>
        <p:blipFill>
          <a:blip r:embed="rId3"/>
          <a:stretch>
            <a:fillRect/>
          </a:stretch>
        </p:blipFill>
        <p:spPr>
          <a:xfrm>
            <a:off x="257452" y="4911682"/>
            <a:ext cx="2019023" cy="1873857"/>
          </a:xfrm>
          <a:prstGeom prst="rect">
            <a:avLst/>
          </a:prstGeom>
        </p:spPr>
      </p:pic>
    </p:spTree>
    <p:extLst>
      <p:ext uri="{BB962C8B-B14F-4D97-AF65-F5344CB8AC3E}">
        <p14:creationId xmlns:p14="http://schemas.microsoft.com/office/powerpoint/2010/main" val="39787993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41ECCF7-E13A-4401-BB5B-A5FA4EDAA2DE}"/>
              </a:ext>
            </a:extLst>
          </p:cNvPr>
          <p:cNvSpPr>
            <a:spLocks noGrp="1"/>
          </p:cNvSpPr>
          <p:nvPr>
            <p:ph type="sldNum" sz="quarter" idx="12"/>
          </p:nvPr>
        </p:nvSpPr>
        <p:spPr/>
        <p:txBody>
          <a:bodyPr/>
          <a:lstStyle/>
          <a:p>
            <a:fld id="{DFDF98CC-160E-494C-8C3C-8CDC5FA257DE}" type="slidenum">
              <a:rPr lang="en-US" smtClean="0"/>
              <a:t>5</a:t>
            </a:fld>
            <a:endParaRPr lang="en-US"/>
          </a:p>
        </p:txBody>
      </p:sp>
      <p:pic>
        <p:nvPicPr>
          <p:cNvPr id="5" name="Εικόνα 4">
            <a:extLst>
              <a:ext uri="{FF2B5EF4-FFF2-40B4-BE49-F238E27FC236}">
                <a16:creationId xmlns:a16="http://schemas.microsoft.com/office/drawing/2014/main" id="{8D5F1140-E07F-4084-943E-01D5EBCC6CDC}"/>
              </a:ext>
            </a:extLst>
          </p:cNvPr>
          <p:cNvPicPr>
            <a:picLocks noChangeAspect="1"/>
          </p:cNvPicPr>
          <p:nvPr/>
        </p:nvPicPr>
        <p:blipFill>
          <a:blip r:embed="rId2"/>
          <a:stretch>
            <a:fillRect/>
          </a:stretch>
        </p:blipFill>
        <p:spPr>
          <a:xfrm>
            <a:off x="9715871" y="2214562"/>
            <a:ext cx="2057400" cy="2836832"/>
          </a:xfrm>
          <a:prstGeom prst="rect">
            <a:avLst/>
          </a:prstGeom>
        </p:spPr>
      </p:pic>
      <p:sp>
        <p:nvSpPr>
          <p:cNvPr id="7" name="TextBox 6">
            <a:extLst>
              <a:ext uri="{FF2B5EF4-FFF2-40B4-BE49-F238E27FC236}">
                <a16:creationId xmlns:a16="http://schemas.microsoft.com/office/drawing/2014/main" id="{C61E4A32-EB41-4339-846B-95D51D436B6D}"/>
              </a:ext>
            </a:extLst>
          </p:cNvPr>
          <p:cNvSpPr txBox="1"/>
          <p:nvPr/>
        </p:nvSpPr>
        <p:spPr>
          <a:xfrm>
            <a:off x="418729" y="833113"/>
            <a:ext cx="8920580" cy="2126608"/>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Από το 1970, </a:t>
            </a:r>
            <a:r>
              <a:rPr lang="el-GR" b="1" dirty="0">
                <a:latin typeface="Times New Roman" panose="02020603050405020304" pitchFamily="18" charset="0"/>
                <a:cs typeface="Times New Roman" panose="02020603050405020304" pitchFamily="18" charset="0"/>
              </a:rPr>
              <a:t>έρευνες πεδίου (</a:t>
            </a:r>
            <a:r>
              <a:rPr lang="el-GR" b="1" dirty="0" err="1">
                <a:latin typeface="Times New Roman" panose="02020603050405020304" pitchFamily="18" charset="0"/>
                <a:cs typeface="Times New Roman" panose="02020603050405020304" pitchFamily="18" charset="0"/>
              </a:rPr>
              <a:t>field</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surveys</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που διεξάχθηκαν στα τρόφιμα παρείχαν έναν πλούτο στοιχείων όσον αφορά τη </a:t>
            </a:r>
            <a:r>
              <a:rPr lang="el-GR" b="1" dirty="0">
                <a:latin typeface="Times New Roman" panose="02020603050405020304" pitchFamily="18" charset="0"/>
                <a:cs typeface="Times New Roman" panose="02020603050405020304" pitchFamily="18" charset="0"/>
              </a:rPr>
              <a:t>μικροβιακή χλωρίδα </a:t>
            </a:r>
            <a:r>
              <a:rPr lang="el-GR" dirty="0">
                <a:latin typeface="Times New Roman" panose="02020603050405020304" pitchFamily="18" charset="0"/>
                <a:cs typeface="Times New Roman" panose="02020603050405020304" pitchFamily="18" charset="0"/>
              </a:rPr>
              <a:t>που συνήθως σχετίζεται με συγκεκριμένα τρόφιμα και πρώτες ύλες (π.χ. κρέας, γάλα), αλλά και όσον αφορά την επίδραση της επεξεργασίας, της σύστασης του προϊόντος και των συνθηκών αποθήκευσης και διανομής των τροφίμων επί της </a:t>
            </a:r>
            <a:r>
              <a:rPr lang="el-GR" dirty="0" err="1">
                <a:latin typeface="Times New Roman" panose="02020603050405020304" pitchFamily="18" charset="0"/>
                <a:cs typeface="Times New Roman" panose="02020603050405020304" pitchFamily="18" charset="0"/>
              </a:rPr>
              <a:t>μικροχλωρίδας</a:t>
            </a:r>
            <a:r>
              <a:rPr lang="el-GR" dirty="0">
                <a:latin typeface="Times New Roman" panose="02020603050405020304" pitchFamily="18" charset="0"/>
                <a:cs typeface="Times New Roman" panose="02020603050405020304" pitchFamily="18" charset="0"/>
              </a:rPr>
              <a:t> αυτής.</a:t>
            </a:r>
          </a:p>
        </p:txBody>
      </p:sp>
      <p:sp>
        <p:nvSpPr>
          <p:cNvPr id="9" name="TextBox 8">
            <a:extLst>
              <a:ext uri="{FF2B5EF4-FFF2-40B4-BE49-F238E27FC236}">
                <a16:creationId xmlns:a16="http://schemas.microsoft.com/office/drawing/2014/main" id="{4C2A9725-E1BF-47D3-A328-AA590A8ACF44}"/>
              </a:ext>
            </a:extLst>
          </p:cNvPr>
          <p:cNvSpPr txBox="1"/>
          <p:nvPr/>
        </p:nvSpPr>
        <p:spPr>
          <a:xfrm>
            <a:off x="418729" y="4366892"/>
            <a:ext cx="8920580" cy="1289071"/>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Δυνατότητα στον μικροβιολόγο να </a:t>
            </a:r>
            <a:r>
              <a:rPr lang="el-GR" b="1" dirty="0">
                <a:latin typeface="Times New Roman" panose="02020603050405020304" pitchFamily="18" charset="0"/>
                <a:cs typeface="Times New Roman" panose="02020603050405020304" pitchFamily="18" charset="0"/>
              </a:rPr>
              <a:t>προβλέψει</a:t>
            </a:r>
            <a:r>
              <a:rPr lang="el-GR" dirty="0">
                <a:latin typeface="Times New Roman" panose="02020603050405020304" pitchFamily="18" charset="0"/>
                <a:cs typeface="Times New Roman" panose="02020603050405020304" pitchFamily="18" charset="0"/>
              </a:rPr>
              <a:t> τους πιθανούς παράγοντες κινδύνου (</a:t>
            </a:r>
            <a:r>
              <a:rPr lang="el-GR" dirty="0" err="1">
                <a:latin typeface="Times New Roman" panose="02020603050405020304" pitchFamily="18" charset="0"/>
                <a:cs typeface="Times New Roman" panose="02020603050405020304" pitchFamily="18" charset="0"/>
              </a:rPr>
              <a:t>hazards</a:t>
            </a:r>
            <a:r>
              <a:rPr lang="el-GR" dirty="0">
                <a:latin typeface="Times New Roman" panose="02020603050405020304" pitchFamily="18" charset="0"/>
                <a:cs typeface="Times New Roman" panose="02020603050405020304" pitchFamily="18" charset="0"/>
              </a:rPr>
              <a:t>) που σχετίζονται με το προϊόν και να </a:t>
            </a:r>
            <a:r>
              <a:rPr lang="el-GR" b="1" dirty="0">
                <a:latin typeface="Times New Roman" panose="02020603050405020304" pitchFamily="18" charset="0"/>
                <a:cs typeface="Times New Roman" panose="02020603050405020304" pitchFamily="18" charset="0"/>
              </a:rPr>
              <a:t>αναγνωρίσει</a:t>
            </a:r>
            <a:r>
              <a:rPr lang="el-GR" dirty="0">
                <a:latin typeface="Times New Roman" panose="02020603050405020304" pitchFamily="18" charset="0"/>
                <a:cs typeface="Times New Roman" panose="02020603050405020304" pitchFamily="18" charset="0"/>
              </a:rPr>
              <a:t> τα πιθανά σημεία μικροβιακής μίανσης ή αύξησης (κρίσιμα σημεία ελέγχου).</a:t>
            </a:r>
          </a:p>
        </p:txBody>
      </p:sp>
      <p:pic>
        <p:nvPicPr>
          <p:cNvPr id="10" name="Εικόνα 9">
            <a:extLst>
              <a:ext uri="{FF2B5EF4-FFF2-40B4-BE49-F238E27FC236}">
                <a16:creationId xmlns:a16="http://schemas.microsoft.com/office/drawing/2014/main" id="{66C87022-E5C3-4142-8483-D8FA7D3B58EC}"/>
              </a:ext>
            </a:extLst>
          </p:cNvPr>
          <p:cNvPicPr>
            <a:picLocks noChangeAspect="1"/>
          </p:cNvPicPr>
          <p:nvPr/>
        </p:nvPicPr>
        <p:blipFill>
          <a:blip r:embed="rId3"/>
          <a:stretch>
            <a:fillRect/>
          </a:stretch>
        </p:blipFill>
        <p:spPr>
          <a:xfrm>
            <a:off x="5754594" y="3324224"/>
            <a:ext cx="341406" cy="731583"/>
          </a:xfrm>
          <a:prstGeom prst="rect">
            <a:avLst/>
          </a:prstGeom>
        </p:spPr>
      </p:pic>
    </p:spTree>
    <p:extLst>
      <p:ext uri="{BB962C8B-B14F-4D97-AF65-F5344CB8AC3E}">
        <p14:creationId xmlns:p14="http://schemas.microsoft.com/office/powerpoint/2010/main" val="416664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7644469-F54C-4900-8A73-42D6A504485E}"/>
              </a:ext>
            </a:extLst>
          </p:cNvPr>
          <p:cNvSpPr>
            <a:spLocks noGrp="1"/>
          </p:cNvSpPr>
          <p:nvPr>
            <p:ph type="sldNum" sz="quarter" idx="12"/>
          </p:nvPr>
        </p:nvSpPr>
        <p:spPr/>
        <p:txBody>
          <a:bodyPr/>
          <a:lstStyle/>
          <a:p>
            <a:fld id="{DFDF98CC-160E-494C-8C3C-8CDC5FA257DE}" type="slidenum">
              <a:rPr lang="en-US" smtClean="0"/>
              <a:t>6</a:t>
            </a:fld>
            <a:endParaRPr lang="en-US"/>
          </a:p>
        </p:txBody>
      </p:sp>
      <p:graphicFrame>
        <p:nvGraphicFramePr>
          <p:cNvPr id="5" name="Διάγραμμα 4">
            <a:extLst>
              <a:ext uri="{FF2B5EF4-FFF2-40B4-BE49-F238E27FC236}">
                <a16:creationId xmlns:a16="http://schemas.microsoft.com/office/drawing/2014/main" id="{BC6288FD-AC0B-4D9E-8B41-B651806032B8}"/>
              </a:ext>
            </a:extLst>
          </p:cNvPr>
          <p:cNvGraphicFramePr/>
          <p:nvPr>
            <p:extLst>
              <p:ext uri="{D42A27DB-BD31-4B8C-83A1-F6EECF244321}">
                <p14:modId xmlns:p14="http://schemas.microsoft.com/office/powerpoint/2010/main" val="3988684297"/>
              </p:ext>
            </p:extLst>
          </p:nvPr>
        </p:nvGraphicFramePr>
        <p:xfrm>
          <a:off x="2103021"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5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E5E5C3E-C251-4267-89CF-5C2F0AF13116}"/>
              </a:ext>
            </a:extLst>
          </p:cNvPr>
          <p:cNvSpPr>
            <a:spLocks noGrp="1"/>
          </p:cNvSpPr>
          <p:nvPr>
            <p:ph type="sldNum" sz="quarter" idx="12"/>
          </p:nvPr>
        </p:nvSpPr>
        <p:spPr/>
        <p:txBody>
          <a:bodyPr/>
          <a:lstStyle/>
          <a:p>
            <a:fld id="{DFDF98CC-160E-494C-8C3C-8CDC5FA257DE}" type="slidenum">
              <a:rPr lang="en-US" smtClean="0"/>
              <a:t>7</a:t>
            </a:fld>
            <a:endParaRPr lang="en-US"/>
          </a:p>
        </p:txBody>
      </p:sp>
      <p:sp>
        <p:nvSpPr>
          <p:cNvPr id="6" name="TextBox 5">
            <a:extLst>
              <a:ext uri="{FF2B5EF4-FFF2-40B4-BE49-F238E27FC236}">
                <a16:creationId xmlns:a16="http://schemas.microsoft.com/office/drawing/2014/main" id="{DC3A7F75-F06F-44A1-AFCF-2F6D207D49C7}"/>
              </a:ext>
            </a:extLst>
          </p:cNvPr>
          <p:cNvSpPr txBox="1"/>
          <p:nvPr/>
        </p:nvSpPr>
        <p:spPr>
          <a:xfrm>
            <a:off x="419468" y="842457"/>
            <a:ext cx="11254667" cy="1289071"/>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Η υλοποίηση της ανάπτυξης του συστήματος HACCP πραγματοποιήθηκε στα τέλη της δεκαετίας του 1960 για λογαριασμό της Εθνικής Υπηρεσίας Αεροναυπηγικής και Διαστήματος των ΗΠΑ (</a:t>
            </a:r>
            <a:r>
              <a:rPr lang="el-GR" dirty="0" err="1">
                <a:latin typeface="Times New Roman" panose="02020603050405020304" pitchFamily="18" charset="0"/>
                <a:cs typeface="Times New Roman" panose="02020603050405020304" pitchFamily="18" charset="0"/>
              </a:rPr>
              <a:t>National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Aeronautics</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Space</a:t>
            </a:r>
            <a:r>
              <a:rPr lang="el-GR" dirty="0">
                <a:latin typeface="Times New Roman" panose="02020603050405020304" pitchFamily="18" charset="0"/>
                <a:cs typeface="Times New Roman" panose="02020603050405020304" pitchFamily="18" charset="0"/>
              </a:rPr>
              <a:t> Administration, NASA) και αποσκοπούσε στην παραγωγή ασφαλών τροφίμων για διαστημικές πτήσεις.</a:t>
            </a:r>
          </a:p>
        </p:txBody>
      </p:sp>
      <p:sp>
        <p:nvSpPr>
          <p:cNvPr id="8" name="TextBox 7">
            <a:extLst>
              <a:ext uri="{FF2B5EF4-FFF2-40B4-BE49-F238E27FC236}">
                <a16:creationId xmlns:a16="http://schemas.microsoft.com/office/drawing/2014/main" id="{56690FF9-454A-4612-8CC6-7D865B6392A9}"/>
              </a:ext>
            </a:extLst>
          </p:cNvPr>
          <p:cNvSpPr txBox="1"/>
          <p:nvPr/>
        </p:nvSpPr>
        <p:spPr>
          <a:xfrm>
            <a:off x="419467" y="2304160"/>
            <a:ext cx="11254667" cy="1289071"/>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Το 1988 η Διεθνής Επιτροπή για τις Μικροβιολογικές Προδιαγραφές των Τροφίμων (</a:t>
            </a:r>
            <a:r>
              <a:rPr lang="en-US" dirty="0">
                <a:latin typeface="Times New Roman" panose="02020603050405020304" pitchFamily="18" charset="0"/>
                <a:cs typeface="Times New Roman" panose="02020603050405020304" pitchFamily="18" charset="0"/>
              </a:rPr>
              <a:t>International Commission on Microbiological Specifications</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Foods, ICMSF) </a:t>
            </a:r>
            <a:r>
              <a:rPr lang="el-GR" dirty="0">
                <a:latin typeface="Times New Roman" panose="02020603050405020304" pitchFamily="18" charset="0"/>
                <a:cs typeface="Times New Roman" panose="02020603050405020304" pitchFamily="18" charset="0"/>
              </a:rPr>
              <a:t>εξέδωσε για πρώτη φορά βιβλίο για το </a:t>
            </a:r>
            <a:r>
              <a:rPr lang="en-US" dirty="0">
                <a:latin typeface="Times New Roman" panose="02020603050405020304" pitchFamily="18" charset="0"/>
                <a:cs typeface="Times New Roman" panose="02020603050405020304" pitchFamily="18" charset="0"/>
              </a:rPr>
              <a:t>HACCP </a:t>
            </a:r>
            <a:r>
              <a:rPr lang="el-GR" dirty="0">
                <a:latin typeface="Times New Roman" panose="02020603050405020304" pitchFamily="18" charset="0"/>
                <a:cs typeface="Times New Roman" panose="02020603050405020304" pitchFamily="18" charset="0"/>
              </a:rPr>
              <a:t>και την εφαρμογή του (</a:t>
            </a:r>
            <a:r>
              <a:rPr lang="en-US" dirty="0">
                <a:latin typeface="Times New Roman" panose="02020603050405020304" pitchFamily="18" charset="0"/>
                <a:cs typeface="Times New Roman" panose="02020603050405020304" pitchFamily="18" charset="0"/>
              </a:rPr>
              <a:t>ICMSF, 1988)</a:t>
            </a:r>
            <a:r>
              <a:rPr lang="el-GR" dirty="0">
                <a:latin typeface="Times New Roman" panose="02020603050405020304" pitchFamily="18" charset="0"/>
                <a:cs typeface="Times New Roman" panose="02020603050405020304" pitchFamily="18" charset="0"/>
              </a:rPr>
              <a:t>.</a:t>
            </a:r>
          </a:p>
        </p:txBody>
      </p:sp>
      <p:pic>
        <p:nvPicPr>
          <p:cNvPr id="1026" name="Picture 2" descr="ICMSF | International Commission on Microbiological Specifications for  Foods (ICMSF)">
            <a:extLst>
              <a:ext uri="{FF2B5EF4-FFF2-40B4-BE49-F238E27FC236}">
                <a16:creationId xmlns:a16="http://schemas.microsoft.com/office/drawing/2014/main" id="{60368A68-37FB-493C-9932-BD5BAC0F8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028" y="3354990"/>
            <a:ext cx="1367342" cy="1441020"/>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a:extLst>
              <a:ext uri="{FF2B5EF4-FFF2-40B4-BE49-F238E27FC236}">
                <a16:creationId xmlns:a16="http://schemas.microsoft.com/office/drawing/2014/main" id="{A5FA143D-3D72-478F-8C26-B4389D752FE5}"/>
              </a:ext>
            </a:extLst>
          </p:cNvPr>
          <p:cNvPicPr>
            <a:picLocks noChangeAspect="1"/>
          </p:cNvPicPr>
          <p:nvPr/>
        </p:nvPicPr>
        <p:blipFill>
          <a:blip r:embed="rId3"/>
          <a:stretch>
            <a:fillRect/>
          </a:stretch>
        </p:blipFill>
        <p:spPr>
          <a:xfrm>
            <a:off x="419467" y="4816693"/>
            <a:ext cx="11333446" cy="1786283"/>
          </a:xfrm>
          <a:prstGeom prst="rect">
            <a:avLst/>
          </a:prstGeom>
        </p:spPr>
      </p:pic>
    </p:spTree>
    <p:extLst>
      <p:ext uri="{BB962C8B-B14F-4D97-AF65-F5344CB8AC3E}">
        <p14:creationId xmlns:p14="http://schemas.microsoft.com/office/powerpoint/2010/main" val="148209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BDCEAF7-1E92-4D4F-99FE-255A7A5EC87B}"/>
              </a:ext>
            </a:extLst>
          </p:cNvPr>
          <p:cNvSpPr>
            <a:spLocks noGrp="1"/>
          </p:cNvSpPr>
          <p:nvPr>
            <p:ph type="sldNum" sz="quarter" idx="12"/>
          </p:nvPr>
        </p:nvSpPr>
        <p:spPr/>
        <p:txBody>
          <a:bodyPr/>
          <a:lstStyle/>
          <a:p>
            <a:fld id="{DFDF98CC-160E-494C-8C3C-8CDC5FA257DE}" type="slidenum">
              <a:rPr lang="en-US" smtClean="0"/>
              <a:t>8</a:t>
            </a:fld>
            <a:endParaRPr lang="en-US"/>
          </a:p>
        </p:txBody>
      </p:sp>
      <p:sp>
        <p:nvSpPr>
          <p:cNvPr id="8" name="TextBox 7">
            <a:extLst>
              <a:ext uri="{FF2B5EF4-FFF2-40B4-BE49-F238E27FC236}">
                <a16:creationId xmlns:a16="http://schemas.microsoft.com/office/drawing/2014/main" id="{D15943BA-D991-41DA-A628-D6C4040873F4}"/>
              </a:ext>
            </a:extLst>
          </p:cNvPr>
          <p:cNvSpPr txBox="1"/>
          <p:nvPr/>
        </p:nvSpPr>
        <p:spPr>
          <a:xfrm>
            <a:off x="410591" y="780314"/>
            <a:ext cx="11387831" cy="873572"/>
          </a:xfrm>
          <a:prstGeom prst="rect">
            <a:avLst/>
          </a:prstGeom>
          <a:noFill/>
        </p:spPr>
        <p:txBody>
          <a:bodyPr wrap="square">
            <a:spAutoFit/>
          </a:bodyPr>
          <a:lstStyle/>
          <a:p>
            <a:pPr algn="just">
              <a:lnSpc>
                <a:spcPct val="150000"/>
              </a:lnSpc>
            </a:pPr>
            <a:r>
              <a:rPr lang="el-GR" dirty="0">
                <a:latin typeface="Times New Roman" panose="02020603050405020304" pitchFamily="18" charset="0"/>
                <a:cs typeface="Times New Roman" panose="02020603050405020304" pitchFamily="18" charset="0"/>
              </a:rPr>
              <a:t>Στην Ευρωπαϊκή Ένωση (ΕΕ), το </a:t>
            </a:r>
            <a:r>
              <a:rPr lang="el-GR" b="1" dirty="0">
                <a:latin typeface="Times New Roman" panose="02020603050405020304" pitchFamily="18" charset="0"/>
                <a:cs typeface="Times New Roman" panose="02020603050405020304" pitchFamily="18" charset="0"/>
              </a:rPr>
              <a:t>1993 αποτέλεσε χρονιά ορόσημο </a:t>
            </a:r>
            <a:r>
              <a:rPr lang="el-GR" dirty="0">
                <a:latin typeface="Times New Roman" panose="02020603050405020304" pitchFamily="18" charset="0"/>
                <a:cs typeface="Times New Roman" panose="02020603050405020304" pitchFamily="18" charset="0"/>
              </a:rPr>
              <a:t>καθώς με την οριζόντια Οδηγία 93/43/EOK η εφαρμογή του συστήματος HACCP έγινε υποχρεωτική στη βιομηχανία τροφίμων.</a:t>
            </a:r>
          </a:p>
        </p:txBody>
      </p:sp>
      <p:sp>
        <p:nvSpPr>
          <p:cNvPr id="10" name="TextBox 9">
            <a:extLst>
              <a:ext uri="{FF2B5EF4-FFF2-40B4-BE49-F238E27FC236}">
                <a16:creationId xmlns:a16="http://schemas.microsoft.com/office/drawing/2014/main" id="{BB2632FE-BD80-437D-8418-9B684387364C}"/>
              </a:ext>
            </a:extLst>
          </p:cNvPr>
          <p:cNvSpPr txBox="1"/>
          <p:nvPr/>
        </p:nvSpPr>
        <p:spPr>
          <a:xfrm>
            <a:off x="410591" y="4120108"/>
            <a:ext cx="11387831" cy="1289071"/>
          </a:xfrm>
          <a:prstGeom prst="rect">
            <a:avLst/>
          </a:prstGeom>
          <a:noFill/>
        </p:spPr>
        <p:txBody>
          <a:bodyPr wrap="square">
            <a:spAutoFit/>
          </a:bodyPr>
          <a:lstStyle/>
          <a:p>
            <a:pPr algn="just">
              <a:lnSpc>
                <a:spcPct val="150000"/>
              </a:lnSpc>
            </a:pPr>
            <a:r>
              <a:rPr lang="el-GR" b="1" dirty="0">
                <a:latin typeface="Times New Roman" panose="02020603050405020304" pitchFamily="18" charset="0"/>
                <a:cs typeface="Times New Roman" panose="02020603050405020304" pitchFamily="18" charset="0"/>
              </a:rPr>
              <a:t>Κανονισμός ΕΚ/178/2002: </a:t>
            </a:r>
            <a:r>
              <a:rPr lang="el-GR" dirty="0">
                <a:latin typeface="Times New Roman" panose="02020603050405020304" pitchFamily="18" charset="0"/>
                <a:cs typeface="Times New Roman" panose="02020603050405020304" pitchFamily="18" charset="0"/>
              </a:rPr>
              <a:t>καθορισμός των γενικών αρχών και απαιτήσεων της νομοθεσίας για τα τρόφιμα ή αλλιώς γενική νομοθεσία των τροφίμων και τη δέσμη υγιεινής (‘Πακέτο Υγιεινής’) των τροφίμων, αποτελούμενη από τους Κανονισμούς ΕΚ/852/2004, ΕΚ/853/2004 και ΕΚ/854/2004 περί υγιεινής και επίσημου ελέγχου τροφίμων.</a:t>
            </a:r>
          </a:p>
        </p:txBody>
      </p:sp>
      <p:pic>
        <p:nvPicPr>
          <p:cNvPr id="11" name="Εικόνα 10">
            <a:extLst>
              <a:ext uri="{FF2B5EF4-FFF2-40B4-BE49-F238E27FC236}">
                <a16:creationId xmlns:a16="http://schemas.microsoft.com/office/drawing/2014/main" id="{0C7E42FB-2739-441C-9ED8-D2EF16E9DDDE}"/>
              </a:ext>
            </a:extLst>
          </p:cNvPr>
          <p:cNvPicPr>
            <a:picLocks noChangeAspect="1"/>
          </p:cNvPicPr>
          <p:nvPr/>
        </p:nvPicPr>
        <p:blipFill>
          <a:blip r:embed="rId2"/>
          <a:stretch>
            <a:fillRect/>
          </a:stretch>
        </p:blipFill>
        <p:spPr>
          <a:xfrm>
            <a:off x="5763100" y="2390141"/>
            <a:ext cx="341406" cy="731583"/>
          </a:xfrm>
          <a:prstGeom prst="rect">
            <a:avLst/>
          </a:prstGeom>
        </p:spPr>
      </p:pic>
      <p:sp>
        <p:nvSpPr>
          <p:cNvPr id="12" name="TextBox 11">
            <a:extLst>
              <a:ext uri="{FF2B5EF4-FFF2-40B4-BE49-F238E27FC236}">
                <a16:creationId xmlns:a16="http://schemas.microsoft.com/office/drawing/2014/main" id="{A9E7705F-026F-41BF-8D4D-BB5DD5BB36D9}"/>
              </a:ext>
            </a:extLst>
          </p:cNvPr>
          <p:cNvSpPr txBox="1"/>
          <p:nvPr/>
        </p:nvSpPr>
        <p:spPr>
          <a:xfrm>
            <a:off x="6915705" y="2571266"/>
            <a:ext cx="3888419"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Διορθώσεις και προσθήκες ως το 2006</a:t>
            </a:r>
          </a:p>
        </p:txBody>
      </p:sp>
    </p:spTree>
    <p:extLst>
      <p:ext uri="{BB962C8B-B14F-4D97-AF65-F5344CB8AC3E}">
        <p14:creationId xmlns:p14="http://schemas.microsoft.com/office/powerpoint/2010/main" val="402100075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10B275F-2DB5-46FF-ABAA-CC4D2954013D}"/>
              </a:ext>
            </a:extLst>
          </p:cNvPr>
          <p:cNvSpPr>
            <a:spLocks noGrp="1"/>
          </p:cNvSpPr>
          <p:nvPr>
            <p:ph type="sldNum" sz="quarter" idx="12"/>
          </p:nvPr>
        </p:nvSpPr>
        <p:spPr/>
        <p:txBody>
          <a:bodyPr/>
          <a:lstStyle/>
          <a:p>
            <a:fld id="{DFDF98CC-160E-494C-8C3C-8CDC5FA257DE}" type="slidenum">
              <a:rPr lang="en-US" smtClean="0"/>
              <a:t>9</a:t>
            </a:fld>
            <a:endParaRPr lang="en-US"/>
          </a:p>
        </p:txBody>
      </p:sp>
      <p:sp>
        <p:nvSpPr>
          <p:cNvPr id="6" name="TextBox 5">
            <a:extLst>
              <a:ext uri="{FF2B5EF4-FFF2-40B4-BE49-F238E27FC236}">
                <a16:creationId xmlns:a16="http://schemas.microsoft.com/office/drawing/2014/main" id="{54A65BB1-C58F-4D1E-9C24-8707219C8DD5}"/>
              </a:ext>
            </a:extLst>
          </p:cNvPr>
          <p:cNvSpPr txBox="1"/>
          <p:nvPr/>
        </p:nvSpPr>
        <p:spPr>
          <a:xfrm>
            <a:off x="499369" y="1092823"/>
            <a:ext cx="10775272" cy="369332"/>
          </a:xfrm>
          <a:prstGeom prst="rect">
            <a:avLst/>
          </a:prstGeom>
          <a:noFill/>
        </p:spPr>
        <p:txBody>
          <a:bodyPr wrap="square">
            <a:spAutoFit/>
          </a:bodyPr>
          <a:lstStyle/>
          <a:p>
            <a:pPr algn="ctr"/>
            <a:r>
              <a:rPr lang="el-GR" b="1" dirty="0">
                <a:latin typeface="Times New Roman" panose="02020603050405020304" pitchFamily="18" charset="0"/>
                <a:cs typeface="Times New Roman" panose="02020603050405020304" pitchFamily="18" charset="0"/>
              </a:rPr>
              <a:t>Πρακτικές για τη διασφάλιση της υγιεινής και της μικροβιολογικής ασφάλειας των τροφίμων</a:t>
            </a:r>
          </a:p>
        </p:txBody>
      </p:sp>
      <p:sp>
        <p:nvSpPr>
          <p:cNvPr id="8" name="TextBox 7">
            <a:extLst>
              <a:ext uri="{FF2B5EF4-FFF2-40B4-BE49-F238E27FC236}">
                <a16:creationId xmlns:a16="http://schemas.microsoft.com/office/drawing/2014/main" id="{F9EC62A8-49D0-40B5-AEAA-B2CE1E8EB82B}"/>
              </a:ext>
            </a:extLst>
          </p:cNvPr>
          <p:cNvSpPr txBox="1"/>
          <p:nvPr/>
        </p:nvSpPr>
        <p:spPr>
          <a:xfrm>
            <a:off x="1225118" y="1861559"/>
            <a:ext cx="9845336" cy="3366563"/>
          </a:xfrm>
          <a:prstGeom prst="rect">
            <a:avLst/>
          </a:prstGeom>
          <a:noFill/>
        </p:spPr>
        <p:txBody>
          <a:bodyPr wrap="square">
            <a:spAutoFit/>
          </a:bodyPr>
          <a:lstStyle/>
          <a:p>
            <a:pPr marL="342900" indent="-342900" algn="just">
              <a:lnSpc>
                <a:spcPct val="150000"/>
              </a:lnSpc>
              <a:buAutoNum type="arabicPeriod"/>
            </a:pPr>
            <a:r>
              <a:rPr lang="el-GR" b="1" dirty="0">
                <a:latin typeface="Times New Roman" panose="02020603050405020304" pitchFamily="18" charset="0"/>
                <a:cs typeface="Times New Roman" panose="02020603050405020304" pitchFamily="18" charset="0"/>
              </a:rPr>
              <a:t>Περιορισμός της μικροβιακής μίανσης των τροφίμων </a:t>
            </a:r>
            <a:r>
              <a:rPr lang="el-GR" dirty="0">
                <a:latin typeface="Times New Roman" panose="02020603050405020304" pitchFamily="18" charset="0"/>
                <a:cs typeface="Times New Roman" panose="02020603050405020304" pitchFamily="18" charset="0"/>
              </a:rPr>
              <a:t>με την επιλογή πρώτων υλών καλής μικροβιολογικής ποιότητας, παρακολούθηση της ορθής λειτουργίας διεργασιών που είναι σχεδιασμένες για την εξάλειψη μικροβίων, όπως θερμική επεξεργασία τροφίμων ή χλωρίωση του νερού ψύξης που χρησιμοποιείται στη βιομηχανία τροφίμων και αποφυγή της διασταυρούμενης μίανσης κατά την παραγωγική διαδικασία των τροφίμων, διαχωρίζοντας π.χ. τις πρώτες ύλες από τα τελικά προϊόντα.</a:t>
            </a:r>
          </a:p>
          <a:p>
            <a:pPr marL="342900" indent="-342900" algn="just">
              <a:lnSpc>
                <a:spcPct val="150000"/>
              </a:lnSpc>
              <a:buAutoNum type="arabicPeriod"/>
            </a:pPr>
            <a:r>
              <a:rPr lang="el-GR" b="1" dirty="0">
                <a:latin typeface="Times New Roman" panose="02020603050405020304" pitchFamily="18" charset="0"/>
                <a:cs typeface="Times New Roman" panose="02020603050405020304" pitchFamily="18" charset="0"/>
              </a:rPr>
              <a:t>Περιορισμός του μικροβιακού αποικισμού των τροφίμων </a:t>
            </a:r>
            <a:r>
              <a:rPr lang="el-GR" dirty="0">
                <a:latin typeface="Times New Roman" panose="02020603050405020304" pitchFamily="18" charset="0"/>
                <a:cs typeface="Times New Roman" panose="02020603050405020304" pitchFamily="18" charset="0"/>
              </a:rPr>
              <a:t>με τη διακοπή ή την επιβράδυνση της μικροβιακής αύξησης.</a:t>
            </a:r>
          </a:p>
        </p:txBody>
      </p:sp>
    </p:spTree>
    <p:extLst>
      <p:ext uri="{BB962C8B-B14F-4D97-AF65-F5344CB8AC3E}">
        <p14:creationId xmlns:p14="http://schemas.microsoft.com/office/powerpoint/2010/main" val="1432077621"/>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994</TotalTime>
  <Words>757</Words>
  <Application>Microsoft Office PowerPoint</Application>
  <PresentationFormat>Ευρεία οθόνη</PresentationFormat>
  <Paragraphs>53</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Bierstadt</vt:lpstr>
      <vt:lpstr>Times New Roman</vt:lpstr>
      <vt:lpstr>Wingdings</vt:lpstr>
      <vt:lpstr>GestaltVTI</vt:lpstr>
      <vt:lpstr>Ασφάλεια &amp; Ποιότητα Τροφίμων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Λυδία</dc:creator>
  <cp:lastModifiedBy>Λυδία</cp:lastModifiedBy>
  <cp:revision>160</cp:revision>
  <dcterms:created xsi:type="dcterms:W3CDTF">2021-11-16T12:51:44Z</dcterms:created>
  <dcterms:modified xsi:type="dcterms:W3CDTF">2021-12-13T21:56:25Z</dcterms:modified>
</cp:coreProperties>
</file>