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4" r:id="rId8"/>
    <p:sldId id="265" r:id="rId9"/>
    <p:sldId id="266" r:id="rId10"/>
    <p:sldId id="269" r:id="rId11"/>
    <p:sldId id="267" r:id="rId12"/>
    <p:sldId id="268" r:id="rId13"/>
    <p:sldId id="270" r:id="rId14"/>
    <p:sldId id="271" r:id="rId15"/>
    <p:sldId id="272" r:id="rId16"/>
    <p:sldId id="273"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27309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09893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72134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86243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48879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21887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78047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56796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51917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83081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9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170453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dirty="0" err="1"/>
              <a:t>Ασφάλει</a:t>
            </a:r>
            <a:r>
              <a:rPr lang="en-US" dirty="0"/>
              <a:t>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n-US" i="0" dirty="0" smtClean="0">
                <a:latin typeface="Times New Roman" panose="02020603050405020304" pitchFamily="18" charset="0"/>
                <a:cs typeface="Times New Roman" panose="02020603050405020304" pitchFamily="18" charset="0"/>
              </a:rPr>
              <a:t>1</a:t>
            </a:r>
            <a:r>
              <a:rPr lang="en-US" i="0" dirty="0">
                <a:latin typeface="Times New Roman" panose="02020603050405020304" pitchFamily="18" charset="0"/>
                <a:cs typeface="Times New Roman" panose="02020603050405020304" pitchFamily="18" charset="0"/>
              </a:rPr>
              <a:t>2</a:t>
            </a:r>
            <a:r>
              <a:rPr lang="en-US" i="0" baseline="30000" dirty="0" smtClean="0">
                <a:latin typeface="Times New Roman" panose="02020603050405020304" pitchFamily="18" charset="0"/>
                <a:cs typeface="Times New Roman" panose="02020603050405020304" pitchFamily="18" charset="0"/>
              </a:rPr>
              <a:t>η</a:t>
            </a:r>
            <a:r>
              <a:rPr lang="el-GR" i="0" baseline="30000" dirty="0" smtClean="0">
                <a:latin typeface="Times New Roman" panose="02020603050405020304" pitchFamily="18" charset="0"/>
                <a:cs typeface="Times New Roman" panose="02020603050405020304" pitchFamily="18" charset="0"/>
              </a:rPr>
              <a:t> </a:t>
            </a:r>
            <a:r>
              <a:rPr lang="el-GR" i="0" dirty="0" smtClean="0">
                <a:latin typeface="Times New Roman" panose="02020603050405020304" pitchFamily="18" charset="0"/>
                <a:cs typeface="Times New Roman" panose="02020603050405020304" pitchFamily="18" charset="0"/>
              </a:rPr>
              <a:t> </a:t>
            </a:r>
            <a:endParaRPr lang="el-GR" i="0" dirty="0">
              <a:latin typeface="Times New Roman" panose="02020603050405020304" pitchFamily="18" charset="0"/>
              <a:cs typeface="Times New Roman" panose="02020603050405020304" pitchFamily="18" charset="0"/>
            </a:endParaRP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03093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1182" cy="359325"/>
          </a:xfrm>
        </p:spPr>
        <p:txBody>
          <a:bodyPr>
            <a:noAutofit/>
          </a:bodyPr>
          <a:lstStyle/>
          <a:p>
            <a:r>
              <a:rPr lang="el-GR" sz="1800" dirty="0" smtClean="0">
                <a:latin typeface="Times New Roman" panose="02020603050405020304" pitchFamily="18" charset="0"/>
                <a:cs typeface="Times New Roman" panose="02020603050405020304" pitchFamily="18" charset="0"/>
              </a:rPr>
              <a:t>Άλλα πρότυπα...</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62368" y="2378965"/>
            <a:ext cx="2157982" cy="1552956"/>
          </a:xfrm>
        </p:spPr>
        <p:txBody>
          <a:bodyPr>
            <a:normAutofit/>
          </a:bodyPr>
          <a:lstStyle/>
          <a:p>
            <a:pPr marL="285750" indent="-285750">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IFS</a:t>
            </a:r>
            <a:endParaRPr lang="en-US"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BRC</a:t>
            </a:r>
            <a:endParaRPr lang="en-US"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Global Gap</a:t>
            </a:r>
          </a:p>
          <a:p>
            <a:pPr marL="285750" indent="-285750">
              <a:buFont typeface="Wingdings" panose="05000000000000000000" pitchFamily="2" charset="2"/>
              <a:buChar char="ü"/>
            </a:pPr>
            <a:endParaRPr lang="el-GR"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6" name="Picture 5"/>
          <p:cNvPicPr>
            <a:picLocks noChangeAspect="1"/>
          </p:cNvPicPr>
          <p:nvPr/>
        </p:nvPicPr>
        <p:blipFill>
          <a:blip r:embed="rId2"/>
          <a:stretch>
            <a:fillRect/>
          </a:stretch>
        </p:blipFill>
        <p:spPr>
          <a:xfrm>
            <a:off x="637686" y="2905125"/>
            <a:ext cx="2772264" cy="1828800"/>
          </a:xfrm>
          <a:prstGeom prst="rect">
            <a:avLst/>
          </a:prstGeom>
        </p:spPr>
      </p:pic>
      <p:pic>
        <p:nvPicPr>
          <p:cNvPr id="7" name="Picture 6"/>
          <p:cNvPicPr>
            <a:picLocks noChangeAspect="1"/>
          </p:cNvPicPr>
          <p:nvPr/>
        </p:nvPicPr>
        <p:blipFill>
          <a:blip r:embed="rId3"/>
          <a:stretch>
            <a:fillRect/>
          </a:stretch>
        </p:blipFill>
        <p:spPr>
          <a:xfrm>
            <a:off x="4076700" y="4589710"/>
            <a:ext cx="2295525" cy="1828800"/>
          </a:xfrm>
          <a:prstGeom prst="rect">
            <a:avLst/>
          </a:prstGeom>
        </p:spPr>
      </p:pic>
    </p:spTree>
    <p:extLst>
      <p:ext uri="{BB962C8B-B14F-4D97-AF65-F5344CB8AC3E}">
        <p14:creationId xmlns:p14="http://schemas.microsoft.com/office/powerpoint/2010/main" val="201091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901" y="893064"/>
            <a:ext cx="11261766" cy="4870457"/>
          </a:xfrm>
        </p:spPr>
        <p:txBody>
          <a:bodyPr>
            <a:normAutofit/>
          </a:bodyPr>
          <a:lstStyle/>
          <a:p>
            <a:pPr algn="just" fontAlgn="base">
              <a:lnSpc>
                <a:spcPct val="150000"/>
              </a:lnSpc>
            </a:pPr>
            <a:r>
              <a:rPr lang="el-GR" sz="1800" dirty="0">
                <a:latin typeface="Times New Roman" panose="02020603050405020304" pitchFamily="18" charset="0"/>
                <a:cs typeface="Times New Roman" panose="02020603050405020304" pitchFamily="18" charset="0"/>
              </a:rPr>
              <a:t>Το </a:t>
            </a:r>
            <a:r>
              <a:rPr lang="el-GR" sz="1800" b="1" dirty="0">
                <a:latin typeface="Times New Roman" panose="02020603050405020304" pitchFamily="18" charset="0"/>
                <a:cs typeface="Times New Roman" panose="02020603050405020304" pitchFamily="18" charset="0"/>
              </a:rPr>
              <a:t>IFS (International Food Standard) </a:t>
            </a:r>
            <a:r>
              <a:rPr lang="el-GR" sz="1800" dirty="0">
                <a:latin typeface="Times New Roman" panose="02020603050405020304" pitchFamily="18" charset="0"/>
                <a:cs typeface="Times New Roman" panose="02020603050405020304" pitchFamily="18" charset="0"/>
              </a:rPr>
              <a:t>αποτελεί ένα ιδιωτικό Πρότυπο πιστοποίησης ασφάλειας και ποιότητας τροφίμων, το οποίο διαχειρίζεται ο Οργανισμός  IFS Management GmbH και έχει αναπτυχθεί από τις Ενώσεις  του Γερμανικού Λιανικού Εμπορίου (HDE) και της αντίστοιχης Γαλλικής (FCD), ενώ συμμετείχαν και οι ιταλικές Ενώσεις (CONAD, COOP).</a:t>
            </a: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Μ</a:t>
            </a:r>
            <a:r>
              <a:rPr lang="el-GR" sz="1800" dirty="0" smtClean="0">
                <a:latin typeface="Times New Roman" panose="02020603050405020304" pitchFamily="18" charset="0"/>
                <a:cs typeface="Times New Roman" panose="02020603050405020304" pitchFamily="18" charset="0"/>
              </a:rPr>
              <a:t>πορεί </a:t>
            </a:r>
            <a:r>
              <a:rPr lang="el-GR" sz="1800" dirty="0">
                <a:latin typeface="Times New Roman" panose="02020603050405020304" pitchFamily="18" charset="0"/>
                <a:cs typeface="Times New Roman" panose="02020603050405020304" pitchFamily="18" charset="0"/>
              </a:rPr>
              <a:t>να εφαρμοστεί από επιχειρήσεις που επεξεργάζονται τρόφιμα</a:t>
            </a:r>
            <a:r>
              <a:rPr lang="el-GR" sz="1800" strike="sngStrike" dirty="0">
                <a:latin typeface="Times New Roman" panose="02020603050405020304" pitchFamily="18" charset="0"/>
                <a:cs typeface="Times New Roman" panose="02020603050405020304" pitchFamily="18" charset="0"/>
              </a:rPr>
              <a:t>,</a:t>
            </a:r>
            <a:r>
              <a:rPr lang="el-GR" sz="1800" dirty="0">
                <a:latin typeface="Times New Roman" panose="02020603050405020304" pitchFamily="18" charset="0"/>
                <a:cs typeface="Times New Roman" panose="02020603050405020304" pitchFamily="18" charset="0"/>
              </a:rPr>
              <a:t> ή συσκευάζουν χύμα προϊόντα διατροφής. </a:t>
            </a:r>
            <a:endParaRPr lang="el-GR" sz="1800" dirty="0" smtClean="0">
              <a:latin typeface="Times New Roman" panose="02020603050405020304" pitchFamily="18" charset="0"/>
              <a:cs typeface="Times New Roman" panose="02020603050405020304" pitchFamily="18" charset="0"/>
            </a:endParaRP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a:t>
            </a:r>
            <a:r>
              <a:rPr lang="el-GR" sz="1800" dirty="0" smtClean="0">
                <a:latin typeface="Times New Roman" panose="02020603050405020304" pitchFamily="18" charset="0"/>
                <a:cs typeface="Times New Roman" panose="02020603050405020304" pitchFamily="18" charset="0"/>
              </a:rPr>
              <a:t>ίναι </a:t>
            </a:r>
            <a:r>
              <a:rPr lang="el-GR" sz="1800" dirty="0">
                <a:latin typeface="Times New Roman" panose="02020603050405020304" pitchFamily="18" charset="0"/>
                <a:cs typeface="Times New Roman" panose="02020603050405020304" pitchFamily="18" charset="0"/>
              </a:rPr>
              <a:t>αναγνωρισμένο από τον Global Food Safety Initiative (GFSI).</a:t>
            </a:r>
          </a:p>
          <a:p>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09230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4" y="969264"/>
            <a:ext cx="6239934" cy="4870457"/>
          </a:xfrm>
        </p:spPr>
        <p:txBody>
          <a:bodyPr/>
          <a:lstStyle/>
          <a:p>
            <a:pPr algn="just" fontAlgn="base">
              <a:lnSpc>
                <a:spcPct val="150000"/>
              </a:lnSpc>
            </a:pPr>
            <a:r>
              <a:rPr lang="el-GR" sz="1800" dirty="0">
                <a:latin typeface="Times New Roman" panose="02020603050405020304" pitchFamily="18" charset="0"/>
                <a:cs typeface="Times New Roman" panose="02020603050405020304" pitchFamily="18" charset="0"/>
              </a:rPr>
              <a:t>Το </a:t>
            </a:r>
            <a:r>
              <a:rPr lang="el-GR" sz="1800" b="1" dirty="0">
                <a:latin typeface="Times New Roman" panose="02020603050405020304" pitchFamily="18" charset="0"/>
                <a:cs typeface="Times New Roman" panose="02020603050405020304" pitchFamily="18" charset="0"/>
              </a:rPr>
              <a:t>IFS </a:t>
            </a:r>
            <a:r>
              <a:rPr lang="el-GR" sz="1800" dirty="0" smtClean="0">
                <a:latin typeface="Times New Roman" panose="02020603050405020304" pitchFamily="18" charset="0"/>
                <a:cs typeface="Times New Roman" panose="02020603050405020304" pitchFamily="18" charset="0"/>
              </a:rPr>
              <a:t>περιλαμβάνει </a:t>
            </a:r>
            <a:r>
              <a:rPr lang="el-GR" sz="1800" dirty="0">
                <a:latin typeface="Times New Roman" panose="02020603050405020304" pitchFamily="18" charset="0"/>
                <a:cs typeface="Times New Roman" panose="02020603050405020304" pitchFamily="18" charset="0"/>
              </a:rPr>
              <a:t>απαιτήσεις για:</a:t>
            </a: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Την Ευθύνη της Ανώτερης Διοίκησης</a:t>
            </a: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Το Σύστημα Διαχείρισης Ποιότητας και Ασφάλειας Τροφίμων (Σύστημα HACCP βασισμένο στον Codex Alimentarius)</a:t>
            </a: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Τη Διαχείριση Πόρων</a:t>
            </a: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Το Σχεδιασμό και τη Διαδικασία Παραγωγής</a:t>
            </a: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Τις Μετρήσεις, Αναλύσεις, Βελτιώσεις</a:t>
            </a:r>
          </a:p>
          <a:p>
            <a:pPr marL="285750" indent="-285750" algn="just" fontAlgn="base">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Την Άμυνα των τροφίμων και τους εξωτερικούς ελέγχους</a:t>
            </a:r>
          </a:p>
          <a:p>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6" name="Picture 5"/>
          <p:cNvPicPr>
            <a:picLocks noChangeAspect="1"/>
          </p:cNvPicPr>
          <p:nvPr/>
        </p:nvPicPr>
        <p:blipFill>
          <a:blip r:embed="rId2"/>
          <a:stretch>
            <a:fillRect/>
          </a:stretch>
        </p:blipFill>
        <p:spPr>
          <a:xfrm>
            <a:off x="8741228" y="2684220"/>
            <a:ext cx="2445657" cy="1440543"/>
          </a:xfrm>
          <a:prstGeom prst="rect">
            <a:avLst/>
          </a:prstGeom>
        </p:spPr>
      </p:pic>
    </p:spTree>
    <p:extLst>
      <p:ext uri="{BB962C8B-B14F-4D97-AF65-F5344CB8AC3E}">
        <p14:creationId xmlns:p14="http://schemas.microsoft.com/office/powerpoint/2010/main" val="113512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7033550" cy="3966971"/>
          </a:xfrm>
        </p:spPr>
        <p:txBody>
          <a:bodyPr>
            <a:normAutofit fontScale="90000"/>
          </a:bodyPr>
          <a:lstStyle/>
          <a:p>
            <a:pPr algn="just">
              <a:lnSpc>
                <a:spcPct val="150000"/>
              </a:lnSpc>
            </a:pPr>
            <a:r>
              <a:rPr lang="el-GR" sz="2000" b="0" dirty="0">
                <a:latin typeface="Times New Roman" panose="02020603050405020304" pitchFamily="18" charset="0"/>
                <a:cs typeface="Times New Roman" panose="02020603050405020304" pitchFamily="18" charset="0"/>
              </a:rPr>
              <a:t>Το </a:t>
            </a:r>
            <a:r>
              <a:rPr lang="el-GR" sz="2000" dirty="0">
                <a:latin typeface="Times New Roman" panose="02020603050405020304" pitchFamily="18" charset="0"/>
                <a:cs typeface="Times New Roman" panose="02020603050405020304" pitchFamily="18" charset="0"/>
              </a:rPr>
              <a:t>πρότυπο BRC </a:t>
            </a:r>
            <a:r>
              <a:rPr lang="el-GR" sz="2000" b="0" dirty="0">
                <a:latin typeface="Times New Roman" panose="02020603050405020304" pitchFamily="18" charset="0"/>
                <a:cs typeface="Times New Roman" panose="02020603050405020304" pitchFamily="18" charset="0"/>
              </a:rPr>
              <a:t>αναπτύχθηκε από τη Βρετανική Συνομοσπονδία Λιανεμπορίου και απευθύνεται σε προμηθευτές τροφίμων που παρασκευάζουν προϊόντα ιδιωτικής ετικέτας για λογαριασμό των Super </a:t>
            </a:r>
            <a:r>
              <a:rPr lang="el-GR" sz="2000" b="0" dirty="0" smtClean="0">
                <a:latin typeface="Times New Roman" panose="02020603050405020304" pitchFamily="18" charset="0"/>
                <a:cs typeface="Times New Roman" panose="02020603050405020304" pitchFamily="18" charset="0"/>
              </a:rPr>
              <a:t>Market</a:t>
            </a:r>
            <a:r>
              <a:rPr lang="en-US" sz="2000" b="0" dirty="0" smtClean="0">
                <a:latin typeface="Times New Roman" panose="02020603050405020304" pitchFamily="18" charset="0"/>
                <a:cs typeface="Times New Roman" panose="02020603050405020304" pitchFamily="18" charset="0"/>
              </a:rPr>
              <a:t> </a:t>
            </a:r>
            <a:r>
              <a:rPr lang="el-GR" sz="2000" b="0" dirty="0" smtClean="0">
                <a:latin typeface="Times New Roman" panose="02020603050405020304" pitchFamily="18" charset="0"/>
                <a:cs typeface="Times New Roman" panose="02020603050405020304" pitchFamily="18" charset="0"/>
              </a:rPr>
              <a:t>κυρίως </a:t>
            </a:r>
            <a:r>
              <a:rPr lang="el-GR" sz="2000" b="0" dirty="0">
                <a:latin typeface="Times New Roman" panose="02020603050405020304" pitchFamily="18" charset="0"/>
                <a:cs typeface="Times New Roman" panose="02020603050405020304" pitchFamily="18" charset="0"/>
              </a:rPr>
              <a:t>της Αγγλίας</a:t>
            </a:r>
            <a:r>
              <a:rPr lang="el-GR" sz="2000" b="0" dirty="0" smtClean="0">
                <a:latin typeface="Times New Roman" panose="02020603050405020304" pitchFamily="18" charset="0"/>
                <a:cs typeface="Times New Roman" panose="02020603050405020304" pitchFamily="18" charset="0"/>
              </a:rPr>
              <a:t>.</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
            </a:r>
            <a:br>
              <a:rPr lang="en-US" sz="2000" b="0" dirty="0">
                <a:latin typeface="Times New Roman" panose="02020603050405020304" pitchFamily="18" charset="0"/>
                <a:cs typeface="Times New Roman" panose="02020603050405020304" pitchFamily="18" charset="0"/>
              </a:rPr>
            </a:br>
            <a:r>
              <a:rPr lang="el-GR" sz="2000" b="0" dirty="0">
                <a:latin typeface="Times New Roman" panose="02020603050405020304" pitchFamily="18" charset="0"/>
                <a:cs typeface="Times New Roman" panose="02020603050405020304" pitchFamily="18" charset="0"/>
              </a:rPr>
              <a:t>Εκδόθηκε για πρώτη φορά το 1998 και από τότε ακολούθησαν αρκετές επικαιροποιήσεις βάσει της εξέλιξης των απαιτήσεων για την ασφάλεια των τροφίμων. Σήμερα βρισκόμαστε στην έβδομη έκδοση του προτύπου.</a:t>
            </a:r>
            <a:endParaRPr lang="el-GR" sz="2000" b="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grayscl/>
          </a:blip>
          <a:stretch>
            <a:fillRect/>
          </a:stretch>
        </p:blipFill>
        <p:spPr>
          <a:xfrm>
            <a:off x="9563099" y="2182530"/>
            <a:ext cx="2300129" cy="2462212"/>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05990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247" y="763524"/>
            <a:ext cx="10967070" cy="48704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Προκειμένου να συμμορφωθούν με αυτό το πρότυπο, οι επιχειρήσεις </a:t>
            </a:r>
            <a:r>
              <a:rPr lang="el-GR" sz="1800" dirty="0" smtClean="0">
                <a:latin typeface="Times New Roman" panose="02020603050405020304" pitchFamily="18" charset="0"/>
                <a:cs typeface="Times New Roman" panose="02020603050405020304" pitchFamily="18" charset="0"/>
              </a:rPr>
              <a:t>που</a:t>
            </a:r>
            <a:r>
              <a:rPr lang="en-US" sz="1800" dirty="0" smtClean="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δραστηριοποιούνται </a:t>
            </a:r>
            <a:r>
              <a:rPr lang="el-GR" sz="1800" dirty="0">
                <a:latin typeface="Times New Roman" panose="02020603050405020304" pitchFamily="18" charset="0"/>
                <a:cs typeface="Times New Roman" panose="02020603050405020304" pitchFamily="18" charset="0"/>
              </a:rPr>
              <a:t>στον τομέα των τροφίμων (προμηθευτές) πρέπει να υιοθετήσουν έξι βασικά </a:t>
            </a:r>
            <a:r>
              <a:rPr lang="el-GR" sz="1800" dirty="0" smtClean="0">
                <a:latin typeface="Times New Roman" panose="02020603050405020304" pitchFamily="18" charset="0"/>
                <a:cs typeface="Times New Roman" panose="02020603050405020304" pitchFamily="18" charset="0"/>
              </a:rPr>
              <a:t>κριτήρια</a:t>
            </a:r>
            <a:r>
              <a:rPr lang="en-US" sz="1800" dirty="0" smtClean="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στις </a:t>
            </a:r>
            <a:r>
              <a:rPr lang="el-GR" sz="1800" dirty="0">
                <a:latin typeface="Times New Roman" panose="02020603050405020304" pitchFamily="18" charset="0"/>
                <a:cs typeface="Times New Roman" panose="02020603050405020304" pitchFamily="18" charset="0"/>
              </a:rPr>
              <a:t>επιχειρήσεις τους. Τα κριτήρια αυτά είναι τα εξής: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Σύστημα </a:t>
            </a:r>
            <a:r>
              <a:rPr lang="el-GR" sz="1800" dirty="0">
                <a:latin typeface="Times New Roman" panose="02020603050405020304" pitchFamily="18" charset="0"/>
                <a:cs typeface="Times New Roman" panose="02020603050405020304" pitchFamily="18" charset="0"/>
              </a:rPr>
              <a:t>Διαχείρισης Κινδύνων και Σύστημα</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Διαχείρισης Κρίσιμων Σημείων Ελέγχου (HACCP</a:t>
            </a:r>
            <a:r>
              <a:rPr lang="el-GR"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Σύστημα </a:t>
            </a:r>
            <a:r>
              <a:rPr lang="el-GR" sz="1800" dirty="0">
                <a:latin typeface="Times New Roman" panose="02020603050405020304" pitchFamily="18" charset="0"/>
                <a:cs typeface="Times New Roman" panose="02020603050405020304" pitchFamily="18" charset="0"/>
              </a:rPr>
              <a:t>Διαχείρισης </a:t>
            </a:r>
            <a:r>
              <a:rPr lang="el-GR" sz="1800" dirty="0" smtClean="0">
                <a:latin typeface="Times New Roman" panose="02020603050405020304" pitchFamily="18" charset="0"/>
                <a:cs typeface="Times New Roman" panose="02020603050405020304" pitchFamily="18" charset="0"/>
              </a:rPr>
              <a:t>Ποιότητας</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Περιβαλλοντικά Πρότυπα</a:t>
            </a:r>
            <a:r>
              <a:rPr lang="en-US" sz="1800" dirty="0" smtClean="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Εγκατάστασης</a:t>
            </a: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Έλεγχος </a:t>
            </a:r>
            <a:r>
              <a:rPr lang="el-GR" sz="1800" dirty="0" smtClean="0">
                <a:latin typeface="Times New Roman" panose="02020603050405020304" pitchFamily="18" charset="0"/>
                <a:cs typeface="Times New Roman" panose="02020603050405020304" pitchFamily="18" charset="0"/>
              </a:rPr>
              <a:t>Προϊόντων</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Ελέγχου </a:t>
            </a:r>
            <a:r>
              <a:rPr lang="el-GR" sz="1800" dirty="0">
                <a:latin typeface="Times New Roman" panose="02020603050405020304" pitchFamily="18" charset="0"/>
                <a:cs typeface="Times New Roman" panose="02020603050405020304" pitchFamily="18" charset="0"/>
              </a:rPr>
              <a:t>Διεργασιών και Προϋποθέσεις Προσωπικού και </a:t>
            </a:r>
            <a:r>
              <a:rPr lang="el-GR" sz="1800" dirty="0" smtClean="0">
                <a:latin typeface="Times New Roman" panose="02020603050405020304" pitchFamily="18" charset="0"/>
                <a:cs typeface="Times New Roman" panose="02020603050405020304" pitchFamily="18" charset="0"/>
              </a:rPr>
              <a:t>Υγιεινής</a:t>
            </a: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29650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165" y="1197864"/>
            <a:ext cx="3480435" cy="2812161"/>
          </a:xfrm>
        </p:spPr>
        <p:txBody>
          <a:bodyPr>
            <a:normAutofit/>
          </a:bodyPr>
          <a:lstStyle/>
          <a:p>
            <a:pPr algn="just">
              <a:lnSpc>
                <a:spcPct val="160000"/>
              </a:lnSpc>
            </a:pPr>
            <a:r>
              <a:rPr lang="el-GR" sz="1800" dirty="0">
                <a:latin typeface="Times New Roman" panose="02020603050405020304" pitchFamily="18" charset="0"/>
                <a:cs typeface="Times New Roman" panose="02020603050405020304" pitchFamily="18" charset="0"/>
              </a:rPr>
              <a:t>Ο σκοπός της εφαρμογής του </a:t>
            </a:r>
            <a:r>
              <a:rPr lang="el-GR" sz="1800" b="1" dirty="0">
                <a:latin typeface="Times New Roman" panose="02020603050405020304" pitchFamily="18" charset="0"/>
                <a:cs typeface="Times New Roman" panose="02020603050405020304" pitchFamily="18" charset="0"/>
              </a:rPr>
              <a:t>GLOBAL G.A.P. Fruits and Vegetables </a:t>
            </a:r>
            <a:r>
              <a:rPr lang="el-GR" sz="1800" dirty="0">
                <a:latin typeface="Times New Roman" panose="02020603050405020304" pitchFamily="18" charset="0"/>
                <a:cs typeface="Times New Roman" panose="02020603050405020304" pitchFamily="18" charset="0"/>
              </a:rPr>
              <a:t>είναι η ανταπόκριση στις αυξανόμενες ανησυχίες του καταναλωτή σε θέματα που αφορούν τη(ν):</a:t>
            </a:r>
          </a:p>
          <a:p>
            <a:pPr algn="just">
              <a:lnSpc>
                <a:spcPct val="160000"/>
              </a:lnSpc>
            </a:pPr>
            <a:endParaRPr lang="el-GR" sz="2600" dirty="0">
              <a:latin typeface="Times New Roman" panose="02020603050405020304" pitchFamily="18" charset="0"/>
              <a:cs typeface="Times New Roman" panose="02020603050405020304" pitchFamily="18" charset="0"/>
            </a:endParaRPr>
          </a:p>
          <a:p>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6825167" y="741936"/>
            <a:ext cx="4629150" cy="5678478"/>
          </a:xfrm>
          <a:prstGeom prst="rect">
            <a:avLst/>
          </a:prstGeom>
        </p:spPr>
        <p:txBody>
          <a:bodyPr wrap="square">
            <a:spAutoFit/>
          </a:bodyPr>
          <a:lstStyle/>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Ασφάλεια Τροφίμων</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Ιχνηλασιμότητα</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Διασφάλιση Ποιότητας</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Υγεία και Ασφάλεια στο χώρο εργασία</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Διαχείριση Αγρού</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Διαχείριση Εδάφους</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Διαχείριση Λίπανσης</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Ολοκληρωμένη καταπολέμηση εχθρών</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Διαχείριση Φυτοπροστασίας</a:t>
            </a:r>
          </a:p>
          <a:p>
            <a:pPr marL="457200" lvl="0" indent="-457200" algn="just">
              <a:lnSpc>
                <a:spcPct val="160000"/>
              </a:lnSpc>
              <a:spcBef>
                <a:spcPts val="1000"/>
              </a:spcBef>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Διαχείριση Νερού</a:t>
            </a:r>
            <a:endParaRPr lang="el-GR" dirty="0"/>
          </a:p>
        </p:txBody>
      </p:sp>
      <p:pic>
        <p:nvPicPr>
          <p:cNvPr id="6" name="Picture 5"/>
          <p:cNvPicPr>
            <a:picLocks noChangeAspect="1"/>
          </p:cNvPicPr>
          <p:nvPr/>
        </p:nvPicPr>
        <p:blipFill>
          <a:blip r:embed="rId2"/>
          <a:stretch>
            <a:fillRect/>
          </a:stretch>
        </p:blipFill>
        <p:spPr>
          <a:xfrm>
            <a:off x="988694" y="4667814"/>
            <a:ext cx="2619375" cy="1752600"/>
          </a:xfrm>
          <a:prstGeom prst="rect">
            <a:avLst/>
          </a:prstGeom>
        </p:spPr>
      </p:pic>
    </p:spTree>
    <p:extLst>
      <p:ext uri="{BB962C8B-B14F-4D97-AF65-F5344CB8AC3E}">
        <p14:creationId xmlns:p14="http://schemas.microsoft.com/office/powerpoint/2010/main" val="415787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380156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617" y="3059467"/>
            <a:ext cx="5046909" cy="511047"/>
          </a:xfrm>
        </p:spPr>
        <p:txBody>
          <a:bodyPr>
            <a:normAutofit/>
          </a:bodyPr>
          <a:lstStyle/>
          <a:p>
            <a:r>
              <a:rPr lang="en-US" sz="1800" dirty="0" smtClean="0">
                <a:latin typeface="Times New Roman" panose="02020603050405020304" pitchFamily="18" charset="0"/>
                <a:cs typeface="Times New Roman" panose="02020603050405020304" pitchFamily="18" charset="0"/>
              </a:rPr>
              <a:t>11. </a:t>
            </a:r>
            <a:r>
              <a:rPr lang="el-GR" sz="1800" dirty="0">
                <a:latin typeface="Times New Roman" panose="02020603050405020304" pitchFamily="18" charset="0"/>
                <a:cs typeface="Times New Roman" panose="02020603050405020304" pitchFamily="18" charset="0"/>
              </a:rPr>
              <a:t>Συστήματα Διαχείρισης Ασφάλειας Τροφίμων</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1202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17869" y="1012451"/>
            <a:ext cx="11203867" cy="3322895"/>
          </a:xfrm>
        </p:spPr>
        <p:txBody>
          <a:bodyPr>
            <a:normAutofit/>
          </a:bodyPr>
          <a:lstStyle/>
          <a:p>
            <a:pPr algn="just">
              <a:lnSpc>
                <a:spcPct val="150000"/>
              </a:lnSpc>
            </a:pPr>
            <a:r>
              <a:rPr lang="en-US" sz="1800" dirty="0" smtClean="0">
                <a:latin typeface="Times New Roman" panose="02020603050405020304" pitchFamily="18" charset="0"/>
                <a:cs typeface="Times New Roman" panose="02020603050405020304" pitchFamily="18" charset="0"/>
              </a:rPr>
              <a:t>T</a:t>
            </a:r>
            <a:r>
              <a:rPr lang="el-GR" sz="1800" dirty="0" smtClean="0">
                <a:latin typeface="Times New Roman" panose="02020603050405020304" pitchFamily="18" charset="0"/>
                <a:cs typeface="Times New Roman" panose="02020603050405020304" pitchFamily="18" charset="0"/>
              </a:rPr>
              <a:t>ο </a:t>
            </a:r>
            <a:r>
              <a:rPr lang="el-GR" sz="1800" dirty="0">
                <a:latin typeface="Times New Roman" panose="02020603050405020304" pitchFamily="18" charset="0"/>
                <a:cs typeface="Times New Roman" panose="02020603050405020304" pitchFamily="18" charset="0"/>
              </a:rPr>
              <a:t>HACCP είναι ένα </a:t>
            </a:r>
            <a:r>
              <a:rPr lang="el-GR" sz="1800" b="1" dirty="0">
                <a:latin typeface="Times New Roman" panose="02020603050405020304" pitchFamily="18" charset="0"/>
                <a:cs typeface="Times New Roman" panose="02020603050405020304" pitchFamily="18" charset="0"/>
              </a:rPr>
              <a:t>προληπτικό σύστημα</a:t>
            </a:r>
            <a:r>
              <a:rPr lang="el-GR" sz="1800" dirty="0">
                <a:latin typeface="Times New Roman" panose="02020603050405020304" pitchFamily="18" charset="0"/>
                <a:cs typeface="Times New Roman" panose="02020603050405020304" pitchFamily="18" charset="0"/>
              </a:rPr>
              <a:t>, το οποίο στοχεύει στον εντοπισμό όλων των δυνητικών παραγόντων κινδύνου που θα μπορούσαν να προκαλέσουν βλάβη στην υγεία του καταναλωτή από την κατανάλωση ενός συγκεκριμένου τροφίμου και στη συνέχεια στον καθορισμό των CCPs της παραγωγικής διαδικασίας, στα οποία οι παράγοντες αυτοί είναι δυνατόν να παρεμποδιστούν, να εξαλειφθούν ή να μειωθούν σε αποδεκτά επίπεδα.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12188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3665" y="3032839"/>
            <a:ext cx="5020056" cy="1286612"/>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Το πρότυπο ISO 22000 περιλαμβάνει ως ένα τμήμα του το σύστημα HACCP</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8" name="Picture 7"/>
          <p:cNvPicPr>
            <a:picLocks noChangeAspect="1"/>
          </p:cNvPicPr>
          <p:nvPr/>
        </p:nvPicPr>
        <p:blipFill>
          <a:blip r:embed="rId2">
            <a:grayscl/>
          </a:blip>
          <a:stretch>
            <a:fillRect/>
          </a:stretch>
        </p:blipFill>
        <p:spPr>
          <a:xfrm>
            <a:off x="8798106" y="2125436"/>
            <a:ext cx="2381250" cy="3390900"/>
          </a:xfrm>
          <a:prstGeom prst="rect">
            <a:avLst/>
          </a:prstGeom>
        </p:spPr>
      </p:pic>
    </p:spTree>
    <p:extLst>
      <p:ext uri="{BB962C8B-B14F-4D97-AF65-F5344CB8AC3E}">
        <p14:creationId xmlns:p14="http://schemas.microsoft.com/office/powerpoint/2010/main" val="183016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4327" y="846988"/>
            <a:ext cx="7581101" cy="5573426"/>
          </a:xfrm>
        </p:spPr>
        <p:txBody>
          <a:bodyPr>
            <a:noAutofit/>
          </a:bodyPr>
          <a:lstStyle/>
          <a:p>
            <a:pPr algn="just">
              <a:lnSpc>
                <a:spcPct val="170000"/>
              </a:lnSpc>
            </a:pPr>
            <a:r>
              <a:rPr lang="el-GR" sz="1800" b="1" dirty="0">
                <a:latin typeface="Times New Roman" panose="02020603050405020304" pitchFamily="18" charset="0"/>
                <a:cs typeface="Times New Roman" panose="02020603050405020304" pitchFamily="18" charset="0"/>
              </a:rPr>
              <a:t>Πρότυπο ISO 22000 </a:t>
            </a:r>
            <a:endParaRPr lang="en-US" sz="1800" b="1" dirty="0" smtClean="0">
              <a:latin typeface="Times New Roman" panose="02020603050405020304" pitchFamily="18" charset="0"/>
              <a:cs typeface="Times New Roman" panose="02020603050405020304" pitchFamily="18" charset="0"/>
            </a:endParaRPr>
          </a:p>
          <a:p>
            <a:pPr marL="285750" indent="-285750" algn="just">
              <a:lnSpc>
                <a:spcPct val="17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Το </a:t>
            </a:r>
            <a:r>
              <a:rPr lang="el-GR" sz="1800" dirty="0">
                <a:latin typeface="Times New Roman" panose="02020603050405020304" pitchFamily="18" charset="0"/>
                <a:cs typeface="Times New Roman" panose="02020603050405020304" pitchFamily="18" charset="0"/>
              </a:rPr>
              <a:t>πλέον διακεκριμένο και διαδεδομένο πρότυπο ασφάλειας τροφίμων.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7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Αφορά </a:t>
            </a:r>
            <a:r>
              <a:rPr lang="el-GR" sz="1800" dirty="0">
                <a:latin typeface="Times New Roman" panose="02020603050405020304" pitchFamily="18" charset="0"/>
                <a:cs typeface="Times New Roman" panose="02020603050405020304" pitchFamily="18" charset="0"/>
              </a:rPr>
              <a:t>όλες τις επιχειρήσεις της αλυσίδας τροφίμων, μέχρι εκείνες που εμπλέκονται έμμεσα στην αλυσίδα τροφίμων (π.χ. πρωτογενής παραγωγή, προμηθευτές συσκευασιών, εξοπλισμού, πρόσθετων τροφίμων).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7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Χρησιμοποιείται </a:t>
            </a:r>
            <a:r>
              <a:rPr lang="el-GR" sz="1800" dirty="0">
                <a:latin typeface="Times New Roman" panose="02020603050405020304" pitchFamily="18" charset="0"/>
                <a:cs typeface="Times New Roman" panose="02020603050405020304" pitchFamily="18" charset="0"/>
              </a:rPr>
              <a:t>όταν απαιτείται διαχείριση ασφάλειας των τροφίμων σε όλη τη γραμμή παραγωγής τροφίμων, μέσα από ένα Σύστημα Διαχείρισης Ασφάλειας Τροφίμων (ΣΔΑΤ).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7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Στόχος </a:t>
            </a:r>
            <a:r>
              <a:rPr lang="el-GR" sz="1800" dirty="0">
                <a:latin typeface="Times New Roman" panose="02020603050405020304" pitchFamily="18" charset="0"/>
                <a:cs typeface="Times New Roman" panose="02020603050405020304" pitchFamily="18" charset="0"/>
              </a:rPr>
              <a:t>του προτύπου είναι ο σχεδιασμός, η εγκατάσταση και η εφαρμογή ενός ΣΔΑΤ για τον οργανισμό.</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2301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968" y="990135"/>
            <a:ext cx="11187682" cy="4905840"/>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Συσχέτιση HACCP &amp; ISO 22000 </a:t>
            </a:r>
            <a:endParaRPr lang="en-US" sz="18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Επέκταση </a:t>
            </a:r>
            <a:r>
              <a:rPr lang="el-GR" sz="1800" dirty="0">
                <a:latin typeface="Times New Roman" panose="02020603050405020304" pitchFamily="18" charset="0"/>
                <a:cs typeface="Times New Roman" panose="02020603050405020304" pitchFamily="18" charset="0"/>
              </a:rPr>
              <a:t>του πεδίου εφαρμογής του προτύπου ISO 22000, για να περιληφθούν όλες οι επιχειρήσεις της αλυσίδας τροφίμων.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Εκτός </a:t>
            </a:r>
            <a:r>
              <a:rPr lang="el-GR" sz="1800" dirty="0">
                <a:latin typeface="Times New Roman" panose="02020603050405020304" pitchFamily="18" charset="0"/>
                <a:cs typeface="Times New Roman" panose="02020603050405020304" pitchFamily="18" charset="0"/>
              </a:rPr>
              <a:t>του ελέγχου των παραγόντων κινδύνου στα CCPs, στο ISO 22000 συμπεριλαμβάνεται ο έλεγχος (παρακολούθηση) των παραγόντων κινδύνου και μέσω λειτουργικών PRPs.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Πρόβλεψη </a:t>
            </a:r>
            <a:r>
              <a:rPr lang="el-GR" sz="1800" dirty="0">
                <a:latin typeface="Times New Roman" panose="02020603050405020304" pitchFamily="18" charset="0"/>
                <a:cs typeface="Times New Roman" panose="02020603050405020304" pitchFamily="18" charset="0"/>
              </a:rPr>
              <a:t>στο πρότυπο ISO 22000 διαδικασιών ανταπόκρισης σε έκτακτα περιστατικά (π.χ. φυσικές καταστροφές, διακοπή ρεύματος).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Απαιτήσεις </a:t>
            </a:r>
            <a:r>
              <a:rPr lang="el-GR" sz="1800" dirty="0">
                <a:latin typeface="Times New Roman" panose="02020603050405020304" pitchFamily="18" charset="0"/>
                <a:cs typeface="Times New Roman" panose="02020603050405020304" pitchFamily="18" charset="0"/>
              </a:rPr>
              <a:t>του ISO 22000 και για εξωτερική επικοινωνία, ανάμεσα στις επιχειρήσεις της αλυσίδας τροφίμων, καθώς και με αρχές και οργανισμούς σχετικούς με την ασφάλεια των τροφίμων.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Εναρμόνιση </a:t>
            </a:r>
            <a:r>
              <a:rPr lang="el-GR" sz="1800" dirty="0">
                <a:latin typeface="Times New Roman" panose="02020603050405020304" pitchFamily="18" charset="0"/>
                <a:cs typeface="Times New Roman" panose="02020603050405020304" pitchFamily="18" charset="0"/>
              </a:rPr>
              <a:t>με άλλα πρότυπα για συστήματα διαχείρισης, όπως το ISO 9001:2015</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64852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p:cNvSpPr/>
          <p:nvPr/>
        </p:nvSpPr>
        <p:spPr>
          <a:xfrm>
            <a:off x="410735" y="736266"/>
            <a:ext cx="5511094" cy="4662815"/>
          </a:xfrm>
          <a:prstGeom prst="rect">
            <a:avLst/>
          </a:prstGeom>
        </p:spPr>
        <p:txBody>
          <a:bodyPr wrap="square">
            <a:spAutoFit/>
          </a:bodyPr>
          <a:lstStyle/>
          <a:p>
            <a:pPr algn="just">
              <a:lnSpc>
                <a:spcPct val="150000"/>
              </a:lnSpc>
            </a:pPr>
            <a:r>
              <a:rPr lang="el-GR" b="1" dirty="0" smtClean="0">
                <a:latin typeface="Times New Roman" panose="02020603050405020304" pitchFamily="18" charset="0"/>
                <a:cs typeface="Times New Roman" panose="02020603050405020304" pitchFamily="18" charset="0"/>
              </a:rPr>
              <a:t>Βασικές διαφορές μεταξύ HACCP &amp; ISO 22000</a:t>
            </a:r>
            <a:endParaRPr lang="en-US"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To HACCP έχει ως σημείο έναρξης το διάγραμμα ροής της παραγωγικής διαδικασίας, ενώ το ISO 22000 έχει τα εισαγόμενα και τα παραγόμενα προϊόντα.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Το HACCP εστιάζει στο τι μπορεί να πάει στραβά, ενώ το ISO 22000 εστιάζει στους απαραίτητους ή μη ελέγχους.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Το HACCP εστιάζει στον καθορισμό των CCPs, ενώ το ISO 22000 εστιάζει στον καθορισμό των συνδυασμένων μέτρων ελέγχου και παρακολούθησης (δηλ. σχέδιο HACCP + προαπαιτούμενα). </a:t>
            </a:r>
            <a:endParaRPr lang="el-GR"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2"/>
          <a:srcRect l="61249" t="23086" r="20973" b="65309"/>
          <a:stretch/>
        </p:blipFill>
        <p:spPr>
          <a:xfrm>
            <a:off x="7659914" y="2471057"/>
            <a:ext cx="3251200" cy="1193800"/>
          </a:xfrm>
          <a:prstGeom prst="rect">
            <a:avLst/>
          </a:prstGeom>
        </p:spPr>
      </p:pic>
    </p:spTree>
    <p:extLst>
      <p:ext uri="{BB962C8B-B14F-4D97-AF65-F5344CB8AC3E}">
        <p14:creationId xmlns:p14="http://schemas.microsoft.com/office/powerpoint/2010/main" val="312591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04" y="3157096"/>
            <a:ext cx="5021182" cy="494792"/>
          </a:xfrm>
        </p:spPr>
        <p:txBody>
          <a:bodyPr>
            <a:normAutofit/>
          </a:bodyPr>
          <a:lstStyle/>
          <a:p>
            <a:r>
              <a:rPr lang="el-GR" sz="1800" dirty="0">
                <a:latin typeface="Times New Roman" panose="02020603050405020304" pitchFamily="18" charset="0"/>
                <a:cs typeface="Times New Roman" panose="02020603050405020304" pitchFamily="18" charset="0"/>
              </a:rPr>
              <a:t>Δομή του </a:t>
            </a:r>
            <a:r>
              <a:rPr lang="en-US" sz="1800" dirty="0">
                <a:latin typeface="Times New Roman" panose="02020603050405020304" pitchFamily="18" charset="0"/>
                <a:cs typeface="Times New Roman" panose="02020603050405020304" pitchFamily="18" charset="0"/>
              </a:rPr>
              <a:t>ISO 22000</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40400" y="1907924"/>
            <a:ext cx="5892150" cy="2993136"/>
          </a:xfrm>
        </p:spPr>
        <p:txBody>
          <a:bodyPr>
            <a:normAutofit/>
          </a:bodyPr>
          <a:lstStyle/>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Περιλαμβάνονται απαιτήσεις για GMPs/GHPs (</a:t>
            </a:r>
            <a:r>
              <a:rPr lang="el-GR" sz="1800" dirty="0" smtClean="0">
                <a:latin typeface="Times New Roman" panose="02020603050405020304" pitchFamily="18" charset="0"/>
                <a:cs typeface="Times New Roman" panose="02020603050405020304" pitchFamily="18" charset="0"/>
              </a:rPr>
              <a:t>PRPs)</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Περιλαμβάνονται </a:t>
            </a:r>
            <a:r>
              <a:rPr lang="el-GR" sz="1800" dirty="0">
                <a:latin typeface="Times New Roman" panose="02020603050405020304" pitchFamily="18" charset="0"/>
                <a:cs typeface="Times New Roman" panose="02020603050405020304" pitchFamily="18" charset="0"/>
              </a:rPr>
              <a:t>απαιτήσεις για το HACCP, σύμφωνα με τις αρχές του HACCP </a:t>
            </a:r>
            <a:r>
              <a:rPr lang="el-GR" sz="1800" dirty="0" smtClean="0">
                <a:latin typeface="Times New Roman" panose="02020603050405020304" pitchFamily="18" charset="0"/>
                <a:cs typeface="Times New Roman" panose="02020603050405020304" pitchFamily="18" charset="0"/>
              </a:rPr>
              <a:t>και</a:t>
            </a:r>
            <a:r>
              <a:rPr lang="en-US" sz="1800" dirty="0" smtClean="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του </a:t>
            </a:r>
            <a:r>
              <a:rPr lang="el-GR" sz="1800" dirty="0">
                <a:latin typeface="Times New Roman" panose="02020603050405020304" pitchFamily="18" charset="0"/>
                <a:cs typeface="Times New Roman" panose="02020603050405020304" pitchFamily="18" charset="0"/>
              </a:rPr>
              <a:t>Codex Alimentarius.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Περιλαμβάνονται </a:t>
            </a:r>
            <a:r>
              <a:rPr lang="el-GR" sz="1800" dirty="0">
                <a:latin typeface="Times New Roman" panose="02020603050405020304" pitchFamily="18" charset="0"/>
                <a:cs typeface="Times New Roman" panose="02020603050405020304" pitchFamily="18" charset="0"/>
              </a:rPr>
              <a:t>απαιτήσεις για ΣΔΠ (π.χ. ISO 9001, ISO 14001) → προσθήκη στοιχείων ποιότητας από το ISO 9001 (8 αρχές διαχείρισης ποιότητας).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20812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03" y="3186729"/>
            <a:ext cx="2834930" cy="435525"/>
          </a:xfrm>
        </p:spPr>
        <p:txBody>
          <a:bodyPr>
            <a:normAutofit/>
          </a:bodyPr>
          <a:lstStyle/>
          <a:p>
            <a:r>
              <a:rPr lang="el-GR" sz="1800" dirty="0">
                <a:latin typeface="Times New Roman" panose="02020603050405020304" pitchFamily="18" charset="0"/>
                <a:cs typeface="Times New Roman" panose="02020603050405020304" pitchFamily="18" charset="0"/>
              </a:rPr>
              <a:t>Σκοπός του </a:t>
            </a:r>
            <a:r>
              <a:rPr lang="en-US" sz="1800" dirty="0">
                <a:latin typeface="Times New Roman" panose="02020603050405020304" pitchFamily="18" charset="0"/>
                <a:cs typeface="Times New Roman" panose="02020603050405020304" pitchFamily="18" charset="0"/>
              </a:rPr>
              <a:t>ISO 22000 </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42466" y="1924857"/>
            <a:ext cx="6566271" cy="2959268"/>
          </a:xfrm>
        </p:spPr>
        <p:txBody>
          <a:bodyPr>
            <a:noAutofit/>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προσαρμογή του στις αρχές του HACCP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εναρμόνιση με εθελοντικά διεθνή πρότυπα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προώθηση ενός επιθεωρήσιμου προτύπου, που θα μπορεί να χρησιμοποιηθεί για διεθνείς ελέγχους, αυτό-πιστοποίηση ή πιστοποίηση από τρίτους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δομή του να είναι όμοια με αυτή των ISO 9001 και ISO 14000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προώθηση των ιδεών του HACCP παγκόσμια</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979808220"/>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72</TotalTime>
  <Words>725</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Bierstadt</vt:lpstr>
      <vt:lpstr>Times New Roman</vt:lpstr>
      <vt:lpstr>Wingdings</vt:lpstr>
      <vt:lpstr>GestaltVTI</vt:lpstr>
      <vt:lpstr>Ασφάλεια &amp; Ποιότητα Τροφίμων</vt:lpstr>
      <vt:lpstr>11. Συστήματα Διαχείρισης Ασφάλειας Τροφίμων</vt:lpstr>
      <vt:lpstr>PowerPoint Presentation</vt:lpstr>
      <vt:lpstr>PowerPoint Presentation</vt:lpstr>
      <vt:lpstr>PowerPoint Presentation</vt:lpstr>
      <vt:lpstr>PowerPoint Presentation</vt:lpstr>
      <vt:lpstr>PowerPoint Presentation</vt:lpstr>
      <vt:lpstr>Δομή του ISO 22000</vt:lpstr>
      <vt:lpstr>Σκοπός του ISO 22000 </vt:lpstr>
      <vt:lpstr>Άλλα πρότυπα...</vt:lpstr>
      <vt:lpstr>PowerPoint Presentation</vt:lpstr>
      <vt:lpstr>PowerPoint Presentation</vt:lpstr>
      <vt:lpstr>Το πρότυπο BRC αναπτύχθηκε από τη Βρετανική Συνομοσπονδία Λιανεμπορίου και απευθύνεται σε προμηθευτές τροφίμων που παρασκευάζουν προϊόντα ιδιωτικής ετικέτας για λογαριασμό των Super Market κυρίως της Αγγλίας.  Εκδόθηκε για πρώτη φορά το 1998 και από τότε ακολούθησαν αρκετές επικαιροποιήσεις βάσει της εξέλιξης των απαιτήσεων για την ασφάλεια των τροφίμων. Σήμερα βρισκόμαστε στην έβδομη έκδοση του προτύπου.</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Νατάσα Παλαιογεώργου</dc:creator>
  <cp:lastModifiedBy>Νατάσα Παλαιογεώργου</cp:lastModifiedBy>
  <cp:revision>27</cp:revision>
  <dcterms:created xsi:type="dcterms:W3CDTF">2022-01-06T15:38:28Z</dcterms:created>
  <dcterms:modified xsi:type="dcterms:W3CDTF">2022-01-06T16:51:01Z</dcterms:modified>
</cp:coreProperties>
</file>