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23"/>
  </p:notesMasterIdLst>
  <p:sldIdLst>
    <p:sldId id="256" r:id="rId2"/>
    <p:sldId id="298" r:id="rId3"/>
    <p:sldId id="299" r:id="rId4"/>
    <p:sldId id="258" r:id="rId5"/>
    <p:sldId id="269" r:id="rId6"/>
    <p:sldId id="259" r:id="rId7"/>
    <p:sldId id="260" r:id="rId8"/>
    <p:sldId id="262" r:id="rId9"/>
    <p:sldId id="264" r:id="rId10"/>
    <p:sldId id="265" r:id="rId11"/>
    <p:sldId id="263" r:id="rId12"/>
    <p:sldId id="278" r:id="rId13"/>
    <p:sldId id="261" r:id="rId14"/>
    <p:sldId id="266" r:id="rId15"/>
    <p:sldId id="295" r:id="rId16"/>
    <p:sldId id="296" r:id="rId17"/>
    <p:sldId id="297" r:id="rId18"/>
    <p:sldId id="267" r:id="rId19"/>
    <p:sldId id="268" r:id="rId20"/>
    <p:sldId id="287" r:id="rId21"/>
    <p:sldId id="294" r:id="rId2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A0DDF-EBDF-4ED3-B3A1-A395B429CA1E}" type="datetimeFigureOut">
              <a:rPr lang="el-GR" smtClean="0"/>
              <a:t>10/12/2021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4E2BD-0855-4A71-A1E6-76E6A0ED25B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60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8E14-23EC-4C25-974C-48FA83988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3" cy="507422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9FEDD4-20A1-49F6-9E3E-0B26B426B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2167" y="3602038"/>
            <a:ext cx="5021183" cy="224458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0A32F-E6F3-4C2E-B9E3-E47868E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71ABF-5EE1-4063-B691-41E4D99CD576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06724-A87A-4231-BFD9-277482AF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0D1AF-36B8-4BB8-BD6A-71194F7BC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0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6B8E-1D8E-4105-9BBB-D53AD24B7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25530-6629-4FEA-9670-EB21A2F5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64C7A-A73F-46F5-BC33-696671DA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F6310-F73D-4B07-A58B-CC78A295133C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B3CC0-B649-4509-A4B6-DF9D20EFA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CCCA-3F2A-46F3-BF45-7C862FF1D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3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7BD47B-C187-494C-812F-46BE0040B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50133B-2446-4168-AA17-653891066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62168" y="996791"/>
            <a:ext cx="5011962" cy="49569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6A9AD-2756-4C51-A958-6756301EB9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7870" y="996791"/>
            <a:ext cx="5021183" cy="4956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2995D-CCEA-43AF-973B-8B6B56A56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A459-F311-4427-95B2-3ABA102FA3C7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029CF-BA62-4CCD-956E-FFA0B37B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E0B3D-96AB-41B3-ABDD-5B0DE863D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18136A-0796-46EB-89BB-4C73C0258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19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3D8A-C68D-4CF9-9D15-3E09BCC09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D94C-E537-4FF3-AAF8-A85F05C31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4B1D4-6731-4993-8609-16C1D3327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A97F5-B131-45A9-8770-F816DFFABBA9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B7BBD-CEEB-4256-84B2-6D907E118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2A8B7-F430-4F4A-BB63-481F51E5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0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AC1C-A332-4BA5-8C9C-FE0396C81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056" cy="4870974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8D137-710E-4125-B5E9-F63E7F1C9C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7" y="3566639"/>
            <a:ext cx="5021183" cy="2279979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480C5-E9A6-425E-B050-03E444BE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FB6F-4D0C-460E-827F-A811CDEBD36B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831-6C0B-4E0B-A341-91E4C5D3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11EE6-252D-46DD-94DF-C42657EF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521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4B06-C54A-4B7B-B6D1-436428EA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52076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3919-9A2F-4D97-8F31-6E35BD597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3049" y="969264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DA345-F684-4BAA-A22C-E725B3A603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3049" y="3621849"/>
            <a:ext cx="5290751" cy="25551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99C52-9753-45D8-9646-CF31BB01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5FCE-6991-4111-98F7-FF065F5CCE11}" type="datetime1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95E57-622C-4199-940E-F5462E1A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1B7592-00E8-41EF-B749-2A5EA8E4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66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4AA536-072F-4374-926E-17E038EC7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>
              <a:lumMod val="9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291277-967B-4176-B40B-9EC360626994}"/>
              </a:ext>
            </a:extLst>
          </p:cNvPr>
          <p:cNvSpPr/>
          <p:nvPr/>
        </p:nvSpPr>
        <p:spPr>
          <a:xfrm>
            <a:off x="517869" y="508090"/>
            <a:ext cx="111556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11C00-F7CB-4484-807A-D12745CD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69" y="978119"/>
            <a:ext cx="11165481" cy="10730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AAA6E-E243-48B3-9585-3C1420B3E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870" y="2178908"/>
            <a:ext cx="5020056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D01B8-0F2E-41A4-B21C-334393F6A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7870" y="2876085"/>
            <a:ext cx="5020056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89B23F-3E60-415A-9CE7-0928B5CFB2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168" y="2178908"/>
            <a:ext cx="5021182" cy="65490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223446-0CDC-402B-8D71-D9D29F6DF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168" y="2876085"/>
            <a:ext cx="5021182" cy="33228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B77D3-C6EC-4FFD-9E10-24E1AC542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7870" y="6420414"/>
            <a:ext cx="2743200" cy="365125"/>
          </a:xfrm>
        </p:spPr>
        <p:txBody>
          <a:bodyPr/>
          <a:lstStyle/>
          <a:p>
            <a:fld id="{1AB06C53-BA54-45D9-BE92-C91A0BA53A6A}" type="datetime1">
              <a:rPr lang="en-US" smtClean="0"/>
              <a:t>12/10/2021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9DF31B-BD07-4DC2-95C2-B77E51AA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4CE5A-3A0A-4AAB-81D2-F1C20636E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3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16B8-52AB-412B-BBE7-B6BE698F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779C3-9D19-467E-A5D2-0920834DA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6B91-0506-40AB-8AC4-E18866D22ECC}" type="datetime1">
              <a:rPr lang="en-US" smtClean="0"/>
              <a:t>12/10/2021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72BB4-C8D8-4F74-9677-5AC979932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B49B8-779F-4492-ABD9-96F0D042A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49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76BF-9339-48D6-881A-280D15492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AAF9-7C92-49F7-9004-6F4C36DBC0A3}" type="datetime1">
              <a:rPr lang="en-US" smtClean="0"/>
              <a:t>12/10/2021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77605-C9C8-432E-9662-D7D410B1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2432B6-4A12-46EF-98A7-B5D50BD51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2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F191C-AF68-4230-A7B2-F8F07B48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F9F11-5FCF-4D7E-BA51-38CB84277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182" y="987423"/>
            <a:ext cx="502094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3B519B-06C0-41BC-95FB-FB1FE4363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61038"/>
            <a:ext cx="5020948" cy="2507949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B8B70C-015C-4832-AFF6-D033E022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78DA-7B69-4043-9C61-21E7F351F121}" type="datetime1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F1A6FB-8C14-46D1-90A5-0FF11DE7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2C585-6FA1-4E94-9C1C-A1DEDE55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98B43-D1CE-43F4-A367-EF1FE9688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0948" cy="2270641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3978-8CDF-4C0E-ABA1-7291A03473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2168" y="987425"/>
            <a:ext cx="502700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BECC62-ED45-451E-BEC5-A03C6A554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7870" y="3340442"/>
            <a:ext cx="5020948" cy="2528545"/>
          </a:xfrm>
        </p:spPr>
        <p:txBody>
          <a:bodyPr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1A7A86-B983-4315-9312-936B4FCF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D2476-F947-4F8A-ABE1-28B9ECA96F98}" type="datetime1">
              <a:rPr lang="en-US" smtClean="0"/>
              <a:t>12/10/2021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E88C0-25A5-46F9-AB35-EAD50E6B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9EA8-45AD-478E-8606-9328245BC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1E4AC6-B446-4768-97EF-CA4B8261433B}"/>
              </a:ext>
            </a:extLst>
          </p:cNvPr>
          <p:cNvCxnSpPr>
            <a:cxnSpLocks/>
          </p:cNvCxnSpPr>
          <p:nvPr/>
        </p:nvCxnSpPr>
        <p:spPr>
          <a:xfrm>
            <a:off x="11689174" y="2172428"/>
            <a:ext cx="0" cy="33547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19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1AD20-E240-4E6F-AF91-689F7AEEE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0" y="978408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78801-35D1-4C19-BC2B-EAC7EE917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62168" y="969264"/>
            <a:ext cx="5021182" cy="4870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82A45-C5B9-4575-8E28-A35767B4D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7870" y="642041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B09ADE76-4E1D-4DD3-8859-ED9E85B1C998}" type="datetime1">
              <a:rPr lang="en-US" smtClean="0"/>
              <a:t>12/10/2021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D0933-AA03-4018-8E37-004CFB9F6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7870" y="977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F282A-DF4A-4A2D-9672-8F0F770A3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317" y="6420414"/>
            <a:ext cx="6379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E57300-C7FF-4578-99A0-42B0295B123C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D1980C8-FD80-43D8-9D6A-0262A4D53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598F5BC-B177-4036-925A-6BFE9354F2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5021182" cy="233424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Ασφάλεια &amp; Ποιότητα Τροφίμων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325F1B3-3464-4ACB-9894-6B18E5887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52366" y="3705226"/>
            <a:ext cx="5040785" cy="214139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i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i="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Παλα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ιογεώργου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Αν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αστασία</a:t>
            </a:r>
            <a:r>
              <a:rPr lang="el-G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ρίν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</a:t>
            </a:r>
            <a:endParaRPr lang="el-GR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l-G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Βιοτεχνολόγος 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MSc, PhD</a:t>
            </a:r>
          </a:p>
          <a:p>
            <a:pPr>
              <a:lnSpc>
                <a:spcPct val="90000"/>
              </a:lnSpc>
            </a:pP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νε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πιστημιακ</a:t>
            </a:r>
            <a:r>
              <a:rPr lang="el-GR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Υπ</a:t>
            </a:r>
            <a:r>
              <a:rPr lang="en-US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ότροφος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D9BF9B61-A877-4B73-835A-318C0D829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5" r="5965" b="3"/>
          <a:stretch/>
        </p:blipFill>
        <p:spPr>
          <a:xfrm>
            <a:off x="7963958" y="657369"/>
            <a:ext cx="2390626" cy="264780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1189494-2B67-46D2-93D6-A122A09BF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9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2B94C88F-F61A-43CD-929B-328566998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2" r="2" b="6755"/>
          <a:stretch/>
        </p:blipFill>
        <p:spPr>
          <a:xfrm>
            <a:off x="8496968" y="657368"/>
            <a:ext cx="3008615" cy="16494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3ABAC9-A262-4D06-B135-AE8B2FFC62FB}"/>
              </a:ext>
            </a:extLst>
          </p:cNvPr>
          <p:cNvSpPr txBox="1"/>
          <p:nvPr/>
        </p:nvSpPr>
        <p:spPr>
          <a:xfrm>
            <a:off x="517870" y="798638"/>
            <a:ext cx="6126480" cy="3016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ορεί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να 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ροκληθεί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από: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ποίηση του ίδιου εξοπλισμού και των ίδιων επιφανειών επεξεργασίας τροφίμων για την προετοιμασία ωμών και έτοιμων προς κατανάλωση τροφίμων.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ποίηση εξοπλισμού και σκευών (π.χ. μαχα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ίρι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α) χωρίς σχολαστικό πλύσιμο πριν τη χρήση.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Χέρι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χειριστών τα οποία δεν πλύθηκαν μετά το χειρισμό ωμού κρέατος, πουλερικών, ψαριών και λαχανικών ή μετά από την επαφή με πηγές μικροβίων, όπως η μύτη, το στόμα, τα μαλλιά και τα ζώα.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ασμένη τοποθέτηση των τροφίμων στο ψυγείο.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Ωμά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θα πρέπει να τοποθετούνται πάντοτε κάτω από τα μαγειρεμένα και έτοιμα προς κατανάλωση τρόφιμα.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E0C810CB-8E1B-4F9B-AD98-A9BD9E6F04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868" r="-4" b="13567"/>
          <a:stretch/>
        </p:blipFill>
        <p:spPr>
          <a:xfrm>
            <a:off x="8333864" y="2783980"/>
            <a:ext cx="3343324" cy="1341048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01286075-CD50-4BDD-9E5F-42A46B2509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97" r="-4" b="10574"/>
          <a:stretch/>
        </p:blipFill>
        <p:spPr>
          <a:xfrm>
            <a:off x="8340028" y="4602244"/>
            <a:ext cx="3343324" cy="134102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44B6D0C-0154-4806-92DE-F778B8DA7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40028" y="6209925"/>
            <a:ext cx="33375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5013C4D-DDB2-45E1-B825-C63F391D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124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A6FC966-AD51-434E-8059-1CF6DBD38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9A3E3BE2-8AB3-463C-9D50-E923778A02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60" r="3" b="24006"/>
          <a:stretch/>
        </p:blipFill>
        <p:spPr>
          <a:xfrm>
            <a:off x="8628886" y="10"/>
            <a:ext cx="2979230" cy="1934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5035E5-80C8-4489-ABEF-F9D320C05D97}"/>
              </a:ext>
            </a:extLst>
          </p:cNvPr>
          <p:cNvSpPr txBox="1"/>
          <p:nvPr/>
        </p:nvSpPr>
        <p:spPr>
          <a:xfrm>
            <a:off x="537499" y="2027351"/>
            <a:ext cx="6051232" cy="3016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Ρύ</a:t>
            </a:r>
            <a:r>
              <a:rPr kumimoji="0" lang="en-US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πανση: </a:t>
            </a: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από επικίνδυνες χημικές ουσίες ή ξένα σώματα</a:t>
            </a:r>
          </a:p>
          <a:p>
            <a:pPr marL="285750" marR="0" lvl="0" indent="-28575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τοξικές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ουσίες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απα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γορευμένες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εντός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συγκεκριμένων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ορίων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τρίχες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αλιά</a:t>
            </a:r>
          </a:p>
          <a:p>
            <a:pPr marL="285750" marR="0" lvl="0" indent="-285750" fontAlgn="auto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τεμάχι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ξύλου</a:t>
            </a:r>
          </a:p>
          <a:p>
            <a:pPr marL="0" marR="0" lv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000" dirty="0"/>
          </a:p>
          <a:p>
            <a:pPr marL="0" marR="0" lvl="0" indent="0" fontAlgn="auto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AB77209-CC3A-4BDD-B276-CE03864BC3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1" b="35789"/>
          <a:stretch/>
        </p:blipFill>
        <p:spPr>
          <a:xfrm>
            <a:off x="8639175" y="2113729"/>
            <a:ext cx="2979230" cy="2191571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CB28643C-9D14-4CE0-935A-87F861C329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718" r="2" b="20131"/>
          <a:stretch/>
        </p:blipFill>
        <p:spPr>
          <a:xfrm>
            <a:off x="583884" y="730507"/>
            <a:ext cx="1991531" cy="1296844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F54613B0-40E8-429D-A35E-55354D5CC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9175" y="4763839"/>
            <a:ext cx="3286029" cy="1798476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D2C531B-FBEC-4E1D-8F8A-AC116F74A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1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42D8F225-5D46-4CF3-A20F-A4BBEA858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03" t="52778" r="17813" b="8556"/>
          <a:stretch/>
        </p:blipFill>
        <p:spPr>
          <a:xfrm>
            <a:off x="314325" y="777240"/>
            <a:ext cx="5591176" cy="265176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C02C111F-F74E-4000-B57D-02E5CCFDE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1" t="36944" r="20077" b="14445"/>
          <a:stretch/>
        </p:blipFill>
        <p:spPr>
          <a:xfrm>
            <a:off x="5905501" y="3552825"/>
            <a:ext cx="6086475" cy="3028950"/>
          </a:xfrm>
          <a:prstGeom prst="rect">
            <a:avLst/>
          </a:prstGeom>
        </p:spPr>
      </p:pic>
      <p:sp>
        <p:nvSpPr>
          <p:cNvPr id="8" name="Θέση αριθμού διαφάνειας 7">
            <a:extLst>
              <a:ext uri="{FF2B5EF4-FFF2-40B4-BE49-F238E27FC236}">
                <a16:creationId xmlns:a16="http://schemas.microsoft.com/office/drawing/2014/main" id="{E3271056-35C5-44C0-8160-8C873E75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9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20C0F2-6B3C-49C2-91AF-2B55FB8D3D26}"/>
              </a:ext>
            </a:extLst>
          </p:cNvPr>
          <p:cNvSpPr txBox="1"/>
          <p:nvPr/>
        </p:nvSpPr>
        <p:spPr>
          <a:xfrm>
            <a:off x="402455" y="1000036"/>
            <a:ext cx="11449234" cy="4618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Ασφάλεια τροφίμων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η διασφάλιση ότι το τρόφιμο δεν θα προκαλέσει βλάβη στον καταναλωτή όταν αυτό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παρασκευάζεται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και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καταναλώνεται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σύμφωνα με την προσδοκώμενη χρήση του (FAO &amp; WHO, 2009).</a:t>
            </a:r>
          </a:p>
          <a:p>
            <a:pPr algn="just">
              <a:lnSpc>
                <a:spcPct val="15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παραγωγή/παρασκευή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χειρισμό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επεξεργασία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διάθεση τροφίμων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καταλληλότητα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τροφίμου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έγκειται στη διασφάλιση ότι το τρόφιμο είναι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αποδεκτό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για ανθρώπινη κατανάλωση σύμφωνα με την προσδοκώμενη χρήση του.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9306C8B4-39FE-4CC7-B2B2-D0D3681E9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7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BA0EC14-6DAB-4DFD-AE41-9058DFF4DA55}"/>
              </a:ext>
            </a:extLst>
          </p:cNvPr>
          <p:cNvSpPr txBox="1"/>
          <p:nvPr/>
        </p:nvSpPr>
        <p:spPr>
          <a:xfrm>
            <a:off x="366204" y="789153"/>
            <a:ext cx="11423342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Απόλυτη ασφάλεια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τροφίμου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absolute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ορίζεται η εξασφάλιση ότι είναι αδύνατος ο τραυματισμός ή η πρόκληση νόσου από την κατανάλωση του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τροφίμου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Σχετική ασφάλεια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τροφίμου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relative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food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ορίζεται η πρακτική βεβαιότητα ότι δεν θα προκληθεί νόσος ή τραυματισμός από την κατανάλωση ενός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τροφίμου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συστατικού του, με την προϋπόθεση ότι αυτό χρησιμοποιείται σωστά και η κατανάλωσή του δεν υπερβαίνει κάποια ανώτατα όρια.</a:t>
            </a:r>
          </a:p>
          <a:p>
            <a:pPr algn="just">
              <a:lnSpc>
                <a:spcPct val="15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στόχος της απόλυτης ασφάλειας στα τρόφιμα δεν είναι εφικτός. 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0D38625-0A0B-4630-896C-8A831EBEB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DA72B4B-CD67-45C9-A339-3DC66B16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95332-1A4F-45BF-9C84-B3913E9DC4CF}"/>
              </a:ext>
            </a:extLst>
          </p:cNvPr>
          <p:cNvSpPr txBox="1"/>
          <p:nvPr/>
        </p:nvSpPr>
        <p:spPr>
          <a:xfrm>
            <a:off x="401714" y="858421"/>
            <a:ext cx="11378954" cy="12956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Εκτός από τα ίδια τα τρόφιμα, η σχετική ασφάλεια των τροφίμων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εξαρτάται και από τα άτομα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τα καταναλώνουν. Τρόφιμα τα οποία κρίνονται ασφαλή για τους περισσότερους καταναλωτές μπορεί να είναι δυνητικά επικίνδυνα (μη ασφαλή – ακατάλληλα για ανθρώπινη κατανάλωση) για ευαίσθητες ομάδες πληθυσμού ή αλλεργικά άτομα. 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42EF7E51-951C-4EA2-9FBE-E94BE0B05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14" y="3921601"/>
            <a:ext cx="3532613" cy="2498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1D6556-2DE6-4424-8739-E15FC24E9D08}"/>
              </a:ext>
            </a:extLst>
          </p:cNvPr>
          <p:cNvSpPr txBox="1"/>
          <p:nvPr/>
        </p:nvSpPr>
        <p:spPr>
          <a:xfrm>
            <a:off x="4978199" y="4526471"/>
            <a:ext cx="6094378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ανεπάρκεια ενζύμου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G6PD: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αιμολυτική αναιμία, κατάσταση που χαρακτηρίζεται από την ταχύτατη καταστροφή των ερυθρών αιμοσφαιρίων του αίματος</a:t>
            </a:r>
          </a:p>
        </p:txBody>
      </p:sp>
    </p:spTree>
    <p:extLst>
      <p:ext uri="{BB962C8B-B14F-4D97-AF65-F5344CB8AC3E}">
        <p14:creationId xmlns:p14="http://schemas.microsoft.com/office/powerpoint/2010/main" val="26730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3CC5973-71E0-489E-BEA0-2753B719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16</a:t>
            </a:fld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7261DA5E-8E57-45FD-9368-4B7EE96A5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51" y="1203393"/>
            <a:ext cx="4633609" cy="27363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113D0-3785-455E-97A2-CBD719B6E98A}"/>
              </a:ext>
            </a:extLst>
          </p:cNvPr>
          <p:cNvSpPr txBox="1"/>
          <p:nvPr/>
        </p:nvSpPr>
        <p:spPr>
          <a:xfrm>
            <a:off x="4435669" y="5087025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Δυσανεξία στη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γλουτένη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</p:txBody>
      </p:sp>
      <p:pic>
        <p:nvPicPr>
          <p:cNvPr id="1026" name="Picture 2" descr="Σας ενοχλεί η γλουτένη; Δείτε τα τρόφιμα που πρέπει να αποφεύγετε - Onmed.gr">
            <a:extLst>
              <a:ext uri="{FF2B5EF4-FFF2-40B4-BE49-F238E27FC236}">
                <a16:creationId xmlns:a16="http://schemas.microsoft.com/office/drawing/2014/main" id="{3D2A0D02-9E79-4B38-A1A8-44E13316F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953" y="3861881"/>
            <a:ext cx="3487364" cy="255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0BBA9A-EA5F-4810-8F08-E007C1FD5D11}"/>
              </a:ext>
            </a:extLst>
          </p:cNvPr>
          <p:cNvSpPr txBox="1"/>
          <p:nvPr/>
        </p:nvSpPr>
        <p:spPr>
          <a:xfrm>
            <a:off x="5512197" y="1800618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Δυσανεξία στη λακτόζη!!!</a:t>
            </a:r>
          </a:p>
        </p:txBody>
      </p:sp>
    </p:spTree>
    <p:extLst>
      <p:ext uri="{BB962C8B-B14F-4D97-AF65-F5344CB8AC3E}">
        <p14:creationId xmlns:p14="http://schemas.microsoft.com/office/powerpoint/2010/main" val="13821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8B83C4F-BF13-4B5D-BD30-02D674C4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 descr="Phenylketonuria - Pediatrics - Medbullets Step 2/3">
            <a:extLst>
              <a:ext uri="{FF2B5EF4-FFF2-40B4-BE49-F238E27FC236}">
                <a16:creationId xmlns:a16="http://schemas.microsoft.com/office/drawing/2014/main" id="{1B26B7FB-910F-4660-87EA-6E3A94F9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39" y="1060314"/>
            <a:ext cx="6349662" cy="41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8BF0B4-CEBF-4694-BCE0-FFABB4BB2A16}"/>
              </a:ext>
            </a:extLst>
          </p:cNvPr>
          <p:cNvSpPr txBox="1"/>
          <p:nvPr/>
        </p:nvSpPr>
        <p:spPr>
          <a:xfrm>
            <a:off x="8195551" y="2937912"/>
            <a:ext cx="3258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Κατάλληλο διαιτολόγιο!!!</a:t>
            </a:r>
          </a:p>
        </p:txBody>
      </p:sp>
    </p:spTree>
    <p:extLst>
      <p:ext uri="{BB962C8B-B14F-4D97-AF65-F5344CB8AC3E}">
        <p14:creationId xmlns:p14="http://schemas.microsoft.com/office/powerpoint/2010/main" val="67986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49A8E4-95E8-4A9D-80A8-EEB97B8850E9}"/>
              </a:ext>
            </a:extLst>
          </p:cNvPr>
          <p:cNvSpPr txBox="1"/>
          <p:nvPr/>
        </p:nvSpPr>
        <p:spPr>
          <a:xfrm>
            <a:off x="389138" y="749709"/>
            <a:ext cx="11413724" cy="48953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 ασφαλή τρόφιμα – Επιβλαβή για την υγεία του ανθρώπου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(unsafe foods injurious to health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Καν.(ΕΚ) 178/2002)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με εκτεταμένη αλλοίωση ή αποσύνθεση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που περιέχουν παθογόνους μικροοργανισμούς ή τοξίνες τους 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που περιέχουν χημικές ή τοξικές ουσίες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που παρουσιάζουν επίπεδα καταλοίπων αντιβιοτικών, φυτοφαρμάκων,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βαρέων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μετάλλων κ.λπ.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μικροβιολογικώς ιδιαίτερα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ευαλλοίωτα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(π.χ. γάλα, προϊόντα κρέατος) τα οποία έχουν υπερβεί την ημερομηνία ελάχιστης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διατηρησιμότητάς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τους (‘ημερομηνία λήξης’)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Ύπαρξη ξένων σωμάτων σε τρόφιμα με άμεσες επιπτώσεις στην υγεία του καταναλωτή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που έχουν ρυπανθεί με νεκρά ή ζωντανά έντομα αρθροπόδων ή απεκκρίσεις τους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που έχουν υποβληθεί σε επεξεργασία με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ιοντίζουσες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υπεριώδεις ακτινοβολίες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B916EDB6-14DF-4D4E-A236-CC42DBAE3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6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D7C291-D358-470E-9A45-0834A8A13DB7}"/>
              </a:ext>
            </a:extLst>
          </p:cNvPr>
          <p:cNvSpPr txBox="1"/>
          <p:nvPr/>
        </p:nvSpPr>
        <p:spPr>
          <a:xfrm>
            <a:off x="362135" y="778560"/>
            <a:ext cx="11467730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 ασφαλή τρόφιμα – Ακατάλληλα για ανθρώπινη κατανάλωση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Παρουσιάζουν μη κανονικούς οργανοληπτικούς χαρακτήρες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ξένες προσμίξεις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Παρουσιάζουν υπέρβαση του χρόνου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διατηρησιμότητας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χρόνου ζωής τους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παραχθεί ή αποθηκευτεί ή διατίθενται από μη νομίμως λειτουργούσες επιχειρήσεις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βάσιμες ενδείξεις χρησιμοποίησης μη ασφαλών πρώτων υλών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παρασκευαστεί, συσκευαστεί ή διατηρηθεί υπό συνθήκες που δεν πληρούν τις ειδικές διατάξεις της κείμενης νομοθεσίας. 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Χωρίς έγκριση αρμόδιου οργάνου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Στερούνται υγειονομικών επισημάνσεων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υποστεί απόψυξη και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επανακατάψυξη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5148213-1581-46E0-B251-D930E61B7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1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C2AAA32-B52E-4D79-95BC-3FE9C298B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Πότε ξεκινούν τα μαθήματα στο Γεωπονικό Πανεπιστήμιο Αθηνών">
            <a:extLst>
              <a:ext uri="{FF2B5EF4-FFF2-40B4-BE49-F238E27FC236}">
                <a16:creationId xmlns:a16="http://schemas.microsoft.com/office/drawing/2014/main" id="{0E516CCA-AF5C-4808-9916-1123BBEB4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4" y="787635"/>
            <a:ext cx="2481632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7D59FF5-3FE0-4A44-9369-F9C73C2EF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2434" y="1196502"/>
            <a:ext cx="5430837" cy="3599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8D15FA-D086-4769-A58A-6ADB5B35C7A3}"/>
              </a:ext>
            </a:extLst>
          </p:cNvPr>
          <p:cNvSpPr txBox="1"/>
          <p:nvPr/>
        </p:nvSpPr>
        <p:spPr>
          <a:xfrm>
            <a:off x="7686955" y="4998128"/>
            <a:ext cx="408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Επικοινωνία: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palaio_n@aegean.gr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30" name="Picture 6" descr="Γενικά | Τμήμα Επιστήμης Τροφίμων και Διατροφής του Ανθρώπου">
            <a:extLst>
              <a:ext uri="{FF2B5EF4-FFF2-40B4-BE49-F238E27FC236}">
                <a16:creationId xmlns:a16="http://schemas.microsoft.com/office/drawing/2014/main" id="{9236C5B7-2F9D-45D9-86C2-7DB262905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22" y="2727888"/>
            <a:ext cx="2481633" cy="165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22C6B350-20C9-458F-B8B4-79404A2AF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21" y="4479192"/>
            <a:ext cx="2481633" cy="177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1817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EE42DCE-4A4F-44C4-84E5-261B3BEEF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DE043F-C8F3-4BBE-9FFD-D60A3C53CF99}"/>
              </a:ext>
            </a:extLst>
          </p:cNvPr>
          <p:cNvSpPr txBox="1"/>
          <p:nvPr/>
        </p:nvSpPr>
        <p:spPr>
          <a:xfrm>
            <a:off x="5539121" y="976160"/>
            <a:ext cx="6144230" cy="193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>
                <a:latin typeface="+mj-lt"/>
                <a:ea typeface="+mj-ea"/>
                <a:cs typeface="+mj-cs"/>
              </a:rPr>
              <a:t>Αρχές τοξικότητας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7F59F2-5FBC-40CD-AD35-376AECE49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56871" y="508090"/>
            <a:ext cx="6126480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BCDD9B5C-57E0-43AB-B3AC-2456D7DFB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72" t="27091" r="12570" b="45803"/>
          <a:stretch/>
        </p:blipFill>
        <p:spPr>
          <a:xfrm>
            <a:off x="517870" y="2270919"/>
            <a:ext cx="4023360" cy="37273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49F1E2-21BD-45AB-A74D-D212EA599876}"/>
              </a:ext>
            </a:extLst>
          </p:cNvPr>
          <p:cNvSpPr txBox="1"/>
          <p:nvPr/>
        </p:nvSpPr>
        <p:spPr>
          <a:xfrm>
            <a:off x="5462921" y="2030744"/>
            <a:ext cx="6144230" cy="3967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Όλες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ουσίες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ορεί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να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είν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αι τοξικές αν χρησιμοποιηθούν κάτω από κατάλληλες συνθήκες. </a:t>
            </a:r>
          </a:p>
          <a:p>
            <a:pPr marL="285750" indent="-28575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επ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ίδρ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αση μιας ουσίας επί του οργανισμού βρίσκεται σε σχέση με την ποσότητα που αυτή χρησιμοποιείται. </a:t>
            </a:r>
          </a:p>
          <a:p>
            <a:pPr marL="285750" indent="-28575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τοξική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ίδρ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αση μιας ουσίας συνδέεται στενά με τον μεταβολισμό του καταναλωτή. </a:t>
            </a:r>
          </a:p>
          <a:p>
            <a:pPr marL="285750" indent="-285750">
              <a:lnSpc>
                <a:spcPct val="16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ουσία μπορεί να επηρεάζει την τοξικότητα μιας άλλης.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AF664E-956D-40D1-9B64-72A7857083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40233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80C0C12-D0EB-481F-A600-D9FC5367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317" y="6420414"/>
            <a:ext cx="6379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FDF98CC-160E-494C-8C3C-8CDC5FA257DE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79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826FF81-D90D-45B0-A374-B13A7B3E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DF98CC-160E-494C-8C3C-8CDC5FA257DE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ierstad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A269C-5ACE-4CEA-9D2E-4D552D190649}"/>
              </a:ext>
            </a:extLst>
          </p:cNvPr>
          <p:cNvSpPr txBox="1"/>
          <p:nvPr/>
        </p:nvSpPr>
        <p:spPr>
          <a:xfrm>
            <a:off x="1057275" y="2048560"/>
            <a:ext cx="9877425" cy="742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Ευχαριστώ πολύ!!!</a:t>
            </a:r>
          </a:p>
        </p:txBody>
      </p:sp>
    </p:spTree>
    <p:extLst>
      <p:ext uri="{BB962C8B-B14F-4D97-AF65-F5344CB8AC3E}">
        <p14:creationId xmlns:p14="http://schemas.microsoft.com/office/powerpoint/2010/main" val="225210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BAD8A19-3102-4A22-AD38-164CDAE8D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00" y="851844"/>
            <a:ext cx="11186200" cy="5751132"/>
          </a:xfrm>
        </p:spPr>
        <p:txBody>
          <a:bodyPr>
            <a:normAutofit/>
          </a:bodyPr>
          <a:lstStyle/>
          <a:p>
            <a:r>
              <a:rPr 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Ύλη μαθήματος</a:t>
            </a: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στην υγιεινή και ασφάλεια τροφίμων</a:t>
            </a:r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στην ποιότητα τροφίμων</a:t>
            </a:r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Διασφάλιση υγιεινής και μικροβιολογικός έλεγχος τροφίμων</a:t>
            </a:r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Προδιαγραφές ποιότητας και ποιοτικός έλεγχος τροφίμων </a:t>
            </a:r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Συστήματα διαχείρισης ποιότητας</a:t>
            </a:r>
            <a:endParaRPr lang="el-GR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Τυποποίηση, πιστοποίηση και διαπίστευση στην ποιότητα</a:t>
            </a: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στο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HACCP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Ανάπτυξη σχεδίου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HACCP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Αρχές συστήματος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HACCP</a:t>
            </a:r>
            <a:endParaRPr lang="el-G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Συστήματα Διαχείρισης Ασφάλειας Τροφίμων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72783B4-DD24-4743-9332-2527F24C4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4880A-6398-41FB-8535-0CCE1076B3B5}"/>
              </a:ext>
            </a:extLst>
          </p:cNvPr>
          <p:cNvSpPr txBox="1"/>
          <p:nvPr/>
        </p:nvSpPr>
        <p:spPr>
          <a:xfrm>
            <a:off x="8345010" y="851844"/>
            <a:ext cx="3266982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Τρόπος εξέτασης μαθήματος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Πολλαπλής επιλογής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Ερώτηση ανάπτυξης-κρίσεως</a:t>
            </a:r>
          </a:p>
        </p:txBody>
      </p:sp>
    </p:spTree>
    <p:extLst>
      <p:ext uri="{BB962C8B-B14F-4D97-AF65-F5344CB8AC3E}">
        <p14:creationId xmlns:p14="http://schemas.microsoft.com/office/powerpoint/2010/main" val="290407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C92CB64-5DC0-45E8-8D69-90E5EB0B231C}"/>
              </a:ext>
            </a:extLst>
          </p:cNvPr>
          <p:cNvSpPr txBox="1"/>
          <p:nvPr/>
        </p:nvSpPr>
        <p:spPr>
          <a:xfrm>
            <a:off x="2896340" y="1311221"/>
            <a:ext cx="6094520" cy="2120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μία έννοια (ποιότητα) εμπεριέχει την άλλη (ασφάλεια)</a:t>
            </a:r>
          </a:p>
          <a:p>
            <a:pPr algn="ctr"/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</a:t>
            </a:r>
          </a:p>
          <a:p>
            <a:pPr algn="ctr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Φάρμακα </a:t>
            </a:r>
          </a:p>
          <a:p>
            <a:pPr algn="ctr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Καλλυντικά </a:t>
            </a:r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DED5CAE8-7FD7-4899-8FC6-AB5BA0D08230}"/>
              </a:ext>
            </a:extLst>
          </p:cNvPr>
          <p:cNvSpPr/>
          <p:nvPr/>
        </p:nvSpPr>
        <p:spPr>
          <a:xfrm>
            <a:off x="5326602" y="2183907"/>
            <a:ext cx="1287262" cy="48827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E0FBC7D5-2B21-438F-944B-AAE492CC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4</a:t>
            </a:fld>
            <a:endParaRPr lang="en-US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B35BDA6-DD67-4FCF-A2B6-DCDC28ED5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83" y="4515414"/>
            <a:ext cx="3096596" cy="1905000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B120BDA3-5466-4915-B76F-D01094175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83" y="2428043"/>
            <a:ext cx="3096596" cy="1905001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37E4958-4EF2-4394-9BA7-9ACF9BED8B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877"/>
          <a:stretch/>
        </p:blipFill>
        <p:spPr>
          <a:xfrm>
            <a:off x="9225517" y="3990152"/>
            <a:ext cx="2476500" cy="24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819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8D73F47-E0BD-4267-9175-7A9D43B314F1}"/>
              </a:ext>
            </a:extLst>
          </p:cNvPr>
          <p:cNvSpPr txBox="1"/>
          <p:nvPr/>
        </p:nvSpPr>
        <p:spPr>
          <a:xfrm>
            <a:off x="3048000" y="3244334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Εισαγωγή στην υγιεινή και ασφάλεια τροφίμων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F155734C-9B9E-4499-AD19-432186152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07021-B661-43F5-ACA7-7831C6501C57}"/>
              </a:ext>
            </a:extLst>
          </p:cNvPr>
          <p:cNvSpPr txBox="1"/>
          <p:nvPr/>
        </p:nvSpPr>
        <p:spPr>
          <a:xfrm>
            <a:off x="383959" y="1080363"/>
            <a:ext cx="11219156" cy="25355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Ασφαλές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το τρόφιμο το οποίο μπορεί να καταναλωθεί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χωρίς να προκαλέσει νόσο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(τροφική δηλητηρίαση) ή άλλη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βλάβη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στην υγεία του καταναλωτή. Αυτό σημαίνει ότι τα ασφαλή τρόφιμα δεν θα πρέπει να περιέχουν: </a:t>
            </a:r>
          </a:p>
          <a:p>
            <a:pPr algn="just">
              <a:lnSpc>
                <a:spcPct val="15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παθογόνους μικροοργανισμούς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επικίνδυνες χημικές ουσίες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ξένα σώματα</a:t>
            </a: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9725A04-90A2-49BD-AC41-D1C6E48F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3112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DE57300-C7FF-4578-99A0-42B0295B1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FF94B3-6D3E-44FE-BB02-A9027C000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62168" y="6209925"/>
            <a:ext cx="502118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C58F84-C078-4ED1-872C-D8AA8CED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74A94-B6D8-4406-801A-58C5D7056752}"/>
              </a:ext>
            </a:extLst>
          </p:cNvPr>
          <p:cNvSpPr txBox="1"/>
          <p:nvPr/>
        </p:nvSpPr>
        <p:spPr>
          <a:xfrm>
            <a:off x="467469" y="1795509"/>
            <a:ext cx="5032105" cy="2706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Μη</a:t>
            </a:r>
            <a:r>
              <a:rPr lang="en-US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α</a:t>
            </a:r>
            <a:r>
              <a:rPr lang="en-US" b="1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σφ</a:t>
            </a:r>
            <a:r>
              <a:rPr lang="en-US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αλές </a:t>
            </a:r>
            <a:r>
              <a:rPr 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είναι το τρόφιμο το οποίο περιέχει παθογόνα μικρόβια, επικίνδυνες χημικές ουσίες ή ξένα σώματα και μπορεί να προκαλέσει </a:t>
            </a:r>
            <a:r>
              <a:rPr lang="en-US" b="1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σοβαρές βλάβες </a:t>
            </a:r>
            <a:r>
              <a:rPr lang="en-US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στην υγεία του καταναλωτή.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853E504-CE7A-45E8-9030-0BFDACF83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04C0ECE-8F69-4638-9754-8098D83D19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12941"/>
          <a:stretch/>
        </p:blipFill>
        <p:spPr>
          <a:xfrm>
            <a:off x="6583680" y="-4"/>
            <a:ext cx="4521166" cy="2453182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8AC2F11C-0743-44BE-B440-D7C3EEAB34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83" r="14191"/>
          <a:stretch/>
        </p:blipFill>
        <p:spPr>
          <a:xfrm>
            <a:off x="6583680" y="2671637"/>
            <a:ext cx="2142746" cy="204348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D3AFB1CF-9075-46A7-9F77-06D6D301E43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16" r="25145" b="2"/>
          <a:stretch/>
        </p:blipFill>
        <p:spPr>
          <a:xfrm>
            <a:off x="8962100" y="2671641"/>
            <a:ext cx="2142746" cy="2043485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80BD7069-62F1-474A-928D-2732704DA7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920" r="1" b="20977"/>
          <a:stretch/>
        </p:blipFill>
        <p:spPr>
          <a:xfrm>
            <a:off x="6583680" y="4933577"/>
            <a:ext cx="4521166" cy="1924423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59C98C81-CC38-4A35-979E-551FA7EE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9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DFF308-D64F-4789-A5EC-6233C380FA6E}"/>
              </a:ext>
            </a:extLst>
          </p:cNvPr>
          <p:cNvSpPr txBox="1"/>
          <p:nvPr/>
        </p:nvSpPr>
        <p:spPr>
          <a:xfrm>
            <a:off x="410591" y="862003"/>
            <a:ext cx="11396709" cy="6690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Μίανση: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παρουσία μικροοργανισμών σε τρόφιμα</a:t>
            </a: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μικροβιακή επιμόλυνση (μίανση)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των τροφίμων με παθογόνους μικροοργανισμούς μπορεί να έχει ως αποτέλεσμα την τροφική δηλητηρίαση του ανθρώπου ή ακόμη και τον θάνατο, ενώ στην περίπτωση μίανσης με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αλλοιογόνους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μη-παθογόνους μικροοργανισμούς, μπορεί να επέλθει αλλοίωση του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τροφίμου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παθογόνα μεταφέρονται στα τρόφιμα από: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τις πρώτες ύλες των τροφίμων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χέρια του προσωπικού που χειρίζεται τα τρόφιμα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ρούχα και τα μέσα ατομικής προστασίας του προσωπικού, καθώς και τον εξοπλισμό επεξεργασίας τροφίμων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τις επιφάνειες με τις οποίες έρχονται σε επαφή τα τρόφιμα, όπως πάγκοι εργασίας, σκεύη κ.λπ.</a:t>
            </a:r>
          </a:p>
          <a:p>
            <a:pPr algn="just">
              <a:lnSpc>
                <a:spcPct val="15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40586141-074B-4C83-915C-92DFCC92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6906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F3F1F5-9A93-42AD-BAEA-A19931D3C306}"/>
              </a:ext>
            </a:extLst>
          </p:cNvPr>
          <p:cNvSpPr txBox="1"/>
          <p:nvPr/>
        </p:nvSpPr>
        <p:spPr>
          <a:xfrm>
            <a:off x="383958" y="822949"/>
            <a:ext cx="11565385" cy="3366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Διασταυρούμενη μίανση: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 μικροοργανισμών από ένα 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υποδόχο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reservoir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όπου ενυπάρχει φυσιολογικά ο μικροοργανισμός ή μια πηγή μίανσης (π.χ. νωπό τρόφιμο) σε ένα μη μιασμένο τρόφιμο (συνήθως μαγειρεμένο τρόφιμο). </a:t>
            </a:r>
          </a:p>
          <a:p>
            <a:pPr algn="just">
              <a:lnSpc>
                <a:spcPct val="150000"/>
              </a:lnSpc>
            </a:pP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Άμεση: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ωμά τρόφιμα έρχονται σε επαφή με έτοιμα προς κατανάλωση τρόφιμα</a:t>
            </a:r>
          </a:p>
          <a:p>
            <a:pPr algn="just">
              <a:lnSpc>
                <a:spcPct val="150000"/>
              </a:lnSpc>
            </a:pP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Έμμεση: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μια επιφάνεια επεξεργασίας τοποθετούνται ωμά τρόφιμα και έπειτα, δίχως να προηγηθεί εξυγίανση, τοποθετούνται έτοιμα προς </a:t>
            </a:r>
            <a:r>
              <a:rPr lang="el-GR">
                <a:latin typeface="Times New Roman" panose="02020603050405020304" pitchFamily="18" charset="0"/>
                <a:cs typeface="Times New Roman" panose="02020603050405020304" pitchFamily="18" charset="0"/>
              </a:rPr>
              <a:t>κατανάλωση τρόφιμα ή μέσω σταγόνων αίματος από ωμό κρέας σε έτοιμο προς κατανάλωση τρόφιμο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883B0215-0246-46E9-8CA9-DB01963E2E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69" t="45972" r="29609" b="13196"/>
          <a:stretch/>
        </p:blipFill>
        <p:spPr>
          <a:xfrm>
            <a:off x="609600" y="3774013"/>
            <a:ext cx="5172075" cy="280035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A8CD8E9-6472-4CFE-9018-2D523F6DF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38" t="44969" r="37109" b="25972"/>
          <a:stretch/>
        </p:blipFill>
        <p:spPr>
          <a:xfrm>
            <a:off x="7610475" y="3774013"/>
            <a:ext cx="3286125" cy="1992838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521B38FD-474B-401D-8F6F-20C553A716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84" t="62361" r="30000" b="30556"/>
          <a:stretch/>
        </p:blipFill>
        <p:spPr>
          <a:xfrm>
            <a:off x="6753224" y="6035051"/>
            <a:ext cx="5000626" cy="485776"/>
          </a:xfrm>
          <a:prstGeom prst="rect">
            <a:avLst/>
          </a:prstGeom>
        </p:spPr>
      </p:pic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F8FC78C-2A4B-49C6-994F-3830DEE5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48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GestaltVTI">
  <a:themeElements>
    <a:clrScheme name="Custom 86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Bierstad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996</Words>
  <Application>Microsoft Office PowerPoint</Application>
  <PresentationFormat>Ευρεία οθόνη</PresentationFormat>
  <Paragraphs>126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7" baseType="lpstr">
      <vt:lpstr>Arial</vt:lpstr>
      <vt:lpstr>Bierstadt</vt:lpstr>
      <vt:lpstr>Calibri</vt:lpstr>
      <vt:lpstr>Times New Roman</vt:lpstr>
      <vt:lpstr>Wingdings</vt:lpstr>
      <vt:lpstr>GestaltVTI</vt:lpstr>
      <vt:lpstr>Ασφάλεια &amp; Ποιότητα Τροφίμων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Ασφάλεια &amp; Ποιότητα Τροφίμων</dc:title>
  <dc:creator>Λυδία</dc:creator>
  <cp:lastModifiedBy>Λυδία</cp:lastModifiedBy>
  <cp:revision>143</cp:revision>
  <dcterms:created xsi:type="dcterms:W3CDTF">2021-11-15T12:36:54Z</dcterms:created>
  <dcterms:modified xsi:type="dcterms:W3CDTF">2021-12-10T16:33:22Z</dcterms:modified>
</cp:coreProperties>
</file>