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7" r:id="rId3"/>
    <p:sldId id="256" r:id="rId4"/>
    <p:sldId id="259" r:id="rId5"/>
    <p:sldId id="264" r:id="rId6"/>
    <p:sldId id="260" r:id="rId7"/>
    <p:sldId id="262" r:id="rId8"/>
    <p:sldId id="261" r:id="rId9"/>
    <p:sldId id="265" r:id="rId10"/>
    <p:sldId id="263" r:id="rId11"/>
    <p:sldId id="267" r:id="rId12"/>
    <p:sldId id="266" r:id="rId13"/>
    <p:sldId id="268" r:id="rId14"/>
    <p:sldId id="269" r:id="rId15"/>
    <p:sldId id="270" r:id="rId16"/>
    <p:sldId id="271" r:id="rId17"/>
    <p:sldId id="272" r:id="rId18"/>
    <p:sldId id="273" r:id="rId19"/>
    <p:sldId id="274" r:id="rId20"/>
    <p:sldId id="275" r:id="rId21"/>
    <p:sldId id="277" r:id="rId22"/>
    <p:sldId id="278" r:id="rId23"/>
    <p:sldId id="279" r:id="rId24"/>
    <p:sldId id="280" r:id="rId25"/>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90" d="100"/>
          <a:sy n="90" d="100"/>
        </p:scale>
        <p:origin x="398" y="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l-G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AF114960-1B0F-40D5-8B0D-E68F810C4376}" type="datetimeFigureOut">
              <a:rPr lang="el-GR" smtClean="0"/>
              <a:t>6/1/2022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69E0E8E-2B11-451F-87F9-2FD388B50BDF}" type="slidenum">
              <a:rPr lang="el-GR" smtClean="0"/>
              <a:t>‹#›</a:t>
            </a:fld>
            <a:endParaRPr lang="el-GR"/>
          </a:p>
        </p:txBody>
      </p:sp>
    </p:spTree>
    <p:extLst>
      <p:ext uri="{BB962C8B-B14F-4D97-AF65-F5344CB8AC3E}">
        <p14:creationId xmlns:p14="http://schemas.microsoft.com/office/powerpoint/2010/main" val="425554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AF114960-1B0F-40D5-8B0D-E68F810C4376}" type="datetimeFigureOut">
              <a:rPr lang="el-GR" smtClean="0"/>
              <a:t>6/1/2022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69E0E8E-2B11-451F-87F9-2FD388B50BDF}" type="slidenum">
              <a:rPr lang="el-GR" smtClean="0"/>
              <a:t>‹#›</a:t>
            </a:fld>
            <a:endParaRPr lang="el-GR"/>
          </a:p>
        </p:txBody>
      </p:sp>
    </p:spTree>
    <p:extLst>
      <p:ext uri="{BB962C8B-B14F-4D97-AF65-F5344CB8AC3E}">
        <p14:creationId xmlns:p14="http://schemas.microsoft.com/office/powerpoint/2010/main" val="2906710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AF114960-1B0F-40D5-8B0D-E68F810C4376}" type="datetimeFigureOut">
              <a:rPr lang="el-GR" smtClean="0"/>
              <a:t>6/1/2022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69E0E8E-2B11-451F-87F9-2FD388B50BDF}" type="slidenum">
              <a:rPr lang="el-GR" smtClean="0"/>
              <a:t>‹#›</a:t>
            </a:fld>
            <a:endParaRPr lang="el-GR"/>
          </a:p>
        </p:txBody>
      </p:sp>
    </p:spTree>
    <p:extLst>
      <p:ext uri="{BB962C8B-B14F-4D97-AF65-F5344CB8AC3E}">
        <p14:creationId xmlns:p14="http://schemas.microsoft.com/office/powerpoint/2010/main" val="9026426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58E14-23EC-4C25-974C-48FA83988655}"/>
              </a:ext>
            </a:extLst>
          </p:cNvPr>
          <p:cNvSpPr>
            <a:spLocks noGrp="1"/>
          </p:cNvSpPr>
          <p:nvPr>
            <p:ph type="ctrTitle"/>
          </p:nvPr>
        </p:nvSpPr>
        <p:spPr>
          <a:xfrm>
            <a:off x="517870" y="978408"/>
            <a:ext cx="5021183" cy="5074226"/>
          </a:xfrm>
        </p:spPr>
        <p:txBody>
          <a:bodyPr anchor="b">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E9FEDD4-20A1-49F6-9E3E-0B26B426BB73}"/>
              </a:ext>
            </a:extLst>
          </p:cNvPr>
          <p:cNvSpPr>
            <a:spLocks noGrp="1"/>
          </p:cNvSpPr>
          <p:nvPr>
            <p:ph type="subTitle" idx="1"/>
          </p:nvPr>
        </p:nvSpPr>
        <p:spPr>
          <a:xfrm>
            <a:off x="6662167" y="3602038"/>
            <a:ext cx="5021183" cy="2244580"/>
          </a:xfrm>
        </p:spPr>
        <p:txBody>
          <a:bodyPr anchor="b">
            <a:normAutofit/>
          </a:bodyPr>
          <a:lstStyle>
            <a:lvl1pPr marL="0" indent="0" algn="l">
              <a:lnSpc>
                <a:spcPct val="100000"/>
              </a:lnSpc>
              <a:buNone/>
              <a:defRPr sz="22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580A32F-E6F3-4C2E-B9E3-E47868E4251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AA71ABF-5EE1-4063-B691-41E4D99CD576}" type="datetime1">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1/6/2022</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5" name="Footer Placeholder 4">
            <a:extLst>
              <a:ext uri="{FF2B5EF4-FFF2-40B4-BE49-F238E27FC236}">
                <a16:creationId xmlns:a16="http://schemas.microsoft.com/office/drawing/2014/main" id="{78806724-A87A-4231-BFD9-277482AF78CF}"/>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6" name="Slide Number Placeholder 5">
            <a:extLst>
              <a:ext uri="{FF2B5EF4-FFF2-40B4-BE49-F238E27FC236}">
                <a16:creationId xmlns:a16="http://schemas.microsoft.com/office/drawing/2014/main" id="{E730D1AF-36B8-4BB8-BD6A-71194F7BC31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8" name="Rectangle 7">
            <a:extLst>
              <a:ext uri="{FF2B5EF4-FFF2-40B4-BE49-F238E27FC236}">
                <a16:creationId xmlns:a16="http://schemas.microsoft.com/office/drawing/2014/main" id="{F3FF94B3-6D3E-44FE-BB02-A9027C0003C7}"/>
              </a:ext>
              <a:ext uri="{C183D7F6-B498-43B3-948B-1728B52AA6E4}">
                <adec:decorative xmlns="" xmlns:adec="http://schemas.microsoft.com/office/drawing/2017/decorative" val="1"/>
              </a:ext>
            </a:extLst>
          </p:cNvPr>
          <p:cNvSpPr/>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Tree>
    <p:extLst>
      <p:ext uri="{BB962C8B-B14F-4D97-AF65-F5344CB8AC3E}">
        <p14:creationId xmlns:p14="http://schemas.microsoft.com/office/powerpoint/2010/main" val="2300649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63D8A-C68D-4CF9-9D15-3E09BCC09F6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524D94C-E537-4FF3-AAF8-A85F05C31A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24B1D4-6731-4993-8609-16C1D332798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E0A97F5-B131-45A9-8770-F816DFFABBA9}" type="datetime1">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1/6/2022</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5" name="Footer Placeholder 4">
            <a:extLst>
              <a:ext uri="{FF2B5EF4-FFF2-40B4-BE49-F238E27FC236}">
                <a16:creationId xmlns:a16="http://schemas.microsoft.com/office/drawing/2014/main" id="{3DFB7BBD-CEEB-4256-84B2-6D907E118806}"/>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6" name="Slide Number Placeholder 5">
            <a:extLst>
              <a:ext uri="{FF2B5EF4-FFF2-40B4-BE49-F238E27FC236}">
                <a16:creationId xmlns:a16="http://schemas.microsoft.com/office/drawing/2014/main" id="{D972A8B7-F430-4F4A-BB63-481F51E5880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Tree>
    <p:extLst>
      <p:ext uri="{BB962C8B-B14F-4D97-AF65-F5344CB8AC3E}">
        <p14:creationId xmlns:p14="http://schemas.microsoft.com/office/powerpoint/2010/main" val="5719881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BAC1C-A332-4BA5-8C9C-FE0396C81619}"/>
              </a:ext>
            </a:extLst>
          </p:cNvPr>
          <p:cNvSpPr>
            <a:spLocks noGrp="1"/>
          </p:cNvSpPr>
          <p:nvPr>
            <p:ph type="title"/>
          </p:nvPr>
        </p:nvSpPr>
        <p:spPr>
          <a:xfrm>
            <a:off x="517870" y="978408"/>
            <a:ext cx="5020056" cy="4870974"/>
          </a:xfrm>
        </p:spPr>
        <p:txBody>
          <a:bodyPr anchor="t">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0D8D137-710E-4125-B5E9-F63E7F1C9C9D}"/>
              </a:ext>
            </a:extLst>
          </p:cNvPr>
          <p:cNvSpPr>
            <a:spLocks noGrp="1"/>
          </p:cNvSpPr>
          <p:nvPr>
            <p:ph type="body" idx="1"/>
          </p:nvPr>
        </p:nvSpPr>
        <p:spPr>
          <a:xfrm>
            <a:off x="6662167" y="3566639"/>
            <a:ext cx="5021183" cy="2279979"/>
          </a:xfrm>
        </p:spPr>
        <p:txBody>
          <a:bodyPr anchor="b">
            <a:normAutofit/>
          </a:bodyPr>
          <a:lstStyle>
            <a:lvl1pPr marL="0" indent="0">
              <a:buNone/>
              <a:defRPr sz="2200" i="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5480C5-E9A6-425E-B050-03E444BE92C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58AFB6F-4D0C-460E-827F-A811CDEBD36B}" type="datetime1">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1/6/2022</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5" name="Footer Placeholder 4">
            <a:extLst>
              <a:ext uri="{FF2B5EF4-FFF2-40B4-BE49-F238E27FC236}">
                <a16:creationId xmlns:a16="http://schemas.microsoft.com/office/drawing/2014/main" id="{951B4831-6C0B-4E0B-A341-91E4C5D36B79}"/>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6" name="Slide Number Placeholder 5">
            <a:extLst>
              <a:ext uri="{FF2B5EF4-FFF2-40B4-BE49-F238E27FC236}">
                <a16:creationId xmlns:a16="http://schemas.microsoft.com/office/drawing/2014/main" id="{BF011EE6-252D-46DD-94DF-C42657EF2CD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Tree>
    <p:extLst>
      <p:ext uri="{BB962C8B-B14F-4D97-AF65-F5344CB8AC3E}">
        <p14:creationId xmlns:p14="http://schemas.microsoft.com/office/powerpoint/2010/main" val="1633247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04B06-C54A-4B7B-B6D1-436428EAF8E2}"/>
              </a:ext>
            </a:extLst>
          </p:cNvPr>
          <p:cNvSpPr>
            <a:spLocks noGrp="1"/>
          </p:cNvSpPr>
          <p:nvPr>
            <p:ph type="title"/>
          </p:nvPr>
        </p:nvSpPr>
        <p:spPr>
          <a:xfrm>
            <a:off x="517870" y="978408"/>
            <a:ext cx="5021182" cy="5207699"/>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5723919-9A2F-4D97-8F31-6E35BD5975B0}"/>
              </a:ext>
            </a:extLst>
          </p:cNvPr>
          <p:cNvSpPr>
            <a:spLocks noGrp="1"/>
          </p:cNvSpPr>
          <p:nvPr>
            <p:ph sz="half" idx="1"/>
          </p:nvPr>
        </p:nvSpPr>
        <p:spPr>
          <a:xfrm>
            <a:off x="6063049" y="969264"/>
            <a:ext cx="5290751" cy="25551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F8DA345-F684-4BAA-A22C-E725B3A6037F}"/>
              </a:ext>
            </a:extLst>
          </p:cNvPr>
          <p:cNvSpPr>
            <a:spLocks noGrp="1"/>
          </p:cNvSpPr>
          <p:nvPr>
            <p:ph sz="half" idx="2"/>
          </p:nvPr>
        </p:nvSpPr>
        <p:spPr>
          <a:xfrm>
            <a:off x="6063049" y="3621849"/>
            <a:ext cx="5290751" cy="25551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399C52-9753-45D8-9646-CF31BB01577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8B95FCE-6991-4111-98F7-FF065F5CCE11}" type="datetime1">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1/6/2022</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6" name="Footer Placeholder 5">
            <a:extLst>
              <a:ext uri="{FF2B5EF4-FFF2-40B4-BE49-F238E27FC236}">
                <a16:creationId xmlns:a16="http://schemas.microsoft.com/office/drawing/2014/main" id="{C2F95E57-622C-4199-940E-F5462E1AC44A}"/>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7" name="Slide Number Placeholder 6">
            <a:extLst>
              <a:ext uri="{FF2B5EF4-FFF2-40B4-BE49-F238E27FC236}">
                <a16:creationId xmlns:a16="http://schemas.microsoft.com/office/drawing/2014/main" id="{201B7592-00E8-41EF-B749-2A5EA8E460D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Tree>
    <p:extLst>
      <p:ext uri="{BB962C8B-B14F-4D97-AF65-F5344CB8AC3E}">
        <p14:creationId xmlns:p14="http://schemas.microsoft.com/office/powerpoint/2010/main" val="18552926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4AA536-072F-4374-926E-17E038EC7E98}"/>
              </a:ext>
              <a:ext uri="{C183D7F6-B498-43B3-948B-1728B52AA6E4}">
                <adec:decorative xmlns="" xmlns:adec="http://schemas.microsoft.com/office/drawing/2017/decorative" val="1"/>
              </a:ext>
            </a:extLst>
          </p:cNvPr>
          <p:cNvSpPr/>
          <p:nvPr/>
        </p:nvSpPr>
        <p:spPr>
          <a:xfrm>
            <a:off x="0" y="0"/>
            <a:ext cx="12188952" cy="6857995"/>
          </a:xfrm>
          <a:prstGeom prst="rect">
            <a:avLst/>
          </a:prstGeom>
          <a:solidFill>
            <a:schemeClr val="bg2">
              <a:lumMod val="9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Bierstadt"/>
              <a:ea typeface="+mn-ea"/>
              <a:cs typeface="+mn-cs"/>
            </a:endParaRPr>
          </a:p>
        </p:txBody>
      </p:sp>
      <p:sp>
        <p:nvSpPr>
          <p:cNvPr id="13" name="Rectangle 12">
            <a:extLst>
              <a:ext uri="{FF2B5EF4-FFF2-40B4-BE49-F238E27FC236}">
                <a16:creationId xmlns:a16="http://schemas.microsoft.com/office/drawing/2014/main" id="{A2291277-967B-4176-B40B-9EC360626994}"/>
              </a:ext>
            </a:extLst>
          </p:cNvPr>
          <p:cNvSpPr/>
          <p:nvPr/>
        </p:nvSpPr>
        <p:spPr>
          <a:xfrm>
            <a:off x="517869" y="508090"/>
            <a:ext cx="1115568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0"/>
              <a:solidFill>
                <a:srgbClr val="000000"/>
              </a:solidFill>
              <a:effectLst>
                <a:outerShdw blurRad="38100" dist="19050" dir="2700000" algn="tl" rotWithShape="0">
                  <a:srgbClr val="000000">
                    <a:alpha val="40000"/>
                  </a:srgbClr>
                </a:outerShdw>
              </a:effectLst>
              <a:uLnTx/>
              <a:uFillTx/>
              <a:latin typeface="Bierstadt"/>
              <a:ea typeface="+mn-ea"/>
              <a:cs typeface="+mn-cs"/>
            </a:endParaRPr>
          </a:p>
        </p:txBody>
      </p:sp>
      <p:sp>
        <p:nvSpPr>
          <p:cNvPr id="2" name="Title 1">
            <a:extLst>
              <a:ext uri="{FF2B5EF4-FFF2-40B4-BE49-F238E27FC236}">
                <a16:creationId xmlns:a16="http://schemas.microsoft.com/office/drawing/2014/main" id="{FCB11C00-F7CB-4484-807A-D12745CD3CC8}"/>
              </a:ext>
            </a:extLst>
          </p:cNvPr>
          <p:cNvSpPr>
            <a:spLocks noGrp="1"/>
          </p:cNvSpPr>
          <p:nvPr>
            <p:ph type="title"/>
          </p:nvPr>
        </p:nvSpPr>
        <p:spPr>
          <a:xfrm>
            <a:off x="517869" y="978119"/>
            <a:ext cx="11165481" cy="1073056"/>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FAAA6E-E243-48B3-9585-3C1420B3E19F}"/>
              </a:ext>
            </a:extLst>
          </p:cNvPr>
          <p:cNvSpPr>
            <a:spLocks noGrp="1"/>
          </p:cNvSpPr>
          <p:nvPr>
            <p:ph type="body" idx="1"/>
          </p:nvPr>
        </p:nvSpPr>
        <p:spPr>
          <a:xfrm>
            <a:off x="517870" y="2178908"/>
            <a:ext cx="5020056" cy="65490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ED01B8-0F2E-41A4-B21C-334393F6A677}"/>
              </a:ext>
            </a:extLst>
          </p:cNvPr>
          <p:cNvSpPr>
            <a:spLocks noGrp="1"/>
          </p:cNvSpPr>
          <p:nvPr>
            <p:ph sz="half" idx="2"/>
          </p:nvPr>
        </p:nvSpPr>
        <p:spPr>
          <a:xfrm>
            <a:off x="517870" y="2876085"/>
            <a:ext cx="5020056" cy="33228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A89B23F-3E60-415A-9CE7-0928B5CFB2B3}"/>
              </a:ext>
            </a:extLst>
          </p:cNvPr>
          <p:cNvSpPr>
            <a:spLocks noGrp="1"/>
          </p:cNvSpPr>
          <p:nvPr>
            <p:ph type="body" sz="quarter" idx="3"/>
          </p:nvPr>
        </p:nvSpPr>
        <p:spPr>
          <a:xfrm>
            <a:off x="6662168" y="2178908"/>
            <a:ext cx="5021182" cy="65490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223446-0CDC-402B-8D71-D9D29F6DFFCC}"/>
              </a:ext>
            </a:extLst>
          </p:cNvPr>
          <p:cNvSpPr>
            <a:spLocks noGrp="1"/>
          </p:cNvSpPr>
          <p:nvPr>
            <p:ph sz="quarter" idx="4"/>
          </p:nvPr>
        </p:nvSpPr>
        <p:spPr>
          <a:xfrm>
            <a:off x="6662168" y="2876085"/>
            <a:ext cx="5021182" cy="33228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002B77D3-C6EC-4FFD-9E10-24E1AC542019}"/>
              </a:ext>
            </a:extLst>
          </p:cNvPr>
          <p:cNvSpPr>
            <a:spLocks noGrp="1"/>
          </p:cNvSpPr>
          <p:nvPr>
            <p:ph type="dt" sz="half" idx="10"/>
          </p:nvPr>
        </p:nvSpPr>
        <p:spPr>
          <a:xfrm>
            <a:off x="517870" y="642041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AB06C53-BA54-45D9-BE92-C91A0BA53A6A}" type="datetime1">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1/6/2022</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8" name="Footer Placeholder 7">
            <a:extLst>
              <a:ext uri="{FF2B5EF4-FFF2-40B4-BE49-F238E27FC236}">
                <a16:creationId xmlns:a16="http://schemas.microsoft.com/office/drawing/2014/main" id="{209DF31B-BD07-4DC2-95C2-B77E51AAEFF7}"/>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9" name="Slide Number Placeholder 8">
            <a:extLst>
              <a:ext uri="{FF2B5EF4-FFF2-40B4-BE49-F238E27FC236}">
                <a16:creationId xmlns:a16="http://schemas.microsoft.com/office/drawing/2014/main" id="{C454CE5A-3A0A-4AAB-81D2-F1C20636E54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Tree>
    <p:extLst>
      <p:ext uri="{BB962C8B-B14F-4D97-AF65-F5344CB8AC3E}">
        <p14:creationId xmlns:p14="http://schemas.microsoft.com/office/powerpoint/2010/main" val="23629980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216B8-52AB-412B-BBE7-B6BE698FA29B}"/>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BF779C3-9D19-467E-A5D2-0920834DA13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C16B91-0506-40AB-8AC4-E18866D22ECC}" type="datetime1">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1/6/2022</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4" name="Footer Placeholder 3">
            <a:extLst>
              <a:ext uri="{FF2B5EF4-FFF2-40B4-BE49-F238E27FC236}">
                <a16:creationId xmlns:a16="http://schemas.microsoft.com/office/drawing/2014/main" id="{8E272BB4-C8D8-4F74-9677-5AC979932A75}"/>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5" name="Slide Number Placeholder 4">
            <a:extLst>
              <a:ext uri="{FF2B5EF4-FFF2-40B4-BE49-F238E27FC236}">
                <a16:creationId xmlns:a16="http://schemas.microsoft.com/office/drawing/2014/main" id="{596B49B8-779F-4492-ABD9-96F0D042AC4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Tree>
    <p:extLst>
      <p:ext uri="{BB962C8B-B14F-4D97-AF65-F5344CB8AC3E}">
        <p14:creationId xmlns:p14="http://schemas.microsoft.com/office/powerpoint/2010/main" val="21153602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B976BF-9339-48D6-881A-280D15492E0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C49AAF9-7C92-49F7-9004-6F4C36DBC0A3}" type="datetime1">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1/6/2022</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3" name="Footer Placeholder 2">
            <a:extLst>
              <a:ext uri="{FF2B5EF4-FFF2-40B4-BE49-F238E27FC236}">
                <a16:creationId xmlns:a16="http://schemas.microsoft.com/office/drawing/2014/main" id="{45277605-C9C8-432E-9662-D7D410B151D5}"/>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4" name="Slide Number Placeholder 3">
            <a:extLst>
              <a:ext uri="{FF2B5EF4-FFF2-40B4-BE49-F238E27FC236}">
                <a16:creationId xmlns:a16="http://schemas.microsoft.com/office/drawing/2014/main" id="{522432B6-4A12-46EF-98A7-B5D50BD516F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Tree>
    <p:extLst>
      <p:ext uri="{BB962C8B-B14F-4D97-AF65-F5344CB8AC3E}">
        <p14:creationId xmlns:p14="http://schemas.microsoft.com/office/powerpoint/2010/main" val="11071683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F191C-AF68-4230-A7B2-F8F07B486EDC}"/>
              </a:ext>
            </a:extLst>
          </p:cNvPr>
          <p:cNvSpPr>
            <a:spLocks noGrp="1"/>
          </p:cNvSpPr>
          <p:nvPr>
            <p:ph type="title"/>
          </p:nvPr>
        </p:nvSpPr>
        <p:spPr>
          <a:xfrm>
            <a:off x="517870" y="978408"/>
            <a:ext cx="5020948" cy="2270641"/>
          </a:xfrm>
        </p:spPr>
        <p:txBody>
          <a:bodyPr anchor="t">
            <a:noAutofit/>
          </a:bodyPr>
          <a:lstStyle>
            <a:lvl1pPr>
              <a:defRPr sz="4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58F9F11-5FCF-4D7E-BA51-38CB84277DC9}"/>
              </a:ext>
            </a:extLst>
          </p:cNvPr>
          <p:cNvSpPr>
            <a:spLocks noGrp="1"/>
          </p:cNvSpPr>
          <p:nvPr>
            <p:ph idx="1"/>
          </p:nvPr>
        </p:nvSpPr>
        <p:spPr>
          <a:xfrm>
            <a:off x="6653182" y="987423"/>
            <a:ext cx="5020948" cy="4873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373B519B-06C0-41BC-95FB-FB1FE436375E}"/>
              </a:ext>
            </a:extLst>
          </p:cNvPr>
          <p:cNvSpPr>
            <a:spLocks noGrp="1"/>
          </p:cNvSpPr>
          <p:nvPr>
            <p:ph type="body" sz="half" idx="2"/>
          </p:nvPr>
        </p:nvSpPr>
        <p:spPr>
          <a:xfrm>
            <a:off x="517870" y="3361038"/>
            <a:ext cx="5020948" cy="2507949"/>
          </a:xfrm>
        </p:spPr>
        <p:txBody>
          <a:bodyPr>
            <a:normAutofit/>
          </a:bodyPr>
          <a:lstStyle>
            <a:lvl1pPr marL="0" indent="0">
              <a:buNone/>
              <a:defRPr sz="2400" b="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B8B70C-015C-4832-AFF6-D033E022746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5478DA-7B69-4043-9C61-21E7F351F121}" type="datetime1">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1/6/2022</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6" name="Footer Placeholder 5">
            <a:extLst>
              <a:ext uri="{FF2B5EF4-FFF2-40B4-BE49-F238E27FC236}">
                <a16:creationId xmlns:a16="http://schemas.microsoft.com/office/drawing/2014/main" id="{BEF1A6FB-8C14-46D1-90A5-0FF11DE78632}"/>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7" name="Slide Number Placeholder 6">
            <a:extLst>
              <a:ext uri="{FF2B5EF4-FFF2-40B4-BE49-F238E27FC236}">
                <a16:creationId xmlns:a16="http://schemas.microsoft.com/office/drawing/2014/main" id="{6782C585-6FA1-4E94-9C1C-A1DEDE55108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Tree>
    <p:extLst>
      <p:ext uri="{BB962C8B-B14F-4D97-AF65-F5344CB8AC3E}">
        <p14:creationId xmlns:p14="http://schemas.microsoft.com/office/powerpoint/2010/main" val="2527382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AF114960-1B0F-40D5-8B0D-E68F810C4376}" type="datetimeFigureOut">
              <a:rPr lang="el-GR" smtClean="0"/>
              <a:t>6/1/2022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69E0E8E-2B11-451F-87F9-2FD388B50BDF}" type="slidenum">
              <a:rPr lang="el-GR" smtClean="0"/>
              <a:t>‹#›</a:t>
            </a:fld>
            <a:endParaRPr lang="el-GR"/>
          </a:p>
        </p:txBody>
      </p:sp>
    </p:spTree>
    <p:extLst>
      <p:ext uri="{BB962C8B-B14F-4D97-AF65-F5344CB8AC3E}">
        <p14:creationId xmlns:p14="http://schemas.microsoft.com/office/powerpoint/2010/main" val="4053124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8B43-D1CE-43F4-A367-EF1FE9688913}"/>
              </a:ext>
            </a:extLst>
          </p:cNvPr>
          <p:cNvSpPr>
            <a:spLocks noGrp="1"/>
          </p:cNvSpPr>
          <p:nvPr>
            <p:ph type="title"/>
          </p:nvPr>
        </p:nvSpPr>
        <p:spPr>
          <a:xfrm>
            <a:off x="517870" y="978408"/>
            <a:ext cx="5020948" cy="2270641"/>
          </a:xfrm>
        </p:spPr>
        <p:txBody>
          <a:bodyPr anchor="t">
            <a:noAutofit/>
          </a:bodyPr>
          <a:lstStyle>
            <a:lvl1pPr>
              <a:defRPr sz="44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E2B73978-8CDF-4C0E-ABA1-7291A0347362}"/>
              </a:ext>
            </a:extLst>
          </p:cNvPr>
          <p:cNvSpPr>
            <a:spLocks noGrp="1"/>
          </p:cNvSpPr>
          <p:nvPr>
            <p:ph type="pic" idx="1"/>
          </p:nvPr>
        </p:nvSpPr>
        <p:spPr>
          <a:xfrm>
            <a:off x="6662168" y="987425"/>
            <a:ext cx="502700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45BECC62-ED45-451E-BEC5-A03C6A554D26}"/>
              </a:ext>
            </a:extLst>
          </p:cNvPr>
          <p:cNvSpPr>
            <a:spLocks noGrp="1"/>
          </p:cNvSpPr>
          <p:nvPr>
            <p:ph type="body" sz="half" idx="2"/>
          </p:nvPr>
        </p:nvSpPr>
        <p:spPr>
          <a:xfrm>
            <a:off x="517870" y="3340442"/>
            <a:ext cx="5020948" cy="2528545"/>
          </a:xfrm>
        </p:spPr>
        <p:txBody>
          <a:bodyPr>
            <a:normAutofit/>
          </a:bodyPr>
          <a:lstStyle>
            <a:lvl1pPr marL="0" indent="0">
              <a:buNone/>
              <a:defRPr sz="2200" b="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1A7A86-B983-4315-9312-936B4FCF75F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7DD2476-F947-4F8A-ABE1-28B9ECA96F98}" type="datetime1">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1/6/2022</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6" name="Footer Placeholder 5">
            <a:extLst>
              <a:ext uri="{FF2B5EF4-FFF2-40B4-BE49-F238E27FC236}">
                <a16:creationId xmlns:a16="http://schemas.microsoft.com/office/drawing/2014/main" id="{1E2E88C0-25A5-46F9-AB35-EAD50E6B913C}"/>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7" name="Slide Number Placeholder 6">
            <a:extLst>
              <a:ext uri="{FF2B5EF4-FFF2-40B4-BE49-F238E27FC236}">
                <a16:creationId xmlns:a16="http://schemas.microsoft.com/office/drawing/2014/main" id="{6A0F9EA8-45AD-478E-8606-9328245BC8A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cxnSp>
        <p:nvCxnSpPr>
          <p:cNvPr id="9" name="Straight Connector 8">
            <a:extLst>
              <a:ext uri="{FF2B5EF4-FFF2-40B4-BE49-F238E27FC236}">
                <a16:creationId xmlns:a16="http://schemas.microsoft.com/office/drawing/2014/main" id="{E51E4AC6-B446-4768-97EF-CA4B8261433B}"/>
              </a:ext>
            </a:extLst>
          </p:cNvPr>
          <p:cNvCxnSpPr>
            <a:cxnSpLocks/>
          </p:cNvCxnSpPr>
          <p:nvPr/>
        </p:nvCxnSpPr>
        <p:spPr>
          <a:xfrm>
            <a:off x="11689174" y="2172428"/>
            <a:ext cx="0" cy="335474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8750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F6B8E-1D8E-4105-9BBB-D53AD24B738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03825530-6629-4FEA-9670-EB21A2F5BA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664C7A-A73F-46F5-BC33-696671DAEEE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CF6310-F73D-4B07-A58B-CC78A295133C}" type="datetime1">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1/6/2022</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5" name="Footer Placeholder 4">
            <a:extLst>
              <a:ext uri="{FF2B5EF4-FFF2-40B4-BE49-F238E27FC236}">
                <a16:creationId xmlns:a16="http://schemas.microsoft.com/office/drawing/2014/main" id="{512B3CC0-B649-4509-A4B6-DF9D20EFACE6}"/>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6" name="Slide Number Placeholder 5">
            <a:extLst>
              <a:ext uri="{FF2B5EF4-FFF2-40B4-BE49-F238E27FC236}">
                <a16:creationId xmlns:a16="http://schemas.microsoft.com/office/drawing/2014/main" id="{72CECCCA-3F2A-46F3-BF45-7C862FF1D75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Tree>
    <p:extLst>
      <p:ext uri="{BB962C8B-B14F-4D97-AF65-F5344CB8AC3E}">
        <p14:creationId xmlns:p14="http://schemas.microsoft.com/office/powerpoint/2010/main" val="2758147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7BD47B-C187-494C-812F-46BE0040B915}"/>
              </a:ext>
              <a:ext uri="{C183D7F6-B498-43B3-948B-1728B52AA6E4}">
                <adec:decorative xmlns="" xmlns:adec="http://schemas.microsoft.com/office/drawing/2017/decorative" val="1"/>
              </a:ext>
            </a:extLst>
          </p:cNvPr>
          <p:cNvSpPr/>
          <p:nvPr/>
        </p:nvSpPr>
        <p:spPr>
          <a:xfrm>
            <a:off x="0" y="0"/>
            <a:ext cx="12188952" cy="6857995"/>
          </a:xfrm>
          <a:prstGeom prst="rect">
            <a:avLst/>
          </a:prstGeom>
          <a:solidFill>
            <a:schemeClr val="bg2">
              <a:lumMod val="9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ierstadt"/>
              <a:ea typeface="+mn-ea"/>
              <a:cs typeface="+mn-cs"/>
            </a:endParaRPr>
          </a:p>
        </p:txBody>
      </p:sp>
      <p:sp>
        <p:nvSpPr>
          <p:cNvPr id="2" name="Vertical Title 1">
            <a:extLst>
              <a:ext uri="{FF2B5EF4-FFF2-40B4-BE49-F238E27FC236}">
                <a16:creationId xmlns:a16="http://schemas.microsoft.com/office/drawing/2014/main" id="{5A50133B-2446-4168-AA17-6538910668FD}"/>
              </a:ext>
            </a:extLst>
          </p:cNvPr>
          <p:cNvSpPr>
            <a:spLocks noGrp="1"/>
          </p:cNvSpPr>
          <p:nvPr>
            <p:ph type="title" orient="vert"/>
          </p:nvPr>
        </p:nvSpPr>
        <p:spPr>
          <a:xfrm>
            <a:off x="6662168" y="996791"/>
            <a:ext cx="5011962" cy="495692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C006A9AD-2756-4C51-A958-6756301EB938}"/>
              </a:ext>
            </a:extLst>
          </p:cNvPr>
          <p:cNvSpPr>
            <a:spLocks noGrp="1"/>
          </p:cNvSpPr>
          <p:nvPr>
            <p:ph type="body" orient="vert" idx="1"/>
          </p:nvPr>
        </p:nvSpPr>
        <p:spPr>
          <a:xfrm>
            <a:off x="517870" y="996791"/>
            <a:ext cx="5021183" cy="49569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E42995D-CCEA-43AF-973B-8B6B56A567E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5AA459-F311-4427-95B2-3ABA102FA3C7}" type="datetime1">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1/6/2022</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5" name="Footer Placeholder 4">
            <a:extLst>
              <a:ext uri="{FF2B5EF4-FFF2-40B4-BE49-F238E27FC236}">
                <a16:creationId xmlns:a16="http://schemas.microsoft.com/office/drawing/2014/main" id="{2A4029CF-BA62-4CCD-956E-FFA0B37B8A3D}"/>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6" name="Slide Number Placeholder 5">
            <a:extLst>
              <a:ext uri="{FF2B5EF4-FFF2-40B4-BE49-F238E27FC236}">
                <a16:creationId xmlns:a16="http://schemas.microsoft.com/office/drawing/2014/main" id="{F2CE0B3D-96AB-41B3-ABDD-5B0DE863DAF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12" name="Rectangle 11">
            <a:extLst>
              <a:ext uri="{FF2B5EF4-FFF2-40B4-BE49-F238E27FC236}">
                <a16:creationId xmlns:a16="http://schemas.microsoft.com/office/drawing/2014/main" id="{4618136A-0796-46EB-89BB-4C73C0258FE9}"/>
              </a:ext>
              <a:ext uri="{C183D7F6-B498-43B3-948B-1728B52AA6E4}">
                <adec:decorative xmlns="" xmlns:adec="http://schemas.microsoft.com/office/drawing/2017/decorative" val="1"/>
              </a:ext>
            </a:extLst>
          </p:cNvPr>
          <p:cNvSpPr/>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Tree>
    <p:extLst>
      <p:ext uri="{BB962C8B-B14F-4D97-AF65-F5344CB8AC3E}">
        <p14:creationId xmlns:p14="http://schemas.microsoft.com/office/powerpoint/2010/main" val="1714032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l-G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F114960-1B0F-40D5-8B0D-E68F810C4376}" type="datetimeFigureOut">
              <a:rPr lang="el-GR" smtClean="0"/>
              <a:t>6/1/2022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69E0E8E-2B11-451F-87F9-2FD388B50BDF}" type="slidenum">
              <a:rPr lang="el-GR" smtClean="0"/>
              <a:t>‹#›</a:t>
            </a:fld>
            <a:endParaRPr lang="el-GR"/>
          </a:p>
        </p:txBody>
      </p:sp>
    </p:spTree>
    <p:extLst>
      <p:ext uri="{BB962C8B-B14F-4D97-AF65-F5344CB8AC3E}">
        <p14:creationId xmlns:p14="http://schemas.microsoft.com/office/powerpoint/2010/main" val="405128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AF114960-1B0F-40D5-8B0D-E68F810C4376}" type="datetimeFigureOut">
              <a:rPr lang="el-GR" smtClean="0"/>
              <a:t>6/1/2022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69E0E8E-2B11-451F-87F9-2FD388B50BDF}" type="slidenum">
              <a:rPr lang="el-GR" smtClean="0"/>
              <a:t>‹#›</a:t>
            </a:fld>
            <a:endParaRPr lang="el-GR"/>
          </a:p>
        </p:txBody>
      </p:sp>
    </p:spTree>
    <p:extLst>
      <p:ext uri="{BB962C8B-B14F-4D97-AF65-F5344CB8AC3E}">
        <p14:creationId xmlns:p14="http://schemas.microsoft.com/office/powerpoint/2010/main" val="1078574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l-G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AF114960-1B0F-40D5-8B0D-E68F810C4376}" type="datetimeFigureOut">
              <a:rPr lang="el-GR" smtClean="0"/>
              <a:t>6/1/2022</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769E0E8E-2B11-451F-87F9-2FD388B50BDF}" type="slidenum">
              <a:rPr lang="el-GR" smtClean="0"/>
              <a:t>‹#›</a:t>
            </a:fld>
            <a:endParaRPr lang="el-GR"/>
          </a:p>
        </p:txBody>
      </p:sp>
    </p:spTree>
    <p:extLst>
      <p:ext uri="{BB962C8B-B14F-4D97-AF65-F5344CB8AC3E}">
        <p14:creationId xmlns:p14="http://schemas.microsoft.com/office/powerpoint/2010/main" val="2492357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AF114960-1B0F-40D5-8B0D-E68F810C4376}" type="datetimeFigureOut">
              <a:rPr lang="el-GR" smtClean="0"/>
              <a:t>6/1/2022</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769E0E8E-2B11-451F-87F9-2FD388B50BDF}" type="slidenum">
              <a:rPr lang="el-GR" smtClean="0"/>
              <a:t>‹#›</a:t>
            </a:fld>
            <a:endParaRPr lang="el-GR"/>
          </a:p>
        </p:txBody>
      </p:sp>
    </p:spTree>
    <p:extLst>
      <p:ext uri="{BB962C8B-B14F-4D97-AF65-F5344CB8AC3E}">
        <p14:creationId xmlns:p14="http://schemas.microsoft.com/office/powerpoint/2010/main" val="3643361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114960-1B0F-40D5-8B0D-E68F810C4376}" type="datetimeFigureOut">
              <a:rPr lang="el-GR" smtClean="0"/>
              <a:t>6/1/2022</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769E0E8E-2B11-451F-87F9-2FD388B50BDF}" type="slidenum">
              <a:rPr lang="el-GR" smtClean="0"/>
              <a:t>‹#›</a:t>
            </a:fld>
            <a:endParaRPr lang="el-GR"/>
          </a:p>
        </p:txBody>
      </p:sp>
    </p:spTree>
    <p:extLst>
      <p:ext uri="{BB962C8B-B14F-4D97-AF65-F5344CB8AC3E}">
        <p14:creationId xmlns:p14="http://schemas.microsoft.com/office/powerpoint/2010/main" val="1598232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l-G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F114960-1B0F-40D5-8B0D-E68F810C4376}" type="datetimeFigureOut">
              <a:rPr lang="el-GR" smtClean="0"/>
              <a:t>6/1/2022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69E0E8E-2B11-451F-87F9-2FD388B50BDF}" type="slidenum">
              <a:rPr lang="el-GR" smtClean="0"/>
              <a:t>‹#›</a:t>
            </a:fld>
            <a:endParaRPr lang="el-GR"/>
          </a:p>
        </p:txBody>
      </p:sp>
    </p:spTree>
    <p:extLst>
      <p:ext uri="{BB962C8B-B14F-4D97-AF65-F5344CB8AC3E}">
        <p14:creationId xmlns:p14="http://schemas.microsoft.com/office/powerpoint/2010/main" val="1317980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l-G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F114960-1B0F-40D5-8B0D-E68F810C4376}" type="datetimeFigureOut">
              <a:rPr lang="el-GR" smtClean="0"/>
              <a:t>6/1/2022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69E0E8E-2B11-451F-87F9-2FD388B50BDF}" type="slidenum">
              <a:rPr lang="el-GR" smtClean="0"/>
              <a:t>‹#›</a:t>
            </a:fld>
            <a:endParaRPr lang="el-GR"/>
          </a:p>
        </p:txBody>
      </p:sp>
    </p:spTree>
    <p:extLst>
      <p:ext uri="{BB962C8B-B14F-4D97-AF65-F5344CB8AC3E}">
        <p14:creationId xmlns:p14="http://schemas.microsoft.com/office/powerpoint/2010/main" val="2449854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114960-1B0F-40D5-8B0D-E68F810C4376}" type="datetimeFigureOut">
              <a:rPr lang="el-GR" smtClean="0"/>
              <a:t>6/1/2022</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9E0E8E-2B11-451F-87F9-2FD388B50BDF}" type="slidenum">
              <a:rPr lang="el-GR" smtClean="0"/>
              <a:t>‹#›</a:t>
            </a:fld>
            <a:endParaRPr lang="el-GR"/>
          </a:p>
        </p:txBody>
      </p:sp>
    </p:spTree>
    <p:extLst>
      <p:ext uri="{BB962C8B-B14F-4D97-AF65-F5344CB8AC3E}">
        <p14:creationId xmlns:p14="http://schemas.microsoft.com/office/powerpoint/2010/main" val="37822571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61AD20-E240-4E6F-AF91-689F7AEEE33A}"/>
              </a:ext>
            </a:extLst>
          </p:cNvPr>
          <p:cNvSpPr>
            <a:spLocks noGrp="1"/>
          </p:cNvSpPr>
          <p:nvPr>
            <p:ph type="title"/>
          </p:nvPr>
        </p:nvSpPr>
        <p:spPr>
          <a:xfrm>
            <a:off x="517870" y="978408"/>
            <a:ext cx="5021182" cy="4870457"/>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2E78801-35D1-4C19-BC2B-EAC7EE917E73}"/>
              </a:ext>
            </a:extLst>
          </p:cNvPr>
          <p:cNvSpPr>
            <a:spLocks noGrp="1"/>
          </p:cNvSpPr>
          <p:nvPr>
            <p:ph type="body" idx="1"/>
          </p:nvPr>
        </p:nvSpPr>
        <p:spPr>
          <a:xfrm>
            <a:off x="6662168" y="969264"/>
            <a:ext cx="5021182" cy="48704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1282A45-C5B9-4575-8E28-A35767B4D71C}"/>
              </a:ext>
            </a:extLst>
          </p:cNvPr>
          <p:cNvSpPr>
            <a:spLocks noGrp="1"/>
          </p:cNvSpPr>
          <p:nvPr>
            <p:ph type="dt" sz="half" idx="2"/>
          </p:nvPr>
        </p:nvSpPr>
        <p:spPr>
          <a:xfrm>
            <a:off x="517870" y="6420414"/>
            <a:ext cx="2743200" cy="365125"/>
          </a:xfrm>
          <a:prstGeom prst="rect">
            <a:avLst/>
          </a:prstGeom>
        </p:spPr>
        <p:txBody>
          <a:bodyPr vert="horz" lIns="91440" tIns="45720" rIns="91440" bIns="45720" rtlCol="0" anchor="ctr"/>
          <a:lstStyle>
            <a:lvl1pPr algn="l">
              <a:defRPr sz="90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09ADE76-4E1D-4DD3-8859-ED9E85B1C998}" type="datetime1">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1/6/2022</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5" name="Footer Placeholder 4">
            <a:extLst>
              <a:ext uri="{FF2B5EF4-FFF2-40B4-BE49-F238E27FC236}">
                <a16:creationId xmlns:a16="http://schemas.microsoft.com/office/drawing/2014/main" id="{2E9D0933-AA03-4018-8E37-004CFB9F61D6}"/>
              </a:ext>
            </a:extLst>
          </p:cNvPr>
          <p:cNvSpPr>
            <a:spLocks noGrp="1"/>
          </p:cNvSpPr>
          <p:nvPr>
            <p:ph type="ftr" sz="quarter" idx="3"/>
          </p:nvPr>
        </p:nvSpPr>
        <p:spPr>
          <a:xfrm>
            <a:off x="517870" y="97713"/>
            <a:ext cx="4114800" cy="365125"/>
          </a:xfrm>
          <a:prstGeom prst="rect">
            <a:avLst/>
          </a:prstGeom>
        </p:spPr>
        <p:txBody>
          <a:bodyPr vert="horz" lIns="91440" tIns="45720" rIns="91440" bIns="45720" rtlCol="0" anchor="ctr"/>
          <a:lstStyle>
            <a:lvl1pPr algn="l">
              <a:defRPr sz="90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Bierstadt"/>
              <a:ea typeface="+mn-ea"/>
              <a:cs typeface="+mn-cs"/>
            </a:endParaRPr>
          </a:p>
        </p:txBody>
      </p:sp>
      <p:sp>
        <p:nvSpPr>
          <p:cNvPr id="6" name="Slide Number Placeholder 5">
            <a:extLst>
              <a:ext uri="{FF2B5EF4-FFF2-40B4-BE49-F238E27FC236}">
                <a16:creationId xmlns:a16="http://schemas.microsoft.com/office/drawing/2014/main" id="{BCCF282A-DF4A-4A2D-9672-8F0F770A3F1A}"/>
              </a:ext>
            </a:extLst>
          </p:cNvPr>
          <p:cNvSpPr>
            <a:spLocks noGrp="1"/>
          </p:cNvSpPr>
          <p:nvPr>
            <p:ph type="sldNum" sz="quarter" idx="4"/>
          </p:nvPr>
        </p:nvSpPr>
        <p:spPr>
          <a:xfrm>
            <a:off x="11454317" y="6420414"/>
            <a:ext cx="637909" cy="365125"/>
          </a:xfrm>
          <a:prstGeom prst="rect">
            <a:avLst/>
          </a:prstGeom>
        </p:spPr>
        <p:txBody>
          <a:bodyPr vert="horz" lIns="91440" tIns="45720" rIns="91440" bIns="45720" rtlCol="0" anchor="ctr"/>
          <a:lstStyle>
            <a:lvl1pPr algn="r">
              <a:defRPr sz="9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000000"/>
              </a:solidFill>
              <a:effectLst/>
              <a:uLnTx/>
              <a:uFillTx/>
              <a:latin typeface="Bierstadt"/>
              <a:ea typeface="+mn-ea"/>
              <a:cs typeface="+mn-cs"/>
            </a:endParaRPr>
          </a:p>
        </p:txBody>
      </p:sp>
      <p:sp>
        <p:nvSpPr>
          <p:cNvPr id="14" name="Rectangle 13">
            <a:extLst>
              <a:ext uri="{FF2B5EF4-FFF2-40B4-BE49-F238E27FC236}">
                <a16:creationId xmlns:a16="http://schemas.microsoft.com/office/drawing/2014/main" id="{ADE57300-C7FF-4578-99A0-42B0295B123C}"/>
              </a:ext>
            </a:extLst>
          </p:cNvPr>
          <p:cNvSpPr/>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Tree>
    <p:extLst>
      <p:ext uri="{BB962C8B-B14F-4D97-AF65-F5344CB8AC3E}">
        <p14:creationId xmlns:p14="http://schemas.microsoft.com/office/powerpoint/2010/main" val="20895372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DD1980C8-FD80-43D8-9D6A-0262A4D5339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ierstadt"/>
              <a:ea typeface="+mn-ea"/>
              <a:cs typeface="+mn-cs"/>
            </a:endParaRPr>
          </a:p>
        </p:txBody>
      </p:sp>
      <p:sp>
        <p:nvSpPr>
          <p:cNvPr id="2" name="Τίτλος 1">
            <a:extLst>
              <a:ext uri="{FF2B5EF4-FFF2-40B4-BE49-F238E27FC236}">
                <a16:creationId xmlns:a16="http://schemas.microsoft.com/office/drawing/2014/main" id="{4598F5BC-B177-4036-925A-6BFE9354F277}"/>
              </a:ext>
            </a:extLst>
          </p:cNvPr>
          <p:cNvSpPr>
            <a:spLocks noGrp="1"/>
          </p:cNvSpPr>
          <p:nvPr>
            <p:ph type="ctrTitle"/>
          </p:nvPr>
        </p:nvSpPr>
        <p:spPr>
          <a:xfrm>
            <a:off x="517870" y="978408"/>
            <a:ext cx="5021182" cy="2334248"/>
          </a:xfrm>
        </p:spPr>
        <p:txBody>
          <a:bodyPr vert="horz" lIns="91440" tIns="45720" rIns="91440" bIns="45720" rtlCol="0" anchor="t">
            <a:normAutofit/>
          </a:bodyPr>
          <a:lstStyle/>
          <a:p>
            <a:pPr>
              <a:lnSpc>
                <a:spcPct val="90000"/>
              </a:lnSpc>
            </a:pPr>
            <a:r>
              <a:rPr lang="en-US"/>
              <a:t>Ασφάλεια &amp; Ποιότητα Τροφίμων</a:t>
            </a:r>
          </a:p>
        </p:txBody>
      </p:sp>
      <p:sp>
        <p:nvSpPr>
          <p:cNvPr id="3" name="Υπότιτλος 2">
            <a:extLst>
              <a:ext uri="{FF2B5EF4-FFF2-40B4-BE49-F238E27FC236}">
                <a16:creationId xmlns:a16="http://schemas.microsoft.com/office/drawing/2014/main" id="{9325F1B3-3464-4ACB-9894-6B18E5887BDB}"/>
              </a:ext>
            </a:extLst>
          </p:cNvPr>
          <p:cNvSpPr>
            <a:spLocks noGrp="1"/>
          </p:cNvSpPr>
          <p:nvPr>
            <p:ph type="subTitle" idx="1"/>
          </p:nvPr>
        </p:nvSpPr>
        <p:spPr>
          <a:xfrm>
            <a:off x="6652366" y="3705226"/>
            <a:ext cx="5040785" cy="2141392"/>
          </a:xfrm>
        </p:spPr>
        <p:txBody>
          <a:bodyPr vert="horz" lIns="91440" tIns="45720" rIns="91440" bIns="45720" rtlCol="0" anchor="b">
            <a:normAutofit/>
          </a:bodyPr>
          <a:lstStyle/>
          <a:p>
            <a:pPr>
              <a:lnSpc>
                <a:spcPct val="90000"/>
              </a:lnSpc>
            </a:pPr>
            <a:endParaRPr lang="en-US" dirty="0"/>
          </a:p>
          <a:p>
            <a:pPr>
              <a:lnSpc>
                <a:spcPct val="90000"/>
              </a:lnSpc>
            </a:pPr>
            <a:r>
              <a:rPr lang="en-US" i="0" dirty="0" err="1">
                <a:latin typeface="Times New Roman" panose="02020603050405020304" pitchFamily="18" charset="0"/>
                <a:cs typeface="Times New Roman" panose="02020603050405020304" pitchFamily="18" charset="0"/>
              </a:rPr>
              <a:t>Διάλεξη</a:t>
            </a:r>
            <a:r>
              <a:rPr lang="en-US" i="0" dirty="0">
                <a:latin typeface="Times New Roman" panose="02020603050405020304" pitchFamily="18" charset="0"/>
                <a:cs typeface="Times New Roman" panose="02020603050405020304" pitchFamily="18" charset="0"/>
              </a:rPr>
              <a:t> </a:t>
            </a:r>
            <a:r>
              <a:rPr lang="en-US" i="0" dirty="0" smtClean="0">
                <a:latin typeface="Times New Roman" panose="02020603050405020304" pitchFamily="18" charset="0"/>
                <a:cs typeface="Times New Roman" panose="02020603050405020304" pitchFamily="18" charset="0"/>
              </a:rPr>
              <a:t>1</a:t>
            </a:r>
            <a:r>
              <a:rPr lang="el-GR" i="0" dirty="0" smtClean="0">
                <a:latin typeface="Times New Roman" panose="02020603050405020304" pitchFamily="18" charset="0"/>
                <a:cs typeface="Times New Roman" panose="02020603050405020304" pitchFamily="18" charset="0"/>
              </a:rPr>
              <a:t>1</a:t>
            </a:r>
            <a:r>
              <a:rPr lang="en-US" i="0" baseline="30000" dirty="0" smtClean="0">
                <a:latin typeface="Times New Roman" panose="02020603050405020304" pitchFamily="18" charset="0"/>
                <a:cs typeface="Times New Roman" panose="02020603050405020304" pitchFamily="18" charset="0"/>
              </a:rPr>
              <a:t>η</a:t>
            </a:r>
            <a:r>
              <a:rPr lang="el-GR" i="0" baseline="30000" dirty="0" smtClean="0">
                <a:latin typeface="Times New Roman" panose="02020603050405020304" pitchFamily="18" charset="0"/>
                <a:cs typeface="Times New Roman" panose="02020603050405020304" pitchFamily="18" charset="0"/>
              </a:rPr>
              <a:t> </a:t>
            </a:r>
            <a:r>
              <a:rPr lang="el-GR" i="0" dirty="0" smtClean="0">
                <a:latin typeface="Times New Roman" panose="02020603050405020304" pitchFamily="18" charset="0"/>
                <a:cs typeface="Times New Roman" panose="02020603050405020304" pitchFamily="18" charset="0"/>
              </a:rPr>
              <a:t> </a:t>
            </a:r>
            <a:endParaRPr lang="el-GR" i="0" dirty="0">
              <a:latin typeface="Times New Roman" panose="02020603050405020304" pitchFamily="18" charset="0"/>
              <a:cs typeface="Times New Roman" panose="02020603050405020304" pitchFamily="18" charset="0"/>
            </a:endParaRPr>
          </a:p>
          <a:p>
            <a:pPr>
              <a:lnSpc>
                <a:spcPct val="90000"/>
              </a:lnSpc>
            </a:pPr>
            <a:r>
              <a:rPr lang="en-US" i="0" dirty="0">
                <a:latin typeface="Times New Roman" panose="02020603050405020304" pitchFamily="18" charset="0"/>
                <a:cs typeface="Times New Roman" panose="02020603050405020304" pitchFamily="18" charset="0"/>
              </a:rPr>
              <a:t>Παλα</a:t>
            </a:r>
            <a:r>
              <a:rPr lang="en-US" i="0" dirty="0" err="1">
                <a:latin typeface="Times New Roman" panose="02020603050405020304" pitchFamily="18" charset="0"/>
                <a:cs typeface="Times New Roman" panose="02020603050405020304" pitchFamily="18" charset="0"/>
              </a:rPr>
              <a:t>ιογεώργου</a:t>
            </a:r>
            <a:r>
              <a:rPr lang="en-US" i="0" dirty="0">
                <a:latin typeface="Times New Roman" panose="02020603050405020304" pitchFamily="18" charset="0"/>
                <a:cs typeface="Times New Roman" panose="02020603050405020304" pitchFamily="18" charset="0"/>
              </a:rPr>
              <a:t> </a:t>
            </a:r>
            <a:r>
              <a:rPr lang="en-US" i="0" dirty="0" err="1">
                <a:latin typeface="Times New Roman" panose="02020603050405020304" pitchFamily="18" charset="0"/>
                <a:cs typeface="Times New Roman" panose="02020603050405020304" pitchFamily="18" charset="0"/>
              </a:rPr>
              <a:t>Αν</a:t>
            </a:r>
            <a:r>
              <a:rPr lang="en-US" i="0" dirty="0">
                <a:latin typeface="Times New Roman" panose="02020603050405020304" pitchFamily="18" charset="0"/>
                <a:cs typeface="Times New Roman" panose="02020603050405020304" pitchFamily="18" charset="0"/>
              </a:rPr>
              <a:t>αστασία</a:t>
            </a:r>
            <a:r>
              <a:rPr lang="el-GR" i="0" dirty="0">
                <a:latin typeface="Times New Roman" panose="02020603050405020304" pitchFamily="18" charset="0"/>
                <a:cs typeface="Times New Roman" panose="02020603050405020304" pitchFamily="18" charset="0"/>
              </a:rPr>
              <a:t>-</a:t>
            </a:r>
            <a:r>
              <a:rPr lang="en-US" i="0" dirty="0">
                <a:latin typeface="Times New Roman" panose="02020603050405020304" pitchFamily="18" charset="0"/>
                <a:cs typeface="Times New Roman" panose="02020603050405020304" pitchFamily="18" charset="0"/>
              </a:rPr>
              <a:t>Μα</a:t>
            </a:r>
            <a:r>
              <a:rPr lang="en-US" i="0" dirty="0" err="1">
                <a:latin typeface="Times New Roman" panose="02020603050405020304" pitchFamily="18" charset="0"/>
                <a:cs typeface="Times New Roman" panose="02020603050405020304" pitchFamily="18" charset="0"/>
              </a:rPr>
              <a:t>ρίν</a:t>
            </a:r>
            <a:r>
              <a:rPr lang="en-US" i="0" dirty="0">
                <a:latin typeface="Times New Roman" panose="02020603050405020304" pitchFamily="18" charset="0"/>
                <a:cs typeface="Times New Roman" panose="02020603050405020304" pitchFamily="18" charset="0"/>
              </a:rPr>
              <a:t>α </a:t>
            </a:r>
            <a:endParaRPr lang="el-GR" i="0" dirty="0">
              <a:latin typeface="Times New Roman" panose="02020603050405020304" pitchFamily="18" charset="0"/>
              <a:cs typeface="Times New Roman" panose="02020603050405020304" pitchFamily="18" charset="0"/>
            </a:endParaRPr>
          </a:p>
          <a:p>
            <a:pPr>
              <a:lnSpc>
                <a:spcPct val="90000"/>
              </a:lnSpc>
            </a:pPr>
            <a:r>
              <a:rPr lang="el-GR" i="0" dirty="0">
                <a:latin typeface="Times New Roman" panose="02020603050405020304" pitchFamily="18" charset="0"/>
                <a:cs typeface="Times New Roman" panose="02020603050405020304" pitchFamily="18" charset="0"/>
              </a:rPr>
              <a:t>Βιοτεχνολόγος </a:t>
            </a:r>
            <a:r>
              <a:rPr lang="en-US" i="0" dirty="0">
                <a:latin typeface="Times New Roman" panose="02020603050405020304" pitchFamily="18" charset="0"/>
                <a:cs typeface="Times New Roman" panose="02020603050405020304" pitchFamily="18" charset="0"/>
              </a:rPr>
              <a:t>MSc, PhD</a:t>
            </a:r>
          </a:p>
          <a:p>
            <a:pPr>
              <a:lnSpc>
                <a:spcPct val="90000"/>
              </a:lnSpc>
            </a:pPr>
            <a:r>
              <a:rPr lang="en-US" i="0" dirty="0">
                <a:latin typeface="Times New Roman" panose="02020603050405020304" pitchFamily="18" charset="0"/>
                <a:cs typeface="Times New Roman" panose="02020603050405020304" pitchFamily="18" charset="0"/>
              </a:rPr>
              <a:t>Πα</a:t>
            </a:r>
            <a:r>
              <a:rPr lang="en-US" i="0" dirty="0" err="1">
                <a:latin typeface="Times New Roman" panose="02020603050405020304" pitchFamily="18" charset="0"/>
                <a:cs typeface="Times New Roman" panose="02020603050405020304" pitchFamily="18" charset="0"/>
              </a:rPr>
              <a:t>νε</a:t>
            </a:r>
            <a:r>
              <a:rPr lang="en-US" i="0" dirty="0">
                <a:latin typeface="Times New Roman" panose="02020603050405020304" pitchFamily="18" charset="0"/>
                <a:cs typeface="Times New Roman" panose="02020603050405020304" pitchFamily="18" charset="0"/>
              </a:rPr>
              <a:t>πιστημιακ</a:t>
            </a:r>
            <a:r>
              <a:rPr lang="el-GR" i="0" dirty="0">
                <a:latin typeface="Times New Roman" panose="02020603050405020304" pitchFamily="18" charset="0"/>
                <a:cs typeface="Times New Roman" panose="02020603050405020304" pitchFamily="18" charset="0"/>
              </a:rPr>
              <a:t>ή</a:t>
            </a:r>
            <a:r>
              <a:rPr lang="en-US" i="0" dirty="0">
                <a:latin typeface="Times New Roman" panose="02020603050405020304" pitchFamily="18" charset="0"/>
                <a:cs typeface="Times New Roman" panose="02020603050405020304" pitchFamily="18" charset="0"/>
              </a:rPr>
              <a:t> Υπ</a:t>
            </a:r>
            <a:r>
              <a:rPr lang="en-US" i="0" dirty="0" err="1">
                <a:latin typeface="Times New Roman" panose="02020603050405020304" pitchFamily="18" charset="0"/>
                <a:cs typeface="Times New Roman" panose="02020603050405020304" pitchFamily="18" charset="0"/>
              </a:rPr>
              <a:t>ότροφος</a:t>
            </a:r>
            <a:r>
              <a:rPr lang="en-US" i="0" dirty="0">
                <a:latin typeface="Times New Roman" panose="02020603050405020304" pitchFamily="18" charset="0"/>
                <a:cs typeface="Times New Roman" panose="02020603050405020304" pitchFamily="18" charset="0"/>
              </a:rPr>
              <a:t> </a:t>
            </a:r>
          </a:p>
        </p:txBody>
      </p:sp>
      <p:sp>
        <p:nvSpPr>
          <p:cNvPr id="22" name="Rectangle 21">
            <a:extLst>
              <a:ext uri="{FF2B5EF4-FFF2-40B4-BE49-F238E27FC236}">
                <a16:creationId xmlns:a16="http://schemas.microsoft.com/office/drawing/2014/main" id="{B2C335F7-F61C-4EB4-80F2-4B1438FE66B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pic>
        <p:nvPicPr>
          <p:cNvPr id="4" name="Εικόνα 3">
            <a:extLst>
              <a:ext uri="{FF2B5EF4-FFF2-40B4-BE49-F238E27FC236}">
                <a16:creationId xmlns:a16="http://schemas.microsoft.com/office/drawing/2014/main" id="{D9BF9B61-A877-4B73-835A-318C0D829B01}"/>
              </a:ext>
            </a:extLst>
          </p:cNvPr>
          <p:cNvPicPr>
            <a:picLocks noChangeAspect="1"/>
          </p:cNvPicPr>
          <p:nvPr/>
        </p:nvPicPr>
        <p:blipFill rotWithShape="1">
          <a:blip r:embed="rId2"/>
          <a:srcRect l="2285" r="5965" b="3"/>
          <a:stretch/>
        </p:blipFill>
        <p:spPr>
          <a:xfrm>
            <a:off x="7963958" y="657369"/>
            <a:ext cx="2390626" cy="2647807"/>
          </a:xfrm>
          <a:prstGeom prst="rect">
            <a:avLst/>
          </a:prstGeom>
        </p:spPr>
      </p:pic>
      <p:sp>
        <p:nvSpPr>
          <p:cNvPr id="24" name="Rectangle 23">
            <a:extLst>
              <a:ext uri="{FF2B5EF4-FFF2-40B4-BE49-F238E27FC236}">
                <a16:creationId xmlns:a16="http://schemas.microsoft.com/office/drawing/2014/main" id="{F1189494-2B67-46D2-93D6-A122A09BF6B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Tree>
    <p:extLst>
      <p:ext uri="{BB962C8B-B14F-4D97-AF65-F5344CB8AC3E}">
        <p14:creationId xmlns:p14="http://schemas.microsoft.com/office/powerpoint/2010/main" val="29460712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1884" y="594795"/>
            <a:ext cx="11160836" cy="4870457"/>
          </a:xfrm>
        </p:spPr>
        <p:txBody>
          <a:bodyPr>
            <a:noAutofit/>
          </a:bodyPr>
          <a:lstStyle/>
          <a:p>
            <a:pPr algn="just">
              <a:lnSpc>
                <a:spcPct val="150000"/>
              </a:lnSpc>
            </a:pPr>
            <a:r>
              <a:rPr lang="el-GR" sz="1600" b="1" dirty="0">
                <a:latin typeface="Times New Roman" panose="02020603050405020304" pitchFamily="18" charset="0"/>
                <a:cs typeface="Times New Roman" panose="02020603050405020304" pitchFamily="18" charset="0"/>
              </a:rPr>
              <a:t>Παραδείγματα διαδικασιών παρακολούθησης περιλαμβάνουν: </a:t>
            </a:r>
            <a:endParaRPr lang="en-US" sz="1600" b="1" dirty="0" smtClean="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ü"/>
            </a:pPr>
            <a:r>
              <a:rPr lang="el-GR" sz="1600" dirty="0" smtClean="0">
                <a:latin typeface="Times New Roman" panose="02020603050405020304" pitchFamily="18" charset="0"/>
                <a:cs typeface="Times New Roman" panose="02020603050405020304" pitchFamily="18" charset="0"/>
              </a:rPr>
              <a:t>Δειγματοληψία </a:t>
            </a:r>
            <a:r>
              <a:rPr lang="el-GR" sz="1600" dirty="0">
                <a:latin typeface="Times New Roman" panose="02020603050405020304" pitchFamily="18" charset="0"/>
                <a:cs typeface="Times New Roman" panose="02020603050405020304" pitchFamily="18" charset="0"/>
              </a:rPr>
              <a:t>και επιθεώρηση πρώτων υλών </a:t>
            </a:r>
            <a:endParaRPr lang="en-US" sz="1600" dirty="0" smtClean="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ü"/>
            </a:pPr>
            <a:r>
              <a:rPr lang="el-GR" sz="1600" dirty="0" smtClean="0">
                <a:latin typeface="Times New Roman" panose="02020603050405020304" pitchFamily="18" charset="0"/>
                <a:cs typeface="Times New Roman" panose="02020603050405020304" pitchFamily="18" charset="0"/>
              </a:rPr>
              <a:t>Έλεγχος </a:t>
            </a:r>
            <a:r>
              <a:rPr lang="el-GR" sz="1600" dirty="0">
                <a:latin typeface="Times New Roman" panose="02020603050405020304" pitchFamily="18" charset="0"/>
                <a:cs typeface="Times New Roman" panose="02020603050405020304" pitchFamily="18" charset="0"/>
              </a:rPr>
              <a:t>και τεκμηρίωση των θερμοκρασιών του προϊόντος </a:t>
            </a:r>
            <a:endParaRPr lang="en-US" sz="1600" dirty="0" smtClean="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ü"/>
            </a:pPr>
            <a:r>
              <a:rPr lang="el-GR" sz="1600" dirty="0" smtClean="0">
                <a:latin typeface="Times New Roman" panose="02020603050405020304" pitchFamily="18" charset="0"/>
                <a:cs typeface="Times New Roman" panose="02020603050405020304" pitchFamily="18" charset="0"/>
              </a:rPr>
              <a:t>Έλεγχος </a:t>
            </a:r>
            <a:r>
              <a:rPr lang="el-GR" sz="1600" dirty="0">
                <a:latin typeface="Times New Roman" panose="02020603050405020304" pitchFamily="18" charset="0"/>
                <a:cs typeface="Times New Roman" panose="02020603050405020304" pitchFamily="18" charset="0"/>
              </a:rPr>
              <a:t>θερμοκρασίας και υγρασίας σε ξηρούς χώρους αποθήκευσης </a:t>
            </a:r>
            <a:endParaRPr lang="en-US" sz="1600" dirty="0" smtClean="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ü"/>
            </a:pPr>
            <a:r>
              <a:rPr lang="el-GR" sz="1600" dirty="0" smtClean="0">
                <a:latin typeface="Times New Roman" panose="02020603050405020304" pitchFamily="18" charset="0"/>
                <a:cs typeface="Times New Roman" panose="02020603050405020304" pitchFamily="18" charset="0"/>
              </a:rPr>
              <a:t>Έλεγχος </a:t>
            </a:r>
            <a:r>
              <a:rPr lang="el-GR" sz="1600" dirty="0">
                <a:latin typeface="Times New Roman" panose="02020603050405020304" pitchFamily="18" charset="0"/>
                <a:cs typeface="Times New Roman" panose="02020603050405020304" pitchFamily="18" charset="0"/>
              </a:rPr>
              <a:t>αποθεμάτων </a:t>
            </a:r>
            <a:endParaRPr lang="en-US" sz="1600" dirty="0" smtClean="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ü"/>
            </a:pPr>
            <a:r>
              <a:rPr lang="el-GR" sz="1600" dirty="0" smtClean="0">
                <a:latin typeface="Times New Roman" panose="02020603050405020304" pitchFamily="18" charset="0"/>
                <a:cs typeface="Times New Roman" panose="02020603050405020304" pitchFamily="18" charset="0"/>
              </a:rPr>
              <a:t>Έλεγχος </a:t>
            </a:r>
            <a:r>
              <a:rPr lang="el-GR" sz="1600" dirty="0">
                <a:latin typeface="Times New Roman" panose="02020603050405020304" pitchFamily="18" charset="0"/>
                <a:cs typeface="Times New Roman" panose="02020603050405020304" pitchFamily="18" charset="0"/>
              </a:rPr>
              <a:t>ποσοτήτων πρόσθετων που χρησιμοποιούνται για κάθε παρτίδα προϊόντος </a:t>
            </a:r>
            <a:endParaRPr lang="en-US" sz="1600" dirty="0" smtClean="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ü"/>
            </a:pPr>
            <a:r>
              <a:rPr lang="el-GR" sz="1600" dirty="0" smtClean="0">
                <a:latin typeface="Times New Roman" panose="02020603050405020304" pitchFamily="18" charset="0"/>
                <a:cs typeface="Times New Roman" panose="02020603050405020304" pitchFamily="18" charset="0"/>
              </a:rPr>
              <a:t>Δειγματοληψία </a:t>
            </a:r>
            <a:r>
              <a:rPr lang="el-GR" sz="1600" dirty="0">
                <a:latin typeface="Times New Roman" panose="02020603050405020304" pitchFamily="18" charset="0"/>
                <a:cs typeface="Times New Roman" panose="02020603050405020304" pitchFamily="18" charset="0"/>
              </a:rPr>
              <a:t>προϊόντων για βακτηριακές αναλύσεις </a:t>
            </a:r>
            <a:endParaRPr lang="en-US" sz="1600" dirty="0" smtClean="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ü"/>
            </a:pPr>
            <a:r>
              <a:rPr lang="el-GR" sz="1600" dirty="0" smtClean="0">
                <a:latin typeface="Times New Roman" panose="02020603050405020304" pitchFamily="18" charset="0"/>
                <a:cs typeface="Times New Roman" panose="02020603050405020304" pitchFamily="18" charset="0"/>
              </a:rPr>
              <a:t>Προγραμματισμένος </a:t>
            </a:r>
            <a:r>
              <a:rPr lang="el-GR" sz="1600" dirty="0">
                <a:latin typeface="Times New Roman" panose="02020603050405020304" pitchFamily="18" charset="0"/>
                <a:cs typeface="Times New Roman" panose="02020603050405020304" pitchFamily="18" charset="0"/>
              </a:rPr>
              <a:t>έλεγχος καθαρών βαρών </a:t>
            </a:r>
            <a:endParaRPr lang="en-US" sz="1600" dirty="0" smtClean="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ü"/>
            </a:pPr>
            <a:r>
              <a:rPr lang="el-GR" sz="1600" dirty="0" smtClean="0">
                <a:latin typeface="Times New Roman" panose="02020603050405020304" pitchFamily="18" charset="0"/>
                <a:cs typeface="Times New Roman" panose="02020603050405020304" pitchFamily="18" charset="0"/>
              </a:rPr>
              <a:t>Προγραμματισμένος </a:t>
            </a:r>
            <a:r>
              <a:rPr lang="el-GR" sz="1600" dirty="0">
                <a:latin typeface="Times New Roman" panose="02020603050405020304" pitchFamily="18" charset="0"/>
                <a:cs typeface="Times New Roman" panose="02020603050405020304" pitchFamily="18" charset="0"/>
              </a:rPr>
              <a:t>έλεγχος των χρησιμοποιούμενων ετικετών </a:t>
            </a:r>
            <a:endParaRPr lang="en-US" sz="1600" dirty="0" smtClean="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ü"/>
            </a:pPr>
            <a:r>
              <a:rPr lang="el-GR" sz="1600" dirty="0" smtClean="0">
                <a:latin typeface="Times New Roman" panose="02020603050405020304" pitchFamily="18" charset="0"/>
                <a:cs typeface="Times New Roman" panose="02020603050405020304" pitchFamily="18" charset="0"/>
              </a:rPr>
              <a:t>Περιοδικός </a:t>
            </a:r>
            <a:r>
              <a:rPr lang="el-GR" sz="1600" dirty="0">
                <a:latin typeface="Times New Roman" panose="02020603050405020304" pitchFamily="18" charset="0"/>
                <a:cs typeface="Times New Roman" panose="02020603050405020304" pitchFamily="18" charset="0"/>
              </a:rPr>
              <a:t>έλεγχος των προδιαγραφών ελέγχου διεργασίας/διαδικασίας </a:t>
            </a:r>
            <a:endParaRPr lang="en-US" sz="1600" dirty="0" smtClean="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ü"/>
            </a:pPr>
            <a:r>
              <a:rPr lang="el-GR" sz="1600" dirty="0" smtClean="0">
                <a:latin typeface="Times New Roman" panose="02020603050405020304" pitchFamily="18" charset="0"/>
                <a:cs typeface="Times New Roman" panose="02020603050405020304" pitchFamily="18" charset="0"/>
              </a:rPr>
              <a:t>Οπτική </a:t>
            </a:r>
            <a:r>
              <a:rPr lang="el-GR" sz="1600" dirty="0">
                <a:latin typeface="Times New Roman" panose="02020603050405020304" pitchFamily="18" charset="0"/>
                <a:cs typeface="Times New Roman" panose="02020603050405020304" pitchFamily="18" charset="0"/>
              </a:rPr>
              <a:t>επιθεώρηση προϊόντος και εξοπλισμού </a:t>
            </a:r>
            <a:endParaRPr lang="en-US" sz="1600" dirty="0" smtClean="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ü"/>
            </a:pPr>
            <a:r>
              <a:rPr lang="el-GR" sz="1600" dirty="0">
                <a:latin typeface="Times New Roman" panose="02020603050405020304" pitchFamily="18" charset="0"/>
                <a:cs typeface="Times New Roman" panose="02020603050405020304" pitchFamily="18" charset="0"/>
              </a:rPr>
              <a:t>Έλεγχος συντήρησης εξοπλισμού</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Tree>
    <p:extLst>
      <p:ext uri="{BB962C8B-B14F-4D97-AF65-F5344CB8AC3E}">
        <p14:creationId xmlns:p14="http://schemas.microsoft.com/office/powerpoint/2010/main" val="1389437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1800" dirty="0">
                <a:latin typeface="Times New Roman" panose="02020603050405020304" pitchFamily="18" charset="0"/>
                <a:cs typeface="Times New Roman" panose="02020603050405020304" pitchFamily="18" charset="0"/>
              </a:rPr>
              <a:t>Συλλογή δεδομένων παρακολούθησης </a:t>
            </a:r>
            <a:r>
              <a:rPr lang="en-US" sz="1800" dirty="0">
                <a:latin typeface="Times New Roman" panose="02020603050405020304" pitchFamily="18" charset="0"/>
                <a:cs typeface="Times New Roman" panose="02020603050405020304" pitchFamily="18" charset="0"/>
              </a:rPr>
              <a:t>CCPs </a:t>
            </a:r>
            <a:endParaRPr lang="el-GR" sz="1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17870" y="1549957"/>
            <a:ext cx="11369330" cy="4870457"/>
          </a:xfrm>
        </p:spPr>
        <p:txBody>
          <a:bodyPr>
            <a:normAutofit/>
          </a:bodyPr>
          <a:lstStyle/>
          <a:p>
            <a:pPr marL="285750" indent="-285750" algn="just">
              <a:lnSpc>
                <a:spcPct val="150000"/>
              </a:lnSpc>
              <a:buFont typeface="Wingdings" panose="05000000000000000000" pitchFamily="2" charset="2"/>
              <a:buChar char="ü"/>
            </a:pPr>
            <a:r>
              <a:rPr lang="el-GR" sz="1800" dirty="0" smtClean="0">
                <a:latin typeface="Times New Roman" panose="02020603050405020304" pitchFamily="18" charset="0"/>
                <a:cs typeface="Times New Roman" panose="02020603050405020304" pitchFamily="18" charset="0"/>
              </a:rPr>
              <a:t>Η </a:t>
            </a:r>
            <a:r>
              <a:rPr lang="el-GR" sz="1800" dirty="0">
                <a:latin typeface="Times New Roman" panose="02020603050405020304" pitchFamily="18" charset="0"/>
                <a:cs typeface="Times New Roman" panose="02020603050405020304" pitchFamily="18" charset="0"/>
              </a:rPr>
              <a:t>παρακολούθηση (monitoring) είναι δραστηριότητα συλλογής δεδομένων </a:t>
            </a:r>
            <a:endParaRPr lang="en-US" sz="1800" dirty="0" smtClean="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ü"/>
            </a:pPr>
            <a:r>
              <a:rPr lang="el-GR" sz="1800" dirty="0" smtClean="0">
                <a:latin typeface="Times New Roman" panose="02020603050405020304" pitchFamily="18" charset="0"/>
                <a:cs typeface="Times New Roman" panose="02020603050405020304" pitchFamily="18" charset="0"/>
              </a:rPr>
              <a:t>Στην </a:t>
            </a:r>
            <a:r>
              <a:rPr lang="el-GR" sz="1800" dirty="0">
                <a:latin typeface="Times New Roman" panose="02020603050405020304" pitchFamily="18" charset="0"/>
                <a:cs typeface="Times New Roman" panose="02020603050405020304" pitchFamily="18" charset="0"/>
              </a:rPr>
              <a:t>παρακολούθηση των CCPs και στη συλλογή δεδομένων στηρίζεται η λήψη αποφάσεων και κατάλληλων ενεργειών σχετικά με την ασφάλεια των τροφίμων </a:t>
            </a:r>
            <a:endParaRPr lang="en-US" sz="1800" dirty="0" smtClean="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ü"/>
            </a:pPr>
            <a:r>
              <a:rPr lang="el-GR" sz="1800" dirty="0">
                <a:latin typeface="Times New Roman" panose="02020603050405020304" pitchFamily="18" charset="0"/>
                <a:cs typeface="Times New Roman" panose="02020603050405020304" pitchFamily="18" charset="0"/>
              </a:rPr>
              <a:t>Χωρίς </a:t>
            </a:r>
            <a:r>
              <a:rPr lang="el-GR" sz="1800" dirty="0">
                <a:latin typeface="Times New Roman" panose="02020603050405020304" pitchFamily="18" charset="0"/>
                <a:cs typeface="Times New Roman" panose="02020603050405020304" pitchFamily="18" charset="0"/>
              </a:rPr>
              <a:t>αποτελεσματική παρακολούθηση και καταγραφή δεδομένων, δεν υπάρχει σύστημα </a:t>
            </a:r>
            <a:r>
              <a:rPr lang="el-GR" sz="1800" dirty="0">
                <a:latin typeface="Times New Roman" panose="02020603050405020304" pitchFamily="18" charset="0"/>
                <a:cs typeface="Times New Roman" panose="02020603050405020304" pitchFamily="18" charset="0"/>
              </a:rPr>
              <a:t>HACCP</a:t>
            </a:r>
            <a:endParaRPr lang="en-US" sz="1800" dirty="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ü"/>
            </a:pPr>
            <a:r>
              <a:rPr lang="el-GR" sz="1800" dirty="0">
                <a:latin typeface="Times New Roman" panose="02020603050405020304" pitchFamily="18" charset="0"/>
                <a:cs typeface="Times New Roman" panose="02020603050405020304" pitchFamily="18" charset="0"/>
              </a:rPr>
              <a:t>Η </a:t>
            </a:r>
            <a:r>
              <a:rPr lang="el-GR" sz="1800" dirty="0">
                <a:latin typeface="Times New Roman" panose="02020603050405020304" pitchFamily="18" charset="0"/>
                <a:cs typeface="Times New Roman" panose="02020603050405020304" pitchFamily="18" charset="0"/>
              </a:rPr>
              <a:t>παρακολούθηση μέσω παρατήρησης (‘ποιοτικός δείκτης ελέγχου’) είναι η πιο κοινή μέθοδος συλλογής δεδομένων (προσοχή στην υποκειμενικότητα → εκπαίδευση!) </a:t>
            </a:r>
            <a:endParaRPr lang="en-US" sz="1800" dirty="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ü"/>
            </a:pPr>
            <a:r>
              <a:rPr lang="el-GR" sz="1800" dirty="0">
                <a:latin typeface="Times New Roman" panose="02020603050405020304" pitchFamily="18" charset="0"/>
                <a:cs typeface="Times New Roman" panose="02020603050405020304" pitchFamily="18" charset="0"/>
              </a:rPr>
              <a:t>Η </a:t>
            </a:r>
            <a:r>
              <a:rPr lang="el-GR" sz="1800" dirty="0">
                <a:latin typeface="Times New Roman" panose="02020603050405020304" pitchFamily="18" charset="0"/>
                <a:cs typeface="Times New Roman" panose="02020603050405020304" pitchFamily="18" charset="0"/>
              </a:rPr>
              <a:t>παρακολούθηση μέσω μετρήσεων (‘ποσοτικός δείκτης ελέγχου’)απαιτεί βαθμονομημένο εξοπλισμό και σαφείς οδηγίες εργασίας! </a:t>
            </a:r>
            <a:endParaRPr lang="en-US" sz="1800" dirty="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ü"/>
            </a:pPr>
            <a:r>
              <a:rPr lang="el-GR" sz="1800" dirty="0">
                <a:latin typeface="Times New Roman" panose="02020603050405020304" pitchFamily="18" charset="0"/>
                <a:cs typeface="Times New Roman" panose="02020603050405020304" pitchFamily="18" charset="0"/>
              </a:rPr>
              <a:t>Συνεχής </a:t>
            </a:r>
            <a:r>
              <a:rPr lang="el-GR" sz="1800" dirty="0">
                <a:latin typeface="Times New Roman" panose="02020603050405020304" pitchFamily="18" charset="0"/>
                <a:cs typeface="Times New Roman" panose="02020603050405020304" pitchFamily="18" charset="0"/>
              </a:rPr>
              <a:t>ή διαλείπουσα παρακολούθηση; (→ στατιστική ανάλυση) </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Tree>
    <p:extLst>
      <p:ext uri="{BB962C8B-B14F-4D97-AF65-F5344CB8AC3E}">
        <p14:creationId xmlns:p14="http://schemas.microsoft.com/office/powerpoint/2010/main" val="4080595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pic>
        <p:nvPicPr>
          <p:cNvPr id="5" name="Picture 4"/>
          <p:cNvPicPr>
            <a:picLocks noChangeAspect="1"/>
          </p:cNvPicPr>
          <p:nvPr/>
        </p:nvPicPr>
        <p:blipFill rotWithShape="1">
          <a:blip r:embed="rId2"/>
          <a:srcRect l="29931" t="17284" r="29236" b="9260"/>
          <a:stretch/>
        </p:blipFill>
        <p:spPr>
          <a:xfrm>
            <a:off x="3806734" y="1010214"/>
            <a:ext cx="4462780" cy="5410200"/>
          </a:xfrm>
          <a:prstGeom prst="rect">
            <a:avLst/>
          </a:prstGeom>
        </p:spPr>
      </p:pic>
    </p:spTree>
    <p:extLst>
      <p:ext uri="{BB962C8B-B14F-4D97-AF65-F5344CB8AC3E}">
        <p14:creationId xmlns:p14="http://schemas.microsoft.com/office/powerpoint/2010/main" val="24508278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470" y="3115367"/>
            <a:ext cx="5021182" cy="578249"/>
          </a:xfrm>
        </p:spPr>
        <p:txBody>
          <a:bodyPr>
            <a:normAutofit/>
          </a:bodyPr>
          <a:lstStyle/>
          <a:p>
            <a:r>
              <a:rPr lang="el-GR" sz="1800" dirty="0">
                <a:latin typeface="Times New Roman" panose="02020603050405020304" pitchFamily="18" charset="0"/>
                <a:cs typeface="Times New Roman" panose="02020603050405020304" pitchFamily="18" charset="0"/>
              </a:rPr>
              <a:t>Αρχή #5 – Καθιέρωση διορθωτικών ενεργειών</a:t>
            </a:r>
          </a:p>
        </p:txBody>
      </p:sp>
      <p:sp>
        <p:nvSpPr>
          <p:cNvPr id="3" name="Content Placeholder 2"/>
          <p:cNvSpPr>
            <a:spLocks noGrp="1"/>
          </p:cNvSpPr>
          <p:nvPr>
            <p:ph idx="1"/>
          </p:nvPr>
        </p:nvSpPr>
        <p:spPr>
          <a:xfrm>
            <a:off x="6629510" y="2042315"/>
            <a:ext cx="5021182" cy="2724352"/>
          </a:xfrm>
        </p:spPr>
        <p:txBody>
          <a:bodyPr>
            <a:normAutofit/>
          </a:bodyPr>
          <a:lstStyle/>
          <a:p>
            <a:pPr algn="just">
              <a:lnSpc>
                <a:spcPct val="150000"/>
              </a:lnSpc>
            </a:pPr>
            <a:r>
              <a:rPr lang="el-GR" sz="1800" b="1" dirty="0">
                <a:latin typeface="Times New Roman" panose="02020603050405020304" pitchFamily="18" charset="0"/>
                <a:cs typeface="Times New Roman" panose="02020603050405020304" pitchFamily="18" charset="0"/>
              </a:rPr>
              <a:t>Διορθωτική ενέργεια </a:t>
            </a:r>
            <a:r>
              <a:rPr lang="el-GR" sz="1800" dirty="0">
                <a:latin typeface="Times New Roman" panose="02020603050405020304" pitchFamily="18" charset="0"/>
                <a:cs typeface="Times New Roman" panose="02020603050405020304" pitchFamily="18" charset="0"/>
              </a:rPr>
              <a:t>(corrective action) χαρακτηρίζεται η ενέργεια που πρέπει να ληφθεί όταν τα αποτελέσματα της παρακολούθησης στο CCP δεικνύουν απώλεια ελέγχου.</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Tree>
    <p:extLst>
      <p:ext uri="{BB962C8B-B14F-4D97-AF65-F5344CB8AC3E}">
        <p14:creationId xmlns:p14="http://schemas.microsoft.com/office/powerpoint/2010/main" val="5359701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406399" y="1053237"/>
            <a:ext cx="11252201" cy="2585323"/>
          </a:xfrm>
          <a:prstGeom prst="rect">
            <a:avLst/>
          </a:prstGeom>
        </p:spPr>
        <p:txBody>
          <a:bodyPr wrap="square">
            <a:spAutoFit/>
          </a:bodyPr>
          <a:lstStyle/>
          <a:p>
            <a:pPr algn="just">
              <a:lnSpc>
                <a:spcPct val="150000"/>
              </a:lnSpc>
            </a:pPr>
            <a:r>
              <a:rPr lang="el-GR" b="1" dirty="0" smtClean="0">
                <a:latin typeface="Times New Roman" panose="02020603050405020304" pitchFamily="18" charset="0"/>
                <a:cs typeface="Times New Roman" panose="02020603050405020304" pitchFamily="18" charset="0"/>
              </a:rPr>
              <a:t>Παραδείγματα διορθωτικών ενεργειών </a:t>
            </a:r>
            <a:endParaRPr lang="en-US" b="1" dirty="0" smtClean="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ü"/>
            </a:pPr>
            <a:r>
              <a:rPr lang="el-GR" dirty="0" smtClean="0">
                <a:latin typeface="Times New Roman" panose="02020603050405020304" pitchFamily="18" charset="0"/>
                <a:cs typeface="Times New Roman" panose="02020603050405020304" pitchFamily="18" charset="0"/>
              </a:rPr>
              <a:t>Δέσμευση του προϊόντος για αξιολόγηση της ασφάλειάς του </a:t>
            </a:r>
            <a:endParaRPr lang="en-US" dirty="0" smtClean="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ü"/>
            </a:pPr>
            <a:r>
              <a:rPr lang="el-GR" dirty="0" smtClean="0">
                <a:latin typeface="Times New Roman" panose="02020603050405020304" pitchFamily="18" charset="0"/>
                <a:cs typeface="Times New Roman" panose="02020603050405020304" pitchFamily="18" charset="0"/>
              </a:rPr>
              <a:t>Εκτροπή του προϊόντος/συστατικού σε άλλη γραμμή παραγωγής, όπου η απόκλιση δεν θεωρείται κρίσιμη </a:t>
            </a:r>
            <a:endParaRPr lang="en-US" dirty="0" smtClean="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ü"/>
            </a:pPr>
            <a:r>
              <a:rPr lang="el-GR" dirty="0" smtClean="0">
                <a:latin typeface="Times New Roman" panose="02020603050405020304" pitchFamily="18" charset="0"/>
                <a:cs typeface="Times New Roman" panose="02020603050405020304" pitchFamily="18" charset="0"/>
              </a:rPr>
              <a:t>Ανακατεργασία/Επανεπεξεργασία του προϊόντος </a:t>
            </a:r>
            <a:endParaRPr lang="en-US" dirty="0" smtClean="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ü"/>
            </a:pPr>
            <a:r>
              <a:rPr lang="el-GR" dirty="0" smtClean="0">
                <a:latin typeface="Times New Roman" panose="02020603050405020304" pitchFamily="18" charset="0"/>
                <a:cs typeface="Times New Roman" panose="02020603050405020304" pitchFamily="18" charset="0"/>
              </a:rPr>
              <a:t>Απόρριψη Α΄ ύλης </a:t>
            </a:r>
            <a:endParaRPr lang="en-US" dirty="0" smtClean="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ü"/>
            </a:pPr>
            <a:r>
              <a:rPr lang="el-GR" dirty="0" smtClean="0">
                <a:latin typeface="Times New Roman" panose="02020603050405020304" pitchFamily="18" charset="0"/>
                <a:cs typeface="Times New Roman" panose="02020603050405020304" pitchFamily="18" charset="0"/>
              </a:rPr>
              <a:t>Καταστροφή του προϊόντος </a:t>
            </a:r>
            <a:endParaRPr lang="el-G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54452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5667" y="969264"/>
            <a:ext cx="11217683" cy="4870457"/>
          </a:xfrm>
        </p:spPr>
        <p:txBody>
          <a:bodyPr>
            <a:normAutofit/>
          </a:bodyPr>
          <a:lstStyle/>
          <a:p>
            <a:pPr algn="just">
              <a:lnSpc>
                <a:spcPct val="150000"/>
              </a:lnSpc>
            </a:pPr>
            <a:r>
              <a:rPr lang="el-GR" sz="1800" b="1" dirty="0">
                <a:latin typeface="Times New Roman" panose="02020603050405020304" pitchFamily="18" charset="0"/>
                <a:cs typeface="Times New Roman" panose="02020603050405020304" pitchFamily="18" charset="0"/>
              </a:rPr>
              <a:t>Στάδια διορθωτικής ενέργειας </a:t>
            </a:r>
            <a:endParaRPr lang="en-US" sz="1800" b="1" dirty="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ü"/>
            </a:pPr>
            <a:r>
              <a:rPr lang="el-GR" sz="1800" dirty="0" smtClean="0">
                <a:latin typeface="Times New Roman" panose="02020603050405020304" pitchFamily="18" charset="0"/>
                <a:cs typeface="Times New Roman" panose="02020603050405020304" pitchFamily="18" charset="0"/>
              </a:rPr>
              <a:t>Αναγνώριση </a:t>
            </a:r>
            <a:r>
              <a:rPr lang="el-GR" sz="1800" dirty="0">
                <a:latin typeface="Times New Roman" panose="02020603050405020304" pitchFamily="18" charset="0"/>
                <a:cs typeface="Times New Roman" panose="02020603050405020304" pitchFamily="18" charset="0"/>
              </a:rPr>
              <a:t>της αιτίας απόκλισης </a:t>
            </a:r>
            <a:endParaRPr lang="en-US" sz="1800" dirty="0" smtClean="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ü"/>
            </a:pPr>
            <a:r>
              <a:rPr lang="el-GR" sz="1800" dirty="0" smtClean="0">
                <a:latin typeface="Times New Roman" panose="02020603050405020304" pitchFamily="18" charset="0"/>
                <a:cs typeface="Times New Roman" panose="02020603050405020304" pitchFamily="18" charset="0"/>
              </a:rPr>
              <a:t>Καθορισμός </a:t>
            </a:r>
            <a:r>
              <a:rPr lang="el-GR" sz="1800" dirty="0">
                <a:latin typeface="Times New Roman" panose="02020603050405020304" pitchFamily="18" charset="0"/>
                <a:cs typeface="Times New Roman" panose="02020603050405020304" pitchFamily="18" charset="0"/>
              </a:rPr>
              <a:t>διάθεσης προϊόντος </a:t>
            </a:r>
            <a:endParaRPr lang="en-US" sz="1800" dirty="0" smtClean="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ü"/>
            </a:pPr>
            <a:r>
              <a:rPr lang="el-GR" sz="1800" dirty="0" smtClean="0">
                <a:latin typeface="Times New Roman" panose="02020603050405020304" pitchFamily="18" charset="0"/>
                <a:cs typeface="Times New Roman" panose="02020603050405020304" pitchFamily="18" charset="0"/>
              </a:rPr>
              <a:t>Καταγραφή </a:t>
            </a:r>
            <a:r>
              <a:rPr lang="el-GR" sz="1800" dirty="0">
                <a:latin typeface="Times New Roman" panose="02020603050405020304" pitchFamily="18" charset="0"/>
                <a:cs typeface="Times New Roman" panose="02020603050405020304" pitchFamily="18" charset="0"/>
              </a:rPr>
              <a:t>και αρχειοθέτηση της διορθωτικής ενέργειας </a:t>
            </a:r>
            <a:endParaRPr lang="en-US" sz="1800" dirty="0" smtClean="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ü"/>
            </a:pPr>
            <a:r>
              <a:rPr lang="el-GR" sz="1800" dirty="0" smtClean="0">
                <a:latin typeface="Times New Roman" panose="02020603050405020304" pitchFamily="18" charset="0"/>
                <a:cs typeface="Times New Roman" panose="02020603050405020304" pitchFamily="18" charset="0"/>
              </a:rPr>
              <a:t>Επαναξιολόγηση </a:t>
            </a:r>
            <a:r>
              <a:rPr lang="el-GR" sz="1800" dirty="0">
                <a:latin typeface="Times New Roman" panose="02020603050405020304" pitchFamily="18" charset="0"/>
                <a:cs typeface="Times New Roman" panose="02020603050405020304" pitchFamily="18" charset="0"/>
              </a:rPr>
              <a:t>του σχεδίου HACCP</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Tree>
    <p:extLst>
      <p:ext uri="{BB962C8B-B14F-4D97-AF65-F5344CB8AC3E}">
        <p14:creationId xmlns:p14="http://schemas.microsoft.com/office/powerpoint/2010/main" val="20800093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5" name="Rectangle 4"/>
          <p:cNvSpPr/>
          <p:nvPr/>
        </p:nvSpPr>
        <p:spPr>
          <a:xfrm>
            <a:off x="465666" y="811874"/>
            <a:ext cx="11065933" cy="4247317"/>
          </a:xfrm>
          <a:prstGeom prst="rect">
            <a:avLst/>
          </a:prstGeom>
        </p:spPr>
        <p:txBody>
          <a:bodyPr wrap="square">
            <a:spAutoFit/>
          </a:bodyPr>
          <a:lstStyle/>
          <a:p>
            <a:pPr algn="just">
              <a:lnSpc>
                <a:spcPct val="150000"/>
              </a:lnSpc>
            </a:pPr>
            <a:r>
              <a:rPr lang="el-GR" dirty="0" smtClean="0">
                <a:latin typeface="Times New Roman" panose="02020603050405020304" pitchFamily="18" charset="0"/>
                <a:cs typeface="Times New Roman" panose="02020603050405020304" pitchFamily="18" charset="0"/>
              </a:rPr>
              <a:t>Για παράδειγμα...</a:t>
            </a:r>
            <a:endParaRPr lang="en-US" dirty="0" smtClean="0">
              <a:latin typeface="Times New Roman" panose="02020603050405020304" pitchFamily="18" charset="0"/>
              <a:cs typeface="Times New Roman" panose="02020603050405020304" pitchFamily="18" charset="0"/>
            </a:endParaRPr>
          </a:p>
          <a:p>
            <a:pPr algn="just">
              <a:lnSpc>
                <a:spcPct val="150000"/>
              </a:lnSpc>
            </a:pPr>
            <a:endParaRPr lang="en-US" dirty="0" smtClean="0">
              <a:latin typeface="Times New Roman" panose="02020603050405020304" pitchFamily="18" charset="0"/>
              <a:cs typeface="Times New Roman" panose="02020603050405020304" pitchFamily="18" charset="0"/>
            </a:endParaRPr>
          </a:p>
          <a:p>
            <a:pPr algn="just">
              <a:lnSpc>
                <a:spcPct val="150000"/>
              </a:lnSpc>
            </a:pPr>
            <a:r>
              <a:rPr lang="el-GR" dirty="0" smtClean="0">
                <a:latin typeface="Times New Roman" panose="02020603050405020304" pitchFamily="18" charset="0"/>
                <a:cs typeface="Times New Roman" panose="02020603050405020304" pitchFamily="18" charset="0"/>
              </a:rPr>
              <a:t>«Εάν η θερμοκρασία του γάλακτος στον παστεριωτήρα πέσει κάτω από το κρίσιμο όριο (CL), τότε η ροή του γάλακτος εκτρέπεται μέχρι την επίτευξη της επιθυμητής θερμοκρασίας. Το γάλα επαναπαστεριώνεται. Γίνεται έλεγχος λειτουργίας των μονάδων ψύξης/θέρμανσης για να καθοριστεί η αιτία για τη θερμοκρασιακή απόκλιση, η οποία οδήγησε στην εκτροπή της ροής του προϊόντος. Εάν είναι απαραίτητο, διακόπτεται η παραγωγή και γίνεται επιδιόρθωση του εξοπλισμού, επανακτάται ο έλεγχος και συνεχίζεται η παραγωγική διαδικασία.» </a:t>
            </a:r>
            <a:endParaRPr lang="en-US" dirty="0" smtClean="0">
              <a:latin typeface="Times New Roman" panose="02020603050405020304" pitchFamily="18" charset="0"/>
              <a:cs typeface="Times New Roman" panose="02020603050405020304" pitchFamily="18" charset="0"/>
            </a:endParaRPr>
          </a:p>
          <a:p>
            <a:pPr algn="just">
              <a:lnSpc>
                <a:spcPct val="150000"/>
              </a:lnSpc>
            </a:pPr>
            <a:endParaRPr lang="en-US" dirty="0">
              <a:latin typeface="Times New Roman" panose="02020603050405020304" pitchFamily="18" charset="0"/>
              <a:cs typeface="Times New Roman" panose="02020603050405020304" pitchFamily="18" charset="0"/>
            </a:endParaRPr>
          </a:p>
          <a:p>
            <a:pPr algn="just">
              <a:lnSpc>
                <a:spcPct val="150000"/>
              </a:lnSpc>
            </a:pPr>
            <a:r>
              <a:rPr lang="el-GR" dirty="0" smtClean="0">
                <a:latin typeface="Times New Roman" panose="02020603050405020304" pitchFamily="18" charset="0"/>
                <a:cs typeface="Times New Roman" panose="02020603050405020304" pitchFamily="18" charset="0"/>
              </a:rPr>
              <a:t>«Εάν η θερμοκρασία στο εσωτερικό του προϊόντος δεν είναι η επιθυμητή στον απαιτούμενο χρόνο, τότε το προϊόν επαναθερμαίνεται (recook) ή καταστρέφεται»</a:t>
            </a:r>
            <a:endParaRPr lang="el-G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70908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737" y="2894629"/>
            <a:ext cx="5021182" cy="1019725"/>
          </a:xfrm>
        </p:spPr>
        <p:txBody>
          <a:bodyPr>
            <a:normAutofit/>
          </a:bodyPr>
          <a:lstStyle/>
          <a:p>
            <a:pPr>
              <a:lnSpc>
                <a:spcPct val="150000"/>
              </a:lnSpc>
            </a:pPr>
            <a:r>
              <a:rPr lang="el-GR" sz="1800" dirty="0">
                <a:latin typeface="Times New Roman" panose="02020603050405020304" pitchFamily="18" charset="0"/>
                <a:cs typeface="Times New Roman" panose="02020603050405020304" pitchFamily="18" charset="0"/>
              </a:rPr>
              <a:t>Αρχή #6 – Καθιέρωση διαδικασιών επιβεβαίωσης (επαλήθευσης)</a:t>
            </a:r>
          </a:p>
        </p:txBody>
      </p:sp>
      <p:sp>
        <p:nvSpPr>
          <p:cNvPr id="3" name="Content Placeholder 2"/>
          <p:cNvSpPr>
            <a:spLocks noGrp="1"/>
          </p:cNvSpPr>
          <p:nvPr>
            <p:ph idx="1"/>
          </p:nvPr>
        </p:nvSpPr>
        <p:spPr>
          <a:xfrm>
            <a:off x="6535168" y="2300730"/>
            <a:ext cx="5021182" cy="2207521"/>
          </a:xfrm>
        </p:spPr>
        <p:txBody>
          <a:bodyPr>
            <a:normAutofit/>
          </a:bodyPr>
          <a:lstStyle/>
          <a:p>
            <a:pPr algn="just">
              <a:lnSpc>
                <a:spcPct val="150000"/>
              </a:lnSpc>
            </a:pPr>
            <a:r>
              <a:rPr lang="el-GR" sz="1800" b="1" dirty="0">
                <a:latin typeface="Times New Roman" panose="02020603050405020304" pitchFamily="18" charset="0"/>
                <a:cs typeface="Times New Roman" panose="02020603050405020304" pitchFamily="18" charset="0"/>
              </a:rPr>
              <a:t>Επιβεβαίωση</a:t>
            </a:r>
            <a:r>
              <a:rPr lang="el-GR" sz="1800" dirty="0">
                <a:latin typeface="Times New Roman" panose="02020603050405020304" pitchFamily="18" charset="0"/>
                <a:cs typeface="Times New Roman" panose="02020603050405020304" pitchFamily="18" charset="0"/>
              </a:rPr>
              <a:t> (verification) ορίζεται το σύνολο των μεθόδων, διαδικασιών και δοκιμών που χρησιμοποιούνται για τη διαπίστωση εάν το σύστημα HACCP που εφαρμόζεται βρίσκεται σε συμφωνία με το σχέδιο HACCP.</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Tree>
    <p:extLst>
      <p:ext uri="{BB962C8B-B14F-4D97-AF65-F5344CB8AC3E}">
        <p14:creationId xmlns:p14="http://schemas.microsoft.com/office/powerpoint/2010/main" val="29449099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1067" y="969264"/>
            <a:ext cx="11192283" cy="4870457"/>
          </a:xfrm>
        </p:spPr>
        <p:txBody>
          <a:bodyPr>
            <a:normAutofit/>
          </a:bodyPr>
          <a:lstStyle/>
          <a:p>
            <a:pPr algn="just">
              <a:lnSpc>
                <a:spcPct val="150000"/>
              </a:lnSpc>
            </a:pPr>
            <a:r>
              <a:rPr lang="el-GR" sz="1800" b="1" dirty="0">
                <a:latin typeface="Times New Roman" panose="02020603050405020304" pitchFamily="18" charset="0"/>
                <a:cs typeface="Times New Roman" panose="02020603050405020304" pitchFamily="18" charset="0"/>
              </a:rPr>
              <a:t>Η επιβεβαίωση στο HACCP… </a:t>
            </a:r>
            <a:endParaRPr lang="el-GR" sz="1800" b="1" dirty="0" smtClean="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ü"/>
            </a:pPr>
            <a:r>
              <a:rPr lang="el-GR" sz="1800" dirty="0" smtClean="0">
                <a:latin typeface="Times New Roman" panose="02020603050405020304" pitchFamily="18" charset="0"/>
                <a:cs typeface="Times New Roman" panose="02020603050405020304" pitchFamily="18" charset="0"/>
              </a:rPr>
              <a:t>Εξασφάλιση </a:t>
            </a:r>
            <a:r>
              <a:rPr lang="el-GR" sz="1800" dirty="0">
                <a:latin typeface="Times New Roman" panose="02020603050405020304" pitchFamily="18" charset="0"/>
                <a:cs typeface="Times New Roman" panose="02020603050405020304" pitchFamily="18" charset="0"/>
              </a:rPr>
              <a:t>ότι το σχέδιο HACCP λειτουργεί στην πράξη (δηλ. ταύτιση σχεδίου και συστήματος HACCP) </a:t>
            </a:r>
            <a:endParaRPr lang="el-GR" sz="1800" dirty="0" smtClean="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ü"/>
            </a:pPr>
            <a:r>
              <a:rPr lang="el-GR" sz="1800" dirty="0" smtClean="0">
                <a:latin typeface="Times New Roman" panose="02020603050405020304" pitchFamily="18" charset="0"/>
                <a:cs typeface="Times New Roman" panose="02020603050405020304" pitchFamily="18" charset="0"/>
              </a:rPr>
              <a:t>Εγκυρότητα </a:t>
            </a:r>
            <a:r>
              <a:rPr lang="el-GR" sz="1800" dirty="0">
                <a:latin typeface="Times New Roman" panose="02020603050405020304" pitchFamily="18" charset="0"/>
                <a:cs typeface="Times New Roman" panose="02020603050405020304" pitchFamily="18" charset="0"/>
              </a:rPr>
              <a:t>του σχεδίου HACCP (επικύρωση) </a:t>
            </a:r>
            <a:endParaRPr lang="el-GR" sz="1800" dirty="0" smtClean="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ü"/>
            </a:pPr>
            <a:r>
              <a:rPr lang="el-GR" sz="1800" dirty="0" smtClean="0">
                <a:latin typeface="Times New Roman" panose="02020603050405020304" pitchFamily="18" charset="0"/>
                <a:cs typeface="Times New Roman" panose="02020603050405020304" pitchFamily="18" charset="0"/>
              </a:rPr>
              <a:t>Εξασφάλιση </a:t>
            </a:r>
            <a:r>
              <a:rPr lang="el-GR" sz="1800" dirty="0">
                <a:latin typeface="Times New Roman" panose="02020603050405020304" pitchFamily="18" charset="0"/>
                <a:cs typeface="Times New Roman" panose="02020603050405020304" pitchFamily="18" charset="0"/>
              </a:rPr>
              <a:t>ότι το σχέδιο HACCP είναι ενημερωμένο (δυναμικό σύστημα) </a:t>
            </a:r>
            <a:endParaRPr lang="el-GR" sz="1800" dirty="0" smtClean="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ü"/>
            </a:pPr>
            <a:r>
              <a:rPr lang="el-GR" sz="1800" dirty="0" smtClean="0">
                <a:latin typeface="Times New Roman" panose="02020603050405020304" pitchFamily="18" charset="0"/>
                <a:cs typeface="Times New Roman" panose="02020603050405020304" pitchFamily="18" charset="0"/>
              </a:rPr>
              <a:t>Κατ</a:t>
            </a:r>
            <a:r>
              <a:rPr lang="el-GR" sz="1800" dirty="0">
                <a:latin typeface="Times New Roman" panose="02020603050405020304" pitchFamily="18" charset="0"/>
                <a:cs typeface="Times New Roman" panose="02020603050405020304" pitchFamily="18" charset="0"/>
              </a:rPr>
              <a:t>’ ελάχιστον, ετήσια επιβεβαίωση του συστήματος HACCP</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Tree>
    <p:extLst>
      <p:ext uri="{BB962C8B-B14F-4D97-AF65-F5344CB8AC3E}">
        <p14:creationId xmlns:p14="http://schemas.microsoft.com/office/powerpoint/2010/main" val="41747937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69264"/>
            <a:ext cx="11302350" cy="4870457"/>
          </a:xfrm>
        </p:spPr>
        <p:txBody>
          <a:bodyPr>
            <a:normAutofit/>
          </a:bodyPr>
          <a:lstStyle/>
          <a:p>
            <a:pPr algn="just">
              <a:lnSpc>
                <a:spcPct val="150000"/>
              </a:lnSpc>
            </a:pPr>
            <a:r>
              <a:rPr lang="el-GR" sz="1800" dirty="0">
                <a:latin typeface="Times New Roman" panose="02020603050405020304" pitchFamily="18" charset="0"/>
                <a:cs typeface="Times New Roman" panose="02020603050405020304" pitchFamily="18" charset="0"/>
              </a:rPr>
              <a:t>Ο κύριος τύπος επαλήθευσης στο HACCP είναι η </a:t>
            </a:r>
            <a:r>
              <a:rPr lang="el-GR" sz="1800" b="1" dirty="0">
                <a:latin typeface="Times New Roman" panose="02020603050405020304" pitchFamily="18" charset="0"/>
                <a:cs typeface="Times New Roman" panose="02020603050405020304" pitchFamily="18" charset="0"/>
              </a:rPr>
              <a:t>επικύρωση</a:t>
            </a:r>
            <a:r>
              <a:rPr lang="el-GR" sz="1800" dirty="0">
                <a:latin typeface="Times New Roman" panose="02020603050405020304" pitchFamily="18" charset="0"/>
                <a:cs typeface="Times New Roman" panose="02020603050405020304" pitchFamily="18" charset="0"/>
              </a:rPr>
              <a:t> ότι τα κρίσιμα όρια των CCPs είναι επαρκή για τον επιδιωκόμενο σκοπό τους. Η επικύρωση είναι το πρωταρχικό στάδιο κατά το οποίο το σχέδιο HACCP δοκιμάζεται και αναθεωρείται πριν από την εφαρμογή του</a:t>
            </a:r>
            <a:r>
              <a:rPr lang="el-GR" sz="1800" dirty="0" smtClean="0">
                <a:latin typeface="Times New Roman" panose="02020603050405020304" pitchFamily="18" charset="0"/>
                <a:cs typeface="Times New Roman" panose="02020603050405020304" pitchFamily="18" charset="0"/>
              </a:rPr>
              <a:t>.</a:t>
            </a:r>
          </a:p>
          <a:p>
            <a:pPr algn="just">
              <a:lnSpc>
                <a:spcPct val="150000"/>
              </a:lnSpc>
            </a:pPr>
            <a:endParaRPr lang="el-GR" sz="1800" dirty="0">
              <a:latin typeface="Times New Roman" panose="02020603050405020304" pitchFamily="18" charset="0"/>
              <a:cs typeface="Times New Roman" panose="02020603050405020304" pitchFamily="18" charset="0"/>
            </a:endParaRPr>
          </a:p>
          <a:p>
            <a:pPr algn="just">
              <a:lnSpc>
                <a:spcPct val="150000"/>
              </a:lnSpc>
            </a:pPr>
            <a:r>
              <a:rPr lang="el-GR" sz="1800" dirty="0">
                <a:latin typeface="Times New Roman" panose="02020603050405020304" pitchFamily="18" charset="0"/>
                <a:cs typeface="Times New Roman" panose="02020603050405020304" pitchFamily="18" charset="0"/>
              </a:rPr>
              <a:t>Οι </a:t>
            </a:r>
            <a:r>
              <a:rPr lang="el-GR" sz="1800" b="1" dirty="0">
                <a:latin typeface="Times New Roman" panose="02020603050405020304" pitchFamily="18" charset="0"/>
                <a:cs typeface="Times New Roman" panose="02020603050405020304" pitchFamily="18" charset="0"/>
              </a:rPr>
              <a:t>μικροβιολογικές ή αναλυτικές δοκιμές </a:t>
            </a:r>
            <a:r>
              <a:rPr lang="el-GR" sz="1800" dirty="0">
                <a:latin typeface="Times New Roman" panose="02020603050405020304" pitchFamily="18" charset="0"/>
                <a:cs typeface="Times New Roman" panose="02020603050405020304" pitchFamily="18" charset="0"/>
              </a:rPr>
              <a:t>μπορούν να χρησιμοποιηθούν αποτελεσματικά προκειμένου να επιβεβαιωθεί ότι η διαδικασία είναι υπό έλεγχο και ότι παράγεται αποδεκτό (ασφαλές) προϊόν. </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pic>
        <p:nvPicPr>
          <p:cNvPr id="5" name="Picture 4"/>
          <p:cNvPicPr>
            <a:picLocks noChangeAspect="1"/>
          </p:cNvPicPr>
          <p:nvPr/>
        </p:nvPicPr>
        <p:blipFill rotWithShape="1">
          <a:blip r:embed="rId2"/>
          <a:srcRect t="15411" b="25096"/>
          <a:stretch/>
        </p:blipFill>
        <p:spPr>
          <a:xfrm>
            <a:off x="7975599" y="4572001"/>
            <a:ext cx="3216276" cy="1848414"/>
          </a:xfrm>
          <a:prstGeom prst="rect">
            <a:avLst/>
          </a:prstGeom>
        </p:spPr>
      </p:pic>
    </p:spTree>
    <p:extLst>
      <p:ext uri="{BB962C8B-B14F-4D97-AF65-F5344CB8AC3E}">
        <p14:creationId xmlns:p14="http://schemas.microsoft.com/office/powerpoint/2010/main" val="1932938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4" name="Rectangle 3"/>
          <p:cNvSpPr/>
          <p:nvPr/>
        </p:nvSpPr>
        <p:spPr>
          <a:xfrm>
            <a:off x="3786008" y="3244334"/>
            <a:ext cx="4984441" cy="369332"/>
          </a:xfrm>
          <a:prstGeom prst="rect">
            <a:avLst/>
          </a:prstGeom>
        </p:spPr>
        <p:txBody>
          <a:bodyPr wrap="none">
            <a:spAutoFit/>
          </a:bodyPr>
          <a:lstStyle/>
          <a:p>
            <a:r>
              <a:rPr lang="el-GR" b="1" dirty="0" smtClean="0">
                <a:latin typeface="Times New Roman" panose="02020603050405020304" pitchFamily="18" charset="0"/>
                <a:cs typeface="Times New Roman" panose="02020603050405020304" pitchFamily="18" charset="0"/>
              </a:rPr>
              <a:t>Αρχή #3 – Καθιέρωση κρίσιμων ορίων για CCPs</a:t>
            </a:r>
            <a:endParaRPr lang="el-GR"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21438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2" name="Rectangle 1"/>
          <p:cNvSpPr/>
          <p:nvPr/>
        </p:nvSpPr>
        <p:spPr>
          <a:xfrm>
            <a:off x="2971800" y="1555803"/>
            <a:ext cx="7162800" cy="2169825"/>
          </a:xfrm>
          <a:prstGeom prst="rect">
            <a:avLst/>
          </a:prstGeom>
        </p:spPr>
        <p:txBody>
          <a:bodyPr wrap="square">
            <a:spAutoFit/>
          </a:bodyPr>
          <a:lstStyle/>
          <a:p>
            <a:pPr algn="just">
              <a:lnSpc>
                <a:spcPct val="150000"/>
              </a:lnSpc>
            </a:pPr>
            <a:r>
              <a:rPr lang="el-GR" b="1" dirty="0" smtClean="0">
                <a:latin typeface="Times New Roman" panose="02020603050405020304" pitchFamily="18" charset="0"/>
                <a:cs typeface="Times New Roman" panose="02020603050405020304" pitchFamily="18" charset="0"/>
              </a:rPr>
              <a:t>Επανεπικύρωση (revalidation) ή επαναξιολόγηση (reassessment) </a:t>
            </a:r>
          </a:p>
          <a:p>
            <a:pPr marL="285750" indent="-285750" algn="just">
              <a:lnSpc>
                <a:spcPct val="150000"/>
              </a:lnSpc>
              <a:buFont typeface="Wingdings" panose="05000000000000000000" pitchFamily="2" charset="2"/>
              <a:buChar char="ü"/>
            </a:pPr>
            <a:r>
              <a:rPr lang="el-GR" dirty="0" smtClean="0">
                <a:latin typeface="Times New Roman" panose="02020603050405020304" pitchFamily="18" charset="0"/>
                <a:cs typeface="Times New Roman" panose="02020603050405020304" pitchFamily="18" charset="0"/>
              </a:rPr>
              <a:t>Σε απροσδόκητη αποτυχία του συστήματος HACCP </a:t>
            </a:r>
          </a:p>
          <a:p>
            <a:pPr marL="285750" indent="-285750" algn="just">
              <a:lnSpc>
                <a:spcPct val="150000"/>
              </a:lnSpc>
              <a:buFont typeface="Wingdings" panose="05000000000000000000" pitchFamily="2" charset="2"/>
              <a:buChar char="ü"/>
            </a:pPr>
            <a:r>
              <a:rPr lang="el-GR" dirty="0" smtClean="0">
                <a:latin typeface="Times New Roman" panose="02020603050405020304" pitchFamily="18" charset="0"/>
                <a:cs typeface="Times New Roman" panose="02020603050405020304" pitchFamily="18" charset="0"/>
              </a:rPr>
              <a:t>Σε σημαντική αλλαγή στο προϊόν, σε διεργασία ή στη συσκευασία του προϊόντος </a:t>
            </a:r>
          </a:p>
          <a:p>
            <a:pPr marL="285750" indent="-285750" algn="just">
              <a:lnSpc>
                <a:spcPct val="150000"/>
              </a:lnSpc>
              <a:buFont typeface="Wingdings" panose="05000000000000000000" pitchFamily="2" charset="2"/>
              <a:buChar char="ü"/>
            </a:pPr>
            <a:r>
              <a:rPr lang="el-GR" dirty="0" smtClean="0">
                <a:latin typeface="Times New Roman" panose="02020603050405020304" pitchFamily="18" charset="0"/>
                <a:cs typeface="Times New Roman" panose="02020603050405020304" pitchFamily="18" charset="0"/>
              </a:rPr>
              <a:t>Κατά την αναγνώριση νέων παραγόντων κινδύνου </a:t>
            </a:r>
            <a:endParaRPr lang="el-G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1936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Rectangle 1"/>
          <p:cNvSpPr/>
          <p:nvPr/>
        </p:nvSpPr>
        <p:spPr>
          <a:xfrm>
            <a:off x="2777067" y="2911101"/>
            <a:ext cx="7323666" cy="507831"/>
          </a:xfrm>
          <a:prstGeom prst="rect">
            <a:avLst/>
          </a:prstGeom>
        </p:spPr>
        <p:txBody>
          <a:bodyPr wrap="square">
            <a:spAutoFit/>
          </a:bodyPr>
          <a:lstStyle/>
          <a:p>
            <a:pPr>
              <a:lnSpc>
                <a:spcPct val="150000"/>
              </a:lnSpc>
            </a:pPr>
            <a:r>
              <a:rPr lang="el-GR" b="1" dirty="0" smtClean="0">
                <a:latin typeface="Times New Roman" panose="02020603050405020304" pitchFamily="18" charset="0"/>
                <a:cs typeface="Times New Roman" panose="02020603050405020304" pitchFamily="18" charset="0"/>
              </a:rPr>
              <a:t>Αρχή #7 – Καθιέρωση διαδικασιών τήρησης αρχείων και τεκμηρίωσης </a:t>
            </a:r>
            <a:endParaRPr lang="el-GR"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97690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2533" y="969264"/>
            <a:ext cx="11310817" cy="4870457"/>
          </a:xfrm>
        </p:spPr>
        <p:txBody>
          <a:bodyPr>
            <a:normAutofit/>
          </a:bodyPr>
          <a:lstStyle/>
          <a:p>
            <a:pPr marL="285750" indent="-285750" algn="just">
              <a:lnSpc>
                <a:spcPct val="150000"/>
              </a:lnSpc>
              <a:buFont typeface="Wingdings" panose="05000000000000000000" pitchFamily="2" charset="2"/>
              <a:buChar char="ü"/>
            </a:pPr>
            <a:r>
              <a:rPr lang="el-GR" sz="1800" dirty="0" smtClean="0">
                <a:latin typeface="Times New Roman" panose="02020603050405020304" pitchFamily="18" charset="0"/>
                <a:cs typeface="Times New Roman" panose="02020603050405020304" pitchFamily="18" charset="0"/>
              </a:rPr>
              <a:t>Καθιέρωση </a:t>
            </a:r>
            <a:r>
              <a:rPr lang="el-GR" sz="1800" dirty="0">
                <a:latin typeface="Times New Roman" panose="02020603050405020304" pitchFamily="18" charset="0"/>
                <a:cs typeface="Times New Roman" panose="02020603050405020304" pitchFamily="18" charset="0"/>
              </a:rPr>
              <a:t>επίσημου συστήματος τήρησης αρχείων (έλεγχος και διάθεση εγγράφων)</a:t>
            </a:r>
            <a:endParaRPr lang="el-GR" sz="1800" dirty="0" smtClean="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ü"/>
            </a:pPr>
            <a:r>
              <a:rPr lang="el-GR" sz="1800" dirty="0" smtClean="0">
                <a:latin typeface="Times New Roman" panose="02020603050405020304" pitchFamily="18" charset="0"/>
                <a:cs typeface="Times New Roman" panose="02020603050405020304" pitchFamily="18" charset="0"/>
              </a:rPr>
              <a:t>Η </a:t>
            </a:r>
            <a:r>
              <a:rPr lang="el-GR" sz="1800" dirty="0">
                <a:latin typeface="Times New Roman" panose="02020603050405020304" pitchFamily="18" charset="0"/>
                <a:cs typeface="Times New Roman" panose="02020603050405020304" pitchFamily="18" charset="0"/>
              </a:rPr>
              <a:t>τεκμηρίωση παρέχει αντικειμενικές αποδείξεις για την εκτέλεση συγκεκριμένων </a:t>
            </a:r>
            <a:r>
              <a:rPr lang="el-GR" sz="1800" dirty="0" smtClean="0">
                <a:latin typeface="Times New Roman" panose="02020603050405020304" pitchFamily="18" charset="0"/>
                <a:cs typeface="Times New Roman" panose="02020603050405020304" pitchFamily="18" charset="0"/>
              </a:rPr>
              <a:t>ενεργειών</a:t>
            </a:r>
          </a:p>
          <a:p>
            <a:pPr marL="285750" indent="-285750" algn="just">
              <a:lnSpc>
                <a:spcPct val="150000"/>
              </a:lnSpc>
              <a:buFont typeface="Wingdings" panose="05000000000000000000" pitchFamily="2" charset="2"/>
              <a:buChar char="ü"/>
            </a:pPr>
            <a:r>
              <a:rPr lang="el-GR" sz="1800" dirty="0" smtClean="0">
                <a:latin typeface="Times New Roman" panose="02020603050405020304" pitchFamily="18" charset="0"/>
                <a:cs typeface="Times New Roman" panose="02020603050405020304" pitchFamily="18" charset="0"/>
              </a:rPr>
              <a:t>Η </a:t>
            </a:r>
            <a:r>
              <a:rPr lang="el-GR" sz="1800" dirty="0">
                <a:latin typeface="Times New Roman" panose="02020603050405020304" pitchFamily="18" charset="0"/>
                <a:cs typeface="Times New Roman" panose="02020603050405020304" pitchFamily="18" charset="0"/>
              </a:rPr>
              <a:t>σωστή τήρηση αρχείων προσφέρει στην επιχείρηση εσωτερικά οφέλη από την ορθή λειτουργία του συστήματος HACCP (διαβεβαίωση ενεργειών), συμμόρφωση με νομοθετικές απαιτήσεις και έμμεσα οφέλη (π.χ. αξιολόγηση της αποτελεσματικότητας των διαδικασιών και ελέγχων) </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pic>
        <p:nvPicPr>
          <p:cNvPr id="5" name="Picture 4"/>
          <p:cNvPicPr>
            <a:picLocks noChangeAspect="1"/>
          </p:cNvPicPr>
          <p:nvPr/>
        </p:nvPicPr>
        <p:blipFill>
          <a:blip r:embed="rId2"/>
          <a:stretch>
            <a:fillRect/>
          </a:stretch>
        </p:blipFill>
        <p:spPr>
          <a:xfrm>
            <a:off x="8398933" y="3706847"/>
            <a:ext cx="2813050" cy="2713567"/>
          </a:xfrm>
          <a:prstGeom prst="rect">
            <a:avLst/>
          </a:prstGeom>
        </p:spPr>
      </p:pic>
    </p:spTree>
    <p:extLst>
      <p:ext uri="{BB962C8B-B14F-4D97-AF65-F5344CB8AC3E}">
        <p14:creationId xmlns:p14="http://schemas.microsoft.com/office/powerpoint/2010/main" val="7912597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5667" y="969264"/>
            <a:ext cx="11217683" cy="4870457"/>
          </a:xfrm>
        </p:spPr>
        <p:txBody>
          <a:bodyPr>
            <a:normAutofit/>
          </a:bodyPr>
          <a:lstStyle/>
          <a:p>
            <a:r>
              <a:rPr lang="el-GR" sz="1800" b="1" dirty="0">
                <a:latin typeface="Times New Roman" panose="02020603050405020304" pitchFamily="18" charset="0"/>
                <a:cs typeface="Times New Roman" panose="02020603050405020304" pitchFamily="18" charset="0"/>
              </a:rPr>
              <a:t>Είδη αρχείων </a:t>
            </a:r>
            <a:endParaRPr lang="en-US" sz="1800" b="1"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el-GR" sz="1800" dirty="0" smtClean="0">
                <a:latin typeface="Times New Roman" panose="02020603050405020304" pitchFamily="18" charset="0"/>
                <a:cs typeface="Times New Roman" panose="02020603050405020304" pitchFamily="18" charset="0"/>
              </a:rPr>
              <a:t>Αρχεία </a:t>
            </a:r>
            <a:r>
              <a:rPr lang="el-GR" sz="1800" dirty="0">
                <a:latin typeface="Times New Roman" panose="02020603050405020304" pitchFamily="18" charset="0"/>
                <a:cs typeface="Times New Roman" panose="02020603050405020304" pitchFamily="18" charset="0"/>
              </a:rPr>
              <a:t>παρακολούθησης (CCPs) </a:t>
            </a:r>
            <a:endParaRPr lang="en-US" sz="1800"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el-GR" sz="1800" dirty="0" smtClean="0">
                <a:latin typeface="Times New Roman" panose="02020603050405020304" pitchFamily="18" charset="0"/>
                <a:cs typeface="Times New Roman" panose="02020603050405020304" pitchFamily="18" charset="0"/>
              </a:rPr>
              <a:t>Αρχεία </a:t>
            </a:r>
            <a:r>
              <a:rPr lang="el-GR" sz="1800" dirty="0">
                <a:latin typeface="Times New Roman" panose="02020603050405020304" pitchFamily="18" charset="0"/>
                <a:cs typeface="Times New Roman" panose="02020603050405020304" pitchFamily="18" charset="0"/>
              </a:rPr>
              <a:t>διορθωτικών ενεργειών (CLs) </a:t>
            </a:r>
            <a:endParaRPr lang="en-US" sz="1800"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el-GR" sz="1800" dirty="0" smtClean="0">
                <a:latin typeface="Times New Roman" panose="02020603050405020304" pitchFamily="18" charset="0"/>
                <a:cs typeface="Times New Roman" panose="02020603050405020304" pitchFamily="18" charset="0"/>
              </a:rPr>
              <a:t>Αρχεία </a:t>
            </a:r>
            <a:r>
              <a:rPr lang="el-GR" sz="1800" dirty="0">
                <a:latin typeface="Times New Roman" panose="02020603050405020304" pitchFamily="18" charset="0"/>
                <a:cs typeface="Times New Roman" panose="02020603050405020304" pitchFamily="18" charset="0"/>
              </a:rPr>
              <a:t>επαλήθευσης/επιβεβαίωσης (π.χ. σχέδιο HACCP και </a:t>
            </a:r>
            <a:r>
              <a:rPr lang="el-GR" sz="1800" dirty="0" smtClean="0">
                <a:latin typeface="Times New Roman" panose="02020603050405020304" pitchFamily="18" charset="0"/>
                <a:cs typeface="Times New Roman" panose="02020603050405020304" pitchFamily="18" charset="0"/>
              </a:rPr>
              <a:t>αλλαγές, </a:t>
            </a:r>
            <a:r>
              <a:rPr lang="el-GR" sz="1800" dirty="0">
                <a:latin typeface="Times New Roman" panose="02020603050405020304" pitchFamily="18" charset="0"/>
                <a:cs typeface="Times New Roman" panose="02020603050405020304" pitchFamily="18" charset="0"/>
              </a:rPr>
              <a:t>διακριβώσεις, αποτελέσματα μικροβιολογικών αναλύσεων) </a:t>
            </a:r>
            <a:endParaRPr lang="en-US" sz="1800"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el-GR" sz="1800" dirty="0" smtClean="0">
                <a:latin typeface="Times New Roman" panose="02020603050405020304" pitchFamily="18" charset="0"/>
                <a:cs typeface="Times New Roman" panose="02020603050405020304" pitchFamily="18" charset="0"/>
              </a:rPr>
              <a:t>Αρχεία </a:t>
            </a:r>
            <a:r>
              <a:rPr lang="el-GR" sz="1800" dirty="0">
                <a:latin typeface="Times New Roman" panose="02020603050405020304" pitchFamily="18" charset="0"/>
                <a:cs typeface="Times New Roman" panose="02020603050405020304" pitchFamily="18" charset="0"/>
              </a:rPr>
              <a:t>εσωτερικών επιθεωρήσεων </a:t>
            </a:r>
            <a:endParaRPr lang="en-US" sz="1800"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el-GR" sz="1800" dirty="0" smtClean="0">
                <a:latin typeface="Times New Roman" panose="02020603050405020304" pitchFamily="18" charset="0"/>
                <a:cs typeface="Times New Roman" panose="02020603050405020304" pitchFamily="18" charset="0"/>
              </a:rPr>
              <a:t>Αρχεία </a:t>
            </a:r>
            <a:r>
              <a:rPr lang="el-GR" sz="1800" dirty="0">
                <a:latin typeface="Times New Roman" panose="02020603050405020304" pitchFamily="18" charset="0"/>
                <a:cs typeface="Times New Roman" panose="02020603050405020304" pitchFamily="18" charset="0"/>
              </a:rPr>
              <a:t>επικύρωσης (π.χ. διεργασιών, εξοπλισμού)</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Tree>
    <p:extLst>
      <p:ext uri="{BB962C8B-B14F-4D97-AF65-F5344CB8AC3E}">
        <p14:creationId xmlns:p14="http://schemas.microsoft.com/office/powerpoint/2010/main" val="1941210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44247" y="1550125"/>
            <a:ext cx="10650473" cy="3048001"/>
          </a:xfrm>
        </p:spPr>
        <p:txBody>
          <a:bodyPr>
            <a:normAutofit/>
          </a:bodyPr>
          <a:lstStyle/>
          <a:p>
            <a:pPr algn="just">
              <a:lnSpc>
                <a:spcPct val="150000"/>
              </a:lnSpc>
            </a:pPr>
            <a:r>
              <a:rPr lang="el-GR" sz="1800" b="1" i="0" dirty="0">
                <a:latin typeface="Times New Roman" panose="02020603050405020304" pitchFamily="18" charset="0"/>
                <a:cs typeface="Times New Roman" panose="02020603050405020304" pitchFamily="18" charset="0"/>
              </a:rPr>
              <a:t>Κρίσιμο όριο (Critical Limit, CL) </a:t>
            </a:r>
            <a:r>
              <a:rPr lang="el-GR" sz="1800" i="0" dirty="0">
                <a:latin typeface="Times New Roman" panose="02020603050405020304" pitchFamily="18" charset="0"/>
                <a:cs typeface="Times New Roman" panose="02020603050405020304" pitchFamily="18" charset="0"/>
              </a:rPr>
              <a:t>χαρακτηρίζεται εκείνη η τιμή (μέγιστη ή ελάχιστη) που πρέπει να επιτυγχάνεται σε ένα CCP ώστε να προλαμβάνεται, να εξαλείφεται ή να μειώνεται σε αποδεκτά επίπεδα η εμφάνιση ενός παράγοντα κινδύνου</a:t>
            </a:r>
            <a:r>
              <a:rPr lang="el-GR" sz="1800" i="0" dirty="0" smtClean="0">
                <a:latin typeface="Times New Roman" panose="02020603050405020304" pitchFamily="18" charset="0"/>
                <a:cs typeface="Times New Roman" panose="02020603050405020304" pitchFamily="18" charset="0"/>
              </a:rPr>
              <a:t>.</a:t>
            </a:r>
          </a:p>
          <a:p>
            <a:pPr algn="just">
              <a:lnSpc>
                <a:spcPct val="150000"/>
              </a:lnSpc>
            </a:pPr>
            <a:endParaRPr lang="el-GR" sz="1800" i="0" dirty="0">
              <a:latin typeface="Times New Roman" panose="02020603050405020304" pitchFamily="18" charset="0"/>
              <a:cs typeface="Times New Roman" panose="02020603050405020304" pitchFamily="18" charset="0"/>
            </a:endParaRPr>
          </a:p>
          <a:p>
            <a:pPr algn="just">
              <a:lnSpc>
                <a:spcPct val="150000"/>
              </a:lnSpc>
            </a:pPr>
            <a:r>
              <a:rPr lang="el-GR" sz="1800" dirty="0">
                <a:latin typeface="Times New Roman" panose="02020603050405020304" pitchFamily="18" charset="0"/>
                <a:cs typeface="Times New Roman" panose="02020603050405020304" pitchFamily="18" charset="0"/>
              </a:rPr>
              <a:t>Σε περίπτωση υπέρβασης ενός κρίσιμου ορίου, τότε το προϊόν πρέπει να θεωρηθεί δυνητικά μη ασφαλές και πρέπει να ληφθεί διορθωτική ενέργεια. </a:t>
            </a:r>
            <a:endParaRPr lang="el-GR" sz="1800" i="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9651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0374" y="1728542"/>
            <a:ext cx="5021182" cy="2026485"/>
          </a:xfrm>
        </p:spPr>
        <p:txBody>
          <a:bodyPr>
            <a:normAutofit/>
          </a:bodyPr>
          <a:lstStyle/>
          <a:p>
            <a:pPr marL="285750" indent="-285750" algn="just">
              <a:lnSpc>
                <a:spcPct val="150000"/>
              </a:lnSpc>
              <a:buFont typeface="Wingdings" panose="05000000000000000000" pitchFamily="2" charset="2"/>
              <a:buChar char="ü"/>
            </a:pPr>
            <a:r>
              <a:rPr lang="el-GR" sz="1800" dirty="0">
                <a:latin typeface="Times New Roman" panose="02020603050405020304" pitchFamily="18" charset="0"/>
                <a:cs typeface="Times New Roman" panose="02020603050405020304" pitchFamily="18" charset="0"/>
              </a:rPr>
              <a:t>Μικροβιολογικά κρίσιμα </a:t>
            </a:r>
            <a:r>
              <a:rPr lang="el-GR" sz="1800" dirty="0" smtClean="0">
                <a:latin typeface="Times New Roman" panose="02020603050405020304" pitchFamily="18" charset="0"/>
                <a:cs typeface="Times New Roman" panose="02020603050405020304" pitchFamily="18" charset="0"/>
              </a:rPr>
              <a:t>όρια</a:t>
            </a:r>
            <a:endParaRPr lang="en-US" sz="1800" dirty="0" smtClean="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ü"/>
            </a:pPr>
            <a:r>
              <a:rPr lang="el-GR" sz="1800" dirty="0">
                <a:latin typeface="Times New Roman" panose="02020603050405020304" pitchFamily="18" charset="0"/>
                <a:cs typeface="Times New Roman" panose="02020603050405020304" pitchFamily="18" charset="0"/>
              </a:rPr>
              <a:t>Χημικά κρίσιμα </a:t>
            </a:r>
            <a:r>
              <a:rPr lang="el-GR" sz="1800" dirty="0" smtClean="0">
                <a:latin typeface="Times New Roman" panose="02020603050405020304" pitchFamily="18" charset="0"/>
                <a:cs typeface="Times New Roman" panose="02020603050405020304" pitchFamily="18" charset="0"/>
              </a:rPr>
              <a:t>όρια</a:t>
            </a:r>
            <a:endParaRPr lang="en-US" sz="1800" dirty="0" smtClean="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ü"/>
            </a:pPr>
            <a:r>
              <a:rPr lang="el-GR" sz="1800" dirty="0">
                <a:latin typeface="Times New Roman" panose="02020603050405020304" pitchFamily="18" charset="0"/>
                <a:cs typeface="Times New Roman" panose="02020603050405020304" pitchFamily="18" charset="0"/>
              </a:rPr>
              <a:t>Φυσικά κρίσιμα </a:t>
            </a:r>
            <a:r>
              <a:rPr lang="el-GR" sz="1800" dirty="0" smtClean="0">
                <a:latin typeface="Times New Roman" panose="02020603050405020304" pitchFamily="18" charset="0"/>
                <a:cs typeface="Times New Roman" panose="02020603050405020304" pitchFamily="18" charset="0"/>
              </a:rPr>
              <a:t>όρια</a:t>
            </a:r>
            <a:endParaRPr lang="el-GR" sz="1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pic>
        <p:nvPicPr>
          <p:cNvPr id="5" name="Picture 4"/>
          <p:cNvPicPr>
            <a:picLocks noChangeAspect="1"/>
          </p:cNvPicPr>
          <p:nvPr/>
        </p:nvPicPr>
        <p:blipFill>
          <a:blip r:embed="rId2">
            <a:grayscl/>
          </a:blip>
          <a:stretch>
            <a:fillRect/>
          </a:stretch>
        </p:blipFill>
        <p:spPr>
          <a:xfrm>
            <a:off x="7548956" y="3755027"/>
            <a:ext cx="3810000" cy="25527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04684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910" y="2826896"/>
            <a:ext cx="5021182" cy="1155192"/>
          </a:xfrm>
        </p:spPr>
        <p:txBody>
          <a:bodyPr>
            <a:normAutofit/>
          </a:bodyPr>
          <a:lstStyle/>
          <a:p>
            <a:pPr algn="just">
              <a:lnSpc>
                <a:spcPct val="150000"/>
              </a:lnSpc>
            </a:pPr>
            <a:r>
              <a:rPr lang="el-GR" sz="1800" dirty="0">
                <a:latin typeface="Times New Roman" panose="02020603050405020304" pitchFamily="18" charset="0"/>
                <a:cs typeface="Times New Roman" panose="02020603050405020304" pitchFamily="18" charset="0"/>
              </a:rPr>
              <a:t>Κοινές παράμετροι για έλεγχο βιολογικών παραγόντων κινδύνου μέσω καθιέρωσης CLs</a:t>
            </a:r>
          </a:p>
        </p:txBody>
      </p:sp>
      <p:sp>
        <p:nvSpPr>
          <p:cNvPr id="3" name="Content Placeholder 2"/>
          <p:cNvSpPr>
            <a:spLocks noGrp="1"/>
          </p:cNvSpPr>
          <p:nvPr>
            <p:ph idx="1"/>
          </p:nvPr>
        </p:nvSpPr>
        <p:spPr>
          <a:xfrm>
            <a:off x="6662168" y="969264"/>
            <a:ext cx="5021182" cy="5161570"/>
          </a:xfrm>
        </p:spPr>
        <p:txBody>
          <a:bodyPr>
            <a:normAutofit lnSpcReduction="10000"/>
          </a:bodyPr>
          <a:lstStyle/>
          <a:p>
            <a:pPr marL="285750" indent="-285750" algn="just">
              <a:lnSpc>
                <a:spcPct val="150000"/>
              </a:lnSpc>
              <a:buFont typeface="Wingdings" panose="05000000000000000000" pitchFamily="2" charset="2"/>
              <a:buChar char="ü"/>
            </a:pPr>
            <a:r>
              <a:rPr lang="el-GR" sz="1800" dirty="0" smtClean="0">
                <a:latin typeface="Times New Roman" panose="02020603050405020304" pitchFamily="18" charset="0"/>
                <a:cs typeface="Times New Roman" panose="02020603050405020304" pitchFamily="18" charset="0"/>
              </a:rPr>
              <a:t>Χρόνος </a:t>
            </a:r>
          </a:p>
          <a:p>
            <a:pPr marL="285750" indent="-285750" algn="just">
              <a:lnSpc>
                <a:spcPct val="150000"/>
              </a:lnSpc>
              <a:buFont typeface="Wingdings" panose="05000000000000000000" pitchFamily="2" charset="2"/>
              <a:buChar char="ü"/>
            </a:pPr>
            <a:r>
              <a:rPr lang="el-GR" sz="1800" dirty="0" smtClean="0">
                <a:latin typeface="Times New Roman" panose="02020603050405020304" pitchFamily="18" charset="0"/>
                <a:cs typeface="Times New Roman" panose="02020603050405020304" pitchFamily="18" charset="0"/>
              </a:rPr>
              <a:t>Θερμοκρασία </a:t>
            </a:r>
          </a:p>
          <a:p>
            <a:pPr marL="285750" indent="-285750" algn="just">
              <a:lnSpc>
                <a:spcPct val="150000"/>
              </a:lnSpc>
              <a:buFont typeface="Wingdings" panose="05000000000000000000" pitchFamily="2" charset="2"/>
              <a:buChar char="ü"/>
            </a:pPr>
            <a:r>
              <a:rPr lang="el-GR" sz="1800" dirty="0" smtClean="0">
                <a:latin typeface="Times New Roman" panose="02020603050405020304" pitchFamily="18" charset="0"/>
                <a:cs typeface="Times New Roman" panose="02020603050405020304" pitchFamily="18" charset="0"/>
              </a:rPr>
              <a:t>Βάρος/όγκος </a:t>
            </a:r>
          </a:p>
          <a:p>
            <a:pPr marL="285750" indent="-285750" algn="just">
              <a:lnSpc>
                <a:spcPct val="150000"/>
              </a:lnSpc>
              <a:buFont typeface="Wingdings" panose="05000000000000000000" pitchFamily="2" charset="2"/>
              <a:buChar char="ü"/>
            </a:pPr>
            <a:r>
              <a:rPr lang="el-GR" sz="1800" dirty="0" smtClean="0">
                <a:latin typeface="Times New Roman" panose="02020603050405020304" pitchFamily="18" charset="0"/>
                <a:cs typeface="Times New Roman" panose="02020603050405020304" pitchFamily="18" charset="0"/>
              </a:rPr>
              <a:t>Υγρασία </a:t>
            </a:r>
          </a:p>
          <a:p>
            <a:pPr marL="285750" indent="-285750" algn="just">
              <a:lnSpc>
                <a:spcPct val="150000"/>
              </a:lnSpc>
              <a:buFont typeface="Wingdings" panose="05000000000000000000" pitchFamily="2" charset="2"/>
              <a:buChar char="ü"/>
            </a:pPr>
            <a:r>
              <a:rPr lang="el-GR" sz="1800" dirty="0" smtClean="0">
                <a:latin typeface="Times New Roman" panose="02020603050405020304" pitchFamily="18" charset="0"/>
                <a:cs typeface="Times New Roman" panose="02020603050405020304" pitchFamily="18" charset="0"/>
              </a:rPr>
              <a:t>Ενεργότητα </a:t>
            </a:r>
            <a:r>
              <a:rPr lang="el-GR" sz="1800" dirty="0">
                <a:latin typeface="Times New Roman" panose="02020603050405020304" pitchFamily="18" charset="0"/>
                <a:cs typeface="Times New Roman" panose="02020603050405020304" pitchFamily="18" charset="0"/>
              </a:rPr>
              <a:t>νερού (aw) </a:t>
            </a:r>
            <a:endParaRPr lang="el-GR" sz="1800" dirty="0" smtClean="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ü"/>
            </a:pPr>
            <a:r>
              <a:rPr lang="el-GR" sz="1800" dirty="0" smtClean="0">
                <a:latin typeface="Times New Roman" panose="02020603050405020304" pitchFamily="18" charset="0"/>
                <a:cs typeface="Times New Roman" panose="02020603050405020304" pitchFamily="18" charset="0"/>
              </a:rPr>
              <a:t>Οξύτητα </a:t>
            </a:r>
            <a:r>
              <a:rPr lang="el-GR" sz="1800" dirty="0">
                <a:latin typeface="Times New Roman" panose="02020603050405020304" pitchFamily="18" charset="0"/>
                <a:cs typeface="Times New Roman" panose="02020603050405020304" pitchFamily="18" charset="0"/>
              </a:rPr>
              <a:t>(pH) </a:t>
            </a:r>
            <a:endParaRPr lang="el-GR" sz="1800" dirty="0" smtClean="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ü"/>
            </a:pPr>
            <a:r>
              <a:rPr lang="el-GR" sz="1800" dirty="0" smtClean="0">
                <a:latin typeface="Times New Roman" panose="02020603050405020304" pitchFamily="18" charset="0"/>
                <a:cs typeface="Times New Roman" panose="02020603050405020304" pitchFamily="18" charset="0"/>
              </a:rPr>
              <a:t>Συντηρητικά </a:t>
            </a:r>
          </a:p>
          <a:p>
            <a:pPr marL="285750" indent="-285750" algn="just">
              <a:lnSpc>
                <a:spcPct val="150000"/>
              </a:lnSpc>
              <a:buFont typeface="Wingdings" panose="05000000000000000000" pitchFamily="2" charset="2"/>
              <a:buChar char="ü"/>
            </a:pPr>
            <a:r>
              <a:rPr lang="el-GR" sz="1800" dirty="0" smtClean="0">
                <a:latin typeface="Times New Roman" panose="02020603050405020304" pitchFamily="18" charset="0"/>
                <a:cs typeface="Times New Roman" panose="02020603050405020304" pitchFamily="18" charset="0"/>
              </a:rPr>
              <a:t>Αλατότητα </a:t>
            </a:r>
            <a:r>
              <a:rPr lang="el-GR" sz="1800" dirty="0">
                <a:latin typeface="Times New Roman" panose="02020603050405020304" pitchFamily="18" charset="0"/>
                <a:cs typeface="Times New Roman" panose="02020603050405020304" pitchFamily="18" charset="0"/>
              </a:rPr>
              <a:t>(% NaCl) </a:t>
            </a:r>
            <a:endParaRPr lang="el-GR" sz="1800" dirty="0" smtClean="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ü"/>
            </a:pPr>
            <a:r>
              <a:rPr lang="el-GR" sz="1800" dirty="0" smtClean="0">
                <a:latin typeface="Times New Roman" panose="02020603050405020304" pitchFamily="18" charset="0"/>
                <a:cs typeface="Times New Roman" panose="02020603050405020304" pitchFamily="18" charset="0"/>
              </a:rPr>
              <a:t>Χλωρίωση </a:t>
            </a:r>
            <a:r>
              <a:rPr lang="el-GR" sz="1800" dirty="0">
                <a:latin typeface="Times New Roman" panose="02020603050405020304" pitchFamily="18" charset="0"/>
                <a:cs typeface="Times New Roman" panose="02020603050405020304" pitchFamily="18" charset="0"/>
              </a:rPr>
              <a:t>(ppm Cl</a:t>
            </a:r>
            <a:r>
              <a:rPr lang="el-GR" sz="1800" baseline="-25000" dirty="0">
                <a:latin typeface="Times New Roman" panose="02020603050405020304" pitchFamily="18" charset="0"/>
                <a:cs typeface="Times New Roman" panose="02020603050405020304" pitchFamily="18" charset="0"/>
              </a:rPr>
              <a:t>2</a:t>
            </a:r>
            <a:r>
              <a:rPr lang="el-GR" sz="1800" dirty="0">
                <a:latin typeface="Times New Roman" panose="02020603050405020304" pitchFamily="18" charset="0"/>
                <a:cs typeface="Times New Roman" panose="02020603050405020304" pitchFamily="18" charset="0"/>
              </a:rPr>
              <a:t> ) </a:t>
            </a:r>
            <a:endParaRPr lang="el-GR" sz="1800" dirty="0" smtClean="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ü"/>
            </a:pPr>
            <a:r>
              <a:rPr lang="el-GR" sz="1800" dirty="0" smtClean="0">
                <a:latin typeface="Times New Roman" panose="02020603050405020304" pitchFamily="18" charset="0"/>
                <a:cs typeface="Times New Roman" panose="02020603050405020304" pitchFamily="18" charset="0"/>
              </a:rPr>
              <a:t>Ιξώδες</a:t>
            </a:r>
            <a:endParaRPr lang="el-GR" sz="1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Tree>
    <p:extLst>
      <p:ext uri="{BB962C8B-B14F-4D97-AF65-F5344CB8AC3E}">
        <p14:creationId xmlns:p14="http://schemas.microsoft.com/office/powerpoint/2010/main" val="1499898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87790" y="2420982"/>
            <a:ext cx="10650473" cy="3048001"/>
          </a:xfrm>
        </p:spPr>
        <p:txBody>
          <a:bodyPr>
            <a:noAutofit/>
          </a:bodyPr>
          <a:lstStyle/>
          <a:p>
            <a:pPr algn="just">
              <a:lnSpc>
                <a:spcPct val="150000"/>
              </a:lnSpc>
            </a:pPr>
            <a:r>
              <a:rPr lang="el-GR" sz="1800" b="1" i="0" dirty="0">
                <a:latin typeface="Times New Roman" panose="02020603050405020304" pitchFamily="18" charset="0"/>
                <a:cs typeface="Times New Roman" panose="02020603050405020304" pitchFamily="18" charset="0"/>
              </a:rPr>
              <a:t>Ορισμός τιμών για CLs από: </a:t>
            </a:r>
            <a:endParaRPr lang="el-GR" sz="1800" b="1" i="0" dirty="0" smtClean="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ü"/>
            </a:pPr>
            <a:r>
              <a:rPr lang="el-GR" sz="1800" i="0" dirty="0" smtClean="0">
                <a:latin typeface="Times New Roman" panose="02020603050405020304" pitchFamily="18" charset="0"/>
                <a:cs typeface="Times New Roman" panose="02020603050405020304" pitchFamily="18" charset="0"/>
              </a:rPr>
              <a:t>Επιστημονική </a:t>
            </a:r>
            <a:r>
              <a:rPr lang="el-GR" sz="1800" i="0" dirty="0">
                <a:latin typeface="Times New Roman" panose="02020603050405020304" pitchFamily="18" charset="0"/>
                <a:cs typeface="Times New Roman" panose="02020603050405020304" pitchFamily="18" charset="0"/>
              </a:rPr>
              <a:t>βιβλιογραφία </a:t>
            </a:r>
            <a:endParaRPr lang="el-GR" sz="1800" i="0" dirty="0" smtClean="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ü"/>
            </a:pPr>
            <a:r>
              <a:rPr lang="el-GR" sz="1800" i="0" dirty="0" smtClean="0">
                <a:latin typeface="Times New Roman" panose="02020603050405020304" pitchFamily="18" charset="0"/>
                <a:cs typeface="Times New Roman" panose="02020603050405020304" pitchFamily="18" charset="0"/>
              </a:rPr>
              <a:t>Νομοθεσία </a:t>
            </a:r>
          </a:p>
          <a:p>
            <a:pPr marL="285750" indent="-285750" algn="just">
              <a:lnSpc>
                <a:spcPct val="150000"/>
              </a:lnSpc>
              <a:buFont typeface="Wingdings" panose="05000000000000000000" pitchFamily="2" charset="2"/>
              <a:buChar char="ü"/>
            </a:pPr>
            <a:r>
              <a:rPr lang="el-GR" sz="1800" i="0" dirty="0" smtClean="0">
                <a:latin typeface="Times New Roman" panose="02020603050405020304" pitchFamily="18" charset="0"/>
                <a:cs typeface="Times New Roman" panose="02020603050405020304" pitchFamily="18" charset="0"/>
              </a:rPr>
              <a:t>Προδιαγραφές </a:t>
            </a:r>
          </a:p>
          <a:p>
            <a:pPr marL="285750" indent="-285750" algn="just">
              <a:lnSpc>
                <a:spcPct val="150000"/>
              </a:lnSpc>
              <a:buFont typeface="Wingdings" panose="05000000000000000000" pitchFamily="2" charset="2"/>
              <a:buChar char="ü"/>
            </a:pPr>
            <a:r>
              <a:rPr lang="el-GR" sz="1800" i="0" dirty="0" smtClean="0">
                <a:latin typeface="Times New Roman" panose="02020603050405020304" pitchFamily="18" charset="0"/>
                <a:cs typeface="Times New Roman" panose="02020603050405020304" pitchFamily="18" charset="0"/>
              </a:rPr>
              <a:t>Τεχνικές </a:t>
            </a:r>
            <a:r>
              <a:rPr lang="el-GR" sz="1800" i="0" dirty="0">
                <a:latin typeface="Times New Roman" panose="02020603050405020304" pitchFamily="18" charset="0"/>
                <a:cs typeface="Times New Roman" panose="02020603050405020304" pitchFamily="18" charset="0"/>
              </a:rPr>
              <a:t>επιτροπές </a:t>
            </a:r>
            <a:endParaRPr lang="el-GR" sz="1800" i="0" dirty="0" smtClean="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ü"/>
            </a:pPr>
            <a:r>
              <a:rPr lang="el-GR" sz="1800" i="0" dirty="0" smtClean="0">
                <a:latin typeface="Times New Roman" panose="02020603050405020304" pitchFamily="18" charset="0"/>
                <a:cs typeface="Times New Roman" panose="02020603050405020304" pitchFamily="18" charset="0"/>
              </a:rPr>
              <a:t>Έρευνα </a:t>
            </a:r>
            <a:r>
              <a:rPr lang="el-GR" sz="1800" i="0" dirty="0">
                <a:latin typeface="Times New Roman" panose="02020603050405020304" pitchFamily="18" charset="0"/>
                <a:cs typeface="Times New Roman" panose="02020603050405020304" pitchFamily="18" charset="0"/>
              </a:rPr>
              <a:t>ή μελέτες (εσωτερικές “in-house”) </a:t>
            </a:r>
            <a:endParaRPr lang="el-GR" sz="1800" i="0" dirty="0" smtClean="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ü"/>
            </a:pPr>
            <a:r>
              <a:rPr lang="el-GR" sz="1800" i="0" dirty="0" smtClean="0">
                <a:latin typeface="Times New Roman" panose="02020603050405020304" pitchFamily="18" charset="0"/>
                <a:cs typeface="Times New Roman" panose="02020603050405020304" pitchFamily="18" charset="0"/>
              </a:rPr>
              <a:t>Γενικά </a:t>
            </a:r>
            <a:r>
              <a:rPr lang="el-GR" sz="1800" i="0" dirty="0">
                <a:latin typeface="Times New Roman" panose="02020603050405020304" pitchFamily="18" charset="0"/>
                <a:cs typeface="Times New Roman" panose="02020603050405020304" pitchFamily="18" charset="0"/>
              </a:rPr>
              <a:t>μοντέλα ασφάλειας τροφίμων </a:t>
            </a:r>
            <a:endParaRPr lang="el-GR" sz="1800" i="0" dirty="0" smtClean="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ü"/>
            </a:pPr>
            <a:r>
              <a:rPr lang="el-GR" sz="1800" i="0" dirty="0" smtClean="0">
                <a:latin typeface="Times New Roman" panose="02020603050405020304" pitchFamily="18" charset="0"/>
                <a:cs typeface="Times New Roman" panose="02020603050405020304" pitchFamily="18" charset="0"/>
              </a:rPr>
              <a:t>Κατασκευαστές </a:t>
            </a:r>
            <a:r>
              <a:rPr lang="el-GR" sz="1800" i="0" dirty="0">
                <a:latin typeface="Times New Roman" panose="02020603050405020304" pitchFamily="18" charset="0"/>
                <a:cs typeface="Times New Roman" panose="02020603050405020304" pitchFamily="18" charset="0"/>
              </a:rPr>
              <a:t>εξοπλισμού </a:t>
            </a:r>
            <a:endParaRPr lang="el-GR" sz="1800" i="0" dirty="0" smtClean="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ü"/>
            </a:pPr>
            <a:r>
              <a:rPr lang="el-GR" sz="1800" i="0" dirty="0" smtClean="0">
                <a:latin typeface="Times New Roman" panose="02020603050405020304" pitchFamily="18" charset="0"/>
                <a:cs typeface="Times New Roman" panose="02020603050405020304" pitchFamily="18" charset="0"/>
              </a:rPr>
              <a:t>Εκπαιδευμένοι </a:t>
            </a:r>
            <a:r>
              <a:rPr lang="el-GR" sz="1800" i="0" dirty="0">
                <a:latin typeface="Times New Roman" panose="02020603050405020304" pitchFamily="18" charset="0"/>
                <a:cs typeface="Times New Roman" panose="02020603050405020304" pitchFamily="18" charset="0"/>
              </a:rPr>
              <a:t>σύμβουλοι επιχειρήσεων </a:t>
            </a:r>
          </a:p>
        </p:txBody>
      </p:sp>
      <p:pic>
        <p:nvPicPr>
          <p:cNvPr id="2" name="Picture 1"/>
          <p:cNvPicPr>
            <a:picLocks noChangeAspect="1"/>
          </p:cNvPicPr>
          <p:nvPr/>
        </p:nvPicPr>
        <p:blipFill>
          <a:blip r:embed="rId2">
            <a:duotone>
              <a:prstClr val="black"/>
              <a:schemeClr val="tx2">
                <a:tint val="45000"/>
                <a:satMod val="400000"/>
              </a:schemeClr>
            </a:duotone>
          </a:blip>
          <a:stretch>
            <a:fillRect/>
          </a:stretch>
        </p:blipFill>
        <p:spPr>
          <a:xfrm>
            <a:off x="7437120" y="1872342"/>
            <a:ext cx="3421380" cy="2577738"/>
          </a:xfrm>
          <a:prstGeom prst="rect">
            <a:avLst/>
          </a:prstGeom>
        </p:spPr>
      </p:pic>
    </p:spTree>
    <p:extLst>
      <p:ext uri="{BB962C8B-B14F-4D97-AF65-F5344CB8AC3E}">
        <p14:creationId xmlns:p14="http://schemas.microsoft.com/office/powerpoint/2010/main" val="1722443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971" y="1987544"/>
            <a:ext cx="11204379" cy="2114194"/>
          </a:xfrm>
        </p:spPr>
        <p:txBody>
          <a:bodyPr>
            <a:normAutofit/>
          </a:bodyPr>
          <a:lstStyle/>
          <a:p>
            <a:pPr algn="just">
              <a:lnSpc>
                <a:spcPct val="150000"/>
              </a:lnSpc>
            </a:pPr>
            <a:r>
              <a:rPr lang="el-GR" sz="1800" b="1" dirty="0">
                <a:latin typeface="Times New Roman" panose="02020603050405020304" pitchFamily="18" charset="0"/>
                <a:cs typeface="Times New Roman" panose="02020603050405020304" pitchFamily="18" charset="0"/>
              </a:rPr>
              <a:t>Ένα παράδειγμα καθορισμού κρίσιμων </a:t>
            </a:r>
            <a:r>
              <a:rPr lang="el-GR" sz="1800" b="1" dirty="0" smtClean="0">
                <a:latin typeface="Times New Roman" panose="02020603050405020304" pitchFamily="18" charset="0"/>
                <a:cs typeface="Times New Roman" panose="02020603050405020304" pitchFamily="18" charset="0"/>
              </a:rPr>
              <a:t>ορίων...</a:t>
            </a:r>
          </a:p>
          <a:p>
            <a:pPr algn="just">
              <a:lnSpc>
                <a:spcPct val="150000"/>
              </a:lnSpc>
            </a:pPr>
            <a:r>
              <a:rPr lang="el-GR" sz="1800" dirty="0" smtClean="0">
                <a:latin typeface="Times New Roman" panose="02020603050405020304" pitchFamily="18" charset="0"/>
                <a:cs typeface="Times New Roman" panose="02020603050405020304" pitchFamily="18" charset="0"/>
              </a:rPr>
              <a:t>Η θερμική </a:t>
            </a:r>
            <a:r>
              <a:rPr lang="el-GR" sz="1800" dirty="0">
                <a:latin typeface="Times New Roman" panose="02020603050405020304" pitchFamily="18" charset="0"/>
                <a:cs typeface="Times New Roman" panose="02020603050405020304" pitchFamily="18" charset="0"/>
              </a:rPr>
              <a:t>επεξεργασία παρασκευασμάτων κρέατος (π.χ. μαγείρεμα </a:t>
            </a:r>
            <a:r>
              <a:rPr lang="el-GR" sz="1800" dirty="0" smtClean="0">
                <a:latin typeface="Times New Roman" panose="02020603050405020304" pitchFamily="18" charset="0"/>
                <a:cs typeface="Times New Roman" panose="02020603050405020304" pitchFamily="18" charset="0"/>
              </a:rPr>
              <a:t>μπιφτεκιών) όπου το </a:t>
            </a:r>
            <a:r>
              <a:rPr lang="el-GR" sz="1800" dirty="0">
                <a:latin typeface="Times New Roman" panose="02020603050405020304" pitchFamily="18" charset="0"/>
                <a:cs typeface="Times New Roman" panose="02020603050405020304" pitchFamily="18" charset="0"/>
              </a:rPr>
              <a:t>κρίσιμο όριο για την καταστροφή των μικροβίων σε ένα τέτοιο κρεατοσκεύασμα είναι ένας συνδυασμός χρόνου και θερμοκρασίας. </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Tree>
    <p:extLst>
      <p:ext uri="{BB962C8B-B14F-4D97-AF65-F5344CB8AC3E}">
        <p14:creationId xmlns:p14="http://schemas.microsoft.com/office/powerpoint/2010/main" val="1771989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4" name="Rectangle 3"/>
          <p:cNvSpPr/>
          <p:nvPr/>
        </p:nvSpPr>
        <p:spPr>
          <a:xfrm>
            <a:off x="3246077" y="3226917"/>
            <a:ext cx="6477927" cy="369332"/>
          </a:xfrm>
          <a:prstGeom prst="rect">
            <a:avLst/>
          </a:prstGeom>
        </p:spPr>
        <p:txBody>
          <a:bodyPr wrap="none">
            <a:spAutoFit/>
          </a:bodyPr>
          <a:lstStyle/>
          <a:p>
            <a:r>
              <a:rPr lang="el-GR" b="1" dirty="0" smtClean="0">
                <a:latin typeface="Times New Roman" panose="02020603050405020304" pitchFamily="18" charset="0"/>
                <a:cs typeface="Times New Roman" panose="02020603050405020304" pitchFamily="18" charset="0"/>
              </a:rPr>
              <a:t>Αρχή #4 – Καθιέρωση διαδικασιών παρακολούθησης των CCPs</a:t>
            </a:r>
            <a:endParaRPr lang="el-GR"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96056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lnSpc>
                <a:spcPct val="150000"/>
              </a:lnSpc>
            </a:pPr>
            <a:r>
              <a:rPr lang="el-GR" sz="1800" b="0" dirty="0">
                <a:latin typeface="Times New Roman" panose="02020603050405020304" pitchFamily="18" charset="0"/>
                <a:cs typeface="Times New Roman" panose="02020603050405020304" pitchFamily="18" charset="0"/>
              </a:rPr>
              <a:t>Για την καθιέρωση και την αποτελεσματική</a:t>
            </a:r>
            <a:br>
              <a:rPr lang="el-GR" sz="1800" b="0" dirty="0">
                <a:latin typeface="Times New Roman" panose="02020603050405020304" pitchFamily="18" charset="0"/>
                <a:cs typeface="Times New Roman" panose="02020603050405020304" pitchFamily="18" charset="0"/>
              </a:rPr>
            </a:br>
            <a:r>
              <a:rPr lang="el-GR" sz="1800" b="0" dirty="0">
                <a:latin typeface="Times New Roman" panose="02020603050405020304" pitchFamily="18" charset="0"/>
                <a:cs typeface="Times New Roman" panose="02020603050405020304" pitchFamily="18" charset="0"/>
              </a:rPr>
              <a:t>διεξαγωγή διαδικασιών παρακολούθησης των</a:t>
            </a:r>
            <a:br>
              <a:rPr lang="el-GR" sz="1800" b="0" dirty="0">
                <a:latin typeface="Times New Roman" panose="02020603050405020304" pitchFamily="18" charset="0"/>
                <a:cs typeface="Times New Roman" panose="02020603050405020304" pitchFamily="18" charset="0"/>
              </a:rPr>
            </a:br>
            <a:r>
              <a:rPr lang="el-GR" sz="1800" b="0" dirty="0">
                <a:latin typeface="Times New Roman" panose="02020603050405020304" pitchFamily="18" charset="0"/>
                <a:cs typeface="Times New Roman" panose="02020603050405020304" pitchFamily="18" charset="0"/>
              </a:rPr>
              <a:t>CCPs, πρέπει να δοθούν απαντήσεις στα</a:t>
            </a:r>
            <a:br>
              <a:rPr lang="el-GR" sz="1800" b="0" dirty="0">
                <a:latin typeface="Times New Roman" panose="02020603050405020304" pitchFamily="18" charset="0"/>
                <a:cs typeface="Times New Roman" panose="02020603050405020304" pitchFamily="18" charset="0"/>
              </a:rPr>
            </a:br>
            <a:r>
              <a:rPr lang="el-GR" sz="1800" b="0" dirty="0">
                <a:latin typeface="Times New Roman" panose="02020603050405020304" pitchFamily="18" charset="0"/>
                <a:cs typeface="Times New Roman" panose="02020603050405020304" pitchFamily="18" charset="0"/>
              </a:rPr>
              <a:t>ερωτήματα ποιος</a:t>
            </a:r>
            <a:r>
              <a:rPr lang="el-GR" sz="1800" b="0" dirty="0" smtClean="0">
                <a:latin typeface="Times New Roman" panose="02020603050405020304" pitchFamily="18" charset="0"/>
                <a:cs typeface="Times New Roman" panose="02020603050405020304" pitchFamily="18" charset="0"/>
              </a:rPr>
              <a:t>,</a:t>
            </a:r>
            <a:r>
              <a:rPr lang="en-US" sz="1800" b="0" dirty="0" smtClean="0">
                <a:latin typeface="Times New Roman" panose="02020603050405020304" pitchFamily="18" charset="0"/>
                <a:cs typeface="Times New Roman" panose="02020603050405020304" pitchFamily="18" charset="0"/>
              </a:rPr>
              <a:t> </a:t>
            </a:r>
            <a:r>
              <a:rPr lang="el-GR" sz="1800" b="0" dirty="0" smtClean="0">
                <a:latin typeface="Times New Roman" panose="02020603050405020304" pitchFamily="18" charset="0"/>
                <a:cs typeface="Times New Roman" panose="02020603050405020304" pitchFamily="18" charset="0"/>
              </a:rPr>
              <a:t>τι</a:t>
            </a:r>
            <a:r>
              <a:rPr lang="el-GR" sz="1800" b="0" dirty="0">
                <a:latin typeface="Times New Roman" panose="02020603050405020304" pitchFamily="18" charset="0"/>
                <a:cs typeface="Times New Roman" panose="02020603050405020304" pitchFamily="18" charset="0"/>
              </a:rPr>
              <a:t>, που, πότε, γιατί και πώς;</a:t>
            </a:r>
            <a:r>
              <a:rPr lang="el-GR" dirty="0"/>
              <a:t/>
            </a:r>
            <a:br>
              <a:rPr lang="el-GR" dirty="0"/>
            </a:br>
            <a:endParaRPr lang="el-GR" dirty="0"/>
          </a:p>
        </p:txBody>
      </p:sp>
      <p:pic>
        <p:nvPicPr>
          <p:cNvPr id="5" name="Content Placeholder 4"/>
          <p:cNvPicPr>
            <a:picLocks noGrp="1" noChangeAspect="1"/>
          </p:cNvPicPr>
          <p:nvPr>
            <p:ph idx="1"/>
          </p:nvPr>
        </p:nvPicPr>
        <p:blipFill rotWithShape="1">
          <a:blip r:embed="rId2">
            <a:grayscl/>
          </a:blip>
          <a:srcRect l="36754" t="57087" r="20581" b="14547"/>
          <a:stretch/>
        </p:blipFill>
        <p:spPr>
          <a:xfrm>
            <a:off x="6453052" y="3100252"/>
            <a:ext cx="4197532" cy="2447108"/>
          </a:xfrm>
          <a:prstGeom prst="rect">
            <a:avLst/>
          </a:prstGeom>
        </p:spPr>
      </p:pic>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Tree>
    <p:extLst>
      <p:ext uri="{BB962C8B-B14F-4D97-AF65-F5344CB8AC3E}">
        <p14:creationId xmlns:p14="http://schemas.microsoft.com/office/powerpoint/2010/main" val="41232331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estaltVTI">
  <a:themeElements>
    <a:clrScheme name="Custom 86">
      <a:dk1>
        <a:srgbClr val="000000"/>
      </a:dk1>
      <a:lt1>
        <a:sysClr val="window" lastClr="FFFFFF"/>
      </a:lt1>
      <a:dk2>
        <a:srgbClr val="262626"/>
      </a:dk2>
      <a:lt2>
        <a:srgbClr val="F7F7F7"/>
      </a:lt2>
      <a:accent1>
        <a:srgbClr val="EBA000"/>
      </a:accent1>
      <a:accent2>
        <a:srgbClr val="00BAC8"/>
      </a:accent2>
      <a:accent3>
        <a:srgbClr val="E64823"/>
      </a:accent3>
      <a:accent4>
        <a:srgbClr val="4D5AFF"/>
      </a:accent4>
      <a:accent5>
        <a:srgbClr val="FE5D21"/>
      </a:accent5>
      <a:accent6>
        <a:srgbClr val="00C777"/>
      </a:accent6>
      <a:hlink>
        <a:srgbClr val="2998E3"/>
      </a:hlink>
      <a:folHlink>
        <a:srgbClr val="939393"/>
      </a:folHlink>
    </a:clrScheme>
    <a:fontScheme name="Bierstadt">
      <a:majorFont>
        <a:latin typeface="Bierstadt"/>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staltVTI" id="{4F87C71D-53D1-4B71-BF97-FD0EA4B25665}" vid="{A110AFC4-8D8A-4C02-8885-7BA370B379B5}"/>
    </a:ext>
  </a:extLst>
</a:theme>
</file>

<file path=docProps/app.xml><?xml version="1.0" encoding="utf-8"?>
<Properties xmlns="http://schemas.openxmlformats.org/officeDocument/2006/extended-properties" xmlns:vt="http://schemas.openxmlformats.org/officeDocument/2006/docPropsVTypes">
  <TotalTime>80</TotalTime>
  <Words>894</Words>
  <Application>Microsoft Office PowerPoint</Application>
  <PresentationFormat>Widescreen</PresentationFormat>
  <Paragraphs>113</Paragraphs>
  <Slides>23</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23</vt:i4>
      </vt:variant>
    </vt:vector>
  </HeadingPairs>
  <TitlesOfParts>
    <vt:vector size="31" baseType="lpstr">
      <vt:lpstr>Arial</vt:lpstr>
      <vt:lpstr>Bierstadt</vt:lpstr>
      <vt:lpstr>Calibri</vt:lpstr>
      <vt:lpstr>Calibri Light</vt:lpstr>
      <vt:lpstr>Times New Roman</vt:lpstr>
      <vt:lpstr>Wingdings</vt:lpstr>
      <vt:lpstr>Office Theme</vt:lpstr>
      <vt:lpstr>GestaltVTI</vt:lpstr>
      <vt:lpstr>Ασφάλεια &amp; Ποιότητα Τροφίμων</vt:lpstr>
      <vt:lpstr>PowerPoint Presentation</vt:lpstr>
      <vt:lpstr>PowerPoint Presentation</vt:lpstr>
      <vt:lpstr>PowerPoint Presentation</vt:lpstr>
      <vt:lpstr>Κοινές παράμετροι για έλεγχο βιολογικών παραγόντων κινδύνου μέσω καθιέρωσης CLs</vt:lpstr>
      <vt:lpstr>PowerPoint Presentation</vt:lpstr>
      <vt:lpstr>PowerPoint Presentation</vt:lpstr>
      <vt:lpstr>PowerPoint Presentation</vt:lpstr>
      <vt:lpstr>Για την καθιέρωση και την αποτελεσματική διεξαγωγή διαδικασιών παρακολούθησης των CCPs, πρέπει να δοθούν απαντήσεις στα ερωτήματα ποιος, τι, που, πότε, γιατί και πώς; </vt:lpstr>
      <vt:lpstr>PowerPoint Presentation</vt:lpstr>
      <vt:lpstr>Συλλογή δεδομένων παρακολούθησης CCPs </vt:lpstr>
      <vt:lpstr>PowerPoint Presentation</vt:lpstr>
      <vt:lpstr>Αρχή #5 – Καθιέρωση διορθωτικών ενεργειών</vt:lpstr>
      <vt:lpstr>PowerPoint Presentation</vt:lpstr>
      <vt:lpstr>PowerPoint Presentation</vt:lpstr>
      <vt:lpstr>PowerPoint Presentation</vt:lpstr>
      <vt:lpstr>Αρχή #6 – Καθιέρωση διαδικασιών επιβεβαίωσης (επαλήθευσης)</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Ασφάλεια &amp; Ποιότητα Τροφίμων</dc:title>
  <dc:creator>Νατάσα Παλαιογεώργου</dc:creator>
  <cp:lastModifiedBy>Νατάσα Παλαιογεώργου</cp:lastModifiedBy>
  <cp:revision>31</cp:revision>
  <dcterms:created xsi:type="dcterms:W3CDTF">2022-01-06T12:40:26Z</dcterms:created>
  <dcterms:modified xsi:type="dcterms:W3CDTF">2022-01-06T14:00:55Z</dcterms:modified>
</cp:coreProperties>
</file>