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81"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3" r:id="rId20"/>
    <p:sldId id="277" r:id="rId21"/>
    <p:sldId id="274" r:id="rId22"/>
    <p:sldId id="275" r:id="rId23"/>
    <p:sldId id="278" r:id="rId24"/>
    <p:sldId id="279" r:id="rId25"/>
    <p:sldId id="280"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C49B88-575F-4936-9564-DCE456B1F412}" v="32" dt="2022-01-18T18:03:26.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782"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A71ABF-5EE1-4063-B691-41E4D99CD576}"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772359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CF6310-F73D-4B07-A58B-CC78A295133C}"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711199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AA459-F311-4427-95B2-3ABA102FA3C7}"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41878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0A97F5-B131-45A9-8770-F816DFFABBA9}"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700948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8AFB6F-4D0C-460E-827F-A811CDEBD36B}"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04542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B95FCE-6991-4111-98F7-FF065F5CCE11}"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07904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Bierstadt"/>
              <a:ea typeface="+mn-ea"/>
              <a:cs typeface="+mn-cs"/>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Bierstadt"/>
              <a:ea typeface="+mn-ea"/>
              <a:cs typeface="+mn-cs"/>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B06C53-BA54-45D9-BE92-C91A0BA53A6A}"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29724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C16B91-0506-40AB-8AC4-E18866D22ECC}"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9406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49AAF9-7C92-49F7-9004-6F4C36DBC0A3}"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770041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5478DA-7B69-4043-9C61-21E7F351F121}"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109277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DD2476-F947-4F8A-ABE1-28B9ECA96F98}"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0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9ADE76-4E1D-4DD3-8859-ED9E85B1C998}"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993785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D1980C8-FD80-43D8-9D6A-0262A4D53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Τίτλος 1">
            <a:extLst>
              <a:ext uri="{FF2B5EF4-FFF2-40B4-BE49-F238E27FC236}">
                <a16:creationId xmlns:a16="http://schemas.microsoft.com/office/drawing/2014/main" id="{4598F5BC-B177-4036-925A-6BFE9354F277}"/>
              </a:ext>
            </a:extLst>
          </p:cNvPr>
          <p:cNvSpPr>
            <a:spLocks noGrp="1"/>
          </p:cNvSpPr>
          <p:nvPr>
            <p:ph type="ctrTitle"/>
          </p:nvPr>
        </p:nvSpPr>
        <p:spPr>
          <a:xfrm>
            <a:off x="517870" y="978408"/>
            <a:ext cx="5021182" cy="2334248"/>
          </a:xfrm>
        </p:spPr>
        <p:txBody>
          <a:bodyPr vert="horz" lIns="91440" tIns="45720" rIns="91440" bIns="45720" rtlCol="0" anchor="t">
            <a:normAutofit/>
          </a:bodyPr>
          <a:lstStyle/>
          <a:p>
            <a:pPr>
              <a:lnSpc>
                <a:spcPct val="90000"/>
              </a:lnSpc>
            </a:pPr>
            <a:r>
              <a:rPr lang="en-US"/>
              <a:t>Ασφάλεια &amp; Ποιότητα Τροφίμων</a:t>
            </a:r>
          </a:p>
        </p:txBody>
      </p:sp>
      <p:sp>
        <p:nvSpPr>
          <p:cNvPr id="3" name="Υπότιτλος 2">
            <a:extLst>
              <a:ext uri="{FF2B5EF4-FFF2-40B4-BE49-F238E27FC236}">
                <a16:creationId xmlns:a16="http://schemas.microsoft.com/office/drawing/2014/main" id="{9325F1B3-3464-4ACB-9894-6B18E5887BDB}"/>
              </a:ext>
            </a:extLst>
          </p:cNvPr>
          <p:cNvSpPr>
            <a:spLocks noGrp="1"/>
          </p:cNvSpPr>
          <p:nvPr>
            <p:ph type="subTitle" idx="1"/>
          </p:nvPr>
        </p:nvSpPr>
        <p:spPr>
          <a:xfrm>
            <a:off x="6652366" y="3705226"/>
            <a:ext cx="5040785" cy="2141392"/>
          </a:xfrm>
        </p:spPr>
        <p:txBody>
          <a:bodyPr vert="horz" lIns="91440" tIns="45720" rIns="91440" bIns="45720" rtlCol="0" anchor="b">
            <a:normAutofit/>
          </a:bodyPr>
          <a:lstStyle/>
          <a:p>
            <a:pPr>
              <a:lnSpc>
                <a:spcPct val="90000"/>
              </a:lnSpc>
            </a:pPr>
            <a:endParaRPr lang="en-US" dirty="0"/>
          </a:p>
          <a:p>
            <a:pPr>
              <a:lnSpc>
                <a:spcPct val="90000"/>
              </a:lnSpc>
            </a:pPr>
            <a:r>
              <a:rPr lang="en-US" i="0" dirty="0" err="1">
                <a:latin typeface="Times New Roman" panose="02020603050405020304" pitchFamily="18" charset="0"/>
                <a:cs typeface="Times New Roman" panose="02020603050405020304" pitchFamily="18" charset="0"/>
              </a:rPr>
              <a:t>Διάλεξη</a:t>
            </a:r>
            <a:r>
              <a:rPr lang="en-US" i="0" dirty="0">
                <a:latin typeface="Times New Roman" panose="02020603050405020304" pitchFamily="18" charset="0"/>
                <a:cs typeface="Times New Roman" panose="02020603050405020304" pitchFamily="18" charset="0"/>
              </a:rPr>
              <a:t> 10</a:t>
            </a:r>
            <a:r>
              <a:rPr lang="en-US" i="0" baseline="30000" dirty="0">
                <a:latin typeface="Times New Roman" panose="02020603050405020304" pitchFamily="18" charset="0"/>
                <a:cs typeface="Times New Roman" panose="02020603050405020304" pitchFamily="18" charset="0"/>
              </a:rPr>
              <a:t>η</a:t>
            </a:r>
            <a:r>
              <a:rPr lang="el-GR" i="0" baseline="30000" dirty="0">
                <a:latin typeface="Times New Roman" panose="02020603050405020304" pitchFamily="18" charset="0"/>
                <a:cs typeface="Times New Roman" panose="02020603050405020304" pitchFamily="18" charset="0"/>
              </a:rPr>
              <a:t> </a:t>
            </a:r>
            <a:r>
              <a:rPr lang="el-GR" i="0" dirty="0">
                <a:latin typeface="Times New Roman" panose="02020603050405020304" pitchFamily="18" charset="0"/>
                <a:cs typeface="Times New Roman" panose="02020603050405020304" pitchFamily="18" charset="0"/>
              </a:rPr>
              <a:t> </a:t>
            </a:r>
          </a:p>
          <a:p>
            <a:pPr>
              <a:lnSpc>
                <a:spcPct val="90000"/>
              </a:lnSpc>
            </a:pPr>
            <a:r>
              <a:rPr lang="en-US" i="0" dirty="0">
                <a:latin typeface="Times New Roman" panose="02020603050405020304" pitchFamily="18" charset="0"/>
                <a:cs typeface="Times New Roman" panose="02020603050405020304" pitchFamily="18" charset="0"/>
              </a:rPr>
              <a:t>Παλα</a:t>
            </a:r>
            <a:r>
              <a:rPr lang="en-US" i="0" dirty="0" err="1">
                <a:latin typeface="Times New Roman" panose="02020603050405020304" pitchFamily="18" charset="0"/>
                <a:cs typeface="Times New Roman" panose="02020603050405020304" pitchFamily="18" charset="0"/>
              </a:rPr>
              <a:t>ιογεώργου</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Αν</a:t>
            </a:r>
            <a:r>
              <a:rPr lang="en-US" i="0" dirty="0">
                <a:latin typeface="Times New Roman" panose="02020603050405020304" pitchFamily="18" charset="0"/>
                <a:cs typeface="Times New Roman" panose="02020603050405020304" pitchFamily="18" charset="0"/>
              </a:rPr>
              <a:t>αστασία</a:t>
            </a:r>
            <a:r>
              <a:rPr lang="el-GR" i="0" dirty="0">
                <a:latin typeface="Times New Roman" panose="02020603050405020304" pitchFamily="18" charset="0"/>
                <a:cs typeface="Times New Roman" panose="02020603050405020304" pitchFamily="18" charset="0"/>
              </a:rPr>
              <a:t>-</a:t>
            </a:r>
            <a:r>
              <a:rPr lang="en-US" i="0" dirty="0">
                <a:latin typeface="Times New Roman" panose="02020603050405020304" pitchFamily="18" charset="0"/>
                <a:cs typeface="Times New Roman" panose="02020603050405020304" pitchFamily="18" charset="0"/>
              </a:rPr>
              <a:t>Μα</a:t>
            </a:r>
            <a:r>
              <a:rPr lang="en-US" i="0" dirty="0" err="1">
                <a:latin typeface="Times New Roman" panose="02020603050405020304" pitchFamily="18" charset="0"/>
                <a:cs typeface="Times New Roman" panose="02020603050405020304" pitchFamily="18" charset="0"/>
              </a:rPr>
              <a:t>ρίν</a:t>
            </a:r>
            <a:r>
              <a:rPr lang="en-US" i="0" dirty="0">
                <a:latin typeface="Times New Roman" panose="02020603050405020304" pitchFamily="18" charset="0"/>
                <a:cs typeface="Times New Roman" panose="02020603050405020304" pitchFamily="18" charset="0"/>
              </a:rPr>
              <a:t>α </a:t>
            </a:r>
            <a:endParaRPr lang="el-GR" i="0" dirty="0">
              <a:latin typeface="Times New Roman" panose="02020603050405020304" pitchFamily="18" charset="0"/>
              <a:cs typeface="Times New Roman" panose="02020603050405020304" pitchFamily="18" charset="0"/>
            </a:endParaRPr>
          </a:p>
          <a:p>
            <a:pPr>
              <a:lnSpc>
                <a:spcPct val="90000"/>
              </a:lnSpc>
            </a:pPr>
            <a:r>
              <a:rPr lang="el-GR" i="0" dirty="0">
                <a:latin typeface="Times New Roman" panose="02020603050405020304" pitchFamily="18" charset="0"/>
                <a:cs typeface="Times New Roman" panose="02020603050405020304" pitchFamily="18" charset="0"/>
              </a:rPr>
              <a:t>Βιοτεχνολόγος </a:t>
            </a:r>
            <a:r>
              <a:rPr lang="en-US" i="0" dirty="0">
                <a:latin typeface="Times New Roman" panose="02020603050405020304" pitchFamily="18" charset="0"/>
                <a:cs typeface="Times New Roman" panose="02020603050405020304" pitchFamily="18" charset="0"/>
              </a:rPr>
              <a:t>MSc, PhD</a:t>
            </a:r>
          </a:p>
          <a:p>
            <a:pPr>
              <a:lnSpc>
                <a:spcPct val="90000"/>
              </a:lnSpc>
            </a:pPr>
            <a:r>
              <a:rPr lang="en-US" i="0" dirty="0">
                <a:latin typeface="Times New Roman" panose="02020603050405020304" pitchFamily="18" charset="0"/>
                <a:cs typeface="Times New Roman" panose="02020603050405020304" pitchFamily="18" charset="0"/>
              </a:rPr>
              <a:t>Πα</a:t>
            </a:r>
            <a:r>
              <a:rPr lang="en-US" i="0" dirty="0" err="1">
                <a:latin typeface="Times New Roman" panose="02020603050405020304" pitchFamily="18" charset="0"/>
                <a:cs typeface="Times New Roman" panose="02020603050405020304" pitchFamily="18" charset="0"/>
              </a:rPr>
              <a:t>νε</a:t>
            </a:r>
            <a:r>
              <a:rPr lang="en-US" i="0" dirty="0">
                <a:latin typeface="Times New Roman" panose="02020603050405020304" pitchFamily="18" charset="0"/>
                <a:cs typeface="Times New Roman" panose="02020603050405020304" pitchFamily="18" charset="0"/>
              </a:rPr>
              <a:t>πιστημιακ</a:t>
            </a:r>
            <a:r>
              <a:rPr lang="el-GR" i="0" dirty="0">
                <a:latin typeface="Times New Roman" panose="02020603050405020304" pitchFamily="18" charset="0"/>
                <a:cs typeface="Times New Roman" panose="02020603050405020304" pitchFamily="18" charset="0"/>
              </a:rPr>
              <a:t>ή</a:t>
            </a:r>
            <a:r>
              <a:rPr lang="en-US" i="0" dirty="0">
                <a:latin typeface="Times New Roman" panose="02020603050405020304" pitchFamily="18" charset="0"/>
                <a:cs typeface="Times New Roman" panose="02020603050405020304" pitchFamily="18" charset="0"/>
              </a:rPr>
              <a:t> Υπ</a:t>
            </a:r>
            <a:r>
              <a:rPr lang="en-US" i="0" dirty="0" err="1">
                <a:latin typeface="Times New Roman" panose="02020603050405020304" pitchFamily="18" charset="0"/>
                <a:cs typeface="Times New Roman" panose="02020603050405020304" pitchFamily="18" charset="0"/>
              </a:rPr>
              <a:t>ότροφος</a:t>
            </a:r>
            <a:r>
              <a:rPr lang="en-US" i="0" dirty="0">
                <a:latin typeface="Times New Roman" panose="02020603050405020304" pitchFamily="18" charset="0"/>
                <a:cs typeface="Times New Roman" panose="02020603050405020304" pitchFamily="18" charset="0"/>
              </a:rPr>
              <a:t> </a:t>
            </a:r>
          </a:p>
        </p:txBody>
      </p:sp>
      <p:sp>
        <p:nvSpPr>
          <p:cNvPr id="22" name="Rectangle 21">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Εικόνα 3">
            <a:extLst>
              <a:ext uri="{FF2B5EF4-FFF2-40B4-BE49-F238E27FC236}">
                <a16:creationId xmlns:a16="http://schemas.microsoft.com/office/drawing/2014/main" id="{D9BF9B61-A877-4B73-835A-318C0D829B01}"/>
              </a:ext>
            </a:extLst>
          </p:cNvPr>
          <p:cNvPicPr>
            <a:picLocks noChangeAspect="1"/>
          </p:cNvPicPr>
          <p:nvPr/>
        </p:nvPicPr>
        <p:blipFill rotWithShape="1">
          <a:blip r:embed="rId2"/>
          <a:srcRect l="2285" r="5965" b="3"/>
          <a:stretch/>
        </p:blipFill>
        <p:spPr>
          <a:xfrm>
            <a:off x="7963958" y="657369"/>
            <a:ext cx="2390626" cy="2647807"/>
          </a:xfrm>
          <a:prstGeom prst="rect">
            <a:avLst/>
          </a:prstGeom>
        </p:spPr>
      </p:pic>
      <p:sp>
        <p:nvSpPr>
          <p:cNvPr id="24" name="Rectangle 23">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050001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969264"/>
            <a:ext cx="5198533" cy="4870457"/>
          </a:xfrm>
        </p:spPr>
        <p:txBody>
          <a:bodyPr>
            <a:norm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Κατά την εξέταση της σοβαρότητας ενός παράγοντα κινδύνου, πρέπει να τεθούν τα εξής ερωτήματα: </a:t>
            </a:r>
          </a:p>
          <a:p>
            <a:pPr algn="just">
              <a:lnSpc>
                <a:spcPct val="150000"/>
              </a:lnSpc>
            </a:pPr>
            <a:r>
              <a:rPr lang="el-GR" sz="1800" dirty="0">
                <a:latin typeface="Times New Roman" panose="02020603050405020304" pitchFamily="18" charset="0"/>
                <a:cs typeface="Times New Roman" panose="02020603050405020304" pitchFamily="18" charset="0"/>
              </a:rPr>
              <a:t>“Ποιοι δυνητικοί καταναλωτές έχουν τη μεγαλύτερη σοβαρότητα κινδύνου από τον παράγοντα;” </a:t>
            </a:r>
          </a:p>
          <a:p>
            <a:pPr algn="just">
              <a:lnSpc>
                <a:spcPct val="150000"/>
              </a:lnSpc>
            </a:pPr>
            <a:r>
              <a:rPr lang="el-GR" sz="1800" dirty="0">
                <a:latin typeface="Times New Roman" panose="02020603050405020304" pitchFamily="18" charset="0"/>
                <a:cs typeface="Times New Roman" panose="02020603050405020304" pitchFamily="18" charset="0"/>
              </a:rPr>
              <a:t>“Ποιες είναι οι συνέπειες για την υγεία (ήπιες έως σοβαρές) από την έκθεση στον παράγοντα;” </a:t>
            </a:r>
          </a:p>
          <a:p>
            <a:pPr algn="just">
              <a:lnSpc>
                <a:spcPct val="150000"/>
              </a:lnSpc>
            </a:pPr>
            <a:r>
              <a:rPr lang="el-GR" sz="1800" dirty="0">
                <a:latin typeface="Times New Roman" panose="02020603050405020304" pitchFamily="18" charset="0"/>
                <a:cs typeface="Times New Roman" panose="02020603050405020304" pitchFamily="18" charset="0"/>
              </a:rPr>
              <a:t>“Ποια είναι η πιθανή διάρκεια της ασθένειας ή του τραυματισμού από τον παράγοντα;”</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rotWithShape="1">
          <a:blip r:embed="rId2"/>
          <a:srcRect b="10177"/>
          <a:stretch/>
        </p:blipFill>
        <p:spPr>
          <a:xfrm>
            <a:off x="7645400" y="1642004"/>
            <a:ext cx="3162301" cy="2540530"/>
          </a:xfrm>
          <a:prstGeom prst="rect">
            <a:avLst/>
          </a:prstGeom>
        </p:spPr>
      </p:pic>
    </p:spTree>
    <p:extLst>
      <p:ext uri="{BB962C8B-B14F-4D97-AF65-F5344CB8AC3E}">
        <p14:creationId xmlns:p14="http://schemas.microsoft.com/office/powerpoint/2010/main" val="190565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969264"/>
            <a:ext cx="11251550" cy="4870457"/>
          </a:xfrm>
        </p:spPr>
        <p:txBody>
          <a:bodyPr>
            <a:normAutofit/>
          </a:bodyPr>
          <a:lstStyle/>
          <a:p>
            <a:r>
              <a:rPr lang="el-GR" sz="1800" b="1" dirty="0">
                <a:latin typeface="Times New Roman" panose="02020603050405020304" pitchFamily="18" charset="0"/>
                <a:cs typeface="Times New Roman" panose="02020603050405020304" pitchFamily="18" charset="0"/>
              </a:rPr>
              <a:t>Πιθανότητα εμφάνισης κινδύνου (probability of risk)</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rotWithShape="1">
          <a:blip r:embed="rId2">
            <a:grayscl/>
          </a:blip>
          <a:srcRect l="32293" t="31975" r="19513" b="14197"/>
          <a:stretch/>
        </p:blipFill>
        <p:spPr>
          <a:xfrm>
            <a:off x="3081541" y="2065866"/>
            <a:ext cx="5952068" cy="3513667"/>
          </a:xfrm>
          <a:prstGeom prst="rect">
            <a:avLst/>
          </a:prstGeom>
        </p:spPr>
      </p:pic>
    </p:spTree>
    <p:extLst>
      <p:ext uri="{BB962C8B-B14F-4D97-AF65-F5344CB8AC3E}">
        <p14:creationId xmlns:p14="http://schemas.microsoft.com/office/powerpoint/2010/main" val="3635318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968" y="842264"/>
            <a:ext cx="10863832" cy="4870457"/>
          </a:xfrm>
        </p:spPr>
        <p:txBody>
          <a:bodyPr>
            <a:norm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Στοιχεία εκτίμησης της πιθανότητας εμφάνισης κινδύνου </a:t>
            </a:r>
            <a:endParaRPr lang="en-US" sz="1800" b="1"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Σχέση προϊόντος ή παρόμοιων προϊόντων με τον παράγοντα κινδύνου </a:t>
            </a:r>
            <a:endParaRPr lang="en-US" sz="180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Συχνότητα εμφάνισης παράγοντα κινδύνου </a:t>
            </a:r>
            <a:endParaRPr lang="en-US" sz="180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Εθνική και διεθνής νομοθεσία </a:t>
            </a:r>
            <a:endParaRPr lang="en-US" sz="180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Ενέργειες και ανακλήσεις τροφίμων από αρχεία εταιρειών και ελεγκτικών φορέων</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340880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70" y="2701758"/>
            <a:ext cx="5021182" cy="1405467"/>
          </a:xfrm>
        </p:spPr>
        <p:txBody>
          <a:bodyPr>
            <a:normAutofit/>
          </a:bodyPr>
          <a:lstStyle/>
          <a:p>
            <a:pPr algn="ctr">
              <a:lnSpc>
                <a:spcPct val="150000"/>
              </a:lnSpc>
            </a:pPr>
            <a:r>
              <a:rPr lang="el-GR" sz="1800" dirty="0">
                <a:latin typeface="Times New Roman" panose="02020603050405020304" pitchFamily="18" charset="0"/>
                <a:cs typeface="Times New Roman" panose="02020603050405020304" pitchFamily="18" charset="0"/>
              </a:rPr>
              <a:t>Πιθανότητα (</a:t>
            </a:r>
            <a:r>
              <a:rPr lang="en-US" sz="1800" dirty="0">
                <a:latin typeface="Times New Roman" panose="02020603050405020304" pitchFamily="18" charset="0"/>
                <a:cs typeface="Times New Roman" panose="02020603050405020304" pitchFamily="18" charset="0"/>
              </a:rPr>
              <a:t>probability)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vs. </a:t>
            </a:r>
            <a:br>
              <a:rPr lang="en-US" sz="1800" dirty="0">
                <a:latin typeface="Times New Roman" panose="02020603050405020304" pitchFamily="18" charset="0"/>
                <a:cs typeface="Times New Roman" panose="02020603050405020304" pitchFamily="18" charset="0"/>
              </a:rPr>
            </a:br>
            <a:r>
              <a:rPr lang="el-GR" sz="1800" dirty="0">
                <a:latin typeface="Times New Roman" panose="02020603050405020304" pitchFamily="18" charset="0"/>
                <a:cs typeface="Times New Roman" panose="02020603050405020304" pitchFamily="18" charset="0"/>
              </a:rPr>
              <a:t>Δυνατότητα (</a:t>
            </a:r>
            <a:r>
              <a:rPr lang="en-US" sz="1800" dirty="0">
                <a:latin typeface="Times New Roman" panose="02020603050405020304" pitchFamily="18" charset="0"/>
                <a:cs typeface="Times New Roman" panose="02020603050405020304" pitchFamily="18" charset="0"/>
              </a:rPr>
              <a:t>possibility) </a:t>
            </a:r>
            <a:r>
              <a:rPr lang="el-GR" sz="1800" dirty="0">
                <a:latin typeface="Times New Roman" panose="02020603050405020304" pitchFamily="18" charset="0"/>
                <a:cs typeface="Times New Roman" panose="02020603050405020304" pitchFamily="18" charset="0"/>
              </a:rPr>
              <a:t>εμφάνισης </a:t>
            </a:r>
          </a:p>
        </p:txBody>
      </p:sp>
      <p:sp>
        <p:nvSpPr>
          <p:cNvPr id="3" name="Content Placeholder 2"/>
          <p:cNvSpPr>
            <a:spLocks noGrp="1"/>
          </p:cNvSpPr>
          <p:nvPr>
            <p:ph idx="1"/>
          </p:nvPr>
        </p:nvSpPr>
        <p:spPr>
          <a:xfrm>
            <a:off x="5799666" y="2064556"/>
            <a:ext cx="5799017" cy="2679869"/>
          </a:xfrm>
        </p:spPr>
        <p:txBody>
          <a:bodyPr>
            <a:normAutofit/>
          </a:bodyPr>
          <a:lstStyle/>
          <a:p>
            <a:pPr algn="just">
              <a:lnSpc>
                <a:spcPct val="150000"/>
              </a:lnSpc>
            </a:pPr>
            <a:r>
              <a:rPr lang="el-GR" sz="1800" dirty="0">
                <a:latin typeface="Times New Roman" panose="02020603050405020304" pitchFamily="18" charset="0"/>
                <a:cs typeface="Times New Roman" panose="02020603050405020304" pitchFamily="18" charset="0"/>
              </a:rPr>
              <a:t>Το HACCP σχεδιάζεται για την προληπτική αναγνώριση και προστασία έναντι παραγόντων κινδύνου που είναι λογικά πιθανό να εμφανιστούν (=probability) και όχι γενικά για την εμφάνιση παραγόντων που δεν είναι λογικά αναμενόμενο να εμφανιστούν (=possibility).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801351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070" y="2801496"/>
            <a:ext cx="5021182" cy="1205992"/>
          </a:xfrm>
        </p:spPr>
        <p:txBody>
          <a:bodyPr>
            <a:normAutofit/>
          </a:bodyPr>
          <a:lstStyle/>
          <a:p>
            <a:pPr>
              <a:lnSpc>
                <a:spcPct val="150000"/>
              </a:lnSpc>
            </a:pPr>
            <a:r>
              <a:rPr lang="el-GR" sz="1800" dirty="0">
                <a:latin typeface="Times New Roman" panose="02020603050405020304" pitchFamily="18" charset="0"/>
                <a:cs typeface="Times New Roman" panose="02020603050405020304" pitchFamily="18" charset="0"/>
              </a:rPr>
              <a:t>Συνοπτική περιγραφή παραγόντων κινδύνου ανά κατηγορία τροφίμου</a:t>
            </a:r>
          </a:p>
        </p:txBody>
      </p:sp>
      <p:sp>
        <p:nvSpPr>
          <p:cNvPr id="3" name="Content Placeholder 2"/>
          <p:cNvSpPr>
            <a:spLocks noGrp="1"/>
          </p:cNvSpPr>
          <p:nvPr>
            <p:ph idx="1"/>
          </p:nvPr>
        </p:nvSpPr>
        <p:spPr>
          <a:xfrm>
            <a:off x="5977467" y="969264"/>
            <a:ext cx="5705883" cy="4870457"/>
          </a:xfrm>
        </p:spPr>
        <p:txBody>
          <a:bodyPr>
            <a:norm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Κατηγορία 1</a:t>
            </a:r>
            <a:r>
              <a:rPr lang="el-GR" sz="1800" b="1" baseline="30000" dirty="0">
                <a:latin typeface="Times New Roman" panose="02020603050405020304" pitchFamily="18" charset="0"/>
                <a:cs typeface="Times New Roman" panose="02020603050405020304" pitchFamily="18" charset="0"/>
              </a:rPr>
              <a:t>η</a:t>
            </a:r>
            <a:r>
              <a:rPr lang="el-GR" sz="1800" b="1" dirty="0">
                <a:latin typeface="Times New Roman" panose="02020603050405020304" pitchFamily="18" charset="0"/>
                <a:cs typeface="Times New Roman" panose="02020603050405020304" pitchFamily="18" charset="0"/>
              </a:rPr>
              <a:t>: Τρόφιμα υψηλού κινδύνου (δυνητικά επικίνδυνα τρόφιμα) </a:t>
            </a:r>
          </a:p>
          <a:p>
            <a:pPr algn="just">
              <a:lnSpc>
                <a:spcPct val="150000"/>
              </a:lnSpc>
            </a:pPr>
            <a:r>
              <a:rPr lang="el-GR" sz="1800" dirty="0">
                <a:latin typeface="Times New Roman" panose="02020603050405020304" pitchFamily="18" charset="0"/>
                <a:cs typeface="Times New Roman" panose="02020603050405020304" pitchFamily="18" charset="0"/>
              </a:rPr>
              <a:t>Τρόφιμα που περιέχουν ευαλλοίωτες πρώτες ύλες και ευκόλως αλλοιούμενα συστατικά, όπως είναι τα περισσότερα προϊόντα ζωικής προέλευσης (κρέας, ψάρι, πουλερικά, γάλα και γαλακτοκομικά προϊόντα), τα επεξεργασμένα λαχανικά και τα προϊόντα εκείνα που συντηρούνται υπό ψύξη.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484192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070" y="2801496"/>
            <a:ext cx="5021182" cy="1205992"/>
          </a:xfrm>
        </p:spPr>
        <p:txBody>
          <a:bodyPr>
            <a:normAutofit/>
          </a:bodyPr>
          <a:lstStyle/>
          <a:p>
            <a:pPr>
              <a:lnSpc>
                <a:spcPct val="150000"/>
              </a:lnSpc>
            </a:pPr>
            <a:r>
              <a:rPr lang="el-GR" sz="1800" dirty="0">
                <a:latin typeface="Times New Roman" panose="02020603050405020304" pitchFamily="18" charset="0"/>
                <a:cs typeface="Times New Roman" panose="02020603050405020304" pitchFamily="18" charset="0"/>
              </a:rPr>
              <a:t>Συνοπτική περιγραφή παραγόντων κινδύνου ανά κατηγορία τροφίμου</a:t>
            </a:r>
          </a:p>
        </p:txBody>
      </p:sp>
      <p:sp>
        <p:nvSpPr>
          <p:cNvPr id="3" name="Content Placeholder 2"/>
          <p:cNvSpPr>
            <a:spLocks noGrp="1"/>
          </p:cNvSpPr>
          <p:nvPr>
            <p:ph idx="1"/>
          </p:nvPr>
        </p:nvSpPr>
        <p:spPr>
          <a:xfrm>
            <a:off x="5400675" y="969264"/>
            <a:ext cx="6282675" cy="3695869"/>
          </a:xfrm>
        </p:spPr>
        <p:txBody>
          <a:bodyPr>
            <a:noAutofit/>
          </a:bodyPr>
          <a:lstStyle/>
          <a:p>
            <a:pPr algn="just">
              <a:lnSpc>
                <a:spcPct val="170000"/>
              </a:lnSpc>
            </a:pPr>
            <a:r>
              <a:rPr lang="el-GR" sz="1800" b="1" dirty="0">
                <a:latin typeface="Times New Roman" panose="02020603050405020304" pitchFamily="18" charset="0"/>
                <a:cs typeface="Times New Roman" panose="02020603050405020304" pitchFamily="18" charset="0"/>
              </a:rPr>
              <a:t>Κατηγορία 2</a:t>
            </a:r>
            <a:r>
              <a:rPr lang="el-GR" sz="1800" b="1" baseline="30000" dirty="0">
                <a:latin typeface="Times New Roman" panose="02020603050405020304" pitchFamily="18" charset="0"/>
                <a:cs typeface="Times New Roman" panose="02020603050405020304" pitchFamily="18" charset="0"/>
              </a:rPr>
              <a:t>η</a:t>
            </a:r>
            <a:r>
              <a:rPr lang="el-GR" sz="1800" b="1" dirty="0">
                <a:latin typeface="Times New Roman" panose="02020603050405020304" pitchFamily="18" charset="0"/>
                <a:cs typeface="Times New Roman" panose="02020603050405020304" pitchFamily="18" charset="0"/>
              </a:rPr>
              <a:t>: Τρόφιμα μέσου κινδύνου</a:t>
            </a:r>
          </a:p>
          <a:p>
            <a:pPr algn="just">
              <a:lnSpc>
                <a:spcPct val="170000"/>
              </a:lnSpc>
            </a:pPr>
            <a:r>
              <a:rPr lang="el-GR" sz="1800" dirty="0">
                <a:latin typeface="Times New Roman" panose="02020603050405020304" pitchFamily="18" charset="0"/>
                <a:cs typeface="Times New Roman" panose="02020603050405020304" pitchFamily="18" charset="0"/>
              </a:rPr>
              <a:t>Στην κατηγορία αυτή ανήκουν τα αποξηραμένα ή κατεψυγμένα τρόφιμα, όπως ψάρια, κρέας, αυγά, λαχανικά, δημητριακά, τα κρύα σάντουιτς, οι σοκολάτες, η μαργαρίνη, η μαγιονέζα και τα dressings.</a:t>
            </a:r>
          </a:p>
          <a:p>
            <a:pPr algn="just">
              <a:lnSpc>
                <a:spcPct val="170000"/>
              </a:lnSpc>
            </a:pPr>
            <a:r>
              <a:rPr lang="el-GR" sz="1800" b="1" dirty="0">
                <a:latin typeface="Times New Roman" panose="02020603050405020304" pitchFamily="18" charset="0"/>
                <a:cs typeface="Times New Roman" panose="02020603050405020304" pitchFamily="18" charset="0"/>
              </a:rPr>
              <a:t>Κατηγορία 3</a:t>
            </a:r>
            <a:r>
              <a:rPr lang="el-GR" sz="1800" b="1" baseline="30000" dirty="0">
                <a:latin typeface="Times New Roman" panose="02020603050405020304" pitchFamily="18" charset="0"/>
                <a:cs typeface="Times New Roman" panose="02020603050405020304" pitchFamily="18" charset="0"/>
              </a:rPr>
              <a:t>η</a:t>
            </a:r>
            <a:r>
              <a:rPr lang="el-GR" sz="1800" b="1" dirty="0">
                <a:latin typeface="Times New Roman" panose="02020603050405020304" pitchFamily="18" charset="0"/>
                <a:cs typeface="Times New Roman" panose="02020603050405020304" pitchFamily="18" charset="0"/>
              </a:rPr>
              <a:t>: Τρόφιμα χαμηλού κινδύνου</a:t>
            </a:r>
          </a:p>
          <a:p>
            <a:pPr algn="just">
              <a:lnSpc>
                <a:spcPct val="170000"/>
              </a:lnSpc>
            </a:pPr>
            <a:r>
              <a:rPr lang="el-GR" sz="1800" dirty="0">
                <a:latin typeface="Times New Roman" panose="02020603050405020304" pitchFamily="18" charset="0"/>
                <a:cs typeface="Times New Roman" panose="02020603050405020304" pitchFamily="18" charset="0"/>
              </a:rPr>
              <a:t>Είναι τα τρόφιμα με pH&lt;4.6, όπως π.χ. τα τουρσιά, τα διάφορα φρούτα και οι συμπυκνωμένοι χυμοί τους, ο τοματοπολτός και τα παρεμφερή προϊόντα τομάτας (π.χ. κέτσαπ) και τα αναψυκτικά, τα αποξηραμένα λαχανικά, οι μαρμελάδες, τα λάδια, το βούτυρο, οι καραμέλες, τα ζυμαρικά, τα όσπρια κ.ά.</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985600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820" y="2913954"/>
            <a:ext cx="5021182" cy="981075"/>
          </a:xfrm>
        </p:spPr>
        <p:txBody>
          <a:bodyPr>
            <a:normAutofit/>
          </a:bodyPr>
          <a:lstStyle/>
          <a:p>
            <a:pPr algn="just">
              <a:lnSpc>
                <a:spcPct val="150000"/>
              </a:lnSpc>
            </a:pPr>
            <a:r>
              <a:rPr lang="el-GR" sz="1800" dirty="0">
                <a:latin typeface="Times New Roman" panose="02020603050405020304" pitchFamily="18" charset="0"/>
                <a:cs typeface="Times New Roman" panose="02020603050405020304" pitchFamily="18" charset="0"/>
              </a:rPr>
              <a:t>Αρχή #2 – Καθορισμός κρίσιμων σημείων ελέγχου (CCPs)</a:t>
            </a:r>
          </a:p>
        </p:txBody>
      </p:sp>
      <p:sp>
        <p:nvSpPr>
          <p:cNvPr id="3" name="Content Placeholder 2"/>
          <p:cNvSpPr>
            <a:spLocks noGrp="1"/>
          </p:cNvSpPr>
          <p:nvPr>
            <p:ph idx="1"/>
          </p:nvPr>
        </p:nvSpPr>
        <p:spPr>
          <a:xfrm>
            <a:off x="5838825" y="1665035"/>
            <a:ext cx="5806425" cy="3478911"/>
          </a:xfrm>
        </p:spPr>
        <p:txBody>
          <a:bodyPr>
            <a:normAutofit/>
          </a:bodyPr>
          <a:lstStyle/>
          <a:p>
            <a:pPr algn="just">
              <a:lnSpc>
                <a:spcPct val="150000"/>
              </a:lnSpc>
            </a:pPr>
            <a:r>
              <a:rPr lang="el-GR" sz="1800" dirty="0">
                <a:latin typeface="Times New Roman" panose="02020603050405020304" pitchFamily="18" charset="0"/>
                <a:cs typeface="Times New Roman" panose="02020603050405020304" pitchFamily="18" charset="0"/>
              </a:rPr>
              <a:t>Κρίσιμο σημείο ελέγχου (Critical Control Point, CCP) χαρακτηρίζεται κάθε σημείο, στάδιο ή διαδικασία κατά την επεξεργασία ενός τροφίμου, όπου μπορεί να εφαρμοστεί έλεγχος, και το οποίο είναι απαραίτητο για την πρόληψη ή την εξάλειψη ή τη μείωση σε αποδεκτά επίπεδα ενός παράγοντα κινδύνου σχετιζόμενου με την ασφάλεια του τροφίμου.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74687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150" y="969264"/>
            <a:ext cx="11245200" cy="4870457"/>
          </a:xfrm>
        </p:spPr>
        <p:txBody>
          <a:bodyPr>
            <a:normAutofit/>
          </a:bodyPr>
          <a:lstStyle/>
          <a:p>
            <a:r>
              <a:rPr lang="el-GR" sz="1800" b="1" dirty="0">
                <a:latin typeface="Times New Roman" panose="02020603050405020304" pitchFamily="18" charset="0"/>
                <a:cs typeface="Times New Roman" panose="02020603050405020304" pitchFamily="18" charset="0"/>
              </a:rPr>
              <a:t>Μέτρα ελέγχου (</a:t>
            </a:r>
            <a:r>
              <a:rPr lang="en-US" sz="1800" b="1" dirty="0">
                <a:latin typeface="Times New Roman" panose="02020603050405020304" pitchFamily="18" charset="0"/>
                <a:cs typeface="Times New Roman" panose="02020603050405020304" pitchFamily="18" charset="0"/>
              </a:rPr>
              <a:t>control measures) </a:t>
            </a:r>
            <a:endParaRPr lang="el-GR" sz="1800" b="1" dirty="0">
              <a:latin typeface="Times New Roman" panose="02020603050405020304" pitchFamily="18" charset="0"/>
              <a:cs typeface="Times New Roman" panose="02020603050405020304" pitchFamily="18" charset="0"/>
            </a:endParaRPr>
          </a:p>
          <a:p>
            <a:pPr algn="just">
              <a:lnSpc>
                <a:spcPct val="150000"/>
              </a:lnSpc>
            </a:pPr>
            <a:r>
              <a:rPr lang="el-GR" sz="1800" dirty="0">
                <a:latin typeface="Times New Roman" panose="02020603050405020304" pitchFamily="18" charset="0"/>
                <a:cs typeface="Times New Roman" panose="02020603050405020304" pitchFamily="18" charset="0"/>
              </a:rPr>
              <a:t>Ενέργειες και δραστηριότητες που αναλαμβάνονται στα CCPs για τον έλεγχο (δηλ. παρεμπόδιση, εξάλειψη, μείωση σε αποδεκτά επίπεδα) των παραγόντων κινδύνου.</a:t>
            </a:r>
            <a:endParaRPr lang="el-GR" sz="18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a:blip r:embed="rId2"/>
          <a:stretch>
            <a:fillRect/>
          </a:stretch>
        </p:blipFill>
        <p:spPr>
          <a:xfrm>
            <a:off x="8010525" y="2986818"/>
            <a:ext cx="3143250" cy="3143250"/>
          </a:xfrm>
          <a:prstGeom prst="rect">
            <a:avLst/>
          </a:prstGeom>
        </p:spPr>
      </p:pic>
    </p:spTree>
    <p:extLst>
      <p:ext uri="{BB962C8B-B14F-4D97-AF65-F5344CB8AC3E}">
        <p14:creationId xmlns:p14="http://schemas.microsoft.com/office/powerpoint/2010/main" val="3618321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826389"/>
            <a:ext cx="11159475" cy="4870457"/>
          </a:xfrm>
        </p:spPr>
        <p:txBody>
          <a:bodyPr vert="horz" lIns="91440" tIns="45720" rIns="91440" bIns="45720" rtlCol="0" anchor="t">
            <a:norm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Κοινά CCPs </a:t>
            </a:r>
          </a:p>
          <a:p>
            <a:pPr marL="285750" indent="-285750" algn="just">
              <a:lnSpc>
                <a:spcPct val="150000"/>
              </a:lnSpc>
              <a:buFont typeface="Wingdings" panose="05000000000000000000" pitchFamily="2" charset="2"/>
              <a:buChar char="ü"/>
            </a:pPr>
            <a:r>
              <a:rPr lang="el-GR" sz="1800" dirty="0">
                <a:latin typeface="Times New Roman"/>
                <a:cs typeface="Times New Roman"/>
              </a:rPr>
              <a:t>Παραλαβή Α΄ υλών (αποφεύγουμε αναλύσεις -λόγω χρόνου- και πιστοποιητικά αναλύσεων) </a:t>
            </a:r>
            <a:endParaRPr lang="el-GR" sz="180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Στάδια κατά την επεξεργασία του τροφίμου (π.χ. ανακατεργασία, θερμική επεξεργασία, ψύξη, έλεγχος σύστασης προϊόντος) </a:t>
            </a:r>
          </a:p>
          <a:p>
            <a:pPr marL="285750" indent="-285750" algn="just">
              <a:lnSpc>
                <a:spcPct val="150000"/>
              </a:lnSpc>
              <a:buFont typeface="Wingdings" panose="05000000000000000000" pitchFamily="2" charset="2"/>
              <a:buChar char="ü"/>
            </a:pPr>
            <a:r>
              <a:rPr lang="el-GR" sz="1800" dirty="0">
                <a:latin typeface="Times New Roman"/>
                <a:cs typeface="Times New Roman"/>
              </a:rPr>
              <a:t>Έλεγχος σύστασης (σωστές ποσότητες συστατικών, σωστή χρήση βασικών συστατικών) </a:t>
            </a:r>
          </a:p>
          <a:p>
            <a:pPr marL="285750" indent="-285750" algn="just">
              <a:lnSpc>
                <a:spcPct val="150000"/>
              </a:lnSpc>
              <a:buFont typeface="Wingdings" panose="05000000000000000000" pitchFamily="2" charset="2"/>
              <a:buChar char="ü"/>
            </a:pPr>
            <a:r>
              <a:rPr lang="el-GR" sz="1800" dirty="0">
                <a:latin typeface="Times New Roman"/>
                <a:cs typeface="Times New Roman"/>
              </a:rPr>
              <a:t>Συσκευασία (π.χ. ακεραιότητα συσκευασίας, παρουσία κατάλληλης ατμόσφαιρας, δήλωση για παρουσία αλλεργιογόνων στην ετικέτα του προϊόντος) </a:t>
            </a:r>
            <a:endParaRPr lang="el-G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Διανομή (συνθήκες συντήρησης και χειρισμού στην ετικέτα του προϊόντος)</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902319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969264"/>
            <a:ext cx="11283300" cy="4870457"/>
          </a:xfrm>
        </p:spPr>
        <p:txBody>
          <a:bodyPr>
            <a:norm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Ένα CCP διαφέρει από ένα σημείο ελέγχου (control point· CP)</a:t>
            </a:r>
          </a:p>
          <a:p>
            <a:pPr algn="just">
              <a:lnSpc>
                <a:spcPct val="150000"/>
              </a:lnSpc>
            </a:pPr>
            <a:r>
              <a:rPr lang="el-GR" sz="1800" dirty="0">
                <a:latin typeface="Times New Roman" panose="02020603050405020304" pitchFamily="18" charset="0"/>
                <a:cs typeface="Times New Roman" panose="02020603050405020304" pitchFamily="18" charset="0"/>
              </a:rPr>
              <a:t>Σημείο ελέγχου καλείται «κάθε στάδιο στο οποίο μπορεί να ελεγχθούν βιολογικοί, χημικοί ή φυσικοί παράγοντες».</a:t>
            </a:r>
          </a:p>
          <a:p>
            <a:pPr algn="just">
              <a:lnSpc>
                <a:spcPct val="150000"/>
              </a:lnSpc>
            </a:pPr>
            <a:r>
              <a:rPr lang="el-GR" sz="1800" dirty="0">
                <a:latin typeface="Times New Roman" panose="02020603050405020304" pitchFamily="18" charset="0"/>
                <a:cs typeface="Times New Roman" panose="02020603050405020304" pitchFamily="18" charset="0"/>
              </a:rPr>
              <a:t>Ένα σημείο ελέγχου συνήθως δεν σχετίζεται με την ασφάλεια του προϊόντος, εκτός εάν το σημείο ελέγχου υποστηρίζει ένα CCP.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690040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198" y="2798065"/>
            <a:ext cx="3423194" cy="502920"/>
          </a:xfrm>
        </p:spPr>
        <p:txBody>
          <a:bodyPr>
            <a:normAutofit/>
          </a:bodyPr>
          <a:lstStyle/>
          <a:p>
            <a:r>
              <a:rPr lang="en-US" sz="1800" dirty="0">
                <a:latin typeface="Times New Roman" panose="02020603050405020304" pitchFamily="18" charset="0"/>
                <a:cs typeface="Times New Roman" panose="02020603050405020304" pitchFamily="18" charset="0"/>
              </a:rPr>
              <a:t>10. </a:t>
            </a:r>
            <a:r>
              <a:rPr lang="el-GR" sz="1800" dirty="0">
                <a:latin typeface="Times New Roman" panose="02020603050405020304" pitchFamily="18" charset="0"/>
                <a:cs typeface="Times New Roman" panose="02020603050405020304" pitchFamily="18" charset="0"/>
              </a:rPr>
              <a:t>Αρχές συστήματος </a:t>
            </a:r>
            <a:r>
              <a:rPr lang="en-US" sz="1800" dirty="0">
                <a:latin typeface="Times New Roman" panose="02020603050405020304" pitchFamily="18" charset="0"/>
                <a:cs typeface="Times New Roman" panose="02020603050405020304" pitchFamily="18" charset="0"/>
              </a:rPr>
              <a:t>HACCP</a:t>
            </a:r>
            <a:endParaRPr lang="el-GR"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913779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95" y="3150746"/>
            <a:ext cx="5021182" cy="507492"/>
          </a:xfrm>
        </p:spPr>
        <p:txBody>
          <a:bodyPr>
            <a:normAutofit/>
          </a:bodyPr>
          <a:lstStyle/>
          <a:p>
            <a:r>
              <a:rPr lang="el-GR" sz="1800" dirty="0">
                <a:latin typeface="Times New Roman" panose="02020603050405020304" pitchFamily="18" charset="0"/>
                <a:cs typeface="Times New Roman" panose="02020603050405020304" pitchFamily="18" charset="0"/>
              </a:rPr>
              <a:t>Ταυτοποίηση </a:t>
            </a:r>
            <a:r>
              <a:rPr lang="en-US" sz="1800" dirty="0">
                <a:latin typeface="Times New Roman" panose="02020603050405020304" pitchFamily="18" charset="0"/>
                <a:cs typeface="Times New Roman" panose="02020603050405020304" pitchFamily="18" charset="0"/>
              </a:rPr>
              <a:t>CCPs </a:t>
            </a:r>
            <a:endParaRPr lang="el-GR"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677025" y="2603249"/>
            <a:ext cx="5006325" cy="1602486"/>
          </a:xfrm>
        </p:spPr>
        <p:txBody>
          <a:bodyPr>
            <a:normAutofit/>
          </a:bodyPr>
          <a:lstStyle/>
          <a:p>
            <a:pPr algn="just">
              <a:lnSpc>
                <a:spcPct val="150000"/>
              </a:lnSpc>
            </a:pPr>
            <a:r>
              <a:rPr lang="el-GR" sz="1800" dirty="0">
                <a:latin typeface="Times New Roman" panose="02020603050405020304" pitchFamily="18" charset="0"/>
                <a:cs typeface="Times New Roman" panose="02020603050405020304" pitchFamily="18" charset="0"/>
              </a:rPr>
              <a:t>Ο καθορισμός των CCPs γίνεται με χρήση των </a:t>
            </a:r>
            <a:r>
              <a:rPr lang="el-GR" sz="1800" b="1" dirty="0">
                <a:latin typeface="Times New Roman" panose="02020603050405020304" pitchFamily="18" charset="0"/>
                <a:cs typeface="Times New Roman" panose="02020603050405020304" pitchFamily="18" charset="0"/>
              </a:rPr>
              <a:t>«δένδρων αποφάσεων» (decision trees)</a:t>
            </a:r>
            <a:r>
              <a:rPr lang="el-GR" sz="1800" dirty="0">
                <a:latin typeface="Times New Roman" panose="02020603050405020304" pitchFamily="18" charset="0"/>
                <a:cs typeface="Times New Roman" panose="02020603050405020304" pitchFamily="18" charset="0"/>
              </a:rPr>
              <a:t>,</a:t>
            </a:r>
            <a:r>
              <a:rPr lang="el-GR" sz="1800" b="1" dirty="0">
                <a:latin typeface="Times New Roman" panose="02020603050405020304" pitchFamily="18" charset="0"/>
                <a:cs typeface="Times New Roman" panose="02020603050405020304" pitchFamily="18" charset="0"/>
              </a:rPr>
              <a:t> </a:t>
            </a:r>
            <a:r>
              <a:rPr lang="el-GR" sz="1800" dirty="0">
                <a:latin typeface="Times New Roman" panose="02020603050405020304" pitchFamily="18" charset="0"/>
                <a:cs typeface="Times New Roman" panose="02020603050405020304" pitchFamily="18" charset="0"/>
              </a:rPr>
              <a:t>ως εργαλεία.</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dirty="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842857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525" y="969264"/>
            <a:ext cx="11292825" cy="4870457"/>
          </a:xfrm>
        </p:spPr>
        <p:txBody>
          <a:bodyPr>
            <a:norm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1</a:t>
            </a:r>
            <a:r>
              <a:rPr lang="el-GR" sz="1800" b="1" baseline="30000" dirty="0">
                <a:latin typeface="Times New Roman" panose="02020603050405020304" pitchFamily="18" charset="0"/>
                <a:cs typeface="Times New Roman" panose="02020603050405020304" pitchFamily="18" charset="0"/>
              </a:rPr>
              <a:t>η</a:t>
            </a:r>
            <a:r>
              <a:rPr lang="el-GR" sz="1800" b="1" dirty="0">
                <a:latin typeface="Times New Roman" panose="02020603050405020304" pitchFamily="18" charset="0"/>
                <a:cs typeface="Times New Roman" panose="02020603050405020304" pitchFamily="18" charset="0"/>
              </a:rPr>
              <a:t> ερώτηση</a:t>
            </a:r>
            <a:r>
              <a:rPr lang="el-GR" sz="1800" dirty="0">
                <a:latin typeface="Times New Roman" panose="02020603050405020304" pitchFamily="18" charset="0"/>
                <a:cs typeface="Times New Roman" panose="02020603050405020304" pitchFamily="18" charset="0"/>
              </a:rPr>
              <a:t>: «Εάν χαθεί ο έλεγχος σε αυτό το στάδιο, υπάρχει επόμενο στάδιο (π.χ. θερμική επεξεργασία, χημική κατεργασία, ψύξη) που θα μπορούσε να ελέγξει αποτελεσματικά τον παράγοντα κινδύνου;»</a:t>
            </a:r>
          </a:p>
          <a:p>
            <a:pPr algn="just">
              <a:lnSpc>
                <a:spcPct val="150000"/>
              </a:lnSpc>
            </a:pPr>
            <a:endParaRPr lang="el-GR" sz="1800" dirty="0">
              <a:latin typeface="Times New Roman" panose="02020603050405020304" pitchFamily="18" charset="0"/>
              <a:cs typeface="Times New Roman" panose="02020603050405020304" pitchFamily="18" charset="0"/>
            </a:endParaRPr>
          </a:p>
          <a:p>
            <a:pPr algn="just">
              <a:lnSpc>
                <a:spcPct val="150000"/>
              </a:lnSpc>
            </a:pPr>
            <a:endParaRPr lang="el-GR" sz="1800" dirty="0">
              <a:latin typeface="Times New Roman" panose="02020603050405020304" pitchFamily="18" charset="0"/>
              <a:cs typeface="Times New Roman" panose="02020603050405020304" pitchFamily="18" charset="0"/>
            </a:endParaRPr>
          </a:p>
          <a:p>
            <a:pPr algn="just">
              <a:lnSpc>
                <a:spcPct val="150000"/>
              </a:lnSpc>
            </a:pPr>
            <a:endParaRPr lang="el-GR" sz="1800" dirty="0">
              <a:latin typeface="Times New Roman" panose="02020603050405020304" pitchFamily="18" charset="0"/>
              <a:cs typeface="Times New Roman" panose="02020603050405020304" pitchFamily="18" charset="0"/>
            </a:endParaRPr>
          </a:p>
          <a:p>
            <a:pPr algn="ctr">
              <a:lnSpc>
                <a:spcPct val="150000"/>
              </a:lnSpc>
            </a:pPr>
            <a:endParaRPr lang="el-GR" sz="1800" dirty="0">
              <a:latin typeface="Times New Roman" panose="02020603050405020304" pitchFamily="18" charset="0"/>
              <a:cs typeface="Times New Roman" panose="02020603050405020304" pitchFamily="18" charset="0"/>
            </a:endParaRPr>
          </a:p>
          <a:p>
            <a:pPr algn="ctr">
              <a:lnSpc>
                <a:spcPct val="150000"/>
              </a:lnSpc>
            </a:pPr>
            <a:r>
              <a:rPr lang="el-GR" sz="1800" dirty="0">
                <a:latin typeface="Times New Roman" panose="02020603050405020304" pitchFamily="18" charset="0"/>
                <a:cs typeface="Times New Roman" panose="02020603050405020304" pitchFamily="18" charset="0"/>
              </a:rPr>
              <a:t>Εάν ΝΑΙ, τότε το στάδιο είναι CP </a:t>
            </a:r>
          </a:p>
          <a:p>
            <a:pPr algn="ctr">
              <a:lnSpc>
                <a:spcPct val="150000"/>
              </a:lnSpc>
            </a:pPr>
            <a:r>
              <a:rPr lang="el-GR" sz="1800" dirty="0">
                <a:latin typeface="Times New Roman" panose="02020603050405020304" pitchFamily="18" charset="0"/>
                <a:cs typeface="Times New Roman" panose="02020603050405020304" pitchFamily="18" charset="0"/>
              </a:rPr>
              <a:t>Εάν ΌΧΙ, τότε προχωράμε στην </a:t>
            </a:r>
            <a:r>
              <a:rPr lang="el-GR" sz="1800" b="1" dirty="0">
                <a:latin typeface="Times New Roman" panose="02020603050405020304" pitchFamily="18" charset="0"/>
                <a:cs typeface="Times New Roman" panose="02020603050405020304" pitchFamily="18" charset="0"/>
              </a:rPr>
              <a:t>Ερώτηση 2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Down Arrow 4"/>
          <p:cNvSpPr/>
          <p:nvPr/>
        </p:nvSpPr>
        <p:spPr>
          <a:xfrm>
            <a:off x="5852156" y="2623442"/>
            <a:ext cx="369562" cy="1152525"/>
          </a:xfrm>
          <a:prstGeom prst="down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135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5" y="969264"/>
            <a:ext cx="11235675" cy="4870457"/>
          </a:xfrm>
        </p:spPr>
        <p:txBody>
          <a:bodyPr>
            <a:normAutofit/>
          </a:bodyPr>
          <a:lstStyle/>
          <a:p>
            <a:pPr>
              <a:lnSpc>
                <a:spcPct val="150000"/>
              </a:lnSpc>
            </a:pPr>
            <a:r>
              <a:rPr lang="el-GR" sz="1800" b="1" dirty="0">
                <a:latin typeface="Times New Roman" panose="02020603050405020304" pitchFamily="18" charset="0"/>
                <a:cs typeface="Times New Roman" panose="02020603050405020304" pitchFamily="18" charset="0"/>
              </a:rPr>
              <a:t>2</a:t>
            </a:r>
            <a:r>
              <a:rPr lang="el-GR" sz="1800" b="1" baseline="30000" dirty="0">
                <a:latin typeface="Times New Roman" panose="02020603050405020304" pitchFamily="18" charset="0"/>
                <a:cs typeface="Times New Roman" panose="02020603050405020304" pitchFamily="18" charset="0"/>
              </a:rPr>
              <a:t>η</a:t>
            </a:r>
            <a:r>
              <a:rPr lang="el-GR" sz="1800" b="1" dirty="0">
                <a:latin typeface="Times New Roman" panose="02020603050405020304" pitchFamily="18" charset="0"/>
                <a:cs typeface="Times New Roman" panose="02020603050405020304" pitchFamily="18" charset="0"/>
              </a:rPr>
              <a:t> ερώτηση</a:t>
            </a:r>
            <a:r>
              <a:rPr lang="el-GR" sz="1800" dirty="0">
                <a:latin typeface="Times New Roman" panose="02020603050405020304" pitchFamily="18" charset="0"/>
                <a:cs typeface="Times New Roman" panose="02020603050405020304" pitchFamily="18" charset="0"/>
              </a:rPr>
              <a:t>: «Εάν χαθεί ο έλεγχος σε αυτό το στάδιο, μπορεί να προκληθεί σοβαρή νόσος ή τραυματισμός από την κατανάλωση του προϊόντος;» </a:t>
            </a:r>
          </a:p>
          <a:p>
            <a:pPr>
              <a:lnSpc>
                <a:spcPct val="150000"/>
              </a:lnSpc>
            </a:pPr>
            <a:endParaRPr lang="el-GR" sz="1800" dirty="0">
              <a:latin typeface="Times New Roman" panose="02020603050405020304" pitchFamily="18" charset="0"/>
              <a:cs typeface="Times New Roman" panose="02020603050405020304" pitchFamily="18" charset="0"/>
            </a:endParaRPr>
          </a:p>
          <a:p>
            <a:pPr>
              <a:lnSpc>
                <a:spcPct val="150000"/>
              </a:lnSpc>
            </a:pPr>
            <a:endParaRPr lang="el-GR" sz="1800" dirty="0">
              <a:latin typeface="Times New Roman" panose="02020603050405020304" pitchFamily="18" charset="0"/>
              <a:cs typeface="Times New Roman" panose="02020603050405020304" pitchFamily="18" charset="0"/>
            </a:endParaRPr>
          </a:p>
          <a:p>
            <a:pPr>
              <a:lnSpc>
                <a:spcPct val="150000"/>
              </a:lnSpc>
            </a:pPr>
            <a:endParaRPr lang="el-GR" sz="1800" dirty="0">
              <a:latin typeface="Times New Roman" panose="02020603050405020304" pitchFamily="18" charset="0"/>
              <a:cs typeface="Times New Roman" panose="02020603050405020304" pitchFamily="18" charset="0"/>
            </a:endParaRPr>
          </a:p>
          <a:p>
            <a:pPr algn="ctr">
              <a:lnSpc>
                <a:spcPct val="150000"/>
              </a:lnSpc>
            </a:pPr>
            <a:r>
              <a:rPr lang="el-GR" sz="1800" dirty="0">
                <a:latin typeface="Times New Roman" panose="02020603050405020304" pitchFamily="18" charset="0"/>
                <a:cs typeface="Times New Roman" panose="02020603050405020304" pitchFamily="18" charset="0"/>
              </a:rPr>
              <a:t>Εάν ΝΑΙ, τότε το στάδιο είναι CCP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a:blip r:embed="rId2"/>
          <a:stretch>
            <a:fillRect/>
          </a:stretch>
        </p:blipFill>
        <p:spPr>
          <a:xfrm>
            <a:off x="5861278" y="1976958"/>
            <a:ext cx="408467" cy="1170533"/>
          </a:xfrm>
          <a:prstGeom prst="rect">
            <a:avLst/>
          </a:prstGeom>
        </p:spPr>
      </p:pic>
    </p:spTree>
    <p:extLst>
      <p:ext uri="{BB962C8B-B14F-4D97-AF65-F5344CB8AC3E}">
        <p14:creationId xmlns:p14="http://schemas.microsoft.com/office/powerpoint/2010/main" val="1858459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rotWithShape="1">
          <a:blip r:embed="rId2"/>
          <a:srcRect l="35104" t="16297" r="35938" b="11481"/>
          <a:stretch/>
        </p:blipFill>
        <p:spPr>
          <a:xfrm>
            <a:off x="3818465" y="819150"/>
            <a:ext cx="4256617" cy="5601264"/>
          </a:xfrm>
          <a:prstGeom prst="rect">
            <a:avLst/>
          </a:prstGeom>
        </p:spPr>
      </p:pic>
    </p:spTree>
    <p:extLst>
      <p:ext uri="{BB962C8B-B14F-4D97-AF65-F5344CB8AC3E}">
        <p14:creationId xmlns:p14="http://schemas.microsoft.com/office/powerpoint/2010/main" val="788512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8" name="Picture 7"/>
          <p:cNvPicPr>
            <a:picLocks noChangeAspect="1"/>
          </p:cNvPicPr>
          <p:nvPr/>
        </p:nvPicPr>
        <p:blipFill rotWithShape="1">
          <a:blip r:embed="rId2">
            <a:duotone>
              <a:prstClr val="black"/>
              <a:schemeClr val="tx2">
                <a:tint val="45000"/>
                <a:satMod val="400000"/>
              </a:schemeClr>
            </a:duotone>
          </a:blip>
          <a:srcRect l="23916" t="30000" r="24250" b="18000"/>
          <a:stretch/>
        </p:blipFill>
        <p:spPr>
          <a:xfrm>
            <a:off x="3285067" y="1511441"/>
            <a:ext cx="5718385" cy="3729426"/>
          </a:xfrm>
          <a:prstGeom prst="rect">
            <a:avLst/>
          </a:prstGeom>
        </p:spPr>
      </p:pic>
    </p:spTree>
    <p:extLst>
      <p:ext uri="{BB962C8B-B14F-4D97-AF65-F5344CB8AC3E}">
        <p14:creationId xmlns:p14="http://schemas.microsoft.com/office/powerpoint/2010/main" val="1279396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B826FF81-D90D-45B0-A374-B13A7B3E84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19EA269C-5ACE-4CEA-9D2E-4D552D190649}"/>
              </a:ext>
            </a:extLst>
          </p:cNvPr>
          <p:cNvSpPr txBox="1"/>
          <p:nvPr/>
        </p:nvSpPr>
        <p:spPr>
          <a:xfrm>
            <a:off x="1057275" y="2048560"/>
            <a:ext cx="9877425" cy="82375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Ευχαριστώ πολύ!!!</a:t>
            </a:r>
          </a:p>
        </p:txBody>
      </p:sp>
    </p:spTree>
    <p:extLst>
      <p:ext uri="{BB962C8B-B14F-4D97-AF65-F5344CB8AC3E}">
        <p14:creationId xmlns:p14="http://schemas.microsoft.com/office/powerpoint/2010/main" val="190133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Rectangle 5"/>
          <p:cNvSpPr/>
          <p:nvPr/>
        </p:nvSpPr>
        <p:spPr>
          <a:xfrm>
            <a:off x="475232" y="832059"/>
            <a:ext cx="7109934" cy="3693319"/>
          </a:xfrm>
          <a:prstGeom prst="rect">
            <a:avLst/>
          </a:prstGeom>
        </p:spPr>
        <p:txBody>
          <a:bodyPr wrap="square">
            <a:spAutoFit/>
          </a:bodyPr>
          <a:lstStyle/>
          <a:p>
            <a:pPr algn="just">
              <a:lnSpc>
                <a:spcPct val="150000"/>
              </a:lnSpc>
            </a:pPr>
            <a:r>
              <a:rPr lang="el-GR" b="1" dirty="0">
                <a:latin typeface="Times New Roman" panose="02020603050405020304" pitchFamily="18" charset="0"/>
                <a:cs typeface="Times New Roman" panose="02020603050405020304" pitchFamily="18" charset="0"/>
              </a:rPr>
              <a:t>7 αρχές του συστήματος HACCP</a:t>
            </a:r>
            <a:endParaRPr lang="en-US" b="1" dirty="0">
              <a:latin typeface="Times New Roman" panose="02020603050405020304" pitchFamily="18" charset="0"/>
              <a:cs typeface="Times New Roman" panose="02020603050405020304" pitchFamily="18" charset="0"/>
            </a:endParaRPr>
          </a:p>
          <a:p>
            <a:pPr algn="just">
              <a:lnSpc>
                <a:spcPct val="150000"/>
              </a:lnSpc>
            </a:pPr>
            <a:r>
              <a:rPr lang="el-GR" dirty="0">
                <a:latin typeface="Times New Roman" panose="02020603050405020304" pitchFamily="18" charset="0"/>
                <a:cs typeface="Times New Roman" panose="02020603050405020304" pitchFamily="18" charset="0"/>
              </a:rPr>
              <a:t>1. Διεξαγωγή ανάλυσης παραγόντων κινδύνου (hazard</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analysis)</a:t>
            </a:r>
          </a:p>
          <a:p>
            <a:pPr algn="just">
              <a:lnSpc>
                <a:spcPct val="150000"/>
              </a:lnSpc>
            </a:pPr>
            <a:r>
              <a:rPr lang="el-GR" dirty="0">
                <a:latin typeface="Times New Roman" panose="02020603050405020304" pitchFamily="18" charset="0"/>
                <a:cs typeface="Times New Roman" panose="02020603050405020304" pitchFamily="18" charset="0"/>
              </a:rPr>
              <a:t>2. Καθορισμός κρίσιμων σημείων ελέγχου (CCPs)</a:t>
            </a:r>
          </a:p>
          <a:p>
            <a:pPr algn="just">
              <a:lnSpc>
                <a:spcPct val="150000"/>
              </a:lnSpc>
            </a:pPr>
            <a:r>
              <a:rPr lang="el-GR" dirty="0">
                <a:latin typeface="Times New Roman" panose="02020603050405020304" pitchFamily="18" charset="0"/>
                <a:cs typeface="Times New Roman" panose="02020603050405020304" pitchFamily="18" charset="0"/>
              </a:rPr>
              <a:t>3. Καθιέρωση κρίσιμων ορίων για CCPs</a:t>
            </a:r>
          </a:p>
          <a:p>
            <a:pPr algn="just">
              <a:lnSpc>
                <a:spcPct val="150000"/>
              </a:lnSpc>
            </a:pPr>
            <a:r>
              <a:rPr lang="el-GR" dirty="0">
                <a:latin typeface="Times New Roman" panose="02020603050405020304" pitchFamily="18" charset="0"/>
                <a:cs typeface="Times New Roman" panose="02020603050405020304" pitchFamily="18" charset="0"/>
              </a:rPr>
              <a:t>4. Καθιέρωση διαδικασιών παρακολούθησης των</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CCPs </a:t>
            </a:r>
            <a:endParaRPr lang="en-US" dirty="0">
              <a:latin typeface="Times New Roman" panose="02020603050405020304" pitchFamily="18" charset="0"/>
              <a:cs typeface="Times New Roman" panose="02020603050405020304" pitchFamily="18" charset="0"/>
            </a:endParaRPr>
          </a:p>
          <a:p>
            <a:pPr algn="just">
              <a:lnSpc>
                <a:spcPct val="150000"/>
              </a:lnSpc>
            </a:pPr>
            <a:r>
              <a:rPr lang="el-GR" dirty="0">
                <a:latin typeface="Times New Roman" panose="02020603050405020304" pitchFamily="18" charset="0"/>
                <a:cs typeface="Times New Roman" panose="02020603050405020304" pitchFamily="18" charset="0"/>
              </a:rPr>
              <a:t>5. Καθιέρωση διορθωτικών ενεργειών</a:t>
            </a:r>
          </a:p>
          <a:p>
            <a:pPr algn="just">
              <a:lnSpc>
                <a:spcPct val="150000"/>
              </a:lnSpc>
            </a:pPr>
            <a:r>
              <a:rPr lang="el-GR" dirty="0">
                <a:latin typeface="Times New Roman" panose="02020603050405020304" pitchFamily="18" charset="0"/>
                <a:cs typeface="Times New Roman" panose="02020603050405020304" pitchFamily="18" charset="0"/>
              </a:rPr>
              <a:t>6. Καθιέρωση διαδικασιών επιβεβαίωσης</a:t>
            </a:r>
          </a:p>
          <a:p>
            <a:pPr algn="just">
              <a:lnSpc>
                <a:spcPct val="150000"/>
              </a:lnSpc>
            </a:pPr>
            <a:r>
              <a:rPr lang="el-GR" dirty="0">
                <a:latin typeface="Times New Roman" panose="02020603050405020304" pitchFamily="18" charset="0"/>
                <a:cs typeface="Times New Roman" panose="02020603050405020304" pitchFamily="18" charset="0"/>
              </a:rPr>
              <a:t>7. Καθιέρωση διαδικασιών τήρησης αρχείων και</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τεκμηρίωσης</a:t>
            </a:r>
          </a:p>
          <a:p>
            <a:endParaRPr lang="el-GR" dirty="0"/>
          </a:p>
        </p:txBody>
      </p:sp>
      <p:sp>
        <p:nvSpPr>
          <p:cNvPr id="8" name="Rectangle 7"/>
          <p:cNvSpPr/>
          <p:nvPr/>
        </p:nvSpPr>
        <p:spPr>
          <a:xfrm>
            <a:off x="4638635" y="5195053"/>
            <a:ext cx="6367449" cy="369332"/>
          </a:xfrm>
          <a:prstGeom prst="rect">
            <a:avLst/>
          </a:prstGeom>
        </p:spPr>
        <p:txBody>
          <a:bodyPr wrap="none">
            <a:spAutoFit/>
          </a:bodyPr>
          <a:lstStyle/>
          <a:p>
            <a:r>
              <a:rPr lang="el-GR" dirty="0"/>
              <a:t> </a:t>
            </a:r>
            <a:r>
              <a:rPr lang="el-GR" i="1" dirty="0">
                <a:latin typeface="Times New Roman" panose="02020603050405020304" pitchFamily="18" charset="0"/>
                <a:cs typeface="Times New Roman" panose="02020603050405020304" pitchFamily="18" charset="0"/>
              </a:rPr>
              <a:t>Πρέπει να ολοκληρωθούν πρώτα τα πέντε προκαταρκτικά στάδια!! </a:t>
            </a:r>
          </a:p>
        </p:txBody>
      </p:sp>
    </p:spTree>
    <p:extLst>
      <p:ext uri="{BB962C8B-B14F-4D97-AF65-F5344CB8AC3E}">
        <p14:creationId xmlns:p14="http://schemas.microsoft.com/office/powerpoint/2010/main" val="3128781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2C1474-5E74-4847-B7E4-08165DA3F6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5" descr="Graphical user interface, application, Word&#10;&#10;Description automatically generated">
            <a:extLst>
              <a:ext uri="{FF2B5EF4-FFF2-40B4-BE49-F238E27FC236}">
                <a16:creationId xmlns:a16="http://schemas.microsoft.com/office/drawing/2014/main" id="{5B4FF8B4-4A73-4E6F-B1D6-6109015B2AE8}"/>
              </a:ext>
            </a:extLst>
          </p:cNvPr>
          <p:cNvPicPr>
            <a:picLocks noChangeAspect="1"/>
          </p:cNvPicPr>
          <p:nvPr/>
        </p:nvPicPr>
        <p:blipFill rotWithShape="1">
          <a:blip r:embed="rId2"/>
          <a:srcRect l="25550" t="30640" r="10321" b="16498"/>
          <a:stretch/>
        </p:blipFill>
        <p:spPr>
          <a:xfrm>
            <a:off x="1457195" y="945584"/>
            <a:ext cx="9935982" cy="4904410"/>
          </a:xfrm>
          <a:prstGeom prst="rect">
            <a:avLst/>
          </a:prstGeom>
        </p:spPr>
      </p:pic>
    </p:spTree>
    <p:extLst>
      <p:ext uri="{BB962C8B-B14F-4D97-AF65-F5344CB8AC3E}">
        <p14:creationId xmlns:p14="http://schemas.microsoft.com/office/powerpoint/2010/main" val="278444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910" y="2813833"/>
            <a:ext cx="5021182" cy="1181318"/>
          </a:xfrm>
        </p:spPr>
        <p:txBody>
          <a:bodyPr>
            <a:normAutofit/>
          </a:bodyPr>
          <a:lstStyle/>
          <a:p>
            <a:pPr algn="just">
              <a:lnSpc>
                <a:spcPct val="150000"/>
              </a:lnSpc>
            </a:pPr>
            <a:r>
              <a:rPr lang="el-GR" sz="1800" dirty="0">
                <a:latin typeface="Times New Roman" panose="02020603050405020304" pitchFamily="18" charset="0"/>
                <a:cs typeface="Times New Roman" panose="02020603050405020304" pitchFamily="18" charset="0"/>
              </a:rPr>
              <a:t>Αρχή #1 – Διεξαγωγή ανάλυσης παραγόντων κινδύνου (hazard analysis)</a:t>
            </a:r>
          </a:p>
        </p:txBody>
      </p:sp>
      <p:sp>
        <p:nvSpPr>
          <p:cNvPr id="3" name="Content Placeholder 2"/>
          <p:cNvSpPr>
            <a:spLocks noGrp="1"/>
          </p:cNvSpPr>
          <p:nvPr>
            <p:ph idx="1"/>
          </p:nvPr>
        </p:nvSpPr>
        <p:spPr>
          <a:xfrm>
            <a:off x="5921829" y="1899216"/>
            <a:ext cx="5665728" cy="3299802"/>
          </a:xfrm>
        </p:spPr>
        <p:txBody>
          <a:bodyPr>
            <a:noAutofit/>
          </a:bodyPr>
          <a:lstStyle/>
          <a:p>
            <a:pPr algn="just">
              <a:lnSpc>
                <a:spcPct val="150000"/>
              </a:lnSpc>
            </a:pPr>
            <a:r>
              <a:rPr lang="el-GR" sz="1800" dirty="0">
                <a:latin typeface="Times New Roman" panose="02020603050405020304" pitchFamily="18" charset="0"/>
                <a:cs typeface="Times New Roman" panose="02020603050405020304" pitchFamily="18" charset="0"/>
              </a:rPr>
              <a:t>Σκοπός της ανάλυσης είναι η αναγνώριση όλων των δυνητικών παραγόντων που επηρεάζουν την ασφάλεια του προϊόντος, των πηγών τους και της πιθανότητας εμφάνισής τους.</a:t>
            </a:r>
          </a:p>
          <a:p>
            <a:pPr algn="just">
              <a:lnSpc>
                <a:spcPct val="150000"/>
              </a:lnSpc>
            </a:pPr>
            <a:endParaRPr lang="el-GR" sz="1800" dirty="0">
              <a:latin typeface="Times New Roman" panose="02020603050405020304" pitchFamily="18" charset="0"/>
              <a:cs typeface="Times New Roman" panose="02020603050405020304" pitchFamily="18" charset="0"/>
            </a:endParaRPr>
          </a:p>
          <a:p>
            <a:pPr algn="just">
              <a:lnSpc>
                <a:spcPct val="150000"/>
              </a:lnSpc>
            </a:pPr>
            <a:r>
              <a:rPr lang="el-GR" sz="1800" dirty="0">
                <a:latin typeface="Times New Roman" panose="02020603050405020304" pitchFamily="18" charset="0"/>
                <a:cs typeface="Times New Roman" panose="02020603050405020304" pitchFamily="18" charset="0"/>
              </a:rPr>
              <a:t>Είναι επιτακτική η ανάγκη να συμμετέχει στην ανάλυση παραγόντων κινδύνου μια διεπιστημονική ομάδα.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09387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846" y="969264"/>
            <a:ext cx="11230504" cy="4870457"/>
          </a:xfrm>
        </p:spPr>
        <p:txBody>
          <a:bodyPr>
            <a:normAutofit/>
          </a:bodyPr>
          <a:lstStyle/>
          <a:p>
            <a:pPr algn="just">
              <a:lnSpc>
                <a:spcPct val="150000"/>
              </a:lnSpc>
            </a:pPr>
            <a:r>
              <a:rPr lang="el-GR" sz="1800" dirty="0">
                <a:latin typeface="Times New Roman" panose="02020603050405020304" pitchFamily="18" charset="0"/>
                <a:cs typeface="Times New Roman" panose="02020603050405020304" pitchFamily="18" charset="0"/>
              </a:rPr>
              <a:t>Η ανάλυση παραγόντων κινδύνου αποτελείται από δύο στάδια: </a:t>
            </a: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την </a:t>
            </a:r>
            <a:r>
              <a:rPr lang="el-GR" sz="1800" b="1" dirty="0">
                <a:latin typeface="Times New Roman" panose="02020603050405020304" pitchFamily="18" charset="0"/>
                <a:cs typeface="Times New Roman" panose="02020603050405020304" pitchFamily="18" charset="0"/>
              </a:rPr>
              <a:t>αναγνώριση</a:t>
            </a:r>
            <a:r>
              <a:rPr lang="el-GR" sz="1800" dirty="0">
                <a:latin typeface="Times New Roman" panose="02020603050405020304" pitchFamily="18" charset="0"/>
                <a:cs typeface="Times New Roman" panose="02020603050405020304" pitchFamily="18" charset="0"/>
              </a:rPr>
              <a:t> του παράγοντα κινδύνου (hazard identification) </a:t>
            </a: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την </a:t>
            </a:r>
            <a:r>
              <a:rPr lang="el-GR" sz="1800" b="1" dirty="0">
                <a:latin typeface="Times New Roman" panose="02020603050405020304" pitchFamily="18" charset="0"/>
                <a:cs typeface="Times New Roman" panose="02020603050405020304" pitchFamily="18" charset="0"/>
              </a:rPr>
              <a:t>εκτίμηση</a:t>
            </a:r>
            <a:r>
              <a:rPr lang="el-GR" sz="1800" dirty="0">
                <a:latin typeface="Times New Roman" panose="02020603050405020304" pitchFamily="18" charset="0"/>
                <a:cs typeface="Times New Roman" panose="02020603050405020304" pitchFamily="18" charset="0"/>
              </a:rPr>
              <a:t> του παράγοντα κινδύνου (hazard evaluation). </a:t>
            </a:r>
          </a:p>
          <a:p>
            <a:pPr algn="just">
              <a:lnSpc>
                <a:spcPct val="150000"/>
              </a:lnSpc>
            </a:pPr>
            <a:endParaRPr lang="el-GR" sz="1800" dirty="0">
              <a:latin typeface="Times New Roman" panose="02020603050405020304" pitchFamily="18" charset="0"/>
              <a:cs typeface="Times New Roman" panose="02020603050405020304" pitchFamily="18" charset="0"/>
            </a:endParaRPr>
          </a:p>
          <a:p>
            <a:pPr algn="just">
              <a:lnSpc>
                <a:spcPct val="150000"/>
              </a:lnSpc>
            </a:pPr>
            <a:r>
              <a:rPr lang="el-GR" sz="1800" dirty="0">
                <a:latin typeface="Times New Roman" panose="02020603050405020304" pitchFamily="18" charset="0"/>
                <a:cs typeface="Times New Roman" panose="02020603050405020304" pitchFamily="18" charset="0"/>
              </a:rPr>
              <a:t>Η αναγνώριση του παράγοντα κινδύνου περιλαμβάνει την </a:t>
            </a:r>
            <a:r>
              <a:rPr lang="el-GR" sz="1800" b="1" dirty="0">
                <a:latin typeface="Times New Roman" panose="02020603050405020304" pitchFamily="18" charset="0"/>
                <a:cs typeface="Times New Roman" panose="02020603050405020304" pitchFamily="18" charset="0"/>
              </a:rPr>
              <a:t>ανάλυση κάθε πρώτης ύλης, σταδίου της παραγωγικής διαδικασίας και χρήσης από τον καταναλωτή</a:t>
            </a:r>
            <a:r>
              <a:rPr lang="el-GR" sz="1800" dirty="0">
                <a:latin typeface="Times New Roman" panose="02020603050405020304" pitchFamily="18" charset="0"/>
                <a:cs typeface="Times New Roman" panose="02020603050405020304" pitchFamily="18" charset="0"/>
              </a:rPr>
              <a:t>. Περιλαμβάνει επίσης </a:t>
            </a:r>
            <a:r>
              <a:rPr lang="el-GR" sz="1800" b="1" dirty="0">
                <a:latin typeface="Times New Roman" panose="02020603050405020304" pitchFamily="18" charset="0"/>
                <a:cs typeface="Times New Roman" panose="02020603050405020304" pitchFamily="18" charset="0"/>
              </a:rPr>
              <a:t>τον εντοπισμό κατάλληλων μέτρων ελέγχου </a:t>
            </a:r>
            <a:r>
              <a:rPr lang="el-GR" sz="1800" dirty="0">
                <a:latin typeface="Times New Roman" panose="02020603050405020304" pitchFamily="18" charset="0"/>
                <a:cs typeface="Times New Roman" panose="02020603050405020304" pitchFamily="18" charset="0"/>
              </a:rPr>
              <a:t>για τη μείωση ή την εξάλειψη των πιθανών παραγόντων κινδύνου. Η εκτίμηση του παράγοντα κινδύνου είναι η διεργασία επανεξέτασης κάθε παράγοντα κινδύνου που αναγνωρίζεται προκειμένου να προσδιοριστεί η </a:t>
            </a:r>
            <a:r>
              <a:rPr lang="el-GR" sz="1800" b="1" dirty="0">
                <a:latin typeface="Times New Roman" panose="02020603050405020304" pitchFamily="18" charset="0"/>
                <a:cs typeface="Times New Roman" panose="02020603050405020304" pitchFamily="18" charset="0"/>
              </a:rPr>
              <a:t>σοβαρότητα</a:t>
            </a:r>
            <a:r>
              <a:rPr lang="el-GR" sz="1800" dirty="0">
                <a:latin typeface="Times New Roman" panose="02020603050405020304" pitchFamily="18" charset="0"/>
                <a:cs typeface="Times New Roman" panose="02020603050405020304" pitchFamily="18" charset="0"/>
              </a:rPr>
              <a:t> (severity) του κινδύνου για την υγεία του καταναλωτή και η </a:t>
            </a:r>
            <a:r>
              <a:rPr lang="el-GR" sz="1800" b="1" dirty="0">
                <a:latin typeface="Times New Roman" panose="02020603050405020304" pitchFamily="18" charset="0"/>
                <a:cs typeface="Times New Roman" panose="02020603050405020304" pitchFamily="18" charset="0"/>
              </a:rPr>
              <a:t>πιθανότητα</a:t>
            </a:r>
            <a:r>
              <a:rPr lang="el-GR" sz="1800" dirty="0">
                <a:latin typeface="Times New Roman" panose="02020603050405020304" pitchFamily="18" charset="0"/>
                <a:cs typeface="Times New Roman" panose="02020603050405020304" pitchFamily="18" charset="0"/>
              </a:rPr>
              <a:t> (probability) εμφάνισης του κινδύνου.</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682770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554" y="969264"/>
            <a:ext cx="4336869" cy="2461913"/>
          </a:xfrm>
        </p:spPr>
        <p:txBody>
          <a:bodyPr>
            <a:norm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Παράγοντες κινδύνου (</a:t>
            </a:r>
            <a:r>
              <a:rPr lang="en-US" sz="1800" b="1" dirty="0">
                <a:latin typeface="Times New Roman" panose="02020603050405020304" pitchFamily="18" charset="0"/>
                <a:cs typeface="Times New Roman" panose="02020603050405020304" pitchFamily="18" charset="0"/>
              </a:rPr>
              <a:t>hazards) </a:t>
            </a:r>
            <a:endParaRPr lang="el-GR" sz="1800" b="1"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(Μικρο)βιολογικοί </a:t>
            </a: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Χημικοί </a:t>
            </a: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Φυσικοί</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Rectangle 4"/>
          <p:cNvSpPr/>
          <p:nvPr/>
        </p:nvSpPr>
        <p:spPr>
          <a:xfrm>
            <a:off x="4798423" y="2744263"/>
            <a:ext cx="6655894" cy="3416320"/>
          </a:xfrm>
          <a:prstGeom prst="rect">
            <a:avLst/>
          </a:prstGeom>
        </p:spPr>
        <p:txBody>
          <a:bodyPr wrap="square">
            <a:spAutoFit/>
          </a:bodyPr>
          <a:lstStyle/>
          <a:p>
            <a:pPr algn="just">
              <a:lnSpc>
                <a:spcPct val="150000"/>
              </a:lnSpc>
            </a:pPr>
            <a:r>
              <a:rPr lang="el-GR" b="1" dirty="0">
                <a:latin typeface="Times New Roman" panose="02020603050405020304" pitchFamily="18" charset="0"/>
                <a:cs typeface="Times New Roman" panose="02020603050405020304" pitchFamily="18" charset="0"/>
              </a:rPr>
              <a:t>Αναγνώριση παράγοντα κινδύνου (hazard identification)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 ύλες (ιστορικό &amp; επιστημονικά δεδομένα, φυσική κατάσταση, χειρισμός)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Ανασκόπηση διεργασιών παραγωγικής διαδικασίας (σχεδιασμός εγκατάστασης, διαγράμματα ροής, σχεδιασμός εξοπλισμού, διεργασίες ελέγχου παραγόντων κινδύνου)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Έλεγχος αλλεργιογόνων συστατικών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Προσδοκώμενη χρήση και μέτρα ελέγχου </a:t>
            </a:r>
          </a:p>
        </p:txBody>
      </p:sp>
    </p:spTree>
    <p:extLst>
      <p:ext uri="{BB962C8B-B14F-4D97-AF65-F5344CB8AC3E}">
        <p14:creationId xmlns:p14="http://schemas.microsoft.com/office/powerpoint/2010/main" val="3340889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rotWithShape="1">
          <a:blip r:embed="rId2"/>
          <a:srcRect l="29333" t="23334" r="29917" b="11333"/>
          <a:stretch/>
        </p:blipFill>
        <p:spPr>
          <a:xfrm>
            <a:off x="3657600" y="952500"/>
            <a:ext cx="5547360" cy="5345994"/>
          </a:xfrm>
          <a:prstGeom prst="rect">
            <a:avLst/>
          </a:prstGeom>
        </p:spPr>
      </p:pic>
    </p:spTree>
    <p:extLst>
      <p:ext uri="{BB962C8B-B14F-4D97-AF65-F5344CB8AC3E}">
        <p14:creationId xmlns:p14="http://schemas.microsoft.com/office/powerpoint/2010/main" val="349589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9264"/>
            <a:ext cx="11226150" cy="4870457"/>
          </a:xfrm>
        </p:spPr>
        <p:txBody>
          <a:bodyPr>
            <a:norm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Εκτίμηση παράγοντα κινδύνου (hazard evaluation) </a:t>
            </a:r>
          </a:p>
          <a:p>
            <a:pPr algn="just">
              <a:lnSpc>
                <a:spcPct val="150000"/>
              </a:lnSpc>
            </a:pPr>
            <a:r>
              <a:rPr lang="el-GR" sz="1800" dirty="0">
                <a:latin typeface="Times New Roman" panose="02020603050405020304" pitchFamily="18" charset="0"/>
                <a:cs typeface="Times New Roman" panose="02020603050405020304" pitchFamily="18" charset="0"/>
              </a:rPr>
              <a:t>Μετά την αναγνώριση των παραγόντων κινδύνου και τον εντοπισμό των κατάλληλων μέτρων ελέγχου, κάθε παράγοντας θα πρέπει να αξιολογείται ως προς τη σοβαρότητα και την πιθανότητα του κινδύνου που προκύπτει από την πιθανή παρουσία του.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rotWithShape="1">
          <a:blip r:embed="rId2"/>
          <a:srcRect l="30556" t="48766" r="31806" b="10247"/>
          <a:stretch/>
        </p:blipFill>
        <p:spPr>
          <a:xfrm>
            <a:off x="3469054" y="3064933"/>
            <a:ext cx="5202442" cy="3355481"/>
          </a:xfrm>
          <a:prstGeom prst="rect">
            <a:avLst/>
          </a:prstGeom>
        </p:spPr>
      </p:pic>
    </p:spTree>
    <p:extLst>
      <p:ext uri="{BB962C8B-B14F-4D97-AF65-F5344CB8AC3E}">
        <p14:creationId xmlns:p14="http://schemas.microsoft.com/office/powerpoint/2010/main" val="3964372696"/>
      </p:ext>
    </p:extLst>
  </p:cSld>
  <p:clrMapOvr>
    <a:masterClrMapping/>
  </p:clrMapOvr>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144</TotalTime>
  <Words>1035</Words>
  <Application>Microsoft Office PowerPoint</Application>
  <PresentationFormat>Widescreen</PresentationFormat>
  <Paragraphs>106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GestaltVTI</vt:lpstr>
      <vt:lpstr>Ασφάλεια &amp; Ποιότητα Τροφίμων</vt:lpstr>
      <vt:lpstr>10. Αρχές συστήματος HACCP</vt:lpstr>
      <vt:lpstr>PowerPoint Presentation</vt:lpstr>
      <vt:lpstr>PowerPoint Presentation</vt:lpstr>
      <vt:lpstr>Αρχή #1 – Διεξαγωγή ανάλυσης παραγόντων κινδύνου (hazard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Πιθανότητα (probability)  vs.  Δυνατότητα (possibility) εμφάνισης </vt:lpstr>
      <vt:lpstr>Συνοπτική περιγραφή παραγόντων κινδύνου ανά κατηγορία τροφίμου</vt:lpstr>
      <vt:lpstr>Συνοπτική περιγραφή παραγόντων κινδύνου ανά κατηγορία τροφίμου</vt:lpstr>
      <vt:lpstr>Αρχή #2 – Καθορισμός κρίσιμων σημείων ελέγχου (CCPs)</vt:lpstr>
      <vt:lpstr>PowerPoint Presentation</vt:lpstr>
      <vt:lpstr>PowerPoint Presentation</vt:lpstr>
      <vt:lpstr>PowerPoint Presentation</vt:lpstr>
      <vt:lpstr>Ταυτοποίηση CCPs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Ασφάλεια &amp; Ποιότητα Τροφίμων</dc:title>
  <dc:creator>Νατάσα Παλαιογεώργου</dc:creator>
  <cp:lastModifiedBy>Νατάσα Παλαιογεώργου</cp:lastModifiedBy>
  <cp:revision>52</cp:revision>
  <dcterms:created xsi:type="dcterms:W3CDTF">2022-01-06T10:15:15Z</dcterms:created>
  <dcterms:modified xsi:type="dcterms:W3CDTF">2022-01-18T18:06:50Z</dcterms:modified>
</cp:coreProperties>
</file>