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handoutMasterIdLst>
    <p:handoutMasterId r:id="rId21"/>
  </p:handoutMasterIdLst>
  <p:sldIdLst>
    <p:sldId id="256" r:id="rId3"/>
    <p:sldId id="263" r:id="rId4"/>
    <p:sldId id="264" r:id="rId5"/>
    <p:sldId id="265" r:id="rId6"/>
    <p:sldId id="280" r:id="rId8"/>
    <p:sldId id="298" r:id="rId9"/>
    <p:sldId id="258" r:id="rId10"/>
    <p:sldId id="299" r:id="rId11"/>
    <p:sldId id="300" r:id="rId12"/>
    <p:sldId id="311" r:id="rId13"/>
    <p:sldId id="301" r:id="rId14"/>
    <p:sldId id="302" r:id="rId15"/>
    <p:sldId id="303" r:id="rId16"/>
    <p:sldId id="304" r:id="rId17"/>
    <p:sldId id="305" r:id="rId18"/>
    <p:sldId id="306" r:id="rId19"/>
    <p:sldId id="32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dirty="0">
                <a:latin typeface="Arial Narrow" panose="020B0606020202030204" pitchFamily="34" charset="0"/>
                <a:cs typeface="Arial" panose="020B0604020202020204" pitchFamily="34" charset="0"/>
              </a:rPr>
              <a:t>Αυτοματισμ</a:t>
            </a:r>
            <a:r>
              <a:rPr lang="el-GR" dirty="0">
                <a:latin typeface="Arial Narrow" panose="020B0606020202030204" pitchFamily="34" charset="0"/>
                <a:cs typeface="Arial" panose="020B0604020202020204" pitchFamily="34" charset="0"/>
              </a:rPr>
              <a:t>ο</a:t>
            </a:r>
            <a:r>
              <a:rPr dirty="0">
                <a:latin typeface="Arial Narrow" panose="020B0606020202030204" pitchFamily="34" charset="0"/>
                <a:cs typeface="Arial" panose="020B0604020202020204" pitchFamily="34" charset="0"/>
              </a:rPr>
              <a:t>ς Τροφ</a:t>
            </a:r>
            <a:r>
              <a:rPr lang="el-GR" dirty="0">
                <a:latin typeface="Arial Narrow" panose="020B0606020202030204" pitchFamily="34" charset="0"/>
                <a:cs typeface="Arial" panose="020B0604020202020204" pitchFamily="34" charset="0"/>
              </a:rPr>
              <a:t>ι</a:t>
            </a:r>
            <a:r>
              <a:rPr dirty="0">
                <a:latin typeface="Arial Narrow" panose="020B0606020202030204" pitchFamily="34" charset="0"/>
                <a:cs typeface="Arial" panose="020B0604020202020204" pitchFamily="34" charset="0"/>
              </a:rPr>
              <a:t>μων – Π</a:t>
            </a:r>
            <a:r>
              <a:rPr lang="el-GR" dirty="0">
                <a:latin typeface="Arial Narrow" panose="020B0606020202030204" pitchFamily="34" charset="0"/>
                <a:cs typeface="Arial" panose="020B0604020202020204" pitchFamily="34" charset="0"/>
              </a:rPr>
              <a:t>ω</a:t>
            </a:r>
            <a:r>
              <a:rPr dirty="0">
                <a:latin typeface="Arial Narrow" panose="020B0606020202030204" pitchFamily="34" charset="0"/>
                <a:cs typeface="Arial" panose="020B0604020202020204" pitchFamily="34" charset="0"/>
              </a:rPr>
              <a:t>ς η τεχνητ</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 νοημοσ</a:t>
            </a:r>
            <a:r>
              <a:rPr lang="el-GR" dirty="0">
                <a:latin typeface="Arial Narrow" panose="020B0606020202030204" pitchFamily="34" charset="0"/>
                <a:cs typeface="Arial" panose="020B0604020202020204" pitchFamily="34" charset="0"/>
              </a:rPr>
              <a:t>υ</a:t>
            </a:r>
            <a:r>
              <a:rPr dirty="0">
                <a:latin typeface="Arial Narrow" panose="020B0606020202030204" pitchFamily="34" charset="0"/>
                <a:cs typeface="Arial" panose="020B0604020202020204" pitchFamily="34" charset="0"/>
              </a:rPr>
              <a:t>νη και η ρομποτικ</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 μεταμορφ</a:t>
            </a:r>
            <a:r>
              <a:rPr lang="el-GR" dirty="0">
                <a:latin typeface="Arial Narrow" panose="020B0606020202030204" pitchFamily="34" charset="0"/>
                <a:cs typeface="Arial" panose="020B0604020202020204" pitchFamily="34" charset="0"/>
              </a:rPr>
              <a:t>ω</a:t>
            </a:r>
            <a:r>
              <a:rPr dirty="0">
                <a:latin typeface="Arial Narrow" panose="020B0606020202030204" pitchFamily="34" charset="0"/>
                <a:cs typeface="Arial" panose="020B0604020202020204" pitchFamily="34" charset="0"/>
              </a:rPr>
              <a:t>νουν το μ</a:t>
            </a:r>
            <a:r>
              <a:rPr lang="el-GR" dirty="0">
                <a:latin typeface="Arial Narrow" panose="020B0606020202030204" pitchFamily="34" charset="0"/>
                <a:cs typeface="Arial" panose="020B0604020202020204" pitchFamily="34" charset="0"/>
              </a:rPr>
              <a:t>ε</a:t>
            </a:r>
            <a:r>
              <a:rPr dirty="0">
                <a:latin typeface="Arial Narrow" panose="020B0606020202030204" pitchFamily="34" charset="0"/>
                <a:cs typeface="Arial" panose="020B0604020202020204" pitchFamily="34" charset="0"/>
              </a:rPr>
              <a:t>λλον της βιομηχαν</a:t>
            </a:r>
            <a:r>
              <a:rPr lang="el-GR" dirty="0">
                <a:latin typeface="Arial Narrow" panose="020B0606020202030204" pitchFamily="34" charset="0"/>
                <a:cs typeface="Arial" panose="020B0604020202020204" pitchFamily="34" charset="0"/>
              </a:rPr>
              <a:t>ι</a:t>
            </a:r>
            <a:r>
              <a:rPr dirty="0">
                <a:latin typeface="Arial Narrow" panose="020B0606020202030204" pitchFamily="34" charset="0"/>
                <a:cs typeface="Arial" panose="020B0604020202020204" pitchFamily="34" charset="0"/>
              </a:rPr>
              <a:t>ας</a:t>
            </a:r>
            <a:endParaRPr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5</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r>
              <a:rPr lang="el-GR" altLang="en-US" baseline="30000" dirty="0">
                <a:solidFill>
                  <a:schemeClr val="tx1">
                    <a:lumMod val="75000"/>
                  </a:schemeClr>
                </a:solidFill>
                <a:latin typeface="Arial Narrow" panose="020B0606020202030204" pitchFamily="34" charset="0"/>
              </a:rPr>
              <a:t> </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1237615"/>
            <a:ext cx="9906000" cy="5036185"/>
          </a:xfrm>
        </p:spPr>
        <p:txBody>
          <a:bodyPr>
            <a:normAutofit fontScale="90000" lnSpcReduction="20000"/>
          </a:bodyPr>
          <a:lstStyle/>
          <a:p>
            <a:pPr marL="0" indent="0">
              <a:buNone/>
            </a:pPr>
            <a:r>
              <a:rPr lang="en-US" sz="2500">
                <a:latin typeface="Arial Narrow" panose="020B0606020202030204" pitchFamily="34" charset="0"/>
                <a:cs typeface="Arial Narrow" panose="020B0606020202030204" pitchFamily="34" charset="0"/>
                <a:sym typeface="+mn-ea"/>
              </a:rPr>
              <a:t>Μαγείρεμα</a:t>
            </a:r>
            <a:endParaRPr lang="en-US" sz="2500">
              <a:latin typeface="Arial Narrow" panose="020B0606020202030204" pitchFamily="34" charset="0"/>
              <a:cs typeface="Arial Narrow" panose="020B0606020202030204" pitchFamily="34" charset="0"/>
              <a:sym typeface="+mn-ea"/>
            </a:endParaRPr>
          </a:p>
          <a:p>
            <a:pPr marL="0" indent="0">
              <a:buNone/>
            </a:pPr>
            <a:r>
              <a:rPr lang="en-US" sz="2500">
                <a:latin typeface="Arial Narrow" panose="020B0606020202030204" pitchFamily="34" charset="0"/>
                <a:cs typeface="Arial Narrow" panose="020B0606020202030204" pitchFamily="34" charset="0"/>
                <a:sym typeface="+mn-ea"/>
              </a:rPr>
              <a:t>Η μαγειρική μπορεί πλέον να φέρει επανάσταση με τη βοήθεια ρομπότ στον τομέα των τροφίμων. Τα εστιατόρια έχουν ήδη υιοθετήσει αυτήν την τεχνολογία αιχμής, χρησιμοποιώντας ρομπότ για την προετοιμασία και το μαγείρεμα φαγητού. Αυτά τα απίστευτα μηχανήματα μπορούν να χειριστούν διάφορες εργασίες, από τον τεμαχισμό και το ψήσιμο μέχρι το γαρνίρισμα του τελικού πιάτου. Όχι μόνο είναι αποτελεσματικά, αλλά έχουν επίσης τη δυνατότητα να αντικαταστήσουν τους χαμηλόμισθους εργαζόμενους σε μικρές κουζίνες ή μεγάλες εγκαταστάσεις. Η ζήτηση για ρομποτικούς μάγειρες αυξάνεται!</a:t>
            </a:r>
            <a:endParaRPr lang="en-US" sz="2500">
              <a:latin typeface="Arial Narrow" panose="020B0606020202030204" pitchFamily="34" charset="0"/>
              <a:cs typeface="Arial Narrow" panose="020B0606020202030204" pitchFamily="34" charset="0"/>
              <a:sym typeface="+mn-ea"/>
            </a:endParaRPr>
          </a:p>
          <a:p>
            <a:pPr marL="0" indent="0">
              <a:buNone/>
            </a:pPr>
            <a:r>
              <a:rPr lang="en-US" sz="2500">
                <a:latin typeface="Arial Narrow" panose="020B0606020202030204" pitchFamily="34" charset="0"/>
                <a:cs typeface="Arial Narrow" panose="020B0606020202030204" pitchFamily="34" charset="0"/>
                <a:sym typeface="+mn-ea"/>
              </a:rPr>
              <a:t>Τα ρομπότ αναλαμβάνουν ήδη πιο επίπονες εργασίες προετοιμασίας και αντικαθιστούν το ανθρώπινο προσωπικό. Αυτά τα μηχανήματα μπορεί σύντομα να αρχίσουν να εμφανίζονται και στις οικιακές κουζίνες. Ωστόσο, το ρομποτικό μαγείρεμα και το ντελίβερι βρίσκονται ακόμη σε αρχικό στάδιο σε σύγκριση με άλλα μέρη της παγκόσμιας προσφοράς τροφίμων.</a:t>
            </a:r>
            <a:endParaRPr lang="en-US" sz="2500"/>
          </a:p>
        </p:txBody>
      </p:sp>
      <p:sp>
        <p:nvSpPr>
          <p:cNvPr id="2"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220" y="1228090"/>
            <a:ext cx="9906000" cy="5403850"/>
          </a:xfrm>
        </p:spPr>
        <p:txBody>
          <a:bodyPr>
            <a:noAutofit/>
          </a:bodyPr>
          <a:lstStyle/>
          <a:p>
            <a:pPr marL="0" indent="0">
              <a:buNone/>
            </a:pPr>
            <a:r>
              <a:rPr lang="en-US" sz="2200">
                <a:latin typeface="Arial Narrow" panose="020B0606020202030204" pitchFamily="34" charset="0"/>
                <a:cs typeface="Arial Narrow" panose="020B0606020202030204" pitchFamily="34" charset="0"/>
              </a:rPr>
              <a:t>Διανομή φαγητού</a:t>
            </a:r>
            <a:endParaRPr lang="en-US" sz="2200">
              <a:latin typeface="Arial Narrow" panose="020B0606020202030204" pitchFamily="34" charset="0"/>
              <a:cs typeface="Arial Narrow" panose="020B0606020202030204" pitchFamily="34" charset="0"/>
            </a:endParaRPr>
          </a:p>
          <a:p>
            <a:pPr marL="0" indent="0">
              <a:buNone/>
            </a:pPr>
            <a:r>
              <a:rPr lang="el-GR" altLang="en-US" sz="2200">
                <a:latin typeface="Arial Narrow" panose="020B0606020202030204" pitchFamily="34" charset="0"/>
                <a:cs typeface="Arial Narrow" panose="020B0606020202030204" pitchFamily="34" charset="0"/>
              </a:rPr>
              <a:t>Η</a:t>
            </a:r>
            <a:r>
              <a:rPr lang="en-US" sz="2200">
                <a:latin typeface="Arial Narrow" panose="020B0606020202030204" pitchFamily="34" charset="0"/>
                <a:cs typeface="Arial Narrow" panose="020B0606020202030204" pitchFamily="34" charset="0"/>
              </a:rPr>
              <a:t> αυτοματοποιημένη παράδοση φαγητού προσπαθεί να αντιμετωπίσει τις αυξανόμενες τάσεις της βιομηχανίας μέσω λύσεων βιομηχανίας τροφίμων με τεχνητή νοημοσύνη. Σημαντική αύξηση της ζήτησης για έτοιμα προς κατανάλωση τρόφιμα έχει παρατηρηθεί τα τελευταία χρόνια. Είναι αμφισβητήσιμο αν θα συνεχιστεί η αυτόνομη παράδοση, αλλά δεν υπάρχει αμφιβολία ότι το πάθος μας για την παραγγελία τροφίμων φέρνει επανάσταση στη βιομηχανία τροφίμων.</a:t>
            </a:r>
            <a:endParaRPr lang="en-US" sz="2200">
              <a:latin typeface="Arial Narrow" panose="020B0606020202030204" pitchFamily="34" charset="0"/>
              <a:cs typeface="Arial Narrow" panose="020B0606020202030204" pitchFamily="34" charset="0"/>
            </a:endParaRPr>
          </a:p>
          <a:p>
            <a:pPr marL="0" indent="0">
              <a:buNone/>
            </a:pP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Επίσης, οι ενδιαφερόμενοι στη βιομηχανία τροφίμων δοκιμάζουν τις επιλογές παράδοσης τροφίμων με τη βοήθεια drones. Υπάρχουν, φυσικά, ορισμένες προκλήσεις που αντιμετωπίζονται. Ωστόσο, η υιοθέτηση αυτού του αυτοματισμού θα έχει αξιοσημείωτο αντίκτυπο στη διαδικασία παράδοσης.</a:t>
            </a:r>
            <a:endParaRPr lang="en-US" sz="22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1095" y="1268095"/>
            <a:ext cx="9906000" cy="5323205"/>
          </a:xfrm>
        </p:spPr>
        <p:txBody>
          <a:bodyPr>
            <a:normAutofit fontScale="90000"/>
          </a:bodyPr>
          <a:lstStyle/>
          <a:p>
            <a:pPr marL="0" indent="0">
              <a:buNone/>
            </a:pPr>
            <a:r>
              <a:rPr lang="en-US" sz="2500">
                <a:latin typeface="Arial Narrow" panose="020B0606020202030204" pitchFamily="34" charset="0"/>
                <a:cs typeface="Arial Narrow" panose="020B0606020202030204" pitchFamily="34" charset="0"/>
              </a:rPr>
              <a:t>Διαχείριση Εφοδιαστικής Αλυσίδας</a:t>
            </a:r>
            <a:endParaRPr lang="en-US" sz="2500">
              <a:latin typeface="Arial Narrow" panose="020B0606020202030204" pitchFamily="34" charset="0"/>
              <a:cs typeface="Arial Narrow" panose="020B0606020202030204" pitchFamily="34" charset="0"/>
            </a:endParaRPr>
          </a:p>
          <a:p>
            <a:pPr marL="0" indent="0">
              <a:buNone/>
            </a:pPr>
            <a:r>
              <a:rPr lang="en-US" sz="2500">
                <a:latin typeface="Arial Narrow" panose="020B0606020202030204" pitchFamily="34" charset="0"/>
                <a:cs typeface="Arial Narrow" panose="020B0606020202030204" pitchFamily="34" charset="0"/>
              </a:rPr>
              <a:t>Η διαχείριση της εφοδιαστικής αλυσίδας αποτελεί σημαντική ευθύνη για όλες τις επιχειρήσεις τροφίμων λόγω των νέων κανόνων σχετικά με τα πρότυπα τροφίμων και των αυξανόμενων απαιτήσεων για αποκάλυψη. Η χρήση της τεχνητής νοημοσύνης στη βιομηχανία τροφίμων ενισχύει τις λειτουργίες της εφοδιαστικής αλυσίδας με:</a:t>
            </a:r>
            <a:endParaRPr lang="en-US" sz="2500">
              <a:latin typeface="Arial Narrow" panose="020B0606020202030204" pitchFamily="34" charset="0"/>
              <a:cs typeface="Arial Narrow" panose="020B0606020202030204" pitchFamily="34" charset="0"/>
            </a:endParaRPr>
          </a:p>
          <a:p>
            <a:pPr>
              <a:buFont typeface="Arial" panose="020B0604020202020204" pitchFamily="34" charset="0"/>
              <a:buChar char="•"/>
            </a:pPr>
            <a:r>
              <a:rPr lang="en-US" sz="2500">
                <a:latin typeface="Arial Narrow" panose="020B0606020202030204" pitchFamily="34" charset="0"/>
                <a:cs typeface="Arial Narrow" panose="020B0606020202030204" pitchFamily="34" charset="0"/>
              </a:rPr>
              <a:t>Παρακολούθηση προτύπων τροφίμων</a:t>
            </a:r>
            <a:endParaRPr lang="en-US" sz="2500">
              <a:latin typeface="Arial Narrow" panose="020B0606020202030204" pitchFamily="34" charset="0"/>
              <a:cs typeface="Arial Narrow" panose="020B0606020202030204" pitchFamily="34" charset="0"/>
            </a:endParaRPr>
          </a:p>
          <a:p>
            <a:pPr>
              <a:buFont typeface="Arial" panose="020B0604020202020204" pitchFamily="34" charset="0"/>
              <a:buChar char="•"/>
            </a:pPr>
            <a:r>
              <a:rPr lang="en-US" sz="2500">
                <a:latin typeface="Arial Narrow" panose="020B0606020202030204" pitchFamily="34" charset="0"/>
                <a:cs typeface="Arial Narrow" panose="020B0606020202030204" pitchFamily="34" charset="0"/>
              </a:rPr>
              <a:t>Δοκιμές προϊόντων σε κάθε επίπεδο</a:t>
            </a:r>
            <a:endParaRPr lang="en-US" sz="2500">
              <a:latin typeface="Arial Narrow" panose="020B0606020202030204" pitchFamily="34" charset="0"/>
              <a:cs typeface="Arial Narrow" panose="020B0606020202030204" pitchFamily="34" charset="0"/>
            </a:endParaRPr>
          </a:p>
          <a:p>
            <a:pPr>
              <a:buFont typeface="Arial" panose="020B0604020202020204" pitchFamily="34" charset="0"/>
              <a:buChar char="•"/>
            </a:pPr>
            <a:r>
              <a:rPr lang="en-US" sz="2500">
                <a:latin typeface="Arial Narrow" panose="020B0606020202030204" pitchFamily="34" charset="0"/>
                <a:cs typeface="Arial Narrow" panose="020B0606020202030204" pitchFamily="34" charset="0"/>
              </a:rPr>
              <a:t>Διαχείριση αποθεμάτων με ακριβείς εκτιμήσεις</a:t>
            </a:r>
            <a:endParaRPr lang="en-US" sz="2500">
              <a:latin typeface="Arial Narrow" panose="020B0606020202030204" pitchFamily="34" charset="0"/>
              <a:cs typeface="Arial Narrow" panose="020B0606020202030204" pitchFamily="34" charset="0"/>
            </a:endParaRPr>
          </a:p>
          <a:p>
            <a:pPr>
              <a:buFont typeface="Arial" panose="020B0604020202020204" pitchFamily="34" charset="0"/>
              <a:buChar char="•"/>
            </a:pPr>
            <a:r>
              <a:rPr lang="en-US" sz="2500">
                <a:latin typeface="Arial Narrow" panose="020B0606020202030204" pitchFamily="34" charset="0"/>
                <a:cs typeface="Arial Narrow" panose="020B0606020202030204" pitchFamily="34" charset="0"/>
              </a:rPr>
              <a:t>Παρακολούθηση προϊόντων από τη συγκομιδή έως τη διανομή</a:t>
            </a:r>
            <a:endParaRPr lang="en-US" sz="2500">
              <a:latin typeface="Arial Narrow" panose="020B0606020202030204" pitchFamily="34" charset="0"/>
              <a:cs typeface="Arial Narrow" panose="020B0606020202030204" pitchFamily="34" charset="0"/>
            </a:endParaRPr>
          </a:p>
          <a:p>
            <a:pPr>
              <a:buFont typeface="Arial" panose="020B0604020202020204" pitchFamily="34" charset="0"/>
              <a:buChar char="•"/>
            </a:pPr>
            <a:r>
              <a:rPr lang="en-US" sz="2500">
                <a:latin typeface="Arial Narrow" panose="020B0606020202030204" pitchFamily="34" charset="0"/>
                <a:cs typeface="Arial Narrow" panose="020B0606020202030204" pitchFamily="34" charset="0"/>
              </a:rPr>
              <a:t>Διασφάλιση ότι το προσωπικό τηρεί τα βασικά πρότυπα υγιεινής</a:t>
            </a:r>
            <a:endParaRPr lang="en-US" sz="2500">
              <a:latin typeface="Arial Narrow" panose="020B0606020202030204" pitchFamily="34" charset="0"/>
              <a:cs typeface="Arial Narrow" panose="020B0606020202030204" pitchFamily="34" charset="0"/>
            </a:endParaRPr>
          </a:p>
          <a:p>
            <a:pPr>
              <a:buNone/>
            </a:pPr>
            <a:endParaRPr lang="en-US" sz="25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78280"/>
            <a:ext cx="9906000" cy="4657725"/>
          </a:xfrm>
        </p:spPr>
        <p:txBody>
          <a:bodyPr>
            <a:noAutofit/>
          </a:bodyPr>
          <a:lstStyle/>
          <a:p>
            <a:pPr marL="0" indent="0">
              <a:buFont typeface="Arial" panose="020B0604020202020204" pitchFamily="34" charset="0"/>
              <a:buNone/>
            </a:pPr>
            <a:r>
              <a:rPr lang="en-US" sz="2200">
                <a:latin typeface="Arial Narrow" panose="020B0606020202030204" pitchFamily="34" charset="0"/>
                <a:cs typeface="Arial Narrow" panose="020B0606020202030204" pitchFamily="34" charset="0"/>
              </a:rPr>
              <a:t>Για να διασφαλιστεί </a:t>
            </a:r>
            <a:r>
              <a:rPr lang="el-GR" altLang="en-US" sz="2200">
                <a:latin typeface="Arial Narrow" panose="020B0606020202030204" pitchFamily="34" charset="0"/>
                <a:cs typeface="Arial Narrow" panose="020B0606020202030204" pitchFamily="34" charset="0"/>
              </a:rPr>
              <a:t>η</a:t>
            </a:r>
            <a:r>
              <a:rPr lang="en-US" sz="2200">
                <a:latin typeface="Arial Narrow" panose="020B0606020202030204" pitchFamily="34" charset="0"/>
                <a:cs typeface="Arial Narrow" panose="020B0606020202030204" pitchFamily="34" charset="0"/>
              </a:rPr>
              <a:t> ασφάλεια των τροφίμων, είναι σημαντικό να ελ</a:t>
            </a:r>
            <a:r>
              <a:rPr lang="el-GR" altLang="en-US" sz="2200">
                <a:latin typeface="Arial Narrow" panose="020B0606020202030204" pitchFamily="34" charset="0"/>
                <a:cs typeface="Arial Narrow" panose="020B0606020202030204" pitchFamily="34" charset="0"/>
              </a:rPr>
              <a:t>εγ</a:t>
            </a:r>
            <a:r>
              <a:rPr lang="en-US" sz="2200">
                <a:latin typeface="Arial Narrow" panose="020B0606020202030204" pitchFamily="34" charset="0"/>
                <a:cs typeface="Arial Narrow" panose="020B0606020202030204" pitchFamily="34" charset="0"/>
              </a:rPr>
              <a:t>χ</a:t>
            </a:r>
            <a:r>
              <a:rPr lang="el-GR" altLang="en-US" sz="2200">
                <a:latin typeface="Arial Narrow" panose="020B0606020202030204" pitchFamily="34" charset="0"/>
                <a:cs typeface="Arial Narrow" panose="020B0606020202030204" pitchFamily="34" charset="0"/>
              </a:rPr>
              <a:t>θεί</a:t>
            </a:r>
            <a:r>
              <a:rPr lang="en-US" sz="2200">
                <a:latin typeface="Arial Narrow" panose="020B0606020202030204" pitchFamily="34" charset="0"/>
                <a:cs typeface="Arial Narrow" panose="020B0606020202030204" pitchFamily="34" charset="0"/>
              </a:rPr>
              <a:t> η διάταξη υγιεινής των φυτών τροφίμων,</a:t>
            </a:r>
            <a:r>
              <a:rPr lang="el-GR" altLang="en-US" sz="2200">
                <a:latin typeface="Arial Narrow" panose="020B0606020202030204" pitchFamily="34" charset="0"/>
                <a:cs typeface="Arial Narrow" panose="020B0606020202030204" pitchFamily="34" charset="0"/>
              </a:rPr>
              <a:t>οπώς και στην</a:t>
            </a:r>
            <a:r>
              <a:rPr lang="en-US" sz="2200">
                <a:latin typeface="Arial Narrow" panose="020B0606020202030204" pitchFamily="34" charset="0"/>
                <a:cs typeface="Arial Narrow" panose="020B0606020202030204" pitchFamily="34" charset="0"/>
              </a:rPr>
              <a:t> κουζίνα. Ένας αποτελεσματικός τρόπος είναι η χρήση καμερών για την παρακολούθηση των εργαζομένων, σε συνδυασμό με την αναγνώριση προσώπου και το λογισμικό αναγνώρισης αντικειμένων.</a:t>
            </a:r>
            <a:endParaRPr lang="en-US" sz="2200">
              <a:latin typeface="Arial Narrow" panose="020B0606020202030204" pitchFamily="34" charset="0"/>
              <a:cs typeface="Arial Narrow" panose="020B0606020202030204" pitchFamily="34" charset="0"/>
            </a:endParaRPr>
          </a:p>
          <a:p>
            <a:pPr marL="0" indent="0">
              <a:buFont typeface="Arial" panose="020B0604020202020204" pitchFamily="34" charset="0"/>
              <a:buNone/>
            </a:pP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sym typeface="+mn-ea"/>
              </a:rPr>
              <a:t>Αυτή η τεχνολογία μπορεί να επαληθεύσει εάν οι εργαζόμενοι λαμβάνουν τις απαραίτητες προφυλάξεις και μέτρα για τη διατήρηση των προτύπων ασφάλειας των τροφίμων. Η τεχνητή νοημοσύνη έχει, επομένως, ωφελήσει πάρα πολύ τόσο τις εγκαταστάσεις παραγωγής όσο και τα εστιατόρια στη διατήρηση κορυφαίων προτύπων υγιεινής και ποιότητας τροφίμων.</a:t>
            </a:r>
            <a:endParaRPr lang="en-US" sz="22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115695"/>
            <a:ext cx="9906000" cy="5262880"/>
          </a:xfrm>
        </p:spPr>
        <p:txBody>
          <a:bodyPr>
            <a:noAutofit/>
          </a:bodyPr>
          <a:lstStyle/>
          <a:p>
            <a:pPr marL="0" indent="0">
              <a:buNone/>
            </a:pPr>
            <a:r>
              <a:rPr lang="en-US" sz="2000" dirty="0">
                <a:latin typeface="Arial Narrow" panose="020B0606020202030204" pitchFamily="34" charset="0"/>
                <a:cs typeface="Arial Narrow" panose="020B0606020202030204" pitchFamily="34" charset="0"/>
              </a:rPr>
              <a:t>Δημιουργία Νέων Προϊόντων</a:t>
            </a:r>
            <a:endParaRPr lang="en-US" sz="2000" dirty="0">
              <a:latin typeface="Arial Narrow" panose="020B0606020202030204" pitchFamily="34" charset="0"/>
              <a:cs typeface="Arial Narrow" panose="020B0606020202030204" pitchFamily="34" charset="0"/>
            </a:endParaRPr>
          </a:p>
          <a:p>
            <a:pPr marL="0" indent="0">
              <a:buNone/>
            </a:pPr>
            <a:r>
              <a:rPr lang="en-US" sz="2000" dirty="0">
                <a:latin typeface="Arial Narrow" panose="020B0606020202030204" pitchFamily="34" charset="0"/>
                <a:cs typeface="Arial Narrow" panose="020B0606020202030204" pitchFamily="34" charset="0"/>
              </a:rPr>
              <a:t>Αναλύοντας προσεκτικά την αγορά, οι κατασκευαστές τροφίμων είναι σε θέση να δημιουργήσουν προϊόντα που ευθυγραμμίζονται με τις απαιτήσεις των καταναλωτών, οδηγώντας σε υψηλά επίπεδα ικανοποίησης πελατών και αφοσίωσης στην επωνυμία. Αυτή η στρατηγική προσέγγιση τους δίνει τη δυνατότητα να ελέγχουν αποτελεσματικά την αγορά και να εδραιώνουν τη θέση τους ως ηγέτες του κλάδου.</a:t>
            </a:r>
            <a:endParaRPr lang="en-US" sz="2000" dirty="0">
              <a:latin typeface="Arial Narrow" panose="020B0606020202030204" pitchFamily="34" charset="0"/>
              <a:cs typeface="Arial Narrow" panose="020B0606020202030204" pitchFamily="34" charset="0"/>
            </a:endParaRPr>
          </a:p>
          <a:p>
            <a:pPr marL="0" indent="0">
              <a:buNone/>
            </a:pPr>
            <a:r>
              <a:rPr lang="en-US" sz="2000" dirty="0">
                <a:latin typeface="Arial Narrow" panose="020B0606020202030204" pitchFamily="34" charset="0"/>
                <a:cs typeface="Arial Narrow" panose="020B0606020202030204" pitchFamily="34" charset="0"/>
              </a:rPr>
              <a:t>Ένα από τα κύρια οφέλη της τεχνητής νοημοσύνης στη βιομηχανία τροφίμων είναι ότι βοηθά τους κατασκευαστές τροφίμων στη δημιουργία νέων προϊόντων. Μπορεί να εφαρμόσει αλγόριθμους για να εντοπίσει τις τάσεις στον τομέα των τροφίμων και να προβλέψει την ανάπτυξή τους. Η τεχνολογία προβλέπει τις προτιμήσεις, τα πρότυπα των καταναλωτών και προβλέπει πώς θα αντιδράσουν οι καταναλωτές στα νέα τρόφιμα χρησιμοποιώντας μηχανική μάθηση και αναλύσεις τεχνητής νοημοσύνης. Για να βοηθηθούν οι επιχειρήσεις να δημιουργήσουν νέα στοιχεία που ταιριάζουν στα συμφέροντα της αγοράς-στόχου τους, τα δεδομένα μπορούν να χωριστούν σε γεωγραφικές κατηγορίες.</a:t>
            </a:r>
            <a:endParaRPr lang="en-US" sz="2000" dirty="0">
              <a:latin typeface="Arial Narrow" panose="020B0606020202030204" pitchFamily="34" charset="0"/>
              <a:cs typeface="Arial Narrow" panose="020B0606020202030204" pitchFamily="34" charset="0"/>
            </a:endParaRPr>
          </a:p>
          <a:p>
            <a:pPr marL="0" indent="0">
              <a:buNone/>
            </a:pPr>
            <a:endParaRPr lang="en-US" sz="2000" dirty="0">
              <a:latin typeface="Arial Narrow" panose="020B0606020202030204" pitchFamily="34" charset="0"/>
              <a:cs typeface="Arial Narrow" panose="020B0606020202030204" pitchFamily="34" charset="0"/>
            </a:endParaRPr>
          </a:p>
          <a:p>
            <a:pPr marL="0" indent="0">
              <a:buNone/>
            </a:pPr>
            <a:r>
              <a:rPr lang="en-US" sz="2000" dirty="0">
                <a:latin typeface="Arial Narrow" panose="020B0606020202030204" pitchFamily="34" charset="0"/>
                <a:cs typeface="Arial Narrow" panose="020B0606020202030204" pitchFamily="34" charset="0"/>
              </a:rPr>
              <a:t>Η τεχνητή νοημοσύνη έχει επιταχύνει την ανάπτυξη νέων προϊόντων αξιοποιώντας προγνωστικά αναλυτικά στοιχεία και δεδομένα καταναλωτών. Αυτό έχει βοηθήσει τις επιχειρήσεις να ακολουθήσουν τις τάσεις τώρα και στο μέλλον, μειώνοντας το ποσοστό απόρριψης νέων προϊόντων.</a:t>
            </a:r>
            <a:endParaRPr lang="en-US" sz="2000" dirty="0">
              <a:latin typeface="Arial Narrow" panose="020B0606020202030204" pitchFamily="34" charset="0"/>
              <a:cs typeface="Arial Narrow" panose="020B0606020202030204" pitchFamily="34" charset="0"/>
            </a:endParaRPr>
          </a:p>
        </p:txBody>
      </p:sp>
      <p:sp>
        <p:nvSpPr>
          <p:cNvPr id="5"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7590" y="1179830"/>
            <a:ext cx="10749280" cy="5195570"/>
          </a:xfrm>
        </p:spPr>
        <p:txBody>
          <a:bodyPr>
            <a:noAutofit/>
          </a:bodyPr>
          <a:lstStyle/>
          <a:p>
            <a:pPr marL="0" indent="0">
              <a:buNone/>
            </a:pPr>
            <a:r>
              <a:rPr lang="en-US" sz="2200">
                <a:latin typeface="Arial Narrow" panose="020B0606020202030204" pitchFamily="34" charset="0"/>
                <a:cs typeface="Arial Narrow" panose="020B0606020202030204" pitchFamily="34" charset="0"/>
              </a:rPr>
              <a:t>Επιλογές ταξινόμησης τροφίμων</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Η διαλογή των τροφίμων υποβοηθάται σε μεγάλο βαθμό από την τεχνητή νοημοσύνη και τη ρομποτική, επειδή έχουν βελτιωμένη αυτοματοποίηση και ευφυΐα. Τα συστήματα τεχνητής νοημοσύνης εξετάζουν φωτογραφίες και δεδομένα αισθητήρων για να εντοπίσουν με ακρίβεια ελαττώματα, μεγέθη και ποιότητα των τροφίμων. Η ρομποτική εξοπλισμένη με ενεργοποιητή ακριβείας ταξινομεί και διαχωρίζει τα προϊόντα με βάση προκαθορισμένες παραμέτρους.</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Με λιγότερο ανθρώπινο λάθος και χαμηλότερο κόστος εργασίας, αυτός ο συνδυασμός εξασφαλίζει γρήγορη και αξιόπιστη ταξινόμηση. Με την τεχνολογία AI, οι κατασκευαστές τροφίμων μπορούν να τηρούν τα πρότυπα ποιότητας, να μειώνουν τα απόβλητα και να βελτιώνουν την αποτελεσματικότητα των αλυσίδων εφοδιασμού τους, δίνοντας τελικά στους πελάτες πρόσβαση σε πιο φρέσκα και ασφαλέστερα προϊόντα. Επιπλέον, τα αναλυτικά στοιχεία που βασίζονται σε AI προσφέρουν  δεδομένα που υποστηρίζουν τη βελτιστοποίηση της διαδικασίας και τη συνεχή ανάπτυξη.</a:t>
            </a:r>
            <a:endParaRPr lang="en-US" sz="2200">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43000" y="0"/>
            <a:ext cx="9888220" cy="1297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89025"/>
            <a:ext cx="9906000" cy="5389245"/>
          </a:xfrm>
        </p:spPr>
        <p:txBody>
          <a:bodyPr>
            <a:noAutofit/>
          </a:bodyPr>
          <a:lstStyle/>
          <a:p>
            <a:pPr marL="0" indent="0">
              <a:buNone/>
            </a:pPr>
            <a:r>
              <a:rPr lang="en-US">
                <a:latin typeface="Arial Narrow" panose="020B0606020202030204" pitchFamily="34" charset="0"/>
                <a:cs typeface="Arial Narrow" panose="020B0606020202030204" pitchFamily="34" charset="0"/>
              </a:rPr>
              <a:t>Για παράδειγμα, η KFC  δημιο</a:t>
            </a:r>
            <a:r>
              <a:rPr lang="el-GR">
                <a:latin typeface="Arial Narrow" panose="020B0606020202030204" pitchFamily="34" charset="0"/>
                <a:cs typeface="Arial Narrow" panose="020B0606020202030204" pitchFamily="34" charset="0"/>
              </a:rPr>
              <a:t>ύργησε</a:t>
            </a:r>
            <a:r>
              <a:rPr lang="en-US">
                <a:latin typeface="Arial Narrow" panose="020B0606020202030204" pitchFamily="34" charset="0"/>
                <a:cs typeface="Arial Narrow" panose="020B0606020202030204" pitchFamily="34" charset="0"/>
              </a:rPr>
              <a:t> μια εφαρμογή παράδοσης φαγητού που επέτρεπε στους χρήστες να παρακολουθούν την κατάσταση παράδοσης της παραγγελίας τους σε πραγματικό χρόνο, επεκτείνοντας την ψηφιακή της παρουσία στην παγκόσμια αρένα. Με 2 εκατομμύρια λήψεις και ποσοστό μετατροπών 28%, η εφαρμογή κατέλαβε την πρώτη θέση στο Play Store.</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Προκειμένου να παραγγείλουν περισσότεροι πελάτες από την εφαρμογή παράδοσης φαγητού KFC αντί από εφαρμογές συγκέντρωσης, ήταν απαραίτητο να τονωθεί η εμπειρία του πελάτη. Για να το πετύχουν αυτό, οι ειδικοί μας εφάρμοσαν κορυφαίες δυνατότητες εξατομίκευσης που διευκόλυναν τους πελάτες να παρακολουθούν το ιστορικό παραγγελιών τους, να κάνουν παραγγελίες σύμφωνα με ειδικές προσφορές και επιλογές κατηγορίας πίτσας και να κάνουν πληρωμές χωρίς προβλήματα μέσω πολλών πυλών.</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Αυτοί οι οκτώ τομείς της βιομηχανίας τροφίμων που τροφοδοτείται από AI καταδεικνύουν πώς η ρομποτική έχει τη δυνατότητα να δημιουργήσει αλλαγές. Η τεχνητή νοημοσύνη και η ρομποτική είναι απαραίτητες για την προώθηση αυτού του τομέα στο επόμενο επίπεδο λόγω της χρησιμότητας, της αξιοπιστίας και της εμπειρίας του πελάτη.</a:t>
            </a:r>
            <a:endParaRPr lang="en-US">
              <a:latin typeface="Arial Narrow" panose="020B0606020202030204" pitchFamily="34" charset="0"/>
              <a:cs typeface="Arial Narrow" panose="020B0606020202030204" pitchFamily="34" charset="0"/>
            </a:endParaRPr>
          </a:p>
        </p:txBody>
      </p:sp>
      <p:sp>
        <p:nvSpPr>
          <p:cNvPr id="4" name="Title 4"/>
          <p:cNvSpPr>
            <a:spLocks noGrp="1"/>
          </p:cNvSpPr>
          <p:nvPr/>
        </p:nvSpPr>
        <p:spPr>
          <a:xfrm>
            <a:off x="1160780" y="0"/>
            <a:ext cx="9888220" cy="1297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7e8c28bbcdbe3c18f85a8f547338bba"/>
          <p:cNvPicPr>
            <a:picLocks noGrp="1" noChangeAspect="1"/>
          </p:cNvPicPr>
          <p:nvPr>
            <p:ph idx="1"/>
          </p:nvPr>
        </p:nvPicPr>
        <p:blipFill>
          <a:blip r:embed="rId1"/>
          <a:stretch>
            <a:fillRect/>
          </a:stretch>
        </p:blipFill>
        <p:spPr>
          <a:xfrm>
            <a:off x="3576320" y="1220470"/>
            <a:ext cx="5039360" cy="44170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12190"/>
            <a:ext cx="9906000" cy="5375910"/>
          </a:xfrm>
        </p:spPr>
        <p:txBody>
          <a:bodyPr>
            <a:noAutofit/>
          </a:bodyPr>
          <a:lstStyle/>
          <a:p>
            <a:pPr marL="0" indent="0">
              <a:buNone/>
            </a:pPr>
            <a:r>
              <a:rPr lang="el-GR" dirty="0">
                <a:latin typeface="Arial Narrow" panose="020B0606020202030204" pitchFamily="34" charset="0"/>
              </a:rPr>
              <a:t>Η τεχνολογία δεν είναι συνήθως το πρώτο πράγμα που έρχεται στο μυαλό όταν συζητάμε προβλήματα με τη βιομηχανία τροφίμων. Ωστόσο, η αυτοματοποίηση της βιομηχανίας τροφίμων είναι απαραίτητη για την παραγωγή και τη διανομή τροφίμων.</a:t>
            </a:r>
            <a:endParaRPr lang="el-GR" dirty="0">
              <a:latin typeface="Arial Narrow" panose="020B0606020202030204" pitchFamily="34" charset="0"/>
            </a:endParaRPr>
          </a:p>
          <a:p>
            <a:pPr marL="0" indent="0">
              <a:buNone/>
            </a:pPr>
            <a:endParaRPr lang="el-GR" dirty="0">
              <a:latin typeface="Arial Narrow" panose="020B0606020202030204" pitchFamily="34" charset="0"/>
            </a:endParaRPr>
          </a:p>
          <a:p>
            <a:pPr marL="0" indent="0">
              <a:buNone/>
            </a:pPr>
            <a:r>
              <a:rPr lang="el-GR" dirty="0">
                <a:latin typeface="Arial Narrow" panose="020B0606020202030204" pitchFamily="34" charset="0"/>
              </a:rPr>
              <a:t>Η ενσωμάτωση της τεχνητής νοημοσύνης στη βιομηχανία τροφίμων έχει φέρει επανάσταση στον τρόπο με τον οποίο παράγουμε, διανέμουμε και καταναλώνουμε τρόφιμα. Οι τεχνολογίες τεχνητής νοημοσύνης όπως η μηχανική μάθηση, η ανάλυση δεδομένων και η όραση υπολογιστών μεταμορφώνουν τις παραδοσιακές γεωργικές πρακτικές, βελτιστοποιούν την εφοδιαστική αλυσίδα εφοδιασμού και ενισχύουν τα πρότυπα ασφάλειας τροφίμων.</a:t>
            </a:r>
            <a:endParaRPr lang="el-GR" dirty="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94055"/>
            <a:ext cx="9906000" cy="5471160"/>
          </a:xfrm>
        </p:spPr>
        <p:txBody>
          <a:bodyPr>
            <a:noAutofit/>
          </a:bodyPr>
          <a:lstStyle/>
          <a:p>
            <a:pPr marL="0" indent="0">
              <a:buNone/>
            </a:pPr>
            <a:endParaRPr lang="el-GR" sz="2800" dirty="0">
              <a:latin typeface="Arial Narrow" panose="020B0606020202030204" pitchFamily="34" charset="0"/>
            </a:endParaRPr>
          </a:p>
          <a:p>
            <a:pPr marL="0" indent="0">
              <a:buNone/>
            </a:pPr>
            <a:r>
              <a:rPr lang="el-GR" sz="2800" dirty="0">
                <a:latin typeface="Arial Narrow" panose="020B0606020202030204" pitchFamily="34" charset="0"/>
              </a:rPr>
              <a:t>Η τεχνητή νοημοσύνη αναδιαμορφώνει κάθε πτυχή του οικοσυστήματος τροφίμων, από τη γεωργία ακριβείας και την πρόβλεψη της απόδοσης των καλλιεργειών έως την εξατομικευμένη διατροφή και τα έξυπνα συστήματα παράδοσης τροφίμων. Θα εμβαθύνουμε επίσης στον  κόσμο της τεχνητής νοημοσύνης, της ρομποτικής, των drones και της τρισδιάστατης εκτύπωσης στη βιομηχανία τροφίμων, εξερευνώντας τις ατελείωτες δυνατότητες και τις εξελίξεις που περιμένουν.</a:t>
            </a:r>
            <a:endParaRPr lang="el-GR" sz="2800" dirty="0">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505" y="1389380"/>
            <a:ext cx="10478770" cy="5321935"/>
          </a:xfrm>
        </p:spPr>
        <p:txBody>
          <a:bodyPr>
            <a:noAutofit/>
          </a:bodyPr>
          <a:lstStyle/>
          <a:p>
            <a:pPr marL="0" indent="0">
              <a:buNone/>
            </a:pPr>
            <a:r>
              <a:rPr lang="el-GR" sz="2000" dirty="0">
                <a:latin typeface="Arial Narrow" panose="020B0606020202030204" pitchFamily="34" charset="0"/>
              </a:rPr>
              <a:t>Η επιχείρηση τροφίμων βρίσκεται σε μια σημαντική μετάβαση λόγω της ευρείας υιοθέτησης της τεχνητής νοημοσύνης και της ρομποτικής. Η χρήση εξελιγμένων αλγορίθμων μηχανικής μάθησης στην παραγωγή τροφίμων αυξάνει την ακρίβεια και την αποτελεσματικότητα. Η χρήση της ρομποτικής για την αυτοματοποίηση επαναλαμβανόμενων διαδικασιών, όπως η συσκευασία, η ταξινόμηση και η επεξεργασία, βοηθά τις επιχειρήσεις τροφίμων να βελτιώσουν τα προϊόντα τους και να εξοικονομήσουν λειτουργικά έξοδα.</a:t>
            </a:r>
            <a:endParaRPr lang="el-GR" sz="2000" dirty="0">
              <a:latin typeface="Arial Narrow" panose="020B0606020202030204" pitchFamily="34" charset="0"/>
            </a:endParaRPr>
          </a:p>
          <a:p>
            <a:pPr marL="0" indent="0">
              <a:buNone/>
            </a:pPr>
            <a:r>
              <a:rPr lang="el-GR" sz="2000" dirty="0">
                <a:latin typeface="Arial Narrow" panose="020B0606020202030204" pitchFamily="34" charset="0"/>
              </a:rPr>
              <a:t>Οι επιχειρήσεις τροφίμων μπορούν να μειώσουν τα απόβλητα, να κάνουν καλά ενημερωμένες επιλογές και να προσαρμοστούν γρήγορα στις μεταβαλλόμενες τάσεις της αγοράς με τη βοήθεια αυτής της προσέγγισης που βασίζεται στα δεδομένα. Με την τεχνητή νοημοσύνη να φροντίζει καθημερινές εργασίες, τα άτομα μπορούν να αφιερώσουν την ενέργειά τους στην παροχή υπηρεσιών και τη συμμετοχή σε γνωστικά απαιτητικές δραστηριότητες. Αυτό όχι μόνο αυξάνει την παραγωγικότητα αλλά επιτρέπει επίσης την αποτελεσματικότερη χρήση των ανθρώπινων πόρων. Συνολικά, η ενσωμάτωση της τεχνολογίας AI έχει επιφέρει σημαντικά οφέλη απελευθερώνοντας την ανθρώπινη ικανότητα και επιτρέποντας στα άτομα να επικεντρωθούν σε εργασίες που απαιτούν τις μοναδικές γνωστικές τους ικανότητες.</a:t>
            </a:r>
            <a:endParaRPr lang="el-GR" sz="2000" dirty="0">
              <a:latin typeface="Arial Narrow" panose="020B0606020202030204" pitchFamily="34" charset="0"/>
            </a:endParaRPr>
          </a:p>
        </p:txBody>
      </p:sp>
      <p:sp>
        <p:nvSpPr>
          <p:cNvPr id="2" name="Title 1"/>
          <p:cNvSpPr>
            <a:spLocks noGrp="1"/>
          </p:cNvSpPr>
          <p:nvPr>
            <p:ph type="title"/>
          </p:nvPr>
        </p:nvSpPr>
        <p:spPr>
          <a:xfrm>
            <a:off x="1142683" y="-90142"/>
            <a:ext cx="9905998" cy="1478570"/>
          </a:xfrm>
        </p:spPr>
        <p:txBody>
          <a:bodyPr>
            <a:normAutofit fontScale="90000"/>
          </a:bodyPr>
          <a:lstStyle/>
          <a:p>
            <a:br>
              <a:rPr lang="en-US" sz="2665">
                <a:latin typeface="Arial Narrow" panose="020B0606020202030204" pitchFamily="34" charset="0"/>
                <a:cs typeface="Arial Narrow" panose="020B0606020202030204" pitchFamily="34" charset="0"/>
              </a:rPr>
            </a:br>
            <a:r>
              <a:rPr lang="en-US" sz="2665">
                <a:latin typeface="Arial Narrow" panose="020B0606020202030204" pitchFamily="34" charset="0"/>
                <a:cs typeface="Arial Narrow" panose="020B0606020202030204" pitchFamily="34" charset="0"/>
              </a:rPr>
              <a:t>Ο ρ</a:t>
            </a:r>
            <a:r>
              <a:rPr lang="el-GR" altLang="en-US" sz="2665">
                <a:latin typeface="Arial Narrow" panose="020B0606020202030204" pitchFamily="34" charset="0"/>
                <a:cs typeface="Arial Narrow" panose="020B0606020202030204" pitchFamily="34" charset="0"/>
              </a:rPr>
              <a:t>ο</a:t>
            </a:r>
            <a:r>
              <a:rPr lang="en-US" sz="2665">
                <a:latin typeface="Arial Narrow" panose="020B0606020202030204" pitchFamily="34" charset="0"/>
                <a:cs typeface="Arial Narrow" panose="020B0606020202030204" pitchFamily="34" charset="0"/>
              </a:rPr>
              <a:t>λος της τεχνητ</a:t>
            </a:r>
            <a:r>
              <a:rPr lang="el-GR" altLang="en-US" sz="2665">
                <a:latin typeface="Arial Narrow" panose="020B0606020202030204" pitchFamily="34" charset="0"/>
                <a:cs typeface="Arial Narrow" panose="020B0606020202030204" pitchFamily="34" charset="0"/>
              </a:rPr>
              <a:t>η</a:t>
            </a:r>
            <a:r>
              <a:rPr lang="en-US" sz="2665">
                <a:latin typeface="Arial Narrow" panose="020B0606020202030204" pitchFamily="34" charset="0"/>
                <a:cs typeface="Arial Narrow" panose="020B0606020202030204" pitchFamily="34" charset="0"/>
              </a:rPr>
              <a:t>ς νοημοσ</a:t>
            </a:r>
            <a:r>
              <a:rPr lang="el-GR" altLang="en-US" sz="2665">
                <a:latin typeface="Arial Narrow" panose="020B0606020202030204" pitchFamily="34" charset="0"/>
                <a:cs typeface="Arial Narrow" panose="020B0606020202030204" pitchFamily="34" charset="0"/>
              </a:rPr>
              <a:t>υ</a:t>
            </a:r>
            <a:r>
              <a:rPr lang="en-US" sz="2665">
                <a:latin typeface="Arial Narrow" panose="020B0606020202030204" pitchFamily="34" charset="0"/>
                <a:cs typeface="Arial Narrow" panose="020B0606020202030204" pitchFamily="34" charset="0"/>
              </a:rPr>
              <a:t>νης στην επαν</a:t>
            </a:r>
            <a:r>
              <a:rPr lang="el-GR" altLang="en-US" sz="2665">
                <a:latin typeface="Arial Narrow" panose="020B0606020202030204" pitchFamily="34" charset="0"/>
                <a:cs typeface="Arial Narrow" panose="020B0606020202030204" pitchFamily="34" charset="0"/>
              </a:rPr>
              <a:t>α</a:t>
            </a:r>
            <a:r>
              <a:rPr lang="en-US" sz="2665">
                <a:latin typeface="Arial Narrow" panose="020B0606020202030204" pitchFamily="34" charset="0"/>
                <a:cs typeface="Arial Narrow" panose="020B0606020202030204" pitchFamily="34" charset="0"/>
              </a:rPr>
              <a:t>σταση στην παγκ</a:t>
            </a:r>
            <a:r>
              <a:rPr lang="el-GR" altLang="en-US" sz="2665">
                <a:latin typeface="Arial Narrow" panose="020B0606020202030204" pitchFamily="34" charset="0"/>
                <a:cs typeface="Arial Narrow" panose="020B0606020202030204" pitchFamily="34" charset="0"/>
              </a:rPr>
              <a:t>ο</a:t>
            </a:r>
            <a:r>
              <a:rPr lang="en-US" sz="2665">
                <a:latin typeface="Arial Narrow" panose="020B0606020202030204" pitchFamily="34" charset="0"/>
                <a:cs typeface="Arial Narrow" panose="020B0606020202030204" pitchFamily="34" charset="0"/>
              </a:rPr>
              <a:t>σμια αγορ</a:t>
            </a:r>
            <a:r>
              <a:rPr lang="el-GR" altLang="en-US" sz="2665">
                <a:latin typeface="Arial Narrow" panose="020B0606020202030204" pitchFamily="34" charset="0"/>
                <a:cs typeface="Arial Narrow" panose="020B0606020202030204" pitchFamily="34" charset="0"/>
              </a:rPr>
              <a:t>α</a:t>
            </a:r>
            <a:r>
              <a:rPr lang="en-US" sz="2665">
                <a:latin typeface="Arial Narrow" panose="020B0606020202030204" pitchFamily="34" charset="0"/>
                <a:cs typeface="Arial Narrow" panose="020B0606020202030204" pitchFamily="34" charset="0"/>
              </a:rPr>
              <a:t> αυτοματισμο</a:t>
            </a:r>
            <a:r>
              <a:rPr lang="el-GR" altLang="en-US" sz="2665">
                <a:latin typeface="Arial Narrow" panose="020B0606020202030204" pitchFamily="34" charset="0"/>
                <a:cs typeface="Arial Narrow" panose="020B0606020202030204" pitchFamily="34" charset="0"/>
              </a:rPr>
              <a:t>υ</a:t>
            </a:r>
            <a:r>
              <a:rPr lang="en-US" sz="2665">
                <a:latin typeface="Arial Narrow" panose="020B0606020202030204" pitchFamily="34" charset="0"/>
                <a:cs typeface="Arial Narrow" panose="020B0606020202030204" pitchFamily="34" charset="0"/>
              </a:rPr>
              <a:t> και ρομποτικ</a:t>
            </a:r>
            <a:r>
              <a:rPr lang="el-GR" altLang="en-US" sz="2665">
                <a:latin typeface="Arial Narrow" panose="020B0606020202030204" pitchFamily="34" charset="0"/>
                <a:cs typeface="Arial Narrow" panose="020B0606020202030204" pitchFamily="34" charset="0"/>
              </a:rPr>
              <a:t>η</a:t>
            </a:r>
            <a:r>
              <a:rPr lang="en-US" sz="2665">
                <a:latin typeface="Arial Narrow" panose="020B0606020202030204" pitchFamily="34" charset="0"/>
                <a:cs typeface="Arial Narrow" panose="020B0606020202030204" pitchFamily="34" charset="0"/>
              </a:rPr>
              <a:t>ς βιομηχαν</a:t>
            </a:r>
            <a:r>
              <a:rPr lang="el-GR" altLang="en-US" sz="2665">
                <a:latin typeface="Arial Narrow" panose="020B0606020202030204" pitchFamily="34" charset="0"/>
                <a:cs typeface="Arial Narrow" panose="020B0606020202030204" pitchFamily="34" charset="0"/>
              </a:rPr>
              <a:t>ι</a:t>
            </a:r>
            <a:r>
              <a:rPr lang="en-US" sz="2665">
                <a:latin typeface="Arial Narrow" panose="020B0606020202030204" pitchFamily="34" charset="0"/>
                <a:cs typeface="Arial Narrow" panose="020B0606020202030204" pitchFamily="34" charset="0"/>
              </a:rPr>
              <a:t>ας τροφ</a:t>
            </a:r>
            <a:r>
              <a:rPr lang="el-GR" altLang="en-US" sz="2665">
                <a:latin typeface="Arial Narrow" panose="020B0606020202030204" pitchFamily="34" charset="0"/>
                <a:cs typeface="Arial Narrow" panose="020B0606020202030204" pitchFamily="34" charset="0"/>
              </a:rPr>
              <a:t>ι</a:t>
            </a:r>
            <a:r>
              <a:rPr lang="en-US" sz="2665">
                <a:latin typeface="Arial Narrow" panose="020B0606020202030204" pitchFamily="34" charset="0"/>
                <a:cs typeface="Arial Narrow" panose="020B0606020202030204" pitchFamily="34" charset="0"/>
              </a:rPr>
              <a:t>μων</a:t>
            </a:r>
            <a:endParaRPr lang="en-US" sz="2665">
              <a:latin typeface="Arial Narrow" panose="020B0606020202030204" pitchFamily="34" charset="0"/>
              <a:cs typeface="Arial Narrow" panose="020B0606020202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nvSpPr>
        <p:spPr>
          <a:xfrm>
            <a:off x="1160145" y="0"/>
            <a:ext cx="10029825"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pic>
        <p:nvPicPr>
          <p:cNvPr id="3" name="Content Placeholder 2" descr="8 ways"/>
          <p:cNvPicPr>
            <a:picLocks noGrp="1" noChangeAspect="1"/>
          </p:cNvPicPr>
          <p:nvPr>
            <p:ph sz="half" idx="2"/>
          </p:nvPr>
        </p:nvPicPr>
        <p:blipFill>
          <a:blip r:embed="rId1"/>
          <a:stretch>
            <a:fillRect/>
          </a:stretch>
        </p:blipFill>
        <p:spPr>
          <a:xfrm>
            <a:off x="3287395" y="1262380"/>
            <a:ext cx="5436235" cy="5308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12190" y="1222375"/>
            <a:ext cx="10485120" cy="5187315"/>
          </a:xfrm>
        </p:spPr>
        <p:txBody>
          <a:bodyPr>
            <a:normAutofit/>
          </a:bodyPr>
          <a:lstStyle/>
          <a:p>
            <a:pPr marL="0" indent="0">
              <a:buNone/>
            </a:pPr>
            <a:r>
              <a:rPr lang="en-US">
                <a:latin typeface="Arial Narrow" panose="020B0606020202030204" pitchFamily="34" charset="0"/>
                <a:cs typeface="Arial Narrow" panose="020B0606020202030204" pitchFamily="34" charset="0"/>
              </a:rPr>
              <a:t>Η επιχείρηση τροφίμων αλλάζει για να καλύψει τις αυξανόμενες απαιτήσεις του αυξανόμενου πληθυσμού. Υπάρχει μια αυξανόμενη ζήτηση για τους προμηθευτές να προσφέρουν καλύτερης ποιότητας, βιώσιμα τρόφιμα, ενώ είναι πιο αποτελεσματικοί. Ένα σημαντικό μέρος αυτού του μετασχηματισμού διαδραματίζεται από την αυτοματοποίηση και τη ρομποτική.</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ενσωμάτωση του AI &amp; ML στη βιομηχανία τροφίμων διασφαλίζει ένα πιο ανθεκτικό και εξελιγμένο οικοσύστημα τροφίμων για το μέλλον, υπόσχο</a:t>
            </a:r>
            <a:r>
              <a:rPr lang="el-GR" altLang="en-US">
                <a:latin typeface="Arial Narrow" panose="020B0606020202030204" pitchFamily="34" charset="0"/>
                <a:cs typeface="Arial Narrow" panose="020B0606020202030204" pitchFamily="34" charset="0"/>
              </a:rPr>
              <a:t>μενο</a:t>
            </a:r>
            <a:r>
              <a:rPr lang="en-US">
                <a:latin typeface="Arial Narrow" panose="020B0606020202030204" pitchFamily="34" charset="0"/>
                <a:cs typeface="Arial Narrow" panose="020B0606020202030204" pitchFamily="34" charset="0"/>
              </a:rPr>
              <a:t> καλύτερη παραγωγικότητα και ανταπόκριση στις ανάγκες της αγοράς.</a:t>
            </a:r>
            <a:endParaRPr lang="en-US">
              <a:latin typeface="Arial Narrow" panose="020B0606020202030204" pitchFamily="34" charset="0"/>
              <a:cs typeface="Arial Narrow" panose="020B0606020202030204" pitchFamily="34" charset="0"/>
            </a:endParaRPr>
          </a:p>
        </p:txBody>
      </p:sp>
      <p:sp>
        <p:nvSpPr>
          <p:cNvPr id="5" name="Title 4"/>
          <p:cNvSpPr>
            <a:spLocks noGrp="1"/>
          </p:cNvSpPr>
          <p:nvPr/>
        </p:nvSpPr>
        <p:spPr>
          <a:xfrm>
            <a:off x="1160145" y="0"/>
            <a:ext cx="10029825"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3140" y="1088390"/>
            <a:ext cx="10222865" cy="5589270"/>
          </a:xfrm>
        </p:spPr>
        <p:txBody>
          <a:bodyPr>
            <a:noAutofit/>
          </a:bodyPr>
          <a:lstStyle/>
          <a:p>
            <a:pPr marL="0" indent="0">
              <a:buNone/>
            </a:pPr>
            <a:r>
              <a:rPr sz="2200" dirty="0">
                <a:latin typeface="Arial Narrow" panose="020B0606020202030204" pitchFamily="34" charset="0"/>
              </a:rPr>
              <a:t>Γεωργία</a:t>
            </a:r>
            <a:endParaRPr sz="2200" dirty="0">
              <a:latin typeface="Arial Narrow" panose="020B0606020202030204" pitchFamily="34" charset="0"/>
            </a:endParaRPr>
          </a:p>
          <a:p>
            <a:pPr marL="0" indent="0">
              <a:buNone/>
            </a:pPr>
            <a:r>
              <a:rPr sz="2200" dirty="0">
                <a:latin typeface="Arial Narrow" panose="020B0606020202030204" pitchFamily="34" charset="0"/>
              </a:rPr>
              <a:t>Η γεωργία μεταμορφώνεται από την τεχνητή νοημοσύνη και τη ρομποτική, που έχουν βελτιώσει την παραγωγή, τη βιωσιμότητα και την αποτελεσματικότητα. Η γεωργία ακριβείας που καθοδηγείται από drones και ρομπότ με τεχνολογία τεχνητής νοημοσύνης με αισθητήρες αιχμής μπορεί να παρακολουθεί τις καλλιέργειες, τις συνθήκες του εδάφους και τη χρήση του νερού. Οι αλγόριθμοι μηχανικής μάθησης εξετάζουν δεδομένα για να καθορίσουν τους καλύτερους χρόνους φύτευσης, να προβλέψουν τις αποδόσεις και να εντοπίσουν νωρίς τις ασθένειες, βελτιώνοντας τη γεωργική διαχείριση και μειώνοντας τα απόβλητα.</a:t>
            </a:r>
            <a:endParaRPr sz="2200" dirty="0">
              <a:latin typeface="Arial Narrow" panose="020B0606020202030204" pitchFamily="34" charset="0"/>
            </a:endParaRPr>
          </a:p>
          <a:p>
            <a:pPr marL="0" indent="0">
              <a:buNone/>
            </a:pPr>
            <a:r>
              <a:rPr sz="2200" dirty="0">
                <a:latin typeface="Arial Narrow" panose="020B0606020202030204" pitchFamily="34" charset="0"/>
              </a:rPr>
              <a:t>Ο αυτοματοποιημένος αγροτικός εξοπλισμός που βασίζεται σε τεχνητή νοημοσύνη εκτελεί καθήκοντα όπως φύτευση, συγκομιδή και ζιζανίων με ακρίβεια και ελάχιστη βοήθεια από τον άνθρωπο. Ένας ταχέως αναπτυσσόμενος παγκόσμιος πληθυσμός θα έχει εγγυημένη  ασφάλεια και βιώσιμη διαχείριση των πόρων χάρη στην ενσωμάτωση της τεχνητής νοημοσύνης στη γεωργία.</a:t>
            </a:r>
            <a:endParaRPr sz="2200" dirty="0">
              <a:latin typeface="Arial Narrow" panose="020B0606020202030204" pitchFamily="34" charset="0"/>
            </a:endParaRPr>
          </a:p>
        </p:txBody>
      </p:sp>
      <p:sp>
        <p:nvSpPr>
          <p:cNvPr id="5" name="Title 4"/>
          <p:cNvSpPr>
            <a:spLocks noGrp="1"/>
          </p:cNvSpPr>
          <p:nvPr/>
        </p:nvSpPr>
        <p:spPr>
          <a:xfrm>
            <a:off x="1160145"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55" y="1267460"/>
            <a:ext cx="10252075" cy="5141595"/>
          </a:xfrm>
        </p:spPr>
        <p:txBody>
          <a:bodyPr>
            <a:noAutofit/>
          </a:bodyPr>
          <a:lstStyle/>
          <a:p>
            <a:pPr marL="0" indent="0">
              <a:buNone/>
            </a:pPr>
            <a:r>
              <a:rPr lang="en-US" sz="2200">
                <a:latin typeface="Arial Narrow" panose="020B0606020202030204" pitchFamily="34" charset="0"/>
                <a:cs typeface="Arial Narrow" panose="020B0606020202030204" pitchFamily="34" charset="0"/>
              </a:rPr>
              <a:t>Βιομηχανία Τροφίμων</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Η αυτόνομη παραγωγή τροφίμων μπορεί να είναι το κλειδί για την αντιμετώπιση της αυξανόμενης ζήτησης τροφίμων. Αυτή η διαδικασία περιλαμβάνει διάφορα στάδια, όπως η συσκευασία και η εκπαίδευση ασφάλειας, που συνήθως εκτελούνται σε μια μονάδα παραγωγής. Τα ρομπότ μπορούν να καθαρίσουν και να κατηγοριοποιήσουν διαφορετικά είδη τροφίμων. Για παράδειγμα, τα ρομποτικά συστήματα μπορούν να ταξινομούν φρούτα και λαχανικά σε διαφορετικά δοχεία.</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Επιπλέον, ορισμένα τρόφιμα μπορούν να υποστούν επεξεργασία από ρομπότ πριν από τη συσκευασία. Με τον αυτοματισμό ρομποτικής, οι συσκευές κοπής μπορούν να αλλάξουν κατάλληλα για ευκολία και γρήγορη κοπή. Αυτά τα ρομπότ μπορούν επίσης να χρησιμοποιηθούν ανεξάρτητα στο σούπερ μάρκετ για κοπή και μαγείρεμα.</a:t>
            </a:r>
            <a:endParaRPr lang="en-US" sz="2200">
              <a:latin typeface="Arial Narrow" panose="020B0606020202030204" pitchFamily="34" charset="0"/>
              <a:cs typeface="Arial Narrow" panose="020B0606020202030204" pitchFamily="34" charset="0"/>
            </a:endParaRPr>
          </a:p>
        </p:txBody>
      </p:sp>
      <p:sp>
        <p:nvSpPr>
          <p:cNvPr id="2" name="Title 4"/>
          <p:cNvSpPr>
            <a:spLocks noGrp="1"/>
          </p:cNvSpPr>
          <p:nvPr/>
        </p:nvSpPr>
        <p:spPr>
          <a:xfrm>
            <a:off x="97028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21740"/>
            <a:ext cx="9906000" cy="5168900"/>
          </a:xfrm>
        </p:spPr>
        <p:txBody>
          <a:bodyPr>
            <a:noAutofit/>
          </a:bodyPr>
          <a:lstStyle/>
          <a:p>
            <a:pPr marL="0" indent="0">
              <a:buNone/>
            </a:pPr>
            <a:r>
              <a:rPr lang="en-US" sz="2200">
                <a:latin typeface="Arial Narrow" panose="020B0606020202030204" pitchFamily="34" charset="0"/>
                <a:cs typeface="Arial Narrow" panose="020B0606020202030204" pitchFamily="34" charset="0"/>
              </a:rPr>
              <a:t>Συσκευ</a:t>
            </a:r>
            <a:r>
              <a:rPr lang="el-GR" altLang="en-US" sz="2200">
                <a:latin typeface="Arial Narrow" panose="020B0606020202030204" pitchFamily="34" charset="0"/>
                <a:cs typeface="Arial Narrow" panose="020B0606020202030204" pitchFamily="34" charset="0"/>
              </a:rPr>
              <a:t>ασμός</a:t>
            </a:r>
            <a:r>
              <a:rPr lang="en-US" sz="2200">
                <a:latin typeface="Arial Narrow" panose="020B0606020202030204" pitchFamily="34" charset="0"/>
                <a:cs typeface="Arial Narrow" panose="020B0606020202030204" pitchFamily="34" charset="0"/>
              </a:rPr>
              <a:t> Τροφίμων</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Μετά την κατασκευή, η ρομποτική στην επεξεργασία τροφίμων μπορεί να συναρμολογήσει τα συστατικά ενός συσκευασμένου γεύματος, όπως τα κατεψυγμένα γεύματα. Οι λύσεις της βιομηχανίας τροφίμων με την τεχνητή νοημοσύνη που είναι γρήγορες και αποτελεσματικές για τους εργαζόμενους να ικανοποιήσουν τις ρυθμίσεις της αγοράς.</a:t>
            </a:r>
            <a:endParaRPr lang="en-US" sz="2200">
              <a:latin typeface="Arial Narrow" panose="020B0606020202030204" pitchFamily="34" charset="0"/>
              <a:cs typeface="Arial Narrow" panose="020B0606020202030204" pitchFamily="34" charset="0"/>
            </a:endParaRPr>
          </a:p>
          <a:p>
            <a:pPr marL="0" indent="0">
              <a:buNone/>
            </a:pPr>
            <a:r>
              <a:rPr lang="en-US" sz="2200">
                <a:latin typeface="Arial Narrow" panose="020B0606020202030204" pitchFamily="34" charset="0"/>
                <a:cs typeface="Arial Narrow" panose="020B0606020202030204" pitchFamily="34" charset="0"/>
              </a:rPr>
              <a:t>Επιπλέον, αυτά τα ρομποτικά συστήματα μπορούν να οργανώσουν τα τρόφιμα σε κουτιά για αποθήκευση και αποστολή. Οι λειτουργίες των καταστημάτων θα γίνουν πιο ομαλά με αυτοματοποιημένες λειτουργίες. Η διαδικασία μπορεί να επιταχυνθεί για την ανάκτηση αντικειμένων και τη διαχείριση των αποθεμάτων καταστημάτων με τη βοήθεια ρομπότ που μπορεί να μετακινηθεί. Αλλά εκτός από αποτελεσματική, η διαδικασία συσκευασίας της βιομηχανίας τροφίμων προσφέρει μια σπάνια ευκαιρία να περιορίσει την απόβλητα με τη χρήση ρομπότ.</a:t>
            </a:r>
            <a:endParaRPr lang="en-US" sz="2200">
              <a:latin typeface="Arial Narrow" panose="020B0606020202030204" pitchFamily="34" charset="0"/>
              <a:cs typeface="Arial Narrow" panose="020B0606020202030204" pitchFamily="34" charset="0"/>
            </a:endParaRPr>
          </a:p>
        </p:txBody>
      </p:sp>
      <p:sp>
        <p:nvSpPr>
          <p:cNvPr id="2" name="Title 4"/>
          <p:cNvSpPr>
            <a:spLocks noGrp="1"/>
          </p:cNvSpPr>
          <p:nvPr/>
        </p:nvSpPr>
        <p:spPr>
          <a:xfrm>
            <a:off x="1143000" y="0"/>
            <a:ext cx="9888220" cy="14782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2400" dirty="0">
                <a:latin typeface="Arial Narrow" panose="020B0606020202030204" pitchFamily="34" charset="0"/>
                <a:sym typeface="+mn-ea"/>
              </a:rPr>
              <a:t>Οι 8 κορυφαιοι τροποι με τους οποιους η τεχνητη νοημοσυνη και η ρομποτικη αλλαζουν τη βιομηχανια τροφιμων</a:t>
            </a:r>
            <a:endParaRPr lang="el-GR" sz="2400" dirty="0">
              <a:latin typeface="Arial Narrow" panose="020B0606020202030204" pitchFamily="34" charset="0"/>
              <a:sym typeface="+mn-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13249</Words>
  <Application>WPS Presentation</Application>
  <PresentationFormat>Widescreen</PresentationFormat>
  <Paragraphs>97</Paragraphs>
  <Slides>17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Trebuchet MS</vt:lpstr>
      <vt:lpstr>Arial Narrow</vt:lpstr>
      <vt:lpstr>Tw Cen MT</vt:lpstr>
      <vt:lpstr>Microsoft YaHei</vt:lpstr>
      <vt:lpstr>Arial Unicode MS</vt:lpstr>
      <vt:lpstr>Calibri</vt:lpstr>
      <vt:lpstr>Circuit</vt:lpstr>
      <vt:lpstr>Αυτοματισμος Τροφιμων – Πως η τεχνητη νοημοσυνη και η ρομποτικη μεταμορφωνουν το μελλον της βιομηχανιας</vt:lpstr>
      <vt:lpstr>PowerPoint 演示文稿</vt:lpstr>
      <vt:lpstr>PowerPoint 演示文稿</vt:lpstr>
      <vt:lpstr> Ο ρολος της τεχνητης νοημοσυνης στην επανασταση στην παγκοσμια αγορα αυτοματισμου και ρομποτικης βιομηχανιας τροφιμων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85</cp:revision>
  <dcterms:created xsi:type="dcterms:W3CDTF">2023-10-30T20:24:00Z</dcterms:created>
  <dcterms:modified xsi:type="dcterms:W3CDTF">2023-12-02T14:10:58Z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