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88"/>
  </p:notesMasterIdLst>
  <p:sldIdLst>
    <p:sldId id="491" r:id="rId2"/>
    <p:sldId id="492" r:id="rId3"/>
    <p:sldId id="493" r:id="rId4"/>
    <p:sldId id="488" r:id="rId5"/>
    <p:sldId id="489" r:id="rId6"/>
    <p:sldId id="490" r:id="rId7"/>
    <p:sldId id="256" r:id="rId8"/>
    <p:sldId id="473" r:id="rId9"/>
    <p:sldId id="474" r:id="rId10"/>
    <p:sldId id="475" r:id="rId11"/>
    <p:sldId id="476" r:id="rId12"/>
    <p:sldId id="477" r:id="rId13"/>
    <p:sldId id="478" r:id="rId14"/>
    <p:sldId id="479" r:id="rId15"/>
    <p:sldId id="480" r:id="rId16"/>
    <p:sldId id="481" r:id="rId17"/>
    <p:sldId id="482" r:id="rId18"/>
    <p:sldId id="483" r:id="rId19"/>
    <p:sldId id="484" r:id="rId20"/>
    <p:sldId id="485" r:id="rId21"/>
    <p:sldId id="486" r:id="rId22"/>
    <p:sldId id="487" r:id="rId23"/>
    <p:sldId id="257" r:id="rId24"/>
    <p:sldId id="258" r:id="rId25"/>
    <p:sldId id="259" r:id="rId26"/>
    <p:sldId id="260" r:id="rId27"/>
    <p:sldId id="261" r:id="rId28"/>
    <p:sldId id="262" r:id="rId29"/>
    <p:sldId id="263" r:id="rId30"/>
    <p:sldId id="264" r:id="rId31"/>
    <p:sldId id="471" r:id="rId32"/>
    <p:sldId id="472" r:id="rId33"/>
    <p:sldId id="265" r:id="rId34"/>
    <p:sldId id="268" r:id="rId35"/>
    <p:sldId id="267" r:id="rId36"/>
    <p:sldId id="266" r:id="rId37"/>
    <p:sldId id="269" r:id="rId38"/>
    <p:sldId id="270" r:id="rId39"/>
    <p:sldId id="271" r:id="rId40"/>
    <p:sldId id="272" r:id="rId41"/>
    <p:sldId id="273" r:id="rId42"/>
    <p:sldId id="280" r:id="rId43"/>
    <p:sldId id="281" r:id="rId44"/>
    <p:sldId id="274" r:id="rId45"/>
    <p:sldId id="275" r:id="rId46"/>
    <p:sldId id="282" r:id="rId47"/>
    <p:sldId id="277" r:id="rId48"/>
    <p:sldId id="278" r:id="rId49"/>
    <p:sldId id="279" r:id="rId50"/>
    <p:sldId id="283" r:id="rId51"/>
    <p:sldId id="284" r:id="rId52"/>
    <p:sldId id="285"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436" r:id="rId68"/>
    <p:sldId id="437" r:id="rId69"/>
    <p:sldId id="438" r:id="rId70"/>
    <p:sldId id="439" r:id="rId71"/>
    <p:sldId id="440" r:id="rId72"/>
    <p:sldId id="441" r:id="rId73"/>
    <p:sldId id="442" r:id="rId74"/>
    <p:sldId id="443" r:id="rId75"/>
    <p:sldId id="452" r:id="rId76"/>
    <p:sldId id="444" r:id="rId77"/>
    <p:sldId id="446" r:id="rId78"/>
    <p:sldId id="447" r:id="rId79"/>
    <p:sldId id="448" r:id="rId80"/>
    <p:sldId id="449" r:id="rId81"/>
    <p:sldId id="450" r:id="rId82"/>
    <p:sldId id="451" r:id="rId83"/>
    <p:sldId id="453" r:id="rId84"/>
    <p:sldId id="435" r:id="rId85"/>
    <p:sldId id="324" r:id="rId86"/>
    <p:sldId id="454" r:id="rId87"/>
    <p:sldId id="462" r:id="rId88"/>
    <p:sldId id="455" r:id="rId89"/>
    <p:sldId id="456" r:id="rId90"/>
    <p:sldId id="457" r:id="rId91"/>
    <p:sldId id="458" r:id="rId92"/>
    <p:sldId id="459" r:id="rId93"/>
    <p:sldId id="461" r:id="rId94"/>
    <p:sldId id="460" r:id="rId95"/>
    <p:sldId id="327" r:id="rId96"/>
    <p:sldId id="328" r:id="rId97"/>
    <p:sldId id="329" r:id="rId98"/>
    <p:sldId id="301" r:id="rId99"/>
    <p:sldId id="302" r:id="rId100"/>
    <p:sldId id="303" r:id="rId101"/>
    <p:sldId id="304" r:id="rId102"/>
    <p:sldId id="305" r:id="rId103"/>
    <p:sldId id="306" r:id="rId104"/>
    <p:sldId id="307" r:id="rId105"/>
    <p:sldId id="308" r:id="rId106"/>
    <p:sldId id="309" r:id="rId107"/>
    <p:sldId id="310" r:id="rId108"/>
    <p:sldId id="311" r:id="rId109"/>
    <p:sldId id="312" r:id="rId110"/>
    <p:sldId id="313" r:id="rId111"/>
    <p:sldId id="314" r:id="rId112"/>
    <p:sldId id="315" r:id="rId113"/>
    <p:sldId id="316" r:id="rId114"/>
    <p:sldId id="317" r:id="rId115"/>
    <p:sldId id="318" r:id="rId116"/>
    <p:sldId id="319" r:id="rId117"/>
    <p:sldId id="320" r:id="rId118"/>
    <p:sldId id="321" r:id="rId119"/>
    <p:sldId id="322" r:id="rId120"/>
    <p:sldId id="323" r:id="rId121"/>
    <p:sldId id="357" r:id="rId122"/>
    <p:sldId id="368" r:id="rId123"/>
    <p:sldId id="369" r:id="rId124"/>
    <p:sldId id="370" r:id="rId125"/>
    <p:sldId id="371" r:id="rId126"/>
    <p:sldId id="372" r:id="rId127"/>
    <p:sldId id="373" r:id="rId128"/>
    <p:sldId id="374" r:id="rId129"/>
    <p:sldId id="377" r:id="rId130"/>
    <p:sldId id="378" r:id="rId131"/>
    <p:sldId id="379" r:id="rId132"/>
    <p:sldId id="380" r:id="rId133"/>
    <p:sldId id="381" r:id="rId134"/>
    <p:sldId id="383" r:id="rId135"/>
    <p:sldId id="384" r:id="rId136"/>
    <p:sldId id="387" r:id="rId137"/>
    <p:sldId id="388" r:id="rId138"/>
    <p:sldId id="389" r:id="rId139"/>
    <p:sldId id="390" r:id="rId140"/>
    <p:sldId id="392" r:id="rId141"/>
    <p:sldId id="393" r:id="rId142"/>
    <p:sldId id="394" r:id="rId143"/>
    <p:sldId id="395" r:id="rId144"/>
    <p:sldId id="396" r:id="rId145"/>
    <p:sldId id="397" r:id="rId146"/>
    <p:sldId id="398" r:id="rId147"/>
    <p:sldId id="399" r:id="rId148"/>
    <p:sldId id="400" r:id="rId149"/>
    <p:sldId id="463" r:id="rId150"/>
    <p:sldId id="401" r:id="rId151"/>
    <p:sldId id="402" r:id="rId152"/>
    <p:sldId id="403" r:id="rId153"/>
    <p:sldId id="404" r:id="rId154"/>
    <p:sldId id="405" r:id="rId155"/>
    <p:sldId id="407" r:id="rId156"/>
    <p:sldId id="408" r:id="rId157"/>
    <p:sldId id="409" r:id="rId158"/>
    <p:sldId id="410" r:id="rId159"/>
    <p:sldId id="411" r:id="rId160"/>
    <p:sldId id="412" r:id="rId161"/>
    <p:sldId id="413" r:id="rId162"/>
    <p:sldId id="414" r:id="rId163"/>
    <p:sldId id="415" r:id="rId164"/>
    <p:sldId id="416" r:id="rId165"/>
    <p:sldId id="417"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32" r:id="rId180"/>
    <p:sldId id="464" r:id="rId181"/>
    <p:sldId id="465" r:id="rId182"/>
    <p:sldId id="466" r:id="rId183"/>
    <p:sldId id="467" r:id="rId184"/>
    <p:sldId id="469" r:id="rId185"/>
    <p:sldId id="470" r:id="rId186"/>
    <p:sldId id="433" r:id="rId1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4884" autoAdjust="0"/>
  </p:normalViewPr>
  <p:slideViewPr>
    <p:cSldViewPr showGuides="1">
      <p:cViewPr varScale="1">
        <p:scale>
          <a:sx n="52" d="100"/>
          <a:sy n="52" d="100"/>
        </p:scale>
        <p:origin x="-894" y="-96"/>
      </p:cViewPr>
      <p:guideLst>
        <p:guide orient="horz" pos="2160"/>
        <p:guide pos="2880"/>
      </p:guideLst>
    </p:cSldViewPr>
  </p:slideViewPr>
  <p:notesTextViewPr>
    <p:cViewPr>
      <p:scale>
        <a:sx n="1" d="1"/>
        <a:sy n="1" d="1"/>
      </p:scale>
      <p:origin x="0" y="0"/>
    </p:cViewPr>
  </p:notesTextViewPr>
  <p:sorterViewPr>
    <p:cViewPr>
      <p:scale>
        <a:sx n="60" d="100"/>
        <a:sy n="60" d="100"/>
      </p:scale>
      <p:origin x="0" y="1036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9D085-F8EE-4A50-A32F-43A3BD7922F5}" type="datetimeFigureOut">
              <a:rPr lang="en-GB" smtClean="0"/>
              <a:t>15/02/2015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96184-E322-4046-A714-5FBB0D69EB5F}" type="slidenum">
              <a:rPr lang="en-GB" smtClean="0"/>
              <a:t>‹#›</a:t>
            </a:fld>
            <a:endParaRPr lang="en-GB"/>
          </a:p>
        </p:txBody>
      </p:sp>
    </p:spTree>
    <p:extLst>
      <p:ext uri="{BB962C8B-B14F-4D97-AF65-F5344CB8AC3E}">
        <p14:creationId xmlns:p14="http://schemas.microsoft.com/office/powerpoint/2010/main" val="56790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pi.nsw.gov.au/research/topics/climate-change/references#b"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lic.ucl.ac.be/textbook/glossary_g.xml#grid"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www.elic.ucl.ac.be/textbook/chapter3_node8.html#image3x05"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globalchange.gov/HighResImages/1-Global-pg-23.jp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lobalchange.gov/HighResImages/1-Global-pg-25_top.jp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ip.org/pt/vol-55/iss-8/p30.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epa.gov/climatechange/science/future.html#ref7"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www.epa.gov/climatechange/science/future.html#sealevel" TargetMode="External"/><Relationship Id="rId4" Type="http://schemas.openxmlformats.org/officeDocument/2006/relationships/hyperlink" Target="http://www.epa.gov/climatechange/science/indicators/snow-ice/index.html"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www.nap.edu/openbook.php?record_id=12782&amp;page=244" TargetMode="External"/><Relationship Id="rId3" Type="http://schemas.openxmlformats.org/officeDocument/2006/relationships/hyperlink" Target="http://www.epa.gov/climatechange/science/future.html#ref7" TargetMode="External"/><Relationship Id="rId7" Type="http://schemas.openxmlformats.org/officeDocument/2006/relationships/hyperlink" Target="http://www.epa.gov/climatechange/images/science/ScenarioSLRGraph-large.jpg"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www.epa.gov/climatechange/science/future.html#ref8" TargetMode="External"/><Relationship Id="rId5" Type="http://schemas.openxmlformats.org/officeDocument/2006/relationships/hyperlink" Target="http://www.epa.gov/climatechange/science/future.html#ref5" TargetMode="External"/><Relationship Id="rId4" Type="http://schemas.openxmlformats.org/officeDocument/2006/relationships/hyperlink" Target="http://www.epa.gov/climatechange/science/indicators/oceans/sea-level.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epa.gov/climatechange/science/indicators/oceans/acidity.html"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www.epa.gov/climatechange/science/future.html#ref3" TargetMode="External"/><Relationship Id="rId4" Type="http://schemas.openxmlformats.org/officeDocument/2006/relationships/hyperlink" Target="http://www.epa.gov/climatechange/science/future.html#ref1"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6" Type="http://schemas.openxmlformats.org/officeDocument/2006/relationships/hyperlink" Target="http://en.wikipedia.org/wiki/Chemical_formula" TargetMode="External"/><Relationship Id="rId21" Type="http://schemas.openxmlformats.org/officeDocument/2006/relationships/hyperlink" Target="http://en.wikipedia.org/wiki/Organofluorine_chemistry#cite_note-Ullmann-4" TargetMode="External"/><Relationship Id="rId34" Type="http://schemas.openxmlformats.org/officeDocument/2006/relationships/hyperlink" Target="http://en.wikipedia.org/wiki/Euphoria" TargetMode="External"/><Relationship Id="rId42" Type="http://schemas.openxmlformats.org/officeDocument/2006/relationships/hyperlink" Target="http://en.wikipedia.org/wiki/Nitric_oxide" TargetMode="External"/><Relationship Id="rId47" Type="http://schemas.openxmlformats.org/officeDocument/2006/relationships/hyperlink" Target="http://en.wikipedia.org/wiki/Global_warming_potential" TargetMode="External"/><Relationship Id="rId50" Type="http://schemas.openxmlformats.org/officeDocument/2006/relationships/hyperlink" Target="http://en.wikipedia.org/wiki/Inorganic_compound" TargetMode="External"/><Relationship Id="rId55" Type="http://schemas.openxmlformats.org/officeDocument/2006/relationships/hyperlink" Target="http://en.wikipedia.org/wiki/Sulfur" TargetMode="External"/><Relationship Id="rId63" Type="http://schemas.openxmlformats.org/officeDocument/2006/relationships/hyperlink" Target="http://en.wikipedia.org/wiki/Sulfur_hexafluoride#cite_note-5" TargetMode="External"/><Relationship Id="rId7" Type="http://schemas.openxmlformats.org/officeDocument/2006/relationships/hyperlink" Target="http://en.wikipedia.org/wiki/Fluorocarbon#cite_note-Lemal-2" TargetMode="External"/><Relationship Id="rId2" Type="http://schemas.openxmlformats.org/officeDocument/2006/relationships/slide" Target="../slides/slide106.xml"/><Relationship Id="rId16" Type="http://schemas.openxmlformats.org/officeDocument/2006/relationships/hyperlink" Target="http://en.wikipedia.org/wiki/Dichlorofluoromethane" TargetMode="External"/><Relationship Id="rId29" Type="http://schemas.openxmlformats.org/officeDocument/2006/relationships/hyperlink" Target="http://en.wikipedia.org/wiki/Gas" TargetMode="External"/><Relationship Id="rId11" Type="http://schemas.openxmlformats.org/officeDocument/2006/relationships/hyperlink" Target="http://en.wikipedia.org/wiki/Solvent" TargetMode="External"/><Relationship Id="rId24" Type="http://schemas.openxmlformats.org/officeDocument/2006/relationships/hyperlink" Target="http://en.wikipedia.org/wiki/Nitrous_oxide#cite_note-1" TargetMode="External"/><Relationship Id="rId32" Type="http://schemas.openxmlformats.org/officeDocument/2006/relationships/hyperlink" Target="http://en.wikipedia.org/wiki/Anesthesia" TargetMode="External"/><Relationship Id="rId37" Type="http://schemas.openxmlformats.org/officeDocument/2006/relationships/hyperlink" Target="http://en.wikipedia.org/wiki/Oxidizing_agent" TargetMode="External"/><Relationship Id="rId40" Type="http://schemas.openxmlformats.org/officeDocument/2006/relationships/hyperlink" Target="http://en.wikipedia.org/wiki/Auto_racing" TargetMode="External"/><Relationship Id="rId45" Type="http://schemas.openxmlformats.org/officeDocument/2006/relationships/hyperlink" Target="http://en.wikipedia.org/wiki/Greenhouse_gas" TargetMode="External"/><Relationship Id="rId53" Type="http://schemas.openxmlformats.org/officeDocument/2006/relationships/hyperlink" Target="http://en.wikipedia.org/wiki/Sulfur_hexafluoride#cite_note-NYT61313-3" TargetMode="External"/><Relationship Id="rId58" Type="http://schemas.openxmlformats.org/officeDocument/2006/relationships/hyperlink" Target="http://en.wikipedia.org/wiki/Liquid_gas" TargetMode="External"/><Relationship Id="rId66" Type="http://schemas.openxmlformats.org/officeDocument/2006/relationships/hyperlink" Target="http://en.wikipedia.org/wiki/Insulated_glazing" TargetMode="External"/><Relationship Id="rId5" Type="http://schemas.openxmlformats.org/officeDocument/2006/relationships/hyperlink" Target="http://en.wikipedia.org/wiki/Fluorine" TargetMode="External"/><Relationship Id="rId61" Type="http://schemas.openxmlformats.org/officeDocument/2006/relationships/hyperlink" Target="http://en.wikipedia.org/wiki/Dielectric_gas" TargetMode="External"/><Relationship Id="rId19" Type="http://schemas.openxmlformats.org/officeDocument/2006/relationships/hyperlink" Target="http://en.wikipedia.org/wiki/Uracil" TargetMode="External"/><Relationship Id="rId14" Type="http://schemas.openxmlformats.org/officeDocument/2006/relationships/hyperlink" Target="http://en.wikipedia.org/wiki/Chlorofluorocarbon" TargetMode="External"/><Relationship Id="rId22" Type="http://schemas.openxmlformats.org/officeDocument/2006/relationships/hyperlink" Target="http://en.wikipedia.org/wiki/Agrochemical" TargetMode="External"/><Relationship Id="rId27" Type="http://schemas.openxmlformats.org/officeDocument/2006/relationships/hyperlink" Target="http://en.wikipedia.org/wiki/Nitrogen_oxide" TargetMode="External"/><Relationship Id="rId30" Type="http://schemas.openxmlformats.org/officeDocument/2006/relationships/hyperlink" Target="http://en.wikipedia.org/wiki/Surgery" TargetMode="External"/><Relationship Id="rId35" Type="http://schemas.openxmlformats.org/officeDocument/2006/relationships/hyperlink" Target="http://en.wikipedia.org/wiki/Recreational_drug_use" TargetMode="External"/><Relationship Id="rId43" Type="http://schemas.openxmlformats.org/officeDocument/2006/relationships/hyperlink" Target="http://en.wikipedia.org/wiki/Ozone" TargetMode="External"/><Relationship Id="rId48" Type="http://schemas.openxmlformats.org/officeDocument/2006/relationships/hyperlink" Target="http://en.wikipedia.org/wiki/Carbon_dioxide" TargetMode="External"/><Relationship Id="rId56" Type="http://schemas.openxmlformats.org/officeDocument/2006/relationships/hyperlink" Target="http://en.wikipedia.org/wiki/Hypervalent_molecule" TargetMode="External"/><Relationship Id="rId64" Type="http://schemas.openxmlformats.org/officeDocument/2006/relationships/hyperlink" Target="http://en.wikipedia.org/wiki/Inert_gas" TargetMode="External"/><Relationship Id="rId8" Type="http://schemas.openxmlformats.org/officeDocument/2006/relationships/hyperlink" Target="http://en.wikipedia.org/wiki/Fluorocarbon#cite_note-Murphy-3" TargetMode="External"/><Relationship Id="rId51" Type="http://schemas.openxmlformats.org/officeDocument/2006/relationships/hyperlink" Target="http://en.wikipedia.org/wiki/Flammable" TargetMode="External"/><Relationship Id="rId3" Type="http://schemas.openxmlformats.org/officeDocument/2006/relationships/hyperlink" Target="http://en.wikipedia.org/wiki/Organofluorine" TargetMode="External"/><Relationship Id="rId12" Type="http://schemas.openxmlformats.org/officeDocument/2006/relationships/hyperlink" Target="http://en.wikipedia.org/wiki/Anesthetics" TargetMode="External"/><Relationship Id="rId17" Type="http://schemas.openxmlformats.org/officeDocument/2006/relationships/hyperlink" Target="http://en.wikipedia.org/wiki/Global_warming" TargetMode="External"/><Relationship Id="rId25" Type="http://schemas.openxmlformats.org/officeDocument/2006/relationships/hyperlink" Target="http://en.wikipedia.org/wiki/Chemical_compound" TargetMode="External"/><Relationship Id="rId33" Type="http://schemas.openxmlformats.org/officeDocument/2006/relationships/hyperlink" Target="http://en.wikipedia.org/wiki/Analgesic" TargetMode="External"/><Relationship Id="rId38" Type="http://schemas.openxmlformats.org/officeDocument/2006/relationships/hyperlink" Target="http://en.wikipedia.org/wiki/Rocket" TargetMode="External"/><Relationship Id="rId46" Type="http://schemas.openxmlformats.org/officeDocument/2006/relationships/hyperlink" Target="http://en.wikipedia.org/wiki/Air_pollutant" TargetMode="External"/><Relationship Id="rId59" Type="http://schemas.openxmlformats.org/officeDocument/2006/relationships/hyperlink" Target="http://en.wikipedia.org/wiki/Density_of_air" TargetMode="External"/><Relationship Id="rId20" Type="http://schemas.openxmlformats.org/officeDocument/2006/relationships/hyperlink" Target="http://en.wikipedia.org/wiki/5-fluorouracil" TargetMode="External"/><Relationship Id="rId41" Type="http://schemas.openxmlformats.org/officeDocument/2006/relationships/hyperlink" Target="http://en.wikipedia.org/wiki/Piston_engine" TargetMode="External"/><Relationship Id="rId54" Type="http://schemas.openxmlformats.org/officeDocument/2006/relationships/hyperlink" Target="http://en.wikipedia.org/wiki/Octahedral_geometry" TargetMode="External"/><Relationship Id="rId62" Type="http://schemas.openxmlformats.org/officeDocument/2006/relationships/hyperlink" Target="http://en.wikipedia.org/wiki/Electrical_power_industry" TargetMode="External"/><Relationship Id="rId1" Type="http://schemas.openxmlformats.org/officeDocument/2006/relationships/notesMaster" Target="../notesMasters/notesMaster1.xml"/><Relationship Id="rId6" Type="http://schemas.openxmlformats.org/officeDocument/2006/relationships/hyperlink" Target="http://en.wikipedia.org/wiki/Fluorocarbon#cite_note-1" TargetMode="External"/><Relationship Id="rId15" Type="http://schemas.openxmlformats.org/officeDocument/2006/relationships/hyperlink" Target="http://en.wikipedia.org/wiki/Dichlorodifluoromethane" TargetMode="External"/><Relationship Id="rId23" Type="http://schemas.openxmlformats.org/officeDocument/2006/relationships/hyperlink" Target="http://en.wikipedia.org/wiki/Trifluoromethyl" TargetMode="External"/><Relationship Id="rId28" Type="http://schemas.openxmlformats.org/officeDocument/2006/relationships/hyperlink" Target="http://en.wikipedia.org/wiki/Flammability" TargetMode="External"/><Relationship Id="rId36" Type="http://schemas.openxmlformats.org/officeDocument/2006/relationships/hyperlink" Target="http://en.wikipedia.org/wiki/Dissociative_drug" TargetMode="External"/><Relationship Id="rId49" Type="http://schemas.openxmlformats.org/officeDocument/2006/relationships/hyperlink" Target="http://en.wikipedia.org/wiki/Nitrous_oxide#cite_note-Overview_of_greenhouse_gases-3" TargetMode="External"/><Relationship Id="rId57" Type="http://schemas.openxmlformats.org/officeDocument/2006/relationships/hyperlink" Target="http://en.wikipedia.org/wiki/Soluble" TargetMode="External"/><Relationship Id="rId10" Type="http://schemas.openxmlformats.org/officeDocument/2006/relationships/hyperlink" Target="http://en.wikipedia.org/wiki/Refrigerants" TargetMode="External"/><Relationship Id="rId31" Type="http://schemas.openxmlformats.org/officeDocument/2006/relationships/hyperlink" Target="http://en.wikipedia.org/wiki/Dentistry" TargetMode="External"/><Relationship Id="rId44" Type="http://schemas.openxmlformats.org/officeDocument/2006/relationships/hyperlink" Target="http://en.wikipedia.org/wiki/Stratosphere" TargetMode="External"/><Relationship Id="rId52" Type="http://schemas.openxmlformats.org/officeDocument/2006/relationships/hyperlink" Target="http://en.wikipedia.org/wiki/Insulator_(electricity)" TargetMode="External"/><Relationship Id="rId60" Type="http://schemas.openxmlformats.org/officeDocument/2006/relationships/hyperlink" Target="http://en.wikipedia.org/w/index.php?title=Sulfur_hexafluoride&amp;action=edit&amp;section=2" TargetMode="External"/><Relationship Id="rId65" Type="http://schemas.openxmlformats.org/officeDocument/2006/relationships/hyperlink" Target="http://en.wikipedia.org/wiki/Magnesium" TargetMode="External"/><Relationship Id="rId4" Type="http://schemas.openxmlformats.org/officeDocument/2006/relationships/hyperlink" Target="http://en.wikipedia.org/wiki/Carbon" TargetMode="External"/><Relationship Id="rId9" Type="http://schemas.openxmlformats.org/officeDocument/2006/relationships/hyperlink" Target="http://en.wikipedia.org/wiki/Fluoropolymer" TargetMode="External"/><Relationship Id="rId13" Type="http://schemas.openxmlformats.org/officeDocument/2006/relationships/hyperlink" Target="http://en.wikipedia.org/w/index.php?title=Organofluorine_chemistry&amp;action=edit&amp;section=5" TargetMode="External"/><Relationship Id="rId18" Type="http://schemas.openxmlformats.org/officeDocument/2006/relationships/hyperlink" Target="http://en.wikipedia.org/wiki/Chemical_bond" TargetMode="External"/><Relationship Id="rId39" Type="http://schemas.openxmlformats.org/officeDocument/2006/relationships/hyperlink" Target="http://en.wikipedia.org/wiki/Nitrous_oxide#cite_note-2"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en.wikipedia.org/wiki/Kyoto_Protocol#cite_note-1" TargetMode="External"/><Relationship Id="rId2" Type="http://schemas.openxmlformats.org/officeDocument/2006/relationships/slide" Target="../slides/slide130.xml"/><Relationship Id="rId1" Type="http://schemas.openxmlformats.org/officeDocument/2006/relationships/notesMaster" Target="../notesMasters/notesMaster1.xml"/><Relationship Id="rId4" Type="http://schemas.openxmlformats.org/officeDocument/2006/relationships/hyperlink" Target="http://en.wikipedia.org/wiki/Kyoto_Protocol#cite_note-2"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en.wikipedia.org/wiki/Kyoto_Protocol#cite_note-3" TargetMode="External"/><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76272D4-4D96-4A1C-8125-16546BC96576}" type="slidenum">
              <a:rPr lang="el-GR" altLang="en-US" smtClean="0"/>
              <a:pPr eaLnBrk="1" hangingPunct="1">
                <a:spcBef>
                  <a:spcPct val="0"/>
                </a:spcBef>
              </a:pPr>
              <a:t>14</a:t>
            </a:fld>
            <a:endParaRPr lang="el-GR"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GB" altLang="en-US" smtClean="0"/>
              <a:t>"Unless one does something dramatically different, it's fossil fuels for the next few decades," said Koonin, an MIT alumnus (Ph.D. in physics, 1975) who was a faculty member and provost at Caltech before moving to BP last year. Koonin is responsible for BP's long-term technology plans. </a:t>
            </a:r>
          </a:p>
          <a:p>
            <a:pPr eaLnBrk="1" hangingPunct="1"/>
            <a:r>
              <a:rPr lang="en-GB" altLang="en-US" smtClean="0"/>
              <a:t>He said the world's known oil reserves will last at least 40 years, and probably 20 beyond that, but he believes that advanced solar and fusion techniques will likely provide much of our energy a bit further down the road when the cost of finding and developing such fossil fuels as oil and coal outstrips what society is willing to pay. Right now, we lack the political and social will to invest the necessary capital to develop new energy sources, he said.</a:t>
            </a:r>
            <a:endParaRPr lang="el-G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627A1-D2FD-441E-ADDD-AB6C6A483689}" type="slidenum">
              <a:rPr lang="el-GR"/>
              <a:pPr/>
              <a:t>30</a:t>
            </a:fld>
            <a:endParaRPr lang="el-G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The major components of the atmosphere H2 and O2 are two-atom molecules </a:t>
            </a:r>
            <a:r>
              <a:rPr lang="en-US" b="1"/>
              <a:t>too tightly bound</a:t>
            </a:r>
            <a:r>
              <a:rPr lang="en-US"/>
              <a:t> together to vibrate and thus they do not absorb heat and contribute to the greenhouse effect. </a:t>
            </a:r>
          </a:p>
          <a:p>
            <a:endParaRPr lang="en-US"/>
          </a:p>
          <a:p>
            <a:r>
              <a:rPr lang="en-US"/>
              <a:t>Carbon dioxide, water vapor, methane, nitorus oxide, and a few other gases are greenhouse gases. They all are molecules composed of more than two component atoms, bound loosely enough together to be able to vibrate with the absorption of heat. </a:t>
            </a:r>
          </a:p>
          <a:p>
            <a:endParaRPr lang="el-GR"/>
          </a:p>
          <a:p>
            <a:r>
              <a:rPr lang="en-US"/>
              <a:t>Carbon dioxide is one of the greenhouse gases. It consists of one carbon atom with an oxygen atom bonded to each side. When its atoms are bonded tightly together, the carbon dioxide molecule can absorb infrared radiation and the molecule starts to vibrate. Eventually, the vibrating molecule will emit the radiation again, and it will likely be absorbed by yet another greenhouse gas molecule. This absorption-emission-absorption cycle serves to keep the heat near the surface, effectively insulating the surface from the cold of space. </a:t>
            </a:r>
            <a:endParaRPr lang="el-G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169</a:t>
            </a:fld>
            <a:endParaRPr lang="el-G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AF8FE82-D425-4C94-90ED-48C3BD3D926D}" type="slidenum">
              <a:rPr lang="el-GR" smtClean="0"/>
              <a:pPr/>
              <a:t>170</a:t>
            </a:fld>
            <a:endParaRPr lang="el-GR"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smtClean="0"/>
              <a:t>WILLINGNESS TO PAY</a:t>
            </a:r>
            <a:endParaRPr lang="el-GR"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171</a:t>
            </a:fld>
            <a:endParaRPr lang="el-G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EAE8FED-4B15-42AB-8EC5-1BAF33E8136F}" type="slidenum">
              <a:rPr lang="el-GR" smtClean="0"/>
              <a:pPr/>
              <a:t>172</a:t>
            </a:fld>
            <a:endParaRPr lang="el-GR"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HYDROFLUOROCARBONS, PERFLUOROCARBONS</a:t>
            </a:r>
          </a:p>
          <a:p>
            <a:pPr eaLnBrk="1" hangingPunct="1"/>
            <a:r>
              <a:rPr lang="el-GR" smtClean="0"/>
              <a:t>ΔΑΣΗ ΠΟΥ ΞΑΝΑΦΥΤΕΥΟΝΤΑΙ Η ΠΟΥ ΦΥΤΕΥΟΝΤΑΙ ΓΙΑ ΠΡΩΤΗ ΦΟΡΑ</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173</a:t>
            </a:fld>
            <a:endParaRPr lang="el-G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174</a:t>
            </a:fld>
            <a:endParaRPr lang="el-G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175</a:t>
            </a:fld>
            <a:endParaRPr lang="el-G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176</a:t>
            </a:fld>
            <a:endParaRPr lang="el-G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177</a:t>
            </a:fld>
            <a:endParaRPr lang="el-G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178</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BC4EB-A47C-4F7B-BF0D-796A8671CFF6}" type="slidenum">
              <a:rPr lang="el-GR"/>
              <a:pPr/>
              <a:t>34</a:t>
            </a:fld>
            <a:endParaRPr lang="el-G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Ποσοστιαία ποσά ακτινοβολιών στο σύστημα ατμόσφαιρα-Γη.</a:t>
            </a:r>
            <a:endParaRPr lang="el-G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179</a:t>
            </a:fld>
            <a:endParaRPr lang="el-G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186</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7818E-CEE9-42FB-B603-B3E4FFB180FA}" type="slidenum">
              <a:rPr lang="el-GR"/>
              <a:pPr/>
              <a:t>35</a:t>
            </a:fld>
            <a:endParaRPr lang="el-G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Σχήμα 13. Παράδειγμα ροών θερμότητας στο σύστημα ατμόσφαιρα-Γη.</a:t>
            </a:r>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975C1-C183-4139-AB9F-FA76435FD22E}" type="slidenum">
              <a:rPr lang="el-GR"/>
              <a:pPr/>
              <a:t>36</a:t>
            </a:fld>
            <a:endParaRPr lang="el-G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GB" b="1"/>
              <a:t>3.</a:t>
            </a:r>
            <a:r>
              <a:rPr lang="en-GB"/>
              <a:t> The Earth has a natural temperature control system. Certain atmospheric gases are critical to this system and are known as greenhouse gases. On average, about one third of the solar radiation that hits the earth is reflected back to space. Of the remainder, some is absorbed by the atmosphere but most is absorbed by the land and oceans. The Earth's surface becomes warm and as a result emits infrared radiation. The greenhouse gases trap the infrared radiation, thus warming the atmosphere. Naturally occurring greenhouse gases include water vapour, carbon dioxide, ozone, methane and nitrous oxide, and together create a natural greenhouse effect. However, human activities are causing greenhouse gas levels in the atmosphere to increase. Note: Greenhouse gases are mixed throughout in the atmosphere. For pedagogical reasons they are depicted here as a layer.</a:t>
            </a:r>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49A1A-1868-4BDE-A6C2-4558E57B1A7B}" type="slidenum">
              <a:rPr lang="el-GR"/>
              <a:pPr/>
              <a:t>37</a:t>
            </a:fld>
            <a:endParaRPr lang="el-G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GB"/>
              <a:t>5. The table lists some of the main greenhouse gases and their concentrations in pre-industrial times and in 1994; atmospheric lifetimes; anthropogenic sources; and Global Warming Potential (GWP). GWP is an index defined as the cumulative radiative forcing between the present and some chosen time horizon caused by a unit mass of gas emitted now, expressed relative to a reference gas such as CO2, as is used here. GWP is an attempt to provide a simple measure of the relative radiative effects of different greenhouse gases. The future global warming commitment of a greenhouse gas can be calculated over a chosen time horizon (such as 100 years) by multiplying the appropriate GWP by the amount of gas emitted. The choice of time horizon will depend on policy considerations. There are several other points that need to be kept in mind when using GWPs: (i) the typical uncertainty value is +/-35%, not including the uncertainty in the CO2 reference; (ii) GWPs are based on the radiative forcing concept and are therefore difficult to apply to radiatively important constituents that are unevenly distributed in the atmosphere; and (iii) GWPs need to take into account any indirect effects of the emitted gases if they are to correctly reflect future warming potential.</a:t>
            </a:r>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E292C-4F46-4E6A-95DF-9EAA7E5DF321}" type="slidenum">
              <a:rPr lang="el-GR"/>
              <a:pPr/>
              <a:t>38</a:t>
            </a:fld>
            <a:endParaRPr lang="el-G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GB"/>
              <a:t>11. The global carbon cycle shows the carbon reservoirs in GtC (gigatonne= one thousand million tonnes) and fluxes in GtC/year. The indicated figures are annual averages over the period 1980 to 1989. The component cycles are simplified and the figures present average values. The riverine flux, particularly the anthropogenic portion, is currently very poorly quantified and is not shown here. Evidence is accumulating that many of the fluxes can fluctuate significantly from year to year. In contrast to the static view conveyed in figures like this one, the carbon system is dynamic and coupled to the climate system on seasonal, interannual and decadal timescales.</a:t>
            </a:r>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5BFFC-1A30-4434-AED8-1F9B69A95D1D}" type="slidenum">
              <a:rPr lang="el-GR"/>
              <a:pPr/>
              <a:t>39</a:t>
            </a:fld>
            <a:endParaRPr lang="el-G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GB"/>
              <a:t>12. The amount of aerosols in the air has direct effect on the amount of solar radiation hitting the Earth's surface. Aerosols may have significant local or regional impact on temperature. Water vapour is a greenhouse gas, but at the same time the upper white surface of clouds reflects solar radiation back into space. Albedo - reflections of solar radiation from surfaces on the Earth - creates difficulties in exact calculations. If e.g. the polar icecap melts, the albedo will be significantly reduced. Open water absorbs heat, while white ice and snow reflect it.</a:t>
            </a:r>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14FC3-D5BE-4D98-9BD3-7900BD183D25}" type="slidenum">
              <a:rPr lang="el-GR"/>
              <a:pPr/>
              <a:t>40</a:t>
            </a:fld>
            <a:endParaRPr lang="el-G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GB"/>
              <a:t>18. Humanity’s greenhouse gas emissions are expected to lead to climatic changes in the 21st century and beyond. These changes will potentially have wide-ranging effects on the natural environment as well as on human societies and economies. Scientists have made estimates of the potential direct impacts on various socio-economic sectors, but in reality the full consequences would be more complicated because impacts on one sector can also affect other sectors indirectly. To assess potential impacts, it is necessary to estimate the extent and magnitude of climate change, especially at the national and local levels. Although much progress has been made in understanding the climate system and climate change, projections of climate change and its impacts still contain many uncertainties, particularly at the regional and local levels.</a:t>
            </a:r>
            <a:r>
              <a:rPr lang="el-G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1C453-3BEC-40E1-BD67-105E47387C1B}" type="slidenum">
              <a:rPr lang="el-GR"/>
              <a:pPr/>
              <a:t>41</a:t>
            </a:fld>
            <a:endParaRPr lang="el-G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buFontTx/>
              <a:buChar char="•"/>
            </a:pPr>
            <a:r>
              <a:rPr lang="el-GR"/>
              <a:t>ΜΑΚΡΥΑ ΑΠΟ ΒΙΟΜΗΧΑΝΙΚΕΣ ΠΗΓΕΣ ΡΥΠΑΝΣΗΣ</a:t>
            </a:r>
          </a:p>
          <a:p>
            <a:pPr>
              <a:buFontTx/>
              <a:buChar char="•"/>
            </a:pPr>
            <a:r>
              <a:rPr lang="el-GR"/>
              <a:t>ΚΑΛΑ ΑΝΑΜΕΜΙΓΜΕΝΗ ΑΤΜΟΣΦΑΙΡΑ</a:t>
            </a:r>
          </a:p>
          <a:p>
            <a:pPr>
              <a:buFontTx/>
              <a:buChar char="•"/>
            </a:pPr>
            <a:r>
              <a:rPr lang="el-GR"/>
              <a:t>ΕΠΟΧΙΑΚΗ ΑΥΞΟΜΕΙΩΣΗ ΤΗΣ ΣΥΓΚΕΝΤΡΩΣΗΣ ΤΟΥ ΔΙΟΞΕΙΔΙΟΥ ΤΟΥ ΑΝΘΡΑΚΑ</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4283F-4298-4354-9124-D9451C987676}" type="slidenum">
              <a:rPr lang="el-GR"/>
              <a:pPr/>
              <a:t>44</a:t>
            </a:fld>
            <a:endParaRPr lang="el-G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21. Using the IS92 emission scenarios, projected global mean temperature changes relative to 1990 were calculated up to 2100. Climate models calculate that the global mean surface temperature could rise by about 1 to 4.5 centigrade by 2100. The topmost curve is for IS92e, assuming constant aerosol concentrations beyond 1990 and high climate sensitivity of 4.5 °C. The lowest curve is for IS92c and assumes constant aerosol concentrations beyond 1990 and a low climate sensitivity of 1.5 °C. The two middle curves show the results for IS92a with "best estimate" of climate sensitivity of 2.5 °C: the upper curve assumes a constant aerosol concentration beyond 1990, and the lower one includes changes in aerosol concentration beyond 1990. (It is assumed that the Greenhouse effect is reduced with increased aerosols.) </a:t>
            </a:r>
          </a:p>
          <a:p>
            <a:r>
              <a:rPr lang="en-GB"/>
              <a:t>Note: In IPCC reports, climate sensitivity usually refers to the long- term or equilibrium, change in global mean surface temperature following a doubling of CO2-equivalent atmospheric concentrations. More generally, it refers to the equilibrium change in surface air temperature following a unit change in radiative forcing (°C/Wm-2) </a:t>
            </a:r>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845F4E-8348-4D9A-A5D9-5509420D06FC}" type="slidenum">
              <a:rPr lang="el-GR" altLang="en-US" smtClean="0"/>
              <a:pPr eaLnBrk="1" hangingPunct="1">
                <a:spcBef>
                  <a:spcPct val="0"/>
                </a:spcBef>
              </a:pPr>
              <a:t>15</a:t>
            </a:fld>
            <a:endParaRPr lang="el-GR"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GB" altLang="en-US" smtClean="0"/>
              <a:t>Local pollution in many ways is a solved problem," said Koonin. "The technologies exist; it's just a matter of how much you want to spend to clean things up. More problematic is climate change." </a:t>
            </a:r>
          </a:p>
          <a:p>
            <a:pPr eaLnBrk="1" hangingPunct="1"/>
            <a:r>
              <a:rPr lang="en-GB" altLang="en-US" smtClean="0"/>
              <a:t>"We are emitting about twice the amount of CO2 that the atmosphere can integrate. So we must drop our carbon energy use to one-quarter what it is today in the next 50 years just to stabilize," he said. "Modest reductions only delay growth; a 10 percent reduction buys about seven years." The United States is still responsible for the largest percentage of CO2 emissions relative to gross domestic product; France, which uses nuclear power to produce electricity, has the lowest emissions per GDP. By 2020, the developing world will surpass the industrialized world in CO2 emissions, Koonin said.</a:t>
            </a:r>
            <a:endParaRPr lang="el-G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2F779-C7C0-486B-AFAE-C52A023D01F8}" type="slidenum">
              <a:rPr lang="el-GR"/>
              <a:pPr/>
              <a:t>45</a:t>
            </a:fld>
            <a:endParaRPr lang="el-G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lnSpc>
                <a:spcPct val="90000"/>
              </a:lnSpc>
            </a:pPr>
            <a:r>
              <a:rPr lang="en-GB"/>
              <a:t>30. The global conveyor belt thermohaline circulation is driven primarily by the formation and sinking of deep water (from around 1500m to the Antarctic bottom water overlying the bottom of the ocean) in the Norwegian Sea. This circulation is thought to be responsible for the large flow of upper ocean water from the tropical Pacific to the Indian Ocean through the Indonesian Archipelogo. The two counteracting forcings operating in the North Atlantic control the conveyor belt circulation: (1) the thermal forcing (high-latitude cooling and the low-latitude heating) which drives a polar southward flow; and (2) haline forcing (net high-latitude freshwater gain and low-latitude evaporation) which moves in the opposite direction. In today's Atlantic the thermal forcing dominates, hence, the flow of upper current from south to north. </a:t>
            </a:r>
          </a:p>
          <a:p>
            <a:pPr>
              <a:lnSpc>
                <a:spcPct val="90000"/>
              </a:lnSpc>
            </a:pPr>
            <a:r>
              <a:rPr lang="en-GB"/>
              <a:t>When the strength of the haline forcing increases due to excess precipitation, runoff, or ice melt the conveyor belt will weaken or even shut down. The variability in the strength of the conveyor belt will lead to climate change in Europe and it could also influence in other areas of the global ocean. The North Atlantic atmosphere-ocean-cryosphere system appears to have natural cycles of many timescales in switching the conveyor belt. Periodic movement of excessive ice from the Arctic into the Greenland Sea appears to be responsible for the interdecadal variability of the conveyor belt. There is no evidence yet that the influx of interdecadal switching extends beyond the North Atlantic Ocean. </a:t>
            </a:r>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4EDE9-7C31-4F75-ABF8-FE03D72A2BFA}" type="slidenum">
              <a:rPr lang="el-GR"/>
              <a:pPr/>
              <a:t>48</a:t>
            </a:fld>
            <a:endParaRPr lang="el-G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GB"/>
              <a:t>Ocean storage of CO2</a:t>
            </a:r>
          </a:p>
          <a:p>
            <a:endParaRPr lang="en-GB"/>
          </a:p>
          <a:p>
            <a:r>
              <a:rPr lang="en-GB"/>
              <a:t>Three of the concepts being investigated for ocean storage of CO2 </a:t>
            </a:r>
            <a:endParaRPr lang="el-GR"/>
          </a:p>
          <a:p>
            <a:pPr>
              <a:buFontTx/>
              <a:buChar char="-"/>
            </a:pPr>
            <a:r>
              <a:rPr lang="en-GB"/>
              <a:t>dispersion from pipeline or ship, or </a:t>
            </a:r>
            <a:endParaRPr lang="el-GR"/>
          </a:p>
          <a:p>
            <a:pPr>
              <a:buFontTx/>
              <a:buChar char="-"/>
            </a:pPr>
            <a:r>
              <a:rPr lang="en-GB"/>
              <a:t>production of a deep lake of CO2</a:t>
            </a:r>
            <a:r>
              <a:rPr lang="el-GR"/>
              <a:t> </a:t>
            </a:r>
            <a:endParaRPr lang="en-US"/>
          </a:p>
          <a:p>
            <a:endParaRPr lang="en-GB"/>
          </a:p>
          <a:p>
            <a:r>
              <a:rPr lang="en-GB"/>
              <a:t>The oceans are the ultimate natural sink for CO2 and have the greatest potential capacity in the long-term as a CO2 store but not all countries have suitable access to deep ocean and the environmental implications are not adequately understood. The IEA GHG Programme has identified certain key questions which must be answered in order to progress this option:</a:t>
            </a:r>
          </a:p>
          <a:p>
            <a:pPr>
              <a:buFontTx/>
              <a:buChar char="•"/>
            </a:pPr>
            <a:r>
              <a:rPr lang="en-GB"/>
              <a:t>how well can the performance be predicted?</a:t>
            </a:r>
          </a:p>
          <a:p>
            <a:pPr>
              <a:buFontTx/>
              <a:buChar char="•"/>
            </a:pPr>
            <a:r>
              <a:rPr lang="en-GB"/>
              <a:t>what will be its environmental impact?</a:t>
            </a:r>
          </a:p>
          <a:p>
            <a:pPr>
              <a:buFontTx/>
              <a:buChar char="•"/>
            </a:pPr>
            <a:r>
              <a:rPr lang="en-GB"/>
              <a:t>can such schemes can be successfully engineered?</a:t>
            </a:r>
          </a:p>
          <a:p>
            <a:pPr>
              <a:buFontTx/>
              <a:buChar char="•"/>
            </a:pPr>
            <a:r>
              <a:rPr lang="en-GB"/>
              <a:t>are there major legal and jurisdictional obstacles?</a:t>
            </a:r>
          </a:p>
          <a:p>
            <a:pPr>
              <a:buFontTx/>
              <a:buChar char="•"/>
            </a:pPr>
            <a:r>
              <a:rPr lang="en-GB"/>
              <a:t>what is likely to be the public attitude to such schemes?</a:t>
            </a:r>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F32D6-9048-4EB8-AA7A-90295565E2B3}" type="slidenum">
              <a:rPr lang="el-GR"/>
              <a:pPr/>
              <a:t>49</a:t>
            </a:fld>
            <a:endParaRPr lang="el-G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GB"/>
              <a:t>prevention of deforestation</a:t>
            </a:r>
            <a:endParaRPr lang="el-GR"/>
          </a:p>
          <a:p>
            <a:r>
              <a:rPr lang="en-GB"/>
              <a:t>more effective management of existing forests</a:t>
            </a:r>
            <a:endParaRPr lang="el-GR"/>
          </a:p>
          <a:p>
            <a:r>
              <a:rPr lang="en-GB"/>
              <a:t>reforesting areas which were previously forested</a:t>
            </a:r>
            <a:endParaRPr lang="el-GR"/>
          </a:p>
          <a:p>
            <a:r>
              <a:rPr lang="en-GB"/>
              <a:t>planting trees in areas not previously forested</a:t>
            </a:r>
            <a:endParaRPr lang="el-GR"/>
          </a:p>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effectLst/>
              </a:rPr>
              <a:t>Modeling</a:t>
            </a:r>
            <a:r>
              <a:rPr lang="en-GB" b="1" dirty="0" smtClean="0">
                <a:effectLst/>
              </a:rPr>
              <a:t> Climate Interactions</a:t>
            </a:r>
          </a:p>
          <a:p>
            <a:r>
              <a:rPr lang="en-GB" dirty="0" smtClean="0">
                <a:effectLst/>
              </a:rPr>
              <a:t>The movement of energy, air, and water are represented as horizontal and vertical exchanges between the boxes. In this way, models represent interactions between different parts of the climate system and the world. Models attempt to capture the very complex interactions between Earth's components.</a:t>
            </a:r>
          </a:p>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54</a:t>
            </a:fld>
            <a:endParaRPr lang="en-GB"/>
          </a:p>
        </p:txBody>
      </p:sp>
    </p:spTree>
    <p:extLst>
      <p:ext uri="{BB962C8B-B14F-4D97-AF65-F5344CB8AC3E}">
        <p14:creationId xmlns:p14="http://schemas.microsoft.com/office/powerpoint/2010/main" val="353669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schematic representation of the horizontal and vertical grid structure for a relatively coarse-resolution general circulation model. The east-west cross-section in the right panel corresponds to the boxed area of the grid in the left panel, and indicates the terrain-following grid on which the numerical calculations are carried out (</a:t>
            </a:r>
            <a:r>
              <a:rPr lang="en-GB" dirty="0" smtClean="0">
                <a:hlinkClick r:id="rId3"/>
              </a:rPr>
              <a:t>BoM 2003</a:t>
            </a:r>
            <a:r>
              <a:rPr lang="en-GB" dirty="0" smtClean="0"/>
              <a:t>).</a:t>
            </a:r>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56</a:t>
            </a:fld>
            <a:endParaRPr lang="en-GB"/>
          </a:p>
        </p:txBody>
      </p:sp>
    </p:spTree>
    <p:extLst>
      <p:ext uri="{BB962C8B-B14F-4D97-AF65-F5344CB8AC3E}">
        <p14:creationId xmlns:p14="http://schemas.microsoft.com/office/powerpoint/2010/main" val="3921818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General circulation models </a:t>
            </a:r>
          </a:p>
          <a:p>
            <a:r>
              <a:rPr lang="en-GB" dirty="0" smtClean="0"/>
              <a:t>General circulation models provide the most precise and complex description of the climate system. Currently, their </a:t>
            </a:r>
            <a:r>
              <a:rPr lang="en-GB" dirty="0" smtClean="0">
                <a:hlinkClick r:id="rId3"/>
              </a:rPr>
              <a:t>grid</a:t>
            </a:r>
            <a:r>
              <a:rPr lang="en-GB" dirty="0" smtClean="0"/>
              <a:t> resolution is typically of the order of 100 to 200 km. As a consequence, compared to EMICs (which have a grid resolution between 300 km and thousands of kilometres), they provide much more detailed information on a regional scale. A few years ago, GCMs only included a representation of the atmosphere, the land surface, sometimes the ocean circulation, and a very simplified version of the sea ice. Nowadays, GCMs take more and more components into account, and many new models now also include sophisticated models of the sea ice, the carbon cycle, ice sheet dynamics and even atmospheric chemistry (Fig. </a:t>
            </a:r>
            <a:r>
              <a:rPr lang="en-GB" dirty="0" smtClean="0">
                <a:hlinkClick r:id="rId4"/>
              </a:rPr>
              <a:t>3.5</a:t>
            </a:r>
            <a:r>
              <a:rPr lang="en-GB" dirty="0" smtClean="0"/>
              <a:t>). </a:t>
            </a:r>
          </a:p>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57</a:t>
            </a:fld>
            <a:endParaRPr lang="en-GB"/>
          </a:p>
        </p:txBody>
      </p:sp>
    </p:spTree>
    <p:extLst>
      <p:ext uri="{BB962C8B-B14F-4D97-AF65-F5344CB8AC3E}">
        <p14:creationId xmlns:p14="http://schemas.microsoft.com/office/powerpoint/2010/main" val="106018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energy balance models estimate the changes in the climate system from an analysis of the energy budget of the Earth.</a:t>
            </a:r>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58</a:t>
            </a:fld>
            <a:endParaRPr lang="en-GB"/>
          </a:p>
        </p:txBody>
      </p:sp>
    </p:spTree>
    <p:extLst>
      <p:ext uri="{BB962C8B-B14F-4D97-AF65-F5344CB8AC3E}">
        <p14:creationId xmlns:p14="http://schemas.microsoft.com/office/powerpoint/2010/main" val="4000411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figure shows projected greenhouse gas concentrations for four different emissions scenarios. The top three scenarios assume no explicit climate policies. The bottom green line is an illustrative “stabilization scenario,” designed to stabilize atmospheric carbon dioxide concentration at 450 parts per million by volume (</a:t>
            </a:r>
            <a:r>
              <a:rPr lang="en-GB" dirty="0" err="1" smtClean="0"/>
              <a:t>ppmv</a:t>
            </a:r>
            <a:r>
              <a:rPr lang="en-GB" dirty="0" smtClean="0"/>
              <a:t>). Source: </a:t>
            </a:r>
            <a:r>
              <a:rPr lang="en-GB" dirty="0" smtClean="0">
                <a:hlinkClick r:id="rId3"/>
              </a:rPr>
              <a:t>USGCRP (2009)</a:t>
            </a:r>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60</a:t>
            </a:fld>
            <a:endParaRPr lang="en-GB"/>
          </a:p>
        </p:txBody>
      </p:sp>
    </p:spTree>
    <p:extLst>
      <p:ext uri="{BB962C8B-B14F-4D97-AF65-F5344CB8AC3E}">
        <p14:creationId xmlns:p14="http://schemas.microsoft.com/office/powerpoint/2010/main" val="302695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Observed and projected changes in global average temperature under three no-policy emissions scenarios. The shaded areas show the likely ranges while the lines show the central projections from a set of climate models. A wider range of model types shows outcomes from 2 to 11.5°F. Changes are relative to the 1960-1979 average.</a:t>
            </a:r>
            <a:br>
              <a:rPr lang="en-GB" dirty="0" smtClean="0"/>
            </a:br>
            <a:r>
              <a:rPr lang="en-GB" dirty="0" smtClean="0"/>
              <a:t>Source: </a:t>
            </a:r>
            <a:r>
              <a:rPr lang="en-GB" dirty="0" smtClean="0">
                <a:hlinkClick r:id="rId3"/>
              </a:rPr>
              <a:t>USGCRP 2009</a:t>
            </a:r>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61</a:t>
            </a:fld>
            <a:endParaRPr lang="en-GB"/>
          </a:p>
        </p:txBody>
      </p:sp>
    </p:spTree>
    <p:extLst>
      <p:ext uri="{BB962C8B-B14F-4D97-AF65-F5344CB8AC3E}">
        <p14:creationId xmlns:p14="http://schemas.microsoft.com/office/powerpoint/2010/main" val="1129131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 precipitation projections for December, January, and February (top map) and June, July, and August (bottom map.) Blue and green areas are projected to experience increases in precipitation by the end of the century, while yellow and pink areas are projected to experience decreases.</a:t>
            </a:r>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63</a:t>
            </a:fld>
            <a:endParaRPr lang="en-GB"/>
          </a:p>
        </p:txBody>
      </p:sp>
    </p:spTree>
    <p:extLst>
      <p:ext uri="{BB962C8B-B14F-4D97-AF65-F5344CB8AC3E}">
        <p14:creationId xmlns:p14="http://schemas.microsoft.com/office/powerpoint/2010/main" val="72471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DF584F-C24F-4C63-916E-C76D47C6BBEB}" type="slidenum">
              <a:rPr lang="el-GR" altLang="en-US" smtClean="0"/>
              <a:pPr eaLnBrk="1" hangingPunct="1">
                <a:spcBef>
                  <a:spcPct val="0"/>
                </a:spcBef>
              </a:pPr>
              <a:t>20</a:t>
            </a:fld>
            <a:endParaRPr lang="el-GR"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GB" altLang="en-US" b="1" smtClean="0"/>
              <a:t>10 June 2005</a:t>
            </a:r>
            <a:r>
              <a:rPr lang="en-GB" altLang="en-US" smtClean="0"/>
              <a:t/>
            </a:r>
            <a:br>
              <a:rPr lang="en-GB" altLang="en-US" smtClean="0"/>
            </a:br>
            <a:r>
              <a:rPr lang="en-GB" altLang="en-US" smtClean="0"/>
              <a:t>Not all the carbon that human activity pumps into the atmosphere stays there. As this diagram shows, on average around half is absorbed in the ocean and the land, although the precise ratio varies considerably from year to year - for still unknown reasons. Source: Sarmiento &amp; Gruber, 2002, Physics Today, 55, 30-36. See link </a:t>
            </a:r>
            <a:r>
              <a:rPr lang="en-GB" altLang="en-US" smtClean="0">
                <a:hlinkClick r:id="rId3"/>
              </a:rPr>
              <a:t>here</a:t>
            </a:r>
            <a:r>
              <a:rPr lang="en-GB" altLang="en-US" smtClean="0"/>
              <a:t>.</a:t>
            </a:r>
            <a:br>
              <a:rPr lang="en-GB" altLang="en-US" smtClean="0"/>
            </a:br>
            <a:r>
              <a:rPr lang="en-GB" altLang="en-US" smtClean="0"/>
              <a:t/>
            </a:r>
            <a:br>
              <a:rPr lang="en-GB" altLang="en-US" smtClean="0"/>
            </a:br>
            <a:endParaRPr lang="el-GR"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maps show projected losses of sea ice. A and B show climate model simulations of sea ice thickness in March (A) and September (B) under current conditions. C and D show climate model simulations of sea ice thickness in March (C) and September (D) near the end of the 21st century. In the future, March is projected to have thinner ice (more blue in panel C); September is projected to be nearly ice-free (almost all blue in panel D)</a:t>
            </a:r>
            <a:endParaRPr lang="el-GR" dirty="0" smtClean="0"/>
          </a:p>
          <a:p>
            <a:endParaRPr lang="el-GR" dirty="0" smtClean="0"/>
          </a:p>
          <a:p>
            <a:r>
              <a:rPr lang="en-GB" b="1" dirty="0" smtClean="0"/>
              <a:t>Future Ice, Snowpack, and Permafrost</a:t>
            </a:r>
          </a:p>
          <a:p>
            <a:r>
              <a:rPr lang="en-GB" dirty="0" smtClean="0"/>
              <a:t>Arctic sea ice is already declining.</a:t>
            </a:r>
            <a:r>
              <a:rPr lang="en-GB" baseline="30000" dirty="0" smtClean="0"/>
              <a:t> </a:t>
            </a:r>
            <a:r>
              <a:rPr lang="en-GB" baseline="30000" dirty="0" smtClean="0">
                <a:hlinkClick r:id="rId3"/>
              </a:rPr>
              <a:t>[7]</a:t>
            </a:r>
            <a:r>
              <a:rPr lang="en-GB" baseline="30000" dirty="0" smtClean="0"/>
              <a:t> </a:t>
            </a:r>
            <a:r>
              <a:rPr lang="en-GB" dirty="0" smtClean="0"/>
              <a:t>The area of snow cover in the Northern Hemisphere has decreased since about 1970.</a:t>
            </a:r>
            <a:r>
              <a:rPr lang="en-GB" baseline="30000" dirty="0" smtClean="0"/>
              <a:t> </a:t>
            </a:r>
            <a:r>
              <a:rPr lang="en-GB" baseline="30000" dirty="0" smtClean="0">
                <a:hlinkClick r:id="rId3"/>
              </a:rPr>
              <a:t>[7]</a:t>
            </a:r>
            <a:r>
              <a:rPr lang="en-GB" baseline="30000" dirty="0" smtClean="0"/>
              <a:t> </a:t>
            </a:r>
            <a:r>
              <a:rPr lang="en-GB" dirty="0" smtClean="0"/>
              <a:t>Permafrost temperature has increased over the last century.</a:t>
            </a:r>
            <a:r>
              <a:rPr lang="en-GB" baseline="30000" dirty="0" smtClean="0"/>
              <a:t> </a:t>
            </a:r>
            <a:r>
              <a:rPr lang="en-GB" baseline="30000" dirty="0" smtClean="0">
                <a:hlinkClick r:id="rId3"/>
              </a:rPr>
              <a:t>[7]</a:t>
            </a:r>
            <a:r>
              <a:rPr lang="en-GB" baseline="30000" dirty="0" smtClean="0"/>
              <a:t> </a:t>
            </a:r>
            <a:endParaRPr lang="en-GB" dirty="0" smtClean="0"/>
          </a:p>
          <a:p>
            <a:r>
              <a:rPr lang="en-GB" dirty="0" smtClean="0"/>
              <a:t>These are just three of the many forms of snow and ice found on Earth. To learn more about the different forms of snow and ice and how they affect the global climate system, visit the </a:t>
            </a:r>
            <a:r>
              <a:rPr lang="en-GB" dirty="0" smtClean="0">
                <a:hlinkClick r:id="rId4"/>
              </a:rPr>
              <a:t>Snow and Ice page</a:t>
            </a:r>
            <a:r>
              <a:rPr lang="en-GB" dirty="0" smtClean="0"/>
              <a:t> of the Indicators section.</a:t>
            </a:r>
          </a:p>
          <a:p>
            <a:r>
              <a:rPr lang="en-GB" dirty="0" smtClean="0"/>
              <a:t>Over the next century, it is expected that sea ice will continue to decline, glaciers will continue to shrink, snow cover will continue to decrease, and permafrost will continue to thaw. Potential changes to ice, snow, and permafrost are described below.</a:t>
            </a:r>
            <a:endParaRPr lang="el-GR" dirty="0" smtClean="0"/>
          </a:p>
          <a:p>
            <a:endParaRPr lang="el-GR" dirty="0" smtClean="0"/>
          </a:p>
          <a:p>
            <a:r>
              <a:rPr lang="en-GB" b="1" i="1" dirty="0" smtClean="0"/>
              <a:t>Key Global Projections</a:t>
            </a:r>
            <a:r>
              <a:rPr lang="en-GB" b="1" dirty="0" smtClean="0"/>
              <a:t> </a:t>
            </a:r>
          </a:p>
          <a:p>
            <a:r>
              <a:rPr lang="en-GB" dirty="0" smtClean="0"/>
              <a:t>For every 2°F of warming, models project about a 15% decrease in the extent of annually averaged sea ice and a 25% decrease in September Arctic sea ice.</a:t>
            </a:r>
            <a:r>
              <a:rPr lang="en-GB" baseline="30000" dirty="0" smtClean="0"/>
              <a:t> </a:t>
            </a:r>
            <a:r>
              <a:rPr lang="en-GB" baseline="30000" dirty="0" smtClean="0">
                <a:hlinkClick r:id="rId3"/>
              </a:rPr>
              <a:t>[7]</a:t>
            </a:r>
            <a:r>
              <a:rPr lang="en-GB" baseline="30000" dirty="0" smtClean="0"/>
              <a:t> </a:t>
            </a:r>
            <a:endParaRPr lang="en-GB" dirty="0" smtClean="0"/>
          </a:p>
          <a:p>
            <a:r>
              <a:rPr lang="en-GB" dirty="0" smtClean="0"/>
              <a:t>The coastal sections of the Greenland and Antarctic ice sheets are expected to continue to melt or slide into the ocean. If the rate of this ice melting increases in the 21st century, the ice sheets could add significantly to global </a:t>
            </a:r>
            <a:r>
              <a:rPr lang="en-GB" dirty="0" smtClean="0">
                <a:hlinkClick r:id="rId5"/>
              </a:rPr>
              <a:t>sea level rise</a:t>
            </a:r>
            <a:r>
              <a:rPr lang="en-GB" dirty="0" smtClean="0"/>
              <a:t>.</a:t>
            </a:r>
            <a:r>
              <a:rPr lang="en-GB" baseline="30000" dirty="0" smtClean="0"/>
              <a:t> </a:t>
            </a:r>
            <a:r>
              <a:rPr lang="en-GB" baseline="30000" dirty="0" smtClean="0">
                <a:hlinkClick r:id="rId3"/>
              </a:rPr>
              <a:t>[7]</a:t>
            </a:r>
            <a:r>
              <a:rPr lang="en-GB" baseline="30000" dirty="0" smtClean="0"/>
              <a:t> </a:t>
            </a:r>
            <a:endParaRPr lang="en-GB" dirty="0" smtClean="0"/>
          </a:p>
          <a:p>
            <a:r>
              <a:rPr lang="en-GB" dirty="0" smtClean="0"/>
              <a:t>Glaciers are expected to continue to decrease in size. The rate of melting is expected to continue to increase, which will contribute to sea level rise.</a:t>
            </a:r>
            <a:r>
              <a:rPr lang="en-GB" baseline="30000" dirty="0" smtClean="0"/>
              <a:t> </a:t>
            </a:r>
            <a:r>
              <a:rPr lang="en-GB" baseline="30000" dirty="0" smtClean="0">
                <a:hlinkClick r:id="rId3"/>
              </a:rPr>
              <a:t>[</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64</a:t>
            </a:fld>
            <a:endParaRPr lang="en-GB"/>
          </a:p>
        </p:txBody>
      </p:sp>
    </p:spTree>
    <p:extLst>
      <p:ext uri="{BB962C8B-B14F-4D97-AF65-F5344CB8AC3E}">
        <p14:creationId xmlns:p14="http://schemas.microsoft.com/office/powerpoint/2010/main" val="450356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Warming temperatures contribute to sea level rise by: expanding ocean water; melting mountain glaciers and ice caps; and causing portions of the Greenland and Antarctic ice sheets to melt or flow into the ocean.</a:t>
            </a:r>
            <a:r>
              <a:rPr lang="en-GB" baseline="30000" dirty="0" smtClean="0"/>
              <a:t> </a:t>
            </a:r>
            <a:r>
              <a:rPr lang="en-GB" baseline="30000" dirty="0" smtClean="0">
                <a:hlinkClick r:id="rId3"/>
              </a:rPr>
              <a:t>[7]</a:t>
            </a:r>
            <a:r>
              <a:rPr lang="en-GB" baseline="30000" dirty="0" smtClean="0"/>
              <a:t> </a:t>
            </a:r>
            <a:endParaRPr lang="en-GB" dirty="0" smtClean="0"/>
          </a:p>
          <a:p>
            <a:r>
              <a:rPr lang="en-GB" dirty="0" smtClean="0"/>
              <a:t>Since 1870, global </a:t>
            </a:r>
            <a:r>
              <a:rPr lang="en-GB" dirty="0" smtClean="0">
                <a:hlinkClick r:id="rId4"/>
              </a:rPr>
              <a:t>sea level</a:t>
            </a:r>
            <a:r>
              <a:rPr lang="en-GB" dirty="0" smtClean="0"/>
              <a:t> has risen by about 8 inches.</a:t>
            </a:r>
            <a:r>
              <a:rPr lang="en-GB" baseline="30000" dirty="0" smtClean="0"/>
              <a:t> </a:t>
            </a:r>
            <a:r>
              <a:rPr lang="en-GB" baseline="30000" dirty="0" smtClean="0">
                <a:hlinkClick r:id="rId5"/>
              </a:rPr>
              <a:t>[5]</a:t>
            </a:r>
            <a:r>
              <a:rPr lang="en-GB" baseline="30000" dirty="0" smtClean="0"/>
              <a:t> </a:t>
            </a:r>
            <a:r>
              <a:rPr lang="en-GB" dirty="0" smtClean="0"/>
              <a:t>Estimates of future sea level rise vary for different regions, but global sea level for the next century is expected to rise at a greater rate than during the past 50 years.</a:t>
            </a:r>
            <a:r>
              <a:rPr lang="en-GB" baseline="30000" dirty="0" smtClean="0"/>
              <a:t> </a:t>
            </a:r>
            <a:r>
              <a:rPr lang="en-GB" baseline="30000" dirty="0" smtClean="0">
                <a:hlinkClick r:id="rId6"/>
              </a:rPr>
              <a:t>[8]</a:t>
            </a:r>
            <a:r>
              <a:rPr lang="en-GB" baseline="30000" dirty="0" smtClean="0"/>
              <a:t> </a:t>
            </a:r>
            <a:endParaRPr lang="en-GB" dirty="0" smtClean="0"/>
          </a:p>
          <a:p>
            <a:r>
              <a:rPr lang="en-GB" dirty="0" smtClean="0"/>
              <a:t>The contribution of thermal expansion, ice caps, and small glaciers to sea level rise is relatively well-studied, but the impacts of climate change on ice sheets are less understood and represent an active area of research. Thus it is more difficult to predict how much changes in ice sheets will contribute to sea level rise.</a:t>
            </a:r>
            <a:r>
              <a:rPr lang="en-GB" baseline="30000" dirty="0" smtClean="0"/>
              <a:t> </a:t>
            </a:r>
            <a:r>
              <a:rPr lang="en-GB" baseline="30000" dirty="0" smtClean="0">
                <a:hlinkClick r:id="rId3"/>
              </a:rPr>
              <a:t>[7]</a:t>
            </a:r>
            <a:r>
              <a:rPr lang="en-GB" baseline="30000" dirty="0" smtClean="0"/>
              <a:t> </a:t>
            </a:r>
            <a:endParaRPr lang="en-GB" dirty="0" smtClean="0"/>
          </a:p>
          <a:p>
            <a:r>
              <a:rPr lang="en-GB" dirty="0" smtClean="0">
                <a:effectLst/>
                <a:hlinkClick r:id="rId7" tooltip="Line graph that shows sea level change from 1950 to 2100. Data from 1950 to 2000 shows moderate sea level rise from approximately negative four inches to approximately two inches. For the 21st century, sea level change is projected by four scenarios: AR4, B1, A2, and A1F1. Under the AR4 scenario, sea level change would increase by approximately sixteen inches by the end of the century. Under the B1 scenario the projected rise is approximately 40 inches; under the A2 scenario, approximately 48 inches; and under A1F1, approximately 56 inches by 2100. Sea level change is projected to increase under all the scenarios."/>
              </a:rPr>
              <a:t>View enlarged image</a:t>
            </a:r>
            <a:r>
              <a:rPr lang="en-GB" dirty="0" smtClean="0">
                <a:effectLst/>
              </a:rPr>
              <a:t> Projection of sea level rise from 1990 to 2100, based on three different emissions scenarios. Also shown: observations of annual global sea level rise over the past half century (red line), relative to 1990.</a:t>
            </a:r>
            <a:br>
              <a:rPr lang="en-GB" dirty="0" smtClean="0">
                <a:effectLst/>
              </a:rPr>
            </a:br>
            <a:r>
              <a:rPr lang="en-GB" dirty="0" smtClean="0">
                <a:effectLst/>
              </a:rPr>
              <a:t>Source: </a:t>
            </a:r>
            <a:r>
              <a:rPr lang="en-GB" dirty="0" smtClean="0">
                <a:effectLst/>
                <a:hlinkClick r:id="rId8"/>
              </a:rPr>
              <a:t>NRC 2010</a:t>
            </a:r>
            <a:r>
              <a:rPr lang="en-GB" dirty="0" smtClean="0">
                <a:effectLst/>
              </a:rPr>
              <a:t> </a:t>
            </a:r>
          </a:p>
          <a:p>
            <a:r>
              <a:rPr lang="en-GB" dirty="0" smtClean="0"/>
              <a:t>Ice loss from the Greenland and Antarctic ice sheets could contribute an additional 1 foot of sea level rise, depending on how the ice sheets respond.</a:t>
            </a:r>
            <a:r>
              <a:rPr lang="en-GB" baseline="30000" dirty="0" smtClean="0"/>
              <a:t> </a:t>
            </a:r>
            <a:r>
              <a:rPr lang="en-GB" baseline="30000" dirty="0" smtClean="0">
                <a:hlinkClick r:id="rId3"/>
              </a:rPr>
              <a:t>[7]</a:t>
            </a:r>
            <a:r>
              <a:rPr lang="en-GB" baseline="3000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65</a:t>
            </a:fld>
            <a:endParaRPr lang="en-GB"/>
          </a:p>
        </p:txBody>
      </p:sp>
    </p:spTree>
    <p:extLst>
      <p:ext uri="{BB962C8B-B14F-4D97-AF65-F5344CB8AC3E}">
        <p14:creationId xmlns:p14="http://schemas.microsoft.com/office/powerpoint/2010/main" val="747842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Oceans become more acidic as carbon dioxide (CO</a:t>
            </a:r>
            <a:r>
              <a:rPr lang="en-GB" baseline="-25000" dirty="0" smtClean="0"/>
              <a:t>2</a:t>
            </a:r>
            <a:r>
              <a:rPr lang="en-GB" dirty="0" smtClean="0"/>
              <a:t>) emissions in the atmosphere dissolve in the ocean. This change is measured on the pH scale, with lower values being more acidic. The pH level of the oceans has decreased by approximately 0.1 pH units since pre-industrial times, which is equivalent to a 25% increase in </a:t>
            </a:r>
            <a:r>
              <a:rPr lang="en-GB" dirty="0" smtClean="0">
                <a:hlinkClick r:id="rId3"/>
              </a:rPr>
              <a:t>acidity</a:t>
            </a:r>
            <a:r>
              <a:rPr lang="en-GB" dirty="0" smtClean="0"/>
              <a:t>. The pH level of the oceans is projected to decrease even more by the end of the century as CO</a:t>
            </a:r>
            <a:r>
              <a:rPr lang="en-GB" baseline="-25000" dirty="0" smtClean="0"/>
              <a:t>2</a:t>
            </a:r>
            <a:r>
              <a:rPr lang="en-GB" dirty="0" smtClean="0"/>
              <a:t> concentrations are expected to increase for the foreseeable future.</a:t>
            </a:r>
            <a:r>
              <a:rPr lang="en-GB" baseline="30000" dirty="0" smtClean="0"/>
              <a:t> </a:t>
            </a:r>
            <a:r>
              <a:rPr lang="en-GB" baseline="30000" dirty="0" smtClean="0">
                <a:hlinkClick r:id="rId4"/>
              </a:rPr>
              <a:t>[1]</a:t>
            </a:r>
            <a:r>
              <a:rPr lang="en-GB" baseline="30000" dirty="0" smtClean="0"/>
              <a:t> </a:t>
            </a:r>
            <a:r>
              <a:rPr lang="en-GB" baseline="30000" dirty="0" smtClean="0">
                <a:hlinkClick r:id="rId5"/>
              </a:rPr>
              <a:t>[3]</a:t>
            </a:r>
            <a:r>
              <a:rPr lang="en-GB" baseline="30000" dirty="0" smtClean="0"/>
              <a:t> </a:t>
            </a:r>
            <a:endParaRPr lang="en-GB" dirty="0" smtClean="0"/>
          </a:p>
          <a:p>
            <a:r>
              <a:rPr lang="en-GB" dirty="0" smtClean="0"/>
              <a:t>Ocean acidification adversely affects many marine species, including plankton, </a:t>
            </a:r>
            <a:r>
              <a:rPr lang="en-GB" dirty="0" err="1" smtClean="0"/>
              <a:t>mollusks</a:t>
            </a:r>
            <a:r>
              <a:rPr lang="en-GB" dirty="0" smtClean="0"/>
              <a:t>, shellfish, and corals. As ocean acidification increases, the availability of calcium carbonate will decline. Calcium carbonate is a key building block for the shells and skeletons of many marine organisms. If atmospheric CO</a:t>
            </a:r>
            <a:r>
              <a:rPr lang="en-GB" baseline="-25000" dirty="0" smtClean="0"/>
              <a:t>2</a:t>
            </a:r>
            <a:r>
              <a:rPr lang="en-GB" dirty="0" smtClean="0"/>
              <a:t> concentrations double, coral calcification rates are projected to decline by more than 30%. If CO</a:t>
            </a:r>
            <a:r>
              <a:rPr lang="en-GB" baseline="-25000" dirty="0" smtClean="0"/>
              <a:t>2</a:t>
            </a:r>
            <a:r>
              <a:rPr lang="en-GB" dirty="0" smtClean="0"/>
              <a:t> concentrations continue to rise at their current rate, corals could become rare on tropical and subtropical reefs by 2050</a:t>
            </a:r>
          </a:p>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66</a:t>
            </a:fld>
            <a:endParaRPr lang="en-GB"/>
          </a:p>
        </p:txBody>
      </p:sp>
    </p:spTree>
    <p:extLst>
      <p:ext uri="{BB962C8B-B14F-4D97-AF65-F5344CB8AC3E}">
        <p14:creationId xmlns:p14="http://schemas.microsoft.com/office/powerpoint/2010/main" val="4270262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68</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104652E-D3D7-4F00-940C-6EE5997FF5A6}" type="slidenum">
              <a:rPr lang="el-GR" smtClean="0"/>
              <a:pPr/>
              <a:t>69</a:t>
            </a:fld>
            <a:endParaRPr lang="el-G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l-GR" smtClean="0"/>
              <a:t>ΑΠΕΛΕΥΘΕΡΩΣΗ ΧΕΡΙΩΝ ΓΙΑ ΚΟΥΒΑΛΗΜΑ ΠΑΙΔΙΩΝ, ΧΡΗΣΗ ΕΡΓΑΛΕΙΩΝ, ΚΑΙ ΠΕΡΠΑΤΗΜΑ ΓΙΑ ΜΕΓΑΛΕΣ ΑΠΟΣΤΑΣΕΙΣ</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70</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71</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72</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252F7C4-C661-4B48-9D4B-E4A69F323D6F}" type="slidenum">
              <a:rPr lang="el-GR" smtClean="0"/>
              <a:pPr/>
              <a:t>73</a:t>
            </a:fld>
            <a:endParaRPr lang="el-G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l-GR" smtClean="0"/>
              <a:t>ΥΠΑΡΧΕΙ ΣΥΜΦΩΝΙΑ ΕΠΙΣΤΗΜΟΝΩΝ ΣΕ ΑΥΤΌ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74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9FD32A-68A6-4792-BCEE-49CBD0E49993}" type="slidenum">
              <a:rPr lang="el-GR" altLang="en-US" smtClean="0"/>
              <a:pPr eaLnBrk="1" hangingPunct="1">
                <a:spcBef>
                  <a:spcPct val="0"/>
                </a:spcBef>
              </a:pPr>
              <a:t>21</a:t>
            </a:fld>
            <a:endParaRPr lang="el-GR"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GB" altLang="en-US" b="1" smtClean="0"/>
              <a:t>Observation and modelling of the terrestrial component of the carbon cycle</a:t>
            </a:r>
            <a:endParaRPr lang="el-GR" altLang="en-US" b="1"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76</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77</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449140F-70EE-47B9-B503-69566ED2DE45}" type="slidenum">
              <a:rPr lang="el-GR" smtClean="0"/>
              <a:pPr/>
              <a:t>78</a:t>
            </a:fld>
            <a:endParaRPr lang="el-GR"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685637" y="4343913"/>
            <a:ext cx="5486727" cy="4114361"/>
          </a:xfrm>
          <a:noFill/>
          <a:ln/>
        </p:spPr>
        <p:txBody>
          <a:bodyPr/>
          <a:lstStyle/>
          <a:p>
            <a:pPr eaLnBrk="1" hangingPunct="1"/>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CE911AB-3A27-4EA9-8A68-71786389876D}" type="slidenum">
              <a:rPr lang="el-GR" smtClean="0"/>
              <a:pPr/>
              <a:t>79</a:t>
            </a:fld>
            <a:endParaRPr lang="el-G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685637" y="4343913"/>
            <a:ext cx="5486727" cy="4114361"/>
          </a:xfrm>
          <a:noFill/>
          <a:ln/>
        </p:spPr>
        <p:txBody>
          <a:bodyPr/>
          <a:lstStyle/>
          <a:p>
            <a:pPr eaLnBrk="1" hangingPunct="1"/>
            <a:r>
              <a:rPr lang="en-GB" sz="1000" b="1" dirty="0" smtClean="0"/>
              <a:t>Greenhouse gas </a:t>
            </a:r>
            <a:r>
              <a:rPr lang="en-GB" sz="1000" dirty="0" smtClean="0"/>
              <a:t>is a term used to describe a range of gases which trap radiation emitted from earth’s surface, and hence keep the planet far warmer than it would otherwise be. Carbon dioxide, methane, nitrous oxides and ozone are all greenhouse gases. The order of importance in contributing to human induced global warming is carbon dioxide (70%), methane (20%) and others (10%). </a:t>
            </a:r>
            <a:endParaRPr lang="el-GR" sz="1000" dirty="0" smtClean="0"/>
          </a:p>
          <a:p>
            <a:pPr eaLnBrk="1" hangingPunct="1"/>
            <a:r>
              <a:rPr lang="en-GB" sz="1000" b="1" dirty="0" smtClean="0"/>
              <a:t>Average global surface temperatures have increased</a:t>
            </a:r>
            <a:r>
              <a:rPr lang="en-GB" sz="1000" dirty="0" smtClean="0"/>
              <a:t> by 0.3-0.6°C since the late nineteenth century, most of this (0.2-0.3°C) has occurred in the last 40 years. Regional analysis of these statistics have shown even greater increases in some areas: Arctic regions have shown a 0.6°C rise since 1979. </a:t>
            </a:r>
            <a:endParaRPr lang="el-GR" sz="1000" dirty="0" smtClean="0"/>
          </a:p>
          <a:p>
            <a:pPr eaLnBrk="1" hangingPunct="1"/>
            <a:r>
              <a:rPr lang="en-GB" sz="1000" b="1" dirty="0" smtClean="0"/>
              <a:t>There is slightly more carbon dioxide in the northern hemisphere</a:t>
            </a:r>
            <a:r>
              <a:rPr lang="en-GB" sz="1000" dirty="0" smtClean="0"/>
              <a:t> than in the southern hemisphere. The difference arises because most of the human activities that produce carbon dioxide are in the north and it takes about a year for northern hemispheric emissions to circulate through the atmosphere and reach southern latitudes. </a:t>
            </a:r>
            <a:endParaRPr lang="el-GR" sz="1000" dirty="0" smtClean="0"/>
          </a:p>
          <a:p>
            <a:pPr eaLnBrk="1" hangingPunct="1"/>
            <a:r>
              <a:rPr lang="en-GB" sz="1000" b="1" dirty="0" smtClean="0"/>
              <a:t>The global average sea level</a:t>
            </a:r>
            <a:r>
              <a:rPr lang="en-GB" sz="1000" dirty="0" smtClean="0"/>
              <a:t> </a:t>
            </a:r>
            <a:r>
              <a:rPr lang="en-GB" sz="1000" b="1" dirty="0" smtClean="0"/>
              <a:t>has risen</a:t>
            </a:r>
            <a:r>
              <a:rPr lang="en-GB" sz="1000" dirty="0" smtClean="0"/>
              <a:t> by 10 to 25 cm over the past 100 years. It is likely that much of this rise is related to an increase of 0.3­0.6 C in the lower atmosphere’s global average temperature since 1860. </a:t>
            </a:r>
            <a:endParaRPr lang="el-GR" sz="1000" dirty="0" smtClean="0"/>
          </a:p>
          <a:p>
            <a:pPr eaLnBrk="1" hangingPunct="1"/>
            <a:r>
              <a:rPr lang="en-GB" sz="1000" b="1" dirty="0" smtClean="0"/>
              <a:t>Glaciers are in retreat</a:t>
            </a:r>
            <a:r>
              <a:rPr lang="en-GB" sz="1000" dirty="0" smtClean="0"/>
              <a:t> on every continent. This loss of ice over the past 100 years has added about 2 to 4 cm to the sea level. </a:t>
            </a:r>
            <a:endParaRPr lang="el-GR" sz="1000" dirty="0" smtClean="0"/>
          </a:p>
          <a:p>
            <a:pPr eaLnBrk="1" hangingPunct="1"/>
            <a:r>
              <a:rPr lang="en-GB" sz="1000" b="1" dirty="0" smtClean="0"/>
              <a:t>Temperature has not increased as much as expected</a:t>
            </a:r>
            <a:r>
              <a:rPr lang="en-GB" sz="1000" dirty="0" smtClean="0"/>
              <a:t> from the observed CO2 increase. This is related to increases in the amounts of tiny particles in the air arising, for instance, from industrial activities or volcanic eruptions. These block out some sunlight and induce a reversing cooling effect. </a:t>
            </a:r>
          </a:p>
          <a:p>
            <a:pPr eaLnBrk="1" hangingPunct="1"/>
            <a:endParaRPr lang="en-GB" sz="10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80</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81</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82</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75B03F9-2B70-4785-8D11-D2CB5946A137}" type="slidenum">
              <a:rPr lang="el-GR" smtClean="0"/>
              <a:pPr/>
              <a:t>83</a:t>
            </a:fld>
            <a:endParaRPr lang="el-GR"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85637" y="4343913"/>
            <a:ext cx="5486727" cy="4114361"/>
          </a:xfrm>
          <a:noFill/>
          <a:ln/>
        </p:spPr>
        <p:txBody>
          <a:bodyPr/>
          <a:lstStyle/>
          <a:p>
            <a:pPr eaLnBrk="1" hangingPunct="1">
              <a:lnSpc>
                <a:spcPct val="90000"/>
              </a:lnSpc>
            </a:pPr>
            <a:r>
              <a:rPr lang="en-GB" sz="1000" b="1" smtClean="0"/>
              <a:t>Increases of 1 to 3.5°C</a:t>
            </a:r>
            <a:r>
              <a:rPr lang="en-GB" sz="1000" smtClean="0"/>
              <a:t> (about 2 to 6°F) in globally averaged surface temperatures have been projected by the Intergovernmental Panel on Climate Change (IPCC) by the year 2100, as compared with 1990. This projection is based on estimates of future concentrations of greenhouse gases and sulphate particles in the atmosphere. The average rate of warming of the Earth’s surface over the next hundred years will probably be greater than any that has occurred in the last 10,000 years, the period over which civilisation developed. However, specific temperature changes will vary considerably from region to region. </a:t>
            </a:r>
            <a:endParaRPr lang="el-GR" sz="1000" smtClean="0"/>
          </a:p>
          <a:p>
            <a:pPr eaLnBrk="1" hangingPunct="1">
              <a:lnSpc>
                <a:spcPct val="90000"/>
              </a:lnSpc>
            </a:pPr>
            <a:r>
              <a:rPr lang="en-GB" sz="1000" b="1" smtClean="0"/>
              <a:t>The maximum warming</a:t>
            </a:r>
            <a:r>
              <a:rPr lang="en-GB" sz="1000" smtClean="0"/>
              <a:t> is expected to occur in the Arctic in winter. </a:t>
            </a:r>
            <a:endParaRPr lang="el-GR" sz="1000" smtClean="0"/>
          </a:p>
          <a:p>
            <a:pPr eaLnBrk="1" hangingPunct="1">
              <a:lnSpc>
                <a:spcPct val="90000"/>
              </a:lnSpc>
            </a:pPr>
            <a:r>
              <a:rPr lang="en-GB" sz="1000" b="1" smtClean="0"/>
              <a:t>Both evaporation and precipitation</a:t>
            </a:r>
            <a:r>
              <a:rPr lang="en-GB" sz="1000" smtClean="0"/>
              <a:t> will increase in many regions, according to most climate change models, as will the frequency of intense rainfalls. Some regions that are already drought-prone may suffer longer and more severe dry spells. </a:t>
            </a:r>
            <a:r>
              <a:rPr lang="el-GR" sz="1000" smtClean="0"/>
              <a:t>In spring, faster snow melt may aggravate flooding. </a:t>
            </a:r>
          </a:p>
          <a:p>
            <a:pPr eaLnBrk="1" hangingPunct="1">
              <a:lnSpc>
                <a:spcPct val="90000"/>
              </a:lnSpc>
            </a:pPr>
            <a:r>
              <a:rPr lang="en-GB" sz="1000" b="1" smtClean="0"/>
              <a:t>Sea levels will rise</a:t>
            </a:r>
            <a:r>
              <a:rPr lang="en-GB" sz="1000" smtClean="0"/>
              <a:t> another 15 to 95 cm by the year 2100 (with a "best estimate" of 50 cm). This will occur from the combination of thermal expansion of ocean water with the increased influx of freshwater from melting glaciers and ice-sheets. The projected rise is two to five times faster than the rise experienced over the past 100 years.</a:t>
            </a:r>
            <a:br>
              <a:rPr lang="en-GB" sz="1000" smtClean="0"/>
            </a:br>
            <a:r>
              <a:rPr lang="en-GB" sz="1000" smtClean="0"/>
              <a:t>• </a:t>
            </a:r>
            <a:r>
              <a:rPr lang="en-GB" sz="1000" b="1" smtClean="0"/>
              <a:t>Extreme weather events</a:t>
            </a:r>
            <a:r>
              <a:rPr lang="en-GB" sz="1000" smtClean="0"/>
              <a:t> such as tropical storms are more difficult to predict, as indeed are the more fine-scale patterns of change at local levels. This uncertainty results from the existence of large natural regional variations, as well as limitations in computer models and the understanding of the relationship between local and global climate. </a:t>
            </a:r>
            <a:endParaRPr lang="el-GR" sz="1000" smtClean="0"/>
          </a:p>
          <a:p>
            <a:pPr eaLnBrk="1" hangingPunct="1">
              <a:lnSpc>
                <a:spcPct val="90000"/>
              </a:lnSpc>
            </a:pPr>
            <a:r>
              <a:rPr lang="en-GB" sz="1000" b="1" smtClean="0"/>
              <a:t>Changes may be very rapid.</a:t>
            </a:r>
            <a:r>
              <a:rPr lang="en-GB" sz="1000" smtClean="0"/>
              <a:t> Most predictions are based on the assumption that the global climate will change gradually. However, there is evidence of relatively abrupt changes to climate at various phases in the Earth’s history. Similar changes may well be induced again in the near future. It has been suggested, for example, that increasing temperatures may result in massive release of carbon dioxide from the soil as permafrost melts and peat deposits are broken down. This will add to climate warming and further accelerate permafrost melting. Other models have raised the possibility of abrupt changes in ocean currents.</a:t>
            </a:r>
          </a:p>
          <a:p>
            <a:pPr eaLnBrk="1" hangingPunct="1">
              <a:lnSpc>
                <a:spcPct val="90000"/>
              </a:lnSpc>
            </a:pPr>
            <a:endParaRPr lang="en-GB" sz="10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86</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88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6B4E91-CFD8-4768-A242-54892A65E04B}" type="slidenum">
              <a:rPr lang="el-GR" altLang="en-US" smtClean="0"/>
              <a:pPr eaLnBrk="1" hangingPunct="1">
                <a:spcBef>
                  <a:spcPct val="0"/>
                </a:spcBef>
              </a:pPr>
              <a:t>22</a:t>
            </a:fld>
            <a:endParaRPr lang="el-GR"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GB" altLang="en-US" b="1" smtClean="0"/>
              <a:t>10 June 2005</a:t>
            </a:r>
            <a:r>
              <a:rPr lang="en-GB" altLang="en-US" smtClean="0"/>
              <a:t/>
            </a:r>
            <a:br>
              <a:rPr lang="en-GB" altLang="en-US" smtClean="0"/>
            </a:br>
            <a:r>
              <a:rPr lang="en-GB" altLang="en-US" smtClean="0"/>
              <a:t>Burning peat swamps in Kalimantan, Borneo. ESA-led research has established that when these peat swamps - formed over thousands of years - start to smoulder, they release vast quantities of carbon. Multiple Envisat sensors were used to study the 2002 fires. The ESA project GLOBCARBON aims to use Earth Observation to gather information of interest to the carbon research community, including the distribution of burned areas. </a:t>
            </a:r>
            <a:r>
              <a:rPr lang="el-GR" altLang="en-US" smtClean="0"/>
              <a:t>Image courtesy Dr Florian Siegert/Remote Sensing Solutions GmbH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Σχήμα 3.</a:t>
            </a:r>
          </a:p>
          <a:p>
            <a:r>
              <a:rPr lang="el-GR" dirty="0" smtClean="0"/>
              <a:t>Καθώς οι εκπομπές </a:t>
            </a:r>
            <a:r>
              <a:rPr lang="en-US" dirty="0" smtClean="0"/>
              <a:t>CO2 </a:t>
            </a:r>
            <a:r>
              <a:rPr lang="el-GR" dirty="0" smtClean="0"/>
              <a:t>είναι μεγαλύτερες</a:t>
            </a:r>
            <a:r>
              <a:rPr lang="el-GR" baseline="0" dirty="0" smtClean="0"/>
              <a:t> από τις χοάνες απομάκρυνσης,</a:t>
            </a:r>
          </a:p>
          <a:p>
            <a:r>
              <a:rPr lang="el-GR" baseline="0" dirty="0" smtClean="0"/>
              <a:t>Οι μειώσεις εκπομπών θα πρέπει να είναι περισσότερο από 80% (πράσινη γραμμή , επάνω σχήμα)</a:t>
            </a:r>
          </a:p>
          <a:p>
            <a:r>
              <a:rPr lang="el-GR" baseline="0" dirty="0" smtClean="0"/>
              <a:t>, ώστε να σταθεροποιηθούν οι συγκεντρώσεις του </a:t>
            </a:r>
            <a:r>
              <a:rPr lang="en-US" baseline="0" dirty="0" smtClean="0"/>
              <a:t>CO2 </a:t>
            </a:r>
            <a:r>
              <a:rPr lang="el-GR" baseline="0" dirty="0" smtClean="0"/>
              <a:t>στην ατμόσφαιρα (πράσινη γραμμή, κάτω σχήμα)</a:t>
            </a:r>
          </a:p>
          <a:p>
            <a:endParaRPr lang="el-GR" baseline="0" dirty="0" smtClean="0"/>
          </a:p>
          <a:p>
            <a:r>
              <a:rPr lang="el-GR" baseline="0" dirty="0" smtClean="0"/>
              <a:t>Το κάτω σχήμα δείχνει πως οι συγκεντρώσεις του </a:t>
            </a:r>
            <a:r>
              <a:rPr lang="en-US" baseline="0" dirty="0" smtClean="0"/>
              <a:t>CO2 </a:t>
            </a:r>
            <a:r>
              <a:rPr lang="el-GR" baseline="0" dirty="0" smtClean="0"/>
              <a:t>αναμένεται να εξελιχθούν ανάλογα με τις εκπομπές.</a:t>
            </a:r>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89</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90</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91</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92</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E0EFB29-CB02-453D-B562-8ED65FBAB155}" type="slidenum">
              <a:rPr lang="el-GR" smtClean="0"/>
              <a:pPr/>
              <a:t>94</a:t>
            </a:fld>
            <a:endParaRPr lang="el-G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COST EFFICIENCY – </a:t>
            </a:r>
            <a:r>
              <a:rPr lang="el-GR" smtClean="0"/>
              <a:t>ΑΠΟΔΟΤΙΚΟΤΗΤΑ ΚΟΣΤΟΥΣ</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Fluorocarbons</a:t>
            </a:r>
            <a:r>
              <a:rPr lang="en-GB" sz="1200" b="0" i="0" kern="1200" dirty="0" smtClean="0">
                <a:solidFill>
                  <a:schemeClr val="tx1"/>
                </a:solidFill>
                <a:effectLst/>
                <a:latin typeface="+mn-lt"/>
                <a:ea typeface="+mn-ea"/>
                <a:cs typeface="+mn-cs"/>
              </a:rPr>
              <a:t>, sometimes referred to as </a:t>
            </a:r>
            <a:r>
              <a:rPr lang="en-GB" sz="1200" b="1" i="0" kern="1200" dirty="0" err="1" smtClean="0">
                <a:solidFill>
                  <a:schemeClr val="tx1"/>
                </a:solidFill>
                <a:effectLst/>
                <a:latin typeface="+mn-lt"/>
                <a:ea typeface="+mn-ea"/>
                <a:cs typeface="+mn-cs"/>
              </a:rPr>
              <a:t>perfluorocarbons</a:t>
            </a:r>
            <a:r>
              <a:rPr lang="en-GB" sz="1200" b="0" i="0" kern="1200" dirty="0" smtClean="0">
                <a:solidFill>
                  <a:schemeClr val="tx1"/>
                </a:solidFill>
                <a:effectLst/>
                <a:latin typeface="+mn-lt"/>
                <a:ea typeface="+mn-ea"/>
                <a:cs typeface="+mn-cs"/>
              </a:rPr>
              <a:t> or PFCs, are, strictly speaking, </a:t>
            </a:r>
            <a:r>
              <a:rPr lang="en-GB" sz="1200" b="0" i="0" u="none" strike="noStrike" kern="1200" dirty="0" err="1" smtClean="0">
                <a:solidFill>
                  <a:schemeClr val="tx1"/>
                </a:solidFill>
                <a:effectLst/>
                <a:latin typeface="+mn-lt"/>
                <a:ea typeface="+mn-ea"/>
                <a:cs typeface="+mn-cs"/>
                <a:hlinkClick r:id="rId3" tooltip="Organofluorine"/>
              </a:rPr>
              <a:t>organofluorine</a:t>
            </a:r>
            <a:r>
              <a:rPr lang="en-GB" sz="1200" b="0" i="0" kern="1200" dirty="0" smtClean="0">
                <a:solidFill>
                  <a:schemeClr val="tx1"/>
                </a:solidFill>
                <a:effectLst/>
                <a:latin typeface="+mn-lt"/>
                <a:ea typeface="+mn-ea"/>
                <a:cs typeface="+mn-cs"/>
              </a:rPr>
              <a:t> compounds with the formula </a:t>
            </a:r>
            <a:r>
              <a:rPr lang="en-GB" sz="1200" b="0" i="0" kern="1200" dirty="0" err="1" smtClean="0">
                <a:solidFill>
                  <a:schemeClr val="tx1"/>
                </a:solidFill>
                <a:effectLst/>
                <a:latin typeface="+mn-lt"/>
                <a:ea typeface="+mn-ea"/>
                <a:cs typeface="+mn-cs"/>
              </a:rPr>
              <a:t>C</a:t>
            </a:r>
            <a:r>
              <a:rPr lang="en-GB" sz="1200" b="0" i="0" kern="1200" baseline="-25000" dirty="0" err="1" smtClean="0">
                <a:solidFill>
                  <a:schemeClr val="tx1"/>
                </a:solidFill>
                <a:effectLst/>
                <a:latin typeface="+mn-lt"/>
                <a:ea typeface="+mn-ea"/>
                <a:cs typeface="+mn-cs"/>
              </a:rPr>
              <a:t>x</a:t>
            </a:r>
            <a:r>
              <a:rPr lang="en-GB" sz="1200" b="0" i="0" kern="1200" dirty="0" err="1" smtClean="0">
                <a:solidFill>
                  <a:schemeClr val="tx1"/>
                </a:solidFill>
                <a:effectLst/>
                <a:latin typeface="+mn-lt"/>
                <a:ea typeface="+mn-ea"/>
                <a:cs typeface="+mn-cs"/>
              </a:rPr>
              <a:t>F</a:t>
            </a:r>
            <a:r>
              <a:rPr lang="en-GB" sz="1200" b="0" i="0" kern="1200" baseline="-25000" dirty="0" err="1" smtClean="0">
                <a:solidFill>
                  <a:schemeClr val="tx1"/>
                </a:solidFill>
                <a:effectLst/>
                <a:latin typeface="+mn-lt"/>
                <a:ea typeface="+mn-ea"/>
                <a:cs typeface="+mn-cs"/>
              </a:rPr>
              <a:t>y</a:t>
            </a:r>
            <a:r>
              <a:rPr lang="en-GB" sz="1200" b="0" i="0" kern="1200" dirty="0" smtClean="0">
                <a:solidFill>
                  <a:schemeClr val="tx1"/>
                </a:solidFill>
                <a:effectLst/>
                <a:latin typeface="+mn-lt"/>
                <a:ea typeface="+mn-ea"/>
                <a:cs typeface="+mn-cs"/>
              </a:rPr>
              <a:t>, i.e. they contain only </a:t>
            </a:r>
            <a:r>
              <a:rPr lang="en-GB" sz="1200" b="0" i="0" u="none" strike="noStrike" kern="1200" dirty="0" smtClean="0">
                <a:solidFill>
                  <a:schemeClr val="tx1"/>
                </a:solidFill>
                <a:effectLst/>
                <a:latin typeface="+mn-lt"/>
                <a:ea typeface="+mn-ea"/>
                <a:cs typeface="+mn-cs"/>
                <a:hlinkClick r:id="rId4" tooltip="Carbon"/>
              </a:rPr>
              <a:t>carbon</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5" tooltip="Fluorine"/>
              </a:rPr>
              <a:t>fluorine</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6"/>
              </a:rPr>
              <a:t>[1]</a:t>
            </a:r>
            <a:r>
              <a:rPr lang="en-GB" sz="1200" b="0" i="0" kern="1200" dirty="0" smtClean="0">
                <a:solidFill>
                  <a:schemeClr val="tx1"/>
                </a:solidFill>
                <a:effectLst/>
                <a:latin typeface="+mn-lt"/>
                <a:ea typeface="+mn-ea"/>
                <a:cs typeface="+mn-cs"/>
              </a:rPr>
              <a:t> though the terminology is not strictly followed.</a:t>
            </a:r>
            <a:r>
              <a:rPr lang="en-GB" sz="1200" b="0" i="0" u="none" strike="noStrike" kern="1200" baseline="30000" dirty="0" smtClean="0">
                <a:solidFill>
                  <a:schemeClr val="tx1"/>
                </a:solidFill>
                <a:effectLst/>
                <a:latin typeface="+mn-lt"/>
                <a:ea typeface="+mn-ea"/>
                <a:cs typeface="+mn-cs"/>
                <a:hlinkClick r:id="rId7"/>
              </a:rPr>
              <a:t>[2]</a:t>
            </a:r>
            <a:r>
              <a:rPr lang="en-GB" sz="1200" b="0" i="0" kern="1200" dirty="0" smtClean="0">
                <a:solidFill>
                  <a:schemeClr val="tx1"/>
                </a:solidFill>
                <a:effectLst/>
                <a:latin typeface="+mn-lt"/>
                <a:ea typeface="+mn-ea"/>
                <a:cs typeface="+mn-cs"/>
              </a:rPr>
              <a:t> Compounds with the prefix </a:t>
            </a:r>
            <a:r>
              <a:rPr lang="en-GB" sz="1200" b="1" i="0" kern="1200" dirty="0" err="1" smtClean="0">
                <a:solidFill>
                  <a:schemeClr val="tx1"/>
                </a:solidFill>
                <a:effectLst/>
                <a:latin typeface="+mn-lt"/>
                <a:ea typeface="+mn-ea"/>
                <a:cs typeface="+mn-cs"/>
              </a:rPr>
              <a:t>perfluoro</a:t>
            </a:r>
            <a:r>
              <a:rPr lang="en-GB" sz="1200" b="1"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are hydrocarbons, including those with heteroatoms, wherein all C-H bonds have been replaced by C-F bonds.</a:t>
            </a:r>
            <a:r>
              <a:rPr lang="en-GB" sz="1200" b="0" i="0" u="none" strike="noStrike" kern="1200" baseline="30000" dirty="0" smtClean="0">
                <a:solidFill>
                  <a:schemeClr val="tx1"/>
                </a:solidFill>
                <a:effectLst/>
                <a:latin typeface="+mn-lt"/>
                <a:ea typeface="+mn-ea"/>
                <a:cs typeface="+mn-cs"/>
                <a:hlinkClick r:id="rId8"/>
              </a:rPr>
              <a:t>[3]</a:t>
            </a:r>
            <a:r>
              <a:rPr lang="en-GB" sz="1200" b="0" i="0" kern="1200" dirty="0" smtClean="0">
                <a:solidFill>
                  <a:schemeClr val="tx1"/>
                </a:solidFill>
                <a:effectLst/>
                <a:latin typeface="+mn-lt"/>
                <a:ea typeface="+mn-ea"/>
                <a:cs typeface="+mn-cs"/>
              </a:rPr>
              <a:t> Fluorocarbons and their derivatives are useful </a:t>
            </a:r>
            <a:r>
              <a:rPr lang="en-GB" sz="1200" b="0" i="0" u="none" strike="noStrike" kern="1200" dirty="0" err="1" smtClean="0">
                <a:solidFill>
                  <a:schemeClr val="tx1"/>
                </a:solidFill>
                <a:effectLst/>
                <a:latin typeface="+mn-lt"/>
                <a:ea typeface="+mn-ea"/>
                <a:cs typeface="+mn-cs"/>
                <a:hlinkClick r:id="rId9" tooltip="Fluoropolymer"/>
              </a:rPr>
              <a:t>fluoropolymers</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0" tooltip="Refrigerants"/>
              </a:rPr>
              <a:t>refrigerants</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11" tooltip="Solvent"/>
              </a:rPr>
              <a:t>solvents</a:t>
            </a:r>
            <a:r>
              <a:rPr lang="en-GB" sz="1200" b="0" i="0" kern="1200" dirty="0" smtClean="0">
                <a:solidFill>
                  <a:schemeClr val="tx1"/>
                </a:solidFill>
                <a:effectLst/>
                <a:latin typeface="+mn-lt"/>
                <a:ea typeface="+mn-ea"/>
                <a:cs typeface="+mn-cs"/>
              </a:rPr>
              <a:t>, and </a:t>
            </a:r>
            <a:r>
              <a:rPr lang="en-GB" sz="1200" b="0" i="0" u="none" strike="noStrike" kern="1200" dirty="0" err="1" smtClean="0">
                <a:solidFill>
                  <a:schemeClr val="tx1"/>
                </a:solidFill>
                <a:effectLst/>
                <a:latin typeface="+mn-lt"/>
                <a:ea typeface="+mn-ea"/>
                <a:cs typeface="+mn-cs"/>
                <a:hlinkClick r:id="rId12" tooltip="Anesthetics"/>
              </a:rPr>
              <a:t>anesthetics</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1" i="0" kern="1200" dirty="0" err="1" smtClean="0">
                <a:solidFill>
                  <a:schemeClr val="tx1"/>
                </a:solidFill>
                <a:effectLst/>
                <a:latin typeface="+mn-lt"/>
                <a:ea typeface="+mn-ea"/>
                <a:cs typeface="+mn-cs"/>
              </a:rPr>
              <a:t>Hydrofluorocarbons</a:t>
            </a:r>
            <a:r>
              <a:rPr lang="en-GB" sz="1200" b="0" i="0" kern="1200" dirty="0" smtClean="0">
                <a:solidFill>
                  <a:schemeClr val="tx1"/>
                </a:solidFill>
                <a:effectLst/>
                <a:latin typeface="+mn-lt"/>
                <a:ea typeface="+mn-ea"/>
                <a:cs typeface="+mn-cs"/>
              </a:rPr>
              <a:t>[</a:t>
            </a:r>
            <a:r>
              <a:rPr lang="en-GB" sz="1200" b="0" i="0" u="none" strike="noStrike" kern="1200" dirty="0" smtClean="0">
                <a:solidFill>
                  <a:schemeClr val="tx1"/>
                </a:solidFill>
                <a:effectLst/>
                <a:latin typeface="+mn-lt"/>
                <a:ea typeface="+mn-ea"/>
                <a:cs typeface="+mn-cs"/>
                <a:hlinkClick r:id="rId13" tooltip="Edit section: Hydrofluorocarbons"/>
              </a:rPr>
              <a:t>edit</a:t>
            </a:r>
            <a:r>
              <a:rPr lang="en-GB" sz="1200" b="0" i="0" kern="1200" dirty="0" smtClean="0">
                <a:solidFill>
                  <a:schemeClr val="tx1"/>
                </a:solidFill>
                <a:effectLst/>
                <a:latin typeface="+mn-lt"/>
                <a:ea typeface="+mn-ea"/>
                <a:cs typeface="+mn-cs"/>
              </a:rPr>
              <a:t>]</a:t>
            </a:r>
            <a:endParaRPr lang="en-GB" sz="1200" b="1" i="0" kern="1200" dirty="0" smtClean="0">
              <a:solidFill>
                <a:schemeClr val="tx1"/>
              </a:solidFill>
              <a:effectLst/>
              <a:latin typeface="+mn-lt"/>
              <a:ea typeface="+mn-ea"/>
              <a:cs typeface="+mn-cs"/>
            </a:endParaRPr>
          </a:p>
          <a:p>
            <a:r>
              <a:rPr lang="en-GB" sz="1200" b="0" i="0" kern="1200" dirty="0" err="1" smtClean="0">
                <a:solidFill>
                  <a:schemeClr val="tx1"/>
                </a:solidFill>
                <a:effectLst/>
                <a:latin typeface="+mn-lt"/>
                <a:ea typeface="+mn-ea"/>
                <a:cs typeface="+mn-cs"/>
              </a:rPr>
              <a:t>Hydrofluorocarbons</a:t>
            </a:r>
            <a:r>
              <a:rPr lang="en-GB" sz="1200" b="0" i="0" kern="1200" dirty="0" smtClean="0">
                <a:solidFill>
                  <a:schemeClr val="tx1"/>
                </a:solidFill>
                <a:effectLst/>
                <a:latin typeface="+mn-lt"/>
                <a:ea typeface="+mn-ea"/>
                <a:cs typeface="+mn-cs"/>
              </a:rPr>
              <a:t>, organic compounds that contain fluorine and hydrogen atoms, are the most common type of </a:t>
            </a:r>
            <a:r>
              <a:rPr lang="en-GB" sz="1200" b="0" i="0" kern="1200" dirty="0" err="1" smtClean="0">
                <a:solidFill>
                  <a:schemeClr val="tx1"/>
                </a:solidFill>
                <a:effectLst/>
                <a:latin typeface="+mn-lt"/>
                <a:ea typeface="+mn-ea"/>
                <a:cs typeface="+mn-cs"/>
              </a:rPr>
              <a:t>organofluorine</a:t>
            </a:r>
            <a:r>
              <a:rPr lang="en-GB" sz="1200" b="0" i="0" kern="1200" dirty="0" smtClean="0">
                <a:solidFill>
                  <a:schemeClr val="tx1"/>
                </a:solidFill>
                <a:effectLst/>
                <a:latin typeface="+mn-lt"/>
                <a:ea typeface="+mn-ea"/>
                <a:cs typeface="+mn-cs"/>
              </a:rPr>
              <a:t> compounds. Used as refrigerants in place of the older </a:t>
            </a:r>
            <a:r>
              <a:rPr lang="en-GB" sz="1200" b="0" i="0" u="none" strike="noStrike" kern="1200" dirty="0" smtClean="0">
                <a:solidFill>
                  <a:schemeClr val="tx1"/>
                </a:solidFill>
                <a:effectLst/>
                <a:latin typeface="+mn-lt"/>
                <a:ea typeface="+mn-ea"/>
                <a:cs typeface="+mn-cs"/>
                <a:hlinkClick r:id="rId14" tooltip="Chlorofluorocarbon"/>
              </a:rPr>
              <a:t>chlorofluorocarbons</a:t>
            </a:r>
            <a:r>
              <a:rPr lang="en-GB" sz="1200" b="0" i="0" kern="1200" dirty="0" smtClean="0">
                <a:solidFill>
                  <a:schemeClr val="tx1"/>
                </a:solidFill>
                <a:effectLst/>
                <a:latin typeface="+mn-lt"/>
                <a:ea typeface="+mn-ea"/>
                <a:cs typeface="+mn-cs"/>
              </a:rPr>
              <a:t> such as </a:t>
            </a:r>
            <a:r>
              <a:rPr lang="en-GB" sz="1200" b="0" i="0" u="none" strike="noStrike" kern="1200" dirty="0" smtClean="0">
                <a:solidFill>
                  <a:schemeClr val="tx1"/>
                </a:solidFill>
                <a:effectLst/>
                <a:latin typeface="+mn-lt"/>
                <a:ea typeface="+mn-ea"/>
                <a:cs typeface="+mn-cs"/>
                <a:hlinkClick r:id="rId15" tooltip="Dichlorodifluoromethane"/>
              </a:rPr>
              <a:t>R-12</a:t>
            </a:r>
            <a:r>
              <a:rPr lang="en-GB" sz="1200" b="0" i="0" kern="1200" dirty="0" smtClean="0">
                <a:solidFill>
                  <a:schemeClr val="tx1"/>
                </a:solidFill>
                <a:effectLst/>
                <a:latin typeface="+mn-lt"/>
                <a:ea typeface="+mn-ea"/>
                <a:cs typeface="+mn-cs"/>
              </a:rPr>
              <a:t> and </a:t>
            </a:r>
            <a:r>
              <a:rPr lang="en-GB" sz="1200" b="0" i="0" kern="1200" dirty="0" err="1" smtClean="0">
                <a:solidFill>
                  <a:schemeClr val="tx1"/>
                </a:solidFill>
                <a:effectLst/>
                <a:latin typeface="+mn-lt"/>
                <a:ea typeface="+mn-ea"/>
                <a:cs typeface="+mn-cs"/>
              </a:rPr>
              <a:t>hydrochlorofluorocarbons</a:t>
            </a:r>
            <a:r>
              <a:rPr lang="en-GB" sz="1200" b="0" i="0" kern="1200" dirty="0" smtClean="0">
                <a:solidFill>
                  <a:schemeClr val="tx1"/>
                </a:solidFill>
                <a:effectLst/>
                <a:latin typeface="+mn-lt"/>
                <a:ea typeface="+mn-ea"/>
                <a:cs typeface="+mn-cs"/>
              </a:rPr>
              <a:t> such as </a:t>
            </a:r>
            <a:r>
              <a:rPr lang="en-GB" sz="1200" b="0" i="0" u="none" strike="noStrike" kern="1200" dirty="0" smtClean="0">
                <a:solidFill>
                  <a:schemeClr val="tx1"/>
                </a:solidFill>
                <a:effectLst/>
                <a:latin typeface="+mn-lt"/>
                <a:ea typeface="+mn-ea"/>
                <a:cs typeface="+mn-cs"/>
                <a:hlinkClick r:id="rId16" tooltip="Dichlorofluoromethane"/>
              </a:rPr>
              <a:t>R-21</a:t>
            </a:r>
            <a:r>
              <a:rPr lang="en-GB" sz="1200" b="0" i="0" kern="1200" dirty="0" smtClean="0">
                <a:solidFill>
                  <a:schemeClr val="tx1"/>
                </a:solidFill>
                <a:effectLst/>
                <a:latin typeface="+mn-lt"/>
                <a:ea typeface="+mn-ea"/>
                <a:cs typeface="+mn-cs"/>
              </a:rPr>
              <a:t>, they do not harm the ozone layer like the compounds they replace. However, they do contribute to a different process: </a:t>
            </a:r>
            <a:r>
              <a:rPr lang="en-GB" sz="1200" b="0" i="0" u="sng" kern="1200" dirty="0" smtClean="0">
                <a:solidFill>
                  <a:schemeClr val="tx1"/>
                </a:solidFill>
                <a:effectLst/>
                <a:latin typeface="+mn-lt"/>
                <a:ea typeface="+mn-ea"/>
                <a:cs typeface="+mn-cs"/>
                <a:hlinkClick r:id="rId17" tooltip="Global warming"/>
              </a:rPr>
              <a:t>global warming</a:t>
            </a:r>
            <a:r>
              <a:rPr lang="en-GB" sz="1200" b="0" i="0" kern="1200" dirty="0" smtClean="0">
                <a:solidFill>
                  <a:schemeClr val="tx1"/>
                </a:solidFill>
                <a:effectLst/>
                <a:latin typeface="+mn-lt"/>
                <a:ea typeface="+mn-ea"/>
                <a:cs typeface="+mn-cs"/>
              </a:rPr>
              <a:t>. Their atmospheric concentrations and contribution to anthropogenic greenhouse gas emissions are rapidly increasing, causing international concern about the radiative forcing caused by HFCs.</a:t>
            </a:r>
          </a:p>
          <a:p>
            <a:r>
              <a:rPr lang="en-GB" sz="1200" b="0" i="0" kern="1200" dirty="0" smtClean="0">
                <a:solidFill>
                  <a:schemeClr val="tx1"/>
                </a:solidFill>
                <a:effectLst/>
                <a:latin typeface="+mn-lt"/>
                <a:ea typeface="+mn-ea"/>
                <a:cs typeface="+mn-cs"/>
              </a:rPr>
              <a:t>Fluorocarbons with few C-F </a:t>
            </a:r>
            <a:r>
              <a:rPr lang="en-GB" sz="1200" b="0" i="0" u="none" strike="noStrike" kern="1200" dirty="0" smtClean="0">
                <a:solidFill>
                  <a:schemeClr val="tx1"/>
                </a:solidFill>
                <a:effectLst/>
                <a:latin typeface="+mn-lt"/>
                <a:ea typeface="+mn-ea"/>
                <a:cs typeface="+mn-cs"/>
                <a:hlinkClick r:id="rId18" tooltip="Chemical bond"/>
              </a:rPr>
              <a:t>bonds</a:t>
            </a:r>
            <a:r>
              <a:rPr lang="en-GB" sz="1200" b="0" i="0" kern="1200" dirty="0" smtClean="0">
                <a:solidFill>
                  <a:schemeClr val="tx1"/>
                </a:solidFill>
                <a:effectLst/>
                <a:latin typeface="+mn-lt"/>
                <a:ea typeface="+mn-ea"/>
                <a:cs typeface="+mn-cs"/>
              </a:rPr>
              <a:t> behave similarly to the parent hydrocarbons, but their reactivity can be altered significantly. For example, both </a:t>
            </a:r>
            <a:r>
              <a:rPr lang="en-GB" sz="1200" b="0" i="0" u="none" strike="noStrike" kern="1200" dirty="0" smtClean="0">
                <a:solidFill>
                  <a:schemeClr val="tx1"/>
                </a:solidFill>
                <a:effectLst/>
                <a:latin typeface="+mn-lt"/>
                <a:ea typeface="+mn-ea"/>
                <a:cs typeface="+mn-cs"/>
                <a:hlinkClick r:id="rId19" tooltip="Uracil"/>
              </a:rPr>
              <a:t>uracil</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20" tooltip="5-fluorouracil"/>
              </a:rPr>
              <a:t>5-fluorouracil</a:t>
            </a:r>
            <a:r>
              <a:rPr lang="en-GB" sz="1200" b="0" i="0" kern="1200" dirty="0" smtClean="0">
                <a:solidFill>
                  <a:schemeClr val="tx1"/>
                </a:solidFill>
                <a:effectLst/>
                <a:latin typeface="+mn-lt"/>
                <a:ea typeface="+mn-ea"/>
                <a:cs typeface="+mn-cs"/>
              </a:rPr>
              <a:t> are colourless, high-melting crystalline solids, but the latter is a potent anti-cancer drug. The use of the C-F bond in pharmaceuticals is predicated on this altered reactivity.</a:t>
            </a:r>
            <a:r>
              <a:rPr lang="en-GB" sz="1200" b="0" i="0" u="none" strike="noStrike" kern="1200" baseline="30000" dirty="0" smtClean="0">
                <a:solidFill>
                  <a:schemeClr val="tx1"/>
                </a:solidFill>
                <a:effectLst/>
                <a:latin typeface="+mn-lt"/>
                <a:ea typeface="+mn-ea"/>
                <a:cs typeface="+mn-cs"/>
                <a:hlinkClick r:id="rId21"/>
              </a:rPr>
              <a:t>[4]</a:t>
            </a:r>
            <a:r>
              <a:rPr lang="en-GB" sz="1200" b="0" i="0" kern="1200" dirty="0" smtClean="0">
                <a:solidFill>
                  <a:schemeClr val="tx1"/>
                </a:solidFill>
                <a:effectLst/>
                <a:latin typeface="+mn-lt"/>
                <a:ea typeface="+mn-ea"/>
                <a:cs typeface="+mn-cs"/>
              </a:rPr>
              <a:t> Several drugs and </a:t>
            </a:r>
            <a:r>
              <a:rPr lang="en-GB" sz="1200" b="0" i="0" u="none" strike="noStrike" kern="1200" dirty="0" smtClean="0">
                <a:solidFill>
                  <a:schemeClr val="tx1"/>
                </a:solidFill>
                <a:effectLst/>
                <a:latin typeface="+mn-lt"/>
                <a:ea typeface="+mn-ea"/>
                <a:cs typeface="+mn-cs"/>
                <a:hlinkClick r:id="rId22" tooltip="Agrochemical"/>
              </a:rPr>
              <a:t>agrochemicals</a:t>
            </a:r>
            <a:r>
              <a:rPr lang="en-GB" sz="1200" b="0" i="0" kern="1200" dirty="0" smtClean="0">
                <a:solidFill>
                  <a:schemeClr val="tx1"/>
                </a:solidFill>
                <a:effectLst/>
                <a:latin typeface="+mn-lt"/>
                <a:ea typeface="+mn-ea"/>
                <a:cs typeface="+mn-cs"/>
              </a:rPr>
              <a:t> contain only one fluorine </a:t>
            </a:r>
            <a:r>
              <a:rPr lang="en-GB" sz="1200" b="0" i="0" kern="1200" dirty="0" err="1" smtClean="0">
                <a:solidFill>
                  <a:schemeClr val="tx1"/>
                </a:solidFill>
                <a:effectLst/>
                <a:latin typeface="+mn-lt"/>
                <a:ea typeface="+mn-ea"/>
                <a:cs typeface="+mn-cs"/>
              </a:rPr>
              <a:t>center</a:t>
            </a:r>
            <a:r>
              <a:rPr lang="en-GB" sz="1200" b="0" i="0" kern="1200" dirty="0" smtClean="0">
                <a:solidFill>
                  <a:schemeClr val="tx1"/>
                </a:solidFill>
                <a:effectLst/>
                <a:latin typeface="+mn-lt"/>
                <a:ea typeface="+mn-ea"/>
                <a:cs typeface="+mn-cs"/>
              </a:rPr>
              <a:t> or one </a:t>
            </a:r>
            <a:r>
              <a:rPr lang="en-GB" sz="1200" b="0" i="0" u="none" strike="noStrike" kern="1200" dirty="0" err="1" smtClean="0">
                <a:solidFill>
                  <a:schemeClr val="tx1"/>
                </a:solidFill>
                <a:effectLst/>
                <a:latin typeface="+mn-lt"/>
                <a:ea typeface="+mn-ea"/>
                <a:cs typeface="+mn-cs"/>
                <a:hlinkClick r:id="rId23" tooltip="Trifluoromethyl"/>
              </a:rPr>
              <a:t>trifluoromethyl</a:t>
            </a:r>
            <a:r>
              <a:rPr lang="en-GB" sz="1200" b="0" i="0" kern="1200" dirty="0" smtClean="0">
                <a:solidFill>
                  <a:schemeClr val="tx1"/>
                </a:solidFill>
                <a:effectLst/>
                <a:latin typeface="+mn-lt"/>
                <a:ea typeface="+mn-ea"/>
                <a:cs typeface="+mn-cs"/>
              </a:rPr>
              <a:t> group.</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Nitrous oxide</a:t>
            </a:r>
            <a:r>
              <a:rPr lang="en-GB" sz="1200" b="0" i="0" kern="1200" dirty="0" smtClean="0">
                <a:solidFill>
                  <a:schemeClr val="tx1"/>
                </a:solidFill>
                <a:effectLst/>
                <a:latin typeface="+mn-lt"/>
                <a:ea typeface="+mn-ea"/>
                <a:cs typeface="+mn-cs"/>
              </a:rPr>
              <a:t>, commonly known as </a:t>
            </a:r>
            <a:r>
              <a:rPr lang="en-GB" sz="1200" b="1" i="0" kern="1200" dirty="0" smtClean="0">
                <a:solidFill>
                  <a:schemeClr val="tx1"/>
                </a:solidFill>
                <a:effectLst/>
                <a:latin typeface="+mn-lt"/>
                <a:ea typeface="+mn-ea"/>
                <a:cs typeface="+mn-cs"/>
              </a:rPr>
              <a:t>laughing gas</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nitrous</a:t>
            </a:r>
            <a:r>
              <a:rPr lang="en-GB" sz="1200" b="0" i="0" kern="1200" dirty="0" smtClean="0">
                <a:solidFill>
                  <a:schemeClr val="tx1"/>
                </a:solidFill>
                <a:effectLst/>
                <a:latin typeface="+mn-lt"/>
                <a:ea typeface="+mn-ea"/>
                <a:cs typeface="+mn-cs"/>
              </a:rPr>
              <a:t>, </a:t>
            </a:r>
            <a:r>
              <a:rPr lang="en-GB" sz="1200" b="1" i="0" kern="1200" dirty="0" smtClean="0">
                <a:solidFill>
                  <a:schemeClr val="tx1"/>
                </a:solidFill>
                <a:effectLst/>
                <a:latin typeface="+mn-lt"/>
                <a:ea typeface="+mn-ea"/>
                <a:cs typeface="+mn-cs"/>
              </a:rPr>
              <a:t>nitro</a:t>
            </a:r>
            <a:r>
              <a:rPr lang="en-GB" sz="1200" b="0" i="0" kern="1200" dirty="0" smtClean="0">
                <a:solidFill>
                  <a:schemeClr val="tx1"/>
                </a:solidFill>
                <a:effectLst/>
                <a:latin typeface="+mn-lt"/>
                <a:ea typeface="+mn-ea"/>
                <a:cs typeface="+mn-cs"/>
              </a:rPr>
              <a:t>, or </a:t>
            </a:r>
            <a:r>
              <a:rPr lang="en-GB" sz="1200" b="1" i="0" kern="1200" dirty="0" smtClean="0">
                <a:solidFill>
                  <a:schemeClr val="tx1"/>
                </a:solidFill>
                <a:effectLst/>
                <a:latin typeface="+mn-lt"/>
                <a:ea typeface="+mn-ea"/>
                <a:cs typeface="+mn-cs"/>
              </a:rPr>
              <a:t>NOS</a:t>
            </a:r>
            <a:r>
              <a:rPr lang="en-GB" sz="1200" b="0" i="0" u="none" strike="noStrike" kern="1200" baseline="30000" dirty="0" smtClean="0">
                <a:solidFill>
                  <a:schemeClr val="tx1"/>
                </a:solidFill>
                <a:effectLst/>
                <a:latin typeface="+mn-lt"/>
                <a:ea typeface="+mn-ea"/>
                <a:cs typeface="+mn-cs"/>
                <a:hlinkClick r:id="rId24"/>
              </a:rPr>
              <a:t>[1]</a:t>
            </a:r>
            <a:r>
              <a:rPr lang="en-GB" sz="1200" b="0" i="0" kern="1200" dirty="0" smtClean="0">
                <a:solidFill>
                  <a:schemeClr val="tx1"/>
                </a:solidFill>
                <a:effectLst/>
                <a:latin typeface="+mn-lt"/>
                <a:ea typeface="+mn-ea"/>
                <a:cs typeface="+mn-cs"/>
              </a:rPr>
              <a:t> is a </a:t>
            </a:r>
            <a:r>
              <a:rPr lang="en-GB" sz="1200" b="0" i="0" u="none" strike="noStrike" kern="1200" dirty="0" smtClean="0">
                <a:solidFill>
                  <a:schemeClr val="tx1"/>
                </a:solidFill>
                <a:effectLst/>
                <a:latin typeface="+mn-lt"/>
                <a:ea typeface="+mn-ea"/>
                <a:cs typeface="+mn-cs"/>
                <a:hlinkClick r:id="rId25" tooltip="Chemical compound"/>
              </a:rPr>
              <a:t>chemical compound</a:t>
            </a:r>
            <a:r>
              <a:rPr lang="en-GB" sz="1200" b="0" i="0" kern="1200" dirty="0" smtClean="0">
                <a:solidFill>
                  <a:schemeClr val="tx1"/>
                </a:solidFill>
                <a:effectLst/>
                <a:latin typeface="+mn-lt"/>
                <a:ea typeface="+mn-ea"/>
                <a:cs typeface="+mn-cs"/>
              </a:rPr>
              <a:t> with the </a:t>
            </a:r>
            <a:r>
              <a:rPr lang="en-GB" sz="1200" b="0" i="0" u="none" strike="noStrike" kern="1200" dirty="0" err="1" smtClean="0">
                <a:solidFill>
                  <a:schemeClr val="tx1"/>
                </a:solidFill>
                <a:effectLst/>
                <a:latin typeface="+mn-lt"/>
                <a:ea typeface="+mn-ea"/>
                <a:cs typeface="+mn-cs"/>
                <a:hlinkClick r:id="rId26" tooltip="Chemical formula"/>
              </a:rPr>
              <a:t>formula</a:t>
            </a:r>
            <a:r>
              <a:rPr lang="en-GB" sz="1200" b="0" i="0" kern="1200" dirty="0" err="1" smtClean="0">
                <a:solidFill>
                  <a:schemeClr val="tx1"/>
                </a:solidFill>
                <a:effectLst/>
                <a:latin typeface="+mn-lt"/>
                <a:ea typeface="+mn-ea"/>
                <a:cs typeface="+mn-cs"/>
              </a:rPr>
              <a:t>N</a:t>
            </a:r>
            <a:r>
              <a:rPr lang="en-GB" sz="1200" b="0" i="0" kern="1200" dirty="0" smtClean="0">
                <a:solidFill>
                  <a:schemeClr val="tx1"/>
                </a:solidFill>
                <a:effectLst/>
                <a:latin typeface="+mn-lt"/>
                <a:ea typeface="+mn-ea"/>
                <a:cs typeface="+mn-cs"/>
              </a:rPr>
              <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2O. It is an </a:t>
            </a:r>
            <a:r>
              <a:rPr lang="en-GB" sz="1200" b="0" i="0" u="none" strike="noStrike" kern="1200" dirty="0" smtClean="0">
                <a:solidFill>
                  <a:schemeClr val="tx1"/>
                </a:solidFill>
                <a:effectLst/>
                <a:latin typeface="+mn-lt"/>
                <a:ea typeface="+mn-ea"/>
                <a:cs typeface="+mn-cs"/>
                <a:hlinkClick r:id="rId27" tooltip="Nitrogen oxide"/>
              </a:rPr>
              <a:t>oxide of nitrogen</a:t>
            </a:r>
            <a:r>
              <a:rPr lang="en-GB" sz="1200" b="0" i="0" kern="1200" dirty="0" smtClean="0">
                <a:solidFill>
                  <a:schemeClr val="tx1"/>
                </a:solidFill>
                <a:effectLst/>
                <a:latin typeface="+mn-lt"/>
                <a:ea typeface="+mn-ea"/>
                <a:cs typeface="+mn-cs"/>
              </a:rPr>
              <a:t>. At room temperature, it is a colourless, </a:t>
            </a:r>
            <a:r>
              <a:rPr lang="en-GB" sz="1200" b="0" i="0" u="none" strike="noStrike" kern="1200" dirty="0" smtClean="0">
                <a:solidFill>
                  <a:schemeClr val="tx1"/>
                </a:solidFill>
                <a:effectLst/>
                <a:latin typeface="+mn-lt"/>
                <a:ea typeface="+mn-ea"/>
                <a:cs typeface="+mn-cs"/>
                <a:hlinkClick r:id="rId28" tooltip="Flammability"/>
              </a:rPr>
              <a:t>non-flammable</a:t>
            </a:r>
            <a:r>
              <a:rPr lang="en-GB" sz="1200" b="0" i="0" kern="120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hlinkClick r:id="rId29" tooltip="Gas"/>
              </a:rPr>
              <a:t>gas</a:t>
            </a:r>
            <a:r>
              <a:rPr lang="en-GB" sz="1200" b="0" i="0" kern="1200" dirty="0" smtClean="0">
                <a:solidFill>
                  <a:schemeClr val="tx1"/>
                </a:solidFill>
                <a:effectLst/>
                <a:latin typeface="+mn-lt"/>
                <a:ea typeface="+mn-ea"/>
                <a:cs typeface="+mn-cs"/>
              </a:rPr>
              <a:t>, with a slightly sweet odour and taste. It is used in </a:t>
            </a:r>
            <a:r>
              <a:rPr lang="en-GB" sz="1200" b="0" i="0" u="none" strike="noStrike" kern="1200" dirty="0" smtClean="0">
                <a:solidFill>
                  <a:schemeClr val="tx1"/>
                </a:solidFill>
                <a:effectLst/>
                <a:latin typeface="+mn-lt"/>
                <a:ea typeface="+mn-ea"/>
                <a:cs typeface="+mn-cs"/>
                <a:hlinkClick r:id="rId30" tooltip="Surgery"/>
              </a:rPr>
              <a:t>surgery</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31" tooltip="Dentistry"/>
              </a:rPr>
              <a:t>dentistry</a:t>
            </a:r>
            <a:r>
              <a:rPr lang="en-GB" sz="1200" b="0" i="0" kern="1200" dirty="0" smtClean="0">
                <a:solidFill>
                  <a:schemeClr val="tx1"/>
                </a:solidFill>
                <a:effectLst/>
                <a:latin typeface="+mn-lt"/>
                <a:ea typeface="+mn-ea"/>
                <a:cs typeface="+mn-cs"/>
              </a:rPr>
              <a:t> for its </a:t>
            </a:r>
            <a:r>
              <a:rPr lang="en-GB" sz="1200" b="0" i="0" u="none" strike="noStrike" kern="1200" dirty="0" smtClean="0">
                <a:solidFill>
                  <a:schemeClr val="tx1"/>
                </a:solidFill>
                <a:effectLst/>
                <a:latin typeface="+mn-lt"/>
                <a:ea typeface="+mn-ea"/>
                <a:cs typeface="+mn-cs"/>
                <a:hlinkClick r:id="rId32" tooltip="Anesthesia"/>
              </a:rPr>
              <a:t>anaesthetic</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33" tooltip="Analgesic"/>
              </a:rPr>
              <a:t>analgesic</a:t>
            </a:r>
            <a:r>
              <a:rPr lang="en-GB" sz="1200" b="0" i="0" kern="1200" dirty="0" smtClean="0">
                <a:solidFill>
                  <a:schemeClr val="tx1"/>
                </a:solidFill>
                <a:effectLst/>
                <a:latin typeface="+mn-lt"/>
                <a:ea typeface="+mn-ea"/>
                <a:cs typeface="+mn-cs"/>
              </a:rPr>
              <a:t> effects. It is known as "laughing gas" due to </a:t>
            </a:r>
            <a:r>
              <a:rPr lang="en-GB" sz="1200" b="0" i="0" kern="1200" dirty="0" err="1" smtClean="0">
                <a:solidFill>
                  <a:schemeClr val="tx1"/>
                </a:solidFill>
                <a:effectLst/>
                <a:latin typeface="+mn-lt"/>
                <a:ea typeface="+mn-ea"/>
                <a:cs typeface="+mn-cs"/>
              </a:rPr>
              <a:t>the</a:t>
            </a:r>
            <a:r>
              <a:rPr lang="en-GB" sz="1200" b="0" i="0" u="none" strike="noStrike" kern="1200" dirty="0" err="1" smtClean="0">
                <a:solidFill>
                  <a:schemeClr val="tx1"/>
                </a:solidFill>
                <a:effectLst/>
                <a:latin typeface="+mn-lt"/>
                <a:ea typeface="+mn-ea"/>
                <a:cs typeface="+mn-cs"/>
                <a:hlinkClick r:id="rId34" tooltip="Euphoria"/>
              </a:rPr>
              <a:t>euphoric</a:t>
            </a:r>
            <a:r>
              <a:rPr lang="en-GB" sz="1200" b="0" i="0" kern="1200" dirty="0" smtClean="0">
                <a:solidFill>
                  <a:schemeClr val="tx1"/>
                </a:solidFill>
                <a:effectLst/>
                <a:latin typeface="+mn-lt"/>
                <a:ea typeface="+mn-ea"/>
                <a:cs typeface="+mn-cs"/>
              </a:rPr>
              <a:t> effects of inhaling it, a property that has led to its </a:t>
            </a:r>
            <a:r>
              <a:rPr lang="en-GB" sz="1200" b="0" i="0" u="none" strike="noStrike" kern="1200" dirty="0" smtClean="0">
                <a:solidFill>
                  <a:schemeClr val="tx1"/>
                </a:solidFill>
                <a:effectLst/>
                <a:latin typeface="+mn-lt"/>
                <a:ea typeface="+mn-ea"/>
                <a:cs typeface="+mn-cs"/>
                <a:hlinkClick r:id="rId35" tooltip="Recreational drug use"/>
              </a:rPr>
              <a:t>recreational use</a:t>
            </a:r>
            <a:r>
              <a:rPr lang="en-GB" sz="1200" b="0" i="0" kern="1200" dirty="0" smtClean="0">
                <a:solidFill>
                  <a:schemeClr val="tx1"/>
                </a:solidFill>
                <a:effectLst/>
                <a:latin typeface="+mn-lt"/>
                <a:ea typeface="+mn-ea"/>
                <a:cs typeface="+mn-cs"/>
              </a:rPr>
              <a:t> as a </a:t>
            </a:r>
            <a:r>
              <a:rPr lang="en-GB" sz="1200" b="0" i="0" u="none" strike="noStrike" kern="1200" dirty="0" smtClean="0">
                <a:solidFill>
                  <a:schemeClr val="tx1"/>
                </a:solidFill>
                <a:effectLst/>
                <a:latin typeface="+mn-lt"/>
                <a:ea typeface="+mn-ea"/>
                <a:cs typeface="+mn-cs"/>
                <a:hlinkClick r:id="rId36" tooltip="Dissociative drug"/>
              </a:rPr>
              <a:t>dissociative</a:t>
            </a:r>
            <a:r>
              <a:rPr lang="en-GB" sz="1200" b="0" i="0" kern="1200" dirty="0" smtClean="0">
                <a:solidFill>
                  <a:schemeClr val="tx1"/>
                </a:solidFill>
                <a:effectLst/>
                <a:latin typeface="+mn-lt"/>
                <a:ea typeface="+mn-ea"/>
                <a:cs typeface="+mn-cs"/>
              </a:rPr>
              <a:t> anaesthetic. It is also used as an </a:t>
            </a:r>
            <a:r>
              <a:rPr lang="en-GB" sz="1200" b="0" i="0" u="none" strike="noStrike" kern="1200" dirty="0" smtClean="0">
                <a:solidFill>
                  <a:schemeClr val="tx1"/>
                </a:solidFill>
                <a:effectLst/>
                <a:latin typeface="+mn-lt"/>
                <a:ea typeface="+mn-ea"/>
                <a:cs typeface="+mn-cs"/>
                <a:hlinkClick r:id="rId37" tooltip="Oxidizing agent"/>
              </a:rPr>
              <a:t>oxidizer</a:t>
            </a:r>
            <a:r>
              <a:rPr lang="en-GB" sz="1200" b="0" i="0" kern="1200" dirty="0" smtClean="0">
                <a:solidFill>
                  <a:schemeClr val="tx1"/>
                </a:solidFill>
                <a:effectLst/>
                <a:latin typeface="+mn-lt"/>
                <a:ea typeface="+mn-ea"/>
                <a:cs typeface="+mn-cs"/>
              </a:rPr>
              <a:t> in the launching of </a:t>
            </a:r>
            <a:r>
              <a:rPr lang="en-GB" sz="1200" b="0" i="0" u="none" strike="noStrike" kern="1200" dirty="0" smtClean="0">
                <a:solidFill>
                  <a:schemeClr val="tx1"/>
                </a:solidFill>
                <a:effectLst/>
                <a:latin typeface="+mn-lt"/>
                <a:ea typeface="+mn-ea"/>
                <a:cs typeface="+mn-cs"/>
                <a:hlinkClick r:id="rId38" tooltip="Rocket"/>
              </a:rPr>
              <a:t>rockets</a:t>
            </a:r>
            <a:r>
              <a:rPr lang="en-GB" sz="1200" b="0" i="0" u="none" strike="noStrike" kern="1200" baseline="30000" dirty="0" smtClean="0">
                <a:solidFill>
                  <a:schemeClr val="tx1"/>
                </a:solidFill>
                <a:effectLst/>
                <a:latin typeface="+mn-lt"/>
                <a:ea typeface="+mn-ea"/>
                <a:cs typeface="+mn-cs"/>
                <a:hlinkClick r:id="rId39"/>
              </a:rPr>
              <a:t>[2]</a:t>
            </a:r>
            <a:r>
              <a:rPr lang="en-GB" sz="1200" b="0" i="0" kern="1200" dirty="0" smtClean="0">
                <a:solidFill>
                  <a:schemeClr val="tx1"/>
                </a:solidFill>
                <a:effectLst/>
                <a:latin typeface="+mn-lt"/>
                <a:ea typeface="+mn-ea"/>
                <a:cs typeface="+mn-cs"/>
              </a:rPr>
              <a:t> and in </a:t>
            </a:r>
            <a:r>
              <a:rPr lang="en-GB" sz="1200" b="0" i="0" u="none" strike="noStrike" kern="1200" dirty="0" smtClean="0">
                <a:solidFill>
                  <a:schemeClr val="tx1"/>
                </a:solidFill>
                <a:effectLst/>
                <a:latin typeface="+mn-lt"/>
                <a:ea typeface="+mn-ea"/>
                <a:cs typeface="+mn-cs"/>
                <a:hlinkClick r:id="rId40" tooltip="Auto racing"/>
              </a:rPr>
              <a:t>motor racing</a:t>
            </a:r>
            <a:r>
              <a:rPr lang="en-GB" sz="1200" b="0" i="0" kern="1200" dirty="0" smtClean="0">
                <a:solidFill>
                  <a:schemeClr val="tx1"/>
                </a:solidFill>
                <a:effectLst/>
                <a:latin typeface="+mn-lt"/>
                <a:ea typeface="+mn-ea"/>
                <a:cs typeface="+mn-cs"/>
              </a:rPr>
              <a:t> to increase the power output of </a:t>
            </a:r>
            <a:r>
              <a:rPr lang="en-GB" sz="1200" b="0" i="0" u="none" strike="noStrike" kern="1200" dirty="0" smtClean="0">
                <a:solidFill>
                  <a:schemeClr val="tx1"/>
                </a:solidFill>
                <a:effectLst/>
                <a:latin typeface="+mn-lt"/>
                <a:ea typeface="+mn-ea"/>
                <a:cs typeface="+mn-cs"/>
                <a:hlinkClick r:id="rId41" tooltip="Piston engine"/>
              </a:rPr>
              <a:t>engines</a:t>
            </a:r>
            <a:r>
              <a:rPr lang="en-GB" sz="1200" b="0" i="0" kern="1200" dirty="0" smtClean="0">
                <a:solidFill>
                  <a:schemeClr val="tx1"/>
                </a:solidFill>
                <a:effectLst/>
                <a:latin typeface="+mn-lt"/>
                <a:ea typeface="+mn-ea"/>
                <a:cs typeface="+mn-cs"/>
              </a:rPr>
              <a:t>. At elevated temperatures, nitrous oxide is a powerful oxidizer similar to molecular oxygen.</a:t>
            </a:r>
          </a:p>
          <a:p>
            <a:r>
              <a:rPr lang="en-GB" sz="1200" b="0" i="0" kern="1200" dirty="0" smtClean="0">
                <a:solidFill>
                  <a:schemeClr val="tx1"/>
                </a:solidFill>
                <a:effectLst/>
                <a:latin typeface="+mn-lt"/>
                <a:ea typeface="+mn-ea"/>
                <a:cs typeface="+mn-cs"/>
              </a:rPr>
              <a:t>Nitrous oxide gives rise to </a:t>
            </a:r>
            <a:r>
              <a:rPr lang="en-GB" sz="1200" b="0" i="0" u="none" strike="noStrike" kern="1200" dirty="0" smtClean="0">
                <a:solidFill>
                  <a:schemeClr val="tx1"/>
                </a:solidFill>
                <a:effectLst/>
                <a:latin typeface="+mn-lt"/>
                <a:ea typeface="+mn-ea"/>
                <a:cs typeface="+mn-cs"/>
                <a:hlinkClick r:id="rId42" tooltip="Nitric oxide"/>
              </a:rPr>
              <a:t>nitric oxide</a:t>
            </a:r>
            <a:r>
              <a:rPr lang="en-GB" sz="1200" b="0" i="0" kern="1200" dirty="0" smtClean="0">
                <a:solidFill>
                  <a:schemeClr val="tx1"/>
                </a:solidFill>
                <a:effectLst/>
                <a:latin typeface="+mn-lt"/>
                <a:ea typeface="+mn-ea"/>
                <a:cs typeface="+mn-cs"/>
              </a:rPr>
              <a:t> (NO) on reaction with oxygen atoms, and this NO in turn reacts with </a:t>
            </a:r>
            <a:r>
              <a:rPr lang="en-GB" sz="1200" b="0" i="0" u="none" strike="noStrike" kern="1200" dirty="0" smtClean="0">
                <a:solidFill>
                  <a:schemeClr val="tx1"/>
                </a:solidFill>
                <a:effectLst/>
                <a:latin typeface="+mn-lt"/>
                <a:ea typeface="+mn-ea"/>
                <a:cs typeface="+mn-cs"/>
                <a:hlinkClick r:id="rId43" tooltip="Ozone"/>
              </a:rPr>
              <a:t>ozone</a:t>
            </a:r>
            <a:r>
              <a:rPr lang="en-GB" sz="1200" b="0" i="0" kern="1200" dirty="0" smtClean="0">
                <a:solidFill>
                  <a:schemeClr val="tx1"/>
                </a:solidFill>
                <a:effectLst/>
                <a:latin typeface="+mn-lt"/>
                <a:ea typeface="+mn-ea"/>
                <a:cs typeface="+mn-cs"/>
              </a:rPr>
              <a:t>. As a result, it is the main naturally occurring regulator of </a:t>
            </a:r>
            <a:r>
              <a:rPr lang="en-GB" sz="1200" b="0" i="0" u="none" strike="noStrike" kern="1200" dirty="0" smtClean="0">
                <a:solidFill>
                  <a:schemeClr val="tx1"/>
                </a:solidFill>
                <a:effectLst/>
                <a:latin typeface="+mn-lt"/>
                <a:ea typeface="+mn-ea"/>
                <a:cs typeface="+mn-cs"/>
                <a:hlinkClick r:id="rId44" tooltip="Stratosphere"/>
              </a:rPr>
              <a:t>stratospheric</a:t>
            </a:r>
            <a:r>
              <a:rPr lang="en-GB" sz="1200" b="0" i="0" kern="1200" dirty="0" smtClean="0">
                <a:solidFill>
                  <a:schemeClr val="tx1"/>
                </a:solidFill>
                <a:effectLst/>
                <a:latin typeface="+mn-lt"/>
                <a:ea typeface="+mn-ea"/>
                <a:cs typeface="+mn-cs"/>
              </a:rPr>
              <a:t> ozone. It is also a major </a:t>
            </a:r>
            <a:r>
              <a:rPr lang="en-GB" sz="1200" b="0" i="0" u="none" strike="noStrike" kern="1200" dirty="0" smtClean="0">
                <a:solidFill>
                  <a:schemeClr val="tx1"/>
                </a:solidFill>
                <a:effectLst/>
                <a:latin typeface="+mn-lt"/>
                <a:ea typeface="+mn-ea"/>
                <a:cs typeface="+mn-cs"/>
                <a:hlinkClick r:id="rId45" tooltip="Greenhouse gas"/>
              </a:rPr>
              <a:t>greenhouse gas</a:t>
            </a:r>
            <a:r>
              <a:rPr lang="en-GB" sz="1200" b="0" i="0" kern="1200" dirty="0" smtClean="0">
                <a:solidFill>
                  <a:schemeClr val="tx1"/>
                </a:solidFill>
                <a:effectLst/>
                <a:latin typeface="+mn-lt"/>
                <a:ea typeface="+mn-ea"/>
                <a:cs typeface="+mn-cs"/>
              </a:rPr>
              <a:t> and </a:t>
            </a:r>
            <a:r>
              <a:rPr lang="en-GB" sz="1200" b="0" i="0" u="none" strike="noStrike" kern="1200" dirty="0" smtClean="0">
                <a:solidFill>
                  <a:schemeClr val="tx1"/>
                </a:solidFill>
                <a:effectLst/>
                <a:latin typeface="+mn-lt"/>
                <a:ea typeface="+mn-ea"/>
                <a:cs typeface="+mn-cs"/>
                <a:hlinkClick r:id="rId46" tooltip="Air pollutant"/>
              </a:rPr>
              <a:t>air pollutant</a:t>
            </a:r>
            <a:r>
              <a:rPr lang="en-GB" sz="1200" b="0" i="0" kern="1200" dirty="0" smtClean="0">
                <a:solidFill>
                  <a:schemeClr val="tx1"/>
                </a:solidFill>
                <a:effectLst/>
                <a:latin typeface="+mn-lt"/>
                <a:ea typeface="+mn-ea"/>
                <a:cs typeface="+mn-cs"/>
              </a:rPr>
              <a:t>. Considered over a 100-year period, it has 298 times more impact per unit mass (</a:t>
            </a:r>
            <a:r>
              <a:rPr lang="en-GB" sz="1200" b="0" i="0" u="none" strike="noStrike" kern="1200" dirty="0" smtClean="0">
                <a:solidFill>
                  <a:schemeClr val="tx1"/>
                </a:solidFill>
                <a:effectLst/>
                <a:latin typeface="+mn-lt"/>
                <a:ea typeface="+mn-ea"/>
                <a:cs typeface="+mn-cs"/>
                <a:hlinkClick r:id="rId47" tooltip="Global warming potential"/>
              </a:rPr>
              <a:t>global warming potential</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than</a:t>
            </a:r>
            <a:r>
              <a:rPr lang="en-GB" sz="1200" b="0" i="0" u="none" strike="noStrike" kern="1200" dirty="0" err="1" smtClean="0">
                <a:solidFill>
                  <a:schemeClr val="tx1"/>
                </a:solidFill>
                <a:effectLst/>
                <a:latin typeface="+mn-lt"/>
                <a:ea typeface="+mn-ea"/>
                <a:cs typeface="+mn-cs"/>
                <a:hlinkClick r:id="rId48" tooltip="Carbon dioxide"/>
              </a:rPr>
              <a:t>carbon</a:t>
            </a:r>
            <a:r>
              <a:rPr lang="en-GB" sz="1200" b="0" i="0" u="none" strike="noStrike" kern="1200" dirty="0" smtClean="0">
                <a:solidFill>
                  <a:schemeClr val="tx1"/>
                </a:solidFill>
                <a:effectLst/>
                <a:latin typeface="+mn-lt"/>
                <a:ea typeface="+mn-ea"/>
                <a:cs typeface="+mn-cs"/>
                <a:hlinkClick r:id="rId48" tooltip="Carbon dioxide"/>
              </a:rPr>
              <a:t> dioxide</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49"/>
              </a:rPr>
              <a:t>[3]</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Used in hydrocarbon engines, </a:t>
            </a:r>
            <a:r>
              <a:rPr lang="en-GB" sz="1200" b="0" i="0" kern="1200" dirty="0" err="1" smtClean="0">
                <a:solidFill>
                  <a:schemeClr val="tx1"/>
                </a:solidFill>
                <a:effectLst/>
                <a:latin typeface="+mn-lt"/>
                <a:ea typeface="+mn-ea"/>
                <a:cs typeface="+mn-cs"/>
              </a:rPr>
              <a:t>anesthesia</a:t>
            </a:r>
            <a:r>
              <a:rPr lang="en-GB" sz="1200" b="0" i="0" kern="120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 aerosol propellant …</a:t>
            </a:r>
          </a:p>
          <a:p>
            <a:endParaRPr lang="en-GB" sz="1200" b="0" i="0" kern="1200" baseline="0" dirty="0" smtClean="0">
              <a:solidFill>
                <a:schemeClr val="tx1"/>
              </a:solidFill>
              <a:effectLst/>
              <a:latin typeface="+mn-lt"/>
              <a:ea typeface="+mn-ea"/>
              <a:cs typeface="+mn-cs"/>
            </a:endParaRPr>
          </a:p>
          <a:p>
            <a:r>
              <a:rPr lang="en-GB" sz="1200" b="1" i="0" kern="1200" dirty="0" err="1" smtClean="0">
                <a:solidFill>
                  <a:schemeClr val="tx1"/>
                </a:solidFill>
                <a:effectLst/>
                <a:latin typeface="+mn-lt"/>
                <a:ea typeface="+mn-ea"/>
                <a:cs typeface="+mn-cs"/>
              </a:rPr>
              <a:t>sulfur</a:t>
            </a:r>
            <a:r>
              <a:rPr lang="en-GB" sz="1200" b="1" i="0" kern="1200" dirty="0" smtClean="0">
                <a:solidFill>
                  <a:schemeClr val="tx1"/>
                </a:solidFill>
                <a:effectLst/>
                <a:latin typeface="+mn-lt"/>
                <a:ea typeface="+mn-ea"/>
                <a:cs typeface="+mn-cs"/>
              </a:rPr>
              <a:t> hexafluoride</a:t>
            </a:r>
            <a:r>
              <a:rPr lang="en-GB" sz="1200" b="0" i="0" kern="1200" dirty="0" smtClean="0">
                <a:solidFill>
                  <a:schemeClr val="tx1"/>
                </a:solidFill>
                <a:effectLst/>
                <a:latin typeface="+mn-lt"/>
                <a:ea typeface="+mn-ea"/>
                <a:cs typeface="+mn-cs"/>
              </a:rPr>
              <a:t> (SF6) is an </a:t>
            </a:r>
            <a:r>
              <a:rPr lang="en-GB" sz="1200" b="0" i="0" u="none" strike="noStrike" kern="1200" dirty="0" smtClean="0">
                <a:solidFill>
                  <a:schemeClr val="tx1"/>
                </a:solidFill>
                <a:effectLst/>
                <a:latin typeface="+mn-lt"/>
                <a:ea typeface="+mn-ea"/>
                <a:cs typeface="+mn-cs"/>
                <a:hlinkClick r:id="rId50" tooltip="Inorganic compound"/>
              </a:rPr>
              <a:t>inorganic</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colorless</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odorless</a:t>
            </a:r>
            <a:r>
              <a:rPr lang="en-GB" sz="1200" b="0" i="0" kern="1200" dirty="0" smtClean="0">
                <a:solidFill>
                  <a:schemeClr val="tx1"/>
                </a:solidFill>
                <a:effectLst/>
                <a:latin typeface="+mn-lt"/>
                <a:ea typeface="+mn-ea"/>
                <a:cs typeface="+mn-cs"/>
              </a:rPr>
              <a:t>, non-</a:t>
            </a:r>
            <a:r>
              <a:rPr lang="en-GB" sz="1200" b="0" i="0" u="none" strike="noStrike" kern="1200" dirty="0" smtClean="0">
                <a:solidFill>
                  <a:schemeClr val="tx1"/>
                </a:solidFill>
                <a:effectLst/>
                <a:latin typeface="+mn-lt"/>
                <a:ea typeface="+mn-ea"/>
                <a:cs typeface="+mn-cs"/>
                <a:hlinkClick r:id="rId51" tooltip="Flammable"/>
              </a:rPr>
              <a:t>flammable</a:t>
            </a:r>
            <a:r>
              <a:rPr lang="en-GB" sz="1200" b="0" i="0" kern="1200" dirty="0" smtClean="0">
                <a:solidFill>
                  <a:schemeClr val="tx1"/>
                </a:solidFill>
                <a:effectLst/>
                <a:latin typeface="+mn-lt"/>
                <a:ea typeface="+mn-ea"/>
                <a:cs typeface="+mn-cs"/>
              </a:rPr>
              <a:t>, extremely potent </a:t>
            </a:r>
            <a:r>
              <a:rPr lang="en-GB" sz="1200" b="0" i="0" u="none" strike="noStrike" kern="1200" dirty="0" smtClean="0">
                <a:solidFill>
                  <a:schemeClr val="tx1"/>
                </a:solidFill>
                <a:effectLst/>
                <a:latin typeface="+mn-lt"/>
                <a:ea typeface="+mn-ea"/>
                <a:cs typeface="+mn-cs"/>
                <a:hlinkClick r:id="rId45" tooltip="Greenhouse gas"/>
              </a:rPr>
              <a:t>greenhouse gas</a:t>
            </a:r>
            <a:r>
              <a:rPr lang="en-GB" sz="1200" b="0" i="0" kern="1200" dirty="0" smtClean="0">
                <a:solidFill>
                  <a:schemeClr val="tx1"/>
                </a:solidFill>
                <a:effectLst/>
                <a:latin typeface="+mn-lt"/>
                <a:ea typeface="+mn-ea"/>
                <a:cs typeface="+mn-cs"/>
              </a:rPr>
              <a:t> which is an excellent </a:t>
            </a:r>
            <a:r>
              <a:rPr lang="en-GB" sz="1200" b="0" i="0" u="none" strike="noStrike" kern="1200" dirty="0" smtClean="0">
                <a:solidFill>
                  <a:schemeClr val="tx1"/>
                </a:solidFill>
                <a:effectLst/>
                <a:latin typeface="+mn-lt"/>
                <a:ea typeface="+mn-ea"/>
                <a:cs typeface="+mn-cs"/>
                <a:hlinkClick r:id="rId52" tooltip="Insulator (electricity)"/>
              </a:rPr>
              <a:t>electrical insulator</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53"/>
              </a:rPr>
              <a:t>[3]</a:t>
            </a:r>
            <a:r>
              <a:rPr lang="en-GB" sz="1200" b="0" i="0" kern="1200" dirty="0" smtClean="0">
                <a:solidFill>
                  <a:schemeClr val="tx1"/>
                </a:solidFill>
                <a:effectLst/>
                <a:latin typeface="+mn-lt"/>
                <a:ea typeface="+mn-ea"/>
                <a:cs typeface="+mn-cs"/>
              </a:rPr>
              <a:t> SF</a:t>
            </a:r>
            <a:br>
              <a:rPr lang="en-GB" sz="1200" b="0" i="0" kern="1200" dirty="0" smtClean="0">
                <a:solidFill>
                  <a:schemeClr val="tx1"/>
                </a:solidFill>
                <a:effectLst/>
                <a:latin typeface="+mn-lt"/>
                <a:ea typeface="+mn-ea"/>
                <a:cs typeface="+mn-cs"/>
              </a:rPr>
            </a:br>
            <a:r>
              <a:rPr lang="en-GB" sz="1200" b="0" i="0" kern="1200" dirty="0" smtClean="0">
                <a:solidFill>
                  <a:schemeClr val="tx1"/>
                </a:solidFill>
                <a:effectLst/>
                <a:latin typeface="+mn-lt"/>
                <a:ea typeface="+mn-ea"/>
                <a:cs typeface="+mn-cs"/>
              </a:rPr>
              <a:t>6 has an </a:t>
            </a:r>
            <a:r>
              <a:rPr lang="en-GB" sz="1200" b="0" i="0" u="none" strike="noStrike" kern="1200" dirty="0" smtClean="0">
                <a:solidFill>
                  <a:schemeClr val="tx1"/>
                </a:solidFill>
                <a:effectLst/>
                <a:latin typeface="+mn-lt"/>
                <a:ea typeface="+mn-ea"/>
                <a:cs typeface="+mn-cs"/>
                <a:hlinkClick r:id="rId54" tooltip="Octahedral geometry"/>
              </a:rPr>
              <a:t>octahedral geometry</a:t>
            </a:r>
            <a:r>
              <a:rPr lang="en-GB" sz="1200" b="0" i="0" kern="1200" dirty="0" smtClean="0">
                <a:solidFill>
                  <a:schemeClr val="tx1"/>
                </a:solidFill>
                <a:effectLst/>
                <a:latin typeface="+mn-lt"/>
                <a:ea typeface="+mn-ea"/>
                <a:cs typeface="+mn-cs"/>
              </a:rPr>
              <a:t>, consisting of six </a:t>
            </a:r>
            <a:r>
              <a:rPr lang="en-GB" sz="1200" b="0" i="0" u="none" strike="noStrike" kern="1200" dirty="0" smtClean="0">
                <a:solidFill>
                  <a:schemeClr val="tx1"/>
                </a:solidFill>
                <a:effectLst/>
                <a:latin typeface="+mn-lt"/>
                <a:ea typeface="+mn-ea"/>
                <a:cs typeface="+mn-cs"/>
                <a:hlinkClick r:id="rId5" tooltip="Fluorine"/>
              </a:rPr>
              <a:t>fluorine</a:t>
            </a:r>
            <a:r>
              <a:rPr lang="en-GB" sz="1200" b="0" i="0" kern="1200" dirty="0" smtClean="0">
                <a:solidFill>
                  <a:schemeClr val="tx1"/>
                </a:solidFill>
                <a:effectLst/>
                <a:latin typeface="+mn-lt"/>
                <a:ea typeface="+mn-ea"/>
                <a:cs typeface="+mn-cs"/>
              </a:rPr>
              <a:t> atoms attached to a </a:t>
            </a:r>
            <a:r>
              <a:rPr lang="en-GB" sz="1200" b="0" i="0" kern="1200" dirty="0" err="1" smtClean="0">
                <a:solidFill>
                  <a:schemeClr val="tx1"/>
                </a:solidFill>
                <a:effectLst/>
                <a:latin typeface="+mn-lt"/>
                <a:ea typeface="+mn-ea"/>
                <a:cs typeface="+mn-cs"/>
              </a:rPr>
              <a:t>central</a:t>
            </a:r>
            <a:r>
              <a:rPr lang="en-GB" sz="1200" b="0" i="0" u="none" strike="noStrike" kern="1200" dirty="0" err="1" smtClean="0">
                <a:solidFill>
                  <a:schemeClr val="tx1"/>
                </a:solidFill>
                <a:effectLst/>
                <a:latin typeface="+mn-lt"/>
                <a:ea typeface="+mn-ea"/>
                <a:cs typeface="+mn-cs"/>
                <a:hlinkClick r:id="rId55" tooltip="Sulfur"/>
              </a:rPr>
              <a:t>sulfur</a:t>
            </a:r>
            <a:r>
              <a:rPr lang="en-GB" sz="1200" b="0" i="0" kern="1200" dirty="0" smtClean="0">
                <a:solidFill>
                  <a:schemeClr val="tx1"/>
                </a:solidFill>
                <a:effectLst/>
                <a:latin typeface="+mn-lt"/>
                <a:ea typeface="+mn-ea"/>
                <a:cs typeface="+mn-cs"/>
              </a:rPr>
              <a:t> atom. It is a </a:t>
            </a:r>
            <a:r>
              <a:rPr lang="en-GB" sz="1200" b="0" i="0" u="none" strike="noStrike" kern="1200" dirty="0" err="1" smtClean="0">
                <a:solidFill>
                  <a:schemeClr val="tx1"/>
                </a:solidFill>
                <a:effectLst/>
                <a:latin typeface="+mn-lt"/>
                <a:ea typeface="+mn-ea"/>
                <a:cs typeface="+mn-cs"/>
                <a:hlinkClick r:id="rId56" tooltip="Hypervalent molecule"/>
              </a:rPr>
              <a:t>hypervalent</a:t>
            </a:r>
            <a:r>
              <a:rPr lang="en-GB" sz="1200" b="0" i="0" u="none" strike="noStrike" kern="1200" dirty="0" smtClean="0">
                <a:solidFill>
                  <a:schemeClr val="tx1"/>
                </a:solidFill>
                <a:effectLst/>
                <a:latin typeface="+mn-lt"/>
                <a:ea typeface="+mn-ea"/>
                <a:cs typeface="+mn-cs"/>
                <a:hlinkClick r:id="rId56" tooltip="Hypervalent molecule"/>
              </a:rPr>
              <a:t> molecule</a:t>
            </a:r>
            <a:r>
              <a:rPr lang="en-GB" sz="1200" b="0" i="0" kern="1200" dirty="0" smtClean="0">
                <a:solidFill>
                  <a:schemeClr val="tx1"/>
                </a:solidFill>
                <a:effectLst/>
                <a:latin typeface="+mn-lt"/>
                <a:ea typeface="+mn-ea"/>
                <a:cs typeface="+mn-cs"/>
              </a:rPr>
              <a:t>. Typical for a nonpolar gas, it is poorly </a:t>
            </a:r>
            <a:r>
              <a:rPr lang="en-GB" sz="1200" b="0" i="0" u="none" strike="noStrike" kern="1200" dirty="0" smtClean="0">
                <a:solidFill>
                  <a:schemeClr val="tx1"/>
                </a:solidFill>
                <a:effectLst/>
                <a:latin typeface="+mn-lt"/>
                <a:ea typeface="+mn-ea"/>
                <a:cs typeface="+mn-cs"/>
                <a:hlinkClick r:id="rId57" tooltip="Soluble"/>
              </a:rPr>
              <a:t>soluble</a:t>
            </a:r>
            <a:r>
              <a:rPr lang="en-GB" sz="1200" b="0" i="0" kern="1200" dirty="0" smtClean="0">
                <a:solidFill>
                  <a:schemeClr val="tx1"/>
                </a:solidFill>
                <a:effectLst/>
                <a:latin typeface="+mn-lt"/>
                <a:ea typeface="+mn-ea"/>
                <a:cs typeface="+mn-cs"/>
              </a:rPr>
              <a:t> in water but soluble in nonpolar organic solvents. It is generally transported as a </a:t>
            </a:r>
            <a:r>
              <a:rPr lang="en-GB" sz="1200" b="0" i="0" u="none" strike="noStrike" kern="1200" dirty="0" smtClean="0">
                <a:solidFill>
                  <a:schemeClr val="tx1"/>
                </a:solidFill>
                <a:effectLst/>
                <a:latin typeface="+mn-lt"/>
                <a:ea typeface="+mn-ea"/>
                <a:cs typeface="+mn-cs"/>
                <a:hlinkClick r:id="rId58" tooltip="Liquid gas"/>
              </a:rPr>
              <a:t>liquefied compressed gas</a:t>
            </a:r>
            <a:r>
              <a:rPr lang="en-GB" sz="1200" b="0" i="0" kern="1200" dirty="0" smtClean="0">
                <a:solidFill>
                  <a:schemeClr val="tx1"/>
                </a:solidFill>
                <a:effectLst/>
                <a:latin typeface="+mn-lt"/>
                <a:ea typeface="+mn-ea"/>
                <a:cs typeface="+mn-cs"/>
              </a:rPr>
              <a:t>. It has a density of 6.12 g/L at sea level conditions, which is considerably higher than the </a:t>
            </a:r>
            <a:r>
              <a:rPr lang="en-GB" sz="1200" b="0" i="0" u="none" strike="noStrike" kern="1200" dirty="0" smtClean="0">
                <a:solidFill>
                  <a:schemeClr val="tx1"/>
                </a:solidFill>
                <a:effectLst/>
                <a:latin typeface="+mn-lt"/>
                <a:ea typeface="+mn-ea"/>
                <a:cs typeface="+mn-cs"/>
                <a:hlinkClick r:id="rId59" tooltip="Density of air"/>
              </a:rPr>
              <a:t>density of air</a:t>
            </a:r>
            <a:r>
              <a:rPr lang="en-GB" sz="1200" b="0" i="0" kern="1200" dirty="0" smtClean="0">
                <a:solidFill>
                  <a:schemeClr val="tx1"/>
                </a:solidFill>
                <a:effectLst/>
                <a:latin typeface="+mn-lt"/>
                <a:ea typeface="+mn-ea"/>
                <a:cs typeface="+mn-cs"/>
              </a:rPr>
              <a:t> (1.225 g/L).</a:t>
            </a:r>
          </a:p>
          <a:p>
            <a:r>
              <a:rPr lang="en-GB" sz="1200" b="0" i="0" kern="1200" dirty="0" smtClean="0">
                <a:solidFill>
                  <a:schemeClr val="tx1"/>
                </a:solidFill>
                <a:effectLst/>
                <a:latin typeface="+mn-lt"/>
                <a:ea typeface="+mn-ea"/>
                <a:cs typeface="+mn-cs"/>
              </a:rPr>
              <a:t>Applications[</a:t>
            </a:r>
            <a:r>
              <a:rPr lang="en-GB" sz="1200" b="0" i="0" u="none" strike="noStrike" kern="1200" dirty="0" smtClean="0">
                <a:solidFill>
                  <a:schemeClr val="tx1"/>
                </a:solidFill>
                <a:effectLst/>
                <a:latin typeface="+mn-lt"/>
                <a:ea typeface="+mn-ea"/>
                <a:cs typeface="+mn-cs"/>
                <a:hlinkClick r:id="rId60" tooltip="Edit section: Applications"/>
              </a:rPr>
              <a:t>edit</a:t>
            </a:r>
            <a:r>
              <a:rPr lang="en-GB" sz="1200" b="0" i="0" kern="1200" dirty="0" smtClean="0">
                <a:solidFill>
                  <a:schemeClr val="tx1"/>
                </a:solidFill>
                <a:effectLst/>
                <a:latin typeface="+mn-lt"/>
                <a:ea typeface="+mn-ea"/>
                <a:cs typeface="+mn-cs"/>
              </a:rPr>
              <a:t>]</a:t>
            </a:r>
          </a:p>
          <a:p>
            <a:r>
              <a:rPr lang="en-GB" sz="1200" b="0" i="0" kern="1200" dirty="0" smtClean="0">
                <a:solidFill>
                  <a:schemeClr val="tx1"/>
                </a:solidFill>
                <a:effectLst/>
                <a:latin typeface="+mn-lt"/>
                <a:ea typeface="+mn-ea"/>
                <a:cs typeface="+mn-cs"/>
              </a:rPr>
              <a:t>More than 10,000 tons of SF6 are produced per year, most of which (over 8,000 tons) is used as a </a:t>
            </a:r>
            <a:r>
              <a:rPr lang="en-GB" sz="1200" b="0" i="0" u="none" strike="noStrike" kern="1200" dirty="0" smtClean="0">
                <a:solidFill>
                  <a:schemeClr val="tx1"/>
                </a:solidFill>
                <a:effectLst/>
                <a:latin typeface="+mn-lt"/>
                <a:ea typeface="+mn-ea"/>
                <a:cs typeface="+mn-cs"/>
                <a:hlinkClick r:id="rId61" tooltip="Dielectric gas"/>
              </a:rPr>
              <a:t>gaseous dielectric medium</a:t>
            </a:r>
            <a:r>
              <a:rPr lang="en-GB" sz="1200" b="0" i="0" kern="1200" dirty="0" smtClean="0">
                <a:solidFill>
                  <a:schemeClr val="tx1"/>
                </a:solidFill>
                <a:effectLst/>
                <a:latin typeface="+mn-lt"/>
                <a:ea typeface="+mn-ea"/>
                <a:cs typeface="+mn-cs"/>
              </a:rPr>
              <a:t> in the </a:t>
            </a:r>
            <a:r>
              <a:rPr lang="en-GB" sz="1200" b="0" i="0" u="none" strike="noStrike" kern="1200" dirty="0" smtClean="0">
                <a:solidFill>
                  <a:schemeClr val="tx1"/>
                </a:solidFill>
                <a:effectLst/>
                <a:latin typeface="+mn-lt"/>
                <a:ea typeface="+mn-ea"/>
                <a:cs typeface="+mn-cs"/>
                <a:hlinkClick r:id="rId62" tooltip="Electrical power industry"/>
              </a:rPr>
              <a:t>electrical industry</a:t>
            </a:r>
            <a:r>
              <a:rPr lang="en-GB" sz="1200" b="0" i="0" kern="1200" dirty="0" smtClean="0">
                <a:solidFill>
                  <a:schemeClr val="tx1"/>
                </a:solidFill>
                <a:effectLst/>
                <a:latin typeface="+mn-lt"/>
                <a:ea typeface="+mn-ea"/>
                <a:cs typeface="+mn-cs"/>
              </a:rPr>
              <a:t>.</a:t>
            </a:r>
            <a:r>
              <a:rPr lang="en-GB" sz="1200" b="0" i="0" u="none" strike="noStrike" kern="1200" baseline="30000" dirty="0" smtClean="0">
                <a:solidFill>
                  <a:schemeClr val="tx1"/>
                </a:solidFill>
                <a:effectLst/>
                <a:latin typeface="+mn-lt"/>
                <a:ea typeface="+mn-ea"/>
                <a:cs typeface="+mn-cs"/>
                <a:hlinkClick r:id="rId63"/>
              </a:rPr>
              <a:t>[5]</a:t>
            </a:r>
            <a:r>
              <a:rPr lang="en-GB" sz="1200" b="0" i="0" kern="1200" dirty="0" smtClean="0">
                <a:solidFill>
                  <a:schemeClr val="tx1"/>
                </a:solidFill>
                <a:effectLst/>
                <a:latin typeface="+mn-lt"/>
                <a:ea typeface="+mn-ea"/>
                <a:cs typeface="+mn-cs"/>
              </a:rPr>
              <a:t> Other main uses include an </a:t>
            </a:r>
            <a:r>
              <a:rPr lang="en-GB" sz="1200" b="0" i="0" u="none" strike="noStrike" kern="1200" dirty="0" smtClean="0">
                <a:solidFill>
                  <a:schemeClr val="tx1"/>
                </a:solidFill>
                <a:effectLst/>
                <a:latin typeface="+mn-lt"/>
                <a:ea typeface="+mn-ea"/>
                <a:cs typeface="+mn-cs"/>
                <a:hlinkClick r:id="rId64" tooltip="Inert gas"/>
              </a:rPr>
              <a:t>inert gas</a:t>
            </a:r>
            <a:r>
              <a:rPr lang="en-GB" sz="1200" b="0" i="0" kern="1200" dirty="0" smtClean="0">
                <a:solidFill>
                  <a:schemeClr val="tx1"/>
                </a:solidFill>
                <a:effectLst/>
                <a:latin typeface="+mn-lt"/>
                <a:ea typeface="+mn-ea"/>
                <a:cs typeface="+mn-cs"/>
              </a:rPr>
              <a:t> for the casting of </a:t>
            </a:r>
            <a:r>
              <a:rPr lang="en-GB" sz="1200" b="0" i="0" u="none" strike="noStrike" kern="1200" dirty="0" smtClean="0">
                <a:solidFill>
                  <a:schemeClr val="tx1"/>
                </a:solidFill>
                <a:effectLst/>
                <a:latin typeface="+mn-lt"/>
                <a:ea typeface="+mn-ea"/>
                <a:cs typeface="+mn-cs"/>
                <a:hlinkClick r:id="rId65" tooltip="Magnesium"/>
              </a:rPr>
              <a:t>magnesium</a:t>
            </a:r>
            <a:r>
              <a:rPr lang="en-GB" sz="1200" b="0" i="0" kern="1200" dirty="0" smtClean="0">
                <a:solidFill>
                  <a:schemeClr val="tx1"/>
                </a:solidFill>
                <a:effectLst/>
                <a:latin typeface="+mn-lt"/>
                <a:ea typeface="+mn-ea"/>
                <a:cs typeface="+mn-cs"/>
              </a:rPr>
              <a:t>, and as an inert filling for </a:t>
            </a:r>
            <a:r>
              <a:rPr lang="en-GB" sz="1200" b="0" i="0" u="none" strike="noStrike" kern="1200" dirty="0" smtClean="0">
                <a:solidFill>
                  <a:schemeClr val="tx1"/>
                </a:solidFill>
                <a:effectLst/>
                <a:latin typeface="+mn-lt"/>
                <a:ea typeface="+mn-ea"/>
                <a:cs typeface="+mn-cs"/>
                <a:hlinkClick r:id="rId66" tooltip="Insulated glazing"/>
              </a:rPr>
              <a:t>insulated glazing</a:t>
            </a:r>
            <a:r>
              <a:rPr lang="en-GB" sz="1200" b="0" i="0" kern="1200" dirty="0" smtClean="0">
                <a:solidFill>
                  <a:schemeClr val="tx1"/>
                </a:solidFill>
                <a:effectLst/>
                <a:latin typeface="+mn-lt"/>
                <a:ea typeface="+mn-ea"/>
                <a:cs typeface="+mn-cs"/>
              </a:rPr>
              <a:t> windows.</a:t>
            </a: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106</a:t>
            </a:fld>
            <a:endParaRPr lang="en-GB"/>
          </a:p>
        </p:txBody>
      </p:sp>
    </p:spTree>
    <p:extLst>
      <p:ext uri="{BB962C8B-B14F-4D97-AF65-F5344CB8AC3E}">
        <p14:creationId xmlns:p14="http://schemas.microsoft.com/office/powerpoint/2010/main" val="27316888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108</a:t>
            </a:fld>
            <a:endParaRPr lang="en-GB"/>
          </a:p>
        </p:txBody>
      </p:sp>
    </p:spTree>
    <p:extLst>
      <p:ext uri="{BB962C8B-B14F-4D97-AF65-F5344CB8AC3E}">
        <p14:creationId xmlns:p14="http://schemas.microsoft.com/office/powerpoint/2010/main" val="13619657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0EBC82-7E6A-48A2-A5F3-382FFB34FA7A}" type="slidenum">
              <a:rPr lang="en-GB" smtClean="0"/>
              <a:t>114</a:t>
            </a:fld>
            <a:endParaRPr lang="en-GB"/>
          </a:p>
        </p:txBody>
      </p:sp>
    </p:spTree>
    <p:extLst>
      <p:ext uri="{BB962C8B-B14F-4D97-AF65-F5344CB8AC3E}">
        <p14:creationId xmlns:p14="http://schemas.microsoft.com/office/powerpoint/2010/main" val="345333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121</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127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C6528F-1C03-4F35-A4C6-3698372113E8}" type="slidenum">
              <a:rPr lang="el-GR"/>
              <a:pPr/>
              <a:t>24</a:t>
            </a:fld>
            <a:endParaRPr lang="el-G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l-GR" dirty="0"/>
              <a:t>1. </a:t>
            </a:r>
            <a:r>
              <a:rPr lang="en-GB" dirty="0"/>
              <a:t>A planet's climate is decided by its mass, its distance from the sun and the composition of its atmosphere. Mars is too small to keep a thick atmosphere. Its atmosphere consists mainly of carbon dioxide, but the atmosphere is very thin. The atmosphere of the Earth is a hundred times thicker. Most of Mars' carbon dioxide is frozen in the ground. Mars' average surface temperature is about –50°C. Venus has almost the same mass as Earth but a thicker atmosphere, composed of 96% carbon dioxide. The surface temperature on Venus is +460°C. Earth’s atmosphere is 78% nitrogen, 21% oxygen, and 1% other gases. Carbon dioxide accounts for just 0.03 - 0.04%. Water vapour, varying in amount from 0 to 2%, carbon dioxide and some other minor gases present in the atmosphere absorb some of the thermal radiation leaving the surface and emit radiation from much higher and colder levels out to space. These </a:t>
            </a:r>
            <a:r>
              <a:rPr lang="en-GB" dirty="0" err="1"/>
              <a:t>radiatively</a:t>
            </a:r>
            <a:r>
              <a:rPr lang="en-GB" dirty="0"/>
              <a:t> active gases are known as greenhouse gases because they act as a partial blanket for the thermal radiation from the surface and enable it to be substantially warmer than it would otherwise be, analogous to the effect of a greenhouse. This blanketing is known as the natural </a:t>
            </a:r>
            <a:r>
              <a:rPr lang="en-GB" dirty="0" err="1"/>
              <a:t>greenhous</a:t>
            </a:r>
            <a:r>
              <a:rPr lang="en-GB" dirty="0"/>
              <a:t> effect. Without the greenhouse gases, Earth's average temperature would be roughly –20°C. The climates on Mars and Venus are very different, but very stable and highly predictable. The Earth’s climate is unstable and rather unpredictable as compared with that of the other two planets.</a:t>
            </a:r>
            <a:r>
              <a:rPr lang="el-GR" dirty="0"/>
              <a:t>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128</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Participation in the Kyoto Protocol, as of June 2009,</a:t>
            </a:r>
            <a:endParaRPr lang="el-GR"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Green	= Countries that have signed and ratified the treaty</a:t>
            </a:r>
            <a:endParaRPr lang="el-GR"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Grey	= Countries that have not yet decided</a:t>
            </a:r>
            <a:endParaRPr lang="el-GR"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Red	= No intention to ratify at this stage.</a:t>
            </a:r>
            <a:endParaRPr lang="el-GR" sz="1200" kern="1200" dirty="0" smtClean="0">
              <a:solidFill>
                <a:schemeClr val="tx1"/>
              </a:solidFill>
              <a:latin typeface="Times New Roman" pitchFamily="18" charset="0"/>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129</a:t>
            </a:fld>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Overview map Of States Committed to a CO2 reduction in the 2008-2012 Kyoto Protocol period.</a:t>
            </a:r>
            <a:r>
              <a:rPr lang="en-US" baseline="30000" dirty="0" smtClean="0">
                <a:hlinkClick r:id="rId3"/>
              </a:rPr>
              <a:t>[2]</a:t>
            </a:r>
            <a:r>
              <a:rPr lang="en-US" dirty="0" smtClean="0"/>
              <a:t/>
            </a:r>
            <a:br>
              <a:rPr lang="en-US" dirty="0" smtClean="0"/>
            </a:br>
            <a:r>
              <a:rPr lang="en-US" dirty="0" smtClean="0"/>
              <a:t>Green countries = Committed to reduction</a:t>
            </a:r>
            <a:br>
              <a:rPr lang="en-US" dirty="0" smtClean="0"/>
            </a:br>
            <a:r>
              <a:rPr lang="en-US" dirty="0" smtClean="0"/>
              <a:t>Yellow countries = Committed to 0% reduction</a:t>
            </a:r>
            <a:br>
              <a:rPr lang="en-US" dirty="0" smtClean="0"/>
            </a:br>
            <a:r>
              <a:rPr lang="en-US" dirty="0" smtClean="0"/>
              <a:t>Red countries = Not committed to any reduction</a:t>
            </a:r>
            <a:endParaRPr lang="el-GR" dirty="0" smtClean="0"/>
          </a:p>
          <a:p>
            <a:endParaRPr lang="el-GR" dirty="0" smtClean="0"/>
          </a:p>
          <a:p>
            <a:r>
              <a:rPr lang="en-US" dirty="0" smtClean="0"/>
              <a:t>EU-countries like </a:t>
            </a:r>
            <a:r>
              <a:rPr lang="en-US" dirty="0" err="1" smtClean="0"/>
              <a:t>Greece,Spain,Ireland</a:t>
            </a:r>
            <a:r>
              <a:rPr lang="en-US" dirty="0" smtClean="0"/>
              <a:t> and Sweden have not committed themselves to any reduction while France has committed itself not to expand its emissions (0% reduction) in the internal-EU distribution agreement. This agreement ensures a 8% reduction for the EU-region as a whole in accordance with the Kyoto Protocol.</a:t>
            </a:r>
            <a:r>
              <a:rPr lang="en-US" baseline="30000" dirty="0" smtClean="0">
                <a:hlinkClick r:id="rId4"/>
              </a:rPr>
              <a:t>[3]</a:t>
            </a:r>
            <a:r>
              <a:rPr lang="en-US" dirty="0" smtClean="0"/>
              <a:t> Greenland has only committed itself through Denmark. However Greenland has not committed itself to a reduction towards Denmark. But might do it in the next period.</a:t>
            </a:r>
            <a:endParaRPr lang="el-GR" dirty="0"/>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130</a:t>
            </a:fld>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Overview map Of States obligated by the Kyoto Protocol as of 2010. </a:t>
            </a:r>
            <a:endParaRPr lang="el-GR" dirty="0" smtClean="0"/>
          </a:p>
          <a:p>
            <a:endParaRPr lang="el-GR" dirty="0" smtClean="0"/>
          </a:p>
          <a:p>
            <a:r>
              <a:rPr lang="en-US" dirty="0" smtClean="0"/>
              <a:t>Green countries = Those of the Annex I countries who are fully obligated (also called Annex II countries). </a:t>
            </a:r>
            <a:endParaRPr lang="el-GR" dirty="0" smtClean="0"/>
          </a:p>
          <a:p>
            <a:r>
              <a:rPr lang="en-US" dirty="0" smtClean="0"/>
              <a:t>Yellow countries = Annex I countries who only are obligated within some freedom as to their requirements in the protocol. Also called Countries with Economics in Transition (EIT)). </a:t>
            </a:r>
            <a:endParaRPr lang="el-GR" dirty="0" smtClean="0"/>
          </a:p>
          <a:p>
            <a:r>
              <a:rPr lang="en-US" dirty="0" smtClean="0"/>
              <a:t>Red countries = are not obligated by the Kyoto Protocol. Are either countries who have Non-annex 1 status in the protocol, and thereby are not obligated or countries that have not signed the protocol yet</a:t>
            </a:r>
            <a:r>
              <a:rPr lang="en-US" baseline="30000" dirty="0" smtClean="0">
                <a:hlinkClick r:id="rId3"/>
              </a:rPr>
              <a:t>[4]</a:t>
            </a:r>
            <a:endParaRPr lang="el-GR" dirty="0"/>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131</a:t>
            </a:fld>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36904DA-ACF3-4589-8117-1774F85A9EDD}" type="slidenum">
              <a:rPr lang="el-GR" smtClean="0"/>
              <a:pPr>
                <a:defRPr/>
              </a:pPr>
              <a:t>132</a:t>
            </a:fld>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133</a:t>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134</a:t>
            </a:fld>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135</a:t>
            </a:fld>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136</a:t>
            </a:fld>
            <a:endParaRPr 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331633A-3C46-42CE-987C-CC387F84DCE8}" type="slidenum">
              <a:rPr lang="el-GR" smtClean="0"/>
              <a:pPr/>
              <a:t>137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21AF6-E19F-430A-B4BF-605ADE3DAB85}" type="slidenum">
              <a:rPr lang="el-GR"/>
              <a:pPr/>
              <a:t>25</a:t>
            </a:fld>
            <a:endParaRPr lang="el-G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GB" b="1"/>
              <a:t>2</a:t>
            </a:r>
            <a:r>
              <a:rPr lang="en-GB"/>
              <a:t>. Over the last 400,000 years the Earth's climate has been unstable, with very significant temperature changes, going from a warm climate to an ice age in as rapidly as a few decades. These rapid changes suggest that climate may be quite sensitive to internal or external climate forcings and feedbacks. As can be seen from the blue curve, temperatures have been less variable during the last 10 000 years. Based on the incomplete evidence available, it is unlikely that global mean temperatures have varied by more than 1°C in a century during this period. The information presented on this graph indicates a strong correlation between carbon dioxide content in the atmosphere and temperature. A possible scenario: anthropogenic emissions of GHGs could bring the climate to a state where it reverts to the highly unstable climate of the pre-ice age period. Rather than a linear evolution, the climate follows a non-linear path with sudden and dramatic surprises when GHG levels reach an as-yet unknown trigger point. </a:t>
            </a:r>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138</a:t>
            </a:fld>
            <a:endParaRPr lang="el-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139</a:t>
            </a:fld>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140</a:t>
            </a:fld>
            <a:endParaRPr lang="el-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FA405A6-9197-44B9-B1B0-1F4F8624BF1B}" type="slidenum">
              <a:rPr lang="el-GR" smtClean="0"/>
              <a:pPr/>
              <a:t>141</a:t>
            </a:fld>
            <a:endParaRPr lang="el-G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l-GR" smtClean="0"/>
              <a:t>Φ.Θ. – Φαινομένου Θερμοκηπίου</a:t>
            </a:r>
          </a:p>
          <a:p>
            <a:pPr eaLnBrk="1" hangingPunct="1"/>
            <a:r>
              <a:rPr lang="el-GR" smtClean="0"/>
              <a:t>180 ΧΩΡΕΣ ΕΧΟΥΝ ΥΠΟΓΡΑΨΕΙ ΤΟ ΠΡΩΤΟΚΟΛΛΟ ΤΟΥ ΚΥΟΤΟ.</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1DCD75C-6BC6-4D08-A0CF-9569C455C689}" type="slidenum">
              <a:rPr lang="el-GR" smtClean="0"/>
              <a:pPr/>
              <a:t>142</a:t>
            </a:fld>
            <a:endParaRPr lang="el-G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l-GR" smtClean="0"/>
              <a:t>Φ.Θ. – Φαινομένου Θερμοκηπίου</a:t>
            </a:r>
          </a:p>
          <a:p>
            <a:pPr eaLnBrk="1" hangingPunct="1"/>
            <a:r>
              <a:rPr lang="el-GR" smtClean="0"/>
              <a:t>180 ΧΩΡΕΣ ΕΧΟΥΝ ΥΠΟΓΡΑΨΕΙ ΤΟ ΠΡΩΤΟΚΟΛΛΟ ΤΟΥ ΚΥΟΤΟ.</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9DF5018-EA93-442B-BD0C-CE1355B4984D}" type="slidenum">
              <a:rPr lang="el-GR" smtClean="0"/>
              <a:pPr/>
              <a:t>143</a:t>
            </a:fld>
            <a:endParaRPr lang="el-G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l-GR" smtClean="0"/>
              <a:t>% ΜΕΙΩΣΗ ΩΣ ΠΡΟΣ ΕΤΟΣ ΒΑΣΗΣ</a:t>
            </a:r>
          </a:p>
          <a:p>
            <a:pPr eaLnBrk="1" hangingPunct="1"/>
            <a:r>
              <a:rPr lang="el-GR" smtClean="0"/>
              <a:t>ΕΙΤ -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144</a:t>
            </a:fld>
            <a:endParaRPr lang="el-G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0BC2C25-D52A-4CCD-8764-F5B9F89A48B9}" type="slidenum">
              <a:rPr lang="el-GR" smtClean="0"/>
              <a:pPr/>
              <a:t>145</a:t>
            </a:fld>
            <a:endParaRPr lang="el-G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l-GR" smtClean="0"/>
              <a:t>ΑΠΟΡΡΥΘΜΙΣΗ ΑΓΟΡΑΣ ΗΛΕΚΤΡΙΚΗΣ ΕΝΕΡΓΕΙΑΣ</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146</a:t>
            </a:fld>
            <a:endParaRPr lang="el-G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147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 </a:t>
            </a:r>
            <a:r>
              <a:rPr lang="el-GR" dirty="0" smtClean="0"/>
              <a:t>ηλεκτρομαγνητική</a:t>
            </a:r>
            <a:r>
              <a:rPr lang="el-GR" baseline="0" dirty="0" smtClean="0"/>
              <a:t> ακτινοβολία έχει περισσότερη ενέργεια όσο μικρότερο είναι το μήκος κύματος. Μικρά μήκη κύματος , π.χ. Ακτίνες Χ έχουν μεγάλη ενέργεια, μεγάλα μήκη κύματος, π.χ. Κύματα ραδιοφώνου, τηλεόρασης, έχουν μικρή ενέργεια...</a:t>
            </a:r>
            <a:endParaRPr lang="en-GB" dirty="0"/>
          </a:p>
        </p:txBody>
      </p:sp>
      <p:sp>
        <p:nvSpPr>
          <p:cNvPr id="4" name="Slide Number Placeholder 3"/>
          <p:cNvSpPr>
            <a:spLocks noGrp="1"/>
          </p:cNvSpPr>
          <p:nvPr>
            <p:ph type="sldNum" sz="quarter" idx="10"/>
          </p:nvPr>
        </p:nvSpPr>
        <p:spPr/>
        <p:txBody>
          <a:bodyPr/>
          <a:lstStyle/>
          <a:p>
            <a:fld id="{EC096184-E322-4046-A714-5FBB0D69EB5F}" type="slidenum">
              <a:rPr lang="en-GB" smtClean="0"/>
              <a:t>28</a:t>
            </a:fld>
            <a:endParaRPr lang="en-GB"/>
          </a:p>
        </p:txBody>
      </p:sp>
    </p:spTree>
    <p:extLst>
      <p:ext uri="{BB962C8B-B14F-4D97-AF65-F5344CB8AC3E}">
        <p14:creationId xmlns:p14="http://schemas.microsoft.com/office/powerpoint/2010/main" val="3180284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148</a:t>
            </a:fld>
            <a:endParaRPr lang="el-G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150</a:t>
            </a:fld>
            <a:endParaRPr lang="el-G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151</a:t>
            </a:fld>
            <a:endParaRPr lang="el-G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152</a:t>
            </a:fld>
            <a:endParaRPr lang="el-G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153</a:t>
            </a:fld>
            <a:endParaRPr lang="el-G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154</a:t>
            </a:fld>
            <a:endParaRPr lang="el-G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155</a:t>
            </a:fld>
            <a:endParaRPr lang="el-G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416649C-4064-4ED3-8E7F-ADA3C94EA002}" type="slidenum">
              <a:rPr lang="el-GR" smtClean="0"/>
              <a:pPr/>
              <a:t>156</a:t>
            </a:fld>
            <a:endParaRPr lang="el-G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TRADABLE PERMITS</a:t>
            </a:r>
          </a:p>
          <a:p>
            <a:pPr eaLnBrk="1" hangingPunct="1"/>
            <a:r>
              <a:rPr lang="el-GR" smtClean="0"/>
              <a:t>Ε</a:t>
            </a:r>
            <a:r>
              <a:rPr lang="en-US" smtClean="0"/>
              <a:t>QUITABLE</a:t>
            </a:r>
            <a:endParaRPr lang="el-GR"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C8BE3F3-22E7-4925-8313-A33A08D4C7C2}" type="slidenum">
              <a:rPr lang="el-GR" smtClean="0"/>
              <a:pPr/>
              <a:t>157</a:t>
            </a:fld>
            <a:endParaRPr lang="el-GR"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l-GR" smtClean="0"/>
              <a:t>Ε</a:t>
            </a:r>
            <a:r>
              <a:rPr lang="en-US" smtClean="0"/>
              <a:t>QUITABLE</a:t>
            </a:r>
            <a:endParaRPr lang="el-GR"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8E0BE81-A3DC-4A64-B150-03795E6C6BB4}" type="slidenum">
              <a:rPr lang="el-GR" smtClean="0"/>
              <a:pPr/>
              <a:t>158</a:t>
            </a:fld>
            <a:endParaRPr lang="el-GR"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l-GR" smtClean="0"/>
              <a:t>Ε</a:t>
            </a:r>
            <a:r>
              <a:rPr lang="en-US" smtClean="0"/>
              <a:t>QUITABLE</a:t>
            </a:r>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9CBC6-7836-4DC1-B1CC-E9EFB4219706}" type="slidenum">
              <a:rPr lang="el-GR"/>
              <a:pPr/>
              <a:t>29</a:t>
            </a:fld>
            <a:endParaRPr lang="el-G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l-GR"/>
              <a:t>Σε διαφορετικά μήκη κύματος,απορροφούνται διαφορετικά...</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7ABDA2D-6F96-48FB-8AB3-F881E88BAEB1}" type="slidenum">
              <a:rPr lang="el-GR" smtClean="0"/>
              <a:pPr/>
              <a:t>159</a:t>
            </a:fld>
            <a:endParaRPr lang="el-GR"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innovation</a:t>
            </a:r>
            <a:endParaRPr lang="el-GR"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160</a:t>
            </a:fld>
            <a:endParaRPr lang="el-G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161</a:t>
            </a:fld>
            <a:endParaRPr lang="el-G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162</a:t>
            </a:fld>
            <a:endParaRPr lang="el-G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163</a:t>
            </a:fld>
            <a:endParaRPr lang="el-G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164</a:t>
            </a:fld>
            <a:endParaRPr lang="el-G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165</a:t>
            </a:fld>
            <a:endParaRPr lang="el-G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166</a:t>
            </a:fld>
            <a:endParaRPr lang="el-G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167</a:t>
            </a:fld>
            <a:endParaRPr lang="el-G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036904DA-ACF3-4589-8117-1774F85A9EDD}" type="slidenum">
              <a:rPr lang="el-GR" smtClean="0"/>
              <a:pPr>
                <a:defRPr/>
              </a:pPr>
              <a:t>168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1D8BDE-09B7-4A03-BFCE-FA2D70A7F26E}" type="datetime1">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46453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E78A55-3CE5-4F59-BA14-56FFAE626095}" type="datetime1">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309492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6AD16B-5C91-4155-85E3-52760394DAF1}" type="datetime1">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2053850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685800" y="1981200"/>
            <a:ext cx="7772400" cy="4114800"/>
          </a:xfrm>
        </p:spPr>
        <p:txBody>
          <a:bodyPr>
            <a:normAutofit/>
          </a:bodyPr>
          <a:lstStyle/>
          <a:p>
            <a:pPr lvl="0"/>
            <a:endParaRPr lang="el-GR"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l-G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8FFE320D-4223-4005-8A2F-2D5D0B902158}" type="slidenum">
              <a:rPr lang="el-GR"/>
              <a:pPr>
                <a:defRPr/>
              </a:pPr>
              <a:t>‹#›</a:t>
            </a:fld>
            <a:endParaRPr lang="el-GR"/>
          </a:p>
        </p:txBody>
      </p:sp>
    </p:spTree>
    <p:extLst>
      <p:ext uri="{BB962C8B-B14F-4D97-AF65-F5344CB8AC3E}">
        <p14:creationId xmlns:p14="http://schemas.microsoft.com/office/powerpoint/2010/main" val="420110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l-GR"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l-G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34ADFDB0-BCA5-44B7-B386-B96336BCE300}" type="slidenum">
              <a:rPr lang="el-GR"/>
              <a:pPr>
                <a:defRPr/>
              </a:pPr>
              <a:t>‹#›</a:t>
            </a:fld>
            <a:endParaRPr lang="el-GR"/>
          </a:p>
        </p:txBody>
      </p:sp>
    </p:spTree>
    <p:extLst>
      <p:ext uri="{BB962C8B-B14F-4D97-AF65-F5344CB8AC3E}">
        <p14:creationId xmlns:p14="http://schemas.microsoft.com/office/powerpoint/2010/main" val="32945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l-G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4BB78AFC-3F06-4B1C-A175-954C1E6EDE2E}" type="slidenum">
              <a:rPr lang="el-GR"/>
              <a:pPr>
                <a:defRPr/>
              </a:pPr>
              <a:t>‹#›</a:t>
            </a:fld>
            <a:endParaRPr lang="el-GR"/>
          </a:p>
        </p:txBody>
      </p:sp>
    </p:spTree>
    <p:extLst>
      <p:ext uri="{BB962C8B-B14F-4D97-AF65-F5344CB8AC3E}">
        <p14:creationId xmlns:p14="http://schemas.microsoft.com/office/powerpoint/2010/main" val="334564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lvl1pPr>
              <a:defRPr sz="3200">
                <a:solidFill>
                  <a:srgbClr val="C00000"/>
                </a:solidFill>
                <a:latin typeface="+mn-lt"/>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8FE789-6348-41F9-AD5B-A5944C19D17C}" type="datetime1">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100222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5E1D4-7D06-4B9C-9667-3E9C25F6BA2C}" type="datetime1">
              <a:rPr lang="en-GB" smtClean="0"/>
              <a:t>15/02/2015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180534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C3A372-838C-4A09-90E7-3031AD6830A5}" type="datetime1">
              <a:rPr lang="en-GB" smtClean="0"/>
              <a:t>15/02/2015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262716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99A9D2-D271-41FE-9E8A-1DCBB858073F}" type="datetime1">
              <a:rPr lang="en-GB" smtClean="0"/>
              <a:t>15/02/2015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261258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BA1E00-D4AD-46D9-B06E-980AB6968D35}" type="datetime1">
              <a:rPr lang="en-GB" smtClean="0"/>
              <a:t>15/02/2015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195212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5E087-EF97-49D2-B40A-823DFBBA43C1}" type="datetime1">
              <a:rPr lang="en-GB" smtClean="0"/>
              <a:t>15/02/2015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274624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C9F573-6BC1-44A8-8A28-EE091F6EC799}" type="datetime1">
              <a:rPr lang="en-GB" smtClean="0"/>
              <a:t>15/02/2015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242880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F0248-5BF5-444B-AE1B-41F066D5B5EE}" type="datetime1">
              <a:rPr lang="en-GB" smtClean="0"/>
              <a:t>15/02/2015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8B253-8817-4F8E-9CC7-ADE2269EF8F6}" type="slidenum">
              <a:rPr lang="en-GB" smtClean="0"/>
              <a:t>‹#›</a:t>
            </a:fld>
            <a:endParaRPr lang="en-GB"/>
          </a:p>
        </p:txBody>
      </p:sp>
    </p:spTree>
    <p:extLst>
      <p:ext uri="{BB962C8B-B14F-4D97-AF65-F5344CB8AC3E}">
        <p14:creationId xmlns:p14="http://schemas.microsoft.com/office/powerpoint/2010/main" val="446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90066"/>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980728"/>
            <a:ext cx="8229600" cy="51454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7F517-88F8-4873-811F-AFC374603E87}" type="datetime1">
              <a:rPr lang="en-GB" smtClean="0"/>
              <a:t>15/02/2015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8B253-8817-4F8E-9CC7-ADE2269EF8F6}" type="slidenum">
              <a:rPr lang="en-GB" smtClean="0"/>
              <a:t>‹#›</a:t>
            </a:fld>
            <a:endParaRPr lang="en-GB"/>
          </a:p>
        </p:txBody>
      </p:sp>
    </p:spTree>
    <p:extLst>
      <p:ext uri="{BB962C8B-B14F-4D97-AF65-F5344CB8AC3E}">
        <p14:creationId xmlns:p14="http://schemas.microsoft.com/office/powerpoint/2010/main" val="30782270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4" r:id="rId13"/>
    <p:sldLayoutId id="2147483735" r:id="rId14"/>
  </p:sldLayoutIdLst>
  <p:hf hdr="0" ftr="0" dt="0"/>
  <p:txStyles>
    <p:titleStyle>
      <a:lvl1pPr algn="ctr" defTabSz="914400" rtl="0" eaLnBrk="1" latinLnBrk="0" hangingPunct="1">
        <a:spcBef>
          <a:spcPct val="0"/>
        </a:spcBef>
        <a:buNone/>
        <a:defRPr sz="2800" kern="1200">
          <a:solidFill>
            <a:srgbClr val="C00000"/>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unfccc.int/kyoto_protocol/registry_systems/items/2723.php"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unfccc.int/kyoto_protocol/mechanisms/joint_implementation/items/1674.php"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hyperlink" Target="http://unfccc.int/methods_and_science/research_and_systematic_observation/items/3462.php" TargetMode="External"/><Relationship Id="rId3" Type="http://schemas.openxmlformats.org/officeDocument/2006/relationships/hyperlink" Target="http://unfccc.int/methods_and_science/mitigation/items/3681.php" TargetMode="External"/><Relationship Id="rId7" Type="http://schemas.openxmlformats.org/officeDocument/2006/relationships/hyperlink" Target="http://unfccc.int/methods_and_science/research_and_systematic_observation/items/3461.php"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unfccc.int/methods_and_science/emissions_from_intl_transport/items/1057.php" TargetMode="External"/><Relationship Id="rId5" Type="http://schemas.openxmlformats.org/officeDocument/2006/relationships/hyperlink" Target="http://unfccc.int/methods_and_science/lulucf/items/1084.php" TargetMode="External"/><Relationship Id="rId4" Type="http://schemas.openxmlformats.org/officeDocument/2006/relationships/hyperlink" Target="http://unfccc.int/methods_science/redd/items/4531.php" TargetMode="External"/><Relationship Id="rId9" Type="http://schemas.openxmlformats.org/officeDocument/2006/relationships/hyperlink" Target="http://unfccc.int/methods_and_science/other_methodological_issues/items/2732.php"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Εικόνα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991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Λογότυπο επιχειρησιακού προγράμματος εκπαίδευσης και δια βίου μάθησης&#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2" y="5915025"/>
            <a:ext cx="3724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r>
              <a:rPr lang="el-GR" dirty="0"/>
              <a:t>ΕΝΕΡΓΕΙΑΚΗ ΠΟΛΙΤΙΚΗ ΚΑΙ ΔΙΑΧΕΙΡΙΣΗ - ΛΗΨΗ ΑΠΟΦΑΣΕΩΝ</a:t>
            </a:r>
            <a:endParaRPr lang="en-GB" dirty="0"/>
          </a:p>
        </p:txBody>
      </p:sp>
      <p:sp>
        <p:nvSpPr>
          <p:cNvPr id="5" name="Subtitle 4"/>
          <p:cNvSpPr>
            <a:spLocks noGrp="1"/>
          </p:cNvSpPr>
          <p:nvPr>
            <p:ph type="subTitle" idx="1"/>
          </p:nvPr>
        </p:nvSpPr>
        <p:spPr/>
        <p:txBody>
          <a:bodyPr/>
          <a:lstStyle/>
          <a:p>
            <a:r>
              <a:rPr lang="el-GR" dirty="0" smtClean="0"/>
              <a:t>ΔΙΑΛΕΞΗ </a:t>
            </a:r>
            <a:r>
              <a:rPr lang="el-GR" dirty="0" err="1" smtClean="0"/>
              <a:t>Νο</a:t>
            </a:r>
            <a:r>
              <a:rPr lang="el-GR" dirty="0" smtClean="0"/>
              <a:t> </a:t>
            </a:r>
            <a:r>
              <a:rPr lang="el-GR" dirty="0" smtClean="0"/>
              <a:t>10</a:t>
            </a:r>
          </a:p>
          <a:p>
            <a:r>
              <a:rPr lang="el-GR" dirty="0" smtClean="0"/>
              <a:t>ΔΙΑΛΕΞΗ </a:t>
            </a:r>
            <a:r>
              <a:rPr lang="el-GR" dirty="0" err="1" smtClean="0"/>
              <a:t>Νο</a:t>
            </a:r>
            <a:r>
              <a:rPr lang="el-GR" dirty="0" smtClean="0"/>
              <a:t> 11</a:t>
            </a:r>
          </a:p>
          <a:p>
            <a:r>
              <a:rPr lang="el-GR" smtClean="0"/>
              <a:t>ΤΟ ΠΡΩΤΟΚΟΛΛΟ ΤΟΥ ΚΥΟΤΟ</a:t>
            </a:r>
            <a:endParaRPr lang="en-GB" dirty="0"/>
          </a:p>
        </p:txBody>
      </p:sp>
    </p:spTree>
    <p:extLst>
      <p:ext uri="{BB962C8B-B14F-4D97-AF65-F5344CB8AC3E}">
        <p14:creationId xmlns:p14="http://schemas.microsoft.com/office/powerpoint/2010/main" val="110249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0" y="0"/>
            <a:ext cx="9144000" cy="908050"/>
          </a:xfrm>
        </p:spPr>
        <p:txBody>
          <a:bodyPr/>
          <a:lstStyle/>
          <a:p>
            <a:pPr eaLnBrk="1" hangingPunct="1"/>
            <a:r>
              <a:rPr lang="el-GR" altLang="en-US" sz="4000" smtClean="0">
                <a:solidFill>
                  <a:srgbClr val="FF0000"/>
                </a:solidFill>
              </a:rPr>
              <a:t>Ωκεάνειες λύσεις αποθήκευσης </a:t>
            </a:r>
            <a:r>
              <a:rPr lang="en-GB" altLang="en-US" sz="4000" smtClean="0">
                <a:solidFill>
                  <a:srgbClr val="FF0000"/>
                </a:solidFill>
              </a:rPr>
              <a:t>CO</a:t>
            </a:r>
            <a:r>
              <a:rPr lang="en-GB" altLang="en-US" sz="4000" baseline="-25000" smtClean="0">
                <a:solidFill>
                  <a:srgbClr val="FF0000"/>
                </a:solidFill>
              </a:rPr>
              <a:t>2</a:t>
            </a:r>
            <a:endParaRPr lang="el-GR" altLang="en-US" sz="4000" baseline="-25000" smtClean="0">
              <a:solidFill>
                <a:srgbClr val="FF0000"/>
              </a:solidFill>
            </a:endParaRPr>
          </a:p>
        </p:txBody>
      </p:sp>
      <p:pic>
        <p:nvPicPr>
          <p:cNvPr id="614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54088"/>
            <a:ext cx="9144000" cy="5899150"/>
          </a:xfrm>
          <a:noFill/>
        </p:spPr>
      </p:pic>
    </p:spTree>
    <p:extLst>
      <p:ext uri="{BB962C8B-B14F-4D97-AF65-F5344CB8AC3E}">
        <p14:creationId xmlns:p14="http://schemas.microsoft.com/office/powerpoint/2010/main" val="35565840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ΔΕΣΜΕΥΣΕΙΣ</a:t>
            </a:r>
            <a:endParaRPr lang="en-GB" dirty="0"/>
          </a:p>
        </p:txBody>
      </p:sp>
      <p:sp>
        <p:nvSpPr>
          <p:cNvPr id="3" name="Content Placeholder 2"/>
          <p:cNvSpPr>
            <a:spLocks noGrp="1"/>
          </p:cNvSpPr>
          <p:nvPr>
            <p:ph idx="1"/>
          </p:nvPr>
        </p:nvSpPr>
        <p:spPr>
          <a:xfrm>
            <a:off x="107504" y="980728"/>
            <a:ext cx="8856984" cy="5616624"/>
          </a:xfrm>
        </p:spPr>
        <p:txBody>
          <a:bodyPr>
            <a:normAutofit fontScale="85000" lnSpcReduction="10000"/>
          </a:bodyPr>
          <a:lstStyle/>
          <a:p>
            <a:r>
              <a:rPr lang="el-GR" dirty="0">
                <a:solidFill>
                  <a:srgbClr val="FF0000"/>
                </a:solidFill>
              </a:rPr>
              <a:t>ΠΡΩΤΗ ΔΕΣΜΕΥΤΙΚΗ ΠΕΡΙΟΔΟΣ 2008 </a:t>
            </a:r>
            <a:r>
              <a:rPr lang="el-GR" dirty="0" smtClean="0">
                <a:solidFill>
                  <a:srgbClr val="FF0000"/>
                </a:solidFill>
              </a:rPr>
              <a:t>– 2012</a:t>
            </a:r>
          </a:p>
          <a:p>
            <a:pPr marL="400050" lvl="1" indent="0">
              <a:buNone/>
            </a:pPr>
            <a:r>
              <a:rPr lang="el-GR" dirty="0" smtClean="0"/>
              <a:t>ΚΑΤΑ ΤΗΝ ΔΙΑΡΚΕΙΑ ΤΗΣ ΠΡΩΤΗΣ ΠΕΡΙΟΔΟΥ, </a:t>
            </a:r>
          </a:p>
          <a:p>
            <a:pPr marL="400050" lvl="1" indent="0">
              <a:buNone/>
            </a:pPr>
            <a:r>
              <a:rPr lang="el-GR" dirty="0" smtClean="0"/>
              <a:t>37 ΒΙΟΜΗΧΑΝΙΚΑ ΚΡΑΤΗ &amp; Η ΕΥΡΩΠΑΪΚΗ ΕΝΩΣΗ ΔΕΣΜΕΥΤΗΚΑΝ ΝΑ ΜΕΙΩΣΟΥΝ ΤΙΣ ΕΚΠΟΜΠΕΣ ΑΕΡΙΩΝ ΦΘ </a:t>
            </a:r>
            <a:r>
              <a:rPr lang="el-GR" dirty="0" smtClean="0">
                <a:solidFill>
                  <a:srgbClr val="FF0000"/>
                </a:solidFill>
              </a:rPr>
              <a:t>ΚΑΤΑ</a:t>
            </a:r>
            <a:r>
              <a:rPr lang="el-GR" dirty="0" smtClean="0"/>
              <a:t> </a:t>
            </a:r>
            <a:r>
              <a:rPr lang="el-GR" dirty="0" smtClean="0">
                <a:solidFill>
                  <a:srgbClr val="FF0000"/>
                </a:solidFill>
              </a:rPr>
              <a:t>5% ΩΣ ΠΡΟΣ ΤΑ ΕΠΙΠΕΔΑ ΕΚΠΟΜΠΩΝ ΤΟΥ 1990</a:t>
            </a:r>
            <a:r>
              <a:rPr lang="el-GR" dirty="0" smtClean="0"/>
              <a:t>.</a:t>
            </a:r>
          </a:p>
          <a:p>
            <a:pPr marL="0" indent="0">
              <a:buNone/>
            </a:pPr>
            <a:endParaRPr lang="el-GR" dirty="0" smtClean="0"/>
          </a:p>
          <a:p>
            <a:r>
              <a:rPr lang="el-GR" dirty="0" smtClean="0">
                <a:solidFill>
                  <a:srgbClr val="FF0000"/>
                </a:solidFill>
              </a:rPr>
              <a:t>ΔΕΥΤΕΡΗ ΔΕΣΜΕΥΤΙΚΗ </a:t>
            </a:r>
            <a:r>
              <a:rPr lang="el-GR" dirty="0">
                <a:solidFill>
                  <a:srgbClr val="FF0000"/>
                </a:solidFill>
              </a:rPr>
              <a:t>ΠΕΡΙΟΔΟΣ </a:t>
            </a:r>
            <a:r>
              <a:rPr lang="el-GR" dirty="0" smtClean="0">
                <a:solidFill>
                  <a:srgbClr val="FF0000"/>
                </a:solidFill>
              </a:rPr>
              <a:t>2013 </a:t>
            </a:r>
            <a:r>
              <a:rPr lang="el-GR" dirty="0">
                <a:solidFill>
                  <a:srgbClr val="FF0000"/>
                </a:solidFill>
              </a:rPr>
              <a:t>- </a:t>
            </a:r>
            <a:r>
              <a:rPr lang="el-GR" dirty="0" smtClean="0">
                <a:solidFill>
                  <a:srgbClr val="FF0000"/>
                </a:solidFill>
              </a:rPr>
              <a:t>2020</a:t>
            </a:r>
          </a:p>
          <a:p>
            <a:pPr marL="400050" lvl="1" indent="0">
              <a:buNone/>
            </a:pPr>
            <a:r>
              <a:rPr lang="el-GR" dirty="0" smtClean="0"/>
              <a:t>ΚΑΤΑ ΤΗΝ ΔΙΑΡΚΕΙΑ ΤΗΣ ΔΕΥΤΕΡΗΣ ΠΕΡΙΟΔΟΥ, ΤΑ ΜΕΛΗ ΔΕΣΜΕΥΤΗΚΑΝ ΝΑ ΜΕΙΩΣΟΥΝ ΤΙΣ ΕΚΠΟΜΠΕΣ ΤΟΥΛΑΧΙΣΤΟΝ </a:t>
            </a:r>
            <a:r>
              <a:rPr lang="el-GR" dirty="0" smtClean="0">
                <a:solidFill>
                  <a:srgbClr val="FF0000"/>
                </a:solidFill>
              </a:rPr>
              <a:t>ΚΑΤΑ</a:t>
            </a:r>
            <a:r>
              <a:rPr lang="el-GR" dirty="0" smtClean="0"/>
              <a:t> </a:t>
            </a:r>
            <a:r>
              <a:rPr lang="el-GR" dirty="0" smtClean="0">
                <a:solidFill>
                  <a:srgbClr val="FF0000"/>
                </a:solidFill>
              </a:rPr>
              <a:t>18% ΚΑΤΩ ΑΠΟ ΤΑ ΟΡΙΑ ΤΟΥ 1990</a:t>
            </a:r>
          </a:p>
          <a:p>
            <a:pPr marL="0" indent="0">
              <a:buNone/>
            </a:pPr>
            <a:endParaRPr lang="el-GR" dirty="0" smtClean="0"/>
          </a:p>
          <a:p>
            <a:r>
              <a:rPr lang="el-GR" dirty="0" smtClean="0"/>
              <a:t>Η ΣΥΝΘΕΣΗ ΤΩΝ ΚΡΑΤΩΝ-ΜΕΛΩΝ ΣΤΗΝ ΔΕΥΤΕΡΗ ΠΕΡΙΟΔΟ ΕΙΝΑΙ ΔΙΑΦΟΡΕΤΙΚΗ ΑΠΟ ΤΗΝ ΠΡΩΤΗ.</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100</a:t>
            </a:fld>
            <a:endParaRPr lang="en-GB"/>
          </a:p>
        </p:txBody>
      </p:sp>
    </p:spTree>
    <p:extLst>
      <p:ext uri="{BB962C8B-B14F-4D97-AF65-F5344CB8AC3E}">
        <p14:creationId xmlns:p14="http://schemas.microsoft.com/office/powerpoint/2010/main" val="34146929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ΜΗΧΑΝΙΣΜΟΙ ΜΕΙΩΣΗΣ ΕΚΠΟΜΠΩΝ</a:t>
            </a:r>
            <a:endParaRPr lang="en-GB" dirty="0"/>
          </a:p>
        </p:txBody>
      </p:sp>
      <p:sp>
        <p:nvSpPr>
          <p:cNvPr id="3" name="Content Placeholder 2"/>
          <p:cNvSpPr>
            <a:spLocks noGrp="1"/>
          </p:cNvSpPr>
          <p:nvPr>
            <p:ph idx="1"/>
          </p:nvPr>
        </p:nvSpPr>
        <p:spPr/>
        <p:txBody>
          <a:bodyPr>
            <a:normAutofit/>
          </a:bodyPr>
          <a:lstStyle/>
          <a:p>
            <a:r>
              <a:rPr lang="el-GR" dirty="0" smtClean="0"/>
              <a:t>ΣΥΜΦΩΝΑ ΜΕ ΤΟ ΠΡΩΤΟΚΟΛΛΟ ΤΑ ΚΡΑΤΗ ΘΑ ΠΡΕΠΕΙ ΝΑ ΕΠΙΤΥΧΟΥΝ ΤΟΥΣ ΣΤΟΧΟΥΣ ΤΟΥΣ ΚΥΡΙΩΣ ΜΕΣΩ </a:t>
            </a:r>
            <a:r>
              <a:rPr lang="el-GR" dirty="0" smtClean="0">
                <a:solidFill>
                  <a:srgbClr val="FF0000"/>
                </a:solidFill>
              </a:rPr>
              <a:t>ΕΘΝΙΚΩΝ ΜΕΤΡΩΝ</a:t>
            </a:r>
            <a:r>
              <a:rPr lang="el-GR" dirty="0" smtClean="0"/>
              <a:t>.</a:t>
            </a:r>
          </a:p>
          <a:p>
            <a:endParaRPr lang="el-GR" dirty="0" smtClean="0"/>
          </a:p>
          <a:p>
            <a:r>
              <a:rPr lang="el-GR" dirty="0" smtClean="0"/>
              <a:t>ΤΟ ΠΡΩΤΟΚΟΛΛΟ ΟΜΩΣ ΤΟΥΣ ΠΡΟΣΦΕΡΕΙ ΕΝΑ ΠΡΟΣΘΕΤΟ ΜΕΣΟΝ ΓΙΑ ΤΗΝ ΕΠΙΤΕΥΞΗ ΤΩΝ ΣΤΟΧΩΝ ΜΕΣΩ :</a:t>
            </a:r>
          </a:p>
          <a:p>
            <a:r>
              <a:rPr lang="el-GR" dirty="0" smtClean="0">
                <a:solidFill>
                  <a:srgbClr val="FF0000"/>
                </a:solidFill>
              </a:rPr>
              <a:t>ΤΡΙΩΝ (3) ΜΗΧΑΝΙΣΜΩΝ </a:t>
            </a:r>
            <a:r>
              <a:rPr lang="el-GR" i="1" dirty="0" smtClean="0">
                <a:solidFill>
                  <a:srgbClr val="FF0000"/>
                </a:solidFill>
              </a:rPr>
              <a:t>ΤΗΣ ΑΓΟΡΑΣ</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101</a:t>
            </a:fld>
            <a:endParaRPr lang="en-GB"/>
          </a:p>
        </p:txBody>
      </p:sp>
    </p:spTree>
    <p:extLst>
      <p:ext uri="{BB962C8B-B14F-4D97-AF65-F5344CB8AC3E}">
        <p14:creationId xmlns:p14="http://schemas.microsoft.com/office/powerpoint/2010/main" val="32571728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562074"/>
          </a:xfrm>
        </p:spPr>
        <p:txBody>
          <a:bodyPr>
            <a:normAutofit fontScale="90000"/>
          </a:bodyPr>
          <a:lstStyle/>
          <a:p>
            <a:r>
              <a:rPr lang="en-GB" dirty="0" smtClean="0"/>
              <a:t>MHXANI</a:t>
            </a:r>
            <a:r>
              <a:rPr lang="el-GR" dirty="0" smtClean="0"/>
              <a:t>ΣΜΟΙ ΤΟΥ ΠΡΩΤΟΚΟΛΛΟΥ ΤΟΥ ΚΥΟΤΟ</a:t>
            </a:r>
            <a:endParaRPr lang="en-GB" dirty="0"/>
          </a:p>
        </p:txBody>
      </p:sp>
      <p:sp>
        <p:nvSpPr>
          <p:cNvPr id="3" name="Content Placeholder 2"/>
          <p:cNvSpPr>
            <a:spLocks noGrp="1"/>
          </p:cNvSpPr>
          <p:nvPr>
            <p:ph idx="1"/>
          </p:nvPr>
        </p:nvSpPr>
        <p:spPr>
          <a:xfrm>
            <a:off x="457200" y="980728"/>
            <a:ext cx="8229600" cy="5400600"/>
          </a:xfrm>
        </p:spPr>
        <p:txBody>
          <a:bodyPr>
            <a:normAutofit fontScale="85000" lnSpcReduction="20000"/>
          </a:bodyPr>
          <a:lstStyle/>
          <a:p>
            <a:r>
              <a:rPr lang="en-GB" b="1" dirty="0" smtClean="0">
                <a:solidFill>
                  <a:schemeClr val="tx2">
                    <a:lumMod val="75000"/>
                  </a:schemeClr>
                </a:solidFill>
              </a:rPr>
              <a:t>INTERNATIONAL EMISSIONS TRADING</a:t>
            </a:r>
          </a:p>
          <a:p>
            <a:r>
              <a:rPr lang="en-GB" b="1" dirty="0" smtClean="0">
                <a:solidFill>
                  <a:srgbClr val="00B050"/>
                </a:solidFill>
              </a:rPr>
              <a:t>CLEAN DEVELOPMENT MECHANISM (CDM)</a:t>
            </a:r>
          </a:p>
          <a:p>
            <a:r>
              <a:rPr lang="en-GB" b="1" dirty="0" smtClean="0">
                <a:solidFill>
                  <a:schemeClr val="accent6">
                    <a:lumMod val="50000"/>
                  </a:schemeClr>
                </a:solidFill>
              </a:rPr>
              <a:t>JOINT IMPLEMENTATION (JI)</a:t>
            </a:r>
            <a:endParaRPr lang="el-GR" b="1" dirty="0" smtClean="0">
              <a:solidFill>
                <a:schemeClr val="accent6">
                  <a:lumMod val="50000"/>
                </a:schemeClr>
              </a:solidFill>
            </a:endParaRPr>
          </a:p>
          <a:p>
            <a:endParaRPr lang="el-GR" dirty="0"/>
          </a:p>
          <a:p>
            <a:r>
              <a:rPr lang="el-GR" sz="3000" b="1" dirty="0" smtClean="0">
                <a:solidFill>
                  <a:schemeClr val="tx2"/>
                </a:solidFill>
              </a:rPr>
              <a:t>ΔΙΕΘΝΗΣ ΕΜΠΟΡΙΑ ΕΚΠΟΜΠΩΝ </a:t>
            </a:r>
          </a:p>
          <a:p>
            <a:r>
              <a:rPr lang="el-GR" sz="3000" b="1" dirty="0" smtClean="0">
                <a:solidFill>
                  <a:srgbClr val="00B050"/>
                </a:solidFill>
              </a:rPr>
              <a:t>ΜΗΧΑΝΙΣΜΟΣ ΚΑΘΑΡΗΣ ΑΝΑΠΤΥΞΗΣ</a:t>
            </a:r>
          </a:p>
          <a:p>
            <a:r>
              <a:rPr lang="el-GR" sz="3000" b="1" dirty="0" smtClean="0">
                <a:solidFill>
                  <a:schemeClr val="accent6">
                    <a:lumMod val="50000"/>
                  </a:schemeClr>
                </a:solidFill>
              </a:rPr>
              <a:t>ΚΟΙΝΗΣ ΕΦΑΡΜΟΓΗΣ</a:t>
            </a:r>
          </a:p>
          <a:p>
            <a:endParaRPr lang="el-GR" dirty="0"/>
          </a:p>
          <a:p>
            <a:pPr algn="just"/>
            <a:r>
              <a:rPr lang="el-GR" dirty="0" smtClean="0"/>
              <a:t>ΟΙ ΜΗΧΑΝΙΣΜΟΙ </a:t>
            </a:r>
            <a:r>
              <a:rPr lang="el-GR" dirty="0"/>
              <a:t>ΕΧΟΥΝ </a:t>
            </a:r>
            <a:r>
              <a:rPr lang="el-GR" dirty="0" smtClean="0"/>
              <a:t>ΣΚΟΠΟ ΝΑ ΠΡΟΚΑΛΕΣΟΥΝ </a:t>
            </a:r>
            <a:r>
              <a:rPr lang="el-GR" b="1" dirty="0" smtClean="0">
                <a:solidFill>
                  <a:srgbClr val="FF0000"/>
                </a:solidFill>
              </a:rPr>
              <a:t>ΠΡΑΣΙΝΕΣ ΕΠΕΝΔΥΣΕΙΣ </a:t>
            </a:r>
            <a:r>
              <a:rPr lang="el-GR" dirty="0" smtClean="0"/>
              <a:t>ΚΑΙ ΝΑ ΒΟΗΘΗΣΟΥΝ ΤΑ ΚΡΑΤΗ-ΜΕΛΗ ΤΑ ΕΠΙΤΥΧΟΥΝ ΤΟΥΣ ΣΤΟΧΟΥΣ ΤΟΥΣ ΜΕ ΕΝΑΝ </a:t>
            </a:r>
            <a:r>
              <a:rPr lang="el-GR" b="1" dirty="0" smtClean="0">
                <a:solidFill>
                  <a:srgbClr val="FF0000"/>
                </a:solidFill>
              </a:rPr>
              <a:t>ΟΙΚΟΝΟΜΙΚΑ</a:t>
            </a:r>
            <a:r>
              <a:rPr lang="el-GR" dirty="0" smtClean="0"/>
              <a:t> ΑΠΟΤΕΛΕΣΜΑΤΙΚΟ ΤΡΟΠΟ.</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102</a:t>
            </a:fld>
            <a:endParaRPr lang="en-GB"/>
          </a:p>
        </p:txBody>
      </p:sp>
    </p:spTree>
    <p:extLst>
      <p:ext uri="{BB962C8B-B14F-4D97-AF65-F5344CB8AC3E}">
        <p14:creationId xmlns:p14="http://schemas.microsoft.com/office/powerpoint/2010/main" val="38810084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ΜΗΧΑΝΙΣΜΟΙ - ΕΞΗΓΗΣΗ</a:t>
            </a:r>
            <a:endParaRPr lang="en-GB" dirty="0"/>
          </a:p>
        </p:txBody>
      </p:sp>
      <p:sp>
        <p:nvSpPr>
          <p:cNvPr id="3" name="Content Placeholder 2"/>
          <p:cNvSpPr>
            <a:spLocks noGrp="1"/>
          </p:cNvSpPr>
          <p:nvPr>
            <p:ph idx="1"/>
          </p:nvPr>
        </p:nvSpPr>
        <p:spPr>
          <a:xfrm>
            <a:off x="251520" y="980728"/>
            <a:ext cx="8712968" cy="5544616"/>
          </a:xfrm>
        </p:spPr>
        <p:txBody>
          <a:bodyPr>
            <a:normAutofit fontScale="92500" lnSpcReduction="10000"/>
          </a:bodyPr>
          <a:lstStyle/>
          <a:p>
            <a:pPr marL="514350" indent="-514350">
              <a:buFont typeface="+mj-lt"/>
              <a:buAutoNum type="arabicPeriod"/>
            </a:pPr>
            <a:r>
              <a:rPr lang="el-GR" b="1" dirty="0">
                <a:solidFill>
                  <a:schemeClr val="tx2"/>
                </a:solidFill>
              </a:rPr>
              <a:t>ΔΙΕΘΝΗΣ ΕΜΠΟΡΙΑ ΕΚΠΟΜΠΩΝ </a:t>
            </a:r>
          </a:p>
          <a:p>
            <a:pPr marL="514350" indent="-514350">
              <a:buFont typeface="+mj-lt"/>
              <a:buAutoNum type="arabicPeriod"/>
            </a:pPr>
            <a:r>
              <a:rPr lang="el-GR" b="1" dirty="0">
                <a:solidFill>
                  <a:schemeClr val="tx2"/>
                </a:solidFill>
              </a:rPr>
              <a:t>ΜΗΧΑΝΙΣΜΟΣ ΚΑΘΑΡΗΣ ΑΝΑΠΤΥΞΗΣ</a:t>
            </a:r>
          </a:p>
          <a:p>
            <a:pPr marL="514350" indent="-514350">
              <a:buFont typeface="+mj-lt"/>
              <a:buAutoNum type="arabicPeriod"/>
            </a:pPr>
            <a:r>
              <a:rPr lang="el-GR" b="1" dirty="0">
                <a:solidFill>
                  <a:schemeClr val="tx2"/>
                </a:solidFill>
              </a:rPr>
              <a:t>ΚΟΙΝΗΣ ΕΦΑΡΜΟΓΗΣ</a:t>
            </a:r>
          </a:p>
          <a:p>
            <a:endParaRPr lang="el-GR" dirty="0" smtClean="0"/>
          </a:p>
          <a:p>
            <a:r>
              <a:rPr lang="el-GR" sz="3000" dirty="0" smtClean="0"/>
              <a:t>Ο </a:t>
            </a:r>
            <a:r>
              <a:rPr lang="el-GR" sz="3000" b="1" dirty="0" smtClean="0">
                <a:solidFill>
                  <a:schemeClr val="tx2"/>
                </a:solidFill>
              </a:rPr>
              <a:t>1</a:t>
            </a:r>
            <a:r>
              <a:rPr lang="el-GR" sz="3000" b="1" baseline="30000" dirty="0" smtClean="0">
                <a:solidFill>
                  <a:schemeClr val="tx2"/>
                </a:solidFill>
              </a:rPr>
              <a:t>ος</a:t>
            </a:r>
            <a:r>
              <a:rPr lang="el-GR" sz="3000" b="1" dirty="0" smtClean="0">
                <a:solidFill>
                  <a:schemeClr val="tx2"/>
                </a:solidFill>
              </a:rPr>
              <a:t> Μηχανισμός </a:t>
            </a:r>
            <a:r>
              <a:rPr lang="el-GR" sz="3000" dirty="0"/>
              <a:t>προβλέπει την αγοραπωλησία δικαιωμάτων εκπομπών μεταξύ των ενδιαφερόμενων μερών (όπως για παράδειγμα κράτη και υπόχρεες </a:t>
            </a:r>
            <a:r>
              <a:rPr lang="el-GR" sz="3000" dirty="0" smtClean="0"/>
              <a:t>εγκαταστάσεις)</a:t>
            </a:r>
          </a:p>
          <a:p>
            <a:r>
              <a:rPr lang="el-GR" sz="3000" dirty="0" smtClean="0"/>
              <a:t>Ο </a:t>
            </a:r>
            <a:r>
              <a:rPr lang="el-GR" sz="3000" b="1" dirty="0" smtClean="0">
                <a:solidFill>
                  <a:schemeClr val="tx2"/>
                </a:solidFill>
              </a:rPr>
              <a:t>2</a:t>
            </a:r>
            <a:r>
              <a:rPr lang="el-GR" sz="3000" b="1" baseline="30000" dirty="0" smtClean="0">
                <a:solidFill>
                  <a:schemeClr val="tx2"/>
                </a:solidFill>
              </a:rPr>
              <a:t>ος</a:t>
            </a:r>
            <a:r>
              <a:rPr lang="el-GR" sz="3000" b="1" dirty="0" smtClean="0">
                <a:solidFill>
                  <a:schemeClr val="tx2"/>
                </a:solidFill>
              </a:rPr>
              <a:t> και ο 3</a:t>
            </a:r>
            <a:r>
              <a:rPr lang="el-GR" sz="3000" b="1" baseline="30000" dirty="0" smtClean="0">
                <a:solidFill>
                  <a:schemeClr val="tx2"/>
                </a:solidFill>
              </a:rPr>
              <a:t>ος</a:t>
            </a:r>
            <a:r>
              <a:rPr lang="el-GR" sz="3000" b="1" dirty="0" smtClean="0">
                <a:solidFill>
                  <a:schemeClr val="tx2"/>
                </a:solidFill>
              </a:rPr>
              <a:t> Μηχανισμός </a:t>
            </a:r>
            <a:r>
              <a:rPr lang="el-GR" sz="3000" dirty="0" smtClean="0"/>
              <a:t>βασίζονται </a:t>
            </a:r>
            <a:r>
              <a:rPr lang="el-GR" sz="3000" dirty="0"/>
              <a:t>σε προγράμματα </a:t>
            </a:r>
            <a:r>
              <a:rPr lang="el-GR" sz="3000" dirty="0" smtClean="0"/>
              <a:t>έργων : </a:t>
            </a:r>
          </a:p>
          <a:p>
            <a:pPr lvl="1"/>
            <a:r>
              <a:rPr lang="el-GR" sz="2600" dirty="0" smtClean="0">
                <a:solidFill>
                  <a:srgbClr val="C00000"/>
                </a:solidFill>
              </a:rPr>
              <a:t>σε </a:t>
            </a:r>
            <a:r>
              <a:rPr lang="el-GR" sz="2600" dirty="0">
                <a:solidFill>
                  <a:srgbClr val="C00000"/>
                </a:solidFill>
              </a:rPr>
              <a:t>χώρες </a:t>
            </a:r>
            <a:r>
              <a:rPr lang="el-GR" sz="2600" dirty="0" smtClean="0">
                <a:solidFill>
                  <a:srgbClr val="C00000"/>
                </a:solidFill>
              </a:rPr>
              <a:t>ΕΝΤΟΣ του </a:t>
            </a:r>
            <a:r>
              <a:rPr lang="el-GR" sz="2600" dirty="0">
                <a:solidFill>
                  <a:srgbClr val="C00000"/>
                </a:solidFill>
              </a:rPr>
              <a:t>Παραρτήματος Ι ο δεύτερος </a:t>
            </a:r>
            <a:endParaRPr lang="el-GR" sz="2600" dirty="0" smtClean="0">
              <a:solidFill>
                <a:srgbClr val="C00000"/>
              </a:solidFill>
            </a:endParaRPr>
          </a:p>
          <a:p>
            <a:pPr lvl="1"/>
            <a:r>
              <a:rPr lang="el-GR" sz="2600" dirty="0" smtClean="0">
                <a:solidFill>
                  <a:srgbClr val="C00000"/>
                </a:solidFill>
              </a:rPr>
              <a:t>σε </a:t>
            </a:r>
            <a:r>
              <a:rPr lang="el-GR" sz="2600" dirty="0">
                <a:solidFill>
                  <a:srgbClr val="C00000"/>
                </a:solidFill>
              </a:rPr>
              <a:t>χώρες </a:t>
            </a:r>
            <a:r>
              <a:rPr lang="el-GR" sz="2600" dirty="0" smtClean="0">
                <a:solidFill>
                  <a:srgbClr val="C00000"/>
                </a:solidFill>
              </a:rPr>
              <a:t>ΕΚΤΟΣ του </a:t>
            </a:r>
            <a:r>
              <a:rPr lang="el-GR" sz="2600" dirty="0">
                <a:solidFill>
                  <a:srgbClr val="C00000"/>
                </a:solidFill>
              </a:rPr>
              <a:t>Παραρτήματος Ι ο τρίτος).</a:t>
            </a:r>
            <a:endParaRPr lang="en-GB" sz="2600" dirty="0">
              <a:solidFill>
                <a:srgbClr val="C00000"/>
              </a:solidFill>
            </a:endParaRP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103</a:t>
            </a:fld>
            <a:endParaRPr lang="en-GB"/>
          </a:p>
        </p:txBody>
      </p:sp>
    </p:spTree>
    <p:extLst>
      <p:ext uri="{BB962C8B-B14F-4D97-AF65-F5344CB8AC3E}">
        <p14:creationId xmlns:p14="http://schemas.microsoft.com/office/powerpoint/2010/main" val="38914577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562074"/>
          </a:xfrm>
        </p:spPr>
        <p:txBody>
          <a:bodyPr/>
          <a:lstStyle/>
          <a:p>
            <a:r>
              <a:rPr lang="el-GR" sz="2400" b="1" dirty="0" smtClean="0"/>
              <a:t>ΠΑΡΑΚΟΛΟΥΘΗΣΗ ΤΩΝ ΣΤΟΧΩΝ ΓΙΑ ΤΙΣ ΕΚΠΟΜΠΕΣ</a:t>
            </a:r>
            <a:r>
              <a:rPr lang="en-GB" sz="2400" dirty="0" smtClean="0"/>
              <a:t> </a:t>
            </a:r>
            <a:endParaRPr lang="en-GB" sz="2400" dirty="0"/>
          </a:p>
        </p:txBody>
      </p:sp>
      <p:sp>
        <p:nvSpPr>
          <p:cNvPr id="3" name="Content Placeholder 2"/>
          <p:cNvSpPr>
            <a:spLocks noGrp="1"/>
          </p:cNvSpPr>
          <p:nvPr>
            <p:ph idx="1"/>
          </p:nvPr>
        </p:nvSpPr>
        <p:spPr>
          <a:xfrm>
            <a:off x="457200" y="980728"/>
            <a:ext cx="8229600" cy="5544616"/>
          </a:xfrm>
        </p:spPr>
        <p:txBody>
          <a:bodyPr>
            <a:normAutofit fontScale="92500" lnSpcReduction="20000"/>
          </a:bodyPr>
          <a:lstStyle/>
          <a:p>
            <a:r>
              <a:rPr lang="el-GR" dirty="0" smtClean="0"/>
              <a:t>ΤΑ ΚΡΑΤΗ ΘΑ ΠΡΕΠΕΙ ΝΑ ΠΑΡΑΚΟΛΟΥΘΟΥΝ ΤΙΣ ΕΚΠΟΜΠΕΣ ΤΟΥΣ ΚΑΙ ΝΑ ΚΡΑΤΟΥΝ ΑΚΡΙΒΗ ΣΤΟΙΧΕΙΑ ΓΙΑ ΤΙΣ ΑΓΟΡΑΠΩΛΗΣΙΕΣ ΠΟΥ ΔΙΕΞΑΓΟΝΤΑΙ</a:t>
            </a:r>
            <a:r>
              <a:rPr lang="en-GB" dirty="0" smtClean="0"/>
              <a:t> </a:t>
            </a:r>
            <a:endParaRPr lang="el-GR" dirty="0" smtClean="0"/>
          </a:p>
          <a:p>
            <a:endParaRPr lang="en-GB" dirty="0"/>
          </a:p>
          <a:p>
            <a:r>
              <a:rPr lang="el-GR" dirty="0" smtClean="0">
                <a:hlinkClick r:id="rId2"/>
              </a:rPr>
              <a:t>ΜΗΤΡΩΟ ΕΚΠΟΜΠΩΝ </a:t>
            </a:r>
          </a:p>
          <a:p>
            <a:endParaRPr lang="el-GR" dirty="0" smtClean="0"/>
          </a:p>
          <a:p>
            <a:r>
              <a:rPr lang="el-GR" dirty="0" smtClean="0"/>
              <a:t>ΕΚΘΕΣΕΙΣ ΓΙΑ ΤΙΣ ΕΚΠΟΜΠΕΣ ΣΕ ΕΤΗΣΙΑ ΒΑΣΗ</a:t>
            </a:r>
            <a:endParaRPr lang="en-GB" dirty="0"/>
          </a:p>
          <a:p>
            <a:endParaRPr lang="el-GR" dirty="0" smtClean="0"/>
          </a:p>
          <a:p>
            <a:r>
              <a:rPr lang="el-GR" dirty="0" smtClean="0"/>
              <a:t>ΣΥΣΤΗΜΑ ΣΥΜΜΟΡΦΩΣΗΣ ΩΣ ΠΡΟΣ ΤΙΣ ΥΠΟΧΡΕΩΣΕΙΣ</a:t>
            </a:r>
            <a:r>
              <a:rPr lang="en-GB" dirty="0" smtClean="0"/>
              <a:t> </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104</a:t>
            </a:fld>
            <a:endParaRPr lang="en-GB"/>
          </a:p>
        </p:txBody>
      </p:sp>
    </p:spTree>
    <p:extLst>
      <p:ext uri="{BB962C8B-B14F-4D97-AF65-F5344CB8AC3E}">
        <p14:creationId xmlns:p14="http://schemas.microsoft.com/office/powerpoint/2010/main" val="1140888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ΠΡΟΣΑΡΜΟΓΗ</a:t>
            </a:r>
            <a:endParaRPr lang="en-GB" dirty="0"/>
          </a:p>
        </p:txBody>
      </p:sp>
      <p:sp>
        <p:nvSpPr>
          <p:cNvPr id="3" name="Content Placeholder 2"/>
          <p:cNvSpPr>
            <a:spLocks noGrp="1"/>
          </p:cNvSpPr>
          <p:nvPr>
            <p:ph idx="1"/>
          </p:nvPr>
        </p:nvSpPr>
        <p:spPr>
          <a:xfrm>
            <a:off x="179512" y="1600200"/>
            <a:ext cx="8856984" cy="5044440"/>
          </a:xfrm>
        </p:spPr>
        <p:txBody>
          <a:bodyPr>
            <a:normAutofit fontScale="85000" lnSpcReduction="20000"/>
          </a:bodyPr>
          <a:lstStyle/>
          <a:p>
            <a:r>
              <a:rPr lang="el-GR" dirty="0" smtClean="0"/>
              <a:t>ΤΟ ΠΡΩΤΟΚΟΛΛΟ ΤΟΥ ΚΥΟΤΟ ΕΧΕΙ ΣΧΕΔΙΑΣΤΕΙ ΝΑ ΥΠΟΣΤΗΡΙΞΕΙ ΤΑ ΚΡΑΤΗ ΣΤΗΝ ΠΡΟΣΑΡΜΟΓΗ ΣΤΙΣ ΑΝΤΙΞΟΕΣ ΣΥΝΘΗΚΕΣ ΤΗΣ ΚΛΙΜΑΤΙΚΗΣ ΑΛΛΑΓΗΣ. ΔΙΕΥΚΟΛΥΝΕΙ ΤΗΝ ΑΝΑΠΤΥΞΗ ΚΑΙ ΕΦΑΡΜΟΓΗ ΤΕΧΝΟΛΟΓΙΩΝ ΠΟΥ ΑΥΞΑΝΟΥΝ ΤΗΝ ΑΝΘΕΚΤΙΚΟΤΗΤΑ ΑΠΕΝΑΝΤΙ ΣΤΙΣ ΕΠΙΠΤΩΣΕΙΣ ΤΗΣ ΚΛΙΜΑΤΙΚΗΣ ΑΛΛΑΓΗΣ.</a:t>
            </a:r>
            <a:r>
              <a:rPr lang="en-GB" dirty="0" smtClean="0"/>
              <a:t> </a:t>
            </a:r>
            <a:endParaRPr lang="el-GR" dirty="0" smtClean="0"/>
          </a:p>
          <a:p>
            <a:r>
              <a:rPr lang="el-GR" dirty="0" smtClean="0"/>
              <a:t>ΤΟ ΤΑΜΕΙΟ ΠΡΟΣΑΡΜΟΓΗΣ ΔΗΜΙΟΥΡΓΗΘΗΚΕ ΓΙΑ ΤΗΝ ΧΡΗΜΑΤΟΔΟΤΗΣΗ ΕΡΓΩΝ ΚΑΙ ΠΡΟΓΡΑΜΜΑΤΩΝ ΣΕ ΑΝΑΠΤΥΣΣΟΜΕΝΕΣ ΧΩΡΕΣ-ΜΕΛΗ ΤΟΥ ΠΡΩΤΟΚΟΛΛΟΥ ΤΟΥ ΚΥΟΤΟ.</a:t>
            </a:r>
          </a:p>
          <a:p>
            <a:r>
              <a:rPr lang="el-GR" dirty="0" smtClean="0"/>
              <a:t>ΣΤΗΝ ΝΤΟΧΑ 2012 ΑΠΟΦΑΣΙΣΤΗΚΕ ΟΤΙ 2% ΑΠΟ ΤΑ ΕΣΟΔΑ ΕΡΓΩΝ ΚΟΙΝΗΣ ΕΦΑΡΜΟΓΗΣ ΚΑΙ ΕΜΠΟΡΙΑΣ ΕΚΠΟΜΠΩΝ ΘΑ ΟΔΕΥΣΟΥΝ ΣΤΟ ΤΑΜΕΙΟ.</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105</a:t>
            </a:fld>
            <a:endParaRPr lang="en-GB"/>
          </a:p>
        </p:txBody>
      </p:sp>
    </p:spTree>
    <p:extLst>
      <p:ext uri="{BB962C8B-B14F-4D97-AF65-F5344CB8AC3E}">
        <p14:creationId xmlns:p14="http://schemas.microsoft.com/office/powerpoint/2010/main" val="12586534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2074"/>
          </a:xfrm>
        </p:spPr>
        <p:txBody>
          <a:bodyPr>
            <a:noAutofit/>
          </a:bodyPr>
          <a:lstStyle/>
          <a:p>
            <a:r>
              <a:rPr lang="el-GR" b="1" dirty="0" smtClean="0"/>
              <a:t>ΠΡΩΤΗ ΠΕΡΙΟΔΟΣ ΔΕΣΜΕΥΣΗΣ : ΣΤΟΧΟΙ</a:t>
            </a:r>
            <a:r>
              <a:rPr lang="en-GB" dirty="0" smtClean="0"/>
              <a:t> </a:t>
            </a:r>
            <a:endParaRPr lang="en-GB" dirty="0"/>
          </a:p>
        </p:txBody>
      </p:sp>
      <p:sp>
        <p:nvSpPr>
          <p:cNvPr id="3" name="Content Placeholder 2"/>
          <p:cNvSpPr>
            <a:spLocks noGrp="1"/>
          </p:cNvSpPr>
          <p:nvPr>
            <p:ph idx="1"/>
          </p:nvPr>
        </p:nvSpPr>
        <p:spPr>
          <a:xfrm>
            <a:off x="0" y="584684"/>
            <a:ext cx="9144000" cy="6273316"/>
          </a:xfrm>
        </p:spPr>
        <p:txBody>
          <a:bodyPr>
            <a:noAutofit/>
          </a:bodyPr>
          <a:lstStyle/>
          <a:p>
            <a:pPr marL="173038" indent="-173038">
              <a:lnSpc>
                <a:spcPct val="120000"/>
              </a:lnSpc>
            </a:pPr>
            <a:r>
              <a:rPr lang="el-GR" sz="2400" dirty="0" smtClean="0"/>
              <a:t>ΟΙ ΣΤΟΧΟΙ ΓΙΑ ΤΗΝ ΠΡΩΤΗ ΠΕΡΙΟΔΟ ΔΕΣΜΕΥΣΗΣ ΚΑΛΥΠΤΟΥΝ ΤΙΣ ΕΚΠΟΜΠΕΣ ΤΩΝ 6 ΑΕΡΙΩΝ ΤΟΥ ΦΘ </a:t>
            </a:r>
            <a:r>
              <a:rPr lang="en-GB" sz="2400" dirty="0" smtClean="0"/>
              <a:t>:</a:t>
            </a:r>
            <a:endParaRPr lang="el-GR" sz="2400" dirty="0" smtClean="0"/>
          </a:p>
          <a:p>
            <a:pPr marL="173038" indent="-173038">
              <a:lnSpc>
                <a:spcPct val="120000"/>
              </a:lnSpc>
              <a:tabLst>
                <a:tab pos="4310063" algn="l"/>
                <a:tab pos="8434388" algn="l"/>
              </a:tabLst>
            </a:pPr>
            <a:r>
              <a:rPr lang="en-GB" sz="2400" dirty="0" smtClean="0">
                <a:solidFill>
                  <a:schemeClr val="accent6">
                    <a:lumMod val="50000"/>
                  </a:schemeClr>
                </a:solidFill>
              </a:rPr>
              <a:t>• </a:t>
            </a:r>
            <a:r>
              <a:rPr lang="en-GB" sz="2400" dirty="0">
                <a:solidFill>
                  <a:srgbClr val="C00000"/>
                </a:solidFill>
              </a:rPr>
              <a:t>Carbon dioxide (</a:t>
            </a:r>
            <a:r>
              <a:rPr lang="en-GB" sz="2400" dirty="0" smtClean="0">
                <a:solidFill>
                  <a:srgbClr val="C00000"/>
                </a:solidFill>
              </a:rPr>
              <a:t>CO</a:t>
            </a:r>
            <a:r>
              <a:rPr lang="en-GB" sz="2400" baseline="-25000" dirty="0" smtClean="0">
                <a:solidFill>
                  <a:srgbClr val="C00000"/>
                </a:solidFill>
              </a:rPr>
              <a:t>2</a:t>
            </a:r>
            <a:r>
              <a:rPr lang="en-GB" sz="2400" dirty="0" smtClean="0">
                <a:solidFill>
                  <a:srgbClr val="C00000"/>
                </a:solidFill>
              </a:rPr>
              <a:t>)</a:t>
            </a:r>
            <a:r>
              <a:rPr lang="el-GR" sz="2400" dirty="0" smtClean="0">
                <a:solidFill>
                  <a:srgbClr val="C00000"/>
                </a:solidFill>
              </a:rPr>
              <a:t>    	ΔΙΟΞΕΙΔΙΟ ΤΟΥ ΑΝΘΡΑΚΑ</a:t>
            </a:r>
            <a:r>
              <a:rPr lang="en-GB" sz="2400" dirty="0">
                <a:solidFill>
                  <a:srgbClr val="C00000"/>
                </a:solidFill>
              </a:rPr>
              <a:t/>
            </a:r>
            <a:br>
              <a:rPr lang="en-GB" sz="2400" dirty="0">
                <a:solidFill>
                  <a:srgbClr val="C00000"/>
                </a:solidFill>
              </a:rPr>
            </a:br>
            <a:r>
              <a:rPr lang="en-GB" sz="2400" dirty="0">
                <a:solidFill>
                  <a:srgbClr val="C00000"/>
                </a:solidFill>
              </a:rPr>
              <a:t>• Methane (CH</a:t>
            </a:r>
            <a:r>
              <a:rPr lang="en-GB" sz="2400" baseline="-25000" dirty="0">
                <a:solidFill>
                  <a:srgbClr val="C00000"/>
                </a:solidFill>
              </a:rPr>
              <a:t>4</a:t>
            </a:r>
            <a:r>
              <a:rPr lang="en-GB" sz="2400" dirty="0" smtClean="0">
                <a:solidFill>
                  <a:srgbClr val="C00000"/>
                </a:solidFill>
              </a:rPr>
              <a:t>)</a:t>
            </a:r>
            <a:r>
              <a:rPr lang="el-GR" sz="2400" dirty="0" smtClean="0">
                <a:solidFill>
                  <a:srgbClr val="C00000"/>
                </a:solidFill>
              </a:rPr>
              <a:t>  	ΜΕΘΑΝΙΟ</a:t>
            </a:r>
            <a:r>
              <a:rPr lang="en-GB" sz="2400" dirty="0">
                <a:solidFill>
                  <a:srgbClr val="C00000"/>
                </a:solidFill>
              </a:rPr>
              <a:t/>
            </a:r>
            <a:br>
              <a:rPr lang="en-GB" sz="2400" dirty="0">
                <a:solidFill>
                  <a:srgbClr val="C00000"/>
                </a:solidFill>
              </a:rPr>
            </a:br>
            <a:r>
              <a:rPr lang="en-GB" sz="2400" dirty="0">
                <a:solidFill>
                  <a:srgbClr val="C00000"/>
                </a:solidFill>
              </a:rPr>
              <a:t>• Nitrous oxide (N</a:t>
            </a:r>
            <a:r>
              <a:rPr lang="en-GB" sz="2400" baseline="-25000" dirty="0">
                <a:solidFill>
                  <a:srgbClr val="C00000"/>
                </a:solidFill>
              </a:rPr>
              <a:t>2</a:t>
            </a:r>
            <a:r>
              <a:rPr lang="en-GB" sz="2400" dirty="0">
                <a:solidFill>
                  <a:srgbClr val="C00000"/>
                </a:solidFill>
              </a:rPr>
              <a:t>O</a:t>
            </a:r>
            <a:r>
              <a:rPr lang="en-GB" sz="2400" dirty="0" smtClean="0">
                <a:solidFill>
                  <a:srgbClr val="C00000"/>
                </a:solidFill>
              </a:rPr>
              <a:t>)</a:t>
            </a:r>
            <a:r>
              <a:rPr lang="el-GR" sz="2400" dirty="0" smtClean="0">
                <a:solidFill>
                  <a:srgbClr val="C00000"/>
                </a:solidFill>
              </a:rPr>
              <a:t> 	ΥΠΟΞΕΙΔΙΟ ΤΟΥ ΑΖΩΤΟΥ</a:t>
            </a:r>
            <a:r>
              <a:rPr lang="en-GB" sz="2400" dirty="0">
                <a:solidFill>
                  <a:srgbClr val="C00000"/>
                </a:solidFill>
              </a:rPr>
              <a:t/>
            </a:r>
            <a:br>
              <a:rPr lang="en-GB" sz="2400" dirty="0">
                <a:solidFill>
                  <a:srgbClr val="C00000"/>
                </a:solidFill>
              </a:rPr>
            </a:br>
            <a:r>
              <a:rPr lang="en-GB" sz="2400" dirty="0">
                <a:solidFill>
                  <a:srgbClr val="C00000"/>
                </a:solidFill>
              </a:rPr>
              <a:t>• </a:t>
            </a:r>
            <a:r>
              <a:rPr lang="en-GB" sz="2400" dirty="0" err="1">
                <a:solidFill>
                  <a:srgbClr val="C00000"/>
                </a:solidFill>
              </a:rPr>
              <a:t>Hydrofluorocarbons</a:t>
            </a:r>
            <a:r>
              <a:rPr lang="en-GB" sz="2400" dirty="0">
                <a:solidFill>
                  <a:srgbClr val="C00000"/>
                </a:solidFill>
              </a:rPr>
              <a:t> (HFCs</a:t>
            </a:r>
            <a:r>
              <a:rPr lang="en-GB" sz="2400" dirty="0" smtClean="0">
                <a:solidFill>
                  <a:srgbClr val="C00000"/>
                </a:solidFill>
              </a:rPr>
              <a:t>)</a:t>
            </a:r>
            <a:r>
              <a:rPr lang="el-GR" sz="2400" dirty="0" smtClean="0">
                <a:solidFill>
                  <a:srgbClr val="C00000"/>
                </a:solidFill>
              </a:rPr>
              <a:t> 	ΥΔΡΟΦΘΟΡΑΝΘΡΑΚΕΣ</a:t>
            </a:r>
            <a:r>
              <a:rPr lang="en-GB" sz="2400" dirty="0">
                <a:solidFill>
                  <a:srgbClr val="C00000"/>
                </a:solidFill>
              </a:rPr>
              <a:t/>
            </a:r>
            <a:br>
              <a:rPr lang="en-GB" sz="2400" dirty="0">
                <a:solidFill>
                  <a:srgbClr val="C00000"/>
                </a:solidFill>
              </a:rPr>
            </a:br>
            <a:r>
              <a:rPr lang="en-GB" sz="2400" dirty="0">
                <a:solidFill>
                  <a:srgbClr val="C00000"/>
                </a:solidFill>
              </a:rPr>
              <a:t>• </a:t>
            </a:r>
            <a:r>
              <a:rPr lang="en-GB" sz="2400" dirty="0" err="1">
                <a:solidFill>
                  <a:srgbClr val="C00000"/>
                </a:solidFill>
              </a:rPr>
              <a:t>Perfluorocarbons</a:t>
            </a:r>
            <a:r>
              <a:rPr lang="en-GB" sz="2400" dirty="0">
                <a:solidFill>
                  <a:srgbClr val="C00000"/>
                </a:solidFill>
              </a:rPr>
              <a:t> (PFCs</a:t>
            </a:r>
            <a:r>
              <a:rPr lang="en-GB" sz="2400" dirty="0" smtClean="0">
                <a:solidFill>
                  <a:srgbClr val="C00000"/>
                </a:solidFill>
              </a:rPr>
              <a:t>)</a:t>
            </a:r>
            <a:r>
              <a:rPr lang="el-GR" sz="2400" dirty="0" smtClean="0">
                <a:solidFill>
                  <a:srgbClr val="C00000"/>
                </a:solidFill>
              </a:rPr>
              <a:t> 	ΥΠΕΡΦΘΟΡΑΝΘΡΑΚΕΣ</a:t>
            </a:r>
            <a:r>
              <a:rPr lang="en-GB" sz="2400" dirty="0">
                <a:solidFill>
                  <a:srgbClr val="C00000"/>
                </a:solidFill>
              </a:rPr>
              <a:t/>
            </a:r>
            <a:br>
              <a:rPr lang="en-GB" sz="2400" dirty="0">
                <a:solidFill>
                  <a:srgbClr val="C00000"/>
                </a:solidFill>
              </a:rPr>
            </a:br>
            <a:r>
              <a:rPr lang="en-GB" sz="2400" dirty="0">
                <a:solidFill>
                  <a:srgbClr val="C00000"/>
                </a:solidFill>
              </a:rPr>
              <a:t>• Sulphur hexafluoride (SF</a:t>
            </a:r>
            <a:r>
              <a:rPr lang="en-GB" sz="2400" baseline="-25000" dirty="0">
                <a:solidFill>
                  <a:srgbClr val="C00000"/>
                </a:solidFill>
              </a:rPr>
              <a:t>6</a:t>
            </a:r>
            <a:r>
              <a:rPr lang="en-GB" sz="2400" dirty="0">
                <a:solidFill>
                  <a:srgbClr val="C00000"/>
                </a:solidFill>
              </a:rPr>
              <a:t>) </a:t>
            </a:r>
            <a:r>
              <a:rPr lang="el-GR" sz="2400" dirty="0" smtClean="0">
                <a:solidFill>
                  <a:srgbClr val="C00000"/>
                </a:solidFill>
              </a:rPr>
              <a:t>	ΕΞΑΦΘΟΡΙΟΥΧΟ ΘΕΙΟΝ</a:t>
            </a:r>
            <a:endParaRPr lang="en-GB" sz="2400" dirty="0">
              <a:solidFill>
                <a:srgbClr val="C00000"/>
              </a:solidFill>
            </a:endParaRPr>
          </a:p>
          <a:p>
            <a:pPr marL="173038" indent="-173038"/>
            <a:r>
              <a:rPr lang="el-GR" sz="2400" dirty="0" smtClean="0"/>
              <a:t>Η ΜΕΓΙΣΤΗ ΠΟΣΟΤΗΤΑ ΕΚΠΟΜΠΩΝ (ΣΕ </a:t>
            </a:r>
            <a:r>
              <a:rPr lang="en-GB" sz="2400" dirty="0" smtClean="0"/>
              <a:t>CO2-</a:t>
            </a:r>
            <a:r>
              <a:rPr lang="el-GR" sz="2400" dirty="0" smtClean="0"/>
              <a:t>ΙΣΟΔΥΝΑΜΟ) ΠΟΥ ΜΠΟΡΕΙ ΝΑ ΕΚΠΕΜΨΕΙ ΕΝΑ ΜΕΛΟΣ ΣΕ ΜΙΑ ΠΕΡΙΟΔΟ ΔΕΣΜΕΥΣΗΣ ΚΑΙ ΝΑ ΕΙΝΑΙ ΣΕ ΣΥΜΦΩΝΙΑ ΜΕ ΤΟΝ ΣΤΟΧΟ ΚΑΛΕΙΤΑΙ  ... </a:t>
            </a:r>
            <a:r>
              <a:rPr lang="en-GB" dirty="0" smtClean="0">
                <a:solidFill>
                  <a:srgbClr val="FF0000"/>
                </a:solidFill>
              </a:rPr>
              <a:t>Party’s </a:t>
            </a:r>
            <a:r>
              <a:rPr lang="en-GB" b="1" dirty="0">
                <a:solidFill>
                  <a:srgbClr val="FF0000"/>
                </a:solidFill>
              </a:rPr>
              <a:t>assigned amount</a:t>
            </a:r>
            <a:r>
              <a:rPr lang="en-GB" dirty="0">
                <a:solidFill>
                  <a:srgbClr val="FF0000"/>
                </a:solidFill>
              </a:rPr>
              <a:t>. </a:t>
            </a:r>
            <a:endParaRPr lang="el-GR" dirty="0" smtClean="0">
              <a:solidFill>
                <a:srgbClr val="FF0000"/>
              </a:solidFill>
            </a:endParaRPr>
          </a:p>
          <a:p>
            <a:pPr marL="173038" indent="-173038"/>
            <a:r>
              <a:rPr lang="el-GR" sz="2400" dirty="0" smtClean="0"/>
              <a:t>ΟΙ ΕΠΙ ΜΕΡΟΥΣ ΣΤΟΧΟΙ ΓΙΑ ΤΑ ΜΕΛΗ ΤΟΥ ΠΑΡΑΡΤΗΜΑΤΟΣ Α ΑΝΑΦΕΡΟΝΤΑΙ ΣΤΟ ΠΑΡΑΡΤΗΜΑ Β</a:t>
            </a:r>
            <a:r>
              <a:rPr lang="en-GB" sz="2400" dirty="0" smtClean="0"/>
              <a:t>. </a:t>
            </a:r>
            <a:endParaRPr lang="en-GB" sz="2400" dirty="0"/>
          </a:p>
          <a:p>
            <a:endParaRPr lang="en-GB" sz="24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106</a:t>
            </a:fld>
            <a:endParaRPr lang="en-GB"/>
          </a:p>
        </p:txBody>
      </p:sp>
    </p:spTree>
    <p:extLst>
      <p:ext uri="{BB962C8B-B14F-4D97-AF65-F5344CB8AC3E}">
        <p14:creationId xmlns:p14="http://schemas.microsoft.com/office/powerpoint/2010/main" val="38453403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l-GR" sz="2400" b="1" dirty="0" smtClean="0">
                <a:solidFill>
                  <a:srgbClr val="C00000"/>
                </a:solidFill>
              </a:rPr>
              <a:t>ΠΛΑΙΣΙΟ ΣΥΜΜΟΡΦΩΣΗΣ ΠΡΟΣ ΤΙΣ ΑΠΑΙΤΗΣΕΙΣ ΤΟΥ ΠΡΩΤΟΚΟΛΛΟΥ ΓΙΑ ΤΙΣ ΧΩΡΕΣ ΤΟΥ ΠΑΡΑΡΤΗΜΑΤΑ Α</a:t>
            </a:r>
            <a:endParaRPr lang="en-GB" sz="2400" b="1" dirty="0">
              <a:solidFill>
                <a:srgbClr val="C00000"/>
              </a:solidFill>
            </a:endParaRPr>
          </a:p>
        </p:txBody>
      </p:sp>
      <p:sp>
        <p:nvSpPr>
          <p:cNvPr id="3" name="Content Placeholder 2"/>
          <p:cNvSpPr>
            <a:spLocks noGrp="1"/>
          </p:cNvSpPr>
          <p:nvPr>
            <p:ph idx="1"/>
          </p:nvPr>
        </p:nvSpPr>
        <p:spPr>
          <a:xfrm>
            <a:off x="2130" y="1196752"/>
            <a:ext cx="9144000" cy="4752528"/>
          </a:xfrm>
        </p:spPr>
        <p:txBody>
          <a:bodyPr>
            <a:noAutofit/>
          </a:bodyPr>
          <a:lstStyle/>
          <a:p>
            <a:r>
              <a:rPr lang="el-GR" sz="2400" dirty="0" smtClean="0"/>
              <a:t>ΕΘΝΙΚΟ ΣΥΣΤΗΜΑ ΓΙΑ ΤΗΝ ΠΡΟΕΤΟΙΜΑΣΙΑ ΤΩΝ ΕΘΝΙΚΩΝ ΑΠΟΓΡΑΦΩΝ</a:t>
            </a:r>
            <a:endParaRPr lang="en-GB" sz="2400" dirty="0"/>
          </a:p>
          <a:p>
            <a:r>
              <a:rPr lang="el-GR" sz="2400" dirty="0" smtClean="0"/>
              <a:t>ΕΘΝΙΚΟ ΜΗΤΡΩΟ ΓΙΑ ΠΑΡΑΚΟΛΟΥΘΗΣΗ ΤΩΝ ΑΠΟΘΕΜΑΤΩΝ ΚΑΙ ΤΩΝ ΑΓΟΡΑΠΩΛΗΣΙΩΝ ΜΟΝΑΔΩΝ ΚΥΟΤΟ </a:t>
            </a:r>
            <a:endParaRPr lang="en-GB" sz="2400" dirty="0"/>
          </a:p>
          <a:p>
            <a:r>
              <a:rPr lang="el-GR" sz="2400" dirty="0" smtClean="0"/>
              <a:t>ΔΙΑΔΙΚΑΣΙΕΣ ΓΙΑ ΤΙΣ ΕΚΘΕΣΕΙΣ, ΤΙΣ ΑΝΑΘΕΩΡΗΣΕΙΣ ΚΑΙ ΤΙΣ ΣΥΜΜΟΡΦΩΣΕΙΣ ΣΧΕΤΙΚΑ ΜΕ ΤΙΣ ΑΝΑΦΟΡΕΣ ΓΙΑ ΤΑ ΑΕΡΙΑ ΤΟΥ ΦΘ,</a:t>
            </a:r>
            <a:endParaRPr lang="en-GB" sz="2400" dirty="0"/>
          </a:p>
          <a:p>
            <a:r>
              <a:rPr lang="el-GR" sz="2400" dirty="0" smtClean="0"/>
              <a:t>ΑΠΟΓΡΑΦΗ ΓΙΑ : ΧΡΗΣΗ ΓΗΣ, ΜΕΤΑΒΟΛΗ ΧΡΗΣΗ ΓΗΣ ΚΑΙ ΔΑΣΩΝ</a:t>
            </a:r>
            <a:r>
              <a:rPr lang="en-GB" sz="2400" dirty="0" smtClean="0"/>
              <a:t>(LULUCF</a:t>
            </a:r>
            <a:r>
              <a:rPr lang="en-GB" sz="2400" dirty="0"/>
              <a:t>) </a:t>
            </a:r>
          </a:p>
          <a:p>
            <a:r>
              <a:rPr lang="el-GR" sz="2400" dirty="0" smtClean="0"/>
              <a:t>ΣΥΜΜΕΤΟΧΗ ΣΤΟΥΣ ΜΗΧΑΝΙΣΜΟΥΣ ΚΑΙ ΤΙΣ ΔΙΑΔΙΚΑΣΙΕΣ ΤΟΥ Π.ΚΥΟΤΟ</a:t>
            </a:r>
            <a:endParaRPr lang="en-GB" sz="24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107</a:t>
            </a:fld>
            <a:endParaRPr lang="en-GB"/>
          </a:p>
        </p:txBody>
      </p:sp>
    </p:spTree>
    <p:extLst>
      <p:ext uri="{BB962C8B-B14F-4D97-AF65-F5344CB8AC3E}">
        <p14:creationId xmlns:p14="http://schemas.microsoft.com/office/powerpoint/2010/main" val="33550026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048"/>
            <a:ext cx="8229600" cy="1143000"/>
          </a:xfrm>
        </p:spPr>
        <p:txBody>
          <a:bodyPr/>
          <a:lstStyle/>
          <a:p>
            <a:r>
              <a:rPr lang="en-GB" dirty="0" smtClean="0"/>
              <a:t>Y</a:t>
            </a:r>
            <a:r>
              <a:rPr lang="el-GR" dirty="0" smtClean="0"/>
              <a:t>ΠΟΧΡΕΩΣΕΙΣ ΜΕΡΩΝ</a:t>
            </a:r>
            <a:endParaRPr lang="en-GB" dirty="0"/>
          </a:p>
        </p:txBody>
      </p:sp>
      <p:sp>
        <p:nvSpPr>
          <p:cNvPr id="3" name="Content Placeholder 2"/>
          <p:cNvSpPr>
            <a:spLocks noGrp="1"/>
          </p:cNvSpPr>
          <p:nvPr>
            <p:ph idx="1"/>
          </p:nvPr>
        </p:nvSpPr>
        <p:spPr>
          <a:xfrm>
            <a:off x="457200" y="1124744"/>
            <a:ext cx="8229600" cy="5145435"/>
          </a:xfrm>
        </p:spPr>
        <p:txBody>
          <a:bodyPr>
            <a:normAutofit fontScale="85000" lnSpcReduction="10000"/>
          </a:bodyPr>
          <a:lstStyle/>
          <a:p>
            <a:r>
              <a:rPr lang="el-GR" dirty="0"/>
              <a:t>Τα </a:t>
            </a:r>
            <a:r>
              <a:rPr lang="el-GR" dirty="0" smtClean="0"/>
              <a:t>κράτη-μέλη </a:t>
            </a:r>
            <a:r>
              <a:rPr lang="el-GR" dirty="0"/>
              <a:t>οφείλουν μέσα σε συγκεκριμένα χρονοδιαγράμματα να εκπονήσουν εθνικά σχέδια κατανομής, στα οποία υπάρχει πρόβλεψη, μεταξύ άλλων, για:</a:t>
            </a:r>
          </a:p>
          <a:p>
            <a:r>
              <a:rPr lang="el-GR" dirty="0"/>
              <a:t>τη συνολική ποσότητα δικαιωμάτων,</a:t>
            </a:r>
          </a:p>
          <a:p>
            <a:r>
              <a:rPr lang="el-GR" dirty="0"/>
              <a:t>την κατανομή σε επίπεδο δραστηριότητας (κατά περίπτωση),</a:t>
            </a:r>
          </a:p>
          <a:p>
            <a:r>
              <a:rPr lang="el-GR" dirty="0"/>
              <a:t>την κατανομή σε επίπεδο εγκατάστασης,</a:t>
            </a:r>
          </a:p>
          <a:p>
            <a:r>
              <a:rPr lang="el-GR" dirty="0"/>
              <a:t>τους </a:t>
            </a:r>
            <a:r>
              <a:rPr lang="el-GR" dirty="0" smtClean="0"/>
              <a:t>νεο-εισερχόμενους ΠΑΡΑΓΩΓΟΥΣ ΑΕΡΙΩΝ ΦΘ,</a:t>
            </a:r>
            <a:endParaRPr lang="el-GR" dirty="0"/>
          </a:p>
          <a:p>
            <a:r>
              <a:rPr lang="el-GR" dirty="0"/>
              <a:t>τη μεθοδολογία κατανομής (μαθηματικοί τύποι, διάφορες ειδικές διατάξεις, κτλ), και</a:t>
            </a:r>
          </a:p>
          <a:p>
            <a:r>
              <a:rPr lang="el-GR" dirty="0"/>
              <a:t>τη λίστα των υπόχρεων εγκαταστάσεων.</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108</a:t>
            </a:fld>
            <a:endParaRPr lang="en-GB"/>
          </a:p>
        </p:txBody>
      </p:sp>
    </p:spTree>
    <p:extLst>
      <p:ext uri="{BB962C8B-B14F-4D97-AF65-F5344CB8AC3E}">
        <p14:creationId xmlns:p14="http://schemas.microsoft.com/office/powerpoint/2010/main" val="134708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
            <a:ext cx="8229600" cy="1143000"/>
          </a:xfrm>
        </p:spPr>
        <p:txBody>
          <a:bodyPr/>
          <a:lstStyle/>
          <a:p>
            <a:r>
              <a:rPr lang="el-GR" dirty="0" smtClean="0"/>
              <a:t>ΥΠΟΧΡΕΩΣΕΙΣ ΤΩΝ ΜΕΡΩΝ</a:t>
            </a:r>
            <a:r>
              <a:rPr lang="en-GB" dirty="0" smtClean="0"/>
              <a:t> (</a:t>
            </a:r>
            <a:r>
              <a:rPr lang="en-GB" dirty="0" err="1" smtClean="0"/>
              <a:t>i</a:t>
            </a:r>
            <a:r>
              <a:rPr lang="en-GB" dirty="0" smtClean="0"/>
              <a:t>)</a:t>
            </a:r>
            <a:endParaRPr lang="en-GB" dirty="0"/>
          </a:p>
        </p:txBody>
      </p:sp>
      <p:sp>
        <p:nvSpPr>
          <p:cNvPr id="3" name="Content Placeholder 2"/>
          <p:cNvSpPr>
            <a:spLocks noGrp="1"/>
          </p:cNvSpPr>
          <p:nvPr>
            <p:ph idx="1"/>
          </p:nvPr>
        </p:nvSpPr>
        <p:spPr>
          <a:xfrm>
            <a:off x="251520" y="980728"/>
            <a:ext cx="8892480" cy="5760640"/>
          </a:xfrm>
        </p:spPr>
        <p:txBody>
          <a:bodyPr>
            <a:normAutofit fontScale="70000" lnSpcReduction="20000"/>
          </a:bodyPr>
          <a:lstStyle/>
          <a:p>
            <a:pPr marL="0" indent="0">
              <a:buNone/>
            </a:pPr>
            <a:r>
              <a:rPr lang="el-GR" dirty="0">
                <a:solidFill>
                  <a:srgbClr val="FF0000"/>
                </a:solidFill>
              </a:rPr>
              <a:t>1.</a:t>
            </a:r>
            <a:r>
              <a:rPr lang="el-GR" dirty="0"/>
              <a:t> Έκαστο των Μερών </a:t>
            </a:r>
            <a:r>
              <a:rPr lang="el-GR" dirty="0" smtClean="0"/>
              <a:t>(Παράρτημα Ι), </a:t>
            </a:r>
            <a:r>
              <a:rPr lang="el-GR" dirty="0"/>
              <a:t>προκειμένου να ανταποκριθεί στις υποχρεώσεις </a:t>
            </a:r>
            <a:r>
              <a:rPr lang="el-GR" dirty="0" smtClean="0"/>
              <a:t>όσον </a:t>
            </a:r>
            <a:r>
              <a:rPr lang="el-GR" dirty="0"/>
              <a:t>αφορά στους ποσοτικοποιημένους περιορισμούς και στις μειώσεις των εκπομπών </a:t>
            </a:r>
            <a:r>
              <a:rPr lang="el-GR" dirty="0" smtClean="0"/>
              <a:t>υποχρεούται</a:t>
            </a:r>
            <a:r>
              <a:rPr lang="el-GR" dirty="0"/>
              <a:t>:</a:t>
            </a:r>
          </a:p>
          <a:p>
            <a:pPr marL="0" indent="0">
              <a:buNone/>
            </a:pPr>
            <a:r>
              <a:rPr lang="el-GR" dirty="0" smtClean="0">
                <a:solidFill>
                  <a:srgbClr val="FF0000"/>
                </a:solidFill>
              </a:rPr>
              <a:t>(</a:t>
            </a:r>
            <a:r>
              <a:rPr lang="en-GB" dirty="0" smtClean="0">
                <a:solidFill>
                  <a:srgbClr val="FF0000"/>
                </a:solidFill>
              </a:rPr>
              <a:t>A</a:t>
            </a:r>
            <a:r>
              <a:rPr lang="el-GR" dirty="0" smtClean="0">
                <a:solidFill>
                  <a:srgbClr val="FF0000"/>
                </a:solidFill>
              </a:rPr>
              <a:t>) </a:t>
            </a:r>
            <a:r>
              <a:rPr lang="el-GR" dirty="0"/>
              <a:t>να εφαρμόσει και/ ή να αναπτύξει περαιτέρω </a:t>
            </a:r>
            <a:r>
              <a:rPr lang="el-GR" dirty="0">
                <a:solidFill>
                  <a:srgbClr val="FF0000"/>
                </a:solidFill>
              </a:rPr>
              <a:t>πολιτικές και μέτρα</a:t>
            </a:r>
            <a:r>
              <a:rPr lang="el-GR" dirty="0"/>
              <a:t> σύμφωνα με τις εθνικές συνθήκες, όπως:</a:t>
            </a:r>
          </a:p>
          <a:p>
            <a:pPr marL="0" indent="0">
              <a:buNone/>
            </a:pPr>
            <a:r>
              <a:rPr lang="el-GR" dirty="0">
                <a:solidFill>
                  <a:srgbClr val="FF0000"/>
                </a:solidFill>
              </a:rPr>
              <a:t>(i) </a:t>
            </a:r>
            <a:r>
              <a:rPr lang="el-GR" dirty="0"/>
              <a:t>βελτίωση της </a:t>
            </a:r>
            <a:r>
              <a:rPr lang="el-GR" dirty="0">
                <a:solidFill>
                  <a:srgbClr val="FF0000"/>
                </a:solidFill>
              </a:rPr>
              <a:t>ενεργειακής αποδοτικότητας </a:t>
            </a:r>
            <a:r>
              <a:rPr lang="el-GR" dirty="0"/>
              <a:t>σε αντίστοιχους τομείς της εθνικής οικονομίας·</a:t>
            </a:r>
          </a:p>
          <a:p>
            <a:pPr marL="0" indent="0">
              <a:buNone/>
            </a:pPr>
            <a:r>
              <a:rPr lang="el-GR" dirty="0">
                <a:solidFill>
                  <a:srgbClr val="FF0000"/>
                </a:solidFill>
              </a:rPr>
              <a:t>(ii) </a:t>
            </a:r>
            <a:r>
              <a:rPr lang="el-GR" dirty="0"/>
              <a:t>προστασία και ενίσχυση των </a:t>
            </a:r>
            <a:r>
              <a:rPr lang="el-GR" dirty="0">
                <a:solidFill>
                  <a:srgbClr val="FF0000"/>
                </a:solidFill>
              </a:rPr>
              <a:t>καταβοθρών</a:t>
            </a:r>
            <a:r>
              <a:rPr lang="el-GR" dirty="0"/>
              <a:t> και των </a:t>
            </a:r>
            <a:r>
              <a:rPr lang="el-GR" dirty="0">
                <a:solidFill>
                  <a:srgbClr val="FF0000"/>
                </a:solidFill>
              </a:rPr>
              <a:t>αποθεμάτων </a:t>
            </a:r>
            <a:r>
              <a:rPr lang="el-GR" dirty="0"/>
              <a:t>των αερίων που συμβάλλουν στο φαινόμενο του θερμοκηπίου και δεν ελέγχονται από το Πρωτόκολλο του Μόντρεαλ, λαμβάνοντας υπόψη τις υποχρεώσεις που ανέλαβε δυνάμει συναφών διεθνών συμφωνιών για το περιβάλλον, την προώθηση της αειφόρου διαχείρισης των δασών, της δάσωσης και της αναδάσωσης·</a:t>
            </a:r>
          </a:p>
          <a:p>
            <a:pPr marL="0" indent="0">
              <a:buNone/>
            </a:pPr>
            <a:r>
              <a:rPr lang="el-GR" dirty="0">
                <a:solidFill>
                  <a:srgbClr val="FF0000"/>
                </a:solidFill>
              </a:rPr>
              <a:t>(iii) </a:t>
            </a:r>
            <a:r>
              <a:rPr lang="el-GR" dirty="0"/>
              <a:t>προώθηση των </a:t>
            </a:r>
            <a:r>
              <a:rPr lang="el-GR" dirty="0">
                <a:solidFill>
                  <a:srgbClr val="FF0000"/>
                </a:solidFill>
              </a:rPr>
              <a:t>αειφόρων μορφών γεωργίας</a:t>
            </a:r>
            <a:r>
              <a:rPr lang="el-GR" dirty="0"/>
              <a:t>, λαμβάνοντας υπόψη ζητήματα που σχετίζονται με την αλλαγή του κλίματος·</a:t>
            </a:r>
          </a:p>
          <a:p>
            <a:pPr marL="0" indent="0">
              <a:buNone/>
            </a:pPr>
            <a:r>
              <a:rPr lang="el-GR" dirty="0">
                <a:solidFill>
                  <a:srgbClr val="FF0000"/>
                </a:solidFill>
              </a:rPr>
              <a:t>(iv) </a:t>
            </a:r>
            <a:r>
              <a:rPr lang="el-GR" dirty="0"/>
              <a:t>προώθηση, έρευνα, ανάπτυξη και αύξηση της χρήσης νέων και </a:t>
            </a:r>
            <a:r>
              <a:rPr lang="el-GR" dirty="0">
                <a:solidFill>
                  <a:srgbClr val="FF0000"/>
                </a:solidFill>
              </a:rPr>
              <a:t>ανανεώσιμων μορφών ενέργειας</a:t>
            </a:r>
            <a:r>
              <a:rPr lang="el-GR" dirty="0"/>
              <a:t>, </a:t>
            </a:r>
            <a:r>
              <a:rPr lang="el-GR" dirty="0">
                <a:solidFill>
                  <a:srgbClr val="FF0000"/>
                </a:solidFill>
              </a:rPr>
              <a:t>τεχνολογίες δέσμευσης του </a:t>
            </a:r>
            <a:r>
              <a:rPr lang="en-GB" dirty="0" smtClean="0">
                <a:solidFill>
                  <a:srgbClr val="FF0000"/>
                </a:solidFill>
              </a:rPr>
              <a:t>CO2</a:t>
            </a:r>
            <a:r>
              <a:rPr lang="el-GR" dirty="0" smtClean="0"/>
              <a:t>, </a:t>
            </a:r>
            <a:r>
              <a:rPr lang="el-GR" dirty="0"/>
              <a:t>καθώς και προηγμένων και καινοτόμων αξιόπιστων τεχνολογιών φιλικών προς το </a:t>
            </a:r>
            <a:r>
              <a:rPr lang="el-GR" dirty="0" smtClean="0"/>
              <a:t>περιβάλλον</a:t>
            </a:r>
            <a:endParaRPr lang="en-GB" dirty="0" smtClean="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109</a:t>
            </a:fld>
            <a:endParaRPr lang="en-GB"/>
          </a:p>
        </p:txBody>
      </p:sp>
    </p:spTree>
    <p:extLst>
      <p:ext uri="{BB962C8B-B14F-4D97-AF65-F5344CB8AC3E}">
        <p14:creationId xmlns:p14="http://schemas.microsoft.com/office/powerpoint/2010/main" val="2294116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32839083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ΥΠΟΧΡΕΩΣΕΙΣ ΤΩΝ ΜΕΡΩΝ</a:t>
            </a:r>
            <a:r>
              <a:rPr lang="en-GB" dirty="0"/>
              <a:t> (</a:t>
            </a:r>
            <a:r>
              <a:rPr lang="en-GB" dirty="0" smtClean="0"/>
              <a:t>ii)</a:t>
            </a:r>
            <a:endParaRPr lang="en-GB" dirty="0"/>
          </a:p>
        </p:txBody>
      </p:sp>
      <p:sp>
        <p:nvSpPr>
          <p:cNvPr id="3" name="Content Placeholder 2"/>
          <p:cNvSpPr>
            <a:spLocks noGrp="1"/>
          </p:cNvSpPr>
          <p:nvPr>
            <p:ph idx="1"/>
          </p:nvPr>
        </p:nvSpPr>
        <p:spPr>
          <a:xfrm>
            <a:off x="251520" y="980728"/>
            <a:ext cx="8892480" cy="5760640"/>
          </a:xfrm>
        </p:spPr>
        <p:txBody>
          <a:bodyPr>
            <a:normAutofit fontScale="70000" lnSpcReduction="20000"/>
          </a:bodyPr>
          <a:lstStyle/>
          <a:p>
            <a:pPr marL="0" indent="0">
              <a:buNone/>
            </a:pPr>
            <a:r>
              <a:rPr lang="el-GR" dirty="0" smtClean="0">
                <a:solidFill>
                  <a:srgbClr val="FF0000"/>
                </a:solidFill>
              </a:rPr>
              <a:t>(</a:t>
            </a:r>
            <a:r>
              <a:rPr lang="el-GR" dirty="0">
                <a:solidFill>
                  <a:srgbClr val="FF0000"/>
                </a:solidFill>
              </a:rPr>
              <a:t>v) </a:t>
            </a:r>
            <a:r>
              <a:rPr lang="el-GR" dirty="0"/>
              <a:t>σταδιακή μείωση ή εξάλειψη των ατελειών της αγοράς, των φορολογικών κινήτρων, των φορολογικών και δασμολογικών εξαιρέσεων και επιδοτήσεων σε όλους τους τομείς που εκπέμπουν αέρια που συμβάλλουν στο φαινόμενο του θερμοκηπίου, εφόσον αντιτίθενται στο στόχο της Σύμβασης και εφαρμογή των μηχανισμών της αγοράς·</a:t>
            </a:r>
          </a:p>
          <a:p>
            <a:pPr marL="0" indent="0">
              <a:buNone/>
            </a:pPr>
            <a:r>
              <a:rPr lang="el-GR" dirty="0">
                <a:solidFill>
                  <a:srgbClr val="FF0000"/>
                </a:solidFill>
              </a:rPr>
              <a:t>(vi) </a:t>
            </a:r>
            <a:r>
              <a:rPr lang="el-GR" dirty="0"/>
              <a:t>ενθάρρυνση των ενδεδειγμένων μεταρρυθμίσεων στους αντίστοιχους τομείς, που αποσκοπούν στην προαγωγή πολιτικών και μέτρων που περιορίζουν ή μειώνουν τις εκπομπές αερίων τα οποία συμβάλλουν στο </a:t>
            </a:r>
            <a:r>
              <a:rPr lang="el-GR" dirty="0" smtClean="0"/>
              <a:t>ΦΘ και </a:t>
            </a:r>
            <a:r>
              <a:rPr lang="el-GR" dirty="0"/>
              <a:t>δεν ελέγχονται από το Πρωτόκολλο του Μόντρεαλ·</a:t>
            </a:r>
          </a:p>
          <a:p>
            <a:pPr marL="0" indent="0">
              <a:buNone/>
            </a:pPr>
            <a:r>
              <a:rPr lang="el-GR" dirty="0">
                <a:solidFill>
                  <a:srgbClr val="FF0000"/>
                </a:solidFill>
              </a:rPr>
              <a:t>(vii) </a:t>
            </a:r>
            <a:r>
              <a:rPr lang="el-GR" dirty="0"/>
              <a:t>μέτρα για τον περιορισμό και/ ή τη μείωση των εκπομπών αερίων που συμβάλλουν στο </a:t>
            </a:r>
            <a:r>
              <a:rPr lang="el-GR" dirty="0" smtClean="0"/>
              <a:t>ΦΘ και </a:t>
            </a:r>
            <a:r>
              <a:rPr lang="el-GR" dirty="0"/>
              <a:t>δεν ελέγχονται από το Πρωτόκολλο του Μόντρεαλ στον τομέα των μεταφορών·</a:t>
            </a:r>
          </a:p>
          <a:p>
            <a:pPr marL="0" indent="0">
              <a:buNone/>
            </a:pPr>
            <a:r>
              <a:rPr lang="el-GR" dirty="0">
                <a:solidFill>
                  <a:srgbClr val="FF0000"/>
                </a:solidFill>
              </a:rPr>
              <a:t>(viii) </a:t>
            </a:r>
            <a:r>
              <a:rPr lang="el-GR" dirty="0"/>
              <a:t>περιορισμός και/ή μείωση των εκπομπών μεθανίου μέσω της ανάκτησης και της αξιοποίησης κατά τη διαχείριση των αποβλήτων, καθώς και στη φάση της παραγωγής, μεταφοράς και διανομής της ενέργειας.</a:t>
            </a:r>
          </a:p>
          <a:p>
            <a:pPr marL="0" indent="0">
              <a:buNone/>
            </a:pPr>
            <a:r>
              <a:rPr lang="el-GR" dirty="0" smtClean="0">
                <a:solidFill>
                  <a:srgbClr val="FF0000"/>
                </a:solidFill>
              </a:rPr>
              <a:t>(</a:t>
            </a:r>
            <a:r>
              <a:rPr lang="en-GB" dirty="0" smtClean="0">
                <a:solidFill>
                  <a:srgbClr val="FF0000"/>
                </a:solidFill>
              </a:rPr>
              <a:t>B</a:t>
            </a:r>
            <a:r>
              <a:rPr lang="el-GR" dirty="0" smtClean="0">
                <a:solidFill>
                  <a:srgbClr val="FF0000"/>
                </a:solidFill>
              </a:rPr>
              <a:t>) </a:t>
            </a:r>
            <a:r>
              <a:rPr lang="el-GR" dirty="0"/>
              <a:t>να συνεργαστεί με άλλα Μέρη, ώστε να ενισχύσει την χωριστή και από κοινού αποτελεσματικότητα εφαρμογής των πολιτικών και των </a:t>
            </a:r>
            <a:r>
              <a:rPr lang="el-GR" dirty="0" smtClean="0"/>
              <a:t>μέτρων</a:t>
            </a:r>
            <a:endParaRPr lang="el-GR" dirty="0"/>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110</a:t>
            </a:fld>
            <a:endParaRPr lang="en-GB"/>
          </a:p>
        </p:txBody>
      </p:sp>
    </p:spTree>
    <p:extLst>
      <p:ext uri="{BB962C8B-B14F-4D97-AF65-F5344CB8AC3E}">
        <p14:creationId xmlns:p14="http://schemas.microsoft.com/office/powerpoint/2010/main" val="30304974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404664"/>
          </a:xfrm>
        </p:spPr>
        <p:txBody>
          <a:bodyPr>
            <a:noAutofit/>
          </a:bodyPr>
          <a:lstStyle/>
          <a:p>
            <a:r>
              <a:rPr lang="el-GR" sz="2800" dirty="0" smtClean="0">
                <a:solidFill>
                  <a:srgbClr val="002060"/>
                </a:solidFill>
              </a:rPr>
              <a:t>ΤΟΜΕΙΣ ΚΑΙ ΚΑΤΗΓΟΡΙΕΣ ΠΗΓΩΝ</a:t>
            </a:r>
            <a:endParaRPr lang="en-GB" sz="2800" dirty="0">
              <a:solidFill>
                <a:srgbClr val="002060"/>
              </a:solidFill>
            </a:endParaRPr>
          </a:p>
        </p:txBody>
      </p:sp>
      <p:sp>
        <p:nvSpPr>
          <p:cNvPr id="7" name="Text Placeholder 6"/>
          <p:cNvSpPr>
            <a:spLocks noGrp="1"/>
          </p:cNvSpPr>
          <p:nvPr>
            <p:ph type="body" idx="1"/>
          </p:nvPr>
        </p:nvSpPr>
        <p:spPr>
          <a:xfrm>
            <a:off x="35516" y="476672"/>
            <a:ext cx="1520322" cy="432048"/>
          </a:xfrm>
        </p:spPr>
        <p:txBody>
          <a:bodyPr>
            <a:normAutofit/>
          </a:bodyPr>
          <a:lstStyle/>
          <a:p>
            <a:r>
              <a:rPr lang="el-GR" sz="2000" dirty="0" smtClean="0">
                <a:solidFill>
                  <a:srgbClr val="FF0000"/>
                </a:solidFill>
              </a:rPr>
              <a:t>ΕΝΕΡΓΕΙΑ</a:t>
            </a:r>
            <a:endParaRPr lang="en-GB" dirty="0">
              <a:solidFill>
                <a:srgbClr val="FF0000"/>
              </a:solidFill>
            </a:endParaRPr>
          </a:p>
        </p:txBody>
      </p:sp>
      <p:sp>
        <p:nvSpPr>
          <p:cNvPr id="8" name="Content Placeholder 7"/>
          <p:cNvSpPr>
            <a:spLocks noGrp="1"/>
          </p:cNvSpPr>
          <p:nvPr>
            <p:ph sz="half" idx="2"/>
          </p:nvPr>
        </p:nvSpPr>
        <p:spPr>
          <a:xfrm>
            <a:off x="107504" y="908720"/>
            <a:ext cx="4040188" cy="3600400"/>
          </a:xfrm>
          <a:ln>
            <a:solidFill>
              <a:schemeClr val="tx1"/>
            </a:solidFill>
          </a:ln>
        </p:spPr>
        <p:txBody>
          <a:bodyPr>
            <a:normAutofit/>
          </a:bodyPr>
          <a:lstStyle/>
          <a:p>
            <a:pPr marL="0" indent="0">
              <a:buNone/>
            </a:pPr>
            <a:r>
              <a:rPr lang="el-GR" sz="1800" b="1" dirty="0" smtClean="0"/>
              <a:t>ΧΡΗΣΗ ΚΑΥΣΙΜΩΝ</a:t>
            </a:r>
          </a:p>
          <a:p>
            <a:r>
              <a:rPr lang="el-GR" sz="1800" dirty="0" smtClean="0"/>
              <a:t>ΕΝΕΡΓΕΙΑΚΕΣ ΒΙΟΜΗΧΑΝΙΕΣ</a:t>
            </a:r>
          </a:p>
          <a:p>
            <a:r>
              <a:rPr lang="el-GR" sz="1800" dirty="0" smtClean="0"/>
              <a:t>ΜΕΤΑΠΟΙΗΤΙΚΕΣ ΒΙΟΜΗΧΑΝΙΕΣ ΚΑΙ ΚΑΤΑΣΚΕΥΕΣ</a:t>
            </a:r>
          </a:p>
          <a:p>
            <a:r>
              <a:rPr lang="el-GR" sz="1800" dirty="0" smtClean="0"/>
              <a:t>ΜΕΤΑΦΟΡΕΣ</a:t>
            </a:r>
          </a:p>
          <a:p>
            <a:r>
              <a:rPr lang="el-GR" sz="1800" dirty="0" smtClean="0"/>
              <a:t>ΑΛΛΟΙ ΤΟΜΕΙΣ</a:t>
            </a:r>
          </a:p>
          <a:p>
            <a:pPr marL="0" indent="0">
              <a:buNone/>
            </a:pPr>
            <a:r>
              <a:rPr lang="el-GR" sz="1800" b="1" dirty="0" smtClean="0"/>
              <a:t>ΔΙΑΦΕΥΓΟΥΣΕΣ ΕΚΠΟΜΠΕΣ ΑΠΟ ΚΑΥΣΙΜΑ</a:t>
            </a:r>
          </a:p>
          <a:p>
            <a:r>
              <a:rPr lang="el-GR" sz="1800" dirty="0" smtClean="0"/>
              <a:t>ΣΤΕΡΕΑ ΚΑΥΣΙΜΑ</a:t>
            </a:r>
          </a:p>
          <a:p>
            <a:r>
              <a:rPr lang="el-GR" sz="1800" dirty="0" smtClean="0"/>
              <a:t>ΥΓΡΑ ΚΑΥΣΙΜΑ ΚΑΙ ΦΥΣΙΚΟ ΑΕΡΙΟ</a:t>
            </a:r>
          </a:p>
          <a:p>
            <a:r>
              <a:rPr lang="el-GR" sz="1800" dirty="0" smtClean="0"/>
              <a:t>ΑΛΛΑ</a:t>
            </a:r>
            <a:endParaRPr lang="en-GB" sz="1800" dirty="0"/>
          </a:p>
        </p:txBody>
      </p:sp>
      <p:sp>
        <p:nvSpPr>
          <p:cNvPr id="9" name="Text Placeholder 8"/>
          <p:cNvSpPr>
            <a:spLocks noGrp="1"/>
          </p:cNvSpPr>
          <p:nvPr>
            <p:ph type="body" sz="quarter" idx="3"/>
          </p:nvPr>
        </p:nvSpPr>
        <p:spPr>
          <a:xfrm>
            <a:off x="4432329" y="548680"/>
            <a:ext cx="4041775" cy="288032"/>
          </a:xfrm>
        </p:spPr>
        <p:txBody>
          <a:bodyPr>
            <a:noAutofit/>
          </a:bodyPr>
          <a:lstStyle/>
          <a:p>
            <a:r>
              <a:rPr lang="el-GR" sz="1800" dirty="0" smtClean="0">
                <a:solidFill>
                  <a:srgbClr val="FF0000"/>
                </a:solidFill>
              </a:rPr>
              <a:t>ΒΙΟΜΗΧΑΝΙΚΕΣ ΔΙΕΡΓΑΣΙΕΣ</a:t>
            </a:r>
            <a:endParaRPr lang="en-GB" sz="1800" dirty="0">
              <a:solidFill>
                <a:srgbClr val="FF0000"/>
              </a:solidFill>
            </a:endParaRPr>
          </a:p>
        </p:txBody>
      </p:sp>
      <p:sp>
        <p:nvSpPr>
          <p:cNvPr id="10" name="Content Placeholder 9"/>
          <p:cNvSpPr>
            <a:spLocks noGrp="1"/>
          </p:cNvSpPr>
          <p:nvPr>
            <p:ph sz="quarter" idx="4"/>
          </p:nvPr>
        </p:nvSpPr>
        <p:spPr>
          <a:xfrm>
            <a:off x="4415846" y="836712"/>
            <a:ext cx="4394225" cy="2304256"/>
          </a:xfrm>
          <a:ln>
            <a:solidFill>
              <a:schemeClr val="tx1"/>
            </a:solidFill>
          </a:ln>
        </p:spPr>
        <p:txBody>
          <a:bodyPr>
            <a:normAutofit lnSpcReduction="10000"/>
          </a:bodyPr>
          <a:lstStyle/>
          <a:p>
            <a:pPr marL="185738" indent="-185738"/>
            <a:r>
              <a:rPr lang="el-GR" sz="1800" dirty="0" smtClean="0"/>
              <a:t>ΠΡΟΪΟΝΤΑ ΕΞΟΡΥΞΗΣ</a:t>
            </a:r>
          </a:p>
          <a:p>
            <a:pPr marL="185738" indent="-185738"/>
            <a:r>
              <a:rPr lang="el-GR" sz="1800" dirty="0" smtClean="0"/>
              <a:t>ΧΗΜΙΚΕΣ ΒΙΟΜΗΧΑΝΙΕΣ</a:t>
            </a:r>
          </a:p>
          <a:p>
            <a:pPr marL="185738" indent="-185738"/>
            <a:r>
              <a:rPr lang="el-GR" sz="1800" dirty="0" smtClean="0"/>
              <a:t>ΠΑΡΑΓΩΓΗ ΜΕΤΑΛΛΩΝ</a:t>
            </a:r>
          </a:p>
          <a:p>
            <a:pPr marL="185738" indent="-185738"/>
            <a:r>
              <a:rPr lang="el-GR" sz="1800" dirty="0" smtClean="0"/>
              <a:t>ΑΛΛΗ ΠΑΡΑΓΩΓΗ</a:t>
            </a:r>
          </a:p>
          <a:p>
            <a:pPr marL="185738" indent="-185738"/>
            <a:r>
              <a:rPr lang="el-GR" sz="1800" dirty="0" smtClean="0"/>
              <a:t>ΠΑΡΑΓΩΓΗ ΑΛΟΓΟΝΑΝΘΡΑΚΩΝ &amp; </a:t>
            </a:r>
            <a:r>
              <a:rPr lang="en-GB" sz="1800" dirty="0" smtClean="0"/>
              <a:t>SF6</a:t>
            </a:r>
            <a:endParaRPr lang="el-GR" sz="1800" dirty="0" smtClean="0"/>
          </a:p>
          <a:p>
            <a:pPr marL="185738" indent="-185738"/>
            <a:r>
              <a:rPr lang="el-GR" sz="1800" dirty="0" smtClean="0"/>
              <a:t>ΧΡΗΣΗ ΑΛΟΓΟΝΑΝΘΡΑΚΩΝ &amp; </a:t>
            </a:r>
            <a:r>
              <a:rPr lang="en-GB" sz="1800" dirty="0" smtClean="0"/>
              <a:t>SF6</a:t>
            </a:r>
          </a:p>
          <a:p>
            <a:pPr marL="185738" indent="-185738"/>
            <a:r>
              <a:rPr lang="el-GR" sz="1800" dirty="0" smtClean="0"/>
              <a:t>ΑΛΛΑ</a:t>
            </a:r>
            <a:endParaRPr lang="en-GB" sz="18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111</a:t>
            </a:fld>
            <a:endParaRPr lang="en-GB"/>
          </a:p>
        </p:txBody>
      </p:sp>
      <p:sp>
        <p:nvSpPr>
          <p:cNvPr id="12" name="Content Placeholder 9"/>
          <p:cNvSpPr txBox="1">
            <a:spLocks/>
          </p:cNvSpPr>
          <p:nvPr/>
        </p:nvSpPr>
        <p:spPr>
          <a:xfrm>
            <a:off x="4590256" y="4169325"/>
            <a:ext cx="4394225" cy="2304256"/>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6213" indent="-176213"/>
            <a:r>
              <a:rPr lang="el-GR" sz="1800" dirty="0" smtClean="0"/>
              <a:t>ΕΝΤΕΡΙΚΕΣ ΖΥΜΩΣΕΙΣ </a:t>
            </a:r>
          </a:p>
          <a:p>
            <a:pPr marL="176213" indent="-176213"/>
            <a:r>
              <a:rPr lang="el-GR" sz="1800" dirty="0" smtClean="0"/>
              <a:t>ΔΙΑΧΕΙΡΙΣΗ ΖΩΙΚΩΝ ΑΠΟΒΛΗΤΩΝ</a:t>
            </a:r>
          </a:p>
          <a:p>
            <a:pPr marL="176213" indent="-176213"/>
            <a:r>
              <a:rPr lang="el-GR" sz="1800" dirty="0" smtClean="0"/>
              <a:t>ΚΑΛΛΙΕΡΓΕΙΑ ΡΥΖΙΟΥ</a:t>
            </a:r>
          </a:p>
          <a:p>
            <a:pPr marL="176213" indent="-176213"/>
            <a:r>
              <a:rPr lang="el-GR" sz="1800" dirty="0" smtClean="0"/>
              <a:t>ΓΕΩΡΓΙΚΑ ΕΔΑΦΗ</a:t>
            </a:r>
          </a:p>
          <a:p>
            <a:pPr marL="176213" indent="-176213"/>
            <a:r>
              <a:rPr lang="el-GR" sz="1800" dirty="0" smtClean="0"/>
              <a:t>ΠΡΟΓΡΑΜΜΑΤΙΣΜΕΝΕΣ ΠΥΡΚΑΙΕΣ ΣΕ ΣΑΒΑΝΕΣ</a:t>
            </a:r>
          </a:p>
          <a:p>
            <a:pPr marL="176213" indent="-176213"/>
            <a:r>
              <a:rPr lang="el-GR" sz="1800" dirty="0" smtClean="0"/>
              <a:t>ΚΑΥΣΗ ΓΕΩΡΓΙΚΩΝ ΥΠΟΛΕΙΜΜΑΤΩΝ</a:t>
            </a:r>
          </a:p>
        </p:txBody>
      </p:sp>
      <p:sp>
        <p:nvSpPr>
          <p:cNvPr id="13" name="Text Placeholder 8"/>
          <p:cNvSpPr txBox="1">
            <a:spLocks/>
          </p:cNvSpPr>
          <p:nvPr/>
        </p:nvSpPr>
        <p:spPr>
          <a:xfrm>
            <a:off x="4446241" y="3284984"/>
            <a:ext cx="4538240" cy="28803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ambria" panose="02040503050406030204" pitchFamily="18"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ambria" panose="02040503050406030204" pitchFamily="18"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ambria" panose="02040503050406030204" pitchFamily="18"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ambria" panose="02040503050406030204"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ambria" panose="02040503050406030204" pitchFamily="18"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l-GR" sz="1800" dirty="0">
                <a:solidFill>
                  <a:srgbClr val="FF0000"/>
                </a:solidFill>
              </a:rPr>
              <a:t>ΧΡΗΣΗ ΔΙΑΛΥΤΩΝ &amp; ΑΛΛΩΝ ΠΡΟΪΟΝΤΩΝ</a:t>
            </a:r>
          </a:p>
        </p:txBody>
      </p:sp>
      <p:sp>
        <p:nvSpPr>
          <p:cNvPr id="14" name="Text Placeholder 8"/>
          <p:cNvSpPr txBox="1">
            <a:spLocks/>
          </p:cNvSpPr>
          <p:nvPr/>
        </p:nvSpPr>
        <p:spPr>
          <a:xfrm>
            <a:off x="4610779" y="3881293"/>
            <a:ext cx="2176589" cy="28803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ambria" panose="02040503050406030204" pitchFamily="18"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ambria" panose="02040503050406030204" pitchFamily="18"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ambria" panose="02040503050406030204" pitchFamily="18"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ambria" panose="02040503050406030204"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ambria" panose="02040503050406030204" pitchFamily="18"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l-GR" sz="1800" dirty="0">
                <a:solidFill>
                  <a:srgbClr val="FF0000"/>
                </a:solidFill>
              </a:rPr>
              <a:t>ΓΕΩΡΓΙΑ</a:t>
            </a:r>
          </a:p>
        </p:txBody>
      </p:sp>
      <p:sp>
        <p:nvSpPr>
          <p:cNvPr id="15" name="Content Placeholder 9"/>
          <p:cNvSpPr txBox="1">
            <a:spLocks/>
          </p:cNvSpPr>
          <p:nvPr/>
        </p:nvSpPr>
        <p:spPr>
          <a:xfrm>
            <a:off x="177775" y="5321453"/>
            <a:ext cx="4238071" cy="1376841"/>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6213" indent="-176213"/>
            <a:r>
              <a:rPr lang="el-GR" sz="1800" dirty="0" smtClean="0"/>
              <a:t>ΔΙΑΘΕΣΗ ΣΤΕΡΕΩΝ ΑΠΟΒΛΗΤΩΝ ΣΤΟ ΕΔΑΦΟΣ</a:t>
            </a:r>
          </a:p>
          <a:p>
            <a:pPr marL="176213" indent="-176213"/>
            <a:r>
              <a:rPr lang="el-GR" sz="1800" dirty="0" smtClean="0"/>
              <a:t>ΔΙΑΧΕΙΡΙΣΗ ΥΓΡΩΝ ΑΠΟΒΛΗΤΩΝ</a:t>
            </a:r>
          </a:p>
          <a:p>
            <a:pPr marL="176213" indent="-176213"/>
            <a:r>
              <a:rPr lang="el-GR" sz="1800" dirty="0" smtClean="0"/>
              <a:t>ΚΑΥΣΗ ΑΠΟΡΡΙΜΑΤΩΝ</a:t>
            </a:r>
          </a:p>
        </p:txBody>
      </p:sp>
      <p:sp>
        <p:nvSpPr>
          <p:cNvPr id="16" name="Text Placeholder 8"/>
          <p:cNvSpPr txBox="1">
            <a:spLocks/>
          </p:cNvSpPr>
          <p:nvPr/>
        </p:nvSpPr>
        <p:spPr>
          <a:xfrm>
            <a:off x="467544" y="5033421"/>
            <a:ext cx="2176589" cy="28803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Cambria" panose="02040503050406030204" pitchFamily="18" charset="0"/>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Cambria" panose="02040503050406030204" pitchFamily="18" charset="0"/>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Cambria" panose="02040503050406030204" pitchFamily="18" charset="0"/>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Cambria" panose="02040503050406030204"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Cambria" panose="02040503050406030204" pitchFamily="18" charset="0"/>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l-GR" sz="1800" dirty="0" smtClean="0">
                <a:solidFill>
                  <a:srgbClr val="FF0000"/>
                </a:solidFill>
              </a:rPr>
              <a:t>ΑΠΟΒΛΗΤΑ</a:t>
            </a:r>
            <a:endParaRPr lang="el-GR" sz="1800" dirty="0">
              <a:solidFill>
                <a:srgbClr val="FF0000"/>
              </a:solidFill>
            </a:endParaRPr>
          </a:p>
        </p:txBody>
      </p:sp>
    </p:spTree>
    <p:extLst>
      <p:ext uri="{BB962C8B-B14F-4D97-AF65-F5344CB8AC3E}">
        <p14:creationId xmlns:p14="http://schemas.microsoft.com/office/powerpoint/2010/main" val="237499798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112</a:t>
            </a:fld>
            <a:endParaRPr lang="en-GB"/>
          </a:p>
        </p:txBody>
      </p:sp>
      <p:pic>
        <p:nvPicPr>
          <p:cNvPr id="1026" name="Picture 2" descr="http://upload.wikimedia.org/wikipedia/el/1/19/Kyoto%27s_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838" y="188640"/>
            <a:ext cx="7731951" cy="6552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88640"/>
            <a:ext cx="2915816" cy="2002234"/>
          </a:xfrm>
        </p:spPr>
        <p:txBody>
          <a:bodyPr>
            <a:normAutofit/>
          </a:bodyPr>
          <a:lstStyle/>
          <a:p>
            <a:r>
              <a:rPr lang="el-GR" dirty="0" smtClean="0"/>
              <a:t>ΧΩΡΕΣ ΚΑΙ ΜΕΙΩΣΕΙΣ ΕΚΠΟΜΠΩΝ</a:t>
            </a:r>
            <a:endParaRPr lang="en-GB" dirty="0"/>
          </a:p>
        </p:txBody>
      </p:sp>
    </p:spTree>
    <p:extLst>
      <p:ext uri="{BB962C8B-B14F-4D97-AF65-F5344CB8AC3E}">
        <p14:creationId xmlns:p14="http://schemas.microsoft.com/office/powerpoint/2010/main" val="25389161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ΠτΚ - ΔΙΑΓΡΑΜΜΑ</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113</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68394"/>
            <a:ext cx="8235677" cy="462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1982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smtClean="0"/>
              <a:t>ΠτΚ: ΣΤΟΧΟΙ ΜΕΙΩΣΗΣ ΕΚΠΟΜΠΩΝ</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114</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4" y="1628800"/>
            <a:ext cx="8562653" cy="488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687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ΠΑΡΑΡΤΗΜΑ Ι : </a:t>
            </a:r>
            <a:endParaRPr lang="en-GB" dirty="0"/>
          </a:p>
        </p:txBody>
      </p:sp>
      <p:sp>
        <p:nvSpPr>
          <p:cNvPr id="3" name="Content Placeholder 2"/>
          <p:cNvSpPr>
            <a:spLocks noGrp="1"/>
          </p:cNvSpPr>
          <p:nvPr>
            <p:ph idx="1"/>
          </p:nvPr>
        </p:nvSpPr>
        <p:spPr>
          <a:xfrm>
            <a:off x="251520" y="1196752"/>
            <a:ext cx="8435280" cy="5145435"/>
          </a:xfrm>
        </p:spPr>
        <p:txBody>
          <a:bodyPr>
            <a:normAutofit/>
          </a:bodyPr>
          <a:lstStyle/>
          <a:p>
            <a:r>
              <a:rPr lang="el-GR" dirty="0" smtClean="0"/>
              <a:t>ΠΡΟΣΠΑΘΕΙΑ ΓΙΑ ΜΕΙΩΣΗ ΕΚΠΟΜΠΩΝ ΜΕ :</a:t>
            </a:r>
          </a:p>
          <a:p>
            <a:r>
              <a:rPr lang="el-GR" dirty="0" smtClean="0"/>
              <a:t>ΕΘΕΛΟΝΤΙΚΕΣ ΣΥΜΦΩΝΙΕΣ</a:t>
            </a:r>
          </a:p>
          <a:p>
            <a:r>
              <a:rPr lang="el-GR" dirty="0" smtClean="0"/>
              <a:t>ΧΟΡΗΓΙΕΣ</a:t>
            </a:r>
          </a:p>
          <a:p>
            <a:r>
              <a:rPr lang="el-GR" dirty="0" smtClean="0"/>
              <a:t>ΦΟΡΟΥΣ</a:t>
            </a:r>
          </a:p>
          <a:p>
            <a:r>
              <a:rPr lang="el-GR" dirty="0" smtClean="0"/>
              <a:t>ΠΡΑΣΙΝΗ ΕΝΕΡΓΕΙΑ ΚΑΙ ΦΟΡΟΑΠΑΛΛΑΓΕΣ</a:t>
            </a:r>
          </a:p>
          <a:p>
            <a:r>
              <a:rPr lang="el-GR" dirty="0" smtClean="0"/>
              <a:t>ΜΕΤΑΦΟΡΑ ΤΕΧΝΟΓΝΩΣΙΑΣ</a:t>
            </a:r>
          </a:p>
          <a:p>
            <a:r>
              <a:rPr lang="el-GR" dirty="0" smtClean="0"/>
              <a:t>ΣΥΜΜΕΤΟΧΗ ΑΝΑΠΤΥΣΣΟΜΕΝΩΝ ΧΩΡΩΝ ΣΤΗΝ ΔΙΑΜΟΡΦΩΣΗ ΠΟΛΙΤΙΚΩΝ ΓΙΑ ΤΗΝ ΚΛΙΜΑΤΙΚΗ ΑΛΛΑΓΗ.</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115</a:t>
            </a:fld>
            <a:endParaRPr lang="en-GB"/>
          </a:p>
        </p:txBody>
      </p:sp>
    </p:spTree>
    <p:extLst>
      <p:ext uri="{BB962C8B-B14F-4D97-AF65-F5344CB8AC3E}">
        <p14:creationId xmlns:p14="http://schemas.microsoft.com/office/powerpoint/2010/main" val="37627930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l-GR" dirty="0" smtClean="0"/>
              <a:t>ΜΗΧΑΝΙΣΜΟΙ ΚΟΙΝΗΣ ΕΦΑΡΜΟΓΗΣ &amp; ΚΑΘΑΡΗΣ ΑΝΑΠΤΥΞΗΣ</a:t>
            </a:r>
            <a:endParaRPr lang="en-GB" dirty="0"/>
          </a:p>
        </p:txBody>
      </p:sp>
      <p:sp>
        <p:nvSpPr>
          <p:cNvPr id="3" name="Content Placeholder 2"/>
          <p:cNvSpPr>
            <a:spLocks noGrp="1"/>
          </p:cNvSpPr>
          <p:nvPr>
            <p:ph idx="1"/>
          </p:nvPr>
        </p:nvSpPr>
        <p:spPr>
          <a:xfrm>
            <a:off x="282352" y="1772816"/>
            <a:ext cx="8579296" cy="5085184"/>
          </a:xfrm>
        </p:spPr>
        <p:txBody>
          <a:bodyPr>
            <a:normAutofit fontScale="40000" lnSpcReduction="20000"/>
          </a:bodyPr>
          <a:lstStyle/>
          <a:p>
            <a:pPr marL="185738" indent="-185738"/>
            <a:r>
              <a:rPr lang="el-GR" sz="7200" dirty="0"/>
              <a:t>Οι μηχανισμοί JI και CDM βασίζονται σε έργα (project based) τα οποία μειώνουν τις εκπομπές ρύπων </a:t>
            </a:r>
          </a:p>
          <a:p>
            <a:pPr marL="185738" indent="-185738"/>
            <a:r>
              <a:rPr lang="el-GR" sz="7200" dirty="0" smtClean="0"/>
              <a:t>δημιουργούν </a:t>
            </a:r>
            <a:r>
              <a:rPr lang="el-GR" sz="7200" dirty="0"/>
              <a:t>πιστωτικά μόρια (ERUs και CERs αντίστοιχα) που μπορούν να διοχετευτούν στην παγκόσμια αγορά άνθρακα. </a:t>
            </a:r>
            <a:endParaRPr lang="el-GR" sz="7200" dirty="0" smtClean="0"/>
          </a:p>
          <a:p>
            <a:pPr marL="185738" indent="-185738"/>
            <a:r>
              <a:rPr lang="el-GR" sz="7200" dirty="0" smtClean="0"/>
              <a:t>Η </a:t>
            </a:r>
            <a:r>
              <a:rPr lang="el-GR" sz="7200" dirty="0"/>
              <a:t>υλοποίηση έργων JI και CDM οδηγεί σε μεταφορά μονάδων μειώσεων εκπομπών  από μια χώρα σε άλλη, αλλά οι συνολικές επιτρεπόμενες εκπομπές στις χώρες παραμένουν οι ίδιες ("διαδικασία συμψηφισμού").</a:t>
            </a:r>
            <a:br>
              <a:rPr lang="el-GR" sz="7200" dirty="0"/>
            </a:br>
            <a:endParaRPr lang="el-GR" sz="7200" dirty="0"/>
          </a:p>
          <a:p>
            <a:pPr marL="0" indent="0">
              <a:buNone/>
            </a:pP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116</a:t>
            </a:fld>
            <a:endParaRPr lang="en-GB"/>
          </a:p>
        </p:txBody>
      </p:sp>
    </p:spTree>
    <p:extLst>
      <p:ext uri="{BB962C8B-B14F-4D97-AF65-F5344CB8AC3E}">
        <p14:creationId xmlns:p14="http://schemas.microsoft.com/office/powerpoint/2010/main" val="13021195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980728"/>
            <a:ext cx="9144000" cy="5877272"/>
          </a:xfrm>
        </p:spPr>
        <p:txBody>
          <a:bodyPr>
            <a:noAutofit/>
          </a:bodyPr>
          <a:lstStyle/>
          <a:p>
            <a:r>
              <a:rPr lang="el-GR" sz="1200" dirty="0"/>
              <a:t>Θα πρέπει να αναφερθεί ότι οι μηχανισμοί κοινής εφαρμογής (JI) και καθαρής ανάπτυξης (CDM) βασίζονται σε έργα (project based) τα οποία μειώνουν τις εκπομπές αερίων θερμοκηπίου και δημιουργούν πιστωτικά μόρια που μπορούν να διοχετευτούν στην παγκόσμια αγορά άνθρακα. Επιπλέον, ο μηχανισμός JI αναφέρεται σε έργα που εκτελούνται μεταξύ χωρών για τις οποίες έχουν καθοριστεί από το ΠτΚ ποσοτικοί στόχοι εκπομπών (χώρες παραρτήματος Ι της Σύμβασης), ενώ ο μηχανισμός CDM αναφέρεται σε έργα που εκτελούνται από ανεπτυγμένες χώρες σε αναπτυσσόμενες χώρες, οι οποίες δεν δεσμεύονται με κάποιο στόχο από το ΠτΚ.</a:t>
            </a:r>
            <a:endParaRPr lang="en-GB" sz="1200" dirty="0"/>
          </a:p>
          <a:p>
            <a:r>
              <a:rPr lang="el-GR" sz="1200" dirty="0"/>
              <a:t>Η υλοποίηση έργων JI βάσει του άρθρου 6 του ΠτΚ, οδηγεί σε μεταφορά πιστωτικών μορίων μείωσης (μεταξύ των κρατών που συμμετέχουν) με αντίστοιχη προσαρμογή της καταλογιζόμενης ποσότητας αυτών των κρατών, έτσι ώστε οι συνολικές επιτρεπόμενες εκπομπές στις χώρες - μέρη του ΚτΠ να παραμένουν οι ίδιες ("διαδικασία συμψηφισμού"). Τα πιστωτικά μόρια που προέρχονται από δραστηριότητες έργων κοινής εφαρμογής ονομάζονται "μονάδες μείωσης εκπομπών" (Emission Reduction Unit, ERU). Για τις περιπτώσεις που οι δραστηριότητες έργων αφορούν σε χρήση γης ή σε αλλαγή της χρήσης γης ή σε δασοκομία (LULUCF), δηλαδή οδηγούν σε απορρόφηση διοξειδίου του άνθρακα, οι αντίστοιχες μονάδες που προκύπτουν ονομάζονται μονάδες απορρόφησης (RMU). Η υλοποίηση έργων CDM βάσει του άρθρου 12 του ΠτΚ, "παράγει" πιστωτικά μόρια τα οποία προστίθενται στην καταλογιζόμενη ποσότητα του κράτους που υλοποιεί το έργο, ενώ παράλληλα, συμβάλλει στη βιώσιμη ανάπτυξη των αναπτυσσόμενων χωρών.</a:t>
            </a:r>
            <a:endParaRPr lang="en-GB" sz="1200" dirty="0"/>
          </a:p>
          <a:p>
            <a:r>
              <a:rPr lang="el-GR" sz="1200" dirty="0"/>
              <a:t>Τα πιστωτικά μόρια που προέρχονται από δραστηριότητες έργων του μηχανισμού καθαρής ανάπτυξης ονομάζονται πιστοποιημένες μονάδες μείωσης εκπομπών (Certified Emission Reductions - CERs). Οι πιστοποιημένες μονάδες μείωσης που προέρχονται από δραστηριότητες έργων δάσωσης ή αναδάσωσης διαχωρίζονται σε προσωρινές (tCERs) και μακράς διάρκειας (lCERs). Οι μονάδες tCERs λήγουν στο τέλος της επόμενης περιόδου δέσμευσης από εκείνη που εκχωρήθηκαν ενώ οι μονάδες lCERs λήγουν στο τέλος της περιόδου δέσμευσης που εκχωρήθηκαν.</a:t>
            </a:r>
            <a:endParaRPr lang="en-GB" sz="1200" dirty="0"/>
          </a:p>
          <a:p>
            <a:r>
              <a:rPr lang="el-GR" sz="1200" dirty="0"/>
              <a:t>Μέχρι σήμερα, οι εγκαταστάσεις που μετέχουν στο Ευρωπαϊκό Σύστημα Εμπορίας Δικαιωμάτων Εκπομπής (η εφαρμογή του τρίτου ευέλικτού μηχανισμού του ΠτΚ) μπορούν να χρησιμοποιούν για συμμόρφωση, στο πλαίσιο του συστήματος εμπορίας, πιστωτικά μόρια σε ποσό που αντιστοιχεί στο 9% των κατανεμημένων δικαιωμάτων ανά εγκατάσταση (ΚΥΑ 52115/2970/Ε103/2008). Το ποσοστό αυτό αποτελεί εθνικό όριο (δεν ταυτίζεται σε όλα τα Κράτη-Μέλη) και προκύπτει από την εφαρμογή της αρχής της συμπληρωματικότητας (σύμφωνα με την γενικώς αποδεκτή ερμηνεία ότι η συνεισφορά των μηχανισμών του Πρωτοκόλλου δεν μπορεί να υπερβαίνει το 50% της απαιτούμενης προσπάθειας μείωσης εκπομπών της χώρας). Το όριο χρήσης είναι ετήσιο, με δυνατότητα μεταφοράς του υπολοίπου του δικαιώματος χρήσης από έτος σε έτος, εντός της περιόδου 2008-2012.</a:t>
            </a:r>
            <a:endParaRPr lang="en-GB" sz="1200" dirty="0"/>
          </a:p>
          <a:p>
            <a:pPr marL="0" indent="0">
              <a:buNone/>
            </a:pPr>
            <a:endParaRPr lang="en-GB" sz="12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117</a:t>
            </a:fld>
            <a:endParaRPr lang="en-GB"/>
          </a:p>
        </p:txBody>
      </p:sp>
    </p:spTree>
    <p:extLst>
      <p:ext uri="{BB962C8B-B14F-4D97-AF65-F5344CB8AC3E}">
        <p14:creationId xmlns:p14="http://schemas.microsoft.com/office/powerpoint/2010/main" val="188494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fontScale="90000"/>
          </a:bodyPr>
          <a:lstStyle/>
          <a:p>
            <a:r>
              <a:rPr lang="el-GR" dirty="0" smtClean="0"/>
              <a:t>ΤΟ ΕΜΠΟΡΙΟ ΤΩΝ ΕΚΠΟΜΠΩΝ </a:t>
            </a:r>
            <a:r>
              <a:rPr lang="en-GB" dirty="0" smtClean="0"/>
              <a:t>CO</a:t>
            </a:r>
            <a:r>
              <a:rPr lang="en-GB" baseline="-25000" dirty="0" smtClean="0"/>
              <a:t>2</a:t>
            </a:r>
            <a:r>
              <a:rPr lang="en-GB" dirty="0" smtClean="0"/>
              <a:t> </a:t>
            </a:r>
            <a:r>
              <a:rPr lang="el-GR" dirty="0" smtClean="0"/>
              <a:t>(emissions </a:t>
            </a:r>
            <a:r>
              <a:rPr lang="el-GR" dirty="0"/>
              <a:t>trading) </a:t>
            </a:r>
            <a:endParaRPr lang="en-GB" dirty="0"/>
          </a:p>
        </p:txBody>
      </p:sp>
      <p:sp>
        <p:nvSpPr>
          <p:cNvPr id="3" name="Content Placeholder 2"/>
          <p:cNvSpPr>
            <a:spLocks noGrp="1"/>
          </p:cNvSpPr>
          <p:nvPr>
            <p:ph idx="1"/>
          </p:nvPr>
        </p:nvSpPr>
        <p:spPr>
          <a:xfrm>
            <a:off x="457200" y="1772816"/>
            <a:ext cx="8229600" cy="4353347"/>
          </a:xfrm>
        </p:spPr>
        <p:txBody>
          <a:bodyPr/>
          <a:lstStyle/>
          <a:p>
            <a:r>
              <a:rPr lang="el-GR" dirty="0" smtClean="0"/>
              <a:t>Όπως </a:t>
            </a:r>
            <a:r>
              <a:rPr lang="el-GR" dirty="0"/>
              <a:t>προβλέπεται από το άρθρο 17, κράτη που έχουν αναλάβει δεσμεύσεις από το Πρωτόκολλο (Παράρτημα Β') δύνανται να συμμετέχουν σε σύστημα εμπορίας (trading) εκπομπών προκειμένου να εκπληρώσουν τον στόχο τους, αλλά μόνο συμπληρωματικά των εθνικών δράσεων τους</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118</a:t>
            </a:fld>
            <a:endParaRPr lang="en-GB"/>
          </a:p>
        </p:txBody>
      </p:sp>
    </p:spTree>
    <p:extLst>
      <p:ext uri="{BB962C8B-B14F-4D97-AF65-F5344CB8AC3E}">
        <p14:creationId xmlns:p14="http://schemas.microsoft.com/office/powerpoint/2010/main" val="316885346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36104"/>
          </a:xfrm>
        </p:spPr>
        <p:txBody>
          <a:bodyPr>
            <a:normAutofit fontScale="90000"/>
          </a:bodyPr>
          <a:lstStyle/>
          <a:p>
            <a:r>
              <a:rPr lang="en-GB" dirty="0" smtClean="0"/>
              <a:t>MHXANI</a:t>
            </a:r>
            <a:r>
              <a:rPr lang="el-GR" dirty="0" smtClean="0"/>
              <a:t>ΣΜΟΣ ΚΟΙΝΗΣ ΕΦΑΡΜΟΓΗΣ </a:t>
            </a:r>
            <a:br>
              <a:rPr lang="el-GR" dirty="0" smtClean="0"/>
            </a:br>
            <a:r>
              <a:rPr lang="el-GR" dirty="0" smtClean="0"/>
              <a:t>(joint </a:t>
            </a:r>
            <a:r>
              <a:rPr lang="el-GR" dirty="0"/>
              <a:t>implementation</a:t>
            </a:r>
            <a:r>
              <a:rPr lang="el-GR" dirty="0" smtClean="0"/>
              <a:t>)</a:t>
            </a:r>
            <a:endParaRPr lang="en-GB" dirty="0"/>
          </a:p>
        </p:txBody>
      </p:sp>
      <p:sp>
        <p:nvSpPr>
          <p:cNvPr id="3" name="Content Placeholder 2"/>
          <p:cNvSpPr>
            <a:spLocks noGrp="1"/>
          </p:cNvSpPr>
          <p:nvPr>
            <p:ph idx="1"/>
          </p:nvPr>
        </p:nvSpPr>
        <p:spPr>
          <a:xfrm>
            <a:off x="323528" y="1340768"/>
            <a:ext cx="8229600" cy="5145435"/>
          </a:xfrm>
        </p:spPr>
        <p:txBody>
          <a:bodyPr>
            <a:normAutofit fontScale="92500"/>
          </a:bodyPr>
          <a:lstStyle/>
          <a:p>
            <a:r>
              <a:rPr lang="el-GR" dirty="0" smtClean="0"/>
              <a:t>Το </a:t>
            </a:r>
            <a:r>
              <a:rPr lang="el-GR" dirty="0"/>
              <a:t>άρθρο 6 δίνει τη δυνατότητα υλοποίησης κοινών προγραμμάτων και δραστηριοτήτων μεταξύ των χωρών του Παραρτήματος Ι της Σύμβασης. Η χώρα που χρηματοδοτεί τις δραστηριότητες αυτές επωφελείται από τη μείωση των εκπομπών που θα προκύψει από την υλοποίηση του προγράμματος στην άλλη συμβαλλόμενη χώρα. Βασική προϋπόθεση οι δραστηριότητες αυτές να επιφέρουν επιπλέον μείωση εκπομπών στην χώρα εφαρμογής.</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119</a:t>
            </a:fld>
            <a:endParaRPr lang="en-GB"/>
          </a:p>
        </p:txBody>
      </p:sp>
    </p:spTree>
    <p:extLst>
      <p:ext uri="{BB962C8B-B14F-4D97-AF65-F5344CB8AC3E}">
        <p14:creationId xmlns:p14="http://schemas.microsoft.com/office/powerpoint/2010/main" val="277559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GB" altLang="en-US" smtClean="0"/>
          </a:p>
        </p:txBody>
      </p:sp>
      <p:pic>
        <p:nvPicPr>
          <p:cNvPr id="3075" name="Picture 2" descr="Carbon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5075"/>
            <a:ext cx="9144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9469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92088"/>
          </a:xfrm>
        </p:spPr>
        <p:txBody>
          <a:bodyPr>
            <a:noAutofit/>
          </a:bodyPr>
          <a:lstStyle/>
          <a:p>
            <a:r>
              <a:rPr lang="el-GR" sz="3600" dirty="0" smtClean="0">
                <a:solidFill>
                  <a:srgbClr val="C00000"/>
                </a:solidFill>
              </a:rPr>
              <a:t>ΜΗΧΑΝΙΣΜΟΣ «ΚΑΘΑΡΗΣ ΑΝΑΠΤΥΞΗΣ» </a:t>
            </a:r>
            <a:br>
              <a:rPr lang="el-GR" sz="3600" dirty="0" smtClean="0">
                <a:solidFill>
                  <a:srgbClr val="C00000"/>
                </a:solidFill>
              </a:rPr>
            </a:br>
            <a:r>
              <a:rPr lang="el-GR" sz="3600" dirty="0" smtClean="0">
                <a:solidFill>
                  <a:srgbClr val="C00000"/>
                </a:solidFill>
              </a:rPr>
              <a:t>(</a:t>
            </a:r>
            <a:r>
              <a:rPr lang="en-GB" sz="3600" dirty="0" smtClean="0">
                <a:solidFill>
                  <a:srgbClr val="C00000"/>
                </a:solidFill>
              </a:rPr>
              <a:t>CLEAN DEVELOPMENT MECHANISM</a:t>
            </a:r>
            <a:r>
              <a:rPr lang="el-GR" sz="3600" dirty="0" smtClean="0">
                <a:solidFill>
                  <a:srgbClr val="C00000"/>
                </a:solidFill>
              </a:rPr>
              <a:t>)</a:t>
            </a:r>
            <a:endParaRPr lang="en-GB" sz="3600" dirty="0">
              <a:solidFill>
                <a:srgbClr val="C00000"/>
              </a:solidFill>
            </a:endParaRPr>
          </a:p>
        </p:txBody>
      </p:sp>
      <p:sp>
        <p:nvSpPr>
          <p:cNvPr id="3" name="Content Placeholder 2"/>
          <p:cNvSpPr>
            <a:spLocks noGrp="1"/>
          </p:cNvSpPr>
          <p:nvPr>
            <p:ph idx="1"/>
          </p:nvPr>
        </p:nvSpPr>
        <p:spPr>
          <a:xfrm>
            <a:off x="0" y="1196752"/>
            <a:ext cx="9144000" cy="5145435"/>
          </a:xfrm>
        </p:spPr>
        <p:txBody>
          <a:bodyPr>
            <a:noAutofit/>
          </a:bodyPr>
          <a:lstStyle/>
          <a:p>
            <a:pPr marL="0" indent="0">
              <a:buNone/>
            </a:pPr>
            <a:r>
              <a:rPr lang="el-GR" sz="1800" dirty="0" smtClean="0"/>
              <a:t>Το </a:t>
            </a:r>
            <a:r>
              <a:rPr lang="el-GR" sz="1800" dirty="0"/>
              <a:t>άρθρο 12 προβλέπει τη δυνατότητα υλοποίησης προγραμμάτων από ανεπτυγμένες χώρες (Παράρτημα </a:t>
            </a:r>
            <a:r>
              <a:rPr lang="el-GR" sz="1800" dirty="0" smtClean="0"/>
              <a:t>Ι) </a:t>
            </a:r>
            <a:r>
              <a:rPr lang="el-GR" sz="1800" dirty="0"/>
              <a:t>σε αναπτυσσόμενες χώρες.  </a:t>
            </a:r>
            <a:endParaRPr lang="el-GR" sz="1800" dirty="0" smtClean="0"/>
          </a:p>
          <a:p>
            <a:pPr marL="0" indent="0">
              <a:buNone/>
            </a:pPr>
            <a:r>
              <a:rPr lang="el-GR" sz="1800" dirty="0" smtClean="0"/>
              <a:t>οι </a:t>
            </a:r>
            <a:r>
              <a:rPr lang="el-GR" sz="1800" dirty="0"/>
              <a:t>ανεπτυγμένες χώρες επωφελούνται από τις μειώσεις των εκπομπών που προκύπτουν, για εκπλήρωση μέρους των υποχρεώσεών τους, ενώ οι αναπτυσσόμενες ωφελούνται από την υλοποίηση των προγραμμάτων (χρηματοδότηση, τεχνολογία κλπ.). </a:t>
            </a:r>
            <a:endParaRPr lang="el-GR" sz="1800" dirty="0" smtClean="0"/>
          </a:p>
          <a:p>
            <a:pPr marL="0" indent="0">
              <a:buNone/>
            </a:pPr>
            <a:r>
              <a:rPr lang="el-GR" sz="1800" dirty="0" smtClean="0"/>
              <a:t>Απαραίτητη </a:t>
            </a:r>
            <a:r>
              <a:rPr lang="el-GR" sz="1800" dirty="0"/>
              <a:t>είναι η πιστοποίηση επιπλέον μείωσης εκπομπών και υπαρκτά οφέλη για την αντιμετώπιση των κλιματικών αλλαγών στην αναπτυσσόμενη χώρα. </a:t>
            </a:r>
            <a:br>
              <a:rPr lang="el-GR" sz="1800" dirty="0"/>
            </a:br>
            <a:r>
              <a:rPr lang="el-GR" sz="1800" dirty="0"/>
              <a:t>Οι ευέλικτοι μηχανισμοί βασίζονται στο σκεπτικό ότι οι εκπομπές αερίων του φαινόμενου του θερμοκηπίου αποτελούν παγκόσμιο πρόβλημα και ότι ο τόπος όπου επιτυγχάνεται ο περιορισμός τους έχει δευτερεύουσα σημασία. Με τον τρόπο αυτό, μπορούν να επέλθουν μειώσεις εκεί όπου το κόστος είναι χαμηλότερο, τουλάχιστον στην πρώτη φάση της καταπολέμησης της κλιματικής αλλαγής. Ειδικότερα, ο μηχανισμός "καθαρής" ανάπτυξης (CDM), δεδομένου ότι καλύπτει έργα σε χώρες πού δεν έχουν αναλάβει συγκεκριμένες υποχρεώσεις, στοχεύει επιπλέον στην προώθηση της βιώσιμης ανάπτυξης στις αναπτυσσόμενες χώρες, μέσω έργων που χρηματοδοτούνται από ανεπτυγμένες χώρες και οδηγούν σε μείωση εκπομπών η σε αντιμετώπιση των αλλαγών του κλίματος. Αφετέρου μέσω εισφορών που επιβάλλονται στα έργα αυτά, τροφοδοτείται ειδικό Ταμείο για την βοήθεια των αναπτυσσομένων χωρών. Προκειμένου οι μηχανισμοί να εκπληρώσουν τους παραπάνω σκοπούς τους, υπάρχει ανάγκη τήρησης της αρχής της "συμπληρωματικότητας" (supplementarity).</a:t>
            </a:r>
            <a:endParaRPr lang="en-GB" sz="18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120</a:t>
            </a:fld>
            <a:endParaRPr lang="en-GB"/>
          </a:p>
        </p:txBody>
      </p:sp>
    </p:spTree>
    <p:extLst>
      <p:ext uri="{BB962C8B-B14F-4D97-AF65-F5344CB8AC3E}">
        <p14:creationId xmlns:p14="http://schemas.microsoft.com/office/powerpoint/2010/main" val="7795145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32" y="-171400"/>
            <a:ext cx="9120336" cy="1143000"/>
          </a:xfrm>
        </p:spPr>
        <p:txBody>
          <a:bodyPr>
            <a:noAutofit/>
          </a:bodyPr>
          <a:lstStyle/>
          <a:p>
            <a:r>
              <a:rPr lang="el-GR" sz="2800" b="1" dirty="0" smtClean="0">
                <a:solidFill>
                  <a:srgbClr val="00B050"/>
                </a:solidFill>
                <a:latin typeface="Cambria" pitchFamily="18" charset="0"/>
              </a:rPr>
              <a:t>Γιά να συμμετάσχουν στους μηχανισμούς του Π Κυότο, τα μέλη του </a:t>
            </a:r>
            <a:r>
              <a:rPr lang="en-US" sz="2800" b="1" dirty="0" smtClean="0">
                <a:solidFill>
                  <a:srgbClr val="00B050"/>
                </a:solidFill>
                <a:latin typeface="Cambria" pitchFamily="18" charset="0"/>
              </a:rPr>
              <a:t>ANNEX</a:t>
            </a:r>
            <a:r>
              <a:rPr lang="el-GR" sz="2800" b="1" dirty="0" smtClean="0">
                <a:solidFill>
                  <a:srgbClr val="00B050"/>
                </a:solidFill>
                <a:latin typeface="Cambria" pitchFamily="18" charset="0"/>
              </a:rPr>
              <a:t> 1, θα πρέπει:</a:t>
            </a:r>
            <a:endParaRPr lang="el-GR" sz="2800" b="1" dirty="0">
              <a:solidFill>
                <a:srgbClr val="00B050"/>
              </a:solidFill>
              <a:latin typeface="Cambria" pitchFamily="18" charset="0"/>
            </a:endParaRPr>
          </a:p>
        </p:txBody>
      </p:sp>
      <p:sp>
        <p:nvSpPr>
          <p:cNvPr id="3" name="2 - Θέση περιεχομένου"/>
          <p:cNvSpPr>
            <a:spLocks noGrp="1"/>
          </p:cNvSpPr>
          <p:nvPr>
            <p:ph idx="1"/>
          </p:nvPr>
        </p:nvSpPr>
        <p:spPr>
          <a:xfrm>
            <a:off x="0" y="1052736"/>
            <a:ext cx="9036496" cy="4525963"/>
          </a:xfrm>
        </p:spPr>
        <p:txBody>
          <a:bodyPr>
            <a:noAutofit/>
          </a:bodyPr>
          <a:lstStyle/>
          <a:p>
            <a:pPr lvl="0"/>
            <a:r>
              <a:rPr lang="el-GR" sz="2400" dirty="0" smtClean="0">
                <a:latin typeface="Cambria" pitchFamily="18" charset="0"/>
              </a:rPr>
              <a:t>Να έχουν επικυρώσει το ΠΚ</a:t>
            </a:r>
            <a:endParaRPr lang="el-GR" sz="2000" dirty="0" smtClean="0">
              <a:latin typeface="Cambria" pitchFamily="18" charset="0"/>
            </a:endParaRPr>
          </a:p>
          <a:p>
            <a:pPr lvl="0"/>
            <a:r>
              <a:rPr lang="el-GR" sz="2400" dirty="0" smtClean="0">
                <a:latin typeface="Cambria" pitchFamily="18" charset="0"/>
              </a:rPr>
              <a:t>Να έχουν υπολογίσει την αναλογούσα σε αυτά ποσότητα ισοδυνάμου </a:t>
            </a:r>
            <a:r>
              <a:rPr lang="en-US" sz="2400" dirty="0" smtClean="0">
                <a:latin typeface="Cambria" pitchFamily="18" charset="0"/>
              </a:rPr>
              <a:t>CO</a:t>
            </a:r>
            <a:r>
              <a:rPr lang="el-GR" sz="2400" dirty="0" smtClean="0">
                <a:latin typeface="Cambria" pitchFamily="18" charset="0"/>
              </a:rPr>
              <a:t>2 </a:t>
            </a:r>
            <a:endParaRPr lang="el-GR" sz="2000" dirty="0" smtClean="0">
              <a:latin typeface="Cambria" pitchFamily="18" charset="0"/>
            </a:endParaRPr>
          </a:p>
          <a:p>
            <a:pPr lvl="0"/>
            <a:r>
              <a:rPr lang="el-GR" sz="2400" dirty="0" smtClean="0">
                <a:latin typeface="Cambria" pitchFamily="18" charset="0"/>
              </a:rPr>
              <a:t>Να έχουν εγκαταστήσει και λειτουργούν ένα εθνικό σύστημα γιά την εκτίμηση των εκπομπών και απομάκρυνσης αερίων του ΦΘ στην επικράτεια τους.</a:t>
            </a:r>
            <a:endParaRPr lang="el-GR" sz="2000" dirty="0" smtClean="0">
              <a:latin typeface="Cambria" pitchFamily="18" charset="0"/>
            </a:endParaRPr>
          </a:p>
          <a:p>
            <a:pPr lvl="0"/>
            <a:r>
              <a:rPr lang="el-GR" sz="2400" dirty="0" smtClean="0">
                <a:latin typeface="Cambria" pitchFamily="18" charset="0"/>
              </a:rPr>
              <a:t>Να έχουν ένα εθνικό μητρώο καταγραφής, παρακολούθησης και αναφοράς (σε ετήσια βάση) γιά την δημιουργία και μεταφορά των</a:t>
            </a:r>
            <a:endParaRPr lang="el-GR" sz="2000" dirty="0" smtClean="0">
              <a:latin typeface="Cambria" pitchFamily="18" charset="0"/>
            </a:endParaRPr>
          </a:p>
          <a:p>
            <a:pPr lvl="1"/>
            <a:r>
              <a:rPr lang="en-US" sz="2000" dirty="0" smtClean="0">
                <a:solidFill>
                  <a:srgbClr val="FF0000"/>
                </a:solidFill>
                <a:latin typeface="Cambria" pitchFamily="18" charset="0"/>
              </a:rPr>
              <a:t>Emission Reduction Units, </a:t>
            </a:r>
            <a:endParaRPr lang="el-GR" sz="1600" dirty="0" smtClean="0">
              <a:solidFill>
                <a:srgbClr val="FF0000"/>
              </a:solidFill>
              <a:latin typeface="Cambria" pitchFamily="18" charset="0"/>
            </a:endParaRPr>
          </a:p>
          <a:p>
            <a:pPr lvl="1"/>
            <a:r>
              <a:rPr lang="en-US" sz="2000" dirty="0" smtClean="0">
                <a:solidFill>
                  <a:srgbClr val="FF0000"/>
                </a:solidFill>
                <a:latin typeface="Cambria" pitchFamily="18" charset="0"/>
              </a:rPr>
              <a:t>Certified Emission Reductions, </a:t>
            </a:r>
            <a:endParaRPr lang="el-GR" sz="1600" dirty="0" smtClean="0">
              <a:solidFill>
                <a:srgbClr val="FF0000"/>
              </a:solidFill>
              <a:latin typeface="Cambria" pitchFamily="18" charset="0"/>
            </a:endParaRPr>
          </a:p>
          <a:p>
            <a:pPr lvl="1"/>
            <a:r>
              <a:rPr lang="en-US" sz="2000" dirty="0" smtClean="0">
                <a:solidFill>
                  <a:srgbClr val="FF0000"/>
                </a:solidFill>
                <a:latin typeface="Cambria" pitchFamily="18" charset="0"/>
              </a:rPr>
              <a:t>Assigned amount units</a:t>
            </a:r>
            <a:r>
              <a:rPr lang="el-GR" sz="2000" dirty="0" smtClean="0">
                <a:solidFill>
                  <a:srgbClr val="FF0000"/>
                </a:solidFill>
                <a:latin typeface="Cambria" pitchFamily="18" charset="0"/>
              </a:rPr>
              <a:t>  </a:t>
            </a:r>
            <a:endParaRPr lang="el-GR" sz="1600" dirty="0" smtClean="0">
              <a:solidFill>
                <a:srgbClr val="FF0000"/>
              </a:solidFill>
              <a:latin typeface="Cambria" pitchFamily="18" charset="0"/>
            </a:endParaRPr>
          </a:p>
          <a:p>
            <a:pPr lvl="1"/>
            <a:r>
              <a:rPr lang="en-US" sz="2000" dirty="0" smtClean="0">
                <a:solidFill>
                  <a:srgbClr val="FF0000"/>
                </a:solidFill>
                <a:latin typeface="Cambria" pitchFamily="18" charset="0"/>
              </a:rPr>
              <a:t>Removal Units</a:t>
            </a:r>
            <a:r>
              <a:rPr lang="el-GR" sz="2000" dirty="0" smtClean="0">
                <a:solidFill>
                  <a:srgbClr val="FF0000"/>
                </a:solidFill>
                <a:latin typeface="Cambria" pitchFamily="18" charset="0"/>
              </a:rPr>
              <a:t> </a:t>
            </a:r>
            <a:endParaRPr lang="el-GR" sz="1600" dirty="0" smtClean="0">
              <a:solidFill>
                <a:srgbClr val="FF0000"/>
              </a:solidFill>
              <a:latin typeface="Cambria" pitchFamily="18" charset="0"/>
            </a:endParaRPr>
          </a:p>
          <a:p>
            <a:pPr lvl="0"/>
            <a:r>
              <a:rPr lang="el-GR" sz="2400" dirty="0" smtClean="0">
                <a:latin typeface="Cambria" pitchFamily="18" charset="0"/>
              </a:rPr>
              <a:t>Να αναφέρουν σε ετήσια βάση πληροφορίες γιά εκπομπές και μειώσεις στην Γραμματεία του ΠΚ.</a:t>
            </a:r>
            <a:endParaRPr lang="el-GR" sz="2000" dirty="0" smtClean="0">
              <a:latin typeface="Cambria" pitchFamily="18" charset="0"/>
            </a:endParaRPr>
          </a:p>
          <a:p>
            <a:endParaRPr lang="el-GR" sz="2400" dirty="0">
              <a:latin typeface="Cambria" pitchFamily="18" charset="0"/>
            </a:endParaRPr>
          </a:p>
        </p:txBody>
      </p:sp>
    </p:spTree>
    <p:extLst>
      <p:ext uri="{BB962C8B-B14F-4D97-AF65-F5344CB8AC3E}">
        <p14:creationId xmlns:p14="http://schemas.microsoft.com/office/powerpoint/2010/main" val="36656703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ΚΡΙΤΗΡΙΑ</a:t>
            </a:r>
            <a:endParaRPr lang="en-GB" dirty="0"/>
          </a:p>
        </p:txBody>
      </p:sp>
      <p:sp>
        <p:nvSpPr>
          <p:cNvPr id="3" name="Content Placeholder 2"/>
          <p:cNvSpPr>
            <a:spLocks noGrp="1"/>
          </p:cNvSpPr>
          <p:nvPr>
            <p:ph idx="1"/>
          </p:nvPr>
        </p:nvSpPr>
        <p:spPr/>
        <p:txBody>
          <a:bodyPr>
            <a:normAutofit/>
          </a:bodyPr>
          <a:lstStyle/>
          <a:p>
            <a:pPr algn="r"/>
            <a:r>
              <a:rPr lang="el-GR" dirty="0" smtClean="0"/>
              <a:t>ΟΧΙ ΠΥΡΗΝΙΚΑ ΕΡΓΑ</a:t>
            </a:r>
          </a:p>
          <a:p>
            <a:pPr algn="r"/>
            <a:r>
              <a:rPr lang="el-GR" dirty="0" smtClean="0"/>
              <a:t>ΤΟ ΕΡΓΟ ΕΠΙΦΕΡΕΙ ΜΕΙΩΣΗ ΕΚΠΟΜΠΩΝ ΑΕΡΙΩΝ ΦΘ</a:t>
            </a:r>
          </a:p>
          <a:p>
            <a:pPr algn="r"/>
            <a:r>
              <a:rPr lang="el-GR" dirty="0" smtClean="0"/>
              <a:t>ΤΟ ΕΡΓΟ ΔΗΜΙΟΥΡΓΕΙ ΠΡΑΓΜΑΤΙΚΑ ΜΕΤΡΗΣΙΜΑ ΚΑΙ ΜΑΚΡΟΧΡΟΝΙΑ ΟΦΕΛΗ ΜΕΙΩΣΗΣ ΚΛΙΜΑΤΙΚΗΣ ΑΛΛΑΓΗΣ</a:t>
            </a:r>
          </a:p>
          <a:p>
            <a:pPr algn="r"/>
            <a:r>
              <a:rPr lang="el-GR" dirty="0" smtClean="0"/>
              <a:t>ΤΟ ΕΡΓΟ ΕΙΝΑΙ ΕΠΙΠΡΟΣΘΕΤΟ</a:t>
            </a:r>
          </a:p>
          <a:p>
            <a:pPr algn="r"/>
            <a:r>
              <a:rPr lang="el-GR" dirty="0" smtClean="0"/>
              <a:t>ΤΟ ΕΡΓΟ ΣΥΜΒΑΛΛΕΙ ΣΤΗΝ ΒΙΩΣΙΜΗ ΑΝΑΠΤΥΞΗ</a:t>
            </a:r>
            <a:endParaRPr lang="en-GB" dirty="0"/>
          </a:p>
        </p:txBody>
      </p:sp>
    </p:spTree>
    <p:extLst>
      <p:ext uri="{BB962C8B-B14F-4D97-AF65-F5344CB8AC3E}">
        <p14:creationId xmlns:p14="http://schemas.microsoft.com/office/powerpoint/2010/main" val="6847428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ΕΠΙΛΕΞΙΜΑ ΕΡΓΑ</a:t>
            </a:r>
            <a:endParaRPr lang="en-GB" dirty="0"/>
          </a:p>
        </p:txBody>
      </p:sp>
      <p:sp>
        <p:nvSpPr>
          <p:cNvPr id="3" name="Content Placeholder 2"/>
          <p:cNvSpPr>
            <a:spLocks noGrp="1"/>
          </p:cNvSpPr>
          <p:nvPr>
            <p:ph idx="1"/>
          </p:nvPr>
        </p:nvSpPr>
        <p:spPr/>
        <p:txBody>
          <a:bodyPr>
            <a:normAutofit/>
          </a:bodyPr>
          <a:lstStyle/>
          <a:p>
            <a:pPr algn="r"/>
            <a:r>
              <a:rPr lang="el-GR" dirty="0" smtClean="0"/>
              <a:t>ΑΝΑΝΕΩΣΙΜΕΣ ΠΗΓΕΣ ΕΝΕΡΓΕΙΑΣ</a:t>
            </a:r>
          </a:p>
          <a:p>
            <a:pPr algn="r"/>
            <a:r>
              <a:rPr lang="el-GR" dirty="0" smtClean="0"/>
              <a:t>ΕΝΕΡΓΕΙΑΚΗ ΑΠΟΔΟΤΙΚΟΤΗΤΑ ΚΑΙ ΕΝΕΡΓΕΙΑΚΗ ΔΙΑΧΕΙΡΙΣΗ</a:t>
            </a:r>
          </a:p>
          <a:p>
            <a:pPr algn="r"/>
            <a:r>
              <a:rPr lang="el-GR" dirty="0" smtClean="0"/>
              <a:t>ΑΛΛΑΓΗ ΣΕ ΚΑΥΣΙΜΟ ΜΕ ΜΙΚΡΟΤΕΡΟ ΠΕΡΙΕΧΟΜΕΝΟ ΣΕ ΑΝΘΡΑΚΑ</a:t>
            </a:r>
          </a:p>
          <a:p>
            <a:pPr algn="r"/>
            <a:r>
              <a:rPr lang="el-GR" dirty="0" smtClean="0"/>
              <a:t>ΗΛΕΚΤΡΟΠΑΡΑΓΩΓΗ ΜΕ ΒΙΟΑΕΡΙΟ</a:t>
            </a:r>
          </a:p>
          <a:p>
            <a:pPr algn="r"/>
            <a:r>
              <a:rPr lang="el-GR" dirty="0" smtClean="0"/>
              <a:t>ΕΡΓΑ ΣΗΘ</a:t>
            </a:r>
          </a:p>
          <a:p>
            <a:pPr algn="r"/>
            <a:r>
              <a:rPr lang="el-GR" dirty="0" smtClean="0"/>
              <a:t>ΕΡΓΑ ΔΙΑΧΕΙΡΙΣΗΣ ΑΠΟΡΡΙΜΑΤΩΝ</a:t>
            </a:r>
          </a:p>
          <a:p>
            <a:pPr algn="r"/>
            <a:r>
              <a:rPr lang="el-GR" dirty="0" smtClean="0"/>
              <a:t>ΕΡΓΑ ΧΟΑΝΗΣ</a:t>
            </a:r>
            <a:endParaRPr lang="en-GB" dirty="0"/>
          </a:p>
        </p:txBody>
      </p:sp>
    </p:spTree>
    <p:extLst>
      <p:ext uri="{BB962C8B-B14F-4D97-AF65-F5344CB8AC3E}">
        <p14:creationId xmlns:p14="http://schemas.microsoft.com/office/powerpoint/2010/main" val="10456772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412" y="0"/>
            <a:ext cx="4135239" cy="548680"/>
          </a:xfrm>
        </p:spPr>
        <p:txBody>
          <a:bodyPr>
            <a:normAutofit fontScale="90000"/>
          </a:bodyPr>
          <a:lstStyle/>
          <a:p>
            <a:pPr algn="r"/>
            <a:r>
              <a:rPr lang="el-GR" sz="2400" dirty="0" smtClean="0">
                <a:solidFill>
                  <a:srgbClr val="C00000"/>
                </a:solidFill>
                <a:latin typeface="Cambria" panose="02040503050406030204" pitchFamily="18" charset="0"/>
              </a:rPr>
              <a:t>ΜΗΧΑΝΙΣΜΟΙ ΠΡΩΤΟΚΟΛΛΟΥ</a:t>
            </a:r>
            <a:endParaRPr lang="en-GB" sz="2400" dirty="0">
              <a:solidFill>
                <a:srgbClr val="C00000"/>
              </a:solidFill>
              <a:latin typeface="Cambria" panose="02040503050406030204" pitchFamily="18" charset="0"/>
            </a:endParaRPr>
          </a:p>
        </p:txBody>
      </p:sp>
      <p:sp>
        <p:nvSpPr>
          <p:cNvPr id="7" name="Content Placeholder 2"/>
          <p:cNvSpPr txBox="1">
            <a:spLocks/>
          </p:cNvSpPr>
          <p:nvPr/>
        </p:nvSpPr>
        <p:spPr>
          <a:xfrm>
            <a:off x="5732407" y="282303"/>
            <a:ext cx="3230688" cy="710052"/>
          </a:xfrm>
          <a:prstGeom prst="rect">
            <a:avLst/>
          </a:prstGeom>
          <a:solidFill>
            <a:schemeClr val="bg1"/>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fontAlgn="auto">
              <a:spcAft>
                <a:spcPts val="0"/>
              </a:spcAft>
              <a:buNone/>
            </a:pPr>
            <a:r>
              <a:rPr lang="en-GB" sz="1800" dirty="0" smtClean="0">
                <a:solidFill>
                  <a:srgbClr val="FF0000"/>
                </a:solidFill>
                <a:latin typeface="Cambria" panose="02040503050406030204" pitchFamily="18" charset="0"/>
              </a:rPr>
              <a:t>EMISSIONS TRADING</a:t>
            </a:r>
          </a:p>
          <a:p>
            <a:pPr marL="82296" indent="0" fontAlgn="auto">
              <a:spcAft>
                <a:spcPts val="0"/>
              </a:spcAft>
              <a:buNone/>
            </a:pPr>
            <a:r>
              <a:rPr lang="en-GB" sz="1800" b="1" dirty="0" smtClean="0">
                <a:solidFill>
                  <a:srgbClr val="C00000"/>
                </a:solidFill>
                <a:latin typeface="Cambria" panose="02040503050406030204" pitchFamily="18" charset="0"/>
              </a:rPr>
              <a:t>AAU</a:t>
            </a:r>
            <a:r>
              <a:rPr lang="el-GR" sz="1800" dirty="0" smtClean="0">
                <a:latin typeface="Cambria" panose="02040503050406030204" pitchFamily="18" charset="0"/>
              </a:rPr>
              <a:t> </a:t>
            </a:r>
            <a:r>
              <a:rPr lang="en-GB" sz="1800" dirty="0" smtClean="0">
                <a:latin typeface="Cambria" panose="02040503050406030204" pitchFamily="18" charset="0"/>
              </a:rPr>
              <a:t>: ALLOWANCE UNITS</a:t>
            </a:r>
          </a:p>
          <a:p>
            <a:pPr marL="82296" indent="0" fontAlgn="auto">
              <a:spcAft>
                <a:spcPts val="0"/>
              </a:spcAft>
              <a:buNone/>
            </a:pPr>
            <a:endParaRPr lang="en-GB" sz="1800" dirty="0">
              <a:latin typeface="Cambria" panose="02040503050406030204" pitchFamily="18" charset="0"/>
            </a:endParaRPr>
          </a:p>
        </p:txBody>
      </p:sp>
      <p:sp>
        <p:nvSpPr>
          <p:cNvPr id="4" name="Oval 3"/>
          <p:cNvSpPr/>
          <p:nvPr/>
        </p:nvSpPr>
        <p:spPr>
          <a:xfrm>
            <a:off x="309811" y="2185238"/>
            <a:ext cx="3581963" cy="2328056"/>
          </a:xfrm>
          <a:prstGeom prst="ellipse">
            <a:avLst/>
          </a:prstGeom>
          <a:solidFill>
            <a:schemeClr val="bg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ΧΩΡΑ : </a:t>
            </a:r>
            <a:r>
              <a:rPr lang="en-GB" dirty="0" smtClean="0">
                <a:solidFill>
                  <a:schemeClr val="tx1"/>
                </a:solidFill>
              </a:rPr>
              <a:t>ANNEX  I</a:t>
            </a:r>
            <a:endParaRPr lang="en-GB" dirty="0">
              <a:solidFill>
                <a:schemeClr val="tx1"/>
              </a:solidFill>
            </a:endParaRPr>
          </a:p>
        </p:txBody>
      </p:sp>
      <p:sp>
        <p:nvSpPr>
          <p:cNvPr id="9" name="Oval 8"/>
          <p:cNvSpPr/>
          <p:nvPr/>
        </p:nvSpPr>
        <p:spPr>
          <a:xfrm>
            <a:off x="5436096" y="1958380"/>
            <a:ext cx="3558614" cy="2328056"/>
          </a:xfrm>
          <a:prstGeom prst="ellipse">
            <a:avLst/>
          </a:prstGeom>
          <a:solidFill>
            <a:schemeClr val="bg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dirty="0" smtClean="0">
                <a:solidFill>
                  <a:schemeClr val="tx1"/>
                </a:solidFill>
              </a:rPr>
              <a:t>ΧΩΡΑ : </a:t>
            </a:r>
            <a:r>
              <a:rPr lang="en-GB" dirty="0" smtClean="0">
                <a:solidFill>
                  <a:schemeClr val="tx1"/>
                </a:solidFill>
              </a:rPr>
              <a:t>ANNEX  I</a:t>
            </a:r>
            <a:endParaRPr lang="en-GB" dirty="0">
              <a:solidFill>
                <a:schemeClr val="tx1"/>
              </a:solidFill>
            </a:endParaRPr>
          </a:p>
        </p:txBody>
      </p:sp>
      <p:sp>
        <p:nvSpPr>
          <p:cNvPr id="10" name="Oval 9"/>
          <p:cNvSpPr/>
          <p:nvPr/>
        </p:nvSpPr>
        <p:spPr>
          <a:xfrm>
            <a:off x="3738977" y="4529944"/>
            <a:ext cx="3581963" cy="2328056"/>
          </a:xfrm>
          <a:prstGeom prst="ellipse">
            <a:avLst/>
          </a:prstGeom>
          <a:solidFill>
            <a:srgbClr val="99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33400" algn="l"/>
              </a:tabLst>
            </a:pPr>
            <a:r>
              <a:rPr lang="el-GR" dirty="0" smtClean="0">
                <a:solidFill>
                  <a:schemeClr val="tx1"/>
                </a:solidFill>
              </a:rPr>
              <a:t>ΧΩΡΑ :  ΟΧΙ ΣΤΟ </a:t>
            </a:r>
            <a:r>
              <a:rPr lang="en-GB" dirty="0" smtClean="0">
                <a:solidFill>
                  <a:schemeClr val="tx1"/>
                </a:solidFill>
              </a:rPr>
              <a:t>ANNEX  I</a:t>
            </a:r>
            <a:endParaRPr lang="en-GB" dirty="0">
              <a:solidFill>
                <a:schemeClr val="tx1"/>
              </a:solidFill>
            </a:endParaRPr>
          </a:p>
        </p:txBody>
      </p:sp>
      <p:sp>
        <p:nvSpPr>
          <p:cNvPr id="5" name="Rounded Rectangle 4"/>
          <p:cNvSpPr/>
          <p:nvPr/>
        </p:nvSpPr>
        <p:spPr>
          <a:xfrm>
            <a:off x="2709498" y="683212"/>
            <a:ext cx="1029479" cy="64807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ΙΕΤ</a:t>
            </a:r>
            <a:endParaRPr lang="en-GB" dirty="0"/>
          </a:p>
        </p:txBody>
      </p:sp>
      <p:sp>
        <p:nvSpPr>
          <p:cNvPr id="12" name="Rounded Rectangle 11"/>
          <p:cNvSpPr/>
          <p:nvPr/>
        </p:nvSpPr>
        <p:spPr>
          <a:xfrm>
            <a:off x="4460711" y="4672261"/>
            <a:ext cx="1195239" cy="64807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CDM</a:t>
            </a:r>
            <a:endParaRPr lang="en-GB" dirty="0"/>
          </a:p>
        </p:txBody>
      </p:sp>
      <p:sp>
        <p:nvSpPr>
          <p:cNvPr id="13" name="Rounded Rectangle 12"/>
          <p:cNvSpPr/>
          <p:nvPr/>
        </p:nvSpPr>
        <p:spPr>
          <a:xfrm>
            <a:off x="6079249" y="3429000"/>
            <a:ext cx="744265" cy="489316"/>
          </a:xfrm>
          <a:prstGeom prst="roundRect">
            <a:avLst>
              <a:gd name="adj" fmla="val 0"/>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JI</a:t>
            </a:r>
            <a:endParaRPr lang="en-GB" dirty="0"/>
          </a:p>
        </p:txBody>
      </p:sp>
      <p:sp>
        <p:nvSpPr>
          <p:cNvPr id="14" name="Rounded Rectangle 13"/>
          <p:cNvSpPr/>
          <p:nvPr/>
        </p:nvSpPr>
        <p:spPr>
          <a:xfrm>
            <a:off x="4100501" y="3109377"/>
            <a:ext cx="1195239" cy="4404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Euros</a:t>
            </a:r>
            <a:endParaRPr lang="en-GB" dirty="0">
              <a:solidFill>
                <a:schemeClr val="tx1"/>
              </a:solidFill>
            </a:endParaRPr>
          </a:p>
        </p:txBody>
      </p:sp>
      <p:sp>
        <p:nvSpPr>
          <p:cNvPr id="15" name="Rounded Rectangle 14"/>
          <p:cNvSpPr/>
          <p:nvPr/>
        </p:nvSpPr>
        <p:spPr>
          <a:xfrm>
            <a:off x="3502884" y="4278809"/>
            <a:ext cx="1195239" cy="3934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Euros</a:t>
            </a:r>
            <a:endParaRPr lang="en-GB" dirty="0">
              <a:solidFill>
                <a:schemeClr val="tx1"/>
              </a:solidFill>
            </a:endParaRPr>
          </a:p>
        </p:txBody>
      </p:sp>
      <p:sp>
        <p:nvSpPr>
          <p:cNvPr id="16" name="Rounded Rectangle 15"/>
          <p:cNvSpPr/>
          <p:nvPr/>
        </p:nvSpPr>
        <p:spPr>
          <a:xfrm>
            <a:off x="3836684" y="992355"/>
            <a:ext cx="1063932" cy="3432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Euros</a:t>
            </a:r>
            <a:endParaRPr lang="en-GB" dirty="0">
              <a:solidFill>
                <a:schemeClr val="tx1"/>
              </a:solidFill>
            </a:endParaRPr>
          </a:p>
        </p:txBody>
      </p:sp>
      <p:sp>
        <p:nvSpPr>
          <p:cNvPr id="17" name="Rounded Rectangle 16"/>
          <p:cNvSpPr/>
          <p:nvPr/>
        </p:nvSpPr>
        <p:spPr>
          <a:xfrm>
            <a:off x="4195097" y="2025026"/>
            <a:ext cx="1195239"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rPr>
              <a:t>AAU</a:t>
            </a:r>
          </a:p>
        </p:txBody>
      </p:sp>
      <p:sp>
        <p:nvSpPr>
          <p:cNvPr id="18" name="Rounded Rectangle 17"/>
          <p:cNvSpPr/>
          <p:nvPr/>
        </p:nvSpPr>
        <p:spPr>
          <a:xfrm>
            <a:off x="2319001" y="4830034"/>
            <a:ext cx="1195239" cy="467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C00000"/>
                </a:solidFill>
              </a:rPr>
              <a:t>CER</a:t>
            </a:r>
            <a:endParaRPr lang="en-GB" b="1" dirty="0">
              <a:solidFill>
                <a:srgbClr val="C00000"/>
              </a:solidFill>
            </a:endParaRPr>
          </a:p>
        </p:txBody>
      </p:sp>
      <p:sp>
        <p:nvSpPr>
          <p:cNvPr id="19" name="Rounded Rectangle 18"/>
          <p:cNvSpPr/>
          <p:nvPr/>
        </p:nvSpPr>
        <p:spPr>
          <a:xfrm>
            <a:off x="4569598" y="3666618"/>
            <a:ext cx="1195239"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rPr>
              <a:t>ERU</a:t>
            </a:r>
          </a:p>
        </p:txBody>
      </p:sp>
      <p:sp>
        <p:nvSpPr>
          <p:cNvPr id="11" name="Freeform 10"/>
          <p:cNvSpPr/>
          <p:nvPr/>
        </p:nvSpPr>
        <p:spPr>
          <a:xfrm>
            <a:off x="2319001" y="1316391"/>
            <a:ext cx="3760247" cy="1032671"/>
          </a:xfrm>
          <a:custGeom>
            <a:avLst/>
            <a:gdLst>
              <a:gd name="connsiteX0" fmla="*/ 0 w 3168869"/>
              <a:gd name="connsiteY0" fmla="*/ 567619 h 662212"/>
              <a:gd name="connsiteX1" fmla="*/ 520263 w 3168869"/>
              <a:gd name="connsiteY1" fmla="*/ 126184 h 662212"/>
              <a:gd name="connsiteX2" fmla="*/ 961697 w 3168869"/>
              <a:gd name="connsiteY2" fmla="*/ 15826 h 662212"/>
              <a:gd name="connsiteX3" fmla="*/ 1560787 w 3168869"/>
              <a:gd name="connsiteY3" fmla="*/ 15826 h 662212"/>
              <a:gd name="connsiteX4" fmla="*/ 2254469 w 3168869"/>
              <a:gd name="connsiteY4" fmla="*/ 157716 h 662212"/>
              <a:gd name="connsiteX5" fmla="*/ 2900856 w 3168869"/>
              <a:gd name="connsiteY5" fmla="*/ 378433 h 662212"/>
              <a:gd name="connsiteX6" fmla="*/ 3168869 w 3168869"/>
              <a:gd name="connsiteY6" fmla="*/ 662212 h 66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8869" h="662212">
                <a:moveTo>
                  <a:pt x="0" y="567619"/>
                </a:moveTo>
                <a:cubicBezTo>
                  <a:pt x="179990" y="392884"/>
                  <a:pt x="359980" y="218149"/>
                  <a:pt x="520263" y="126184"/>
                </a:cubicBezTo>
                <a:cubicBezTo>
                  <a:pt x="680546" y="34219"/>
                  <a:pt x="788276" y="34219"/>
                  <a:pt x="961697" y="15826"/>
                </a:cubicBezTo>
                <a:cubicBezTo>
                  <a:pt x="1135118" y="-2567"/>
                  <a:pt x="1345325" y="-7822"/>
                  <a:pt x="1560787" y="15826"/>
                </a:cubicBezTo>
                <a:cubicBezTo>
                  <a:pt x="1776249" y="39474"/>
                  <a:pt x="2031124" y="97281"/>
                  <a:pt x="2254469" y="157716"/>
                </a:cubicBezTo>
                <a:cubicBezTo>
                  <a:pt x="2477814" y="218150"/>
                  <a:pt x="2748456" y="294350"/>
                  <a:pt x="2900856" y="378433"/>
                </a:cubicBezTo>
                <a:cubicBezTo>
                  <a:pt x="3053256" y="462516"/>
                  <a:pt x="3111062" y="562364"/>
                  <a:pt x="3168869" y="662212"/>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rot="462854">
            <a:off x="2916621" y="1958380"/>
            <a:ext cx="2848216" cy="714718"/>
          </a:xfrm>
          <a:custGeom>
            <a:avLst/>
            <a:gdLst>
              <a:gd name="connsiteX0" fmla="*/ 2258908 w 2258908"/>
              <a:gd name="connsiteY0" fmla="*/ 420356 h 680824"/>
              <a:gd name="connsiteX1" fmla="*/ 1707115 w 2258908"/>
              <a:gd name="connsiteY1" fmla="*/ 57749 h 680824"/>
              <a:gd name="connsiteX2" fmla="*/ 1249915 w 2258908"/>
              <a:gd name="connsiteY2" fmla="*/ 57749 h 680824"/>
              <a:gd name="connsiteX3" fmla="*/ 130563 w 2258908"/>
              <a:gd name="connsiteY3" fmla="*/ 609542 h 680824"/>
              <a:gd name="connsiteX4" fmla="*/ 67501 w 2258908"/>
              <a:gd name="connsiteY4" fmla="*/ 656839 h 680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908" h="680824">
                <a:moveTo>
                  <a:pt x="2258908" y="420356"/>
                </a:moveTo>
                <a:cubicBezTo>
                  <a:pt x="2067094" y="269270"/>
                  <a:pt x="1875281" y="118184"/>
                  <a:pt x="1707115" y="57749"/>
                </a:cubicBezTo>
                <a:cubicBezTo>
                  <a:pt x="1538949" y="-2686"/>
                  <a:pt x="1512674" y="-34216"/>
                  <a:pt x="1249915" y="57749"/>
                </a:cubicBezTo>
                <a:cubicBezTo>
                  <a:pt x="987156" y="149714"/>
                  <a:pt x="327632" y="509694"/>
                  <a:pt x="130563" y="609542"/>
                </a:cubicBezTo>
                <a:cubicBezTo>
                  <a:pt x="-66506" y="709390"/>
                  <a:pt x="497" y="683114"/>
                  <a:pt x="67501" y="656839"/>
                </a:cubicBezTo>
              </a:path>
            </a:pathLst>
          </a:custGeom>
          <a:noFill/>
          <a:ln w="412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3862552" y="3110221"/>
            <a:ext cx="1860331" cy="279365"/>
          </a:xfrm>
          <a:custGeom>
            <a:avLst/>
            <a:gdLst>
              <a:gd name="connsiteX0" fmla="*/ 0 w 1860331"/>
              <a:gd name="connsiteY0" fmla="*/ 137476 h 279365"/>
              <a:gd name="connsiteX1" fmla="*/ 457200 w 1860331"/>
              <a:gd name="connsiteY1" fmla="*/ 11351 h 279365"/>
              <a:gd name="connsiteX2" fmla="*/ 898634 w 1860331"/>
              <a:gd name="connsiteY2" fmla="*/ 11351 h 279365"/>
              <a:gd name="connsiteX3" fmla="*/ 1229710 w 1860331"/>
              <a:gd name="connsiteY3" fmla="*/ 58648 h 279365"/>
              <a:gd name="connsiteX4" fmla="*/ 1860331 w 1860331"/>
              <a:gd name="connsiteY4" fmla="*/ 279365 h 27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31" h="279365">
                <a:moveTo>
                  <a:pt x="0" y="137476"/>
                </a:moveTo>
                <a:cubicBezTo>
                  <a:pt x="153714" y="84924"/>
                  <a:pt x="307428" y="32372"/>
                  <a:pt x="457200" y="11351"/>
                </a:cubicBezTo>
                <a:cubicBezTo>
                  <a:pt x="606972" y="-9670"/>
                  <a:pt x="769882" y="3468"/>
                  <a:pt x="898634" y="11351"/>
                </a:cubicBezTo>
                <a:cubicBezTo>
                  <a:pt x="1027386" y="19234"/>
                  <a:pt x="1069427" y="13979"/>
                  <a:pt x="1229710" y="58648"/>
                </a:cubicBezTo>
                <a:cubicBezTo>
                  <a:pt x="1389993" y="103317"/>
                  <a:pt x="1625162" y="191341"/>
                  <a:pt x="1860331" y="279365"/>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3862552" y="3658185"/>
            <a:ext cx="1781504" cy="160818"/>
          </a:xfrm>
          <a:custGeom>
            <a:avLst/>
            <a:gdLst>
              <a:gd name="connsiteX0" fmla="*/ 1781504 w 1781504"/>
              <a:gd name="connsiteY0" fmla="*/ 0 h 160818"/>
              <a:gd name="connsiteX1" fmla="*/ 1292773 w 1781504"/>
              <a:gd name="connsiteY1" fmla="*/ 110359 h 160818"/>
              <a:gd name="connsiteX2" fmla="*/ 1008993 w 1781504"/>
              <a:gd name="connsiteY2" fmla="*/ 141890 h 160818"/>
              <a:gd name="connsiteX3" fmla="*/ 646386 w 1781504"/>
              <a:gd name="connsiteY3" fmla="*/ 157656 h 160818"/>
              <a:gd name="connsiteX4" fmla="*/ 141890 w 1781504"/>
              <a:gd name="connsiteY4" fmla="*/ 78828 h 160818"/>
              <a:gd name="connsiteX5" fmla="*/ 0 w 1781504"/>
              <a:gd name="connsiteY5" fmla="*/ 31532 h 1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504" h="160818">
                <a:moveTo>
                  <a:pt x="1781504" y="0"/>
                </a:moveTo>
                <a:cubicBezTo>
                  <a:pt x="1601514" y="43355"/>
                  <a:pt x="1421525" y="86711"/>
                  <a:pt x="1292773" y="110359"/>
                </a:cubicBezTo>
                <a:cubicBezTo>
                  <a:pt x="1164021" y="134007"/>
                  <a:pt x="1116724" y="134007"/>
                  <a:pt x="1008993" y="141890"/>
                </a:cubicBezTo>
                <a:cubicBezTo>
                  <a:pt x="901262" y="149773"/>
                  <a:pt x="790903" y="168166"/>
                  <a:pt x="646386" y="157656"/>
                </a:cubicBezTo>
                <a:cubicBezTo>
                  <a:pt x="501869" y="147146"/>
                  <a:pt x="249621" y="99849"/>
                  <a:pt x="141890" y="78828"/>
                </a:cubicBezTo>
                <a:cubicBezTo>
                  <a:pt x="34159" y="57807"/>
                  <a:pt x="0" y="31532"/>
                  <a:pt x="0" y="31532"/>
                </a:cubicBezTo>
              </a:path>
            </a:pathLst>
          </a:custGeom>
          <a:noFill/>
          <a:ln w="412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3224238" y="4209393"/>
            <a:ext cx="1347761" cy="786904"/>
          </a:xfrm>
          <a:custGeom>
            <a:avLst/>
            <a:gdLst>
              <a:gd name="connsiteX0" fmla="*/ 0 w 1103586"/>
              <a:gd name="connsiteY0" fmla="*/ 0 h 630621"/>
              <a:gd name="connsiteX1" fmla="*/ 283779 w 1103586"/>
              <a:gd name="connsiteY1" fmla="*/ 204952 h 630621"/>
              <a:gd name="connsiteX2" fmla="*/ 520262 w 1103586"/>
              <a:gd name="connsiteY2" fmla="*/ 409904 h 630621"/>
              <a:gd name="connsiteX3" fmla="*/ 1103586 w 1103586"/>
              <a:gd name="connsiteY3" fmla="*/ 630621 h 630621"/>
            </a:gdLst>
            <a:ahLst/>
            <a:cxnLst>
              <a:cxn ang="0">
                <a:pos x="connsiteX0" y="connsiteY0"/>
              </a:cxn>
              <a:cxn ang="0">
                <a:pos x="connsiteX1" y="connsiteY1"/>
              </a:cxn>
              <a:cxn ang="0">
                <a:pos x="connsiteX2" y="connsiteY2"/>
              </a:cxn>
              <a:cxn ang="0">
                <a:pos x="connsiteX3" y="connsiteY3"/>
              </a:cxn>
            </a:cxnLst>
            <a:rect l="l" t="t" r="r" b="b"/>
            <a:pathLst>
              <a:path w="1103586" h="630621">
                <a:moveTo>
                  <a:pt x="0" y="0"/>
                </a:moveTo>
                <a:cubicBezTo>
                  <a:pt x="98534" y="68317"/>
                  <a:pt x="197069" y="136635"/>
                  <a:pt x="283779" y="204952"/>
                </a:cubicBezTo>
                <a:cubicBezTo>
                  <a:pt x="370489" y="273269"/>
                  <a:pt x="383628" y="338959"/>
                  <a:pt x="520262" y="409904"/>
                </a:cubicBezTo>
                <a:cubicBezTo>
                  <a:pt x="656896" y="480849"/>
                  <a:pt x="880241" y="555735"/>
                  <a:pt x="1103586" y="630621"/>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2916621" y="4382814"/>
            <a:ext cx="1040524" cy="914400"/>
          </a:xfrm>
          <a:custGeom>
            <a:avLst/>
            <a:gdLst>
              <a:gd name="connsiteX0" fmla="*/ 1040524 w 1040524"/>
              <a:gd name="connsiteY0" fmla="*/ 914400 h 914400"/>
              <a:gd name="connsiteX1" fmla="*/ 551793 w 1040524"/>
              <a:gd name="connsiteY1" fmla="*/ 709448 h 914400"/>
              <a:gd name="connsiteX2" fmla="*/ 268013 w 1040524"/>
              <a:gd name="connsiteY2" fmla="*/ 488731 h 914400"/>
              <a:gd name="connsiteX3" fmla="*/ 0 w 1040524"/>
              <a:gd name="connsiteY3" fmla="*/ 0 h 914400"/>
            </a:gdLst>
            <a:ahLst/>
            <a:cxnLst>
              <a:cxn ang="0">
                <a:pos x="connsiteX0" y="connsiteY0"/>
              </a:cxn>
              <a:cxn ang="0">
                <a:pos x="connsiteX1" y="connsiteY1"/>
              </a:cxn>
              <a:cxn ang="0">
                <a:pos x="connsiteX2" y="connsiteY2"/>
              </a:cxn>
              <a:cxn ang="0">
                <a:pos x="connsiteX3" y="connsiteY3"/>
              </a:cxn>
            </a:cxnLst>
            <a:rect l="l" t="t" r="r" b="b"/>
            <a:pathLst>
              <a:path w="1040524" h="914400">
                <a:moveTo>
                  <a:pt x="1040524" y="914400"/>
                </a:moveTo>
                <a:cubicBezTo>
                  <a:pt x="860534" y="847396"/>
                  <a:pt x="680545" y="780393"/>
                  <a:pt x="551793" y="709448"/>
                </a:cubicBezTo>
                <a:cubicBezTo>
                  <a:pt x="423041" y="638503"/>
                  <a:pt x="359978" y="606972"/>
                  <a:pt x="268013" y="488731"/>
                </a:cubicBezTo>
                <a:cubicBezTo>
                  <a:pt x="176048" y="370490"/>
                  <a:pt x="0" y="0"/>
                  <a:pt x="0" y="0"/>
                </a:cubicBezTo>
              </a:path>
            </a:pathLst>
          </a:custGeom>
          <a:noFill/>
          <a:ln w="412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3359" y="5714977"/>
            <a:ext cx="4674764" cy="746069"/>
          </a:xfrm>
          <a:noFill/>
        </p:spPr>
        <p:txBody>
          <a:bodyPr>
            <a:normAutofit/>
          </a:bodyPr>
          <a:lstStyle/>
          <a:p>
            <a:pPr marL="82296" indent="0">
              <a:buNone/>
            </a:pPr>
            <a:r>
              <a:rPr lang="en-GB" sz="1800" dirty="0">
                <a:solidFill>
                  <a:srgbClr val="FF0000"/>
                </a:solidFill>
                <a:latin typeface="Cambria" panose="02040503050406030204" pitchFamily="18" charset="0"/>
              </a:rPr>
              <a:t>CLEAN DEVELOPMENT MECHANISM</a:t>
            </a:r>
          </a:p>
          <a:p>
            <a:pPr marL="82296" indent="0">
              <a:buNone/>
            </a:pPr>
            <a:r>
              <a:rPr lang="en-GB" sz="1800" b="1" dirty="0" smtClean="0">
                <a:solidFill>
                  <a:srgbClr val="C00000"/>
                </a:solidFill>
                <a:latin typeface="Cambria" panose="02040503050406030204" pitchFamily="18" charset="0"/>
              </a:rPr>
              <a:t>CER</a:t>
            </a:r>
            <a:r>
              <a:rPr lang="el-GR" sz="1800" dirty="0" smtClean="0">
                <a:latin typeface="Cambria" panose="02040503050406030204" pitchFamily="18" charset="0"/>
              </a:rPr>
              <a:t> </a:t>
            </a:r>
            <a:r>
              <a:rPr lang="en-GB" sz="1800" dirty="0">
                <a:latin typeface="Cambria" panose="02040503050406030204" pitchFamily="18" charset="0"/>
              </a:rPr>
              <a:t>: CERTIFIED EMISSION REDUCTIONS</a:t>
            </a:r>
          </a:p>
          <a:p>
            <a:pPr marL="82296" indent="0">
              <a:buNone/>
            </a:pPr>
            <a:endParaRPr lang="en-GB" sz="1800" dirty="0">
              <a:latin typeface="Cambria" panose="02040503050406030204" pitchFamily="18" charset="0"/>
            </a:endParaRPr>
          </a:p>
        </p:txBody>
      </p:sp>
      <p:sp>
        <p:nvSpPr>
          <p:cNvPr id="6" name="Content Placeholder 2"/>
          <p:cNvSpPr txBox="1">
            <a:spLocks/>
          </p:cNvSpPr>
          <p:nvPr/>
        </p:nvSpPr>
        <p:spPr>
          <a:xfrm>
            <a:off x="6451381" y="3918314"/>
            <a:ext cx="2720721" cy="1077981"/>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588" indent="0" algn="r" fontAlgn="auto">
              <a:spcAft>
                <a:spcPts val="0"/>
              </a:spcAft>
              <a:buNone/>
            </a:pPr>
            <a:r>
              <a:rPr lang="en-GB" sz="1800" dirty="0" smtClean="0">
                <a:solidFill>
                  <a:srgbClr val="FF0000"/>
                </a:solidFill>
                <a:latin typeface="Cambria" panose="02040503050406030204" pitchFamily="18" charset="0"/>
              </a:rPr>
              <a:t>JOINT IMPLEMENTATION</a:t>
            </a:r>
          </a:p>
          <a:p>
            <a:pPr marL="82296" indent="0" algn="r" fontAlgn="auto">
              <a:spcAft>
                <a:spcPts val="0"/>
              </a:spcAft>
              <a:buNone/>
            </a:pPr>
            <a:r>
              <a:rPr lang="en-GB" sz="1800" b="1" dirty="0" smtClean="0">
                <a:solidFill>
                  <a:srgbClr val="C00000"/>
                </a:solidFill>
                <a:latin typeface="Cambria" panose="02040503050406030204" pitchFamily="18" charset="0"/>
              </a:rPr>
              <a:t>ERU</a:t>
            </a:r>
            <a:r>
              <a:rPr lang="en-GB" sz="1800" dirty="0" smtClean="0">
                <a:latin typeface="Cambria" panose="02040503050406030204" pitchFamily="18" charset="0"/>
              </a:rPr>
              <a:t> : EMISSION REDUCTION UNITS </a:t>
            </a:r>
          </a:p>
        </p:txBody>
      </p:sp>
    </p:spTree>
    <p:extLst>
      <p:ext uri="{BB962C8B-B14F-4D97-AF65-F5344CB8AC3E}">
        <p14:creationId xmlns:p14="http://schemas.microsoft.com/office/powerpoint/2010/main" val="105337250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412" y="0"/>
            <a:ext cx="4135239" cy="548680"/>
          </a:xfrm>
        </p:spPr>
        <p:txBody>
          <a:bodyPr>
            <a:normAutofit fontScale="90000"/>
          </a:bodyPr>
          <a:lstStyle/>
          <a:p>
            <a:pPr algn="r"/>
            <a:r>
              <a:rPr lang="el-GR" sz="2400" dirty="0" smtClean="0">
                <a:solidFill>
                  <a:srgbClr val="C00000"/>
                </a:solidFill>
                <a:latin typeface="Cambria" panose="02040503050406030204" pitchFamily="18" charset="0"/>
              </a:rPr>
              <a:t>ΜΗΧΑΝΙΣΜΟΙ ΠΡΩΤΟΚΟΛΛΟΥ</a:t>
            </a:r>
            <a:endParaRPr lang="en-GB" sz="2400" dirty="0">
              <a:solidFill>
                <a:srgbClr val="C00000"/>
              </a:solidFill>
              <a:latin typeface="Cambria" panose="02040503050406030204" pitchFamily="18" charset="0"/>
            </a:endParaRPr>
          </a:p>
        </p:txBody>
      </p:sp>
      <p:sp>
        <p:nvSpPr>
          <p:cNvPr id="7" name="Content Placeholder 2"/>
          <p:cNvSpPr txBox="1">
            <a:spLocks/>
          </p:cNvSpPr>
          <p:nvPr/>
        </p:nvSpPr>
        <p:spPr>
          <a:xfrm>
            <a:off x="5732407" y="282303"/>
            <a:ext cx="3230688" cy="710052"/>
          </a:xfrm>
          <a:prstGeom prst="rect">
            <a:avLst/>
          </a:prstGeom>
          <a:solidFill>
            <a:schemeClr val="bg1"/>
          </a:solid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fontAlgn="auto">
              <a:spcAft>
                <a:spcPts val="0"/>
              </a:spcAft>
              <a:buNone/>
            </a:pPr>
            <a:r>
              <a:rPr lang="el-GR" sz="1800" dirty="0" smtClean="0">
                <a:solidFill>
                  <a:srgbClr val="FF0000"/>
                </a:solidFill>
                <a:latin typeface="Cambria" panose="02040503050406030204" pitchFamily="18" charset="0"/>
              </a:rPr>
              <a:t>Εμπόριο Εκπομπών</a:t>
            </a:r>
            <a:endParaRPr lang="en-GB" sz="1800" dirty="0" smtClean="0">
              <a:solidFill>
                <a:srgbClr val="FF0000"/>
              </a:solidFill>
              <a:latin typeface="Cambria" panose="02040503050406030204" pitchFamily="18" charset="0"/>
            </a:endParaRPr>
          </a:p>
          <a:p>
            <a:pPr marL="82296" indent="0" fontAlgn="auto">
              <a:spcAft>
                <a:spcPts val="0"/>
              </a:spcAft>
              <a:buNone/>
            </a:pPr>
            <a:r>
              <a:rPr lang="en-GB" sz="1800" b="1" dirty="0" smtClean="0">
                <a:solidFill>
                  <a:srgbClr val="C00000"/>
                </a:solidFill>
                <a:latin typeface="Cambria" panose="02040503050406030204" pitchFamily="18" charset="0"/>
              </a:rPr>
              <a:t>AAU</a:t>
            </a:r>
            <a:r>
              <a:rPr lang="el-GR" sz="1800" dirty="0" smtClean="0">
                <a:latin typeface="Cambria" panose="02040503050406030204" pitchFamily="18" charset="0"/>
              </a:rPr>
              <a:t> </a:t>
            </a:r>
            <a:r>
              <a:rPr lang="en-GB" sz="1800" dirty="0" smtClean="0">
                <a:latin typeface="Cambria" panose="02040503050406030204" pitchFamily="18" charset="0"/>
              </a:rPr>
              <a:t>: ALLOWANCE UNITS</a:t>
            </a:r>
          </a:p>
          <a:p>
            <a:pPr marL="82296" indent="0" fontAlgn="auto">
              <a:spcAft>
                <a:spcPts val="0"/>
              </a:spcAft>
              <a:buNone/>
            </a:pPr>
            <a:endParaRPr lang="en-GB" sz="1800" dirty="0">
              <a:latin typeface="Cambria" panose="02040503050406030204" pitchFamily="18" charset="0"/>
            </a:endParaRPr>
          </a:p>
        </p:txBody>
      </p:sp>
      <p:sp>
        <p:nvSpPr>
          <p:cNvPr id="4" name="Oval 3"/>
          <p:cNvSpPr/>
          <p:nvPr/>
        </p:nvSpPr>
        <p:spPr>
          <a:xfrm>
            <a:off x="309811" y="2185238"/>
            <a:ext cx="3581963" cy="2328056"/>
          </a:xfrm>
          <a:prstGeom prst="ellipse">
            <a:avLst/>
          </a:prstGeom>
          <a:solidFill>
            <a:schemeClr val="bg2">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ΧΩΡΑ : Παράρτημα </a:t>
            </a:r>
            <a:r>
              <a:rPr lang="en-GB" dirty="0" smtClean="0">
                <a:solidFill>
                  <a:schemeClr val="tx1"/>
                </a:solidFill>
              </a:rPr>
              <a:t>I</a:t>
            </a:r>
            <a:endParaRPr lang="en-GB" dirty="0">
              <a:solidFill>
                <a:schemeClr val="tx1"/>
              </a:solidFill>
            </a:endParaRPr>
          </a:p>
        </p:txBody>
      </p:sp>
      <p:sp>
        <p:nvSpPr>
          <p:cNvPr id="9" name="Oval 8"/>
          <p:cNvSpPr/>
          <p:nvPr/>
        </p:nvSpPr>
        <p:spPr>
          <a:xfrm>
            <a:off x="5436096" y="1958380"/>
            <a:ext cx="3558614" cy="2328056"/>
          </a:xfrm>
          <a:prstGeom prst="ellipse">
            <a:avLst/>
          </a:prstGeom>
          <a:solidFill>
            <a:schemeClr val="bg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l-GR" dirty="0" smtClean="0">
                <a:solidFill>
                  <a:schemeClr val="tx1"/>
                </a:solidFill>
              </a:rPr>
              <a:t>ΧΩΡΑ : Παράρτημα </a:t>
            </a:r>
            <a:r>
              <a:rPr lang="en-GB" dirty="0" smtClean="0">
                <a:solidFill>
                  <a:schemeClr val="tx1"/>
                </a:solidFill>
              </a:rPr>
              <a:t>I</a:t>
            </a:r>
            <a:endParaRPr lang="en-GB" dirty="0">
              <a:solidFill>
                <a:schemeClr val="tx1"/>
              </a:solidFill>
            </a:endParaRPr>
          </a:p>
        </p:txBody>
      </p:sp>
      <p:sp>
        <p:nvSpPr>
          <p:cNvPr id="10" name="Oval 9"/>
          <p:cNvSpPr/>
          <p:nvPr/>
        </p:nvSpPr>
        <p:spPr>
          <a:xfrm>
            <a:off x="3738977" y="4529944"/>
            <a:ext cx="3581963" cy="2328056"/>
          </a:xfrm>
          <a:prstGeom prst="ellipse">
            <a:avLst/>
          </a:prstGeom>
          <a:solidFill>
            <a:srgbClr val="99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533400" algn="l"/>
              </a:tabLst>
            </a:pPr>
            <a:r>
              <a:rPr lang="el-GR" dirty="0" smtClean="0">
                <a:solidFill>
                  <a:schemeClr val="tx1"/>
                </a:solidFill>
              </a:rPr>
              <a:t>ΧΩΡΑ :  ΟΧΙ ΣΤΟ Παράρτημα </a:t>
            </a:r>
            <a:r>
              <a:rPr lang="en-GB" dirty="0" smtClean="0">
                <a:solidFill>
                  <a:schemeClr val="tx1"/>
                </a:solidFill>
              </a:rPr>
              <a:t>I</a:t>
            </a:r>
            <a:endParaRPr lang="en-GB" dirty="0">
              <a:solidFill>
                <a:schemeClr val="tx1"/>
              </a:solidFill>
            </a:endParaRPr>
          </a:p>
        </p:txBody>
      </p:sp>
      <p:sp>
        <p:nvSpPr>
          <p:cNvPr id="5" name="Rounded Rectangle 4"/>
          <p:cNvSpPr/>
          <p:nvPr/>
        </p:nvSpPr>
        <p:spPr>
          <a:xfrm>
            <a:off x="2709498" y="683212"/>
            <a:ext cx="1029479" cy="64807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ΙΕΤ</a:t>
            </a:r>
            <a:endParaRPr lang="en-GB" dirty="0"/>
          </a:p>
        </p:txBody>
      </p:sp>
      <p:sp>
        <p:nvSpPr>
          <p:cNvPr id="12" name="Rounded Rectangle 11"/>
          <p:cNvSpPr/>
          <p:nvPr/>
        </p:nvSpPr>
        <p:spPr>
          <a:xfrm>
            <a:off x="4460711" y="4672261"/>
            <a:ext cx="1195239" cy="648072"/>
          </a:xfrm>
          <a:prstGeom prst="round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CDM</a:t>
            </a:r>
            <a:endParaRPr lang="en-GB" dirty="0"/>
          </a:p>
        </p:txBody>
      </p:sp>
      <p:sp>
        <p:nvSpPr>
          <p:cNvPr id="13" name="Rounded Rectangle 12"/>
          <p:cNvSpPr/>
          <p:nvPr/>
        </p:nvSpPr>
        <p:spPr>
          <a:xfrm>
            <a:off x="6079249" y="3429000"/>
            <a:ext cx="744265" cy="489316"/>
          </a:xfrm>
          <a:prstGeom prst="roundRect">
            <a:avLst>
              <a:gd name="adj" fmla="val 0"/>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JI</a:t>
            </a:r>
            <a:endParaRPr lang="en-GB" dirty="0"/>
          </a:p>
        </p:txBody>
      </p:sp>
      <p:sp>
        <p:nvSpPr>
          <p:cNvPr id="14" name="Rounded Rectangle 13"/>
          <p:cNvSpPr/>
          <p:nvPr/>
        </p:nvSpPr>
        <p:spPr>
          <a:xfrm>
            <a:off x="4100501" y="3109377"/>
            <a:ext cx="1195239" cy="4404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ευρώ</a:t>
            </a:r>
            <a:endParaRPr lang="en-GB" dirty="0">
              <a:solidFill>
                <a:schemeClr val="tx1"/>
              </a:solidFill>
            </a:endParaRPr>
          </a:p>
        </p:txBody>
      </p:sp>
      <p:sp>
        <p:nvSpPr>
          <p:cNvPr id="15" name="Rounded Rectangle 14"/>
          <p:cNvSpPr/>
          <p:nvPr/>
        </p:nvSpPr>
        <p:spPr>
          <a:xfrm>
            <a:off x="3502884" y="4278809"/>
            <a:ext cx="1195239" cy="3934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ευρώ</a:t>
            </a:r>
            <a:endParaRPr lang="en-GB" dirty="0">
              <a:solidFill>
                <a:schemeClr val="tx1"/>
              </a:solidFill>
            </a:endParaRPr>
          </a:p>
        </p:txBody>
      </p:sp>
      <p:sp>
        <p:nvSpPr>
          <p:cNvPr id="16" name="Rounded Rectangle 15"/>
          <p:cNvSpPr/>
          <p:nvPr/>
        </p:nvSpPr>
        <p:spPr>
          <a:xfrm>
            <a:off x="3836684" y="992355"/>
            <a:ext cx="1063932" cy="3432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ευρώ</a:t>
            </a:r>
            <a:endParaRPr lang="en-GB" dirty="0">
              <a:solidFill>
                <a:schemeClr val="tx1"/>
              </a:solidFill>
            </a:endParaRPr>
          </a:p>
        </p:txBody>
      </p:sp>
      <p:sp>
        <p:nvSpPr>
          <p:cNvPr id="17" name="Rounded Rectangle 16"/>
          <p:cNvSpPr/>
          <p:nvPr/>
        </p:nvSpPr>
        <p:spPr>
          <a:xfrm>
            <a:off x="4195097" y="2025026"/>
            <a:ext cx="1195239"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rPr>
              <a:t>AAU</a:t>
            </a:r>
          </a:p>
        </p:txBody>
      </p:sp>
      <p:sp>
        <p:nvSpPr>
          <p:cNvPr id="18" name="Rounded Rectangle 17"/>
          <p:cNvSpPr/>
          <p:nvPr/>
        </p:nvSpPr>
        <p:spPr>
          <a:xfrm>
            <a:off x="2319001" y="4830034"/>
            <a:ext cx="1195239" cy="467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C00000"/>
                </a:solidFill>
              </a:rPr>
              <a:t>CER</a:t>
            </a:r>
            <a:endParaRPr lang="en-GB" b="1" dirty="0">
              <a:solidFill>
                <a:srgbClr val="C00000"/>
              </a:solidFill>
            </a:endParaRPr>
          </a:p>
        </p:txBody>
      </p:sp>
      <p:sp>
        <p:nvSpPr>
          <p:cNvPr id="19" name="Rounded Rectangle 18"/>
          <p:cNvSpPr/>
          <p:nvPr/>
        </p:nvSpPr>
        <p:spPr>
          <a:xfrm>
            <a:off x="4569598" y="3666618"/>
            <a:ext cx="1195239"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rPr>
              <a:t>ERU</a:t>
            </a:r>
          </a:p>
        </p:txBody>
      </p:sp>
      <p:sp>
        <p:nvSpPr>
          <p:cNvPr id="11" name="Freeform 10"/>
          <p:cNvSpPr/>
          <p:nvPr/>
        </p:nvSpPr>
        <p:spPr>
          <a:xfrm>
            <a:off x="2319001" y="1316391"/>
            <a:ext cx="3760247" cy="1032671"/>
          </a:xfrm>
          <a:custGeom>
            <a:avLst/>
            <a:gdLst>
              <a:gd name="connsiteX0" fmla="*/ 0 w 3168869"/>
              <a:gd name="connsiteY0" fmla="*/ 567619 h 662212"/>
              <a:gd name="connsiteX1" fmla="*/ 520263 w 3168869"/>
              <a:gd name="connsiteY1" fmla="*/ 126184 h 662212"/>
              <a:gd name="connsiteX2" fmla="*/ 961697 w 3168869"/>
              <a:gd name="connsiteY2" fmla="*/ 15826 h 662212"/>
              <a:gd name="connsiteX3" fmla="*/ 1560787 w 3168869"/>
              <a:gd name="connsiteY3" fmla="*/ 15826 h 662212"/>
              <a:gd name="connsiteX4" fmla="*/ 2254469 w 3168869"/>
              <a:gd name="connsiteY4" fmla="*/ 157716 h 662212"/>
              <a:gd name="connsiteX5" fmla="*/ 2900856 w 3168869"/>
              <a:gd name="connsiteY5" fmla="*/ 378433 h 662212"/>
              <a:gd name="connsiteX6" fmla="*/ 3168869 w 3168869"/>
              <a:gd name="connsiteY6" fmla="*/ 662212 h 66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8869" h="662212">
                <a:moveTo>
                  <a:pt x="0" y="567619"/>
                </a:moveTo>
                <a:cubicBezTo>
                  <a:pt x="179990" y="392884"/>
                  <a:pt x="359980" y="218149"/>
                  <a:pt x="520263" y="126184"/>
                </a:cubicBezTo>
                <a:cubicBezTo>
                  <a:pt x="680546" y="34219"/>
                  <a:pt x="788276" y="34219"/>
                  <a:pt x="961697" y="15826"/>
                </a:cubicBezTo>
                <a:cubicBezTo>
                  <a:pt x="1135118" y="-2567"/>
                  <a:pt x="1345325" y="-7822"/>
                  <a:pt x="1560787" y="15826"/>
                </a:cubicBezTo>
                <a:cubicBezTo>
                  <a:pt x="1776249" y="39474"/>
                  <a:pt x="2031124" y="97281"/>
                  <a:pt x="2254469" y="157716"/>
                </a:cubicBezTo>
                <a:cubicBezTo>
                  <a:pt x="2477814" y="218150"/>
                  <a:pt x="2748456" y="294350"/>
                  <a:pt x="2900856" y="378433"/>
                </a:cubicBezTo>
                <a:cubicBezTo>
                  <a:pt x="3053256" y="462516"/>
                  <a:pt x="3111062" y="562364"/>
                  <a:pt x="3168869" y="662212"/>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p:nvPr/>
        </p:nvSpPr>
        <p:spPr>
          <a:xfrm rot="462854">
            <a:off x="2916621" y="1958380"/>
            <a:ext cx="2848216" cy="714718"/>
          </a:xfrm>
          <a:custGeom>
            <a:avLst/>
            <a:gdLst>
              <a:gd name="connsiteX0" fmla="*/ 2258908 w 2258908"/>
              <a:gd name="connsiteY0" fmla="*/ 420356 h 680824"/>
              <a:gd name="connsiteX1" fmla="*/ 1707115 w 2258908"/>
              <a:gd name="connsiteY1" fmla="*/ 57749 h 680824"/>
              <a:gd name="connsiteX2" fmla="*/ 1249915 w 2258908"/>
              <a:gd name="connsiteY2" fmla="*/ 57749 h 680824"/>
              <a:gd name="connsiteX3" fmla="*/ 130563 w 2258908"/>
              <a:gd name="connsiteY3" fmla="*/ 609542 h 680824"/>
              <a:gd name="connsiteX4" fmla="*/ 67501 w 2258908"/>
              <a:gd name="connsiteY4" fmla="*/ 656839 h 680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8908" h="680824">
                <a:moveTo>
                  <a:pt x="2258908" y="420356"/>
                </a:moveTo>
                <a:cubicBezTo>
                  <a:pt x="2067094" y="269270"/>
                  <a:pt x="1875281" y="118184"/>
                  <a:pt x="1707115" y="57749"/>
                </a:cubicBezTo>
                <a:cubicBezTo>
                  <a:pt x="1538949" y="-2686"/>
                  <a:pt x="1512674" y="-34216"/>
                  <a:pt x="1249915" y="57749"/>
                </a:cubicBezTo>
                <a:cubicBezTo>
                  <a:pt x="987156" y="149714"/>
                  <a:pt x="327632" y="509694"/>
                  <a:pt x="130563" y="609542"/>
                </a:cubicBezTo>
                <a:cubicBezTo>
                  <a:pt x="-66506" y="709390"/>
                  <a:pt x="497" y="683114"/>
                  <a:pt x="67501" y="656839"/>
                </a:cubicBezTo>
              </a:path>
            </a:pathLst>
          </a:custGeom>
          <a:noFill/>
          <a:ln w="412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3862552" y="3110221"/>
            <a:ext cx="1860331" cy="279365"/>
          </a:xfrm>
          <a:custGeom>
            <a:avLst/>
            <a:gdLst>
              <a:gd name="connsiteX0" fmla="*/ 0 w 1860331"/>
              <a:gd name="connsiteY0" fmla="*/ 137476 h 279365"/>
              <a:gd name="connsiteX1" fmla="*/ 457200 w 1860331"/>
              <a:gd name="connsiteY1" fmla="*/ 11351 h 279365"/>
              <a:gd name="connsiteX2" fmla="*/ 898634 w 1860331"/>
              <a:gd name="connsiteY2" fmla="*/ 11351 h 279365"/>
              <a:gd name="connsiteX3" fmla="*/ 1229710 w 1860331"/>
              <a:gd name="connsiteY3" fmla="*/ 58648 h 279365"/>
              <a:gd name="connsiteX4" fmla="*/ 1860331 w 1860331"/>
              <a:gd name="connsiteY4" fmla="*/ 279365 h 27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331" h="279365">
                <a:moveTo>
                  <a:pt x="0" y="137476"/>
                </a:moveTo>
                <a:cubicBezTo>
                  <a:pt x="153714" y="84924"/>
                  <a:pt x="307428" y="32372"/>
                  <a:pt x="457200" y="11351"/>
                </a:cubicBezTo>
                <a:cubicBezTo>
                  <a:pt x="606972" y="-9670"/>
                  <a:pt x="769882" y="3468"/>
                  <a:pt x="898634" y="11351"/>
                </a:cubicBezTo>
                <a:cubicBezTo>
                  <a:pt x="1027386" y="19234"/>
                  <a:pt x="1069427" y="13979"/>
                  <a:pt x="1229710" y="58648"/>
                </a:cubicBezTo>
                <a:cubicBezTo>
                  <a:pt x="1389993" y="103317"/>
                  <a:pt x="1625162" y="191341"/>
                  <a:pt x="1860331" y="279365"/>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3862552" y="3658185"/>
            <a:ext cx="1781504" cy="160818"/>
          </a:xfrm>
          <a:custGeom>
            <a:avLst/>
            <a:gdLst>
              <a:gd name="connsiteX0" fmla="*/ 1781504 w 1781504"/>
              <a:gd name="connsiteY0" fmla="*/ 0 h 160818"/>
              <a:gd name="connsiteX1" fmla="*/ 1292773 w 1781504"/>
              <a:gd name="connsiteY1" fmla="*/ 110359 h 160818"/>
              <a:gd name="connsiteX2" fmla="*/ 1008993 w 1781504"/>
              <a:gd name="connsiteY2" fmla="*/ 141890 h 160818"/>
              <a:gd name="connsiteX3" fmla="*/ 646386 w 1781504"/>
              <a:gd name="connsiteY3" fmla="*/ 157656 h 160818"/>
              <a:gd name="connsiteX4" fmla="*/ 141890 w 1781504"/>
              <a:gd name="connsiteY4" fmla="*/ 78828 h 160818"/>
              <a:gd name="connsiteX5" fmla="*/ 0 w 1781504"/>
              <a:gd name="connsiteY5" fmla="*/ 31532 h 1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504" h="160818">
                <a:moveTo>
                  <a:pt x="1781504" y="0"/>
                </a:moveTo>
                <a:cubicBezTo>
                  <a:pt x="1601514" y="43355"/>
                  <a:pt x="1421525" y="86711"/>
                  <a:pt x="1292773" y="110359"/>
                </a:cubicBezTo>
                <a:cubicBezTo>
                  <a:pt x="1164021" y="134007"/>
                  <a:pt x="1116724" y="134007"/>
                  <a:pt x="1008993" y="141890"/>
                </a:cubicBezTo>
                <a:cubicBezTo>
                  <a:pt x="901262" y="149773"/>
                  <a:pt x="790903" y="168166"/>
                  <a:pt x="646386" y="157656"/>
                </a:cubicBezTo>
                <a:cubicBezTo>
                  <a:pt x="501869" y="147146"/>
                  <a:pt x="249621" y="99849"/>
                  <a:pt x="141890" y="78828"/>
                </a:cubicBezTo>
                <a:cubicBezTo>
                  <a:pt x="34159" y="57807"/>
                  <a:pt x="0" y="31532"/>
                  <a:pt x="0" y="31532"/>
                </a:cubicBezTo>
              </a:path>
            </a:pathLst>
          </a:custGeom>
          <a:noFill/>
          <a:ln w="412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3224238" y="4209393"/>
            <a:ext cx="1347761" cy="786904"/>
          </a:xfrm>
          <a:custGeom>
            <a:avLst/>
            <a:gdLst>
              <a:gd name="connsiteX0" fmla="*/ 0 w 1103586"/>
              <a:gd name="connsiteY0" fmla="*/ 0 h 630621"/>
              <a:gd name="connsiteX1" fmla="*/ 283779 w 1103586"/>
              <a:gd name="connsiteY1" fmla="*/ 204952 h 630621"/>
              <a:gd name="connsiteX2" fmla="*/ 520262 w 1103586"/>
              <a:gd name="connsiteY2" fmla="*/ 409904 h 630621"/>
              <a:gd name="connsiteX3" fmla="*/ 1103586 w 1103586"/>
              <a:gd name="connsiteY3" fmla="*/ 630621 h 630621"/>
            </a:gdLst>
            <a:ahLst/>
            <a:cxnLst>
              <a:cxn ang="0">
                <a:pos x="connsiteX0" y="connsiteY0"/>
              </a:cxn>
              <a:cxn ang="0">
                <a:pos x="connsiteX1" y="connsiteY1"/>
              </a:cxn>
              <a:cxn ang="0">
                <a:pos x="connsiteX2" y="connsiteY2"/>
              </a:cxn>
              <a:cxn ang="0">
                <a:pos x="connsiteX3" y="connsiteY3"/>
              </a:cxn>
            </a:cxnLst>
            <a:rect l="l" t="t" r="r" b="b"/>
            <a:pathLst>
              <a:path w="1103586" h="630621">
                <a:moveTo>
                  <a:pt x="0" y="0"/>
                </a:moveTo>
                <a:cubicBezTo>
                  <a:pt x="98534" y="68317"/>
                  <a:pt x="197069" y="136635"/>
                  <a:pt x="283779" y="204952"/>
                </a:cubicBezTo>
                <a:cubicBezTo>
                  <a:pt x="370489" y="273269"/>
                  <a:pt x="383628" y="338959"/>
                  <a:pt x="520262" y="409904"/>
                </a:cubicBezTo>
                <a:cubicBezTo>
                  <a:pt x="656896" y="480849"/>
                  <a:pt x="880241" y="555735"/>
                  <a:pt x="1103586" y="630621"/>
                </a:cubicBezTo>
              </a:path>
            </a:pathLst>
          </a:custGeom>
          <a:noFill/>
          <a:ln w="412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2916621" y="4382814"/>
            <a:ext cx="1040524" cy="914400"/>
          </a:xfrm>
          <a:custGeom>
            <a:avLst/>
            <a:gdLst>
              <a:gd name="connsiteX0" fmla="*/ 1040524 w 1040524"/>
              <a:gd name="connsiteY0" fmla="*/ 914400 h 914400"/>
              <a:gd name="connsiteX1" fmla="*/ 551793 w 1040524"/>
              <a:gd name="connsiteY1" fmla="*/ 709448 h 914400"/>
              <a:gd name="connsiteX2" fmla="*/ 268013 w 1040524"/>
              <a:gd name="connsiteY2" fmla="*/ 488731 h 914400"/>
              <a:gd name="connsiteX3" fmla="*/ 0 w 1040524"/>
              <a:gd name="connsiteY3" fmla="*/ 0 h 914400"/>
            </a:gdLst>
            <a:ahLst/>
            <a:cxnLst>
              <a:cxn ang="0">
                <a:pos x="connsiteX0" y="connsiteY0"/>
              </a:cxn>
              <a:cxn ang="0">
                <a:pos x="connsiteX1" y="connsiteY1"/>
              </a:cxn>
              <a:cxn ang="0">
                <a:pos x="connsiteX2" y="connsiteY2"/>
              </a:cxn>
              <a:cxn ang="0">
                <a:pos x="connsiteX3" y="connsiteY3"/>
              </a:cxn>
            </a:cxnLst>
            <a:rect l="l" t="t" r="r" b="b"/>
            <a:pathLst>
              <a:path w="1040524" h="914400">
                <a:moveTo>
                  <a:pt x="1040524" y="914400"/>
                </a:moveTo>
                <a:cubicBezTo>
                  <a:pt x="860534" y="847396"/>
                  <a:pt x="680545" y="780393"/>
                  <a:pt x="551793" y="709448"/>
                </a:cubicBezTo>
                <a:cubicBezTo>
                  <a:pt x="423041" y="638503"/>
                  <a:pt x="359978" y="606972"/>
                  <a:pt x="268013" y="488731"/>
                </a:cubicBezTo>
                <a:cubicBezTo>
                  <a:pt x="176048" y="370490"/>
                  <a:pt x="0" y="0"/>
                  <a:pt x="0" y="0"/>
                </a:cubicBezTo>
              </a:path>
            </a:pathLst>
          </a:custGeom>
          <a:noFill/>
          <a:ln w="412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23359" y="5714977"/>
            <a:ext cx="4674764" cy="746069"/>
          </a:xfrm>
          <a:noFill/>
        </p:spPr>
        <p:txBody>
          <a:bodyPr>
            <a:normAutofit/>
          </a:bodyPr>
          <a:lstStyle/>
          <a:p>
            <a:pPr marL="82296" indent="0">
              <a:buNone/>
            </a:pPr>
            <a:r>
              <a:rPr lang="el-GR" sz="1800" dirty="0" smtClean="0">
                <a:solidFill>
                  <a:srgbClr val="FF0000"/>
                </a:solidFill>
                <a:latin typeface="Cambria" panose="02040503050406030204" pitchFamily="18" charset="0"/>
              </a:rPr>
              <a:t>Μηχανισμός Καθαρής Ανάπτυξης</a:t>
            </a:r>
            <a:endParaRPr lang="en-GB" sz="1800" dirty="0">
              <a:solidFill>
                <a:srgbClr val="FF0000"/>
              </a:solidFill>
              <a:latin typeface="Cambria" panose="02040503050406030204" pitchFamily="18" charset="0"/>
            </a:endParaRPr>
          </a:p>
          <a:p>
            <a:pPr marL="82296" indent="0">
              <a:buNone/>
            </a:pPr>
            <a:r>
              <a:rPr lang="en-GB" sz="1800" b="1" dirty="0" smtClean="0">
                <a:solidFill>
                  <a:srgbClr val="C00000"/>
                </a:solidFill>
                <a:latin typeface="Cambria" panose="02040503050406030204" pitchFamily="18" charset="0"/>
              </a:rPr>
              <a:t>CER</a:t>
            </a:r>
            <a:r>
              <a:rPr lang="el-GR" sz="1800" dirty="0" smtClean="0">
                <a:latin typeface="Cambria" panose="02040503050406030204" pitchFamily="18" charset="0"/>
              </a:rPr>
              <a:t> </a:t>
            </a:r>
            <a:r>
              <a:rPr lang="en-GB" sz="1800" dirty="0">
                <a:latin typeface="Cambria" panose="02040503050406030204" pitchFamily="18" charset="0"/>
              </a:rPr>
              <a:t>: CERTIFIED EMISSION REDUCTIONS</a:t>
            </a:r>
          </a:p>
          <a:p>
            <a:pPr marL="82296" indent="0">
              <a:buNone/>
            </a:pPr>
            <a:endParaRPr lang="en-GB" sz="1800" dirty="0">
              <a:latin typeface="Cambria" panose="02040503050406030204" pitchFamily="18" charset="0"/>
            </a:endParaRPr>
          </a:p>
        </p:txBody>
      </p:sp>
      <p:sp>
        <p:nvSpPr>
          <p:cNvPr id="6" name="Content Placeholder 2"/>
          <p:cNvSpPr txBox="1">
            <a:spLocks/>
          </p:cNvSpPr>
          <p:nvPr/>
        </p:nvSpPr>
        <p:spPr>
          <a:xfrm>
            <a:off x="6451381" y="3918314"/>
            <a:ext cx="2720721" cy="1077981"/>
          </a:xfrm>
          <a:prstGeom prst="rect">
            <a:avLst/>
          </a:prstGeom>
          <a:noFill/>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588" indent="0" algn="r" fontAlgn="auto">
              <a:spcAft>
                <a:spcPts val="0"/>
              </a:spcAft>
              <a:buNone/>
            </a:pPr>
            <a:r>
              <a:rPr lang="el-GR" sz="1800" dirty="0" smtClean="0">
                <a:solidFill>
                  <a:srgbClr val="FF0000"/>
                </a:solidFill>
                <a:latin typeface="Cambria" panose="02040503050406030204" pitchFamily="18" charset="0"/>
              </a:rPr>
              <a:t>Κοινή Εφαρμογή</a:t>
            </a:r>
            <a:endParaRPr lang="en-GB" sz="1800" dirty="0" smtClean="0">
              <a:solidFill>
                <a:srgbClr val="FF0000"/>
              </a:solidFill>
              <a:latin typeface="Cambria" panose="02040503050406030204" pitchFamily="18" charset="0"/>
            </a:endParaRPr>
          </a:p>
          <a:p>
            <a:pPr marL="82296" indent="0" algn="r" fontAlgn="auto">
              <a:spcAft>
                <a:spcPts val="0"/>
              </a:spcAft>
              <a:buNone/>
            </a:pPr>
            <a:r>
              <a:rPr lang="en-GB" sz="1800" b="1" dirty="0" smtClean="0">
                <a:solidFill>
                  <a:srgbClr val="C00000"/>
                </a:solidFill>
                <a:latin typeface="Cambria" panose="02040503050406030204" pitchFamily="18" charset="0"/>
              </a:rPr>
              <a:t>ERU</a:t>
            </a:r>
            <a:r>
              <a:rPr lang="en-GB" sz="1800" dirty="0" smtClean="0">
                <a:latin typeface="Cambria" panose="02040503050406030204" pitchFamily="18" charset="0"/>
              </a:rPr>
              <a:t> : EMISSION REDUCTION UNITS </a:t>
            </a:r>
          </a:p>
        </p:txBody>
      </p:sp>
    </p:spTree>
    <p:extLst>
      <p:ext uri="{BB962C8B-B14F-4D97-AF65-F5344CB8AC3E}">
        <p14:creationId xmlns:p14="http://schemas.microsoft.com/office/powerpoint/2010/main" val="22594472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9534942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7464"/>
            <a:ext cx="7498080" cy="850106"/>
          </a:xfrm>
        </p:spPr>
        <p:txBody>
          <a:bodyPr>
            <a:noAutofit/>
          </a:bodyPr>
          <a:lstStyle/>
          <a:p>
            <a:r>
              <a:rPr lang="el-GR" sz="3600" b="1" dirty="0" smtClean="0">
                <a:solidFill>
                  <a:srgbClr val="00B050"/>
                </a:solidFill>
              </a:rPr>
              <a:t>Παρακολούθηση στόχων </a:t>
            </a:r>
            <a:br>
              <a:rPr lang="el-GR" sz="3600" b="1" dirty="0" smtClean="0">
                <a:solidFill>
                  <a:srgbClr val="00B050"/>
                </a:solidFill>
              </a:rPr>
            </a:br>
            <a:r>
              <a:rPr lang="el-GR" sz="3600" b="1" dirty="0" err="1" smtClean="0">
                <a:solidFill>
                  <a:srgbClr val="00B050"/>
                </a:solidFill>
              </a:rPr>
              <a:t>γιά</a:t>
            </a:r>
            <a:r>
              <a:rPr lang="el-GR" sz="3600" b="1" dirty="0" smtClean="0">
                <a:solidFill>
                  <a:srgbClr val="00B050"/>
                </a:solidFill>
              </a:rPr>
              <a:t> μείωση των εκπομπών</a:t>
            </a:r>
            <a:endParaRPr lang="el-GR" sz="3600" b="1" dirty="0">
              <a:solidFill>
                <a:srgbClr val="00B050"/>
              </a:solidFill>
            </a:endParaRPr>
          </a:p>
        </p:txBody>
      </p:sp>
      <p:sp>
        <p:nvSpPr>
          <p:cNvPr id="3" name="2 - Θέση περιεχομένου"/>
          <p:cNvSpPr>
            <a:spLocks noGrp="1"/>
          </p:cNvSpPr>
          <p:nvPr>
            <p:ph idx="1"/>
          </p:nvPr>
        </p:nvSpPr>
        <p:spPr>
          <a:xfrm>
            <a:off x="0" y="1166018"/>
            <a:ext cx="9144000" cy="4525963"/>
          </a:xfrm>
        </p:spPr>
        <p:txBody>
          <a:bodyPr>
            <a:noAutofit/>
          </a:bodyPr>
          <a:lstStyle/>
          <a:p>
            <a:r>
              <a:rPr lang="el-GR" sz="2400" dirty="0" smtClean="0"/>
              <a:t>Οι πραγματικές εκπομπές των κρατών θα πρέπει να καταγράφονται, ενώ θα πρέπει να κρατούνται </a:t>
            </a:r>
            <a:r>
              <a:rPr lang="el-GR" sz="2400" b="1" dirty="0" smtClean="0">
                <a:solidFill>
                  <a:srgbClr val="FF0000"/>
                </a:solidFill>
              </a:rPr>
              <a:t>αρχεία των</a:t>
            </a:r>
            <a:r>
              <a:rPr lang="en-US" sz="2400" b="1" dirty="0" smtClean="0">
                <a:solidFill>
                  <a:srgbClr val="FF0000"/>
                </a:solidFill>
              </a:rPr>
              <a:t> </a:t>
            </a:r>
            <a:r>
              <a:rPr lang="el-GR" sz="2400" b="1" dirty="0" smtClean="0">
                <a:solidFill>
                  <a:srgbClr val="FF0000"/>
                </a:solidFill>
              </a:rPr>
              <a:t>συναλλαγών</a:t>
            </a:r>
            <a:r>
              <a:rPr lang="el-GR" sz="2400" dirty="0" smtClean="0"/>
              <a:t>.</a:t>
            </a:r>
            <a:r>
              <a:rPr lang="en-US" sz="2400" dirty="0" smtClean="0"/>
              <a:t> </a:t>
            </a:r>
          </a:p>
          <a:p>
            <a:r>
              <a:rPr lang="el-GR" sz="2400" b="1" dirty="0" smtClean="0">
                <a:solidFill>
                  <a:srgbClr val="FF0000"/>
                </a:solidFill>
              </a:rPr>
              <a:t>Συστήματα Μητρώων </a:t>
            </a:r>
            <a:r>
              <a:rPr lang="el-GR" sz="2400" dirty="0" smtClean="0"/>
              <a:t>παρακολουθούν και καταχωρούν τις συναλλαγές μεταξύ των κρατών/μελών σύμφωνα με τους μηχανισμούς</a:t>
            </a:r>
            <a:r>
              <a:rPr lang="en-US" sz="2400" dirty="0" smtClean="0"/>
              <a:t>. </a:t>
            </a:r>
            <a:endParaRPr lang="el-GR" sz="2400" dirty="0" smtClean="0"/>
          </a:p>
          <a:p>
            <a:r>
              <a:rPr lang="el-GR" sz="2400" dirty="0" smtClean="0"/>
              <a:t>Η Γραμματεία των Ηνωμένων Εθνών στην Βόννη, κρατάει το </a:t>
            </a:r>
            <a:r>
              <a:rPr lang="el-GR" sz="2400" b="1" dirty="0" smtClean="0">
                <a:solidFill>
                  <a:srgbClr val="FF0000"/>
                </a:solidFill>
              </a:rPr>
              <a:t>διεθνές μητρώο συναλλαγών </a:t>
            </a:r>
            <a:r>
              <a:rPr lang="el-GR" sz="2400" dirty="0" smtClean="0"/>
              <a:t>και εξασφαλίζει ότι οι πράξεις είναι σύμφωνα με τους κανόνες του </a:t>
            </a:r>
            <a:r>
              <a:rPr lang="el-GR" sz="2400" dirty="0" err="1" smtClean="0"/>
              <a:t>Πρωτοκόλου</a:t>
            </a:r>
            <a:r>
              <a:rPr lang="el-GR" sz="2400" dirty="0" smtClean="0"/>
              <a:t> του </a:t>
            </a:r>
            <a:r>
              <a:rPr lang="el-GR" sz="2400" dirty="0" err="1" smtClean="0"/>
              <a:t>Κυότο</a:t>
            </a:r>
            <a:r>
              <a:rPr lang="el-GR" sz="2400" dirty="0" smtClean="0"/>
              <a:t>. </a:t>
            </a:r>
          </a:p>
          <a:p>
            <a:r>
              <a:rPr lang="el-GR" sz="2400" dirty="0" smtClean="0"/>
              <a:t>Τα κράτη/μέλη υποβάλλουν ετήσιες </a:t>
            </a:r>
            <a:r>
              <a:rPr lang="el-GR" sz="2400" b="1" dirty="0" smtClean="0">
                <a:solidFill>
                  <a:srgbClr val="FF0000"/>
                </a:solidFill>
              </a:rPr>
              <a:t>αναφορές εκπομπών </a:t>
            </a:r>
            <a:r>
              <a:rPr lang="el-GR" sz="2400" dirty="0" smtClean="0"/>
              <a:t>σε εθνικό επίπεδο και σε τακτά διαστήματα .</a:t>
            </a:r>
          </a:p>
          <a:p>
            <a:r>
              <a:rPr lang="el-GR" sz="2400" b="1" dirty="0" smtClean="0">
                <a:solidFill>
                  <a:srgbClr val="FF0000"/>
                </a:solidFill>
              </a:rPr>
              <a:t>Σύστημα Συμμόρφωσης </a:t>
            </a:r>
            <a:r>
              <a:rPr lang="el-GR" sz="2400" dirty="0" smtClean="0"/>
              <a:t>εξασφαλίζει ότι τα κράτη/μέλη επιτυγχάνουν τις δεσμεύσεις τους και τα βοηθά στην περίπτωση δυσκολιών. </a:t>
            </a:r>
            <a:endParaRPr lang="el-GR" sz="2400" dirty="0"/>
          </a:p>
        </p:txBody>
      </p:sp>
    </p:spTree>
    <p:extLst>
      <p:ext uri="{BB962C8B-B14F-4D97-AF65-F5344CB8AC3E}">
        <p14:creationId xmlns:p14="http://schemas.microsoft.com/office/powerpoint/2010/main" val="150991602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778098"/>
          </a:xfrm>
        </p:spPr>
        <p:txBody>
          <a:bodyPr>
            <a:normAutofit/>
          </a:bodyPr>
          <a:lstStyle/>
          <a:p>
            <a:r>
              <a:rPr lang="el-GR" b="1" dirty="0" smtClean="0">
                <a:solidFill>
                  <a:srgbClr val="00B050"/>
                </a:solidFill>
              </a:rPr>
              <a:t>Κλιματική Αλλαγή: Προσαρμογή</a:t>
            </a:r>
            <a:endParaRPr lang="el-GR" b="1" dirty="0">
              <a:solidFill>
                <a:srgbClr val="00B050"/>
              </a:solidFill>
            </a:endParaRPr>
          </a:p>
        </p:txBody>
      </p:sp>
      <p:sp>
        <p:nvSpPr>
          <p:cNvPr id="3" name="2 - Θέση περιεχομένου"/>
          <p:cNvSpPr>
            <a:spLocks noGrp="1"/>
          </p:cNvSpPr>
          <p:nvPr>
            <p:ph idx="1"/>
          </p:nvPr>
        </p:nvSpPr>
        <p:spPr>
          <a:xfrm>
            <a:off x="899592" y="1028700"/>
            <a:ext cx="8064896" cy="5640660"/>
          </a:xfrm>
        </p:spPr>
        <p:txBody>
          <a:bodyPr>
            <a:normAutofit fontScale="92500" lnSpcReduction="10000"/>
          </a:bodyPr>
          <a:lstStyle/>
          <a:p>
            <a:r>
              <a:rPr lang="el-GR" dirty="0" smtClean="0"/>
              <a:t>Το Πρωτόκολλο του </a:t>
            </a:r>
            <a:r>
              <a:rPr lang="el-GR" dirty="0" err="1" smtClean="0"/>
              <a:t>Κυότο</a:t>
            </a:r>
            <a:r>
              <a:rPr lang="el-GR" dirty="0" smtClean="0"/>
              <a:t> έχει σχεδιαστεί με την πρόβλεψη να βοηθήσει τα κράτη να προσαρμοστούν στις δυσμενείς επιπτώσεις της κλιματικής αλλαγής. Διευκολύνει την ανάπτυξη και εφαρμογή τεχνικών που μπορούν να βοηθήσουν να ξεπεραστούν οι επιπτώσεις,</a:t>
            </a:r>
            <a:endParaRPr lang="en-US" dirty="0" smtClean="0"/>
          </a:p>
          <a:p>
            <a:r>
              <a:rPr lang="el-GR" b="1" u="sng" dirty="0" smtClean="0"/>
              <a:t>Ταμείο Προσαρμογής </a:t>
            </a:r>
            <a:r>
              <a:rPr lang="el-GR" dirty="0" smtClean="0"/>
              <a:t>: Έχει ιδρυθεί </a:t>
            </a:r>
            <a:r>
              <a:rPr lang="el-GR" dirty="0" err="1" smtClean="0"/>
              <a:t>γιά</a:t>
            </a:r>
            <a:r>
              <a:rPr lang="el-GR" dirty="0" smtClean="0"/>
              <a:t> να χρηματοδοτήσει έργα  και προγράμματα προσαρμογής στις αναπτυσσόμενες χώρες που είναι μέλη του </a:t>
            </a:r>
            <a:r>
              <a:rPr lang="el-GR" dirty="0" err="1" smtClean="0"/>
              <a:t>Πρωτοκόλου</a:t>
            </a:r>
            <a:r>
              <a:rPr lang="el-GR" dirty="0" smtClean="0"/>
              <a:t> του </a:t>
            </a:r>
            <a:r>
              <a:rPr lang="el-GR" dirty="0" err="1" smtClean="0"/>
              <a:t>Κυότο</a:t>
            </a:r>
            <a:r>
              <a:rPr lang="el-GR" dirty="0" smtClean="0"/>
              <a:t>.</a:t>
            </a:r>
          </a:p>
          <a:p>
            <a:r>
              <a:rPr lang="el-GR" dirty="0" smtClean="0"/>
              <a:t>Το Ταμείο ενισχύεται από τα μερίσματα από έργα του Μηχανισμού Καθαρής Ανάπτυξης.</a:t>
            </a:r>
            <a:endParaRPr lang="en-US" dirty="0" smtClean="0"/>
          </a:p>
          <a:p>
            <a:endParaRPr lang="el-GR" dirty="0"/>
          </a:p>
        </p:txBody>
      </p:sp>
    </p:spTree>
    <p:extLst>
      <p:ext uri="{BB962C8B-B14F-4D97-AF65-F5344CB8AC3E}">
        <p14:creationId xmlns:p14="http://schemas.microsoft.com/office/powerpoint/2010/main" val="381364475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Kyoto_Protocol_participation_map_2009.png"/>
          <p:cNvPicPr>
            <a:picLocks noGrp="1" noChangeAspect="1"/>
          </p:cNvPicPr>
          <p:nvPr>
            <p:ph idx="1"/>
          </p:nvPr>
        </p:nvPicPr>
        <p:blipFill>
          <a:blip r:embed="rId3" cstate="print"/>
          <a:stretch>
            <a:fillRect/>
          </a:stretch>
        </p:blipFill>
        <p:spPr>
          <a:xfrm>
            <a:off x="0" y="0"/>
            <a:ext cx="9144000" cy="4231711"/>
          </a:xfrm>
        </p:spPr>
      </p:pic>
      <p:sp>
        <p:nvSpPr>
          <p:cNvPr id="2" name="1 - Τίτλος"/>
          <p:cNvSpPr>
            <a:spLocks noGrp="1"/>
          </p:cNvSpPr>
          <p:nvPr>
            <p:ph type="title"/>
          </p:nvPr>
        </p:nvSpPr>
        <p:spPr>
          <a:xfrm>
            <a:off x="251520" y="3933056"/>
            <a:ext cx="8892480" cy="2736304"/>
          </a:xfrm>
        </p:spPr>
        <p:txBody>
          <a:bodyPr>
            <a:noAutofit/>
          </a:bodyPr>
          <a:lstStyle/>
          <a:p>
            <a:r>
              <a:rPr lang="el-GR" sz="3200" dirty="0" smtClean="0">
                <a:solidFill>
                  <a:schemeClr val="tx1"/>
                </a:solidFill>
                <a:latin typeface="Cambria" pitchFamily="18" charset="0"/>
              </a:rPr>
              <a:t>Συμμετοχή στο </a:t>
            </a:r>
            <a:r>
              <a:rPr lang="en-US" sz="3200" dirty="0" smtClean="0">
                <a:solidFill>
                  <a:schemeClr val="tx1"/>
                </a:solidFill>
                <a:latin typeface="Cambria" pitchFamily="18" charset="0"/>
              </a:rPr>
              <a:t>Kyoto Protocol, </a:t>
            </a:r>
            <a:r>
              <a:rPr lang="el-GR" sz="3200" dirty="0" smtClean="0">
                <a:solidFill>
                  <a:schemeClr val="tx1"/>
                </a:solidFill>
                <a:latin typeface="Cambria" pitchFamily="18" charset="0"/>
              </a:rPr>
              <a:t>(Ιούνιος 2009)</a:t>
            </a:r>
            <a:r>
              <a:rPr lang="en-US" sz="3200" dirty="0" smtClean="0">
                <a:solidFill>
                  <a:schemeClr val="tx1"/>
                </a:solidFill>
                <a:latin typeface="Cambria" pitchFamily="18" charset="0"/>
              </a:rPr>
              <a:t>,</a:t>
            </a:r>
            <a:r>
              <a:rPr lang="el-GR" sz="3200" dirty="0" smtClean="0">
                <a:solidFill>
                  <a:schemeClr val="tx1"/>
                </a:solidFill>
                <a:latin typeface="Cambria" pitchFamily="18" charset="0"/>
              </a:rPr>
              <a:t/>
            </a:r>
            <a:br>
              <a:rPr lang="el-GR" sz="3200" dirty="0" smtClean="0">
                <a:solidFill>
                  <a:schemeClr val="tx1"/>
                </a:solidFill>
                <a:latin typeface="Cambria" pitchFamily="18" charset="0"/>
              </a:rPr>
            </a:br>
            <a:r>
              <a:rPr lang="el-GR" sz="3200" dirty="0" smtClean="0">
                <a:solidFill>
                  <a:schemeClr val="tx1"/>
                </a:solidFill>
                <a:latin typeface="Cambria" pitchFamily="18" charset="0"/>
              </a:rPr>
              <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Πράσινο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υπογραφή και επικύρωση</a:t>
            </a:r>
            <a:br>
              <a:rPr lang="el-GR" sz="3200" dirty="0" smtClean="0">
                <a:solidFill>
                  <a:schemeClr val="tx1"/>
                </a:solidFill>
                <a:latin typeface="Cambria" pitchFamily="18" charset="0"/>
              </a:rPr>
            </a:br>
            <a:r>
              <a:rPr lang="el-GR" sz="3200" b="1" dirty="0" err="1" smtClean="0">
                <a:solidFill>
                  <a:schemeClr val="tx1"/>
                </a:solidFill>
                <a:latin typeface="Cambria" pitchFamily="18" charset="0"/>
              </a:rPr>
              <a:t>Γκρί</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δεν έχουν αποφασίσει ακόμα</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Κόκκινο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δεν σκοπεύουν να υπογράψουν</a:t>
            </a:r>
            <a:br>
              <a:rPr lang="el-GR" sz="3200" dirty="0" smtClean="0">
                <a:solidFill>
                  <a:schemeClr val="tx1"/>
                </a:solidFill>
                <a:latin typeface="Cambria" pitchFamily="18" charset="0"/>
              </a:rPr>
            </a:br>
            <a:endParaRPr lang="el-GR" sz="3200" dirty="0">
              <a:latin typeface="Cambria" pitchFamily="18" charset="0"/>
            </a:endParaRPr>
          </a:p>
        </p:txBody>
      </p:sp>
    </p:spTree>
    <p:extLst>
      <p:ext uri="{BB962C8B-B14F-4D97-AF65-F5344CB8AC3E}">
        <p14:creationId xmlns:p14="http://schemas.microsoft.com/office/powerpoint/2010/main" val="299041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442913"/>
            <a:ext cx="8353425" cy="6396037"/>
          </a:xfrm>
        </p:spPr>
      </p:pic>
      <p:sp>
        <p:nvSpPr>
          <p:cNvPr id="2" name="Title 1"/>
          <p:cNvSpPr>
            <a:spLocks noGrp="1"/>
          </p:cNvSpPr>
          <p:nvPr>
            <p:ph type="title"/>
          </p:nvPr>
        </p:nvSpPr>
        <p:spPr>
          <a:xfrm>
            <a:off x="107950" y="9525"/>
            <a:ext cx="8229600" cy="1143000"/>
          </a:xfrm>
        </p:spPr>
        <p:txBody>
          <a:bodyPr>
            <a:normAutofit fontScale="90000"/>
          </a:bodyPr>
          <a:lstStyle/>
          <a:p>
            <a:pPr algn="l">
              <a:defRPr/>
            </a:pPr>
            <a:r>
              <a:rPr lang="el-GR" dirty="0" smtClean="0"/>
              <a:t>Δάσος: ο κύκλος του άνθρακα</a:t>
            </a:r>
            <a:br>
              <a:rPr lang="el-GR" dirty="0" smtClean="0"/>
            </a:br>
            <a:r>
              <a:rPr lang="en-US" sz="3100" dirty="0" smtClean="0"/>
              <a:t>www.foresteurope.org</a:t>
            </a:r>
            <a:endParaRPr lang="el-GR" dirty="0"/>
          </a:p>
        </p:txBody>
      </p:sp>
    </p:spTree>
    <p:extLst>
      <p:ext uri="{BB962C8B-B14F-4D97-AF65-F5344CB8AC3E}">
        <p14:creationId xmlns:p14="http://schemas.microsoft.com/office/powerpoint/2010/main" val="406095069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Kyoto_Protocol_Committed_to_reduction_2008-2012_map.png"/>
          <p:cNvPicPr>
            <a:picLocks noGrp="1" noChangeAspect="1"/>
          </p:cNvPicPr>
          <p:nvPr>
            <p:ph idx="1"/>
          </p:nvPr>
        </p:nvPicPr>
        <p:blipFill>
          <a:blip r:embed="rId3" cstate="print"/>
          <a:stretch>
            <a:fillRect/>
          </a:stretch>
        </p:blipFill>
        <p:spPr>
          <a:xfrm>
            <a:off x="0" y="0"/>
            <a:ext cx="9144000" cy="4231711"/>
          </a:xfrm>
        </p:spPr>
      </p:pic>
      <p:sp>
        <p:nvSpPr>
          <p:cNvPr id="2" name="1 - Τίτλος"/>
          <p:cNvSpPr>
            <a:spLocks noGrp="1"/>
          </p:cNvSpPr>
          <p:nvPr>
            <p:ph type="title"/>
          </p:nvPr>
        </p:nvSpPr>
        <p:spPr>
          <a:xfrm>
            <a:off x="251520" y="3933056"/>
            <a:ext cx="8892480" cy="2736304"/>
          </a:xfrm>
        </p:spPr>
        <p:txBody>
          <a:bodyPr>
            <a:noAutofit/>
          </a:bodyPr>
          <a:lstStyle/>
          <a:p>
            <a:r>
              <a:rPr lang="el-GR" sz="3200" dirty="0" smtClean="0">
                <a:solidFill>
                  <a:schemeClr val="tx1"/>
                </a:solidFill>
                <a:latin typeface="Cambria" pitchFamily="18" charset="0"/>
              </a:rPr>
              <a:t>Δέσμευση χωρών </a:t>
            </a:r>
            <a:r>
              <a:rPr lang="el-GR" sz="3200" dirty="0" err="1" smtClean="0">
                <a:solidFill>
                  <a:schemeClr val="tx1"/>
                </a:solidFill>
                <a:latin typeface="Cambria" pitchFamily="18" charset="0"/>
              </a:rPr>
              <a:t>γιά</a:t>
            </a:r>
            <a:r>
              <a:rPr lang="el-GR" sz="3200" dirty="0" smtClean="0">
                <a:solidFill>
                  <a:schemeClr val="tx1"/>
                </a:solidFill>
                <a:latin typeface="Cambria" pitchFamily="18" charset="0"/>
              </a:rPr>
              <a:t> μείωση </a:t>
            </a:r>
            <a:r>
              <a:rPr lang="en-US" sz="3200" dirty="0" smtClean="0">
                <a:solidFill>
                  <a:schemeClr val="tx1"/>
                </a:solidFill>
                <a:latin typeface="Cambria" pitchFamily="18" charset="0"/>
              </a:rPr>
              <a:t>CO2 </a:t>
            </a:r>
            <a:r>
              <a:rPr lang="el-GR" sz="3200" dirty="0" smtClean="0">
                <a:solidFill>
                  <a:schemeClr val="tx1"/>
                </a:solidFill>
                <a:latin typeface="Cambria" pitchFamily="18" charset="0"/>
              </a:rPr>
              <a:t>στο 2008-12</a:t>
            </a:r>
            <a:br>
              <a:rPr lang="el-GR" sz="3200" dirty="0" smtClean="0">
                <a:solidFill>
                  <a:schemeClr val="tx1"/>
                </a:solidFill>
                <a:latin typeface="Cambria" pitchFamily="18" charset="0"/>
              </a:rPr>
            </a:br>
            <a:r>
              <a:rPr lang="el-GR" sz="3200" dirty="0" smtClean="0">
                <a:solidFill>
                  <a:schemeClr val="tx1"/>
                </a:solidFill>
                <a:latin typeface="Cambria" pitchFamily="18" charset="0"/>
              </a:rPr>
              <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Πράσινο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δέσμευση </a:t>
            </a:r>
            <a:r>
              <a:rPr lang="el-GR" sz="3200" dirty="0" err="1" smtClean="0">
                <a:solidFill>
                  <a:schemeClr val="tx1"/>
                </a:solidFill>
                <a:latin typeface="Cambria" pitchFamily="18" charset="0"/>
              </a:rPr>
              <a:t>γιά</a:t>
            </a:r>
            <a:r>
              <a:rPr lang="el-GR" sz="3200" dirty="0" smtClean="0">
                <a:solidFill>
                  <a:schemeClr val="tx1"/>
                </a:solidFill>
                <a:latin typeface="Cambria" pitchFamily="18" charset="0"/>
              </a:rPr>
              <a:t> μείωση</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Κίτρινο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δέσμευση </a:t>
            </a:r>
            <a:r>
              <a:rPr lang="el-GR" sz="3200" dirty="0" err="1" smtClean="0">
                <a:solidFill>
                  <a:schemeClr val="tx1"/>
                </a:solidFill>
                <a:latin typeface="Cambria" pitchFamily="18" charset="0"/>
              </a:rPr>
              <a:t>γιά</a:t>
            </a:r>
            <a:r>
              <a:rPr lang="el-GR" sz="3200" dirty="0" smtClean="0">
                <a:solidFill>
                  <a:schemeClr val="tx1"/>
                </a:solidFill>
                <a:latin typeface="Cambria" pitchFamily="18" charset="0"/>
              </a:rPr>
              <a:t> 0% μείωση</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Κόκκινο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err="1" smtClean="0">
                <a:solidFill>
                  <a:schemeClr val="tx1"/>
                </a:solidFill>
                <a:latin typeface="Cambria" pitchFamily="18" charset="0"/>
              </a:rPr>
              <a:t>καμμία</a:t>
            </a:r>
            <a:r>
              <a:rPr lang="el-GR" sz="3200" dirty="0" smtClean="0">
                <a:solidFill>
                  <a:schemeClr val="tx1"/>
                </a:solidFill>
                <a:latin typeface="Cambria" pitchFamily="18" charset="0"/>
              </a:rPr>
              <a:t> δέσμευση </a:t>
            </a:r>
            <a:r>
              <a:rPr lang="el-GR" sz="3200" dirty="0" err="1" smtClean="0">
                <a:solidFill>
                  <a:schemeClr val="tx1"/>
                </a:solidFill>
                <a:latin typeface="Cambria" pitchFamily="18" charset="0"/>
              </a:rPr>
              <a:t>γιά</a:t>
            </a:r>
            <a:r>
              <a:rPr lang="el-GR" sz="3200" dirty="0" smtClean="0">
                <a:solidFill>
                  <a:schemeClr val="tx1"/>
                </a:solidFill>
                <a:latin typeface="Cambria" pitchFamily="18" charset="0"/>
              </a:rPr>
              <a:t> μείωση </a:t>
            </a:r>
            <a:br>
              <a:rPr lang="el-GR" sz="3200" dirty="0" smtClean="0">
                <a:solidFill>
                  <a:schemeClr val="tx1"/>
                </a:solidFill>
                <a:latin typeface="Cambria" pitchFamily="18" charset="0"/>
              </a:rPr>
            </a:br>
            <a:endParaRPr lang="el-GR" sz="3200" dirty="0">
              <a:latin typeface="Cambria" pitchFamily="18" charset="0"/>
            </a:endParaRPr>
          </a:p>
        </p:txBody>
      </p:sp>
    </p:spTree>
    <p:extLst>
      <p:ext uri="{BB962C8B-B14F-4D97-AF65-F5344CB8AC3E}">
        <p14:creationId xmlns:p14="http://schemas.microsoft.com/office/powerpoint/2010/main" val="18547027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Θέση περιεχομένου" descr="Kyoto_Protocol_Commitment_map_2010.png"/>
          <p:cNvPicPr>
            <a:picLocks noGrp="1" noChangeAspect="1"/>
          </p:cNvPicPr>
          <p:nvPr>
            <p:ph idx="1"/>
          </p:nvPr>
        </p:nvPicPr>
        <p:blipFill>
          <a:blip r:embed="rId3" cstate="print"/>
          <a:stretch>
            <a:fillRect/>
          </a:stretch>
        </p:blipFill>
        <p:spPr>
          <a:xfrm>
            <a:off x="0" y="0"/>
            <a:ext cx="9144000" cy="4231712"/>
          </a:xfrm>
        </p:spPr>
      </p:pic>
      <p:sp>
        <p:nvSpPr>
          <p:cNvPr id="2" name="1 - Τίτλος"/>
          <p:cNvSpPr>
            <a:spLocks noGrp="1"/>
          </p:cNvSpPr>
          <p:nvPr>
            <p:ph type="title"/>
          </p:nvPr>
        </p:nvSpPr>
        <p:spPr>
          <a:xfrm>
            <a:off x="251520" y="3933056"/>
            <a:ext cx="8892480" cy="2736304"/>
          </a:xfrm>
        </p:spPr>
        <p:txBody>
          <a:bodyPr>
            <a:noAutofit/>
          </a:bodyPr>
          <a:lstStyle/>
          <a:p>
            <a:r>
              <a:rPr lang="el-GR" sz="3200" dirty="0" smtClean="0">
                <a:solidFill>
                  <a:schemeClr val="tx1"/>
                </a:solidFill>
                <a:latin typeface="Cambria" pitchFamily="18" charset="0"/>
              </a:rPr>
              <a:t>Υποχρέωση χωρών από το ΠΚ το 2010</a:t>
            </a:r>
            <a:br>
              <a:rPr lang="el-GR" sz="3200" dirty="0" smtClean="0">
                <a:solidFill>
                  <a:schemeClr val="tx1"/>
                </a:solidFill>
                <a:latin typeface="Cambria" pitchFamily="18" charset="0"/>
              </a:rPr>
            </a:br>
            <a:r>
              <a:rPr lang="el-GR" sz="3200" dirty="0" smtClean="0">
                <a:solidFill>
                  <a:schemeClr val="tx1"/>
                </a:solidFill>
                <a:latin typeface="Cambria" pitchFamily="18" charset="0"/>
              </a:rPr>
              <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Πράσινο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Παράρτημα Ι – πλήρης υποχρέωση (καλούνται επίσης Χώρες Παραρτήματος ΙΙ)</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Κίτρινο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smtClean="0">
                <a:solidFill>
                  <a:schemeClr val="tx1"/>
                </a:solidFill>
                <a:latin typeface="Cambria" pitchFamily="18" charset="0"/>
              </a:rPr>
              <a:t>Χώρες Παραρτήματος Ι – μερική υποχρέωση (Χώρες με οικονομίες σε μετάβαση)</a:t>
            </a:r>
            <a:br>
              <a:rPr lang="el-GR" sz="3200" dirty="0" smtClean="0">
                <a:solidFill>
                  <a:schemeClr val="tx1"/>
                </a:solidFill>
                <a:latin typeface="Cambria" pitchFamily="18" charset="0"/>
              </a:rPr>
            </a:br>
            <a:r>
              <a:rPr lang="el-GR" sz="3200" b="1" dirty="0" smtClean="0">
                <a:solidFill>
                  <a:schemeClr val="tx1"/>
                </a:solidFill>
                <a:latin typeface="Cambria" pitchFamily="18" charset="0"/>
              </a:rPr>
              <a:t>Κόκκινο</a:t>
            </a:r>
            <a:r>
              <a:rPr lang="el-GR" sz="3200" dirty="0" smtClean="0">
                <a:solidFill>
                  <a:schemeClr val="tx1"/>
                </a:solidFill>
                <a:latin typeface="Cambria" pitchFamily="18" charset="0"/>
              </a:rPr>
              <a:t>  </a:t>
            </a:r>
            <a:r>
              <a:rPr lang="en-US" sz="3200" dirty="0" smtClean="0">
                <a:solidFill>
                  <a:schemeClr val="tx1"/>
                </a:solidFill>
                <a:latin typeface="Cambria" pitchFamily="18" charset="0"/>
              </a:rPr>
              <a:t>= </a:t>
            </a:r>
            <a:r>
              <a:rPr lang="el-GR" sz="3200" dirty="0" err="1" smtClean="0">
                <a:solidFill>
                  <a:schemeClr val="tx1"/>
                </a:solidFill>
                <a:latin typeface="Cambria" pitchFamily="18" charset="0"/>
              </a:rPr>
              <a:t>καμμία</a:t>
            </a:r>
            <a:r>
              <a:rPr lang="el-GR" sz="3200" dirty="0" smtClean="0">
                <a:solidFill>
                  <a:schemeClr val="tx1"/>
                </a:solidFill>
                <a:latin typeface="Cambria" pitchFamily="18" charset="0"/>
              </a:rPr>
              <a:t> υποχρέωση </a:t>
            </a:r>
            <a:r>
              <a:rPr lang="el-GR" sz="3200" dirty="0" err="1" smtClean="0">
                <a:solidFill>
                  <a:schemeClr val="tx1"/>
                </a:solidFill>
                <a:latin typeface="Cambria" pitchFamily="18" charset="0"/>
              </a:rPr>
              <a:t>γιά</a:t>
            </a:r>
            <a:r>
              <a:rPr lang="el-GR" sz="3200" dirty="0" smtClean="0">
                <a:solidFill>
                  <a:schemeClr val="tx1"/>
                </a:solidFill>
                <a:latin typeface="Cambria" pitchFamily="18" charset="0"/>
              </a:rPr>
              <a:t> μείωση </a:t>
            </a:r>
            <a:br>
              <a:rPr lang="el-GR" sz="3200" dirty="0" smtClean="0">
                <a:solidFill>
                  <a:schemeClr val="tx1"/>
                </a:solidFill>
                <a:latin typeface="Cambria" pitchFamily="18" charset="0"/>
              </a:rPr>
            </a:br>
            <a:endParaRPr lang="el-GR" sz="3200" dirty="0">
              <a:latin typeface="Cambria" pitchFamily="18" charset="0"/>
            </a:endParaRPr>
          </a:p>
        </p:txBody>
      </p:sp>
    </p:spTree>
    <p:extLst>
      <p:ext uri="{BB962C8B-B14F-4D97-AF65-F5344CB8AC3E}">
        <p14:creationId xmlns:p14="http://schemas.microsoft.com/office/powerpoint/2010/main" val="240325090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5 - Θέση περιεχομένου" descr="Carbon_Emission_by_Region.png"/>
          <p:cNvPicPr>
            <a:picLocks noGrp="1" noChangeAspect="1"/>
          </p:cNvPicPr>
          <p:nvPr>
            <p:ph idx="1"/>
          </p:nvPr>
        </p:nvPicPr>
        <p:blipFill>
          <a:blip r:embed="rId3" cstate="print"/>
          <a:stretch>
            <a:fillRect/>
          </a:stretch>
        </p:blipFill>
        <p:spPr>
          <a:xfrm>
            <a:off x="1187624" y="1053167"/>
            <a:ext cx="7956376" cy="5804833"/>
          </a:xfrm>
        </p:spPr>
      </p:pic>
      <p:sp>
        <p:nvSpPr>
          <p:cNvPr id="2" name="1 - Τίτλος"/>
          <p:cNvSpPr>
            <a:spLocks noGrp="1"/>
          </p:cNvSpPr>
          <p:nvPr>
            <p:ph type="title"/>
          </p:nvPr>
        </p:nvSpPr>
        <p:spPr>
          <a:xfrm>
            <a:off x="1435608" y="274638"/>
            <a:ext cx="7498080" cy="778098"/>
          </a:xfrm>
        </p:spPr>
        <p:txBody>
          <a:bodyPr/>
          <a:lstStyle/>
          <a:p>
            <a:r>
              <a:rPr lang="el-GR" dirty="0" smtClean="0"/>
              <a:t>Ετήσιες εκπομπές ανά περιοχή</a:t>
            </a:r>
            <a:endParaRPr lang="el-GR" dirty="0"/>
          </a:p>
        </p:txBody>
      </p:sp>
    </p:spTree>
    <p:extLst>
      <p:ext uri="{BB962C8B-B14F-4D97-AF65-F5344CB8AC3E}">
        <p14:creationId xmlns:p14="http://schemas.microsoft.com/office/powerpoint/2010/main" val="3043750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Άλλες μονάδες εμπορίας στην αγορά άνθρακα</a:t>
            </a:r>
            <a:endParaRPr lang="el-GR" dirty="0"/>
          </a:p>
        </p:txBody>
      </p:sp>
      <p:sp>
        <p:nvSpPr>
          <p:cNvPr id="4" name="2 - Θέση περιεχομένου"/>
          <p:cNvSpPr txBox="1">
            <a:spLocks/>
          </p:cNvSpPr>
          <p:nvPr/>
        </p:nvSpPr>
        <p:spPr>
          <a:xfrm>
            <a:off x="179512" y="1772816"/>
            <a:ext cx="8794224" cy="4800600"/>
          </a:xfrm>
          <a:prstGeom prst="rect">
            <a:avLst/>
          </a:prstGeom>
        </p:spPr>
        <p:txBody>
          <a:bodyPr>
            <a:normAutofit fontScale="8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Μια μονάδα απομάκρυνσης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(RMU)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στην βάση της χρήσης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γής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αλλαγής χρήσης γης και δάσους, όπως αναδάσωση.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Μια μονάδα μείωσης εκπομπών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(ERU)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που παράγεται από ένα έργο Κοινής Εφαρμογής (</a:t>
            </a:r>
            <a:r>
              <a:rPr kumimoji="0" lang="en-US" sz="3200" b="0" i="0" u="none" strike="noStrike" kern="1200" cap="none" spc="0" normalizeH="0" baseline="0" noProof="0" dirty="0" smtClean="0">
                <a:ln>
                  <a:noFill/>
                </a:ln>
                <a:solidFill>
                  <a:schemeClr val="tx1"/>
                </a:solidFill>
                <a:effectLst/>
                <a:uLnTx/>
                <a:uFillTx/>
                <a:latin typeface="+mn-lt"/>
                <a:ea typeface="+mn-ea"/>
                <a:cs typeface="+mn-cs"/>
                <a:hlinkClick r:id="rId3"/>
              </a:rPr>
              <a:t>joint implementation</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Μια πιστοποιημένη μείωση εκπομπών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που παράγεται από ένα έργο Μηχανισμού Καθαρής Ανάπτυξης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(Clean Development Mechanism)</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Οι μεταβιβάσεις και οι αγορές αυτών των μονάδων καταγράφονται μέσω συστήματος </a:t>
            </a:r>
            <a:r>
              <a:rPr kumimoji="0" lang="el-GR" sz="3200" b="0" i="0" u="sng" strike="noStrike" kern="1200" cap="none" spc="0" normalizeH="0" baseline="0" noProof="0" dirty="0" smtClean="0">
                <a:ln>
                  <a:noFill/>
                </a:ln>
                <a:solidFill>
                  <a:schemeClr val="tx1"/>
                </a:solidFill>
                <a:effectLst/>
                <a:uLnTx/>
                <a:uFillTx/>
                <a:latin typeface="+mn-lt"/>
                <a:ea typeface="+mn-ea"/>
                <a:cs typeface="+mn-cs"/>
              </a:rPr>
              <a:t>μητρώου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και διεθνούς συστήματος </a:t>
            </a:r>
            <a:r>
              <a:rPr kumimoji="0" lang="el-GR" sz="3200" b="0" i="0" u="sng" strike="noStrike" kern="1200" cap="none" spc="0" normalizeH="0" baseline="0" noProof="0" dirty="0" smtClean="0">
                <a:ln>
                  <a:noFill/>
                </a:ln>
                <a:solidFill>
                  <a:schemeClr val="tx1"/>
                </a:solidFill>
                <a:effectLst/>
                <a:uLnTx/>
                <a:uFillTx/>
                <a:latin typeface="+mn-lt"/>
                <a:ea typeface="+mn-ea"/>
                <a:cs typeface="+mn-cs"/>
              </a:rPr>
              <a:t>καταγραφής</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1295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Παράρτημα </a:t>
            </a:r>
            <a:r>
              <a:rPr lang="en-US" dirty="0" smtClean="0"/>
              <a:t>I– </a:t>
            </a:r>
            <a:r>
              <a:rPr lang="el-GR" dirty="0" smtClean="0"/>
              <a:t>βιομηχανικές χώρες και οικονομίες σε μετάβαση</a:t>
            </a:r>
            <a:endParaRPr lang="en-US" dirty="0" smtClean="0"/>
          </a:p>
          <a:p>
            <a:r>
              <a:rPr lang="el-GR" dirty="0" smtClean="0"/>
              <a:t>Παράρτημα </a:t>
            </a:r>
            <a:r>
              <a:rPr lang="en-US" dirty="0" smtClean="0"/>
              <a:t>II– </a:t>
            </a:r>
            <a:r>
              <a:rPr lang="el-GR" dirty="0" smtClean="0"/>
              <a:t>αναπτυγμένες χώρες που πληρώνουν </a:t>
            </a:r>
            <a:r>
              <a:rPr lang="el-GR" dirty="0" err="1" smtClean="0"/>
              <a:t>γιά</a:t>
            </a:r>
            <a:r>
              <a:rPr lang="el-GR" dirty="0" smtClean="0"/>
              <a:t> το κόστος των αναπτυσσόμενων χωρών</a:t>
            </a:r>
            <a:endParaRPr lang="en-US" dirty="0" smtClean="0"/>
          </a:p>
          <a:p>
            <a:r>
              <a:rPr lang="el-GR" dirty="0" smtClean="0"/>
              <a:t>Αναπτυσσόμενες Χώρες</a:t>
            </a:r>
            <a:r>
              <a:rPr lang="en-US" dirty="0" smtClean="0"/>
              <a:t>.</a:t>
            </a:r>
          </a:p>
          <a:p>
            <a:pPr>
              <a:buNone/>
            </a:pPr>
            <a:endParaRPr lang="el-GR" dirty="0"/>
          </a:p>
        </p:txBody>
      </p:sp>
    </p:spTree>
    <p:extLst>
      <p:ext uri="{BB962C8B-B14F-4D97-AF65-F5344CB8AC3E}">
        <p14:creationId xmlns:p14="http://schemas.microsoft.com/office/powerpoint/2010/main" val="197105866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0"/>
            <a:ext cx="7498080" cy="490066"/>
          </a:xfrm>
        </p:spPr>
        <p:txBody>
          <a:bodyPr>
            <a:normAutofit fontScale="90000"/>
          </a:bodyPr>
          <a:lstStyle/>
          <a:p>
            <a:r>
              <a:rPr lang="el-GR" dirty="0" smtClean="0"/>
              <a:t>σημειώσεις</a:t>
            </a:r>
            <a:endParaRPr lang="el-GR" dirty="0"/>
          </a:p>
        </p:txBody>
      </p:sp>
      <p:sp>
        <p:nvSpPr>
          <p:cNvPr id="3" name="2 - Θέση περιεχομένου"/>
          <p:cNvSpPr>
            <a:spLocks noGrp="1"/>
          </p:cNvSpPr>
          <p:nvPr>
            <p:ph idx="1"/>
          </p:nvPr>
        </p:nvSpPr>
        <p:spPr>
          <a:xfrm>
            <a:off x="251520" y="512676"/>
            <a:ext cx="8712968" cy="6084676"/>
          </a:xfrm>
        </p:spPr>
        <p:txBody>
          <a:bodyPr>
            <a:noAutofit/>
          </a:bodyPr>
          <a:lstStyle/>
          <a:p>
            <a:r>
              <a:rPr lang="el-GR" sz="2000" dirty="0" smtClean="0">
                <a:latin typeface="Cambria" pitchFamily="18" charset="0"/>
              </a:rPr>
              <a:t>Οι χώρες του Παραρτήματος Ι έχουν δεσμευτεί να μειώσουν τις εκπομπές τους σε όρια κάτω από το 1990. Αυτό μπορούν να το κάνουν μειώνοντας τις εκπομπές των βιομηχανιών τους, οι οποίες μπορούν να αγοράσουν εκπομπές ή να τις αντισταθμίσουν μέσω μηχανισμού.</a:t>
            </a:r>
          </a:p>
          <a:p>
            <a:r>
              <a:rPr lang="el-GR" sz="2000" dirty="0" smtClean="0">
                <a:latin typeface="Cambria" pitchFamily="18" charset="0"/>
              </a:rPr>
              <a:t>Οι χώρες του Παραρτήματος ΙΙ είναι υποσύνολο του Παραρτήματος Ι, (είναι χώρες του ΟΟΣΑ, εκτός από εκείνες που ήσαν </a:t>
            </a:r>
            <a:r>
              <a:rPr lang="el-GR" sz="2000" dirty="0" err="1" smtClean="0">
                <a:latin typeface="Cambria" pitchFamily="18" charset="0"/>
              </a:rPr>
              <a:t>χώρς</a:t>
            </a:r>
            <a:r>
              <a:rPr lang="el-GR" sz="2000" dirty="0" smtClean="0">
                <a:latin typeface="Cambria" pitchFamily="18" charset="0"/>
              </a:rPr>
              <a:t> σε μετάβαση το 1992. </a:t>
            </a:r>
          </a:p>
          <a:p>
            <a:r>
              <a:rPr lang="el-GR" sz="2000" dirty="0" smtClean="0">
                <a:latin typeface="Cambria" pitchFamily="18" charset="0"/>
              </a:rPr>
              <a:t>Οι αναπτυσσόμενες χώρες δεν απαιτούνται να μειώσουν τις εκπομπές τους, εκτός και αν οι αναπτυγμένες χώρες προσφέρουν χρηματοδότηση και τεχνολογία.</a:t>
            </a:r>
            <a:r>
              <a:rPr lang="en-GB" sz="2000" dirty="0" smtClean="0">
                <a:latin typeface="Cambria" pitchFamily="18" charset="0"/>
              </a:rPr>
              <a:t> </a:t>
            </a:r>
            <a:r>
              <a:rPr lang="el-GR" sz="2000" dirty="0" smtClean="0">
                <a:latin typeface="Cambria" pitchFamily="18" charset="0"/>
              </a:rPr>
              <a:t>Αυτό έχει 3 επιπτώσεις:</a:t>
            </a:r>
          </a:p>
          <a:p>
            <a:r>
              <a:rPr lang="el-GR" sz="2000" dirty="0" smtClean="0">
                <a:latin typeface="Cambria" pitchFamily="18" charset="0"/>
              </a:rPr>
              <a:t>Δεν επιβάλλει περιορισμούς στην ανάπτυξη τους, γιατί οι εκπομπές είναι συνδεδεμένες με την βιομηχανική παραγωγή.</a:t>
            </a:r>
          </a:p>
          <a:p>
            <a:r>
              <a:rPr lang="el-GR" sz="2000" dirty="0" smtClean="0">
                <a:latin typeface="Cambria" pitchFamily="18" charset="0"/>
              </a:rPr>
              <a:t>Μπορούν να πουλήσουν τις πιστώσεις των εκπομπών τους</a:t>
            </a:r>
            <a:r>
              <a:rPr lang="en-US" sz="2000" dirty="0" smtClean="0">
                <a:latin typeface="Cambria" pitchFamily="18" charset="0"/>
              </a:rPr>
              <a:t> </a:t>
            </a:r>
            <a:r>
              <a:rPr lang="el-GR" sz="2000" dirty="0" smtClean="0">
                <a:latin typeface="Cambria" pitchFamily="18" charset="0"/>
              </a:rPr>
              <a:t>σε βιομηχανίες που θέλουν να αντισταθμίσουν τους στόχους τους. </a:t>
            </a:r>
          </a:p>
          <a:p>
            <a:r>
              <a:rPr lang="el-GR" sz="2000" dirty="0" smtClean="0">
                <a:latin typeface="Cambria" pitchFamily="18" charset="0"/>
              </a:rPr>
              <a:t>Κερδίζουν χρήματα και τεχνολογία </a:t>
            </a:r>
            <a:r>
              <a:rPr lang="el-GR" sz="2000" dirty="0" err="1" smtClean="0">
                <a:latin typeface="Cambria" pitchFamily="18" charset="0"/>
              </a:rPr>
              <a:t>γιά</a:t>
            </a:r>
            <a:r>
              <a:rPr lang="el-GR" sz="2000" dirty="0" smtClean="0">
                <a:latin typeface="Cambria" pitchFamily="18" charset="0"/>
              </a:rPr>
              <a:t> επενδύσεις χαμηλού ποσοστού σε άνθρακα από τις χώρες του Παραρτήματος ΙΙ.</a:t>
            </a:r>
            <a:endParaRPr lang="en-US" sz="2000" dirty="0" smtClean="0">
              <a:latin typeface="Cambria" pitchFamily="18" charset="0"/>
            </a:endParaRPr>
          </a:p>
          <a:p>
            <a:r>
              <a:rPr lang="el-GR" sz="2000" dirty="0" smtClean="0">
                <a:latin typeface="Cambria" pitchFamily="18" charset="0"/>
              </a:rPr>
              <a:t>Οι αναπτυσσόμενες χώρες μπορούν να ζητήσουν να γίνουν κράτη του Παραρτήματος Ι όταν αναπτυχθούν επαρκώς. </a:t>
            </a:r>
            <a:endParaRPr lang="el-GR" sz="2000" dirty="0">
              <a:latin typeface="Cambria" pitchFamily="18" charset="0"/>
            </a:endParaRPr>
          </a:p>
        </p:txBody>
      </p:sp>
    </p:spTree>
    <p:extLst>
      <p:ext uri="{BB962C8B-B14F-4D97-AF65-F5344CB8AC3E}">
        <p14:creationId xmlns:p14="http://schemas.microsoft.com/office/powerpoint/2010/main" val="67541019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Μηχανισμός Καθαρής Ανάπτυξης</a:t>
            </a:r>
            <a:endParaRPr lang="el-GR" dirty="0"/>
          </a:p>
        </p:txBody>
      </p:sp>
      <p:sp>
        <p:nvSpPr>
          <p:cNvPr id="3" name="2 - Θέση περιεχομένου"/>
          <p:cNvSpPr>
            <a:spLocks noGrp="1"/>
          </p:cNvSpPr>
          <p:nvPr>
            <p:ph idx="1"/>
          </p:nvPr>
        </p:nvSpPr>
        <p:spPr/>
        <p:txBody>
          <a:bodyPr>
            <a:normAutofit/>
          </a:bodyPr>
          <a:lstStyle/>
          <a:p>
            <a:r>
              <a:rPr lang="el-GR" dirty="0" smtClean="0"/>
              <a:t>Ένα έργο ΚΜΑ πρέπει να οδηγεί σε μείωση εκπομπών,  πρόσθετες σε αυτά που θα συνέβαιναν σε άλλη περίπτωση. </a:t>
            </a:r>
          </a:p>
          <a:p>
            <a:r>
              <a:rPr lang="el-GR" dirty="0" smtClean="0"/>
              <a:t>Ο μηχανισμός επιβλέπεται από ειδικό Συμβούλιο</a:t>
            </a:r>
          </a:p>
          <a:p>
            <a:r>
              <a:rPr lang="el-GR" dirty="0" smtClean="0"/>
              <a:t>Από το 2006 ο μηχανισμός έχει καταγράψει περισσότερα από 1650 έργα και έχει παράγει &gt; </a:t>
            </a:r>
            <a:r>
              <a:rPr lang="en-US" dirty="0" smtClean="0"/>
              <a:t>2.9 billion </a:t>
            </a:r>
            <a:r>
              <a:rPr lang="en-US" dirty="0" err="1" smtClean="0"/>
              <a:t>tonnes</a:t>
            </a:r>
            <a:r>
              <a:rPr lang="en-US" dirty="0" smtClean="0"/>
              <a:t> CO2</a:t>
            </a:r>
            <a:r>
              <a:rPr lang="el-GR" dirty="0" smtClean="0"/>
              <a:t>-</a:t>
            </a:r>
            <a:r>
              <a:rPr lang="en-US" dirty="0" smtClean="0"/>
              <a:t>equiv</a:t>
            </a:r>
            <a:r>
              <a:rPr lang="el-GR" dirty="0" smtClean="0"/>
              <a:t>.</a:t>
            </a:r>
            <a:r>
              <a:rPr lang="en-US" dirty="0" smtClean="0"/>
              <a:t>   </a:t>
            </a:r>
          </a:p>
          <a:p>
            <a:endParaRPr lang="el-GR" dirty="0"/>
          </a:p>
        </p:txBody>
      </p:sp>
    </p:spTree>
    <p:extLst>
      <p:ext uri="{BB962C8B-B14F-4D97-AF65-F5344CB8AC3E}">
        <p14:creationId xmlns:p14="http://schemas.microsoft.com/office/powerpoint/2010/main" val="345888982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215516" y="0"/>
          <a:ext cx="8712968" cy="6835286"/>
        </p:xfrm>
        <a:graphic>
          <a:graphicData uri="http://schemas.openxmlformats.org/drawingml/2006/table">
            <a:tbl>
              <a:tblPr firstRow="1" bandRow="1">
                <a:tableStyleId>{5C22544A-7EE6-4342-B048-85BDC9FD1C3A}</a:tableStyleId>
              </a:tblPr>
              <a:tblGrid>
                <a:gridCol w="8712968"/>
              </a:tblGrid>
              <a:tr h="483171">
                <a:tc>
                  <a:txBody>
                    <a:bodyPr/>
                    <a:lstStyle/>
                    <a:p>
                      <a:r>
                        <a:rPr lang="el-GR" sz="2400" dirty="0" smtClean="0">
                          <a:latin typeface="Cambria" pitchFamily="18" charset="0"/>
                        </a:rPr>
                        <a:t>Μέθοδοι και Επιστήμη</a:t>
                      </a:r>
                      <a:endParaRPr lang="el-GR" sz="2400" dirty="0">
                        <a:latin typeface="Cambria" pitchFamily="18" charset="0"/>
                      </a:endParaRPr>
                    </a:p>
                  </a:txBody>
                  <a:tcPr/>
                </a:tc>
              </a:tr>
              <a:tr h="912205">
                <a:tc>
                  <a:txBody>
                    <a:bodyPr/>
                    <a:lstStyle/>
                    <a:p>
                      <a:r>
                        <a:rPr lang="el-GR" sz="1600" b="1" dirty="0" smtClean="0">
                          <a:latin typeface="Cambria" pitchFamily="18" charset="0"/>
                        </a:rPr>
                        <a:t>Μείωση της Κλιματικής Αλλαγής</a:t>
                      </a:r>
                      <a:r>
                        <a:rPr lang="en-US" sz="1200" b="1" dirty="0">
                          <a:latin typeface="Cambria" pitchFamily="18" charset="0"/>
                        </a:rPr>
                        <a:t/>
                      </a:r>
                      <a:br>
                        <a:rPr lang="en-US" sz="1200" b="1" dirty="0">
                          <a:latin typeface="Cambria" pitchFamily="18" charset="0"/>
                        </a:rPr>
                      </a:br>
                      <a:r>
                        <a:rPr lang="en-US" sz="1200" dirty="0">
                          <a:latin typeface="Cambria" pitchFamily="18" charset="0"/>
                        </a:rPr>
                        <a:t>The ultimate objective of the Convention is the stabilization of greenhouse gas concentrations in the atmosphere at a level that would prevent dangerous anthropogenic interference with the climate system. Accordingly, under Article 4.1(b) of the Convention, all Parties are required to undertake efforts to </a:t>
                      </a:r>
                      <a:r>
                        <a:rPr lang="en-US" sz="1200" dirty="0">
                          <a:latin typeface="Cambria" pitchFamily="18" charset="0"/>
                          <a:hlinkClick r:id="rId3"/>
                        </a:rPr>
                        <a:t>mitigate climate change</a:t>
                      </a:r>
                      <a:r>
                        <a:rPr lang="en-US" sz="1200" dirty="0">
                          <a:latin typeface="Cambria" pitchFamily="18" charset="0"/>
                        </a:rPr>
                        <a:t>. </a:t>
                      </a:r>
                    </a:p>
                  </a:txBody>
                  <a:tcPr anchor="ctr"/>
                </a:tc>
              </a:tr>
              <a:tr h="712661">
                <a:tc>
                  <a:txBody>
                    <a:bodyPr/>
                    <a:lstStyle/>
                    <a:p>
                      <a:r>
                        <a:rPr lang="el-GR" sz="1600" b="1" dirty="0" smtClean="0">
                          <a:latin typeface="Cambria" pitchFamily="18" charset="0"/>
                        </a:rPr>
                        <a:t>Μείωση</a:t>
                      </a:r>
                      <a:r>
                        <a:rPr lang="el-GR" sz="1600" b="1" baseline="0" dirty="0" smtClean="0">
                          <a:latin typeface="Cambria" pitchFamily="18" charset="0"/>
                        </a:rPr>
                        <a:t> εκπομπών από εκχέρσωση και υποβάθμιση δασών σε αναπτυσσόμενες χώρες</a:t>
                      </a:r>
                      <a:r>
                        <a:rPr lang="en-US" sz="1200" b="1" dirty="0">
                          <a:latin typeface="Cambria" pitchFamily="18" charset="0"/>
                        </a:rPr>
                        <a:t/>
                      </a:r>
                      <a:br>
                        <a:rPr lang="en-US" sz="1200" b="1" dirty="0">
                          <a:latin typeface="Cambria" pitchFamily="18" charset="0"/>
                        </a:rPr>
                      </a:br>
                      <a:r>
                        <a:rPr lang="en-US" sz="1200" dirty="0">
                          <a:latin typeface="Cambria" pitchFamily="18" charset="0"/>
                        </a:rPr>
                        <a:t>This web portal aims to facilitate access by developing countries to information made available by Parties, relevant organizations and stakeholders in a number of areas related to </a:t>
                      </a:r>
                      <a:r>
                        <a:rPr lang="en-US" sz="1200" dirty="0">
                          <a:latin typeface="Cambria" pitchFamily="18" charset="0"/>
                          <a:hlinkClick r:id="rId4"/>
                        </a:rPr>
                        <a:t>reducing emissions from deforestation and forest degradation</a:t>
                      </a:r>
                      <a:r>
                        <a:rPr lang="en-US" sz="1200" dirty="0">
                          <a:latin typeface="Cambria" pitchFamily="18" charset="0"/>
                        </a:rPr>
                        <a:t> in developing countries. </a:t>
                      </a:r>
                    </a:p>
                  </a:txBody>
                  <a:tcPr anchor="ctr"/>
                </a:tc>
              </a:tr>
              <a:tr h="1062975">
                <a:tc>
                  <a:txBody>
                    <a:bodyPr/>
                    <a:lstStyle/>
                    <a:p>
                      <a:r>
                        <a:rPr lang="el-GR" sz="1600" b="1" dirty="0" smtClean="0">
                          <a:latin typeface="Cambria" pitchFamily="18" charset="0"/>
                        </a:rPr>
                        <a:t>Χρήση Γης, Αλλαγή</a:t>
                      </a:r>
                      <a:r>
                        <a:rPr lang="el-GR" sz="1600" b="1" baseline="0" dirty="0" smtClean="0">
                          <a:latin typeface="Cambria" pitchFamily="18" charset="0"/>
                        </a:rPr>
                        <a:t> Χρήσης Γης και Δασική Διαχείριση</a:t>
                      </a:r>
                      <a:r>
                        <a:rPr lang="en-US" sz="1600" b="1" dirty="0" smtClean="0">
                          <a:latin typeface="Cambria" pitchFamily="18" charset="0"/>
                        </a:rPr>
                        <a:t> (</a:t>
                      </a:r>
                      <a:r>
                        <a:rPr lang="en-US" sz="1600" b="1" dirty="0">
                          <a:latin typeface="Cambria" pitchFamily="18" charset="0"/>
                        </a:rPr>
                        <a:t>LULUCF)</a:t>
                      </a:r>
                      <a:r>
                        <a:rPr lang="en-US" sz="1200" b="1" dirty="0">
                          <a:latin typeface="Cambria" pitchFamily="18" charset="0"/>
                        </a:rPr>
                        <a:t/>
                      </a:r>
                      <a:br>
                        <a:rPr lang="en-US" sz="1200" b="1" dirty="0">
                          <a:latin typeface="Cambria" pitchFamily="18" charset="0"/>
                        </a:rPr>
                      </a:br>
                      <a:r>
                        <a:rPr lang="en-US" sz="1200" dirty="0">
                          <a:latin typeface="Cambria" pitchFamily="18" charset="0"/>
                        </a:rPr>
                        <a:t>The UNFCCC defines “sink” as “any process, activity or mechanism which removes a greenhouse gas, an aerosol or a precursor of a greenhouse gas from the atmosphere”. The development of policy on “sinks” has evolved to cover emissions and removals of greenhouse gases resulting from direct human-induced </a:t>
                      </a:r>
                      <a:r>
                        <a:rPr lang="en-US" sz="1200" dirty="0">
                          <a:latin typeface="Cambria" pitchFamily="18" charset="0"/>
                          <a:hlinkClick r:id="rId5"/>
                        </a:rPr>
                        <a:t>land use, land-use change and forestry</a:t>
                      </a:r>
                      <a:r>
                        <a:rPr lang="en-US" sz="1200" dirty="0">
                          <a:latin typeface="Cambria" pitchFamily="18" charset="0"/>
                        </a:rPr>
                        <a:t> (LULUCF) activities and thus, the acronym LULUCF is now used to refer to this sector. </a:t>
                      </a:r>
                    </a:p>
                  </a:txBody>
                  <a:tcPr anchor="ctr"/>
                </a:tc>
              </a:tr>
              <a:tr h="1256243">
                <a:tc>
                  <a:txBody>
                    <a:bodyPr/>
                    <a:lstStyle/>
                    <a:p>
                      <a:r>
                        <a:rPr lang="el-GR" sz="1600" b="1" dirty="0" smtClean="0">
                          <a:latin typeface="Cambria" pitchFamily="18" charset="0"/>
                        </a:rPr>
                        <a:t>Εκπομπές</a:t>
                      </a:r>
                      <a:r>
                        <a:rPr lang="el-GR" sz="1600" b="1" baseline="0" dirty="0" smtClean="0">
                          <a:latin typeface="Cambria" pitchFamily="18" charset="0"/>
                        </a:rPr>
                        <a:t> από Καύσιμα </a:t>
                      </a:r>
                      <a:r>
                        <a:rPr lang="el-GR" sz="1600" b="1" baseline="0" dirty="0" err="1" smtClean="0">
                          <a:latin typeface="Cambria" pitchFamily="18" charset="0"/>
                        </a:rPr>
                        <a:t>γιά</a:t>
                      </a:r>
                      <a:r>
                        <a:rPr lang="el-GR" sz="1600" b="1" baseline="0" dirty="0" smtClean="0">
                          <a:latin typeface="Cambria" pitchFamily="18" charset="0"/>
                        </a:rPr>
                        <a:t> Διεθνείς Μεταφορές : Αεροπορικές και Ναυσιπλοΐα (</a:t>
                      </a:r>
                      <a:r>
                        <a:rPr lang="en-US" sz="1600" b="1" dirty="0" smtClean="0">
                          <a:latin typeface="Cambria" pitchFamily="18" charset="0"/>
                        </a:rPr>
                        <a:t>Bunker Fuels</a:t>
                      </a:r>
                      <a:r>
                        <a:rPr lang="el-GR" sz="1600" b="1" dirty="0" smtClean="0">
                          <a:latin typeface="Cambria" pitchFamily="18" charset="0"/>
                        </a:rPr>
                        <a:t>)</a:t>
                      </a:r>
                      <a:r>
                        <a:rPr lang="en-US" sz="1200" b="1" dirty="0">
                          <a:latin typeface="Cambria" pitchFamily="18" charset="0"/>
                        </a:rPr>
                        <a:t/>
                      </a:r>
                      <a:br>
                        <a:rPr lang="en-US" sz="1200" b="1" dirty="0">
                          <a:latin typeface="Cambria" pitchFamily="18" charset="0"/>
                        </a:rPr>
                      </a:br>
                      <a:r>
                        <a:rPr lang="en-US" sz="1200" dirty="0">
                          <a:latin typeface="Cambria" pitchFamily="18" charset="0"/>
                        </a:rPr>
                        <a:t>In accordance with the IPCC Guidelines for the preparation of greenhouse gas (GHG) inventories and the UNFCCC reporting guidelines on annual inventories, </a:t>
                      </a:r>
                      <a:r>
                        <a:rPr lang="en-US" sz="1200" dirty="0">
                          <a:latin typeface="Cambria" pitchFamily="18" charset="0"/>
                          <a:hlinkClick r:id="rId6"/>
                        </a:rPr>
                        <a:t>emissions from international aviation and maritime transportation</a:t>
                      </a:r>
                      <a:r>
                        <a:rPr lang="en-US" sz="1200" dirty="0">
                          <a:latin typeface="Cambria" pitchFamily="18" charset="0"/>
                        </a:rPr>
                        <a:t> (also known as international bunker fuel emissions) should be calculated as part of the national GHG inventories of Parties, but should be excluded from national totals and reported separately. These emissions are not subject to the limitation and reduction commitments of Annex I Parties under the Convention and the Kyoto Protocol. </a:t>
                      </a:r>
                    </a:p>
                  </a:txBody>
                  <a:tcPr anchor="ctr"/>
                </a:tc>
              </a:tr>
              <a:tr h="1111750">
                <a:tc>
                  <a:txBody>
                    <a:bodyPr/>
                    <a:lstStyle/>
                    <a:p>
                      <a:r>
                        <a:rPr lang="el-GR" sz="1800" b="1" dirty="0" smtClean="0">
                          <a:latin typeface="Cambria" pitchFamily="18" charset="0"/>
                        </a:rPr>
                        <a:t>Έρευνα και Παρατηρήσεις</a:t>
                      </a:r>
                      <a:r>
                        <a:rPr lang="en-US" sz="1200" b="1" dirty="0">
                          <a:latin typeface="Cambria" pitchFamily="18" charset="0"/>
                        </a:rPr>
                        <a:t/>
                      </a:r>
                      <a:br>
                        <a:rPr lang="en-US" sz="1200" b="1" dirty="0">
                          <a:latin typeface="Cambria" pitchFamily="18" charset="0"/>
                        </a:rPr>
                      </a:br>
                      <a:r>
                        <a:rPr lang="en-US" sz="1200" dirty="0">
                          <a:latin typeface="Cambria" pitchFamily="18" charset="0"/>
                        </a:rPr>
                        <a:t>The Convention calls on Parties to promote and cooperate in research and systematic observation of the climate system, including through support to existing international programmes and networks (see Articles 4.1(g) and 5). In doing so, the Convention commits Parties to cooperate to improve the capacities of developing countries to participate in research and systematic observation. “</a:t>
                      </a:r>
                      <a:r>
                        <a:rPr lang="en-US" sz="1200" dirty="0">
                          <a:latin typeface="Cambria" pitchFamily="18" charset="0"/>
                          <a:hlinkClick r:id="rId7"/>
                        </a:rPr>
                        <a:t>Research</a:t>
                      </a:r>
                      <a:r>
                        <a:rPr lang="en-US" sz="1200" dirty="0">
                          <a:latin typeface="Cambria" pitchFamily="18" charset="0"/>
                        </a:rPr>
                        <a:t> and </a:t>
                      </a:r>
                      <a:r>
                        <a:rPr lang="en-US" sz="1200" dirty="0">
                          <a:latin typeface="Cambria" pitchFamily="18" charset="0"/>
                          <a:hlinkClick r:id="rId8"/>
                        </a:rPr>
                        <a:t>Systematic Observation</a:t>
                      </a:r>
                      <a:r>
                        <a:rPr lang="en-US" sz="1200" dirty="0">
                          <a:latin typeface="Cambria" pitchFamily="18" charset="0"/>
                        </a:rPr>
                        <a:t>” has regularly been an agenda item of the SBSTA since its seventeenth session. </a:t>
                      </a:r>
                    </a:p>
                  </a:txBody>
                  <a:tcPr anchor="ctr"/>
                </a:tc>
              </a:tr>
              <a:tr h="869707">
                <a:tc>
                  <a:txBody>
                    <a:bodyPr/>
                    <a:lstStyle/>
                    <a:p>
                      <a:r>
                        <a:rPr lang="el-GR" sz="1600" b="1" dirty="0" smtClean="0">
                          <a:latin typeface="Cambria" pitchFamily="18" charset="0"/>
                        </a:rPr>
                        <a:t>Άλλα Μεθοδολογικά Ζητήματα</a:t>
                      </a:r>
                      <a:r>
                        <a:rPr lang="en-US" sz="1200" b="1" dirty="0">
                          <a:latin typeface="Cambria" pitchFamily="18" charset="0"/>
                        </a:rPr>
                        <a:t/>
                      </a:r>
                      <a:br>
                        <a:rPr lang="en-US" sz="1200" b="1" dirty="0">
                          <a:latin typeface="Cambria" pitchFamily="18" charset="0"/>
                        </a:rPr>
                      </a:br>
                      <a:r>
                        <a:rPr lang="en-US" sz="1200" dirty="0">
                          <a:latin typeface="Cambria" pitchFamily="18" charset="0"/>
                          <a:hlinkClick r:id="rId9"/>
                        </a:rPr>
                        <a:t>This section</a:t>
                      </a:r>
                      <a:r>
                        <a:rPr lang="en-US" sz="1200" dirty="0">
                          <a:latin typeface="Cambria" pitchFamily="18" charset="0"/>
                        </a:rPr>
                        <a:t> includes information about interactions with the ozone layer; the Brazilian proposal; single projects; review of methodological work; Third Assessment Report of the IPCC; and links to sources of data on greenhouse gas emissions and to socio-economic data and tools. </a:t>
                      </a:r>
                    </a:p>
                  </a:txBody>
                  <a:tcPr anchor="ctr"/>
                </a:tc>
              </a:tr>
            </a:tbl>
          </a:graphicData>
        </a:graphic>
      </p:graphicFrame>
    </p:spTree>
    <p:extLst>
      <p:ext uri="{BB962C8B-B14F-4D97-AF65-F5344CB8AC3E}">
        <p14:creationId xmlns:p14="http://schemas.microsoft.com/office/powerpoint/2010/main" val="116067824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608" y="274638"/>
            <a:ext cx="7498080" cy="634082"/>
          </a:xfrm>
        </p:spPr>
        <p:txBody>
          <a:bodyPr>
            <a:normAutofit fontScale="90000"/>
          </a:bodyPr>
          <a:lstStyle/>
          <a:p>
            <a:r>
              <a:rPr lang="el-GR" sz="3600" dirty="0" smtClean="0"/>
              <a:t>Κατηγορίες χρήσης γης και κάλυψης</a:t>
            </a:r>
            <a:endParaRPr lang="el-GR" sz="3600" dirty="0"/>
          </a:p>
        </p:txBody>
      </p:sp>
      <p:sp>
        <p:nvSpPr>
          <p:cNvPr id="2" name="Content Placeholder 1"/>
          <p:cNvSpPr>
            <a:spLocks noGrp="1"/>
          </p:cNvSpPr>
          <p:nvPr>
            <p:ph idx="1"/>
          </p:nvPr>
        </p:nvSpPr>
        <p:spPr/>
        <p:txBody>
          <a:bodyPr/>
          <a:lstStyle/>
          <a:p>
            <a:endParaRPr lang="el-GR"/>
          </a:p>
        </p:txBody>
      </p:sp>
      <p:pic>
        <p:nvPicPr>
          <p:cNvPr id="168962" name="Picture 2"/>
          <p:cNvPicPr>
            <a:picLocks noChangeAspect="1" noChangeArrowheads="1"/>
          </p:cNvPicPr>
          <p:nvPr/>
        </p:nvPicPr>
        <p:blipFill>
          <a:blip r:embed="rId3" cstate="print"/>
          <a:srcRect/>
          <a:stretch>
            <a:fillRect/>
          </a:stretch>
        </p:blipFill>
        <p:spPr bwMode="auto">
          <a:xfrm>
            <a:off x="-448682" y="1148162"/>
            <a:ext cx="9917226" cy="5741552"/>
          </a:xfrm>
          <a:prstGeom prst="rect">
            <a:avLst/>
          </a:prstGeom>
          <a:noFill/>
          <a:ln w="9525">
            <a:noFill/>
            <a:miter lim="800000"/>
            <a:headEnd/>
            <a:tailEnd/>
          </a:ln>
        </p:spPr>
      </p:pic>
    </p:spTree>
    <p:extLst>
      <p:ext uri="{BB962C8B-B14F-4D97-AF65-F5344CB8AC3E}">
        <p14:creationId xmlns:p14="http://schemas.microsoft.com/office/powerpoint/2010/main" val="8595573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11156"/>
          </a:xfrm>
        </p:spPr>
        <p:txBody>
          <a:bodyPr>
            <a:normAutofit fontScale="90000"/>
          </a:bodyPr>
          <a:lstStyle/>
          <a:p>
            <a:r>
              <a:rPr lang="el-GR" dirty="0" smtClean="0"/>
              <a:t>Πυκνότητα άνθρακα στα δάση</a:t>
            </a:r>
            <a:endParaRPr lang="el-GR" dirty="0"/>
          </a:p>
        </p:txBody>
      </p:sp>
      <p:sp>
        <p:nvSpPr>
          <p:cNvPr id="2" name="Content Placeholder 1"/>
          <p:cNvSpPr>
            <a:spLocks noGrp="1"/>
          </p:cNvSpPr>
          <p:nvPr>
            <p:ph idx="1"/>
          </p:nvPr>
        </p:nvSpPr>
        <p:spPr/>
        <p:txBody>
          <a:bodyPr/>
          <a:lstStyle/>
          <a:p>
            <a:endParaRPr lang="el-GR"/>
          </a:p>
        </p:txBody>
      </p:sp>
      <p:pic>
        <p:nvPicPr>
          <p:cNvPr id="169986" name="Picture 2"/>
          <p:cNvPicPr>
            <a:picLocks noChangeAspect="1" noChangeArrowheads="1"/>
          </p:cNvPicPr>
          <p:nvPr/>
        </p:nvPicPr>
        <p:blipFill>
          <a:blip r:embed="rId3" cstate="print"/>
          <a:srcRect/>
          <a:stretch>
            <a:fillRect/>
          </a:stretch>
        </p:blipFill>
        <p:spPr bwMode="auto">
          <a:xfrm>
            <a:off x="1336150" y="548680"/>
            <a:ext cx="8063538" cy="6314195"/>
          </a:xfrm>
          <a:prstGeom prst="rect">
            <a:avLst/>
          </a:prstGeom>
          <a:noFill/>
          <a:ln w="9525">
            <a:noFill/>
            <a:miter lim="800000"/>
            <a:headEnd/>
            <a:tailEnd/>
          </a:ln>
        </p:spPr>
      </p:pic>
    </p:spTree>
    <p:extLst>
      <p:ext uri="{BB962C8B-B14F-4D97-AF65-F5344CB8AC3E}">
        <p14:creationId xmlns:p14="http://schemas.microsoft.com/office/powerpoint/2010/main" val="695015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endParaRPr lang="en-US" altLang="en-US" smtClean="0"/>
          </a:p>
        </p:txBody>
      </p:sp>
      <p:sp>
        <p:nvSpPr>
          <p:cNvPr id="5123" name="Rectangle 6"/>
          <p:cNvSpPr>
            <a:spLocks noGrp="1" noChangeArrowheads="1"/>
          </p:cNvSpPr>
          <p:nvPr>
            <p:ph type="body" idx="1"/>
          </p:nvPr>
        </p:nvSpPr>
        <p:spPr/>
        <p:txBody>
          <a:bodyPr/>
          <a:lstStyle/>
          <a:p>
            <a:pPr eaLnBrk="1" hangingPunct="1">
              <a:lnSpc>
                <a:spcPct val="90000"/>
              </a:lnSpc>
            </a:pPr>
            <a:r>
              <a:rPr lang="el-GR" altLang="en-US" smtClean="0"/>
              <a:t>Τα αποθέματα πετρελαίου θα κρατήσουν ακόμα 40 χρόνια, και ίσως άλλα 20 χρόνια επιπλέον.</a:t>
            </a:r>
          </a:p>
          <a:p>
            <a:pPr eaLnBrk="1" hangingPunct="1">
              <a:lnSpc>
                <a:spcPct val="90000"/>
              </a:lnSpc>
            </a:pPr>
            <a:r>
              <a:rPr lang="el-GR" altLang="en-US" smtClean="0"/>
              <a:t>Μετά ?</a:t>
            </a:r>
          </a:p>
          <a:p>
            <a:pPr eaLnBrk="1" hangingPunct="1">
              <a:lnSpc>
                <a:spcPct val="90000"/>
              </a:lnSpc>
            </a:pPr>
            <a:r>
              <a:rPr lang="el-GR" altLang="en-US" smtClean="0"/>
              <a:t>Μετά προηγμένες τεχνολογίες ηλιακής ενέργειας και πυρηνικής σύντηξης</a:t>
            </a:r>
          </a:p>
          <a:p>
            <a:pPr eaLnBrk="1" hangingPunct="1">
              <a:lnSpc>
                <a:spcPct val="90000"/>
              </a:lnSpc>
            </a:pPr>
            <a:r>
              <a:rPr lang="el-GR" altLang="en-US" smtClean="0"/>
              <a:t>Σήμερα, λείπει η πολιτική και κοινωνική βούληση γιά επενδύσεις σε νέες ενεργειακές τεχνολογίες </a:t>
            </a:r>
          </a:p>
        </p:txBody>
      </p:sp>
    </p:spTree>
    <p:extLst>
      <p:ext uri="{BB962C8B-B14F-4D97-AF65-F5344CB8AC3E}">
        <p14:creationId xmlns:p14="http://schemas.microsoft.com/office/powerpoint/2010/main" val="321295692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fontAlgn="auto" hangingPunct="1">
              <a:spcAft>
                <a:spcPts val="0"/>
              </a:spcAft>
              <a:defRPr/>
            </a:pPr>
            <a:r>
              <a:rPr lang="el-GR" sz="2800" dirty="0" smtClean="0">
                <a:solidFill>
                  <a:srgbClr val="C00000"/>
                </a:solidFill>
              </a:rPr>
              <a:t>ΣΥΝΟΠΤΙΚΑ : ΟΙ ΑΝΤΙΔΡΑΣΕΙΣ </a:t>
            </a:r>
            <a:r>
              <a:rPr lang="el-GR" sz="2800" dirty="0">
                <a:solidFill>
                  <a:srgbClr val="C00000"/>
                </a:solidFill>
              </a:rPr>
              <a:t>ΠΑΓΚΟΣΜΙΑΣ ΚΟΙΝΟΤΗΤΑΣ</a:t>
            </a:r>
          </a:p>
        </p:txBody>
      </p:sp>
      <p:sp>
        <p:nvSpPr>
          <p:cNvPr id="36866" name="Rectangle 3"/>
          <p:cNvSpPr>
            <a:spLocks noGrp="1" noChangeArrowheads="1"/>
          </p:cNvSpPr>
          <p:nvPr>
            <p:ph idx="1"/>
          </p:nvPr>
        </p:nvSpPr>
        <p:spPr>
          <a:xfrm>
            <a:off x="214282" y="1481138"/>
            <a:ext cx="8715436" cy="4525962"/>
          </a:xfrm>
        </p:spPr>
        <p:txBody>
          <a:bodyPr/>
          <a:lstStyle/>
          <a:p>
            <a:pPr eaLnBrk="1" hangingPunct="1"/>
            <a:r>
              <a:rPr lang="el-GR" sz="2400" dirty="0" smtClean="0">
                <a:latin typeface="Cambria" pitchFamily="18" charset="0"/>
              </a:rPr>
              <a:t>ΤΕΛΟΣ ΔΕΚΑΕΤΙΑΣ 1980 – ΕΝΑΡΞΗ ΔΙΑΠΡΑΓΜΑΤΕΥΣΕΩΝ</a:t>
            </a:r>
          </a:p>
          <a:p>
            <a:pPr eaLnBrk="1" hangingPunct="1"/>
            <a:endParaRPr lang="el-GR" sz="2400" dirty="0" smtClean="0">
              <a:latin typeface="Cambria" pitchFamily="18" charset="0"/>
            </a:endParaRPr>
          </a:p>
          <a:p>
            <a:pPr eaLnBrk="1" hangingPunct="1"/>
            <a:r>
              <a:rPr lang="en-US" sz="2400" dirty="0" smtClean="0">
                <a:latin typeface="Cambria" pitchFamily="18" charset="0"/>
              </a:rPr>
              <a:t>RIO DE JANEIRO (1992) : </a:t>
            </a:r>
          </a:p>
          <a:p>
            <a:pPr eaLnBrk="1" hangingPunct="1">
              <a:buFontTx/>
              <a:buNone/>
            </a:pPr>
            <a:r>
              <a:rPr lang="en-US" sz="2400" dirty="0" smtClean="0">
                <a:latin typeface="Cambria" pitchFamily="18" charset="0"/>
              </a:rPr>
              <a:t>	</a:t>
            </a:r>
            <a:r>
              <a:rPr lang="en-US" sz="2400" dirty="0" smtClean="0">
                <a:solidFill>
                  <a:srgbClr val="FF3300"/>
                </a:solidFill>
                <a:latin typeface="Cambria" pitchFamily="18" charset="0"/>
              </a:rPr>
              <a:t>FRAMEWORK CONVENTION ON CLIMATE CHANGE (FCCC)</a:t>
            </a:r>
          </a:p>
          <a:p>
            <a:pPr eaLnBrk="1" hangingPunct="1">
              <a:buFontTx/>
              <a:buNone/>
            </a:pPr>
            <a:r>
              <a:rPr lang="en-US" sz="2400" dirty="0" smtClean="0">
                <a:solidFill>
                  <a:srgbClr val="FF3300"/>
                </a:solidFill>
                <a:latin typeface="Cambria" pitchFamily="18" charset="0"/>
              </a:rPr>
              <a:t>	</a:t>
            </a:r>
          </a:p>
          <a:p>
            <a:pPr eaLnBrk="1" hangingPunct="1"/>
            <a:r>
              <a:rPr lang="en-US" sz="2400" dirty="0" smtClean="0">
                <a:solidFill>
                  <a:srgbClr val="FF3300"/>
                </a:solidFill>
                <a:latin typeface="Cambria" pitchFamily="18" charset="0"/>
              </a:rPr>
              <a:t>KYOTO </a:t>
            </a:r>
            <a:r>
              <a:rPr lang="el-GR" sz="2400" dirty="0" smtClean="0">
                <a:solidFill>
                  <a:srgbClr val="FF3300"/>
                </a:solidFill>
                <a:latin typeface="Cambria" pitchFamily="18" charset="0"/>
              </a:rPr>
              <a:t>ΙΑΠΩΝΙΑΣ </a:t>
            </a:r>
            <a:r>
              <a:rPr lang="en-US" sz="2400" dirty="0" smtClean="0">
                <a:solidFill>
                  <a:srgbClr val="FF3300"/>
                </a:solidFill>
                <a:latin typeface="Cambria" pitchFamily="18" charset="0"/>
              </a:rPr>
              <a:t>(1997) </a:t>
            </a:r>
          </a:p>
          <a:p>
            <a:pPr eaLnBrk="1" hangingPunct="1"/>
            <a:r>
              <a:rPr lang="en-US" sz="2400" dirty="0" smtClean="0">
                <a:solidFill>
                  <a:srgbClr val="FF3300"/>
                </a:solidFill>
                <a:latin typeface="Cambria" pitchFamily="18" charset="0"/>
              </a:rPr>
              <a:t>KYOTO PROTOCOL – </a:t>
            </a:r>
            <a:r>
              <a:rPr lang="el-GR" sz="2400" dirty="0" smtClean="0">
                <a:solidFill>
                  <a:srgbClr val="FF3300"/>
                </a:solidFill>
                <a:latin typeface="Cambria" pitchFamily="18" charset="0"/>
              </a:rPr>
              <a:t>ΠΡΩΤΟΚΟΛΛΟ ΤΟΥ ΚΥΟΤΟ</a:t>
            </a:r>
          </a:p>
        </p:txBody>
      </p:sp>
    </p:spTree>
    <p:extLst>
      <p:ext uri="{BB962C8B-B14F-4D97-AF65-F5344CB8AC3E}">
        <p14:creationId xmlns:p14="http://schemas.microsoft.com/office/powerpoint/2010/main" val="204787718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l-GR">
                <a:solidFill>
                  <a:srgbClr val="FF3300"/>
                </a:solidFill>
              </a:rPr>
              <a:t>ΠΡΩΤΟΚΟΛΛΟ ΤΟΥ ΚΥΟΤΟ α</a:t>
            </a:r>
          </a:p>
        </p:txBody>
      </p:sp>
      <p:sp>
        <p:nvSpPr>
          <p:cNvPr id="38914" name="Rectangle 3"/>
          <p:cNvSpPr>
            <a:spLocks noGrp="1" noChangeArrowheads="1"/>
          </p:cNvSpPr>
          <p:nvPr>
            <p:ph idx="1"/>
          </p:nvPr>
        </p:nvSpPr>
        <p:spPr>
          <a:xfrm>
            <a:off x="285720" y="1481138"/>
            <a:ext cx="8572560" cy="4525962"/>
          </a:xfrm>
        </p:spPr>
        <p:txBody>
          <a:bodyPr/>
          <a:lstStyle/>
          <a:p>
            <a:pPr eaLnBrk="1" hangingPunct="1"/>
            <a:r>
              <a:rPr lang="el-GR" dirty="0" smtClean="0"/>
              <a:t>ΜΕΙΩΣΗ ΤΩΝ ΕΚΠΟΜΠΩΝ ΤΩΝ ΒΙΟΜΗΧΑΝΙΚΩΝ ΚΡΑΤΩΝ</a:t>
            </a:r>
          </a:p>
          <a:p>
            <a:pPr eaLnBrk="1" hangingPunct="1"/>
            <a:endParaRPr lang="el-GR" dirty="0" smtClean="0"/>
          </a:p>
          <a:p>
            <a:pPr eaLnBrk="1" hangingPunct="1">
              <a:buFontTx/>
              <a:buNone/>
            </a:pPr>
            <a:r>
              <a:rPr lang="el-GR" sz="2800" b="1" dirty="0" smtClean="0"/>
              <a:t>	</a:t>
            </a:r>
            <a:r>
              <a:rPr lang="el-GR" sz="2800" b="1" u="sng" dirty="0" smtClean="0"/>
              <a:t>ΣΥΝΟΛΙΚΗ ΔΕΣΜΕΥΣΗ ΓΙΑ ΜΕΙΩΣΗ ΕΚΠΟΜΠΩΝ</a:t>
            </a:r>
            <a:r>
              <a:rPr lang="el-GR" sz="2800" b="1" dirty="0" smtClean="0"/>
              <a:t> </a:t>
            </a:r>
          </a:p>
          <a:p>
            <a:pPr eaLnBrk="1" hangingPunct="1">
              <a:buFontTx/>
              <a:buNone/>
            </a:pPr>
            <a:r>
              <a:rPr lang="el-GR" sz="2000" b="1" dirty="0" smtClean="0"/>
              <a:t>	- </a:t>
            </a:r>
            <a:r>
              <a:rPr lang="el-GR" sz="2400" dirty="0" smtClean="0"/>
              <a:t>ΜΕΧΡΙ ΤΟ 2008-2012</a:t>
            </a:r>
          </a:p>
          <a:p>
            <a:pPr eaLnBrk="1" hangingPunct="1">
              <a:buFontTx/>
              <a:buNone/>
            </a:pPr>
            <a:r>
              <a:rPr lang="el-GR" sz="2400" dirty="0" smtClean="0"/>
              <a:t>	- ΚΑΤΑ 5.2% ΑΠΟ ΤΗΝ ΣΤΑΘΜΗ </a:t>
            </a:r>
            <a:r>
              <a:rPr lang="en-US" sz="2400" dirty="0" smtClean="0"/>
              <a:t>TOY</a:t>
            </a:r>
            <a:r>
              <a:rPr lang="el-GR" sz="2400" dirty="0" smtClean="0"/>
              <a:t>1990 </a:t>
            </a:r>
          </a:p>
          <a:p>
            <a:pPr eaLnBrk="1" hangingPunct="1">
              <a:buFontTx/>
              <a:buNone/>
            </a:pPr>
            <a:r>
              <a:rPr lang="el-GR" sz="2400" dirty="0" smtClean="0"/>
              <a:t>	- ΟΜΑΔΑ ΑΕΡΙΩΝ Φ.Θ. /</a:t>
            </a:r>
            <a:r>
              <a:rPr lang="en-US" sz="2400" dirty="0" smtClean="0"/>
              <a:t>CO</a:t>
            </a:r>
            <a:r>
              <a:rPr lang="en-US" sz="2400" baseline="-25000" dirty="0" smtClean="0"/>
              <a:t>2</a:t>
            </a:r>
            <a:r>
              <a:rPr lang="en-US" sz="2400" dirty="0" smtClean="0"/>
              <a:t>, CH</a:t>
            </a:r>
            <a:r>
              <a:rPr lang="en-US" sz="2400" baseline="-25000" dirty="0" smtClean="0"/>
              <a:t>4</a:t>
            </a:r>
            <a:r>
              <a:rPr lang="en-US" sz="2400" dirty="0" smtClean="0"/>
              <a:t>, N</a:t>
            </a:r>
            <a:r>
              <a:rPr lang="en-US" sz="2400" baseline="-25000" dirty="0" smtClean="0"/>
              <a:t>2</a:t>
            </a:r>
            <a:r>
              <a:rPr lang="en-US" sz="2400" dirty="0" smtClean="0"/>
              <a:t>O, HFC, PFC, SF</a:t>
            </a:r>
            <a:r>
              <a:rPr lang="en-US" sz="2400" baseline="-25000" dirty="0" smtClean="0"/>
              <a:t>6</a:t>
            </a:r>
            <a:r>
              <a:rPr lang="en-US" sz="2400" dirty="0" smtClean="0"/>
              <a:t>/</a:t>
            </a:r>
          </a:p>
          <a:p>
            <a:pPr eaLnBrk="1" hangingPunct="1">
              <a:buFontTx/>
              <a:buNone/>
            </a:pPr>
            <a:r>
              <a:rPr lang="en-US" sz="2400" dirty="0" smtClean="0"/>
              <a:t>	</a:t>
            </a:r>
            <a:r>
              <a:rPr lang="el-GR" sz="2400" dirty="0" smtClean="0"/>
              <a:t>- </a:t>
            </a:r>
            <a:r>
              <a:rPr lang="en-US" sz="2400" dirty="0" smtClean="0"/>
              <a:t>KAI </a:t>
            </a:r>
            <a:r>
              <a:rPr lang="el-GR" sz="2400" dirty="0" smtClean="0"/>
              <a:t>ΣΥΜΠΕΡΙΛΑΜΒΑΝΕΙ ΤΗΝ ΑΛΛΑΓΗ ΧΡΗΣΕΩΝ ΓΗΣ ΚΑΙ ΔΑΣΩΝ (ΧΟΑΝΕΣ)</a:t>
            </a:r>
          </a:p>
          <a:p>
            <a:pPr eaLnBrk="1" hangingPunct="1"/>
            <a:endParaRPr lang="el-GR" sz="2000" b="1" dirty="0" smtClean="0"/>
          </a:p>
        </p:txBody>
      </p:sp>
    </p:spTree>
    <p:extLst>
      <p:ext uri="{BB962C8B-B14F-4D97-AF65-F5344CB8AC3E}">
        <p14:creationId xmlns:p14="http://schemas.microsoft.com/office/powerpoint/2010/main" val="280468868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l-GR">
                <a:solidFill>
                  <a:srgbClr val="FF3300"/>
                </a:solidFill>
              </a:rPr>
              <a:t>ΠΡΩΤΟΚΟΛΛΟ ΤΟΥ ΚΥΟΤΟ β</a:t>
            </a:r>
          </a:p>
        </p:txBody>
      </p:sp>
      <p:sp>
        <p:nvSpPr>
          <p:cNvPr id="39938" name="Rectangle 3"/>
          <p:cNvSpPr>
            <a:spLocks noGrp="1" noChangeArrowheads="1"/>
          </p:cNvSpPr>
          <p:nvPr>
            <p:ph idx="1"/>
          </p:nvPr>
        </p:nvSpPr>
        <p:spPr/>
        <p:txBody>
          <a:bodyPr/>
          <a:lstStyle/>
          <a:p>
            <a:pPr eaLnBrk="1" hangingPunct="1"/>
            <a:r>
              <a:rPr lang="el-GR" sz="2400" dirty="0" smtClean="0"/>
              <a:t>ΚΑΘΟΡΙΣΤΙΚΗΣ ΣΗΜΑΣΙΑΣ ΓΙΑ ΤΗΝ ΔΙΕΘΝΗ ΠΕΡΙΒΑΛΛΟΝΤΙΚΗ ΠΟΛΙΤΙΚΗ</a:t>
            </a:r>
          </a:p>
          <a:p>
            <a:pPr eaLnBrk="1" hangingPunct="1"/>
            <a:r>
              <a:rPr lang="el-GR" sz="2400" dirty="0" smtClean="0"/>
              <a:t>ΜΕΓΑΛΟΥ ΕΥΡΟΥΣ ΚΑΙ ΣΥΜΜΕΤΟΧΩΝ (180 ΚΡΑΤΗ)</a:t>
            </a:r>
          </a:p>
          <a:p>
            <a:pPr eaLnBrk="1" hangingPunct="1"/>
            <a:endParaRPr lang="el-GR" sz="2400" dirty="0" smtClean="0"/>
          </a:p>
          <a:p>
            <a:pPr eaLnBrk="1" hangingPunct="1"/>
            <a:r>
              <a:rPr lang="el-GR" sz="2400" dirty="0" smtClean="0"/>
              <a:t>ΑΡΧΗ  ΚΑΙ   ΌΧΙ  ΤΕΛΟΣ !</a:t>
            </a:r>
          </a:p>
          <a:p>
            <a:pPr eaLnBrk="1" hangingPunct="1"/>
            <a:endParaRPr lang="el-GR" sz="2400" dirty="0" smtClean="0"/>
          </a:p>
          <a:p>
            <a:pPr eaLnBrk="1" hangingPunct="1"/>
            <a:r>
              <a:rPr lang="el-GR" sz="2400" dirty="0" smtClean="0"/>
              <a:t>ΣΤΟΧΟΙ ΜΟΝΟ ΓΙΑ ΤΗΝ ΠΕΡΙΟΔΟ 2008-2012 </a:t>
            </a:r>
          </a:p>
          <a:p>
            <a:pPr eaLnBrk="1" hangingPunct="1"/>
            <a:r>
              <a:rPr lang="el-GR" sz="2400" dirty="0" smtClean="0"/>
              <a:t>ΓΙΝΕΤΑΙ ΑΝΑΦΟΡΑ ΣΕ ΑΥΣΤΗΡΟΤΕΡΟΥΣ ΣΤΟΧΟΥΣ ΓΙΑ ΜΕΤΑ ΤΟ 2012.</a:t>
            </a:r>
          </a:p>
          <a:p>
            <a:pPr eaLnBrk="1" hangingPunct="1"/>
            <a:endParaRPr lang="el-GR" sz="2400" b="1" dirty="0" smtClean="0"/>
          </a:p>
        </p:txBody>
      </p:sp>
    </p:spTree>
    <p:extLst>
      <p:ext uri="{BB962C8B-B14F-4D97-AF65-F5344CB8AC3E}">
        <p14:creationId xmlns:p14="http://schemas.microsoft.com/office/powerpoint/2010/main" val="199924879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404664"/>
            <a:ext cx="7772400" cy="1143000"/>
          </a:xfrm>
        </p:spPr>
        <p:txBody>
          <a:bodyPr>
            <a:normAutofit/>
          </a:bodyPr>
          <a:lstStyle/>
          <a:p>
            <a:pPr eaLnBrk="1" fontAlgn="auto" hangingPunct="1">
              <a:spcAft>
                <a:spcPts val="0"/>
              </a:spcAft>
              <a:defRPr/>
            </a:pPr>
            <a:r>
              <a:rPr lang="el-GR" sz="2800" dirty="0">
                <a:solidFill>
                  <a:srgbClr val="C00000"/>
                </a:solidFill>
              </a:rPr>
              <a:t>ΠΡΩΤΟΚΟΛΛΟ ΤΟΥ ΚΥΟΤΟ – ΣΤΟΧΟΙ</a:t>
            </a:r>
          </a:p>
        </p:txBody>
      </p:sp>
      <p:graphicFrame>
        <p:nvGraphicFramePr>
          <p:cNvPr id="1026" name="Object 3"/>
          <p:cNvGraphicFramePr>
            <a:graphicFrameLocks noGrp="1" noChangeAspect="1"/>
          </p:cNvGraphicFramePr>
          <p:nvPr>
            <p:ph type="tbl" idx="1"/>
          </p:nvPr>
        </p:nvGraphicFramePr>
        <p:xfrm>
          <a:off x="1452563" y="1428750"/>
          <a:ext cx="6237287" cy="4902200"/>
        </p:xfrm>
        <a:graphic>
          <a:graphicData uri="http://schemas.openxmlformats.org/presentationml/2006/ole">
            <mc:AlternateContent xmlns:mc="http://schemas.openxmlformats.org/markup-compatibility/2006">
              <mc:Choice xmlns:v="urn:schemas-microsoft-com:vml" Requires="v">
                <p:oleObj spid="_x0000_s1036" name="Worksheet" r:id="rId5" imgW="2112927" imgH="1660244" progId="Excel.Sheet.8">
                  <p:embed/>
                </p:oleObj>
              </mc:Choice>
              <mc:Fallback>
                <p:oleObj name="Worksheet" r:id="rId5" imgW="2112927" imgH="166024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2563" y="1428750"/>
                        <a:ext cx="6237287" cy="490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55137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l-GR"/>
              <a:t>ΓΙΑΤΙ Η ΗΛΕΚΤΡΟΠΑΡΑΓΩΓΗ ?</a:t>
            </a:r>
          </a:p>
        </p:txBody>
      </p:sp>
      <p:sp>
        <p:nvSpPr>
          <p:cNvPr id="47106" name="Rectangle 3"/>
          <p:cNvSpPr>
            <a:spLocks noGrp="1" noChangeArrowheads="1"/>
          </p:cNvSpPr>
          <p:nvPr>
            <p:ph idx="1"/>
          </p:nvPr>
        </p:nvSpPr>
        <p:spPr>
          <a:xfrm>
            <a:off x="285720" y="1481138"/>
            <a:ext cx="8401080" cy="4733944"/>
          </a:xfrm>
        </p:spPr>
        <p:txBody>
          <a:bodyPr>
            <a:normAutofit fontScale="85000" lnSpcReduction="10000"/>
          </a:bodyPr>
          <a:lstStyle/>
          <a:p>
            <a:pPr eaLnBrk="1" hangingPunct="1">
              <a:lnSpc>
                <a:spcPct val="170000"/>
              </a:lnSpc>
            </a:pPr>
            <a:r>
              <a:rPr lang="el-GR" dirty="0" smtClean="0"/>
              <a:t>ΕΥΚΟΛΟΤΕΡΟ ΝΑ ΜΕΙΩΘΟΥΝ ΟΙ ΕΚΠΟΜΠΕΣ ΔΙΟΤΙ ΕΙΝΑΙ ΠΡΟΣΦΟΡΕΣ ΣΕ ΡΥΘΜΙΣΕΙΣ (ΜΙΚΡΟΣ ΑΡΙΘΜΟΣ ΣΤΑΘΜΩΝ ΜΕΓΑΛΟΥ ΜΕΓΕΘΟΥΣ)</a:t>
            </a:r>
          </a:p>
          <a:p>
            <a:pPr eaLnBrk="1" hangingPunct="1">
              <a:lnSpc>
                <a:spcPct val="170000"/>
              </a:lnSpc>
            </a:pPr>
            <a:endParaRPr lang="el-GR" dirty="0" smtClean="0"/>
          </a:p>
          <a:p>
            <a:pPr eaLnBrk="1" hangingPunct="1">
              <a:lnSpc>
                <a:spcPct val="170000"/>
              </a:lnSpc>
            </a:pPr>
            <a:r>
              <a:rPr lang="el-GR" dirty="0" smtClean="0"/>
              <a:t>Ο ΗΛΕΚΤΡΙΚΟΣ ΤΟΜΕΑΣ ΑΝΗΚΕΙ ΣΤΟ ΚΡΑΤΟΣ, ΠΟΥ ΕΧΕΙ ΙΣΧΥΡΑ ΣΥΜΦΕΡΟΝΤΑ ΣΕ ΑΥΤΟΝ.</a:t>
            </a:r>
          </a:p>
          <a:p>
            <a:pPr eaLnBrk="1" hangingPunct="1">
              <a:buFontTx/>
              <a:buNone/>
            </a:pPr>
            <a:endParaRPr lang="el-GR" dirty="0" smtClean="0"/>
          </a:p>
        </p:txBody>
      </p:sp>
    </p:spTree>
    <p:extLst>
      <p:ext uri="{BB962C8B-B14F-4D97-AF65-F5344CB8AC3E}">
        <p14:creationId xmlns:p14="http://schemas.microsoft.com/office/powerpoint/2010/main" val="98666430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fontAlgn="auto" hangingPunct="1">
              <a:spcAft>
                <a:spcPts val="0"/>
              </a:spcAft>
              <a:defRPr/>
            </a:pPr>
            <a:r>
              <a:rPr lang="el-GR"/>
              <a:t>Η ΑΠΕΛΕΥΘΕΡΩΣΗ </a:t>
            </a:r>
            <a:br>
              <a:rPr lang="el-GR"/>
            </a:br>
            <a:r>
              <a:rPr lang="el-GR"/>
              <a:t>ΤΗΣ ΑΓΟΡΑΣ ΗΛΕΚΤΡΙΚΗΣ ΕΝΕΡΓΕΙΑΣ</a:t>
            </a:r>
          </a:p>
        </p:txBody>
      </p:sp>
      <p:sp>
        <p:nvSpPr>
          <p:cNvPr id="48130" name="Rectangle 3"/>
          <p:cNvSpPr>
            <a:spLocks noGrp="1" noChangeArrowheads="1"/>
          </p:cNvSpPr>
          <p:nvPr>
            <p:ph idx="1"/>
          </p:nvPr>
        </p:nvSpPr>
        <p:spPr>
          <a:xfrm>
            <a:off x="908021" y="2619933"/>
            <a:ext cx="8229600" cy="4221162"/>
          </a:xfrm>
        </p:spPr>
        <p:txBody>
          <a:bodyPr>
            <a:normAutofit fontScale="85000" lnSpcReduction="10000"/>
          </a:bodyPr>
          <a:lstStyle/>
          <a:p>
            <a:pPr eaLnBrk="1" hangingPunct="1">
              <a:lnSpc>
                <a:spcPct val="90000"/>
              </a:lnSpc>
            </a:pPr>
            <a:r>
              <a:rPr lang="el-GR" dirty="0" smtClean="0"/>
              <a:t>ΠΑΡΑΓΩΓΗ / ΜΕΤΑΦΟΡΑ / ΔΙΑΝΟΜΗ</a:t>
            </a:r>
          </a:p>
          <a:p>
            <a:pPr eaLnBrk="1" hangingPunct="1">
              <a:lnSpc>
                <a:spcPct val="90000"/>
              </a:lnSpc>
            </a:pPr>
            <a:endParaRPr lang="el-GR" dirty="0" smtClean="0"/>
          </a:p>
          <a:p>
            <a:pPr eaLnBrk="1" hangingPunct="1">
              <a:lnSpc>
                <a:spcPct val="90000"/>
              </a:lnSpc>
            </a:pPr>
            <a:r>
              <a:rPr lang="el-GR" dirty="0" smtClean="0"/>
              <a:t>ΜΕΙΩΣΗ ΤΙΜΩΝ</a:t>
            </a:r>
          </a:p>
          <a:p>
            <a:pPr eaLnBrk="1" hangingPunct="1">
              <a:lnSpc>
                <a:spcPct val="90000"/>
              </a:lnSpc>
            </a:pPr>
            <a:r>
              <a:rPr lang="el-GR" dirty="0" smtClean="0"/>
              <a:t>ΜΕΙΩΣΗ ΚΥΒΕΡΝΗΤΙΚΩΝ ΕΞΟΔΩΝ</a:t>
            </a:r>
          </a:p>
          <a:p>
            <a:pPr eaLnBrk="1" hangingPunct="1">
              <a:lnSpc>
                <a:spcPct val="90000"/>
              </a:lnSpc>
            </a:pPr>
            <a:r>
              <a:rPr lang="el-GR" dirty="0" smtClean="0"/>
              <a:t>ΑΥΞΗΣΗ ΔΙΕΘΝΟΥΣ ΕΜΠΟΡΙΟΥ ΗΛΕΚΤΡΙΣΜΟΥ</a:t>
            </a:r>
          </a:p>
          <a:p>
            <a:pPr eaLnBrk="1" hangingPunct="1">
              <a:lnSpc>
                <a:spcPct val="90000"/>
              </a:lnSpc>
            </a:pPr>
            <a:r>
              <a:rPr lang="el-GR" dirty="0" smtClean="0"/>
              <a:t>ΑΥΞΗΣΗ ΚΑΤΑΝΑΛΩΣΗΣ</a:t>
            </a:r>
          </a:p>
          <a:p>
            <a:pPr eaLnBrk="1" hangingPunct="1">
              <a:lnSpc>
                <a:spcPct val="90000"/>
              </a:lnSpc>
            </a:pPr>
            <a:endParaRPr lang="el-GR" dirty="0" smtClean="0"/>
          </a:p>
          <a:p>
            <a:pPr eaLnBrk="1" hangingPunct="1">
              <a:lnSpc>
                <a:spcPct val="90000"/>
              </a:lnSpc>
            </a:pPr>
            <a:r>
              <a:rPr lang="el-GR" dirty="0" smtClean="0"/>
              <a:t>ΠΡΟΣΘΕΤΕΣ ΠΕΡΙΒΑΛΛΟΝΤΙΚΕΣ ΡΥΘΜΙΣΕΙΣ (ΣΤΟΧΟΙ ΕΚΠΟΜΠΩΝ) ΑΝΤΙΤΙΘΕΝΤΑΙ ΣΤΗΝ ΑΠΕΛΕΥΘΕΡΩΣΗ.</a:t>
            </a:r>
          </a:p>
          <a:p>
            <a:pPr eaLnBrk="1" hangingPunct="1">
              <a:lnSpc>
                <a:spcPct val="90000"/>
              </a:lnSpc>
              <a:buFontTx/>
              <a:buNone/>
            </a:pPr>
            <a:endParaRPr lang="el-GR" dirty="0" smtClean="0"/>
          </a:p>
        </p:txBody>
      </p:sp>
    </p:spTree>
    <p:extLst>
      <p:ext uri="{BB962C8B-B14F-4D97-AF65-F5344CB8AC3E}">
        <p14:creationId xmlns:p14="http://schemas.microsoft.com/office/powerpoint/2010/main" val="9581950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normAutofit fontScale="90000"/>
          </a:bodyPr>
          <a:lstStyle/>
          <a:p>
            <a:pPr eaLnBrk="1" fontAlgn="auto" hangingPunct="1">
              <a:spcAft>
                <a:spcPts val="0"/>
              </a:spcAft>
              <a:defRPr/>
            </a:pPr>
            <a:r>
              <a:rPr lang="el-GR" dirty="0">
                <a:solidFill>
                  <a:srgbClr val="C00000"/>
                </a:solidFill>
              </a:rPr>
              <a:t>ΑΠΕΛΕΥΘΕΡΩΣΗ ΑΓΟΡΑΣ ΗΛΕΚΤΡΙΣΜΟΥ</a:t>
            </a:r>
          </a:p>
        </p:txBody>
      </p:sp>
      <p:sp>
        <p:nvSpPr>
          <p:cNvPr id="49154" name="Rectangle 3"/>
          <p:cNvSpPr>
            <a:spLocks noGrp="1" noChangeArrowheads="1"/>
          </p:cNvSpPr>
          <p:nvPr>
            <p:ph idx="1"/>
          </p:nvPr>
        </p:nvSpPr>
        <p:spPr>
          <a:xfrm>
            <a:off x="457200" y="1500175"/>
            <a:ext cx="8229600" cy="4506926"/>
          </a:xfrm>
        </p:spPr>
        <p:txBody>
          <a:bodyPr>
            <a:normAutofit lnSpcReduction="10000"/>
          </a:bodyPr>
          <a:lstStyle/>
          <a:p>
            <a:pPr eaLnBrk="1" hangingPunct="1"/>
            <a:r>
              <a:rPr lang="el-GR" sz="2400" dirty="0" smtClean="0"/>
              <a:t>ΑΝΑΓΚΗ ΓΙΑ ΚΥΒΕΡΝΗΤΙΚΕΣ ΡΥΘΜΙΣΕΙΣ:</a:t>
            </a:r>
          </a:p>
          <a:p>
            <a:pPr eaLnBrk="1" hangingPunct="1"/>
            <a:r>
              <a:rPr lang="el-GR" sz="2400" dirty="0" smtClean="0"/>
              <a:t>ΠΡΟΣΔΙΟΡΙΣΜΟΣ ΚΟΣΤΟΥΣ ΕΚΠΟΜΠΩΝ, ΜΕΣΩ ΦΟΡΟΛΟΓΙΑΣ ΑΝΘΡΑΚΟΣ, ΕΜΠΟΡΙΟ ΕΚΠΟΜΠΩΝ, ΆΛΛΕΣ ΠΟΛΙΤΙΚΕΣ</a:t>
            </a:r>
          </a:p>
          <a:p>
            <a:pPr eaLnBrk="1" hangingPunct="1"/>
            <a:endParaRPr lang="el-GR" sz="2400" dirty="0" smtClean="0"/>
          </a:p>
          <a:p>
            <a:pPr eaLnBrk="1" hangingPunct="1"/>
            <a:r>
              <a:rPr lang="el-GR" sz="2400" dirty="0" smtClean="0"/>
              <a:t>ΕΝΙΣΧΥΣΗ ΤΑΣΕΩΝ ΓΙΑ ΥΠΟΚΑΤΑΣΤΑΣΗ ΚΑΥΣΙΜΩΝ ΑΠΌ ΚΑΡΒΟΥΝΟ ΣΕ Φ.Α.</a:t>
            </a:r>
          </a:p>
          <a:p>
            <a:pPr eaLnBrk="1" hangingPunct="1"/>
            <a:r>
              <a:rPr lang="el-GR" sz="2400" dirty="0" smtClean="0"/>
              <a:t>ΕΝΙΣΧΥΣΗ ΣΥΜΠΑΡΑΓΩΓΗΣ ΘΕΡΜΟΤΗΤΑΣ/ΗΛΕΚΤΡΙΣΜΟΥ</a:t>
            </a:r>
          </a:p>
          <a:p>
            <a:pPr eaLnBrk="1" hangingPunct="1"/>
            <a:r>
              <a:rPr lang="el-GR" sz="2400" dirty="0" smtClean="0"/>
              <a:t>ΤΗΛΕΘΕΡΜΑΝΣΗ</a:t>
            </a:r>
          </a:p>
          <a:p>
            <a:pPr eaLnBrk="1" hangingPunct="1"/>
            <a:r>
              <a:rPr lang="el-GR" sz="2400" dirty="0" smtClean="0"/>
              <a:t>ΔΙΑΧΕΙΡΙΣΗ ΤΕΛΙΚΗΣ ΖΗΤΗΣΗΣ ΕΝΕΡΓΕΙΑΣ</a:t>
            </a:r>
          </a:p>
          <a:p>
            <a:pPr eaLnBrk="1" hangingPunct="1">
              <a:buFontTx/>
              <a:buNone/>
            </a:pPr>
            <a:endParaRPr lang="el-GR" sz="2400" dirty="0" smtClean="0"/>
          </a:p>
        </p:txBody>
      </p:sp>
    </p:spTree>
    <p:extLst>
      <p:ext uri="{BB962C8B-B14F-4D97-AF65-F5344CB8AC3E}">
        <p14:creationId xmlns:p14="http://schemas.microsoft.com/office/powerpoint/2010/main" val="97593650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p:txBody>
          <a:bodyPr/>
          <a:lstStyle/>
          <a:p>
            <a:pPr eaLnBrk="1" fontAlgn="auto" hangingPunct="1">
              <a:spcAft>
                <a:spcPts val="0"/>
              </a:spcAft>
              <a:defRPr/>
            </a:pPr>
            <a:r>
              <a:rPr lang="el-GR" sz="2400" dirty="0">
                <a:solidFill>
                  <a:srgbClr val="C00000"/>
                </a:solidFill>
              </a:rPr>
              <a:t>ΑΠΕΛΕΥΘΕΡΩΣΗ ΑΓΟΡΑΣ ΗΛΕΚΤΡΙΣΜΟΥ – </a:t>
            </a:r>
            <a:br>
              <a:rPr lang="el-GR" sz="2400" dirty="0">
                <a:solidFill>
                  <a:srgbClr val="C00000"/>
                </a:solidFill>
              </a:rPr>
            </a:br>
            <a:r>
              <a:rPr lang="el-GR" sz="2400" dirty="0">
                <a:solidFill>
                  <a:srgbClr val="C00000"/>
                </a:solidFill>
              </a:rPr>
              <a:t>ΣΥΝΟΨΗ ΕΥΚΑΙΡΙΩΝ ΜΕΙΩΣΗΣ ΕΚΠΟΜΠΩΝ</a:t>
            </a:r>
          </a:p>
        </p:txBody>
      </p:sp>
      <p:sp>
        <p:nvSpPr>
          <p:cNvPr id="50178" name="Rectangle 3"/>
          <p:cNvSpPr>
            <a:spLocks noGrp="1" noChangeArrowheads="1"/>
          </p:cNvSpPr>
          <p:nvPr>
            <p:ph idx="1"/>
          </p:nvPr>
        </p:nvSpPr>
        <p:spPr/>
        <p:txBody>
          <a:bodyPr>
            <a:normAutofit lnSpcReduction="10000"/>
          </a:bodyPr>
          <a:lstStyle/>
          <a:p>
            <a:pPr eaLnBrk="1" hangingPunct="1"/>
            <a:r>
              <a:rPr lang="el-GR" smtClean="0"/>
              <a:t>ΑΛΛΑΓΗ ΚΑΥΣΙΜΟΥ</a:t>
            </a:r>
          </a:p>
          <a:p>
            <a:pPr eaLnBrk="1" hangingPunct="1"/>
            <a:r>
              <a:rPr lang="el-GR" smtClean="0"/>
              <a:t>ΣΥΜΠΑΡΑΓΩΓΗ</a:t>
            </a:r>
          </a:p>
          <a:p>
            <a:pPr eaLnBrk="1" hangingPunct="1"/>
            <a:r>
              <a:rPr lang="el-GR" smtClean="0"/>
              <a:t>ΤΗΛΕΘΕΡΜΑΝΣΗ ΣΥΝΟΙΚΙΩΝ</a:t>
            </a:r>
          </a:p>
          <a:p>
            <a:pPr eaLnBrk="1" hangingPunct="1"/>
            <a:r>
              <a:rPr lang="el-GR" smtClean="0"/>
              <a:t>ΑΠΕ</a:t>
            </a:r>
          </a:p>
          <a:p>
            <a:pPr eaLnBrk="1" hangingPunct="1"/>
            <a:r>
              <a:rPr lang="el-GR" smtClean="0"/>
              <a:t>ΆΛΛΕΣ ΤΕΧΝΟΛΟΓΙΕΣ (ΠΥΡΗΝΙΚΗ)</a:t>
            </a:r>
          </a:p>
          <a:p>
            <a:pPr eaLnBrk="1" hangingPunct="1"/>
            <a:r>
              <a:rPr lang="el-GR" smtClean="0"/>
              <a:t>ΔΙΑΧΕΙΡΙΣΗ ΖΗΤΗΣΗΣ ΕΝΕΡΓΕΙΑΣ</a:t>
            </a:r>
          </a:p>
          <a:p>
            <a:pPr eaLnBrk="1" hangingPunct="1"/>
            <a:r>
              <a:rPr lang="el-GR" smtClean="0"/>
              <a:t>ΑΥΞΗΣΗ ΤΗΣ ΑΠΟΔΟΣΗΣ ΤΩΝ ΕΝΕΡΓΕΙΑΚΩΝ ΔΙΕΡΓΑΣΙΩΝ ΚΑΙ ΣΥΣΚΕΥΩΝ</a:t>
            </a:r>
          </a:p>
          <a:p>
            <a:pPr eaLnBrk="1" hangingPunct="1"/>
            <a:r>
              <a:rPr lang="en-US" smtClean="0"/>
              <a:t>KATAK</a:t>
            </a:r>
            <a:r>
              <a:rPr lang="el-GR" smtClean="0"/>
              <a:t>ΡΑΤΗΣΗ </a:t>
            </a:r>
            <a:r>
              <a:rPr lang="en-US" smtClean="0"/>
              <a:t>CO2</a:t>
            </a:r>
            <a:r>
              <a:rPr lang="el-GR" smtClean="0"/>
              <a:t> </a:t>
            </a:r>
          </a:p>
          <a:p>
            <a:pPr eaLnBrk="1" hangingPunct="1">
              <a:buFontTx/>
              <a:buNone/>
            </a:pPr>
            <a:endParaRPr lang="el-GR" smtClean="0"/>
          </a:p>
        </p:txBody>
      </p:sp>
    </p:spTree>
    <p:extLst>
      <p:ext uri="{BB962C8B-B14F-4D97-AF65-F5344CB8AC3E}">
        <p14:creationId xmlns:p14="http://schemas.microsoft.com/office/powerpoint/2010/main" val="250477906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fontAlgn="auto" hangingPunct="1">
              <a:spcAft>
                <a:spcPts val="0"/>
              </a:spcAft>
              <a:defRPr/>
            </a:pPr>
            <a:r>
              <a:rPr lang="el-GR" sz="2400" dirty="0">
                <a:solidFill>
                  <a:srgbClr val="C00000"/>
                </a:solidFill>
              </a:rPr>
              <a:t>ΑΠΕΛΕΥΘΕΡΩΣΗ ΑΓΟΡΑΣ ΗΛΕΚΤΡΙΣΜΟΥ – </a:t>
            </a:r>
            <a:br>
              <a:rPr lang="el-GR" sz="2400" dirty="0">
                <a:solidFill>
                  <a:srgbClr val="C00000"/>
                </a:solidFill>
              </a:rPr>
            </a:br>
            <a:r>
              <a:rPr lang="el-GR" sz="2400" dirty="0">
                <a:solidFill>
                  <a:srgbClr val="C00000"/>
                </a:solidFill>
              </a:rPr>
              <a:t>ΣΥΝΟΨΗ ΕΥΚΑΙΡΙΩΝ ΜΕΙΩΣΗΣ ΕΚΠΟΜΠΩΝ</a:t>
            </a:r>
          </a:p>
        </p:txBody>
      </p:sp>
      <p:sp>
        <p:nvSpPr>
          <p:cNvPr id="51202" name="Rectangle 3"/>
          <p:cNvSpPr>
            <a:spLocks noGrp="1" noChangeArrowheads="1"/>
          </p:cNvSpPr>
          <p:nvPr>
            <p:ph idx="1"/>
          </p:nvPr>
        </p:nvSpPr>
        <p:spPr/>
        <p:txBody>
          <a:bodyPr/>
          <a:lstStyle/>
          <a:p>
            <a:pPr eaLnBrk="1" hangingPunct="1"/>
            <a:r>
              <a:rPr lang="el-GR" smtClean="0"/>
              <a:t>ΟΙΚΟΝΟΜΙΚΑ ΕΡΓΑΛΕΙΑ ΓΙΑ ΠΟΛΙΤΙΚΗ ΚΛΙΜΑΤΙΚΗΣ ΑΛΛΑΓΗΣ</a:t>
            </a:r>
          </a:p>
          <a:p>
            <a:pPr eaLnBrk="1" hangingPunct="1"/>
            <a:r>
              <a:rPr lang="el-GR" smtClean="0"/>
              <a:t>ΕΠΙΠΤΩΣΕΙΣ ΕΡΓΑΛΕΙΩΝ ΣΤΙΣ ΗΛΕΚΤΡΙΚΕΣ ΒΙΟΜΗΧΑΝΙΕΣ</a:t>
            </a:r>
          </a:p>
          <a:p>
            <a:pPr eaLnBrk="1" hangingPunct="1"/>
            <a:r>
              <a:rPr lang="el-GR" smtClean="0"/>
              <a:t>ΕΠΙΠΕΔΟ ΕΦΑΡΜΟΓΗΣ ΦΟΡΩΝ, ΕΜΠΟΡΙΟΥ ΕΚΠΟΜΠΩΝ ΚΑΙ ΠΡΟΤΥΠΩΝ</a:t>
            </a:r>
          </a:p>
          <a:p>
            <a:pPr eaLnBrk="1" hangingPunct="1"/>
            <a:r>
              <a:rPr lang="el-GR" smtClean="0"/>
              <a:t>ΑΛΛΗΛΕΠΙΔΡΑΣΗ ΠΟΛΙΤΙΚΩΝ ΚΛΙΜΑΤΙΚΗΣ ΑΛΛΑΓΗΣ</a:t>
            </a:r>
          </a:p>
          <a:p>
            <a:pPr eaLnBrk="1" hangingPunct="1">
              <a:buFontTx/>
              <a:buNone/>
            </a:pPr>
            <a:endParaRPr lang="el-GR" smtClean="0"/>
          </a:p>
          <a:p>
            <a:pPr eaLnBrk="1" hangingPunct="1">
              <a:buFontTx/>
              <a:buNone/>
            </a:pPr>
            <a:endParaRPr lang="el-GR" smtClean="0"/>
          </a:p>
        </p:txBody>
      </p:sp>
    </p:spTree>
    <p:extLst>
      <p:ext uri="{BB962C8B-B14F-4D97-AF65-F5344CB8AC3E}">
        <p14:creationId xmlns:p14="http://schemas.microsoft.com/office/powerpoint/2010/main" val="287135645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 ΠΡΩΤΟΚΟΛΛΟ ΤΟΥ ΚΥΟΤΟ</a:t>
            </a:r>
            <a:endParaRPr lang="en-GB" dirty="0"/>
          </a:p>
        </p:txBody>
      </p:sp>
      <p:sp>
        <p:nvSpPr>
          <p:cNvPr id="3" name="Content Placeholder 2"/>
          <p:cNvSpPr>
            <a:spLocks noGrp="1"/>
          </p:cNvSpPr>
          <p:nvPr>
            <p:ph idx="1"/>
          </p:nvPr>
        </p:nvSpPr>
        <p:spPr/>
        <p:txBody>
          <a:bodyPr/>
          <a:lstStyle/>
          <a:p>
            <a:r>
              <a:rPr lang="el-GR" dirty="0" smtClean="0"/>
              <a:t>ΜΕΡΙΚΕΣ ΛΕΠΤΟΜΕΡΕΙΕΣ ΤΗΣ ΛΕΙΤΟΥΡΓΙΑΣ ΤΩΝ ΜΗΧΑΝΙΣΜΩΝ </a:t>
            </a:r>
            <a:endParaRPr lang="en-GB" dirty="0"/>
          </a:p>
        </p:txBody>
      </p:sp>
      <p:sp>
        <p:nvSpPr>
          <p:cNvPr id="4" name="Slide Number Placeholder 3"/>
          <p:cNvSpPr>
            <a:spLocks noGrp="1"/>
          </p:cNvSpPr>
          <p:nvPr>
            <p:ph type="sldNum" sz="quarter" idx="12"/>
          </p:nvPr>
        </p:nvSpPr>
        <p:spPr/>
        <p:txBody>
          <a:bodyPr/>
          <a:lstStyle/>
          <a:p>
            <a:fld id="{D1C8B253-8817-4F8E-9CC7-ADE2269EF8F6}" type="slidenum">
              <a:rPr lang="en-GB" smtClean="0"/>
              <a:t>149</a:t>
            </a:fld>
            <a:endParaRPr lang="en-GB"/>
          </a:p>
        </p:txBody>
      </p:sp>
    </p:spTree>
    <p:extLst>
      <p:ext uri="{BB962C8B-B14F-4D97-AF65-F5344CB8AC3E}">
        <p14:creationId xmlns:p14="http://schemas.microsoft.com/office/powerpoint/2010/main" val="23227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en-US" smtClean="0"/>
          </a:p>
        </p:txBody>
      </p:sp>
      <p:sp>
        <p:nvSpPr>
          <p:cNvPr id="6147" name="Rectangle 3"/>
          <p:cNvSpPr>
            <a:spLocks noGrp="1" noChangeArrowheads="1"/>
          </p:cNvSpPr>
          <p:nvPr>
            <p:ph type="body" idx="1"/>
          </p:nvPr>
        </p:nvSpPr>
        <p:spPr/>
        <p:txBody>
          <a:bodyPr/>
          <a:lstStyle/>
          <a:p>
            <a:pPr eaLnBrk="1" hangingPunct="1">
              <a:lnSpc>
                <a:spcPct val="90000"/>
              </a:lnSpc>
            </a:pPr>
            <a:r>
              <a:rPr lang="en-GB" altLang="en-US" sz="2800" smtClean="0"/>
              <a:t>H </a:t>
            </a:r>
            <a:r>
              <a:rPr lang="el-GR" altLang="en-US" sz="2800" smtClean="0"/>
              <a:t>Τοπική ρύπανση μπορεί να αντιμετωπιστεί</a:t>
            </a:r>
          </a:p>
          <a:p>
            <a:pPr eaLnBrk="1" hangingPunct="1">
              <a:lnSpc>
                <a:spcPct val="90000"/>
              </a:lnSpc>
            </a:pPr>
            <a:r>
              <a:rPr lang="en-GB" altLang="en-US" sz="2800" smtClean="0"/>
              <a:t>H </a:t>
            </a:r>
            <a:r>
              <a:rPr lang="el-GR" altLang="en-US" sz="2800" smtClean="0"/>
              <a:t>Κλιματική αλλαγή χρειάζεται περισσότερη προσπάθεια...</a:t>
            </a:r>
          </a:p>
          <a:p>
            <a:pPr eaLnBrk="1" hangingPunct="1">
              <a:lnSpc>
                <a:spcPct val="90000"/>
              </a:lnSpc>
            </a:pPr>
            <a:r>
              <a:rPr lang="el-GR" altLang="en-US" sz="2800" smtClean="0"/>
              <a:t>Εκπέμπουμε την διπλάσια ποσότητα </a:t>
            </a:r>
            <a:r>
              <a:rPr lang="en-GB" altLang="en-US" sz="2800" smtClean="0"/>
              <a:t/>
            </a:r>
            <a:br>
              <a:rPr lang="en-GB" altLang="en-US" sz="2800" smtClean="0"/>
            </a:br>
            <a:r>
              <a:rPr lang="en-GB" altLang="en-US" sz="2800" smtClean="0"/>
              <a:t>CO</a:t>
            </a:r>
            <a:r>
              <a:rPr lang="en-GB" altLang="en-US" sz="2800" baseline="-25000" smtClean="0"/>
              <a:t>2</a:t>
            </a:r>
            <a:r>
              <a:rPr lang="en-GB" altLang="en-US" sz="2800" smtClean="0"/>
              <a:t> </a:t>
            </a:r>
            <a:r>
              <a:rPr lang="el-GR" altLang="en-US" sz="2800" smtClean="0"/>
              <a:t>από αυτήν που μπορεί να αντέξει η ατμόσφαιρα.</a:t>
            </a:r>
          </a:p>
          <a:p>
            <a:pPr eaLnBrk="1" hangingPunct="1">
              <a:lnSpc>
                <a:spcPct val="90000"/>
              </a:lnSpc>
            </a:pPr>
            <a:r>
              <a:rPr lang="el-GR" altLang="en-US" sz="2800" smtClean="0"/>
              <a:t>Θα πρέπει να μειώσουμε την χρήση ενέργειας από άνθρακα στο ¼ της σημερινής χρήσης στα επόμενα 50 χρόνια μόνο και μόνο γιά να επιτύχουμε σταθεροποίηση</a:t>
            </a:r>
          </a:p>
        </p:txBody>
      </p:sp>
    </p:spTree>
    <p:extLst>
      <p:ext uri="{BB962C8B-B14F-4D97-AF65-F5344CB8AC3E}">
        <p14:creationId xmlns:p14="http://schemas.microsoft.com/office/powerpoint/2010/main" val="245317593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188641"/>
            <a:ext cx="7772400" cy="504056"/>
          </a:xfrm>
        </p:spPr>
        <p:txBody>
          <a:bodyPr>
            <a:normAutofit fontScale="90000"/>
          </a:bodyPr>
          <a:lstStyle/>
          <a:p>
            <a:pPr eaLnBrk="1" fontAlgn="auto" hangingPunct="1">
              <a:spcAft>
                <a:spcPts val="0"/>
              </a:spcAft>
              <a:defRPr/>
            </a:pPr>
            <a:r>
              <a:rPr lang="el-GR" sz="2400" dirty="0">
                <a:solidFill>
                  <a:srgbClr val="C00000"/>
                </a:solidFill>
              </a:rPr>
              <a:t>ΠΡΩΤΟΚΟΛΛΟ ΚΥΟΤΟ – ΠΛΑΙΣΙΟ ΣΤΟΧΩΝ ΓΙΑ ΤΙΣ ΕΚΠΟΜΠΕΣ</a:t>
            </a:r>
          </a:p>
        </p:txBody>
      </p:sp>
      <p:graphicFrame>
        <p:nvGraphicFramePr>
          <p:cNvPr id="136195" name="Group 3"/>
          <p:cNvGraphicFramePr>
            <a:graphicFrameLocks noGrp="1"/>
          </p:cNvGraphicFramePr>
          <p:nvPr>
            <p:ph type="tbl" idx="1"/>
            <p:extLst>
              <p:ext uri="{D42A27DB-BD31-4B8C-83A1-F6EECF244321}">
                <p14:modId xmlns:p14="http://schemas.microsoft.com/office/powerpoint/2010/main" val="775827871"/>
              </p:ext>
            </p:extLst>
          </p:nvPr>
        </p:nvGraphicFramePr>
        <p:xfrm>
          <a:off x="107504" y="1196975"/>
          <a:ext cx="9036496" cy="5544392"/>
        </p:xfrm>
        <a:graphic>
          <a:graphicData uri="http://schemas.openxmlformats.org/drawingml/2006/table">
            <a:tbl>
              <a:tblPr/>
              <a:tblGrid>
                <a:gridCol w="9036496"/>
              </a:tblGrid>
              <a:tr h="12439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ΟΙ ΣΤΟΧΟΙ ΤΩΝ ΕΚΠΟΜΠΩΝ ΘΑ ΠΡΕΠΕΙ ΝΑ ΕΠΙΤΕΥΧΘΟΥΝ ΣΕ ΜΙΑ ΠΕΡΙΟΔΟ </a:t>
                      </a:r>
                      <a:r>
                        <a:rPr kumimoji="0" lang="el-GR" sz="1600" b="1" i="0" u="sng" strike="noStrike" cap="none" normalizeH="0" baseline="0" dirty="0" smtClean="0">
                          <a:ln>
                            <a:noFill/>
                          </a:ln>
                          <a:solidFill>
                            <a:schemeClr val="tx1"/>
                          </a:solidFill>
                          <a:effectLst/>
                          <a:latin typeface="Times New Roman" pitchFamily="18" charset="0"/>
                        </a:rPr>
                        <a:t>5-ΕΤΟΥΣ</a:t>
                      </a:r>
                      <a:r>
                        <a:rPr kumimoji="0" lang="el-GR" sz="1600" b="0" i="0" u="none" strike="noStrike" cap="none" normalizeH="0" baseline="0" dirty="0" smtClean="0">
                          <a:ln>
                            <a:noFill/>
                          </a:ln>
                          <a:solidFill>
                            <a:schemeClr val="tx1"/>
                          </a:solidFill>
                          <a:effectLst/>
                          <a:latin typeface="Times New Roman" pitchFamily="18" charset="0"/>
                        </a:rPr>
                        <a:t> ΠΡΟΥΠΟΛΟΓΙΣΜΟΥ, ΚΑΙ ΌΧΙ ΜΕΣΑ ΣΕ ΈΝΑ ΧΡΟΝΟ. ΑΥΤΌ ΑΥΞΑΝΕΙ ΤΗΝ ΕΥΕΛΙΞΙΑ ΓΙΑΤΙ ΕΞΟΜΑΛΥΝΕΙ ΚΟΝΤΟ-ΠΡΟΘΕΣΜΕΣ ΔΙΑΚΥΜΑΝΣΕΙΣ ΣΤΗΝ ΟΙΚΟΝΟΜΙΚΗ ΑΝΑΠΤΥΞΗ Ή ΣΤΟΝ ΚΑΙΡΟ, ΠΟΥ ΘΑ ΕΚΤΟΞΕΥΕ ΤΙΣ ΕΚΠΟΜΠΕΣ ΚΑΠΟΙΟ ΣΥΓΚΕΚΡΙΜΕΝΟ ΧΡΟΝΟ.</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39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Η </a:t>
                      </a:r>
                      <a:r>
                        <a:rPr kumimoji="0" lang="el-GR" sz="1600" b="1" i="0" u="sng" strike="noStrike" cap="none" normalizeH="0" baseline="0" dirty="0" smtClean="0">
                          <a:ln>
                            <a:noFill/>
                          </a:ln>
                          <a:solidFill>
                            <a:schemeClr val="tx1"/>
                          </a:solidFill>
                          <a:effectLst/>
                          <a:latin typeface="Times New Roman" pitchFamily="18" charset="0"/>
                        </a:rPr>
                        <a:t>ΠΡΩΤΗ</a:t>
                      </a:r>
                      <a:r>
                        <a:rPr kumimoji="0" lang="el-GR" sz="1600" b="0" i="0" u="none" strike="noStrike" cap="none" normalizeH="0" baseline="0" dirty="0" smtClean="0">
                          <a:ln>
                            <a:noFill/>
                          </a:ln>
                          <a:solidFill>
                            <a:schemeClr val="tx1"/>
                          </a:solidFill>
                          <a:effectLst/>
                          <a:latin typeface="Times New Roman" pitchFamily="18" charset="0"/>
                        </a:rPr>
                        <a:t> </a:t>
                      </a:r>
                      <a:r>
                        <a:rPr kumimoji="0" lang="el-GR" sz="1600" b="1" i="0" u="sng" strike="noStrike" cap="none" normalizeH="0" baseline="0" dirty="0" smtClean="0">
                          <a:ln>
                            <a:noFill/>
                          </a:ln>
                          <a:solidFill>
                            <a:schemeClr val="tx1"/>
                          </a:solidFill>
                          <a:effectLst/>
                          <a:latin typeface="Times New Roman" pitchFamily="18" charset="0"/>
                        </a:rPr>
                        <a:t>ΠΕΡΙΟΔΟΣ</a:t>
                      </a:r>
                      <a:r>
                        <a:rPr kumimoji="0" lang="el-GR" sz="1600" b="0" i="0" u="none" strike="noStrike" cap="none" normalizeH="0" baseline="0" dirty="0" smtClean="0">
                          <a:ln>
                            <a:noFill/>
                          </a:ln>
                          <a:solidFill>
                            <a:schemeClr val="tx1"/>
                          </a:solidFill>
                          <a:effectLst/>
                          <a:latin typeface="Times New Roman" pitchFamily="18" charset="0"/>
                        </a:rPr>
                        <a:t> ΠΡΟΥΠΟΛΟΓΙΣΜΟΥ ΕΊΝΑΙ 2008-2012. ΑΥΤΌ ΕΠΙΤΡΕΠΕΙ ΣΕ ΜΙΑ ΧΡΟΝΙΚΗ ΠΕΡΙΟΔΟ ΠΡΟΕΤΟΙΜΑΣΙΑΣ ΠΡΙΝ ΑΠΌ ΤΗΝ ΠΕΡΙΟΔΟ ΔΕΣΜΕΥΣΗΣ, ΓΙΑ ΤΙΣ ΕΤΑΙΡΕΙΕΣ ΝΑ ΕΠΕΝΔΥΣΟΥΝ ΣΕ ΜΕΓΑΛΥΤΕΡΗ ΕΝΕΡΓΕΙΑΚΗ ΑΠΟΔΟΣΗ ΚΑΙ ΤΕΧΝΟΛΟΓΙΕΣ ΜΕΙΩΣΗΣ ΑΝΘΡΑΚΑ.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393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ΟΙ ΣΤΟΧΟΙ ΜΕΙΩΣΗΣ ΤΩΝ ΕΚΠΟΜΠΩΝ ΠΕΡΙΛΑΜΒΑΝΟΥΝ ΌΛΑ ΤΑ </a:t>
                      </a:r>
                      <a:r>
                        <a:rPr kumimoji="0" lang="el-GR" sz="1600" b="1" i="0" u="sng" strike="noStrike" cap="none" normalizeH="0" baseline="0" dirty="0" smtClean="0">
                          <a:ln>
                            <a:noFill/>
                          </a:ln>
                          <a:solidFill>
                            <a:schemeClr val="tx1"/>
                          </a:solidFill>
                          <a:effectLst/>
                          <a:latin typeface="Times New Roman" pitchFamily="18" charset="0"/>
                        </a:rPr>
                        <a:t>6</a:t>
                      </a:r>
                      <a:r>
                        <a:rPr kumimoji="0" lang="el-GR" sz="1600" b="0" i="0" u="none" strike="noStrike" cap="none" normalizeH="0" baseline="0" dirty="0" smtClean="0">
                          <a:ln>
                            <a:noFill/>
                          </a:ln>
                          <a:solidFill>
                            <a:schemeClr val="tx1"/>
                          </a:solidFill>
                          <a:effectLst/>
                          <a:latin typeface="Times New Roman" pitchFamily="18" charset="0"/>
                        </a:rPr>
                        <a:t> ΚΥΡΙΑ ΑΕΡΙΑ ΤΟΥ Φ.Θ., ΤΟ ΔΙΟΞΕΙΔΙΟ ΤΟΥ ΑΝΘΡΑΚΑ, ΤΟ ΜΕΘΑΝΙΟ, ΤΟ ΥΠΕΡΟΞΕΙΔΙΟ ΤΟΥ ΑΖΩΤΟΥ, ΚΑΙ ΤΑ ΤΡΙΑ ΣΥΝΘΕΤΙΚΑ ΥΠΟΚΑΤΆΣΤΑΤΑ ΓΙΑ ΤΑ ΕΠΙΒΛΑΒΗ, ΩΣ ΠΡΟΣ ΤΟ ΟΖΟΝ, </a:t>
                      </a:r>
                      <a:r>
                        <a:rPr kumimoji="0" lang="en-US" sz="1600" b="0" i="0" u="none" strike="noStrike" cap="none" normalizeH="0" baseline="0" dirty="0" smtClean="0">
                          <a:ln>
                            <a:noFill/>
                          </a:ln>
                          <a:solidFill>
                            <a:schemeClr val="tx1"/>
                          </a:solidFill>
                          <a:effectLst/>
                          <a:latin typeface="Times New Roman" pitchFamily="18" charset="0"/>
                        </a:rPr>
                        <a:t>CFCs, </a:t>
                      </a:r>
                      <a:r>
                        <a:rPr kumimoji="0" lang="el-GR" sz="1600" b="0" i="0" u="none" strike="noStrike" cap="none" normalizeH="0" baseline="0" dirty="0" smtClean="0">
                          <a:ln>
                            <a:noFill/>
                          </a:ln>
                          <a:solidFill>
                            <a:schemeClr val="tx1"/>
                          </a:solidFill>
                          <a:effectLst/>
                          <a:latin typeface="Times New Roman" pitchFamily="18" charset="0"/>
                        </a:rPr>
                        <a:t>ΠΟΥ ΕΊΝΑΙ ΙΔΙΑΙΤΕΡΑ ΙΣΧΥΡΑ ΚΑΙ ΜΑΚΡΟΧΡΟΝΙΑΣ ΠΑΡΑΜΟΝΗΣ ΣΤΗΝ ΑΤΜΟΣΦΑΙΡΑ.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259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ΔΡ</a:t>
                      </a: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A</a:t>
                      </a:r>
                      <a:r>
                        <a:rPr kumimoji="0" lang="el-GR" sz="1600" b="0" i="0" u="none" strike="noStrike" cap="none" normalizeH="0" baseline="0" dirty="0" smtClean="0">
                          <a:ln>
                            <a:noFill/>
                          </a:ln>
                          <a:solidFill>
                            <a:schemeClr val="tx1"/>
                          </a:solidFill>
                          <a:effectLst/>
                          <a:latin typeface="Times New Roman" pitchFamily="18" charset="0"/>
                        </a:rPr>
                        <a:t>ΣΤΗΡΙΟΤΗΤΕΣ ΠΟΥ </a:t>
                      </a:r>
                      <a:r>
                        <a:rPr kumimoji="0" lang="el-GR" sz="1600" b="1" i="0" u="sng" strike="noStrike" cap="none" normalizeH="0" baseline="0" dirty="0" smtClean="0">
                          <a:ln>
                            <a:noFill/>
                          </a:ln>
                          <a:solidFill>
                            <a:schemeClr val="tx1"/>
                          </a:solidFill>
                          <a:effectLst/>
                          <a:latin typeface="Times New Roman" pitchFamily="18" charset="0"/>
                        </a:rPr>
                        <a:t>ΑΠΟΡΡΟΦΟΥΝ</a:t>
                      </a:r>
                      <a:r>
                        <a:rPr kumimoji="0" lang="el-GR" sz="1600" b="0" i="0" u="none" strike="noStrike" cap="none" normalizeH="0" baseline="0" dirty="0" smtClean="0">
                          <a:ln>
                            <a:noFill/>
                          </a:ln>
                          <a:solidFill>
                            <a:schemeClr val="tx1"/>
                          </a:solidFill>
                          <a:effectLst/>
                          <a:latin typeface="Times New Roman" pitchFamily="18" charset="0"/>
                        </a:rPr>
                        <a:t> ΑΝΘΡΑΚΑ, ΦΥΤΕΥΣΗ ΔΕΝΔΡΩΝ, ΜΠΟΡΕΙ ΝΑ ΧΡΗΣΙΜΟΠΟΙΗΘΟΥΝ ΩΣ ΑΝΤΙΣΤΑΘΜΙΣΗ ΣΤΟΥΣ ΣΤΟΧΟΥΣ ΤΩΝ ΕΚΠΟΜΠΩΝ. ΠΕΡΙΛΑΜΒΑΝΟΝΤΑΙ ΕΠΙΣΗΣ «ΚΑΤΑΒΟΘΡΕΣ» ΓΙΑ ΤΗΝ ΕΝΘΑΡΡΥΝΣΗ ΕΠΑΝΑΔΑΣΩΣΕΩΝ. ΛΑΜΒΑΝΟΝΤΑΣ ΥΠΟΨΗ ΤΗΝ ΣΗΜΑΣΙΑ ΤΩΝ ΔΑΣΩΝ ΕΊΝΑΙ ΣΗΜΑΝΤΙΚΟ ΓΙΑ ΤΗΝ ΠΡΟΣΠΑΘΕΙΑ ΠΡΟΣ ΤΗΝ ΚΛΙΜΑΤΙΚΗ ΑΛΛΑΓΗ, ΑΛΛΑ ΚΑΙ ΓΙΑΤΙ ΔΙΝΕΙ ΜΙΑ ΧΑΜΗΛΟΥ ΚΟΣΤΟΥΣ ΕΥΚΑΙΡΙΑ ΜΕΙΩΣΗΣ ΕΚΠΟΜΠΩΝ.</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4016206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142852"/>
            <a:ext cx="7772400" cy="571504"/>
          </a:xfrm>
        </p:spPr>
        <p:txBody>
          <a:bodyPr>
            <a:normAutofit fontScale="90000"/>
          </a:bodyPr>
          <a:lstStyle/>
          <a:p>
            <a:pPr algn="ctr" eaLnBrk="1" fontAlgn="auto" hangingPunct="1">
              <a:spcAft>
                <a:spcPts val="0"/>
              </a:spcAft>
              <a:defRPr/>
            </a:pPr>
            <a:r>
              <a:rPr lang="el-GR" sz="3600" dirty="0"/>
              <a:t>ΜΗΧΑΝΙΣΜΟΙ ΤΟΥ ΚΥΟΤΟ</a:t>
            </a:r>
          </a:p>
        </p:txBody>
      </p:sp>
      <p:graphicFrame>
        <p:nvGraphicFramePr>
          <p:cNvPr id="138243" name="Group 3"/>
          <p:cNvGraphicFramePr>
            <a:graphicFrameLocks noGrp="1"/>
          </p:cNvGraphicFramePr>
          <p:nvPr>
            <p:ph type="tbl" idx="1"/>
            <p:extLst>
              <p:ext uri="{D42A27DB-BD31-4B8C-83A1-F6EECF244321}">
                <p14:modId xmlns:p14="http://schemas.microsoft.com/office/powerpoint/2010/main" val="4031235372"/>
              </p:ext>
            </p:extLst>
          </p:nvPr>
        </p:nvGraphicFramePr>
        <p:xfrm>
          <a:off x="285720" y="642918"/>
          <a:ext cx="8572560" cy="4429156"/>
        </p:xfrm>
        <a:graphic>
          <a:graphicData uri="http://schemas.openxmlformats.org/drawingml/2006/table">
            <a:tbl>
              <a:tblPr/>
              <a:tblGrid>
                <a:gridCol w="8572560"/>
              </a:tblGrid>
              <a:tr h="11847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C00000"/>
                          </a:solidFill>
                          <a:effectLst/>
                          <a:latin typeface="Times New Roman" pitchFamily="18" charset="0"/>
                        </a:rPr>
                        <a:t>1. ΚΟΙΝΗ ΕΦΑΡΜΟΓΗ ΑΝΑΜΕΣΑ ΣΕ ΑΝΑΠΤΥΓΜΕΝΕΣ ΧΩΡΕΣ</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Times New Roman" pitchFamily="18" charset="0"/>
                        </a:rPr>
                        <a:t>ΜΙΑ ΑΝΑΠΤΥΓΜΕΝΗ ΧΩΡΑ ΑΠΟΚΤΑ ΠΙΣΤΩΣΕΙΣ ΕΚΠΟΜΠΩΝ ΜΕΣΑ ΑΠΟ ΕΡΓΑ ΜΕΙΩΣΗΣ ΕΚΠΟΜΠΩΝ ΣΕ ΆΛΛΗ ΑΝΑΠΤΥΓΜΕΝΗ ΧΩΡΑ.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800" b="0" i="0" u="none" strike="noStrike" cap="none" normalizeH="0" baseline="0" dirty="0" smtClean="0">
                          <a:ln>
                            <a:noFill/>
                          </a:ln>
                          <a:solidFill>
                            <a:schemeClr val="tx1"/>
                          </a:solidFill>
                          <a:effectLst/>
                          <a:latin typeface="Times New Roman" pitchFamily="18" charset="0"/>
                        </a:rPr>
                        <a:t>ΣΤΙΣ ΔΡΑΣΤΗΡΙΟΤΗΤΕΣ ΜΠΟΡΟΥΝ ΝΑ ΣΥΜΜΕΤΕΧΟΥΝ ΚΑΙ ΕΤΑΙΡΕΙΕΣ.</a:t>
                      </a:r>
                      <a:endParaRPr kumimoji="0" lang="el-GR"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4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rgbClr val="C00000"/>
                          </a:solidFill>
                          <a:effectLst/>
                          <a:latin typeface="Times New Roman" pitchFamily="18" charset="0"/>
                        </a:rPr>
                        <a:t>2. ΜΗΧΑΝΙΣΜΟΣ ΚΑΘΑΡΗΣ ΑΝΑΠΤΥΞΗΣ</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778124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5800" y="142852"/>
            <a:ext cx="7772400" cy="571504"/>
          </a:xfrm>
        </p:spPr>
        <p:txBody>
          <a:bodyPr>
            <a:normAutofit fontScale="90000"/>
          </a:bodyPr>
          <a:lstStyle/>
          <a:p>
            <a:pPr algn="ctr" eaLnBrk="1" fontAlgn="auto" hangingPunct="1">
              <a:spcAft>
                <a:spcPts val="0"/>
              </a:spcAft>
              <a:defRPr/>
            </a:pPr>
            <a:r>
              <a:rPr lang="el-GR" sz="3600" dirty="0"/>
              <a:t>ΜΗΧΑΝΙΣΜΟΙ ΤΟΥ ΚΥΟΤΟ</a:t>
            </a:r>
          </a:p>
        </p:txBody>
      </p:sp>
      <p:graphicFrame>
        <p:nvGraphicFramePr>
          <p:cNvPr id="138243" name="Group 3"/>
          <p:cNvGraphicFramePr>
            <a:graphicFrameLocks noGrp="1"/>
          </p:cNvGraphicFramePr>
          <p:nvPr>
            <p:ph type="tbl" idx="1"/>
            <p:extLst>
              <p:ext uri="{D42A27DB-BD31-4B8C-83A1-F6EECF244321}">
                <p14:modId xmlns:p14="http://schemas.microsoft.com/office/powerpoint/2010/main" val="1004355924"/>
              </p:ext>
            </p:extLst>
          </p:nvPr>
        </p:nvGraphicFramePr>
        <p:xfrm>
          <a:off x="285720" y="642918"/>
          <a:ext cx="8572560" cy="5816732"/>
        </p:xfrm>
        <a:graphic>
          <a:graphicData uri="http://schemas.openxmlformats.org/drawingml/2006/table">
            <a:tbl>
              <a:tblPr/>
              <a:tblGrid>
                <a:gridCol w="8572560"/>
              </a:tblGrid>
              <a:tr h="7143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dirty="0" smtClean="0">
                          <a:ln>
                            <a:noFill/>
                          </a:ln>
                          <a:solidFill>
                            <a:srgbClr val="C00000"/>
                          </a:solidFill>
                          <a:effectLst/>
                          <a:latin typeface="Times New Roman" pitchFamily="18" charset="0"/>
                        </a:rPr>
                        <a:t>1. ΚΟΙΝΗ ΕΦΑΡΜΟΓΗ ΑΝΑΜΕΣΑ ΣΕ ΑΝΑΠΤΥΓΜΕΝΕΣ ΧΩΡΕΣ</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605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rgbClr val="C00000"/>
                          </a:solidFill>
                          <a:effectLst/>
                          <a:latin typeface="Times New Roman" pitchFamily="18" charset="0"/>
                        </a:rPr>
                        <a:t>2. ΜΗΧΑΝΙΣΜΟΣ ΚΑΘΑΡΗΣ ΑΝΑΠΤΥΞΗΣ</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ΥΙΟΘΕΤΕΙ ΤΟΝ ΜΗΧΑΝΙΣΜΟ ΚΟΙΝΗΣ ΕΦΑΡΜΟΓΗΣ, ΑΛΛΑ ΓΙΑ ΑΝΑΠΤΥΣΣΟΜΕΝΕΣ ΧΩΡΕΣ.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ΜΙΑ ΑΝΑΠΤΥΓΜΕΝΗ ΧΩΡΑ ΘΑ ΜΠΟΡΕΙ ΝΑ ΑΠΟΚΤΗΣΕΙ ΠΙΣΤΟΠΟΙΗΜΕΝΕΣ ΜΕΙΩΣΕΙΣ ΕΚΠΟΜΠΩΝ ΑΠΌ ΕΡΓΑ ΣΕ ΑΝΑΠΤΥΣΣΟΜΕΝΕΣ ΧΩΡΕΣ, ΚΑΙ ΝΑ ΧΡΗΣΙΜΟΠΟΙΗΣΕΙ ΑΥΤΈΣ ΤΙΣ ΜΕΙΩΣΕΙΣ ΓΙΑ ΝΑ ΣΥΜΨΗΦΙΣΤΟΥΝ ΣΤΟΥΣ ΣΤΟΧΟΥΣ ΠΟΥ ΕΧΕΙ ΓΙΑ ΜΕΙΩΣΗ ΕΚΠΟΜΠΩΝ.</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Ο ΜΗΧΑΝΙΣΜΟΣ ΕΠΙΤΡΕΠΕΙ ΣΕ ΕΤΑΙΡΕΙΕΣ ΣΤΙΣ ΑΝΑΠΤΥΓΜΕΝΕΣ ΧΩΡΕΣ ΝΑ ΣΥΝΕΡΓΑΣΤΟΥΝ ΣΕ ΕΡΓΑ ΣΤΙΣ ΑΝΑΠΤΥΣΣΟΜΕΝΕΣ ΧΩΡΕΣ ΜΕ ΣΚΟΠΟ ΤΗΝ ΜΕΙΩΣΗ ΤΩΝ ΕΚΠΟΜΠΩΝ ΣΤΙΣ ΑΝΑΠΤΥΣΣΟΜΕΝΕΣ ΧΩΡΕΣ, ΕΡΓΑ ΌΠΩΣ ΚΑΤΑΣΚΕΥΗ ΣΤΑΘΜΩΝ ΥΨΗΛΗΣ ΤΕΧΝΟΛΟΓΙΑΣ ΚΑΙ ΠΕΡΙΒΑΛΛΟΝΤΙΚΩΝ ΠΡΟΔΙΑΓΡΑΦΩΝ ΗΛΕΚΤΡΟΠΑΡΑ-ΓΩΓΗΣ, ΠΟΥ ΕΊΝΑΙ ΠΡΟΣ ΤΟ ΚΟΙΝΟ ΣΥΜΦΕΡΟΝ.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ΜΕ ΤΟΝ ΤΡΟΠΟ ΑΥΤΌ, ΟΙ ΕΤΑΙΡΕΙΕΣ ΜΕΙΩΝΟΥΝ ΤΙΣ ΕΚΠΟΜΠΕΣ ΜΕ ΜΙΚΡΟΤΕΡΟ ΚΟΣΤΟΣ, ΑΠΌ Ό,ΤΙ ΘΑ ΚΟΣΤΙΖΕ ΣΤΙΣ ΧΩΡΕΣ ΤΗΣ ΔΥΣΗΣ, ΕΝΏ ΟΙ ΑΝΑΠΤΥΣΣΟΜΕΝΕΣ ΧΩΡΕΣ ΕΠΕΝΔΥΟΥΝ ΣΕ ΤΕΧΝΟΛΟΓΙΑ ΠΟΥ ΕΠΙΤΡΕΠΕΙ ΑΝΑΠΤΥΞΗ ΜΕ ΠΕΡΙΒΑΛΛΟΝΤΙΚΟΥΣ ΟΡΟΥΣ.</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Times New Roman" pitchFamily="18" charset="0"/>
                        </a:rPr>
                        <a:t>Ο ΜΗΧΑΝΙΣΜΟΣ ΘΑ ΕΠΙΤΡΕΠΕΙ ΣΤΙΣ ΑΝΑΠΤΥΣΣΟΜΕΝΕΣ ΧΩΡΕΣ ΝΑ ΠΡΟΤΕΙΝΟΥΝ ΕΡΓΑ ΑΚΟΜΑ ΚΑΙ ΌΤΑΝ ΔΕΝ ΥΠΑΡΧΕΙ ΕΝΔΙΑΦΕΡΟΝ ΑΠΟ ΕΤΑΙΡΕΙΑ ΑΝΑΠΤΥΓΜΕΝΗΣ ΧΩΡΑΣ. </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l-GR" sz="1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4627393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260350"/>
            <a:ext cx="7772400" cy="1143000"/>
          </a:xfrm>
        </p:spPr>
        <p:txBody>
          <a:bodyPr/>
          <a:lstStyle/>
          <a:p>
            <a:pPr eaLnBrk="1" fontAlgn="auto" hangingPunct="1">
              <a:spcAft>
                <a:spcPts val="0"/>
              </a:spcAft>
              <a:defRPr/>
            </a:pPr>
            <a:r>
              <a:rPr lang="el-GR" sz="2400" dirty="0" smtClean="0">
                <a:solidFill>
                  <a:srgbClr val="C00000"/>
                </a:solidFill>
              </a:rPr>
              <a:t>2. ΜΗΧΑΝΙΣΜΟΣ </a:t>
            </a:r>
            <a:r>
              <a:rPr lang="el-GR" sz="2400" dirty="0">
                <a:solidFill>
                  <a:srgbClr val="C00000"/>
                </a:solidFill>
              </a:rPr>
              <a:t>ΚΑΘΑΡΗΣ ΑΝΑΠΤΥΞΗΣ: ΒΑΣΙΚΑ</a:t>
            </a:r>
          </a:p>
        </p:txBody>
      </p:sp>
      <p:sp>
        <p:nvSpPr>
          <p:cNvPr id="139267" name="Rectangle 3"/>
          <p:cNvSpPr>
            <a:spLocks noGrp="1" noChangeArrowheads="1"/>
          </p:cNvSpPr>
          <p:nvPr>
            <p:ph idx="1"/>
          </p:nvPr>
        </p:nvSpPr>
        <p:spPr>
          <a:xfrm>
            <a:off x="179512" y="1196975"/>
            <a:ext cx="8712967" cy="5327650"/>
          </a:xfrm>
        </p:spPr>
        <p:txBody>
          <a:bodyPr>
            <a:normAutofit/>
          </a:bodyPr>
          <a:lstStyle/>
          <a:p>
            <a:pPr marL="365760" indent="-256032" eaLnBrk="1" fontAlgn="auto" hangingPunct="1">
              <a:spcAft>
                <a:spcPts val="0"/>
              </a:spcAft>
              <a:buFont typeface="Wingdings 3"/>
              <a:buChar char=""/>
              <a:defRPr/>
            </a:pPr>
            <a:r>
              <a:rPr lang="el-GR" sz="2000" dirty="0">
                <a:cs typeface="Times New Roman" pitchFamily="18" charset="0"/>
              </a:rPr>
              <a:t>Ο Μηχανισμός Καθαρής Ανάπτυξης είναι μιά αμοιβαία επωφελής πρόταση. Βιομηχανικές χώρες ή οι εταιρείες τους, μπορούν να αποκτήσουν πιστώσεις εκπομπών, ενώ οι αναπτυσσόμενες χώρες αποκτούν τεχνολογία και κεφάλαια  </a:t>
            </a:r>
          </a:p>
          <a:p>
            <a:pPr marL="365760" indent="-256032" eaLnBrk="1" fontAlgn="auto" hangingPunct="1">
              <a:spcAft>
                <a:spcPts val="0"/>
              </a:spcAft>
              <a:buFont typeface="Wingdings 3"/>
              <a:buChar char=""/>
              <a:defRPr/>
            </a:pPr>
            <a:r>
              <a:rPr lang="el-GR" sz="2000" b="1" dirty="0">
                <a:solidFill>
                  <a:srgbClr val="C00000"/>
                </a:solidFill>
                <a:cs typeface="Times New Roman" pitchFamily="18" charset="0"/>
              </a:rPr>
              <a:t>ΠΩΣ ΛΕΙΤΟΥΡΓΕΙ</a:t>
            </a:r>
          </a:p>
          <a:p>
            <a:pPr marL="365760" indent="-256032" eaLnBrk="1" fontAlgn="auto" hangingPunct="1">
              <a:spcAft>
                <a:spcPts val="0"/>
              </a:spcAft>
              <a:buFont typeface="Wingdings 3"/>
              <a:buChar char=""/>
              <a:defRPr/>
            </a:pPr>
            <a:r>
              <a:rPr lang="el-GR" sz="2000" dirty="0">
                <a:cs typeface="Times New Roman" pitchFamily="18" charset="0"/>
              </a:rPr>
              <a:t>Μιά εταιρεία από μιά βιομηχανική χώρα αναλαμβάνει την ανέγερση ενός ιδιαίτερα αποδοτικού σταθμού σε μιά αναπτυσσόμενη χώρα. (</a:t>
            </a:r>
            <a:r>
              <a:rPr lang="el-GR" sz="2000" dirty="0" err="1">
                <a:cs typeface="Times New Roman" pitchFamily="18" charset="0"/>
              </a:rPr>
              <a:t>Αλλοιώς</a:t>
            </a:r>
            <a:r>
              <a:rPr lang="el-GR" sz="2000" dirty="0">
                <a:cs typeface="Times New Roman" pitchFamily="18" charset="0"/>
              </a:rPr>
              <a:t> θα </a:t>
            </a:r>
            <a:r>
              <a:rPr lang="el-GR" sz="2000" dirty="0" err="1">
                <a:cs typeface="Times New Roman" pitchFamily="18" charset="0"/>
              </a:rPr>
              <a:t>ανεγείρετο</a:t>
            </a:r>
            <a:r>
              <a:rPr lang="el-GR" sz="2000" dirty="0">
                <a:cs typeface="Times New Roman" pitchFamily="18" charset="0"/>
              </a:rPr>
              <a:t> ένας «χειρότερος» σταθμός). Σαν αποτέλεσμα έχουμε μειώσεις εκπομπών κάτω από το επίπεδο που θα είχαμε αν δεν υπήρχε η επένδυση. Αυτές οι μειώσεις πιστοποιούνται ως πιστώσεις και οι δύο εταίροι – η αναπτυσσόμενη χώρα και η </a:t>
            </a:r>
            <a:r>
              <a:rPr lang="el-GR" sz="2000" dirty="0" err="1">
                <a:cs typeface="Times New Roman" pitchFamily="18" charset="0"/>
              </a:rPr>
              <a:t>επενδύουσα</a:t>
            </a:r>
            <a:r>
              <a:rPr lang="el-GR" sz="2000" dirty="0">
                <a:cs typeface="Times New Roman" pitchFamily="18" charset="0"/>
              </a:rPr>
              <a:t> εταιρεία – καθορίζουν πώς θα γίνει η κατανομή ανάμεσα τους.</a:t>
            </a:r>
          </a:p>
          <a:p>
            <a:pPr marL="365760" indent="-256032" eaLnBrk="1" fontAlgn="auto" hangingPunct="1">
              <a:spcAft>
                <a:spcPts val="0"/>
              </a:spcAft>
              <a:buFont typeface="Wingdings 3"/>
              <a:buChar char=""/>
              <a:defRPr/>
            </a:pPr>
            <a:r>
              <a:rPr lang="el-GR" sz="2000" dirty="0">
                <a:cs typeface="Times New Roman" pitchFamily="18" charset="0"/>
              </a:rPr>
              <a:t>Η αναπτυσσόμενη χώρα μπορεί να αποκτήσει τεχνολογία και κεφάλαιο, καθώς και πιστώσεις εκπομπών που μπορεί να πωλήσει ή αποταμιεύσει. Η εταιρεία αποκτά άδειες εκπομπών που μπορεί να τις χρησιμοποιήσει στην χώρα της </a:t>
            </a:r>
            <a:r>
              <a:rPr lang="el-GR" sz="2000" dirty="0" err="1">
                <a:cs typeface="Times New Roman" pitchFamily="18" charset="0"/>
              </a:rPr>
              <a:t>γιά</a:t>
            </a:r>
            <a:r>
              <a:rPr lang="el-GR" sz="2000" dirty="0">
                <a:cs typeface="Times New Roman" pitchFamily="18" charset="0"/>
              </a:rPr>
              <a:t> να καλύψει τις υποχρεώσεις της σε μείωση εκπομπών.</a:t>
            </a:r>
          </a:p>
          <a:p>
            <a:pPr marL="365760" indent="-256032" eaLnBrk="1" fontAlgn="auto" hangingPunct="1">
              <a:spcAft>
                <a:spcPts val="0"/>
              </a:spcAft>
              <a:buFont typeface="Wingdings 3"/>
              <a:buChar char=""/>
              <a:defRPr/>
            </a:pPr>
            <a:endParaRPr lang="el-GR" sz="2000" dirty="0"/>
          </a:p>
        </p:txBody>
      </p:sp>
    </p:spTree>
    <p:extLst>
      <p:ext uri="{BB962C8B-B14F-4D97-AF65-F5344CB8AC3E}">
        <p14:creationId xmlns:p14="http://schemas.microsoft.com/office/powerpoint/2010/main" val="348474542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260350"/>
            <a:ext cx="7772400" cy="288925"/>
          </a:xfrm>
        </p:spPr>
        <p:txBody>
          <a:bodyPr>
            <a:noAutofit/>
          </a:bodyPr>
          <a:lstStyle/>
          <a:p>
            <a:pPr eaLnBrk="1" fontAlgn="auto" hangingPunct="1">
              <a:spcAft>
                <a:spcPts val="0"/>
              </a:spcAft>
              <a:defRPr/>
            </a:pPr>
            <a:r>
              <a:rPr lang="el-GR" sz="2400" dirty="0" smtClean="0">
                <a:solidFill>
                  <a:srgbClr val="C00000"/>
                </a:solidFill>
                <a:cs typeface="Times New Roman" pitchFamily="18" charset="0"/>
              </a:rPr>
              <a:t>2. ΜΗΧΑΝΙΣΜΟΣ </a:t>
            </a:r>
            <a:r>
              <a:rPr lang="el-GR" sz="2400" dirty="0">
                <a:solidFill>
                  <a:srgbClr val="C00000"/>
                </a:solidFill>
                <a:cs typeface="Times New Roman" pitchFamily="18" charset="0"/>
              </a:rPr>
              <a:t>ΚΑΘΑΡΗΣ ΑΝΑΠΤΥΞΗΣ: ΠΛΕΟΝΕΚΤΗΜΑΤΑ</a:t>
            </a:r>
          </a:p>
        </p:txBody>
      </p:sp>
      <p:graphicFrame>
        <p:nvGraphicFramePr>
          <p:cNvPr id="140291" name="Group 3"/>
          <p:cNvGraphicFramePr>
            <a:graphicFrameLocks noGrp="1"/>
          </p:cNvGraphicFramePr>
          <p:nvPr>
            <p:ph type="tbl" idx="1"/>
          </p:nvPr>
        </p:nvGraphicFramePr>
        <p:xfrm>
          <a:off x="685800" y="692150"/>
          <a:ext cx="7772400" cy="6175693"/>
        </p:xfrm>
        <a:graphic>
          <a:graphicData uri="http://schemas.openxmlformats.org/drawingml/2006/table">
            <a:tbl>
              <a:tblPr/>
              <a:tblGrid>
                <a:gridCol w="7772400"/>
              </a:tblGrid>
              <a:tr h="12969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2000" b="0" i="0" u="sng" strike="noStrike" cap="none" normalizeH="0" baseline="0" dirty="0" smtClean="0">
                          <a:ln>
                            <a:noFill/>
                          </a:ln>
                          <a:solidFill>
                            <a:schemeClr val="tx1"/>
                          </a:solidFill>
                          <a:effectLst/>
                          <a:latin typeface="Times New Roman" pitchFamily="18" charset="0"/>
                          <a:cs typeface="Times New Roman" pitchFamily="18" charset="0"/>
                        </a:rPr>
                        <a:t>ΠΡΟΩΘΕΙΤΑΙ Η ΒΙΩΣΙΜΗ ΑΝΑΠΤΥΞΗ</a:t>
                      </a: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 Δημιουργείται ένα κίνητρο </a:t>
                      </a:r>
                      <a:r>
                        <a:rPr kumimoji="0" lang="el-GR" sz="2000" b="0" i="0" u="none" strike="noStrike" cap="none" normalizeH="0" baseline="0" dirty="0" err="1" smtClean="0">
                          <a:ln>
                            <a:noFill/>
                          </a:ln>
                          <a:solidFill>
                            <a:schemeClr val="tx1"/>
                          </a:solidFill>
                          <a:effectLst/>
                          <a:latin typeface="Times New Roman" pitchFamily="18" charset="0"/>
                          <a:cs typeface="Times New Roman" pitchFamily="18" charset="0"/>
                        </a:rPr>
                        <a:t>γιά</a:t>
                      </a: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 περιβαλλοντικά φιλικές επενδύσεις σε αναπτυσσόμενες χώρες, συνεισφέρουν στην οικονομική ανάπτυξη και προσφέρουν πλεονεκτήματα σε τοπικό επίπεδο. </a:t>
                      </a:r>
                      <a:endParaRPr kumimoji="0" lang="el-GR"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348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800" b="0" i="0" u="sng" strike="noStrike" cap="none" normalizeH="0" baseline="0" dirty="0" smtClean="0">
                          <a:ln>
                            <a:noFill/>
                          </a:ln>
                          <a:solidFill>
                            <a:schemeClr val="tx1"/>
                          </a:solidFill>
                          <a:effectLst/>
                          <a:latin typeface="Times New Roman" pitchFamily="18" charset="0"/>
                          <a:cs typeface="Times New Roman" pitchFamily="18" charset="0"/>
                        </a:rPr>
                        <a:t>ΕΝΘΑΡΡΥΝΕΤΑΙ Η ΣΥΜΜΟΡΦΩΣΗ ΣΕ ΠΕΡΙΒΑΛΛΟΝΤΙΚΟΥΣ ΣΤΟΧΟΥΣ</a:t>
                      </a:r>
                      <a:r>
                        <a:rPr kumimoji="0" lang="el-GR" sz="1800" b="0" i="0" u="none" strike="noStrike" cap="none" normalizeH="0" baseline="0" dirty="0" smtClean="0">
                          <a:ln>
                            <a:noFill/>
                          </a:ln>
                          <a:solidFill>
                            <a:schemeClr val="tx1"/>
                          </a:solidFill>
                          <a:effectLst/>
                          <a:latin typeface="Times New Roman" pitchFamily="18" charset="0"/>
                          <a:cs typeface="Times New Roman" pitchFamily="18" charset="0"/>
                        </a:rPr>
                        <a:t>. ΟΙ 3 ΜΗΧΑΝΙΣΜΟΙ ΕΠΙΤΡΕΠΟΥΝ ΣΤΙΣ ΑΝΑΠΤΥΣΣΟΜΕΝΕΣ ΧΩΡΕΣ ΝΑ ΕΞΑΣΦΑΛΙΣΟΥΝ ΕΚΕΙΝΕΣ ΤΙΣ ΜΕΙΩΣΕΙΣ ΕΚΠΟΜΠΩΝ ΠΟΥ ΕΙΝΑΙ ΠΕΡΙΣΣΟΤΕΡΟ ΟΙΚΟΝΟΜΙΚΕΣ, ΣΕ ΟΠΟΙΟ ΜΕΡΟΣ ΤΗΣ ΓΗΣ ΑΝΕΥΡΕΘΟΥΝ. </a:t>
                      </a:r>
                      <a:endParaRPr kumimoji="0" lang="el-GR" sz="1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36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800" b="0" i="0" u="sng" strike="noStrike" cap="none" normalizeH="0" baseline="0" smtClean="0">
                          <a:ln>
                            <a:noFill/>
                          </a:ln>
                          <a:solidFill>
                            <a:schemeClr val="tx1"/>
                          </a:solidFill>
                          <a:effectLst/>
                          <a:latin typeface="Times New Roman" pitchFamily="18" charset="0"/>
                          <a:cs typeface="Times New Roman" pitchFamily="18" charset="0"/>
                        </a:rPr>
                        <a:t>ΠΡΟΩΘΟΥΝΤΑΙ ΕΠΕΝΔΥΣΕΙΣ ΤΕΧΝΟΛΟΓΙΑΣ</a:t>
                      </a: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 Ο ΜΗΧΑΝΙΣΜΟΣ ΚΑΘΑΡΗΣ ΑΝΑΠΤΥΞΗΣ ΠΡΟΩΘΕΙ ΤΗΝ ΔΙΑΧΥΣΗ ΤΕΧΝΟΛΟΓΙΩΝ ΠΟΥ ΕΙΝΑΙ ΦΙΛΙΚΕΣ ΠΡΟΣ ΤΟ ΚΛΙΜΑ, ΚΑΙ ΔΗΜΙΟΥΡΓΕΙ ΜΙΑ ΠΑΓΚΟΣΜΙΑ ΑΓΟΡΑ ΓΙΑ ΑΥΤΕΣ.</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83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l-GR" sz="1800" b="0" i="0" u="sng" strike="noStrike" cap="none" normalizeH="0" baseline="0" smtClean="0">
                          <a:ln>
                            <a:noFill/>
                          </a:ln>
                          <a:solidFill>
                            <a:schemeClr val="tx1"/>
                          </a:solidFill>
                          <a:effectLst/>
                          <a:latin typeface="Times New Roman" pitchFamily="18" charset="0"/>
                          <a:cs typeface="Times New Roman" pitchFamily="18" charset="0"/>
                        </a:rPr>
                        <a:t>ΣΥΝΕΙΣΦΕΡΕΙ ΣΤΟ ΚΟΣΤΟΣ ΠΡΟΣΑΡΜΟΓΗΣ</a:t>
                      </a: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 Ο ΜΗΧΑΝΙΣΜΟΣ ΚΑΘΑΡΗΣ ΑΝΑΠΤΥΞΗΣ ΘΑ ΒΟΗΘΗΣΕΙ ΕΚΕΙΝΑ ΤΑ ΚΡΑΤΗ ΠΟΥ ΕΙΝΑΙ ΠΕΡΙΣΣΟΤΕΡΟ ΕΥΑΛΩΤΑ ΣΤΗΝ ΚΛΙΜΑΤΙΚΗ ΑΛΛΑΓΗ, ΚΑΘΩΣ, ΣΥΜΦΩΝΑ ΜΕ ΤΟ ΠΡΩΤΟΚΟΛΟ ΤΟΥ ΚΥΟΤΟ, ΕΝΑ ΠΟΣΟΣΤΟ ΤΩΝ «ΔΙΑΚΑΝΟΝΙΣΜΩΝ» ΑΠΟ ΤΑ ΕΡΓΑ ΠΟΥ ΠΡΟΚΡΙΝΟΝΤΑΙ ΘΑ ΧΡΗΣΙΜΟΠΟΙΗΘΕΙ ΓΙΑ </a:t>
                      </a: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ΝΑ ΒΟΗΘΗΣΕΙ ΕΚΕΙΝΑ ΤΑ ΚΡΑΤΗ ΣΤΟ ΚΟΣΤΟΣ ΠΡΟΣΑΡΜΟΓΗΣ ΣΤΗΝ ΚΛΙΜΑΤΙΚΗ ΑΛΛΑΓΗ. </a:t>
                      </a:r>
                      <a:endParaRPr kumimoji="0" lang="el-GR"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6394569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11188" y="404813"/>
            <a:ext cx="7772400" cy="771525"/>
          </a:xfrm>
        </p:spPr>
        <p:txBody>
          <a:bodyPr>
            <a:normAutofit/>
          </a:bodyPr>
          <a:lstStyle/>
          <a:p>
            <a:pPr eaLnBrk="1" fontAlgn="auto" hangingPunct="1">
              <a:spcAft>
                <a:spcPts val="0"/>
              </a:spcAft>
              <a:defRPr/>
            </a:pPr>
            <a:r>
              <a:rPr lang="el-GR" dirty="0" smtClean="0">
                <a:solidFill>
                  <a:srgbClr val="C00000"/>
                </a:solidFill>
              </a:rPr>
              <a:t>3. ΕΜΠΟΡΙΑ </a:t>
            </a:r>
            <a:r>
              <a:rPr lang="el-GR" dirty="0">
                <a:solidFill>
                  <a:srgbClr val="C00000"/>
                </a:solidFill>
              </a:rPr>
              <a:t>ΑΔΕΙΩΝ ΕΚΠΟΜΠΩΝ</a:t>
            </a:r>
          </a:p>
        </p:txBody>
      </p:sp>
      <p:sp>
        <p:nvSpPr>
          <p:cNvPr id="57346" name="Rectangle 3"/>
          <p:cNvSpPr>
            <a:spLocks noGrp="1" noChangeArrowheads="1"/>
          </p:cNvSpPr>
          <p:nvPr>
            <p:ph idx="1"/>
          </p:nvPr>
        </p:nvSpPr>
        <p:spPr>
          <a:xfrm>
            <a:off x="214282" y="1268413"/>
            <a:ext cx="8643998" cy="5184775"/>
          </a:xfrm>
        </p:spPr>
        <p:txBody>
          <a:bodyPr/>
          <a:lstStyle/>
          <a:p>
            <a:pPr marL="271463" indent="-184150" eaLnBrk="1" hangingPunct="1"/>
            <a:r>
              <a:rPr lang="el-GR" sz="2000" dirty="0" smtClean="0"/>
              <a:t>ΤΟ ΠΡΩΤΟΚΟΛΛΟ ΤΟΥ ΚΥΟΤΟ ΕΠΙΤΡΕΠΕΙ ΣΤΑ ΚΡΑΤΗ ΜΕ ΣΤΟΧΟΥΣ ΕΚΠΟΜΠΩΝ ΝΑ ΕΜΠΟΡΕΥΘΟΥΝ ΑΔΕΙΕΣ ΕΚΠΟΜΠΩΝ. </a:t>
            </a:r>
          </a:p>
          <a:p>
            <a:pPr marL="271463" indent="-184150" eaLnBrk="1" hangingPunct="1"/>
            <a:endParaRPr lang="en-US" sz="2000" dirty="0" smtClean="0"/>
          </a:p>
          <a:p>
            <a:pPr marL="271463" indent="-184150" eaLnBrk="1" hangingPunct="1"/>
            <a:r>
              <a:rPr lang="el-GR" sz="2000" dirty="0" smtClean="0"/>
              <a:t>ΕΠΙΤΥΓΧΑΝΕΤΑΙ ΕΤΣΙ ΜΕΙΩΣΗ ΕΚΠΟΜΠΩΝ ΜΕ ΤΟ ΜΙΚΡΟΤΕΡΟ ΚΟΣΤΟΣ.</a:t>
            </a:r>
          </a:p>
          <a:p>
            <a:pPr marL="271463" indent="-184150" eaLnBrk="1" hangingPunct="1"/>
            <a:endParaRPr lang="en-US" sz="2000" dirty="0" smtClean="0"/>
          </a:p>
          <a:p>
            <a:pPr marL="271463" indent="-184150" eaLnBrk="1" hangingPunct="1"/>
            <a:r>
              <a:rPr lang="el-GR" sz="2000" dirty="0" smtClean="0"/>
              <a:t>ΣΥΜΦΩΝΑ ΜΕ ΤΟΝ ΚΑΝΟΝΙΣΜΟ ΜΕΙΩΣΗΣ ΕΚΠΟΜΠΩΝ, ΤΑ ΚΡΑΤΗ Ή ΟΙ ΕΤΑΙΡΕΙΕΣ ΜΠΟΡΟΥΝ ΝΑ ΑΓΟΡΑΣΟΥΝ ΦΘΗΝΕΣ ΑΔΕΙΕΣ ΕΚΠΟΜΠΩΝ ΑΠΟ ΚΡΑΤΗ ΠΟΥ ΕΧΟΥΝ ΠΕΡΙΣΣΟΤΕΡΕΣ ΑΔΕΙΕΣ ΑΠΟ Ο,ΤΙ ΧΡΕΙΑΖΟΝΤΑΙ. (ΓΙΑΤΙ ΕΧΟΥΝ ΕΠΙΤΥΧΕΙ ΤΟΥΣ ΣΤΟΧΟΥΣ ΚΑΙ ΕΧΟΥΝ ΥΠΟΛΟΙΠΟ). </a:t>
            </a:r>
          </a:p>
          <a:p>
            <a:pPr marL="271463" indent="-184150" eaLnBrk="1" hangingPunct="1"/>
            <a:endParaRPr lang="en-US" sz="2000" dirty="0" smtClean="0"/>
          </a:p>
          <a:p>
            <a:pPr marL="271463" indent="-184150" eaLnBrk="1" hangingPunct="1"/>
            <a:r>
              <a:rPr lang="el-GR" sz="2000" dirty="0" smtClean="0"/>
              <a:t>ΣΤΗΝ ΟΥΣΙΑ ΕΠΙΛΕΓΕΤΑΙ</a:t>
            </a:r>
            <a:r>
              <a:rPr lang="en-US" sz="2000" dirty="0" smtClean="0"/>
              <a:t> </a:t>
            </a:r>
            <a:r>
              <a:rPr lang="el-GR" sz="2000" dirty="0" smtClean="0"/>
              <a:t>ΝΑ ΑΝΤΙΜΕΤΩΠΙΣΤΕΙ Η ΚΛΙΜΑΤΙΚΗ ΑΛΛΑΓΗ ΜΕΣΩ ΕΥΕΛΙΚΤΩΝ ΜΗΧΑΝΙΣΜΩΝ ΤΗΣ </a:t>
            </a:r>
            <a:r>
              <a:rPr lang="el-GR" sz="2000" b="1" u="sng" dirty="0" smtClean="0"/>
              <a:t>ΑΓΟΡΑΣ</a:t>
            </a:r>
            <a:r>
              <a:rPr lang="el-GR" sz="2000" dirty="0" smtClean="0"/>
              <a:t>, ΚΑΙ ΌΧΙ ΜΕΣΩ ΥΠΟΧΡΕΩΤΙΚΩΝ ΜΕΣΩΝ ΌΠΩΣ ΟΙ </a:t>
            </a:r>
            <a:r>
              <a:rPr lang="el-GR" sz="2000" b="1" u="sng" dirty="0" smtClean="0"/>
              <a:t>ΦΟΡΟΙ</a:t>
            </a:r>
            <a:r>
              <a:rPr lang="el-GR" sz="2000" dirty="0" smtClean="0"/>
              <a:t>.</a:t>
            </a:r>
          </a:p>
        </p:txBody>
      </p:sp>
    </p:spTree>
    <p:extLst>
      <p:ext uri="{BB962C8B-B14F-4D97-AF65-F5344CB8AC3E}">
        <p14:creationId xmlns:p14="http://schemas.microsoft.com/office/powerpoint/2010/main" val="36289178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14282" y="274638"/>
            <a:ext cx="8472518" cy="1143000"/>
          </a:xfrm>
        </p:spPr>
        <p:txBody>
          <a:bodyPr>
            <a:noAutofit/>
          </a:bodyPr>
          <a:lstStyle/>
          <a:p>
            <a:pPr eaLnBrk="1" fontAlgn="auto" hangingPunct="1">
              <a:spcAft>
                <a:spcPts val="0"/>
              </a:spcAft>
              <a:defRPr/>
            </a:pPr>
            <a:r>
              <a:rPr lang="el-GR" sz="3600" dirty="0" smtClean="0">
                <a:solidFill>
                  <a:srgbClr val="C00000"/>
                </a:solidFill>
              </a:rPr>
              <a:t>3. ΕΜΠΟΡΕΥΣΙΜΕΣ </a:t>
            </a:r>
            <a:r>
              <a:rPr lang="el-GR" sz="3600" dirty="0">
                <a:solidFill>
                  <a:srgbClr val="C00000"/>
                </a:solidFill>
              </a:rPr>
              <a:t>ΑΔΕΙΕΣ ΕΚΠΟΜΠΩΝ</a:t>
            </a:r>
          </a:p>
        </p:txBody>
      </p:sp>
      <p:sp>
        <p:nvSpPr>
          <p:cNvPr id="64514" name="Rectangle 3"/>
          <p:cNvSpPr>
            <a:spLocks noGrp="1" noChangeArrowheads="1"/>
          </p:cNvSpPr>
          <p:nvPr>
            <p:ph idx="1"/>
          </p:nvPr>
        </p:nvSpPr>
        <p:spPr/>
        <p:txBody>
          <a:bodyPr>
            <a:normAutofit/>
          </a:bodyPr>
          <a:lstStyle/>
          <a:p>
            <a:pPr eaLnBrk="1" hangingPunct="1">
              <a:lnSpc>
                <a:spcPct val="180000"/>
              </a:lnSpc>
            </a:pPr>
            <a:r>
              <a:rPr lang="el-GR" smtClean="0"/>
              <a:t>ΠΡΑΚΤΙΚΕΣ ΚΑΙ ΙΣΟΝΟΜΕΣ</a:t>
            </a:r>
          </a:p>
          <a:p>
            <a:pPr eaLnBrk="1" hangingPunct="1">
              <a:lnSpc>
                <a:spcPct val="180000"/>
              </a:lnSpc>
            </a:pPr>
            <a:r>
              <a:rPr lang="el-GR" smtClean="0"/>
              <a:t>ΕΥΕΛΙΚΤΕΣ ΣΕ ΔΙΕΘΝΕΣ ΕΠΙΠΕΔΟ</a:t>
            </a:r>
          </a:p>
          <a:p>
            <a:pPr eaLnBrk="1" hangingPunct="1">
              <a:lnSpc>
                <a:spcPct val="180000"/>
              </a:lnSpc>
            </a:pPr>
            <a:r>
              <a:rPr lang="el-GR" smtClean="0"/>
              <a:t>ΕΠΙΤΡΕΠΟΥΝ ΜΕΙΩΣΗ ΚΟΣΤΟΥΣ</a:t>
            </a:r>
          </a:p>
          <a:p>
            <a:pPr eaLnBrk="1" hangingPunct="1">
              <a:lnSpc>
                <a:spcPct val="180000"/>
              </a:lnSpc>
            </a:pPr>
            <a:r>
              <a:rPr lang="el-GR" smtClean="0"/>
              <a:t>ΑΡΕΣΤΕΣ ΣΤΙΣ ΚΥΒΕΡΝΗΣΕΙΣ ΓΙΑ ΜΕΓΑΛΥΤΕΡΟ ΕΛΕΓΧΟ ΕΚΠΟΜΠΩΝ</a:t>
            </a:r>
          </a:p>
          <a:p>
            <a:pPr eaLnBrk="1" hangingPunct="1">
              <a:buFontTx/>
              <a:buNone/>
            </a:pPr>
            <a:endParaRPr lang="el-GR" smtClean="0"/>
          </a:p>
        </p:txBody>
      </p:sp>
    </p:spTree>
    <p:extLst>
      <p:ext uri="{BB962C8B-B14F-4D97-AF65-F5344CB8AC3E}">
        <p14:creationId xmlns:p14="http://schemas.microsoft.com/office/powerpoint/2010/main" val="210902636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pPr eaLnBrk="1" fontAlgn="auto" hangingPunct="1">
              <a:spcAft>
                <a:spcPts val="0"/>
              </a:spcAft>
              <a:defRPr/>
            </a:pPr>
            <a:r>
              <a:rPr lang="el-GR" sz="3200" dirty="0" smtClean="0">
                <a:solidFill>
                  <a:srgbClr val="C00000"/>
                </a:solidFill>
              </a:rPr>
              <a:t>3. ΕΜΠΟΡ</a:t>
            </a:r>
            <a:r>
              <a:rPr lang="en-US" sz="3200" dirty="0">
                <a:solidFill>
                  <a:srgbClr val="C00000"/>
                </a:solidFill>
              </a:rPr>
              <a:t>I</a:t>
            </a:r>
            <a:r>
              <a:rPr lang="el-GR" sz="3200" dirty="0">
                <a:solidFill>
                  <a:srgbClr val="C00000"/>
                </a:solidFill>
              </a:rPr>
              <a:t>Α</a:t>
            </a:r>
            <a:r>
              <a:rPr lang="en-US" sz="3200" dirty="0">
                <a:solidFill>
                  <a:srgbClr val="C00000"/>
                </a:solidFill>
              </a:rPr>
              <a:t> </a:t>
            </a:r>
            <a:r>
              <a:rPr lang="el-GR" sz="3200" dirty="0">
                <a:solidFill>
                  <a:srgbClr val="C00000"/>
                </a:solidFill>
              </a:rPr>
              <a:t>ΕΚΠΟΜΠΩΝ</a:t>
            </a:r>
            <a:r>
              <a:rPr lang="en-US" sz="3200" dirty="0">
                <a:solidFill>
                  <a:srgbClr val="C00000"/>
                </a:solidFill>
              </a:rPr>
              <a:t> – </a:t>
            </a:r>
            <a:r>
              <a:rPr lang="el-GR" sz="3200" dirty="0">
                <a:solidFill>
                  <a:srgbClr val="C00000"/>
                </a:solidFill>
              </a:rPr>
              <a:t>ΒΑΣΙΚΗ ΙΔΕΑ</a:t>
            </a:r>
          </a:p>
        </p:txBody>
      </p:sp>
      <p:sp>
        <p:nvSpPr>
          <p:cNvPr id="65538" name="Rectangle 3"/>
          <p:cNvSpPr>
            <a:spLocks noGrp="1" noChangeArrowheads="1"/>
          </p:cNvSpPr>
          <p:nvPr>
            <p:ph idx="1"/>
          </p:nvPr>
        </p:nvSpPr>
        <p:spPr/>
        <p:txBody>
          <a:bodyPr>
            <a:normAutofit/>
          </a:bodyPr>
          <a:lstStyle/>
          <a:p>
            <a:pPr eaLnBrk="1" hangingPunct="1">
              <a:lnSpc>
                <a:spcPct val="240000"/>
              </a:lnSpc>
              <a:buFontTx/>
              <a:buNone/>
            </a:pPr>
            <a:r>
              <a:rPr lang="el-GR" smtClean="0"/>
              <a:t>	ΠΡΟΣΔΙΟΡΙΖΕΤΑΙ ΓΙΑ ΜΙΑ ΟΝΤΟΤΗΤΑ </a:t>
            </a:r>
          </a:p>
          <a:p>
            <a:pPr eaLnBrk="1" hangingPunct="1">
              <a:lnSpc>
                <a:spcPct val="240000"/>
              </a:lnSpc>
              <a:buFontTx/>
              <a:buNone/>
            </a:pPr>
            <a:r>
              <a:rPr lang="el-GR" smtClean="0"/>
              <a:t>	(ΚΡΑΤΟΣ, ΕΠΙΧΕΙΡΗΣΗ ΚΛΠ) </a:t>
            </a:r>
          </a:p>
          <a:p>
            <a:pPr eaLnBrk="1" hangingPunct="1">
              <a:lnSpc>
                <a:spcPct val="240000"/>
              </a:lnSpc>
              <a:buFontTx/>
              <a:buNone/>
            </a:pPr>
            <a:r>
              <a:rPr lang="el-GR" smtClean="0"/>
              <a:t>	ΕΝΑΣ </a:t>
            </a:r>
            <a:r>
              <a:rPr lang="el-GR" u="sng" smtClean="0"/>
              <a:t>ΣΤΟΧΟΣ/ΕΠΙΠΕΔΟ ΕΚΠΟΜΠΩΝ</a:t>
            </a:r>
            <a:r>
              <a:rPr lang="el-GR" smtClean="0"/>
              <a:t> ΤΟΝ ΟΠΟΙΟ ΔΕΝ ΕΠΙΤΡΕΠΕΤΑΙ ΝΑ ΥΠΕΡΒΕΙ.</a:t>
            </a:r>
          </a:p>
          <a:p>
            <a:pPr eaLnBrk="1" hangingPunct="1">
              <a:buFontTx/>
              <a:buNone/>
            </a:pPr>
            <a:endParaRPr lang="el-GR" smtClean="0"/>
          </a:p>
        </p:txBody>
      </p:sp>
    </p:spTree>
    <p:extLst>
      <p:ext uri="{BB962C8B-B14F-4D97-AF65-F5344CB8AC3E}">
        <p14:creationId xmlns:p14="http://schemas.microsoft.com/office/powerpoint/2010/main" val="122766053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fontAlgn="auto" hangingPunct="1">
              <a:spcAft>
                <a:spcPts val="0"/>
              </a:spcAft>
              <a:defRPr/>
            </a:pPr>
            <a:r>
              <a:rPr lang="el-GR" sz="3600" dirty="0" smtClean="0">
                <a:solidFill>
                  <a:srgbClr val="C00000"/>
                </a:solidFill>
              </a:rPr>
              <a:t>3. ΕΜΠΟΡ</a:t>
            </a:r>
            <a:r>
              <a:rPr lang="en-US" sz="3600" dirty="0">
                <a:solidFill>
                  <a:srgbClr val="C00000"/>
                </a:solidFill>
              </a:rPr>
              <a:t>I</a:t>
            </a:r>
            <a:r>
              <a:rPr lang="el-GR" sz="3600" dirty="0">
                <a:solidFill>
                  <a:srgbClr val="C00000"/>
                </a:solidFill>
              </a:rPr>
              <a:t>Α</a:t>
            </a:r>
            <a:r>
              <a:rPr lang="en-US" sz="3600" dirty="0">
                <a:solidFill>
                  <a:srgbClr val="C00000"/>
                </a:solidFill>
              </a:rPr>
              <a:t> </a:t>
            </a:r>
            <a:r>
              <a:rPr lang="el-GR" sz="3600" dirty="0">
                <a:solidFill>
                  <a:srgbClr val="C00000"/>
                </a:solidFill>
              </a:rPr>
              <a:t>ΕΚΠΟΜΠΩΝ</a:t>
            </a:r>
            <a:r>
              <a:rPr lang="en-US" sz="3600" dirty="0">
                <a:solidFill>
                  <a:srgbClr val="C00000"/>
                </a:solidFill>
              </a:rPr>
              <a:t> – </a:t>
            </a:r>
            <a:r>
              <a:rPr lang="el-GR" sz="3600" dirty="0">
                <a:solidFill>
                  <a:srgbClr val="C00000"/>
                </a:solidFill>
              </a:rPr>
              <a:t>ΒΑΣΙΚΗ ΙΔΕΑ</a:t>
            </a:r>
          </a:p>
        </p:txBody>
      </p:sp>
      <p:sp>
        <p:nvSpPr>
          <p:cNvPr id="61443" name="Rectangle 3"/>
          <p:cNvSpPr>
            <a:spLocks noGrp="1" noChangeArrowheads="1"/>
          </p:cNvSpPr>
          <p:nvPr>
            <p:ph idx="1"/>
          </p:nvPr>
        </p:nvSpPr>
        <p:spPr>
          <a:xfrm>
            <a:off x="285720" y="1214422"/>
            <a:ext cx="8429684" cy="4857784"/>
          </a:xfrm>
        </p:spPr>
        <p:txBody>
          <a:bodyPr>
            <a:noAutofit/>
          </a:bodyPr>
          <a:lstStyle/>
          <a:p>
            <a:pPr marL="365760" indent="-256032" eaLnBrk="1" fontAlgn="auto" hangingPunct="1">
              <a:lnSpc>
                <a:spcPct val="130000"/>
              </a:lnSpc>
              <a:spcAft>
                <a:spcPts val="0"/>
              </a:spcAft>
              <a:buFontTx/>
              <a:buNone/>
              <a:defRPr/>
            </a:pPr>
            <a:r>
              <a:rPr lang="el-GR" sz="2400" dirty="0"/>
              <a:t>	</a:t>
            </a:r>
            <a:r>
              <a:rPr lang="el-GR" sz="2400" b="1" u="sng" dirty="0"/>
              <a:t>ΕΝΑΛΛΑΚΤΙΚΕΣ ΛΥΣΕΙΣ:</a:t>
            </a:r>
          </a:p>
          <a:p>
            <a:pPr marL="365760" indent="-256032" eaLnBrk="1" fontAlgn="auto" hangingPunct="1">
              <a:lnSpc>
                <a:spcPct val="130000"/>
              </a:lnSpc>
              <a:spcAft>
                <a:spcPts val="0"/>
              </a:spcAft>
              <a:buFont typeface="Wingdings 3"/>
              <a:buChar char=""/>
              <a:defRPr/>
            </a:pPr>
            <a:r>
              <a:rPr lang="el-GR" sz="2400" dirty="0"/>
              <a:t>ΜΕΤΡΑ ΜΕΙΩΣΗΣ ΕΣΩΤΕΡΙΚΑ</a:t>
            </a:r>
          </a:p>
          <a:p>
            <a:pPr marL="365760" indent="-256032" eaLnBrk="1" fontAlgn="auto" hangingPunct="1">
              <a:lnSpc>
                <a:spcPct val="130000"/>
              </a:lnSpc>
              <a:spcAft>
                <a:spcPts val="0"/>
              </a:spcAft>
              <a:buFont typeface="Wingdings 3"/>
              <a:buChar char=""/>
              <a:defRPr/>
            </a:pPr>
            <a:r>
              <a:rPr lang="el-GR" sz="2400" dirty="0"/>
              <a:t>ΑΓΟΡΑ ΠΙΣΤΩΣΕΩΝ/</a:t>
            </a:r>
            <a:r>
              <a:rPr lang="en-US" sz="2400" dirty="0"/>
              <a:t>CREDITS</a:t>
            </a:r>
            <a:r>
              <a:rPr lang="el-GR" sz="2400" dirty="0"/>
              <a:t> ΑΠΟ ΑΛΛΗ ΟΝΤΟΤΗΤΑ, Η ΟΠΟΙΑ ΜΠΟΡΕΙ ΝΑ ΕΠΙΤΥΧΕΙ ΤΟΝ ΔΙΚΟ ΤΗΣ ΣΤΟΧΟ ΜΕΙΩΣΗΣ ΤΩΝ ΕΚΠΟΜΠΩΝ ΕΥΚΟΛΟΤΕΡΑ.</a:t>
            </a:r>
          </a:p>
          <a:p>
            <a:pPr marL="365760" indent="-256032" eaLnBrk="1" fontAlgn="auto" hangingPunct="1">
              <a:lnSpc>
                <a:spcPct val="130000"/>
              </a:lnSpc>
              <a:spcAft>
                <a:spcPts val="0"/>
              </a:spcAft>
              <a:buFont typeface="Wingdings 3"/>
              <a:buChar char=""/>
              <a:defRPr/>
            </a:pPr>
            <a:r>
              <a:rPr lang="el-GR" sz="2400" dirty="0"/>
              <a:t>ΕΤΣΙ, ΔΥΟ ΚΡΑΤΗ/ΕΠΙΧΕΙΡΗΣΕΙΣ ΘΑ ΑΝΤΑΛΛΑΞΟΥΝ ΠΟΣΑ ΕΚΠΟΜΠΩΝ ΑΝ ΕΙΝΑΙ ΟΙΚΟΝΟΜΙΚΑ ΣΥΜΦΕΡΟΝ.</a:t>
            </a:r>
          </a:p>
          <a:p>
            <a:pPr marL="365760" indent="-256032" eaLnBrk="1" fontAlgn="auto" hangingPunct="1">
              <a:lnSpc>
                <a:spcPct val="130000"/>
              </a:lnSpc>
              <a:spcAft>
                <a:spcPts val="0"/>
              </a:spcAft>
              <a:buFont typeface="Wingdings 3"/>
              <a:buChar char=""/>
              <a:defRPr/>
            </a:pPr>
            <a:r>
              <a:rPr lang="el-GR" sz="2000" i="1" dirty="0"/>
              <a:t>ΠΡΟΒΛΗΜΑ ΥΠΑΡΧΕΙ ΓΙΑ ΕΚΠΟΜΠΕΣ ΠΟΥ ΕΧΟΥΝ ΑΜΕΣΕΣ ΠΕΡΙΦΕΡΕΙΑΚΕΣ ΕΠΙΠΤΩΣΕΙΣ (ΌΜΩΣ </a:t>
            </a:r>
            <a:r>
              <a:rPr lang="en-US" sz="2000" i="1" dirty="0"/>
              <a:t>TO CO2</a:t>
            </a:r>
            <a:r>
              <a:rPr lang="el-GR" sz="2000" i="1" dirty="0"/>
              <a:t> ΕΧΕΙ ΠΑΓΚΟΣΜΙΕΣ ΕΠΙΠΤΩΣΕΙΣ – ΟΜΟΓΕΝΟΠΟΙΗΜΕΝΗ ΕΠΙΔΡΑΣΗ)</a:t>
            </a:r>
          </a:p>
          <a:p>
            <a:pPr marL="365760" indent="-256032" eaLnBrk="1" fontAlgn="auto" hangingPunct="1">
              <a:lnSpc>
                <a:spcPct val="90000"/>
              </a:lnSpc>
              <a:spcAft>
                <a:spcPts val="0"/>
              </a:spcAft>
              <a:buFontTx/>
              <a:buNone/>
              <a:defRPr/>
            </a:pPr>
            <a:endParaRPr lang="el-GR" sz="2000" i="1" dirty="0"/>
          </a:p>
        </p:txBody>
      </p:sp>
    </p:spTree>
    <p:extLst>
      <p:ext uri="{BB962C8B-B14F-4D97-AF65-F5344CB8AC3E}">
        <p14:creationId xmlns:p14="http://schemas.microsoft.com/office/powerpoint/2010/main" val="375102296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796908"/>
          </a:xfrm>
        </p:spPr>
        <p:txBody>
          <a:bodyPr>
            <a:noAutofit/>
          </a:bodyPr>
          <a:lstStyle/>
          <a:p>
            <a:pPr eaLnBrk="1" fontAlgn="auto" hangingPunct="1">
              <a:spcAft>
                <a:spcPts val="0"/>
              </a:spcAft>
              <a:defRPr/>
            </a:pPr>
            <a:r>
              <a:rPr lang="el-GR" sz="3200" dirty="0" smtClean="0">
                <a:solidFill>
                  <a:srgbClr val="C00000"/>
                </a:solidFill>
              </a:rPr>
              <a:t>3. ΕΜΠΟΡΙΑ </a:t>
            </a:r>
            <a:r>
              <a:rPr lang="el-GR" sz="3200" dirty="0">
                <a:solidFill>
                  <a:srgbClr val="C00000"/>
                </a:solidFill>
              </a:rPr>
              <a:t>ΕΚΠΟΜΠΩΝ - ΠΡΟΪΣΤΟΡΙΑ</a:t>
            </a:r>
          </a:p>
        </p:txBody>
      </p:sp>
      <p:sp>
        <p:nvSpPr>
          <p:cNvPr id="67586" name="Rectangle 3"/>
          <p:cNvSpPr>
            <a:spLocks noGrp="1" noChangeArrowheads="1"/>
          </p:cNvSpPr>
          <p:nvPr>
            <p:ph idx="1"/>
          </p:nvPr>
        </p:nvSpPr>
        <p:spPr/>
        <p:txBody>
          <a:bodyPr/>
          <a:lstStyle/>
          <a:p>
            <a:pPr eaLnBrk="1" hangingPunct="1"/>
            <a:r>
              <a:rPr lang="el-GR" smtClean="0"/>
              <a:t>ΣΥΣΤΗΜΑ ΕΜΠΟΡΕΥΣΙΜΩΝ ΑΝΤΑΛΛΑΓΩΝ ΓΙΑ </a:t>
            </a:r>
            <a:r>
              <a:rPr lang="en-US" smtClean="0"/>
              <a:t>SO</a:t>
            </a:r>
            <a:r>
              <a:rPr lang="en-US" sz="2000" smtClean="0"/>
              <a:t>2</a:t>
            </a:r>
            <a:r>
              <a:rPr lang="en-US" smtClean="0"/>
              <a:t> </a:t>
            </a:r>
            <a:r>
              <a:rPr lang="el-GR" smtClean="0"/>
              <a:t>ΚΑΙ </a:t>
            </a:r>
            <a:r>
              <a:rPr lang="en-US" smtClean="0"/>
              <a:t>AE</a:t>
            </a:r>
            <a:r>
              <a:rPr lang="el-GR" smtClean="0"/>
              <a:t>ΡΙΩΝ ΤΡΥΠΑΣ ΟΖΟΝΤΟΣ ΣΤΙΣ ΗΠΑ (1980)</a:t>
            </a:r>
          </a:p>
          <a:p>
            <a:pPr eaLnBrk="1" hangingPunct="1"/>
            <a:r>
              <a:rPr lang="el-GR" smtClean="0"/>
              <a:t>ΑΠΟΤΕΛΕΣΜΑΤΑ:</a:t>
            </a:r>
          </a:p>
          <a:p>
            <a:pPr eaLnBrk="1" hangingPunct="1">
              <a:buFontTx/>
              <a:buNone/>
            </a:pPr>
            <a:r>
              <a:rPr lang="el-GR" smtClean="0"/>
              <a:t>	Α. ΕΠΙΤΥΧΙΑ ΜΕ ΜΙΚΡΟ ΚΟΣΤΟΣ</a:t>
            </a:r>
          </a:p>
          <a:p>
            <a:pPr eaLnBrk="1" hangingPunct="1">
              <a:buFontTx/>
              <a:buNone/>
            </a:pPr>
            <a:r>
              <a:rPr lang="el-GR" smtClean="0"/>
              <a:t>	Β. ΜΕΓΑΛΗ ΕΥΕΛΙΞΙΑ ΚΑΙ</a:t>
            </a:r>
          </a:p>
          <a:p>
            <a:pPr eaLnBrk="1" hangingPunct="1">
              <a:buFontTx/>
              <a:buNone/>
            </a:pPr>
            <a:r>
              <a:rPr lang="el-GR" smtClean="0"/>
              <a:t>	Γ. ΕΠΙΤΡΕΠΕΙ ΚΑΙΝΟΥΡΓΙΕΣ ΙΔΕΕΣ ΝΑ    	ΔΟΚΙΜΑΣΤΟΥΝ</a:t>
            </a:r>
          </a:p>
          <a:p>
            <a:pPr eaLnBrk="1" hangingPunct="1">
              <a:buFontTx/>
              <a:buNone/>
            </a:pPr>
            <a:endParaRPr lang="el-GR" smtClean="0"/>
          </a:p>
        </p:txBody>
      </p:sp>
    </p:spTree>
    <p:extLst>
      <p:ext uri="{BB962C8B-B14F-4D97-AF65-F5344CB8AC3E}">
        <p14:creationId xmlns:p14="http://schemas.microsoft.com/office/powerpoint/2010/main" val="462747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274638"/>
            <a:ext cx="8229600" cy="922337"/>
          </a:xfrm>
        </p:spPr>
        <p:txBody>
          <a:bodyPr/>
          <a:lstStyle/>
          <a:p>
            <a:pPr eaLnBrk="1" hangingPunct="1"/>
            <a:r>
              <a:rPr lang="el-GR" altLang="en-US" smtClean="0"/>
              <a:t>Πληθυσμός της Γης 1800-1996</a:t>
            </a:r>
          </a:p>
        </p:txBody>
      </p:sp>
      <p:sp>
        <p:nvSpPr>
          <p:cNvPr id="7171" name="Rectangle 126"/>
          <p:cNvSpPr>
            <a:spLocks noChangeArrowheads="1"/>
          </p:cNvSpPr>
          <p:nvPr/>
        </p:nvSpPr>
        <p:spPr bwMode="auto">
          <a:xfrm>
            <a:off x="7175500" y="5821363"/>
            <a:ext cx="12842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29</a:t>
            </a:r>
            <a:endParaRPr lang="el-GR" altLang="en-US" sz="2000"/>
          </a:p>
        </p:txBody>
      </p:sp>
      <p:sp>
        <p:nvSpPr>
          <p:cNvPr id="7172" name="Rectangle 125"/>
          <p:cNvSpPr>
            <a:spLocks noChangeArrowheads="1"/>
          </p:cNvSpPr>
          <p:nvPr/>
        </p:nvSpPr>
        <p:spPr bwMode="auto">
          <a:xfrm>
            <a:off x="5964238" y="5821363"/>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13</a:t>
            </a:r>
            <a:endParaRPr lang="el-GR" altLang="en-US" sz="2000"/>
          </a:p>
        </p:txBody>
      </p:sp>
      <p:sp>
        <p:nvSpPr>
          <p:cNvPr id="7173" name="Rectangle 124"/>
          <p:cNvSpPr>
            <a:spLocks noChangeArrowheads="1"/>
          </p:cNvSpPr>
          <p:nvPr/>
        </p:nvSpPr>
        <p:spPr bwMode="auto">
          <a:xfrm>
            <a:off x="4756150" y="5821363"/>
            <a:ext cx="12080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6</a:t>
            </a:r>
            <a:endParaRPr lang="el-GR" altLang="en-US" sz="2000"/>
          </a:p>
        </p:txBody>
      </p:sp>
      <p:sp>
        <p:nvSpPr>
          <p:cNvPr id="7174" name="Rectangle 123"/>
          <p:cNvSpPr>
            <a:spLocks noChangeArrowheads="1"/>
          </p:cNvSpPr>
          <p:nvPr/>
        </p:nvSpPr>
        <p:spPr bwMode="auto">
          <a:xfrm>
            <a:off x="3544888" y="5821363"/>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a:t>
            </a:r>
            <a:endParaRPr lang="el-GR" altLang="en-US" sz="2000"/>
          </a:p>
        </p:txBody>
      </p:sp>
      <p:sp>
        <p:nvSpPr>
          <p:cNvPr id="7175" name="Rectangle 122"/>
          <p:cNvSpPr>
            <a:spLocks noChangeArrowheads="1"/>
          </p:cNvSpPr>
          <p:nvPr/>
        </p:nvSpPr>
        <p:spPr bwMode="auto">
          <a:xfrm>
            <a:off x="2562225" y="5821363"/>
            <a:ext cx="9826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a:t>
            </a:r>
            <a:endParaRPr lang="el-GR" altLang="en-US" sz="2000"/>
          </a:p>
        </p:txBody>
      </p:sp>
      <p:sp>
        <p:nvSpPr>
          <p:cNvPr id="7176" name="Rectangle 121"/>
          <p:cNvSpPr>
            <a:spLocks noChangeArrowheads="1"/>
          </p:cNvSpPr>
          <p:nvPr/>
        </p:nvSpPr>
        <p:spPr bwMode="auto">
          <a:xfrm>
            <a:off x="900113" y="5821363"/>
            <a:ext cx="166211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ΩΚΕΑΝΙΑ</a:t>
            </a:r>
            <a:endParaRPr lang="el-GR" altLang="en-US" sz="2000"/>
          </a:p>
        </p:txBody>
      </p:sp>
      <p:sp>
        <p:nvSpPr>
          <p:cNvPr id="7177" name="Rectangle 120"/>
          <p:cNvSpPr>
            <a:spLocks noChangeArrowheads="1"/>
          </p:cNvSpPr>
          <p:nvPr/>
        </p:nvSpPr>
        <p:spPr bwMode="auto">
          <a:xfrm>
            <a:off x="7175500" y="5121275"/>
            <a:ext cx="128428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299</a:t>
            </a:r>
            <a:endParaRPr lang="el-GR" altLang="en-US" sz="2000"/>
          </a:p>
        </p:txBody>
      </p:sp>
      <p:sp>
        <p:nvSpPr>
          <p:cNvPr id="7178" name="Rectangle 119"/>
          <p:cNvSpPr>
            <a:spLocks noChangeArrowheads="1"/>
          </p:cNvSpPr>
          <p:nvPr/>
        </p:nvSpPr>
        <p:spPr bwMode="auto">
          <a:xfrm>
            <a:off x="5964238" y="5121275"/>
            <a:ext cx="1211262"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172</a:t>
            </a:r>
            <a:endParaRPr lang="el-GR" altLang="en-US" sz="2000"/>
          </a:p>
        </p:txBody>
      </p:sp>
      <p:sp>
        <p:nvSpPr>
          <p:cNvPr id="7179" name="Rectangle 118"/>
          <p:cNvSpPr>
            <a:spLocks noChangeArrowheads="1"/>
          </p:cNvSpPr>
          <p:nvPr/>
        </p:nvSpPr>
        <p:spPr bwMode="auto">
          <a:xfrm>
            <a:off x="4756150" y="5121275"/>
            <a:ext cx="1208088"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82</a:t>
            </a:r>
            <a:endParaRPr lang="el-GR" altLang="en-US" sz="2000"/>
          </a:p>
        </p:txBody>
      </p:sp>
      <p:sp>
        <p:nvSpPr>
          <p:cNvPr id="7180" name="Rectangle 117"/>
          <p:cNvSpPr>
            <a:spLocks noChangeArrowheads="1"/>
          </p:cNvSpPr>
          <p:nvPr/>
        </p:nvSpPr>
        <p:spPr bwMode="auto">
          <a:xfrm>
            <a:off x="3544888" y="5121275"/>
            <a:ext cx="1211262"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26</a:t>
            </a:r>
            <a:endParaRPr lang="el-GR" altLang="en-US" sz="2000"/>
          </a:p>
        </p:txBody>
      </p:sp>
      <p:sp>
        <p:nvSpPr>
          <p:cNvPr id="7181" name="Rectangle 116"/>
          <p:cNvSpPr>
            <a:spLocks noChangeArrowheads="1"/>
          </p:cNvSpPr>
          <p:nvPr/>
        </p:nvSpPr>
        <p:spPr bwMode="auto">
          <a:xfrm>
            <a:off x="2562225" y="5121275"/>
            <a:ext cx="982663"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7</a:t>
            </a:r>
            <a:endParaRPr lang="el-GR" altLang="en-US" sz="2000"/>
          </a:p>
        </p:txBody>
      </p:sp>
      <p:sp>
        <p:nvSpPr>
          <p:cNvPr id="7182" name="Rectangle 115"/>
          <p:cNvSpPr>
            <a:spLocks noChangeArrowheads="1"/>
          </p:cNvSpPr>
          <p:nvPr/>
        </p:nvSpPr>
        <p:spPr bwMode="auto">
          <a:xfrm>
            <a:off x="900113" y="5121275"/>
            <a:ext cx="1662112"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Β.ΑΜΕΡΙΚΗ</a:t>
            </a:r>
            <a:endParaRPr lang="el-GR" altLang="en-US" sz="2000"/>
          </a:p>
        </p:txBody>
      </p:sp>
      <p:sp>
        <p:nvSpPr>
          <p:cNvPr id="7183" name="Rectangle 114"/>
          <p:cNvSpPr>
            <a:spLocks noChangeArrowheads="1"/>
          </p:cNvSpPr>
          <p:nvPr/>
        </p:nvSpPr>
        <p:spPr bwMode="auto">
          <a:xfrm>
            <a:off x="7175500" y="4421188"/>
            <a:ext cx="1284288"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484</a:t>
            </a:r>
            <a:endParaRPr lang="el-GR" altLang="en-US" sz="2000"/>
          </a:p>
        </p:txBody>
      </p:sp>
      <p:sp>
        <p:nvSpPr>
          <p:cNvPr id="7184" name="Rectangle 113"/>
          <p:cNvSpPr>
            <a:spLocks noChangeArrowheads="1"/>
          </p:cNvSpPr>
          <p:nvPr/>
        </p:nvSpPr>
        <p:spPr bwMode="auto">
          <a:xfrm>
            <a:off x="5964238" y="4421188"/>
            <a:ext cx="1211262"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166</a:t>
            </a:r>
            <a:endParaRPr lang="el-GR" altLang="en-US" sz="2000"/>
          </a:p>
        </p:txBody>
      </p:sp>
      <p:sp>
        <p:nvSpPr>
          <p:cNvPr id="7185" name="Rectangle 112"/>
          <p:cNvSpPr>
            <a:spLocks noChangeArrowheads="1"/>
          </p:cNvSpPr>
          <p:nvPr/>
        </p:nvSpPr>
        <p:spPr bwMode="auto">
          <a:xfrm>
            <a:off x="4756150" y="4421188"/>
            <a:ext cx="1208088"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74</a:t>
            </a:r>
            <a:endParaRPr lang="el-GR" altLang="en-US" sz="2000"/>
          </a:p>
        </p:txBody>
      </p:sp>
      <p:sp>
        <p:nvSpPr>
          <p:cNvPr id="7186" name="Rectangle 111"/>
          <p:cNvSpPr>
            <a:spLocks noChangeArrowheads="1"/>
          </p:cNvSpPr>
          <p:nvPr/>
        </p:nvSpPr>
        <p:spPr bwMode="auto">
          <a:xfrm>
            <a:off x="3544888" y="4421188"/>
            <a:ext cx="1211262"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38</a:t>
            </a:r>
            <a:endParaRPr lang="el-GR" altLang="en-US" sz="2000"/>
          </a:p>
        </p:txBody>
      </p:sp>
      <p:sp>
        <p:nvSpPr>
          <p:cNvPr id="7187" name="Rectangle 110"/>
          <p:cNvSpPr>
            <a:spLocks noChangeArrowheads="1"/>
          </p:cNvSpPr>
          <p:nvPr/>
        </p:nvSpPr>
        <p:spPr bwMode="auto">
          <a:xfrm>
            <a:off x="2562225" y="4421188"/>
            <a:ext cx="982663"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24</a:t>
            </a:r>
            <a:endParaRPr lang="el-GR" altLang="en-US" sz="2000"/>
          </a:p>
        </p:txBody>
      </p:sp>
      <p:sp>
        <p:nvSpPr>
          <p:cNvPr id="7188" name="Rectangle 109"/>
          <p:cNvSpPr>
            <a:spLocks noChangeArrowheads="1"/>
          </p:cNvSpPr>
          <p:nvPr/>
        </p:nvSpPr>
        <p:spPr bwMode="auto">
          <a:xfrm>
            <a:off x="900113" y="4365625"/>
            <a:ext cx="1662112"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Ν.ΑΜΕΡΙΚΗ ΚΑΡΑΪΒΙΚΗ</a:t>
            </a:r>
            <a:endParaRPr lang="el-GR" altLang="en-US" sz="2000"/>
          </a:p>
        </p:txBody>
      </p:sp>
      <p:sp>
        <p:nvSpPr>
          <p:cNvPr id="7189" name="Rectangle 108"/>
          <p:cNvSpPr>
            <a:spLocks noChangeArrowheads="1"/>
          </p:cNvSpPr>
          <p:nvPr/>
        </p:nvSpPr>
        <p:spPr bwMode="auto">
          <a:xfrm>
            <a:off x="7175500" y="4025900"/>
            <a:ext cx="128428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729</a:t>
            </a:r>
            <a:endParaRPr lang="el-GR" altLang="en-US" sz="2000"/>
          </a:p>
        </p:txBody>
      </p:sp>
      <p:sp>
        <p:nvSpPr>
          <p:cNvPr id="7190" name="Rectangle 107"/>
          <p:cNvSpPr>
            <a:spLocks noChangeArrowheads="1"/>
          </p:cNvSpPr>
          <p:nvPr/>
        </p:nvSpPr>
        <p:spPr bwMode="auto">
          <a:xfrm>
            <a:off x="5964238" y="4025900"/>
            <a:ext cx="121126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547</a:t>
            </a:r>
            <a:endParaRPr lang="el-GR" altLang="en-US" sz="2000"/>
          </a:p>
        </p:txBody>
      </p:sp>
      <p:sp>
        <p:nvSpPr>
          <p:cNvPr id="7191" name="Rectangle 106"/>
          <p:cNvSpPr>
            <a:spLocks noChangeArrowheads="1"/>
          </p:cNvSpPr>
          <p:nvPr/>
        </p:nvSpPr>
        <p:spPr bwMode="auto">
          <a:xfrm>
            <a:off x="4756150" y="4025900"/>
            <a:ext cx="120808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408</a:t>
            </a:r>
            <a:endParaRPr lang="el-GR" altLang="en-US" sz="2000"/>
          </a:p>
        </p:txBody>
      </p:sp>
      <p:sp>
        <p:nvSpPr>
          <p:cNvPr id="7192" name="Rectangle 105"/>
          <p:cNvSpPr>
            <a:spLocks noChangeArrowheads="1"/>
          </p:cNvSpPr>
          <p:nvPr/>
        </p:nvSpPr>
        <p:spPr bwMode="auto">
          <a:xfrm>
            <a:off x="3544888" y="4025900"/>
            <a:ext cx="121126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276</a:t>
            </a:r>
            <a:endParaRPr lang="el-GR" altLang="en-US" sz="2000"/>
          </a:p>
        </p:txBody>
      </p:sp>
      <p:sp>
        <p:nvSpPr>
          <p:cNvPr id="7193" name="Rectangle 104"/>
          <p:cNvSpPr>
            <a:spLocks noChangeArrowheads="1"/>
          </p:cNvSpPr>
          <p:nvPr/>
        </p:nvSpPr>
        <p:spPr bwMode="auto">
          <a:xfrm>
            <a:off x="2562225" y="4025900"/>
            <a:ext cx="982663"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203</a:t>
            </a:r>
            <a:endParaRPr lang="el-GR" altLang="en-US" sz="2000"/>
          </a:p>
        </p:txBody>
      </p:sp>
      <p:sp>
        <p:nvSpPr>
          <p:cNvPr id="7194" name="Rectangle 103"/>
          <p:cNvSpPr>
            <a:spLocks noChangeArrowheads="1"/>
          </p:cNvSpPr>
          <p:nvPr/>
        </p:nvSpPr>
        <p:spPr bwMode="auto">
          <a:xfrm>
            <a:off x="900113" y="4025900"/>
            <a:ext cx="166211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ΕΥΡΩΠΗ</a:t>
            </a:r>
            <a:endParaRPr lang="el-GR" altLang="en-US" sz="2000"/>
          </a:p>
        </p:txBody>
      </p:sp>
      <p:sp>
        <p:nvSpPr>
          <p:cNvPr id="7195" name="Rectangle 102"/>
          <p:cNvSpPr>
            <a:spLocks noChangeArrowheads="1"/>
          </p:cNvSpPr>
          <p:nvPr/>
        </p:nvSpPr>
        <p:spPr bwMode="auto">
          <a:xfrm>
            <a:off x="7175500" y="3630613"/>
            <a:ext cx="12842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3488</a:t>
            </a:r>
            <a:endParaRPr lang="el-GR" altLang="en-US" sz="2000"/>
          </a:p>
        </p:txBody>
      </p:sp>
      <p:sp>
        <p:nvSpPr>
          <p:cNvPr id="7196" name="Rectangle 101"/>
          <p:cNvSpPr>
            <a:spLocks noChangeArrowheads="1"/>
          </p:cNvSpPr>
          <p:nvPr/>
        </p:nvSpPr>
        <p:spPr bwMode="auto">
          <a:xfrm>
            <a:off x="5964238" y="3630613"/>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1402</a:t>
            </a:r>
            <a:endParaRPr lang="el-GR" altLang="en-US" sz="2000"/>
          </a:p>
        </p:txBody>
      </p:sp>
      <p:sp>
        <p:nvSpPr>
          <p:cNvPr id="7197" name="Rectangle 100"/>
          <p:cNvSpPr>
            <a:spLocks noChangeArrowheads="1"/>
          </p:cNvSpPr>
          <p:nvPr/>
        </p:nvSpPr>
        <p:spPr bwMode="auto">
          <a:xfrm>
            <a:off x="4756150" y="3630613"/>
            <a:ext cx="12080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947</a:t>
            </a:r>
            <a:endParaRPr lang="el-GR" altLang="en-US" sz="2000"/>
          </a:p>
        </p:txBody>
      </p:sp>
      <p:sp>
        <p:nvSpPr>
          <p:cNvPr id="7198" name="Rectangle 99"/>
          <p:cNvSpPr>
            <a:spLocks noChangeArrowheads="1"/>
          </p:cNvSpPr>
          <p:nvPr/>
        </p:nvSpPr>
        <p:spPr bwMode="auto">
          <a:xfrm>
            <a:off x="3544888" y="3630613"/>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809</a:t>
            </a:r>
            <a:endParaRPr lang="el-GR" altLang="en-US" sz="2000"/>
          </a:p>
        </p:txBody>
      </p:sp>
      <p:sp>
        <p:nvSpPr>
          <p:cNvPr id="7199" name="Rectangle 98"/>
          <p:cNvSpPr>
            <a:spLocks noChangeArrowheads="1"/>
          </p:cNvSpPr>
          <p:nvPr/>
        </p:nvSpPr>
        <p:spPr bwMode="auto">
          <a:xfrm>
            <a:off x="2562225" y="3630613"/>
            <a:ext cx="9826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635</a:t>
            </a:r>
            <a:endParaRPr lang="el-GR" altLang="en-US" sz="2000"/>
          </a:p>
        </p:txBody>
      </p:sp>
      <p:sp>
        <p:nvSpPr>
          <p:cNvPr id="7200" name="Rectangle 97"/>
          <p:cNvSpPr>
            <a:spLocks noChangeArrowheads="1"/>
          </p:cNvSpPr>
          <p:nvPr/>
        </p:nvSpPr>
        <p:spPr bwMode="auto">
          <a:xfrm>
            <a:off x="900113" y="3630613"/>
            <a:ext cx="166211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ΑΣΙΑ</a:t>
            </a:r>
            <a:endParaRPr lang="el-GR" altLang="en-US" sz="2000"/>
          </a:p>
        </p:txBody>
      </p:sp>
      <p:sp>
        <p:nvSpPr>
          <p:cNvPr id="7201" name="Rectangle 96"/>
          <p:cNvSpPr>
            <a:spLocks noChangeArrowheads="1"/>
          </p:cNvSpPr>
          <p:nvPr/>
        </p:nvSpPr>
        <p:spPr bwMode="auto">
          <a:xfrm>
            <a:off x="7175500" y="3235325"/>
            <a:ext cx="128428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739</a:t>
            </a:r>
            <a:endParaRPr lang="el-GR" altLang="en-US" sz="2000"/>
          </a:p>
        </p:txBody>
      </p:sp>
      <p:sp>
        <p:nvSpPr>
          <p:cNvPr id="7202" name="Rectangle 95"/>
          <p:cNvSpPr>
            <a:spLocks noChangeArrowheads="1"/>
          </p:cNvSpPr>
          <p:nvPr/>
        </p:nvSpPr>
        <p:spPr bwMode="auto">
          <a:xfrm>
            <a:off x="5964238" y="3235325"/>
            <a:ext cx="121126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224</a:t>
            </a:r>
            <a:endParaRPr lang="el-GR" altLang="en-US" sz="2000"/>
          </a:p>
        </p:txBody>
      </p:sp>
      <p:sp>
        <p:nvSpPr>
          <p:cNvPr id="7203" name="Rectangle 94"/>
          <p:cNvSpPr>
            <a:spLocks noChangeArrowheads="1"/>
          </p:cNvSpPr>
          <p:nvPr/>
        </p:nvSpPr>
        <p:spPr bwMode="auto">
          <a:xfrm>
            <a:off x="4756150" y="3235325"/>
            <a:ext cx="120808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133</a:t>
            </a:r>
            <a:endParaRPr lang="el-GR" altLang="en-US" sz="2000"/>
          </a:p>
        </p:txBody>
      </p:sp>
      <p:sp>
        <p:nvSpPr>
          <p:cNvPr id="7204" name="Rectangle 93"/>
          <p:cNvSpPr>
            <a:spLocks noChangeArrowheads="1"/>
          </p:cNvSpPr>
          <p:nvPr/>
        </p:nvSpPr>
        <p:spPr bwMode="auto">
          <a:xfrm>
            <a:off x="3544888" y="3235325"/>
            <a:ext cx="121126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111</a:t>
            </a:r>
            <a:endParaRPr lang="el-GR" altLang="en-US" sz="2000"/>
          </a:p>
        </p:txBody>
      </p:sp>
      <p:sp>
        <p:nvSpPr>
          <p:cNvPr id="7205" name="Rectangle 92"/>
          <p:cNvSpPr>
            <a:spLocks noChangeArrowheads="1"/>
          </p:cNvSpPr>
          <p:nvPr/>
        </p:nvSpPr>
        <p:spPr bwMode="auto">
          <a:xfrm>
            <a:off x="2562225" y="3235325"/>
            <a:ext cx="982663"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107</a:t>
            </a:r>
            <a:endParaRPr lang="el-GR" altLang="en-US" sz="2000"/>
          </a:p>
        </p:txBody>
      </p:sp>
      <p:sp>
        <p:nvSpPr>
          <p:cNvPr id="7206" name="Rectangle 91"/>
          <p:cNvSpPr>
            <a:spLocks noChangeArrowheads="1"/>
          </p:cNvSpPr>
          <p:nvPr/>
        </p:nvSpPr>
        <p:spPr bwMode="auto">
          <a:xfrm>
            <a:off x="900113" y="3235325"/>
            <a:ext cx="1662112"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ΑΦΡΙΚΗ</a:t>
            </a:r>
            <a:endParaRPr lang="el-GR" altLang="en-US" sz="2000"/>
          </a:p>
        </p:txBody>
      </p:sp>
      <p:sp>
        <p:nvSpPr>
          <p:cNvPr id="7207" name="Rectangle 90"/>
          <p:cNvSpPr>
            <a:spLocks noChangeArrowheads="1"/>
          </p:cNvSpPr>
          <p:nvPr/>
        </p:nvSpPr>
        <p:spPr bwMode="auto">
          <a:xfrm>
            <a:off x="7175500" y="2840038"/>
            <a:ext cx="12842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5768</a:t>
            </a:r>
            <a:endParaRPr lang="el-GR" altLang="en-US" sz="2000"/>
          </a:p>
        </p:txBody>
      </p:sp>
      <p:sp>
        <p:nvSpPr>
          <p:cNvPr id="7208" name="Rectangle 89"/>
          <p:cNvSpPr>
            <a:spLocks noChangeArrowheads="1"/>
          </p:cNvSpPr>
          <p:nvPr/>
        </p:nvSpPr>
        <p:spPr bwMode="auto">
          <a:xfrm>
            <a:off x="5964238" y="2840038"/>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2524</a:t>
            </a:r>
            <a:endParaRPr lang="el-GR" altLang="en-US" sz="2000"/>
          </a:p>
        </p:txBody>
      </p:sp>
      <p:sp>
        <p:nvSpPr>
          <p:cNvPr id="7209" name="Rectangle 88"/>
          <p:cNvSpPr>
            <a:spLocks noChangeArrowheads="1"/>
          </p:cNvSpPr>
          <p:nvPr/>
        </p:nvSpPr>
        <p:spPr bwMode="auto">
          <a:xfrm>
            <a:off x="4756150" y="2840038"/>
            <a:ext cx="12080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1650</a:t>
            </a:r>
            <a:endParaRPr lang="el-GR" altLang="en-US" sz="2000"/>
          </a:p>
        </p:txBody>
      </p:sp>
      <p:sp>
        <p:nvSpPr>
          <p:cNvPr id="7210" name="Rectangle 87"/>
          <p:cNvSpPr>
            <a:spLocks noChangeArrowheads="1"/>
          </p:cNvSpPr>
          <p:nvPr/>
        </p:nvSpPr>
        <p:spPr bwMode="auto">
          <a:xfrm>
            <a:off x="3544888" y="2840038"/>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1262</a:t>
            </a:r>
            <a:endParaRPr lang="el-GR" altLang="en-US" sz="2000"/>
          </a:p>
        </p:txBody>
      </p:sp>
      <p:sp>
        <p:nvSpPr>
          <p:cNvPr id="7211" name="Rectangle 86"/>
          <p:cNvSpPr>
            <a:spLocks noChangeArrowheads="1"/>
          </p:cNvSpPr>
          <p:nvPr/>
        </p:nvSpPr>
        <p:spPr bwMode="auto">
          <a:xfrm>
            <a:off x="2562225" y="2840038"/>
            <a:ext cx="9826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978</a:t>
            </a:r>
            <a:endParaRPr lang="el-GR" altLang="en-US" sz="2000"/>
          </a:p>
        </p:txBody>
      </p:sp>
      <p:sp>
        <p:nvSpPr>
          <p:cNvPr id="7212" name="Rectangle 85"/>
          <p:cNvSpPr>
            <a:spLocks noChangeArrowheads="1"/>
          </p:cNvSpPr>
          <p:nvPr/>
        </p:nvSpPr>
        <p:spPr bwMode="auto">
          <a:xfrm>
            <a:off x="900113" y="2840038"/>
            <a:ext cx="166211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ΣΥΝΟΛΟ</a:t>
            </a:r>
            <a:endParaRPr lang="el-GR" altLang="en-US" sz="2000"/>
          </a:p>
        </p:txBody>
      </p:sp>
      <p:sp>
        <p:nvSpPr>
          <p:cNvPr id="7213" name="Rectangle 78"/>
          <p:cNvSpPr>
            <a:spLocks noChangeArrowheads="1"/>
          </p:cNvSpPr>
          <p:nvPr/>
        </p:nvSpPr>
        <p:spPr bwMode="auto">
          <a:xfrm>
            <a:off x="7175500" y="1906588"/>
            <a:ext cx="12842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1996</a:t>
            </a:r>
            <a:endParaRPr lang="el-GR" altLang="en-US" sz="2000"/>
          </a:p>
        </p:txBody>
      </p:sp>
      <p:sp>
        <p:nvSpPr>
          <p:cNvPr id="7214" name="Rectangle 77"/>
          <p:cNvSpPr>
            <a:spLocks noChangeArrowheads="1"/>
          </p:cNvSpPr>
          <p:nvPr/>
        </p:nvSpPr>
        <p:spPr bwMode="auto">
          <a:xfrm>
            <a:off x="5964238" y="1906588"/>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1950</a:t>
            </a:r>
            <a:endParaRPr lang="el-GR" altLang="en-US" sz="2000"/>
          </a:p>
        </p:txBody>
      </p:sp>
      <p:sp>
        <p:nvSpPr>
          <p:cNvPr id="7215" name="Rectangle 76"/>
          <p:cNvSpPr>
            <a:spLocks noChangeArrowheads="1"/>
          </p:cNvSpPr>
          <p:nvPr/>
        </p:nvSpPr>
        <p:spPr bwMode="auto">
          <a:xfrm>
            <a:off x="4756150" y="1906588"/>
            <a:ext cx="120808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1900</a:t>
            </a:r>
            <a:endParaRPr lang="el-GR" altLang="en-US" sz="2000"/>
          </a:p>
        </p:txBody>
      </p:sp>
      <p:sp>
        <p:nvSpPr>
          <p:cNvPr id="7216" name="Rectangle 75"/>
          <p:cNvSpPr>
            <a:spLocks noChangeArrowheads="1"/>
          </p:cNvSpPr>
          <p:nvPr/>
        </p:nvSpPr>
        <p:spPr bwMode="auto">
          <a:xfrm>
            <a:off x="3544888" y="1906588"/>
            <a:ext cx="12112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1850</a:t>
            </a:r>
            <a:endParaRPr lang="el-GR" altLang="en-US" sz="2000"/>
          </a:p>
        </p:txBody>
      </p:sp>
      <p:sp>
        <p:nvSpPr>
          <p:cNvPr id="7217" name="Rectangle 74"/>
          <p:cNvSpPr>
            <a:spLocks noChangeArrowheads="1"/>
          </p:cNvSpPr>
          <p:nvPr/>
        </p:nvSpPr>
        <p:spPr bwMode="auto">
          <a:xfrm>
            <a:off x="2562225" y="1906588"/>
            <a:ext cx="9826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l-GR" altLang="en-US" sz="2000">
                <a:latin typeface="Times New Roman" pitchFamily="18" charset="0"/>
                <a:cs typeface="Times New Roman" pitchFamily="18" charset="0"/>
              </a:rPr>
              <a:t>1800</a:t>
            </a:r>
            <a:endParaRPr lang="el-GR" altLang="en-US" sz="2000"/>
          </a:p>
        </p:txBody>
      </p:sp>
      <p:sp>
        <p:nvSpPr>
          <p:cNvPr id="7218" name="Rectangle 73"/>
          <p:cNvSpPr>
            <a:spLocks noChangeArrowheads="1"/>
          </p:cNvSpPr>
          <p:nvPr/>
        </p:nvSpPr>
        <p:spPr bwMode="auto">
          <a:xfrm>
            <a:off x="900113" y="1906588"/>
            <a:ext cx="166211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n-US" sz="2000">
                <a:latin typeface="Times New Roman" pitchFamily="18" charset="0"/>
                <a:cs typeface="Times New Roman" pitchFamily="18" charset="0"/>
              </a:rPr>
              <a:t> </a:t>
            </a:r>
            <a:endParaRPr lang="el-GR" altLang="en-US" sz="2000"/>
          </a:p>
        </p:txBody>
      </p:sp>
      <p:sp>
        <p:nvSpPr>
          <p:cNvPr id="7219" name="Rectangle 61"/>
          <p:cNvSpPr>
            <a:spLocks noChangeArrowheads="1"/>
          </p:cNvSpPr>
          <p:nvPr/>
        </p:nvSpPr>
        <p:spPr bwMode="auto">
          <a:xfrm>
            <a:off x="900113" y="973138"/>
            <a:ext cx="75596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a:p>
        </p:txBody>
      </p:sp>
      <p:sp>
        <p:nvSpPr>
          <p:cNvPr id="7220" name="Line 133"/>
          <p:cNvSpPr>
            <a:spLocks noChangeShapeType="1"/>
          </p:cNvSpPr>
          <p:nvPr/>
        </p:nvSpPr>
        <p:spPr bwMode="auto">
          <a:xfrm>
            <a:off x="900113" y="973138"/>
            <a:ext cx="75596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1" name="Line 134"/>
          <p:cNvSpPr>
            <a:spLocks noChangeShapeType="1"/>
          </p:cNvSpPr>
          <p:nvPr/>
        </p:nvSpPr>
        <p:spPr bwMode="auto">
          <a:xfrm>
            <a:off x="900113" y="6754813"/>
            <a:ext cx="75596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2" name="Line 135"/>
          <p:cNvSpPr>
            <a:spLocks noChangeShapeType="1"/>
          </p:cNvSpPr>
          <p:nvPr/>
        </p:nvSpPr>
        <p:spPr bwMode="auto">
          <a:xfrm>
            <a:off x="900113" y="973138"/>
            <a:ext cx="0" cy="57816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23" name="Line 136"/>
          <p:cNvSpPr>
            <a:spLocks noChangeShapeType="1"/>
          </p:cNvSpPr>
          <p:nvPr/>
        </p:nvSpPr>
        <p:spPr bwMode="auto">
          <a:xfrm>
            <a:off x="8459788" y="973138"/>
            <a:ext cx="0" cy="57816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18188896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l-GR" dirty="0" smtClean="0">
                <a:solidFill>
                  <a:srgbClr val="C00000"/>
                </a:solidFill>
              </a:rPr>
              <a:t>3. ΕΜΠΟΡΙΑ </a:t>
            </a:r>
            <a:r>
              <a:rPr lang="el-GR" dirty="0">
                <a:solidFill>
                  <a:srgbClr val="C00000"/>
                </a:solidFill>
              </a:rPr>
              <a:t>ΕΚΠΟΜΠΩΝ</a:t>
            </a:r>
          </a:p>
        </p:txBody>
      </p:sp>
      <p:sp>
        <p:nvSpPr>
          <p:cNvPr id="68610" name="Rectangle 3"/>
          <p:cNvSpPr>
            <a:spLocks noGrp="1" noChangeArrowheads="1"/>
          </p:cNvSpPr>
          <p:nvPr>
            <p:ph idx="1"/>
          </p:nvPr>
        </p:nvSpPr>
        <p:spPr/>
        <p:txBody>
          <a:bodyPr>
            <a:normAutofit lnSpcReduction="10000"/>
          </a:bodyPr>
          <a:lstStyle/>
          <a:p>
            <a:pPr eaLnBrk="1" hangingPunct="1">
              <a:buFontTx/>
              <a:buNone/>
            </a:pPr>
            <a:r>
              <a:rPr lang="el-GR" dirty="0" smtClean="0"/>
              <a:t>	ΕΥΝΟΪΚΗ ΥΠΟΔΟΧΗ ΑΠΟ ΒΙΟΜΗΧΑΝΙΑ ΔΙΟΤΙ:</a:t>
            </a:r>
          </a:p>
          <a:p>
            <a:pPr eaLnBrk="1" hangingPunct="1">
              <a:buFontTx/>
              <a:buNone/>
            </a:pPr>
            <a:r>
              <a:rPr lang="el-GR" dirty="0" smtClean="0"/>
              <a:t>Α. ΔΗΜΙΟΥΡΓΕΙ ΈΝΑΝ ΕΜΠΟΡΕΥΣΙΜΟ ΚΕΦΑΛΑΙΟ (ΑΚΟΜΑ ΚΑΙ ΑΝ ΧΡΕΙΑΣΤΕΙ ΝΑ ΤΟ ΑΓΟΡΑΣΕΙΣ ΜΠΟΡΕΙΣ ΑΡΓΟΤΕΡΑ ΝΑ ΤΟ ΠΟΥΛΗΣΕΙΣ ΑΝ ΕΠΙΤΥΧΕΙΣ ΜΕΙΩΣΗ ΕΚΠΟΜΩΝ ΜΕ ΚΑΠΟΙΟ ΤΡΟΠΟ)</a:t>
            </a:r>
          </a:p>
          <a:p>
            <a:pPr eaLnBrk="1" hangingPunct="1"/>
            <a:endParaRPr lang="el-GR" dirty="0" smtClean="0"/>
          </a:p>
          <a:p>
            <a:pPr eaLnBrk="1" hangingPunct="1">
              <a:buFontTx/>
              <a:buNone/>
            </a:pPr>
            <a:r>
              <a:rPr lang="el-GR" dirty="0" smtClean="0"/>
              <a:t>Β. ΔΕΝ ΕΙΝΑΙ ΦΟΡΟΣ ΠΟΥ ΑΦΑΙΡΕΙ ΕΣΟΔΑ ΚΑΙ ΔΕΝ ΠΡΟΣΘΕΤΕΙ ΤΙΠΟΤΑ</a:t>
            </a:r>
          </a:p>
          <a:p>
            <a:pPr eaLnBrk="1" hangingPunct="1"/>
            <a:endParaRPr lang="el-GR" dirty="0" smtClean="0"/>
          </a:p>
        </p:txBody>
      </p:sp>
    </p:spTree>
    <p:extLst>
      <p:ext uri="{BB962C8B-B14F-4D97-AF65-F5344CB8AC3E}">
        <p14:creationId xmlns:p14="http://schemas.microsoft.com/office/powerpoint/2010/main" val="210151864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eaLnBrk="1" fontAlgn="auto" hangingPunct="1">
              <a:spcAft>
                <a:spcPts val="0"/>
              </a:spcAft>
              <a:defRPr/>
            </a:pPr>
            <a:r>
              <a:rPr lang="el-GR" dirty="0" smtClean="0">
                <a:solidFill>
                  <a:srgbClr val="C00000"/>
                </a:solidFill>
              </a:rPr>
              <a:t>ΕΜΠΟΡΙΑ </a:t>
            </a:r>
            <a:r>
              <a:rPr lang="el-GR" dirty="0">
                <a:solidFill>
                  <a:srgbClr val="C00000"/>
                </a:solidFill>
              </a:rPr>
              <a:t>ΕΚΠΟΜΠΩΝ</a:t>
            </a:r>
          </a:p>
        </p:txBody>
      </p:sp>
      <p:sp>
        <p:nvSpPr>
          <p:cNvPr id="82946" name="Rectangle 3"/>
          <p:cNvSpPr>
            <a:spLocks noGrp="1" noChangeArrowheads="1"/>
          </p:cNvSpPr>
          <p:nvPr>
            <p:ph idx="1"/>
          </p:nvPr>
        </p:nvSpPr>
        <p:spPr/>
        <p:txBody>
          <a:bodyPr/>
          <a:lstStyle/>
          <a:p>
            <a:pPr eaLnBrk="1" hangingPunct="1"/>
            <a:r>
              <a:rPr lang="el-GR" dirty="0" smtClean="0"/>
              <a:t>ΚΑΘΕ ΚΡΑΤΟΣ ΔΙΚΑΙΟΥΤΑΙ ΜΙΑ ΠΟΣΟΤΗΤΑ ΕΚΠΟΜΠΩΝ ΓΙΑ ΜΙΑ ΟΡΙΣΜΕΝΗ ΠΕΡΙΟΔΟ.</a:t>
            </a:r>
          </a:p>
          <a:p>
            <a:pPr eaLnBrk="1" hangingPunct="1"/>
            <a:endParaRPr lang="el-GR" dirty="0" smtClean="0"/>
          </a:p>
          <a:p>
            <a:pPr eaLnBrk="1" hangingPunct="1"/>
            <a:r>
              <a:rPr lang="el-GR" dirty="0" smtClean="0"/>
              <a:t>ΚΑΘΕ ΚΡΑΤΟΣ ΜΠΟΡΕΙ ΝΑ ΑΥΞΗΣΕΙ ΤΙΣ ΕΚΠΟΜΠΕΣ ΤΟΥ, ΑΡΚΕΙ ΝΑ ΒΡΕΙ ΝΑ </a:t>
            </a:r>
            <a:r>
              <a:rPr lang="el-GR" u="sng" dirty="0" smtClean="0"/>
              <a:t>ΑΓΟΡΑΣΕΙ</a:t>
            </a:r>
            <a:r>
              <a:rPr lang="el-GR" dirty="0" smtClean="0"/>
              <a:t> ΑΠΟ ΚΑΠΟΙΟ ΑΛΛΟ ΚΡΑΤΟΣ ΠΟΥ ΕΙΝΑΙ ΔΙΑΤΕΘΕΙΜΕΝΟ ΝΑ </a:t>
            </a:r>
            <a:r>
              <a:rPr lang="el-GR" u="sng" dirty="0" smtClean="0"/>
              <a:t>ΠΟΥΛΗΣΕΙ</a:t>
            </a:r>
            <a:r>
              <a:rPr lang="el-GR" dirty="0" smtClean="0"/>
              <a:t> ΕΚΠΟΜΠΕΣ</a:t>
            </a:r>
          </a:p>
          <a:p>
            <a:pPr eaLnBrk="1" hangingPunct="1"/>
            <a:endParaRPr lang="el-GR" dirty="0" smtClean="0"/>
          </a:p>
        </p:txBody>
      </p:sp>
    </p:spTree>
    <p:extLst>
      <p:ext uri="{BB962C8B-B14F-4D97-AF65-F5344CB8AC3E}">
        <p14:creationId xmlns:p14="http://schemas.microsoft.com/office/powerpoint/2010/main" val="53989607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33375"/>
            <a:ext cx="7772400" cy="1143000"/>
          </a:xfrm>
        </p:spPr>
        <p:txBody>
          <a:bodyPr/>
          <a:lstStyle/>
          <a:p>
            <a:pPr eaLnBrk="1" fontAlgn="auto" hangingPunct="1">
              <a:spcAft>
                <a:spcPts val="0"/>
              </a:spcAft>
              <a:defRPr/>
            </a:pPr>
            <a:r>
              <a:rPr lang="el-GR" dirty="0">
                <a:solidFill>
                  <a:srgbClr val="C00000"/>
                </a:solidFill>
              </a:rPr>
              <a:t>ΕΜΠΟΡΙΑ ΕΚΠΟΜΠΩΝ - Α</a:t>
            </a:r>
          </a:p>
        </p:txBody>
      </p:sp>
      <p:sp>
        <p:nvSpPr>
          <p:cNvPr id="81923" name="Rectangle 3"/>
          <p:cNvSpPr>
            <a:spLocks noGrp="1" noChangeArrowheads="1"/>
          </p:cNvSpPr>
          <p:nvPr>
            <p:ph idx="1"/>
          </p:nvPr>
        </p:nvSpPr>
        <p:spPr>
          <a:xfrm>
            <a:off x="357158" y="1371600"/>
            <a:ext cx="8501122" cy="5081588"/>
          </a:xfrm>
        </p:spPr>
        <p:txBody>
          <a:bodyPr>
            <a:normAutofit fontScale="92500" lnSpcReduction="20000"/>
          </a:bodyPr>
          <a:lstStyle/>
          <a:p>
            <a:pPr marL="365760" indent="-256032" eaLnBrk="1" fontAlgn="auto" hangingPunct="1">
              <a:spcAft>
                <a:spcPts val="0"/>
              </a:spcAft>
              <a:buFont typeface="Wingdings 3"/>
              <a:buChar char=""/>
              <a:defRPr/>
            </a:pPr>
            <a:r>
              <a:rPr lang="el-GR" dirty="0"/>
              <a:t>ΚΡΑΤΗ ΠΟΥ ΕΧΟΥΝ ΜΙΚΡΟ ΚΟΣΤΟΣ ΜΕΙΩΣΗΣ ΕΚΠΟΜΠΩΝ ΜΠΟΡΟΥΝ ΝΑ ΜΕΙΩΣΟΥΝ ΕΚΠΟΜΠΕΣ ΚΑΙ ΝΑ ΠΟΥΛΗΣΟΥΝ ΤΟ ΠΛΕΟΝΑΣΜΑ ΕΚΠΟΜΠΩΝ</a:t>
            </a:r>
          </a:p>
          <a:p>
            <a:pPr marL="365760" indent="-256032" eaLnBrk="1" fontAlgn="auto" hangingPunct="1">
              <a:spcAft>
                <a:spcPts val="0"/>
              </a:spcAft>
              <a:buFont typeface="Wingdings 3"/>
              <a:buChar char=""/>
              <a:defRPr/>
            </a:pPr>
            <a:endParaRPr lang="el-GR" dirty="0"/>
          </a:p>
          <a:p>
            <a:pPr marL="365760" indent="-256032" eaLnBrk="1" fontAlgn="auto" hangingPunct="1">
              <a:spcAft>
                <a:spcPts val="0"/>
              </a:spcAft>
              <a:buFont typeface="Wingdings 3"/>
              <a:buChar char=""/>
              <a:defRPr/>
            </a:pPr>
            <a:r>
              <a:rPr lang="el-GR" dirty="0"/>
              <a:t>ΚΡΑΤΗ ΜΕ ΜΕΓΑΛΟ ΚΟΣΤΟΣ ΜΕΙΩΣΗΣ ΜΠΟΡΕΙ ΝΑ ΠΡΟΤΙΜΗΣΟΥΝ ΝΑ ΑΓΟΡΑΣΟΥΝ ΤΟ ΔΙΚΑΙΩΜΑ ΕΚΠΟΜΠΩΝ</a:t>
            </a:r>
          </a:p>
          <a:p>
            <a:pPr marL="365760" indent="-256032" eaLnBrk="1" fontAlgn="auto" hangingPunct="1">
              <a:spcAft>
                <a:spcPts val="0"/>
              </a:spcAft>
              <a:buFont typeface="Wingdings 3"/>
              <a:buChar char=""/>
              <a:defRPr/>
            </a:pPr>
            <a:endParaRPr lang="el-GR" dirty="0"/>
          </a:p>
          <a:p>
            <a:pPr marL="365760" indent="-256032" eaLnBrk="1" fontAlgn="auto" hangingPunct="1">
              <a:spcAft>
                <a:spcPts val="0"/>
              </a:spcAft>
              <a:buFont typeface="Wingdings 3"/>
              <a:buChar char=""/>
              <a:defRPr/>
            </a:pPr>
            <a:r>
              <a:rPr lang="el-GR" dirty="0"/>
              <a:t>ΤΟ ΣΥΝΟΛΙΚΟ ΕΠΙΤΡΕΠΟΜΕΝΟ ΕΠΙΠΕΔΟ ΕΚΠΟΜΠΩΝ ΜΠΟΡΕΙ ΝΑ ΜΕΙΩΝΕΤΑΙ ΣΕ ΔΙΑΔΟΧΙΚΕΣ ΠΕΡΙΟΔΟΥΣ.</a:t>
            </a:r>
          </a:p>
        </p:txBody>
      </p:sp>
    </p:spTree>
    <p:extLst>
      <p:ext uri="{BB962C8B-B14F-4D97-AF65-F5344CB8AC3E}">
        <p14:creationId xmlns:p14="http://schemas.microsoft.com/office/powerpoint/2010/main" val="37501815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l-GR" dirty="0">
                <a:solidFill>
                  <a:srgbClr val="C00000"/>
                </a:solidFill>
              </a:rPr>
              <a:t>ΕΜΠΟΡΙΑ ΕΚΠΟΜΠΩΝ -Β</a:t>
            </a:r>
          </a:p>
        </p:txBody>
      </p:sp>
      <p:sp>
        <p:nvSpPr>
          <p:cNvPr id="84994" name="Rectangle 3"/>
          <p:cNvSpPr>
            <a:spLocks noGrp="1" noChangeArrowheads="1"/>
          </p:cNvSpPr>
          <p:nvPr>
            <p:ph idx="1"/>
          </p:nvPr>
        </p:nvSpPr>
        <p:spPr>
          <a:xfrm>
            <a:off x="285720" y="1357298"/>
            <a:ext cx="8501122" cy="4572032"/>
          </a:xfrm>
        </p:spPr>
        <p:txBody>
          <a:bodyPr>
            <a:normAutofit lnSpcReduction="10000"/>
          </a:bodyPr>
          <a:lstStyle/>
          <a:p>
            <a:pPr eaLnBrk="1" hangingPunct="1"/>
            <a:r>
              <a:rPr lang="el-GR" sz="2400" dirty="0" smtClean="0"/>
              <a:t>ΔΗΜΙΟΥΡΓΕΙΤΑΙ ΚΙΝΗΤΡΟ ΓΙΑ ΜΕΙΩΣΗ ΕΚΠΟΜΠΩΝ ΠΟΥ ΕΊΝΑΙ ΟΙΚΟΝΟΜΙΚΑ ΑΠΟΔΟΤΙΚΟ.</a:t>
            </a:r>
          </a:p>
          <a:p>
            <a:pPr eaLnBrk="1" hangingPunct="1"/>
            <a:endParaRPr lang="el-GR" sz="2400" dirty="0" smtClean="0"/>
          </a:p>
          <a:p>
            <a:pPr eaLnBrk="1" hangingPunct="1"/>
            <a:r>
              <a:rPr lang="el-GR" sz="2400" dirty="0" smtClean="0"/>
              <a:t>ΟΙ ΔΙΟΙΚΗΤΙΚΟΙ ΜΗΧΑΝΙΣΜΟΙ ΠΟΥ ΑΠΑΙΤΟΥΝΤΑΙ ΕΊΝΑΙ ΜΕΤΡΙΟΥ ΜΕΓΕΘΟΥΣ</a:t>
            </a:r>
          </a:p>
          <a:p>
            <a:pPr eaLnBrk="1" hangingPunct="1"/>
            <a:endParaRPr lang="el-GR" sz="2400" dirty="0" smtClean="0"/>
          </a:p>
          <a:p>
            <a:pPr eaLnBrk="1" hangingPunct="1"/>
            <a:r>
              <a:rPr lang="el-GR" sz="2400" dirty="0" smtClean="0"/>
              <a:t>ΑΠΑΙΤΕΙΤΑΙ ΠΛΑΙΣΙΟ ΑΠΟΓΡΑΦΗΣ</a:t>
            </a:r>
          </a:p>
          <a:p>
            <a:pPr eaLnBrk="1" hangingPunct="1"/>
            <a:endParaRPr lang="el-GR" sz="2400" dirty="0" smtClean="0"/>
          </a:p>
          <a:p>
            <a:pPr eaLnBrk="1" hangingPunct="1"/>
            <a:r>
              <a:rPr lang="el-GR" sz="2400" dirty="0" smtClean="0"/>
              <a:t>ΑΠΑΙΤΕΙΤΑΙ ΠΛΑΙΣΙΟ ΕΓΓΡΑΦΩΝ ΕΜΠΟΡΙΑΣ</a:t>
            </a:r>
          </a:p>
          <a:p>
            <a:pPr eaLnBrk="1" hangingPunct="1"/>
            <a:endParaRPr lang="el-GR" sz="2400" dirty="0" smtClean="0"/>
          </a:p>
          <a:p>
            <a:pPr eaLnBrk="1" hangingPunct="1"/>
            <a:r>
              <a:rPr lang="el-GR" sz="2400" dirty="0" smtClean="0"/>
              <a:t>ΑΠΑΙΤΕΙΤΑΙ ΘΕΣΠΙΣΗ ΠΡΟΣΤΙΜΟΥ ΜΗ ΣΥΜΜΟΡΦΩΣΗΣ.</a:t>
            </a:r>
          </a:p>
        </p:txBody>
      </p:sp>
    </p:spTree>
    <p:extLst>
      <p:ext uri="{BB962C8B-B14F-4D97-AF65-F5344CB8AC3E}">
        <p14:creationId xmlns:p14="http://schemas.microsoft.com/office/powerpoint/2010/main" val="58823686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eaLnBrk="1" fontAlgn="auto" hangingPunct="1">
              <a:spcAft>
                <a:spcPts val="0"/>
              </a:spcAft>
              <a:defRPr/>
            </a:pPr>
            <a:r>
              <a:rPr lang="el-GR" dirty="0">
                <a:solidFill>
                  <a:srgbClr val="C00000"/>
                </a:solidFill>
              </a:rPr>
              <a:t>ΑΣΑΦΕΙΕΣ ΕΜΠΟΡΙΑΣ ΕΚΠΟΜΠΩΝ</a:t>
            </a:r>
          </a:p>
        </p:txBody>
      </p:sp>
      <p:sp>
        <p:nvSpPr>
          <p:cNvPr id="86018" name="Rectangle 3"/>
          <p:cNvSpPr>
            <a:spLocks noGrp="1" noChangeArrowheads="1"/>
          </p:cNvSpPr>
          <p:nvPr>
            <p:ph idx="1"/>
          </p:nvPr>
        </p:nvSpPr>
        <p:spPr/>
        <p:txBody>
          <a:bodyPr>
            <a:normAutofit lnSpcReduction="10000"/>
          </a:bodyPr>
          <a:lstStyle/>
          <a:p>
            <a:pPr eaLnBrk="1" hangingPunct="1"/>
            <a:r>
              <a:rPr lang="el-GR" dirty="0" smtClean="0"/>
              <a:t>ΟΙ ΔΕΣΜΕΥΣΕΙΣ ΗΤΑΝ ΓΙΑ ΤΗΝ ΠΕΡΙΟΔΟ 2008-2012, ΑΛΛΑ ΕΙΝΑΙ ΟΙ ΚΥΒΕΡΝΗΣΕΙΣ ΠΟΥ ΠΡΕΠΕΙ ΝΑ ΑΝΤΙΣΤΡΕΨΟΥΝ ΤΟΝ ΡΥΘΜΟ ΕΚΠΟΜΠΩΝ ΓΙΑ ΝΑ ΕΠΙΤΥΧΟΥΝ ΤΟΥΣ ΣΤΟΧΟΥΣ ΤΟΥΣ.</a:t>
            </a:r>
          </a:p>
          <a:p>
            <a:pPr eaLnBrk="1" hangingPunct="1"/>
            <a:endParaRPr lang="el-GR" dirty="0" smtClean="0"/>
          </a:p>
          <a:p>
            <a:pPr eaLnBrk="1" hangingPunct="1"/>
            <a:r>
              <a:rPr lang="el-GR" dirty="0" smtClean="0"/>
              <a:t>ΟΙ ΕΠΙΧΕΙΡΗΣΕΙΣ ΠΡΕΠΕΙ ΝΑ ΕΧΟΥΝ ΤΑ ΚΙΝΗΤΡΑ ΤΩΡΑ ΏΣΤΕ ΝΑ ΕΠΕΝΔΥΣΟΥΝ ΣΕ ΜΑΚΡΟΧΡΟΝΙΑ ΕΡΓΑ ΠΟΥ ΘΑ ΑΠΟΔΩΣΟΥΝ ΣΕ 10 ΧΡΟΝΙΑ.</a:t>
            </a:r>
          </a:p>
          <a:p>
            <a:pPr eaLnBrk="1" hangingPunct="1"/>
            <a:endParaRPr lang="el-GR" dirty="0" smtClean="0"/>
          </a:p>
        </p:txBody>
      </p:sp>
    </p:spTree>
    <p:extLst>
      <p:ext uri="{BB962C8B-B14F-4D97-AF65-F5344CB8AC3E}">
        <p14:creationId xmlns:p14="http://schemas.microsoft.com/office/powerpoint/2010/main" val="94457744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l-GR" sz="3600" dirty="0" smtClean="0">
                <a:solidFill>
                  <a:srgbClr val="FF0000"/>
                </a:solidFill>
              </a:rPr>
              <a:t>ΛΟΓΙΣΤΙΚΗ ΠΛΑΤΦΟΡΜΑ</a:t>
            </a:r>
            <a:endParaRPr lang="el-GR" sz="3600" dirty="0">
              <a:solidFill>
                <a:srgbClr val="FF0000"/>
              </a:solidFill>
            </a:endParaRPr>
          </a:p>
        </p:txBody>
      </p:sp>
      <p:sp>
        <p:nvSpPr>
          <p:cNvPr id="2" name="Content Placeholder 1"/>
          <p:cNvSpPr>
            <a:spLocks noGrp="1"/>
          </p:cNvSpPr>
          <p:nvPr>
            <p:ph idx="1"/>
          </p:nvPr>
        </p:nvSpPr>
        <p:spPr/>
        <p:txBody>
          <a:bodyPr/>
          <a:lstStyle/>
          <a:p>
            <a:endParaRPr lang="el-GR"/>
          </a:p>
        </p:txBody>
      </p:sp>
      <p:pic>
        <p:nvPicPr>
          <p:cNvPr id="147458" name="Picture 2"/>
          <p:cNvPicPr>
            <a:picLocks noChangeAspect="1" noChangeArrowheads="1"/>
          </p:cNvPicPr>
          <p:nvPr/>
        </p:nvPicPr>
        <p:blipFill>
          <a:blip r:embed="rId3" cstate="print"/>
          <a:srcRect/>
          <a:stretch>
            <a:fillRect/>
          </a:stretch>
        </p:blipFill>
        <p:spPr bwMode="auto">
          <a:xfrm>
            <a:off x="428596" y="1571612"/>
            <a:ext cx="7930562" cy="4500594"/>
          </a:xfrm>
          <a:prstGeom prst="rect">
            <a:avLst/>
          </a:prstGeom>
          <a:noFill/>
          <a:ln w="9525">
            <a:noFill/>
            <a:miter lim="800000"/>
            <a:headEnd/>
            <a:tailEnd/>
          </a:ln>
        </p:spPr>
      </p:pic>
    </p:spTree>
    <p:extLst>
      <p:ext uri="{BB962C8B-B14F-4D97-AF65-F5344CB8AC3E}">
        <p14:creationId xmlns:p14="http://schemas.microsoft.com/office/powerpoint/2010/main" val="314412845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194773"/>
              </p:ext>
            </p:extLst>
          </p:nvPr>
        </p:nvGraphicFramePr>
        <p:xfrm>
          <a:off x="0" y="195580"/>
          <a:ext cx="9052867" cy="6162040"/>
        </p:xfrm>
        <a:graphic>
          <a:graphicData uri="http://schemas.openxmlformats.org/drawingml/2006/table">
            <a:tbl>
              <a:tblPr firstRow="1" bandRow="1">
                <a:tableStyleId>{5C22544A-7EE6-4342-B048-85BDC9FD1C3A}</a:tableStyleId>
              </a:tblPr>
              <a:tblGrid>
                <a:gridCol w="978874"/>
                <a:gridCol w="2152966"/>
                <a:gridCol w="1584176"/>
                <a:gridCol w="4336851"/>
              </a:tblGrid>
              <a:tr h="370840">
                <a:tc gridSpan="4">
                  <a:txBody>
                    <a:bodyPr/>
                    <a:lstStyle/>
                    <a:p>
                      <a:r>
                        <a:rPr lang="el-GR" sz="2000" b="1" dirty="0" smtClean="0">
                          <a:solidFill>
                            <a:schemeClr val="tx1">
                              <a:lumMod val="95000"/>
                              <a:lumOff val="5000"/>
                            </a:schemeClr>
                          </a:solidFill>
                          <a:latin typeface="Cambria" panose="02040503050406030204" pitchFamily="18" charset="0"/>
                        </a:rPr>
                        <a:t>ΜΟΝΑΔΕΣ</a:t>
                      </a:r>
                      <a:r>
                        <a:rPr lang="el-GR" sz="2000" b="1" baseline="0" dirty="0" smtClean="0">
                          <a:solidFill>
                            <a:schemeClr val="tx1">
                              <a:lumMod val="95000"/>
                              <a:lumOff val="5000"/>
                            </a:schemeClr>
                          </a:solidFill>
                          <a:latin typeface="Cambria" panose="02040503050406030204" pitchFamily="18" charset="0"/>
                        </a:rPr>
                        <a:t> ΓΙΑ ΤΟ ΠΡΩΤΟΚΟΛΟ ΤΟΥ ΚΥΟΤΟ</a:t>
                      </a:r>
                      <a:endParaRPr lang="en-US" sz="2000" b="1" dirty="0">
                        <a:solidFill>
                          <a:schemeClr val="tx1">
                            <a:lumMod val="95000"/>
                            <a:lumOff val="5000"/>
                          </a:schemeClr>
                        </a:solidFill>
                        <a:latin typeface="Cambria" panose="02040503050406030204" pitchFamily="18" charset="0"/>
                      </a:endParaRPr>
                    </a:p>
                  </a:txBody>
                  <a:tcPr anchor="ct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n-US" dirty="0">
                          <a:latin typeface="Cambria" panose="02040503050406030204" pitchFamily="18" charset="0"/>
                        </a:rPr>
                        <a:t> </a:t>
                      </a:r>
                      <a:r>
                        <a:rPr lang="el-GR" sz="1400" b="1" dirty="0" smtClean="0">
                          <a:latin typeface="Cambria" panose="02040503050406030204" pitchFamily="18" charset="0"/>
                        </a:rPr>
                        <a:t>μονάδα</a:t>
                      </a:r>
                      <a:endParaRPr lang="en-US" dirty="0">
                        <a:latin typeface="Cambria" panose="02040503050406030204" pitchFamily="18" charset="0"/>
                      </a:endParaRPr>
                    </a:p>
                  </a:txBody>
                  <a:tcPr anchor="ctr"/>
                </a:tc>
                <a:tc>
                  <a:txBody>
                    <a:bodyPr/>
                    <a:lstStyle/>
                    <a:p>
                      <a:pPr algn="ctr"/>
                      <a:r>
                        <a:rPr lang="en-US" dirty="0">
                          <a:latin typeface="Cambria" panose="02040503050406030204" pitchFamily="18" charset="0"/>
                        </a:rPr>
                        <a:t> </a:t>
                      </a:r>
                      <a:r>
                        <a:rPr lang="el-GR" b="1" dirty="0" smtClean="0">
                          <a:latin typeface="Cambria" panose="02040503050406030204" pitchFamily="18" charset="0"/>
                        </a:rPr>
                        <a:t>όνομα</a:t>
                      </a:r>
                      <a:endParaRPr lang="en-US" dirty="0">
                        <a:latin typeface="Cambria" panose="02040503050406030204" pitchFamily="18" charset="0"/>
                      </a:endParaRPr>
                    </a:p>
                  </a:txBody>
                  <a:tcPr anchor="ctr"/>
                </a:tc>
                <a:tc>
                  <a:txBody>
                    <a:bodyPr/>
                    <a:lstStyle/>
                    <a:p>
                      <a:pPr algn="ctr"/>
                      <a:r>
                        <a:rPr lang="en-US" dirty="0">
                          <a:latin typeface="Cambria" panose="02040503050406030204" pitchFamily="18" charset="0"/>
                        </a:rPr>
                        <a:t> </a:t>
                      </a:r>
                      <a:r>
                        <a:rPr lang="el-GR" b="1" dirty="0" smtClean="0">
                          <a:latin typeface="Cambria" panose="02040503050406030204" pitchFamily="18" charset="0"/>
                        </a:rPr>
                        <a:t>εκδότης</a:t>
                      </a:r>
                      <a:endParaRPr lang="en-US" dirty="0">
                        <a:latin typeface="Cambria" panose="02040503050406030204" pitchFamily="18" charset="0"/>
                      </a:endParaRPr>
                    </a:p>
                  </a:txBody>
                  <a:tcPr anchor="ctr"/>
                </a:tc>
                <a:tc>
                  <a:txBody>
                    <a:bodyPr/>
                    <a:lstStyle/>
                    <a:p>
                      <a:r>
                        <a:rPr lang="en-US" dirty="0">
                          <a:latin typeface="Cambria" panose="02040503050406030204" pitchFamily="18" charset="0"/>
                        </a:rPr>
                        <a:t> </a:t>
                      </a:r>
                      <a:r>
                        <a:rPr lang="el-GR" b="1" dirty="0" smtClean="0">
                          <a:latin typeface="Cambria" panose="02040503050406030204" pitchFamily="18" charset="0"/>
                        </a:rPr>
                        <a:t>περιγραφή</a:t>
                      </a:r>
                      <a:endParaRPr lang="en-US" dirty="0">
                        <a:latin typeface="Cambria" panose="02040503050406030204" pitchFamily="18" charset="0"/>
                      </a:endParaRPr>
                    </a:p>
                  </a:txBody>
                  <a:tcPr anchor="ctr"/>
                </a:tc>
              </a:tr>
              <a:tr h="370840">
                <a:tc>
                  <a:txBody>
                    <a:bodyPr/>
                    <a:lstStyle/>
                    <a:p>
                      <a:r>
                        <a:rPr lang="en-US" sz="2400" dirty="0">
                          <a:solidFill>
                            <a:srgbClr val="C00000"/>
                          </a:solidFill>
                          <a:latin typeface="Cambria" panose="02040503050406030204" pitchFamily="18" charset="0"/>
                        </a:rPr>
                        <a:t> AAU </a:t>
                      </a:r>
                    </a:p>
                  </a:txBody>
                  <a:tcPr anchor="ctr"/>
                </a:tc>
                <a:tc>
                  <a:txBody>
                    <a:bodyPr/>
                    <a:lstStyle/>
                    <a:p>
                      <a:pPr algn="ctr"/>
                      <a:r>
                        <a:rPr lang="en-US" sz="2000" dirty="0">
                          <a:solidFill>
                            <a:srgbClr val="C00000"/>
                          </a:solidFill>
                          <a:latin typeface="Cambria" panose="02040503050406030204" pitchFamily="18" charset="0"/>
                        </a:rPr>
                        <a:t> Assigned</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Amount Units </a:t>
                      </a:r>
                    </a:p>
                  </a:txBody>
                  <a:tcPr anchor="ctr"/>
                </a:tc>
                <a:tc>
                  <a:txBody>
                    <a:bodyPr/>
                    <a:lstStyle/>
                    <a:p>
                      <a:pPr algn="ctr"/>
                      <a:r>
                        <a:rPr lang="en-US" sz="2000" dirty="0">
                          <a:solidFill>
                            <a:srgbClr val="C00000"/>
                          </a:solidFill>
                          <a:latin typeface="Cambria" panose="02040503050406030204" pitchFamily="18" charset="0"/>
                        </a:rPr>
                        <a:t> National registry </a:t>
                      </a:r>
                    </a:p>
                  </a:txBody>
                  <a:tcPr anchor="ctr"/>
                </a:tc>
                <a:tc>
                  <a:txBody>
                    <a:bodyPr/>
                    <a:lstStyle/>
                    <a:p>
                      <a:pPr marL="0" indent="0"/>
                      <a:r>
                        <a:rPr lang="en-US" sz="1400" dirty="0">
                          <a:latin typeface="Cambria" panose="02040503050406030204" pitchFamily="18" charset="0"/>
                        </a:rPr>
                        <a:t> </a:t>
                      </a:r>
                      <a:r>
                        <a:rPr lang="en-US" sz="1800" dirty="0">
                          <a:latin typeface="Cambria" panose="02040503050406030204" pitchFamily="18" charset="0"/>
                        </a:rPr>
                        <a:t>Units representing the initial assigned amount of each Annex B Party</a:t>
                      </a:r>
                      <a:r>
                        <a:rPr lang="en-US" sz="1400" dirty="0">
                          <a:latin typeface="Cambria" panose="02040503050406030204" pitchFamily="18" charset="0"/>
                        </a:rPr>
                        <a:t/>
                      </a:r>
                      <a:br>
                        <a:rPr lang="en-US" sz="1400" dirty="0">
                          <a:latin typeface="Cambria" panose="02040503050406030204" pitchFamily="18" charset="0"/>
                        </a:rPr>
                      </a:br>
                      <a:endParaRPr lang="en-US" sz="1400" dirty="0">
                        <a:latin typeface="Cambria" panose="02040503050406030204" pitchFamily="18" charset="0"/>
                      </a:endParaRPr>
                    </a:p>
                  </a:txBody>
                  <a:tcPr anchor="ctr"/>
                </a:tc>
              </a:tr>
              <a:tr h="370840">
                <a:tc>
                  <a:txBody>
                    <a:bodyPr/>
                    <a:lstStyle/>
                    <a:p>
                      <a:r>
                        <a:rPr lang="en-US" sz="2400" dirty="0">
                          <a:solidFill>
                            <a:srgbClr val="C00000"/>
                          </a:solidFill>
                          <a:latin typeface="Cambria" panose="02040503050406030204" pitchFamily="18" charset="0"/>
                        </a:rPr>
                        <a:t> RMU </a:t>
                      </a:r>
                    </a:p>
                  </a:txBody>
                  <a:tcPr anchor="ctr"/>
                </a:tc>
                <a:tc>
                  <a:txBody>
                    <a:bodyPr/>
                    <a:lstStyle/>
                    <a:p>
                      <a:pPr algn="ctr"/>
                      <a:r>
                        <a:rPr lang="en-US" sz="2000" dirty="0">
                          <a:solidFill>
                            <a:srgbClr val="C00000"/>
                          </a:solidFill>
                          <a:latin typeface="Cambria" panose="02040503050406030204" pitchFamily="18" charset="0"/>
                        </a:rPr>
                        <a:t> Removal</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Units </a:t>
                      </a:r>
                    </a:p>
                  </a:txBody>
                  <a:tcPr anchor="ctr"/>
                </a:tc>
                <a:tc>
                  <a:txBody>
                    <a:bodyPr/>
                    <a:lstStyle/>
                    <a:p>
                      <a:pPr algn="ctr"/>
                      <a:r>
                        <a:rPr lang="en-US" sz="2000" dirty="0">
                          <a:solidFill>
                            <a:srgbClr val="C00000"/>
                          </a:solidFill>
                          <a:latin typeface="Cambria" panose="02040503050406030204" pitchFamily="18" charset="0"/>
                        </a:rPr>
                        <a:t> National registry </a:t>
                      </a:r>
                    </a:p>
                  </a:txBody>
                  <a:tcPr anchor="ctr"/>
                </a:tc>
                <a:tc>
                  <a:txBody>
                    <a:bodyPr/>
                    <a:lstStyle/>
                    <a:p>
                      <a:r>
                        <a:rPr lang="en-US" sz="1800" dirty="0">
                          <a:latin typeface="Cambria" panose="02040503050406030204" pitchFamily="18" charset="0"/>
                        </a:rPr>
                        <a:t>Units given for net removals from land use, land-use change and forestry activities </a:t>
                      </a:r>
                    </a:p>
                  </a:txBody>
                  <a:tcPr anchor="ctr"/>
                </a:tc>
              </a:tr>
              <a:tr h="370840">
                <a:tc>
                  <a:txBody>
                    <a:bodyPr/>
                    <a:lstStyle/>
                    <a:p>
                      <a:r>
                        <a:rPr lang="en-US" sz="2400" dirty="0">
                          <a:solidFill>
                            <a:srgbClr val="C00000"/>
                          </a:solidFill>
                          <a:latin typeface="Cambria" panose="02040503050406030204" pitchFamily="18" charset="0"/>
                        </a:rPr>
                        <a:t> ERU </a:t>
                      </a:r>
                    </a:p>
                  </a:txBody>
                  <a:tcPr anchor="ctr"/>
                </a:tc>
                <a:tc>
                  <a:txBody>
                    <a:bodyPr/>
                    <a:lstStyle/>
                    <a:p>
                      <a:pPr algn="ctr"/>
                      <a:r>
                        <a:rPr lang="en-US" sz="2000" dirty="0">
                          <a:solidFill>
                            <a:srgbClr val="C00000"/>
                          </a:solidFill>
                          <a:latin typeface="Cambria" panose="02040503050406030204" pitchFamily="18" charset="0"/>
                        </a:rPr>
                        <a:t> Emission</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Reduction</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Units </a:t>
                      </a:r>
                    </a:p>
                  </a:txBody>
                  <a:tcPr anchor="ctr"/>
                </a:tc>
                <a:tc>
                  <a:txBody>
                    <a:bodyPr/>
                    <a:lstStyle/>
                    <a:p>
                      <a:pPr algn="ctr"/>
                      <a:r>
                        <a:rPr lang="en-US" sz="2000" dirty="0">
                          <a:solidFill>
                            <a:srgbClr val="C00000"/>
                          </a:solidFill>
                          <a:latin typeface="Cambria" panose="02040503050406030204" pitchFamily="18" charset="0"/>
                        </a:rPr>
                        <a:t> National registry </a:t>
                      </a:r>
                    </a:p>
                  </a:txBody>
                  <a:tcPr anchor="ctr"/>
                </a:tc>
                <a:tc>
                  <a:txBody>
                    <a:bodyPr/>
                    <a:lstStyle/>
                    <a:p>
                      <a:r>
                        <a:rPr lang="en-US" sz="1800" dirty="0">
                          <a:latin typeface="Cambria" panose="02040503050406030204" pitchFamily="18" charset="0"/>
                        </a:rPr>
                        <a:t>Units converted from AAUs or RMUs on the basis of JI projects </a:t>
                      </a:r>
                    </a:p>
                  </a:txBody>
                  <a:tcPr anchor="ctr"/>
                </a:tc>
              </a:tr>
              <a:tr h="370840">
                <a:tc>
                  <a:txBody>
                    <a:bodyPr/>
                    <a:lstStyle/>
                    <a:p>
                      <a:r>
                        <a:rPr lang="en-US" sz="2400" dirty="0">
                          <a:solidFill>
                            <a:srgbClr val="C00000"/>
                          </a:solidFill>
                          <a:latin typeface="Cambria" panose="02040503050406030204" pitchFamily="18" charset="0"/>
                        </a:rPr>
                        <a:t> CER </a:t>
                      </a:r>
                    </a:p>
                  </a:txBody>
                  <a:tcPr anchor="ctr"/>
                </a:tc>
                <a:tc>
                  <a:txBody>
                    <a:bodyPr/>
                    <a:lstStyle/>
                    <a:p>
                      <a:pPr algn="ctr"/>
                      <a:r>
                        <a:rPr lang="en-US" sz="2000">
                          <a:solidFill>
                            <a:srgbClr val="C00000"/>
                          </a:solidFill>
                          <a:latin typeface="Cambria" panose="02040503050406030204" pitchFamily="18" charset="0"/>
                        </a:rPr>
                        <a:t> Certified</a:t>
                      </a:r>
                      <a:br>
                        <a:rPr lang="en-US" sz="2000">
                          <a:solidFill>
                            <a:srgbClr val="C00000"/>
                          </a:solidFill>
                          <a:latin typeface="Cambria" panose="02040503050406030204" pitchFamily="18" charset="0"/>
                        </a:rPr>
                      </a:br>
                      <a:r>
                        <a:rPr lang="en-US" sz="2000">
                          <a:solidFill>
                            <a:srgbClr val="C00000"/>
                          </a:solidFill>
                          <a:latin typeface="Cambria" panose="02040503050406030204" pitchFamily="18" charset="0"/>
                        </a:rPr>
                        <a:t>Emissions</a:t>
                      </a:r>
                      <a:br>
                        <a:rPr lang="en-US" sz="2000">
                          <a:solidFill>
                            <a:srgbClr val="C00000"/>
                          </a:solidFill>
                          <a:latin typeface="Cambria" panose="02040503050406030204" pitchFamily="18" charset="0"/>
                        </a:rPr>
                      </a:br>
                      <a:r>
                        <a:rPr lang="en-US" sz="2000">
                          <a:solidFill>
                            <a:srgbClr val="C00000"/>
                          </a:solidFill>
                          <a:latin typeface="Cambria" panose="02040503050406030204" pitchFamily="18" charset="0"/>
                        </a:rPr>
                        <a:t>Reductions </a:t>
                      </a:r>
                    </a:p>
                  </a:txBody>
                  <a:tcPr anchor="ctr"/>
                </a:tc>
                <a:tc>
                  <a:txBody>
                    <a:bodyPr/>
                    <a:lstStyle/>
                    <a:p>
                      <a:pPr algn="ctr"/>
                      <a:r>
                        <a:rPr lang="en-US" sz="2000" dirty="0">
                          <a:solidFill>
                            <a:srgbClr val="C00000"/>
                          </a:solidFill>
                          <a:latin typeface="Cambria" panose="02040503050406030204" pitchFamily="18" charset="0"/>
                        </a:rPr>
                        <a:t> CDM</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registry </a:t>
                      </a:r>
                    </a:p>
                  </a:txBody>
                  <a:tcPr anchor="ctr"/>
                </a:tc>
                <a:tc>
                  <a:txBody>
                    <a:bodyPr/>
                    <a:lstStyle/>
                    <a:p>
                      <a:r>
                        <a:rPr lang="en-US" sz="1800" dirty="0">
                          <a:latin typeface="Cambria" panose="02040503050406030204" pitchFamily="18" charset="0"/>
                        </a:rPr>
                        <a:t>Credits given for emission reductions certified for a CDM project </a:t>
                      </a:r>
                    </a:p>
                  </a:txBody>
                  <a:tcPr anchor="ctr"/>
                </a:tc>
              </a:tr>
              <a:tr h="370840">
                <a:tc>
                  <a:txBody>
                    <a:bodyPr/>
                    <a:lstStyle/>
                    <a:p>
                      <a:r>
                        <a:rPr lang="en-US" sz="2400" dirty="0">
                          <a:solidFill>
                            <a:srgbClr val="C00000"/>
                          </a:solidFill>
                          <a:latin typeface="Cambria" panose="02040503050406030204" pitchFamily="18" charset="0"/>
                        </a:rPr>
                        <a:t> </a:t>
                      </a:r>
                      <a:r>
                        <a:rPr lang="en-US" sz="2400" dirty="0" err="1">
                          <a:solidFill>
                            <a:srgbClr val="C00000"/>
                          </a:solidFill>
                          <a:latin typeface="Cambria" panose="02040503050406030204" pitchFamily="18" charset="0"/>
                        </a:rPr>
                        <a:t>tCER</a:t>
                      </a:r>
                      <a:r>
                        <a:rPr lang="en-US" sz="2400" dirty="0">
                          <a:solidFill>
                            <a:srgbClr val="C00000"/>
                          </a:solidFill>
                          <a:latin typeface="Cambria" panose="02040503050406030204" pitchFamily="18" charset="0"/>
                        </a:rPr>
                        <a:t> </a:t>
                      </a:r>
                    </a:p>
                  </a:txBody>
                  <a:tcPr anchor="ctr"/>
                </a:tc>
                <a:tc>
                  <a:txBody>
                    <a:bodyPr/>
                    <a:lstStyle/>
                    <a:p>
                      <a:pPr algn="ctr"/>
                      <a:r>
                        <a:rPr lang="el-GR" sz="2000" dirty="0" smtClean="0">
                          <a:solidFill>
                            <a:srgbClr val="C00000"/>
                          </a:solidFill>
                          <a:latin typeface="Cambria" panose="02040503050406030204" pitchFamily="18" charset="0"/>
                        </a:rPr>
                        <a:t>Προσωρινές </a:t>
                      </a:r>
                      <a:r>
                        <a:rPr lang="en-US" sz="2000" dirty="0" smtClean="0">
                          <a:solidFill>
                            <a:srgbClr val="C00000"/>
                          </a:solidFill>
                          <a:latin typeface="Cambria" panose="02040503050406030204" pitchFamily="18" charset="0"/>
                        </a:rPr>
                        <a:t>CERs </a:t>
                      </a:r>
                      <a:endParaRPr lang="en-US" sz="2000" dirty="0">
                        <a:solidFill>
                          <a:srgbClr val="C00000"/>
                        </a:solidFill>
                        <a:latin typeface="Cambria" panose="02040503050406030204" pitchFamily="18" charset="0"/>
                      </a:endParaRPr>
                    </a:p>
                  </a:txBody>
                  <a:tcPr anchor="ctr"/>
                </a:tc>
                <a:tc>
                  <a:txBody>
                    <a:bodyPr/>
                    <a:lstStyle/>
                    <a:p>
                      <a:pPr algn="ctr"/>
                      <a:r>
                        <a:rPr lang="en-US" sz="2000" dirty="0">
                          <a:solidFill>
                            <a:srgbClr val="C00000"/>
                          </a:solidFill>
                          <a:latin typeface="Cambria" panose="02040503050406030204" pitchFamily="18" charset="0"/>
                        </a:rPr>
                        <a:t> CDM</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registry </a:t>
                      </a:r>
                    </a:p>
                  </a:txBody>
                  <a:tcPr anchor="ctr"/>
                </a:tc>
                <a:tc>
                  <a:txBody>
                    <a:bodyPr/>
                    <a:lstStyle/>
                    <a:p>
                      <a:r>
                        <a:rPr lang="en-US" sz="1800" dirty="0">
                          <a:latin typeface="Cambria" panose="02040503050406030204" pitchFamily="18" charset="0"/>
                        </a:rPr>
                        <a:t>Credits given for emission removals certified for an </a:t>
                      </a:r>
                      <a:r>
                        <a:rPr lang="en-US" sz="1800" dirty="0" err="1">
                          <a:latin typeface="Cambria" panose="02040503050406030204" pitchFamily="18" charset="0"/>
                        </a:rPr>
                        <a:t>afforestation</a:t>
                      </a:r>
                      <a:r>
                        <a:rPr lang="en-US" sz="1800" dirty="0">
                          <a:latin typeface="Cambria" panose="02040503050406030204" pitchFamily="18" charset="0"/>
                        </a:rPr>
                        <a:t> or reforestation CDM </a:t>
                      </a:r>
                      <a:r>
                        <a:rPr lang="en-US" sz="1800" dirty="0" smtClean="0">
                          <a:latin typeface="Cambria" panose="02040503050406030204" pitchFamily="18" charset="0"/>
                        </a:rPr>
                        <a:t>project</a:t>
                      </a:r>
                      <a:endParaRPr lang="en-US" sz="1800" dirty="0">
                        <a:latin typeface="Cambria" panose="02040503050406030204" pitchFamily="18" charset="0"/>
                      </a:endParaRPr>
                    </a:p>
                  </a:txBody>
                  <a:tcPr anchor="ctr"/>
                </a:tc>
              </a:tr>
              <a:tr h="370840">
                <a:tc>
                  <a:txBody>
                    <a:bodyPr/>
                    <a:lstStyle/>
                    <a:p>
                      <a:r>
                        <a:rPr lang="en-US" sz="2400" dirty="0">
                          <a:solidFill>
                            <a:srgbClr val="C00000"/>
                          </a:solidFill>
                          <a:latin typeface="Cambria" panose="02040503050406030204" pitchFamily="18" charset="0"/>
                        </a:rPr>
                        <a:t> </a:t>
                      </a:r>
                      <a:r>
                        <a:rPr lang="en-US" sz="2400" dirty="0" err="1">
                          <a:solidFill>
                            <a:srgbClr val="C00000"/>
                          </a:solidFill>
                          <a:latin typeface="Cambria" panose="02040503050406030204" pitchFamily="18" charset="0"/>
                        </a:rPr>
                        <a:t>lCER</a:t>
                      </a:r>
                      <a:r>
                        <a:rPr lang="en-US" sz="2400" dirty="0">
                          <a:solidFill>
                            <a:srgbClr val="C00000"/>
                          </a:solidFill>
                          <a:latin typeface="Cambria" panose="02040503050406030204" pitchFamily="18" charset="0"/>
                        </a:rPr>
                        <a:t> </a:t>
                      </a:r>
                    </a:p>
                  </a:txBody>
                  <a:tcPr anchor="ctr"/>
                </a:tc>
                <a:tc>
                  <a:txBody>
                    <a:bodyPr/>
                    <a:lstStyle/>
                    <a:p>
                      <a:pPr algn="ctr"/>
                      <a:r>
                        <a:rPr lang="el-GR" sz="2000" dirty="0" smtClean="0">
                          <a:solidFill>
                            <a:srgbClr val="C00000"/>
                          </a:solidFill>
                          <a:latin typeface="Cambria" panose="02040503050406030204" pitchFamily="18" charset="0"/>
                        </a:rPr>
                        <a:t>μακροχρόνιες</a:t>
                      </a:r>
                      <a:r>
                        <a:rPr lang="en-US" sz="2000" dirty="0">
                          <a:solidFill>
                            <a:srgbClr val="C00000"/>
                          </a:solidFill>
                          <a:latin typeface="Cambria" panose="02040503050406030204" pitchFamily="18" charset="0"/>
                        </a:rPr>
                        <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CERs </a:t>
                      </a:r>
                    </a:p>
                  </a:txBody>
                  <a:tcPr anchor="ctr"/>
                </a:tc>
                <a:tc>
                  <a:txBody>
                    <a:bodyPr/>
                    <a:lstStyle/>
                    <a:p>
                      <a:pPr algn="ctr"/>
                      <a:r>
                        <a:rPr lang="en-US" sz="2000" dirty="0">
                          <a:solidFill>
                            <a:srgbClr val="C00000"/>
                          </a:solidFill>
                          <a:latin typeface="Cambria" panose="02040503050406030204" pitchFamily="18" charset="0"/>
                        </a:rPr>
                        <a:t> CDM</a:t>
                      </a:r>
                      <a:br>
                        <a:rPr lang="en-US" sz="2000" dirty="0">
                          <a:solidFill>
                            <a:srgbClr val="C00000"/>
                          </a:solidFill>
                          <a:latin typeface="Cambria" panose="02040503050406030204" pitchFamily="18" charset="0"/>
                        </a:rPr>
                      </a:br>
                      <a:r>
                        <a:rPr lang="en-US" sz="2000" dirty="0">
                          <a:solidFill>
                            <a:srgbClr val="C00000"/>
                          </a:solidFill>
                          <a:latin typeface="Cambria" panose="02040503050406030204" pitchFamily="18" charset="0"/>
                        </a:rPr>
                        <a:t>registry </a:t>
                      </a:r>
                    </a:p>
                  </a:txBody>
                  <a:tcPr anchor="ctr"/>
                </a:tc>
                <a:tc>
                  <a:txBody>
                    <a:bodyPr/>
                    <a:lstStyle/>
                    <a:p>
                      <a:r>
                        <a:rPr lang="en-US" sz="1800" dirty="0">
                          <a:latin typeface="Cambria" panose="02040503050406030204" pitchFamily="18" charset="0"/>
                        </a:rPr>
                        <a:t>Credits given for emission removals certified for an A&amp;R CDM </a:t>
                      </a:r>
                      <a:r>
                        <a:rPr lang="en-US" sz="1800" dirty="0" smtClean="0">
                          <a:latin typeface="Cambria" panose="02040503050406030204" pitchFamily="18" charset="0"/>
                        </a:rPr>
                        <a:t>project</a:t>
                      </a:r>
                      <a:endParaRPr lang="en-US" sz="1800" dirty="0">
                        <a:latin typeface="Cambria" panose="02040503050406030204" pitchFamily="18" charset="0"/>
                      </a:endParaRPr>
                    </a:p>
                  </a:txBody>
                  <a:tcPr anchor="ctr"/>
                </a:tc>
              </a:tr>
            </a:tbl>
          </a:graphicData>
        </a:graphic>
      </p:graphicFrame>
    </p:spTree>
    <p:extLst>
      <p:ext uri="{BB962C8B-B14F-4D97-AF65-F5344CB8AC3E}">
        <p14:creationId xmlns:p14="http://schemas.microsoft.com/office/powerpoint/2010/main" val="353536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81030" y="476672"/>
          <a:ext cx="8781940" cy="5643880"/>
        </p:xfrm>
        <a:graphic>
          <a:graphicData uri="http://schemas.openxmlformats.org/drawingml/2006/table">
            <a:tbl>
              <a:tblPr firstRow="1" bandRow="1">
                <a:tableStyleId>{5C22544A-7EE6-4342-B048-85BDC9FD1C3A}</a:tableStyleId>
              </a:tblPr>
              <a:tblGrid>
                <a:gridCol w="936105"/>
                <a:gridCol w="1636776"/>
                <a:gridCol w="1224136"/>
                <a:gridCol w="4984923"/>
              </a:tblGrid>
              <a:tr h="370840">
                <a:tc gridSpan="4">
                  <a:txBody>
                    <a:bodyPr/>
                    <a:lstStyle/>
                    <a:p>
                      <a:r>
                        <a:rPr lang="el-GR" sz="2000" b="1" dirty="0" smtClean="0">
                          <a:solidFill>
                            <a:schemeClr val="tx1">
                              <a:lumMod val="95000"/>
                              <a:lumOff val="5000"/>
                            </a:schemeClr>
                          </a:solidFill>
                        </a:rPr>
                        <a:t>ΜΟΝΑΔΕΣ</a:t>
                      </a:r>
                      <a:r>
                        <a:rPr lang="el-GR" sz="2000" b="1" baseline="0" dirty="0" smtClean="0">
                          <a:solidFill>
                            <a:schemeClr val="tx1">
                              <a:lumMod val="95000"/>
                              <a:lumOff val="5000"/>
                            </a:schemeClr>
                          </a:solidFill>
                        </a:rPr>
                        <a:t> ΓΙΑ ΤΟ ΠΡΩΤΟΚΟΛΟ ΤΟΥ ΚΥΟΤΟ</a:t>
                      </a:r>
                      <a:endParaRPr lang="en-US" sz="2000" b="1" dirty="0">
                        <a:solidFill>
                          <a:schemeClr val="tx1">
                            <a:lumMod val="95000"/>
                            <a:lumOff val="5000"/>
                          </a:schemeClr>
                        </a:solidFill>
                      </a:endParaRPr>
                    </a:p>
                  </a:txBody>
                  <a:tcPr anchor="ct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r>
                        <a:rPr lang="en-US" dirty="0"/>
                        <a:t> </a:t>
                      </a:r>
                      <a:r>
                        <a:rPr lang="el-GR" sz="1400" b="1" dirty="0" smtClean="0"/>
                        <a:t>μονάδα</a:t>
                      </a:r>
                      <a:endParaRPr lang="en-US" dirty="0"/>
                    </a:p>
                  </a:txBody>
                  <a:tcPr anchor="ctr"/>
                </a:tc>
                <a:tc>
                  <a:txBody>
                    <a:bodyPr/>
                    <a:lstStyle/>
                    <a:p>
                      <a:pPr algn="ctr"/>
                      <a:r>
                        <a:rPr lang="en-US" dirty="0"/>
                        <a:t> </a:t>
                      </a:r>
                      <a:r>
                        <a:rPr lang="el-GR" b="1" dirty="0" smtClean="0"/>
                        <a:t>όνομα</a:t>
                      </a:r>
                      <a:endParaRPr lang="en-US" dirty="0"/>
                    </a:p>
                  </a:txBody>
                  <a:tcPr anchor="ctr"/>
                </a:tc>
                <a:tc>
                  <a:txBody>
                    <a:bodyPr/>
                    <a:lstStyle/>
                    <a:p>
                      <a:pPr algn="ctr"/>
                      <a:r>
                        <a:rPr lang="en-US" dirty="0"/>
                        <a:t> </a:t>
                      </a:r>
                      <a:r>
                        <a:rPr lang="el-GR" b="1" dirty="0" smtClean="0"/>
                        <a:t>εκδότης</a:t>
                      </a:r>
                      <a:endParaRPr lang="en-US" dirty="0"/>
                    </a:p>
                  </a:txBody>
                  <a:tcPr anchor="ctr"/>
                </a:tc>
                <a:tc>
                  <a:txBody>
                    <a:bodyPr/>
                    <a:lstStyle/>
                    <a:p>
                      <a:r>
                        <a:rPr lang="en-US" dirty="0"/>
                        <a:t> </a:t>
                      </a:r>
                      <a:r>
                        <a:rPr lang="el-GR" b="1" dirty="0" smtClean="0"/>
                        <a:t>περιγραφή</a:t>
                      </a:r>
                      <a:endParaRPr lang="en-US" dirty="0"/>
                    </a:p>
                  </a:txBody>
                  <a:tcPr anchor="ctr"/>
                </a:tc>
              </a:tr>
              <a:tr h="370840">
                <a:tc>
                  <a:txBody>
                    <a:bodyPr/>
                    <a:lstStyle/>
                    <a:p>
                      <a:r>
                        <a:rPr lang="en-US" sz="2400" dirty="0">
                          <a:solidFill>
                            <a:schemeClr val="tx1">
                              <a:lumMod val="95000"/>
                              <a:lumOff val="5000"/>
                            </a:schemeClr>
                          </a:solidFill>
                        </a:rPr>
                        <a:t> AAU </a:t>
                      </a:r>
                    </a:p>
                  </a:txBody>
                  <a:tcPr anchor="ctr"/>
                </a:tc>
                <a:tc>
                  <a:txBody>
                    <a:bodyPr/>
                    <a:lstStyle/>
                    <a:p>
                      <a:pPr algn="ctr"/>
                      <a:r>
                        <a:rPr lang="en-US" dirty="0"/>
                        <a:t> Assigned</a:t>
                      </a:r>
                      <a:br>
                        <a:rPr lang="en-US" dirty="0"/>
                      </a:br>
                      <a:r>
                        <a:rPr lang="en-US" dirty="0"/>
                        <a:t>Amount Units </a:t>
                      </a:r>
                    </a:p>
                  </a:txBody>
                  <a:tcPr anchor="ctr"/>
                </a:tc>
                <a:tc>
                  <a:txBody>
                    <a:bodyPr/>
                    <a:lstStyle/>
                    <a:p>
                      <a:pPr algn="ctr"/>
                      <a:r>
                        <a:rPr lang="en-US" dirty="0"/>
                        <a:t> </a:t>
                      </a:r>
                      <a:r>
                        <a:rPr lang="el-GR" dirty="0" smtClean="0"/>
                        <a:t>Εθνικό</a:t>
                      </a:r>
                      <a:r>
                        <a:rPr lang="el-GR" baseline="0" dirty="0" smtClean="0"/>
                        <a:t> Μητρώο</a:t>
                      </a:r>
                      <a:endParaRPr lang="en-US" dirty="0"/>
                    </a:p>
                  </a:txBody>
                  <a:tcPr anchor="ctr"/>
                </a:tc>
                <a:tc>
                  <a:txBody>
                    <a:bodyPr/>
                    <a:lstStyle/>
                    <a:p>
                      <a:pPr marL="0" indent="0"/>
                      <a:r>
                        <a:rPr lang="en-US" sz="1400" dirty="0"/>
                        <a:t> </a:t>
                      </a:r>
                      <a:r>
                        <a:rPr lang="el-GR" sz="1800" dirty="0" smtClean="0"/>
                        <a:t>Αρχικές</a:t>
                      </a:r>
                      <a:r>
                        <a:rPr lang="el-GR" sz="1800" baseline="0" dirty="0" smtClean="0"/>
                        <a:t> Μονάδες που έχουν αποδοθεί σε κάθε Μέλος του Παραρτήματος Β</a:t>
                      </a:r>
                      <a:r>
                        <a:rPr lang="en-US" sz="1400" dirty="0"/>
                        <a:t/>
                      </a:r>
                      <a:br>
                        <a:rPr lang="en-US" sz="1400" dirty="0"/>
                      </a:br>
                      <a:endParaRPr lang="en-US" sz="1400" dirty="0"/>
                    </a:p>
                  </a:txBody>
                  <a:tcPr anchor="ctr"/>
                </a:tc>
              </a:tr>
              <a:tr h="370840">
                <a:tc>
                  <a:txBody>
                    <a:bodyPr/>
                    <a:lstStyle/>
                    <a:p>
                      <a:r>
                        <a:rPr lang="en-US" sz="2400" dirty="0">
                          <a:solidFill>
                            <a:schemeClr val="tx1">
                              <a:lumMod val="95000"/>
                              <a:lumOff val="5000"/>
                            </a:schemeClr>
                          </a:solidFill>
                        </a:rPr>
                        <a:t> RMU </a:t>
                      </a:r>
                    </a:p>
                  </a:txBody>
                  <a:tcPr anchor="ctr"/>
                </a:tc>
                <a:tc>
                  <a:txBody>
                    <a:bodyPr/>
                    <a:lstStyle/>
                    <a:p>
                      <a:pPr algn="ctr"/>
                      <a:r>
                        <a:rPr lang="en-US" dirty="0"/>
                        <a:t> Removal</a:t>
                      </a:r>
                      <a:br>
                        <a:rPr lang="en-US" dirty="0"/>
                      </a:br>
                      <a:r>
                        <a:rPr lang="en-US" dirty="0"/>
                        <a:t>Units </a:t>
                      </a:r>
                    </a:p>
                  </a:txBody>
                  <a:tcPr anchor="ctr"/>
                </a:tc>
                <a:tc>
                  <a:txBody>
                    <a:bodyPr/>
                    <a:lstStyle/>
                    <a:p>
                      <a:pPr algn="ctr"/>
                      <a:r>
                        <a:rPr lang="en-US" dirty="0"/>
                        <a:t> </a:t>
                      </a:r>
                      <a:r>
                        <a:rPr lang="el-GR" dirty="0" smtClean="0"/>
                        <a:t>Εθνικό</a:t>
                      </a:r>
                      <a:r>
                        <a:rPr lang="el-GR" baseline="0" dirty="0" smtClean="0"/>
                        <a:t> Μητρώο</a:t>
                      </a:r>
                      <a:endParaRPr lang="en-US" dirty="0"/>
                    </a:p>
                  </a:txBody>
                  <a:tcPr anchor="ctr"/>
                </a:tc>
                <a:tc>
                  <a:txBody>
                    <a:bodyPr/>
                    <a:lstStyle/>
                    <a:p>
                      <a:r>
                        <a:rPr lang="el-GR" sz="1800" dirty="0" smtClean="0"/>
                        <a:t>Μονάδες που έχουν δοθεί</a:t>
                      </a:r>
                      <a:r>
                        <a:rPr lang="el-GR" sz="1800" baseline="0" dirty="0" smtClean="0"/>
                        <a:t> </a:t>
                      </a:r>
                      <a:r>
                        <a:rPr lang="el-GR" sz="1800" baseline="0" dirty="0" err="1" smtClean="0"/>
                        <a:t>γιά</a:t>
                      </a:r>
                      <a:r>
                        <a:rPr lang="el-GR" sz="1800" baseline="0" dirty="0" smtClean="0"/>
                        <a:t> καθαρή απομάκρυνση λόγω χρήσης γης, αλλαγή χρήσης </a:t>
                      </a:r>
                      <a:r>
                        <a:rPr lang="el-GR" sz="1800" baseline="0" dirty="0" err="1" smtClean="0"/>
                        <a:t>γής</a:t>
                      </a:r>
                      <a:r>
                        <a:rPr lang="el-GR" sz="1800" baseline="0" dirty="0" smtClean="0"/>
                        <a:t> ή δασική δραστηριότητα.</a:t>
                      </a:r>
                      <a:endParaRPr lang="en-US" sz="1800" dirty="0"/>
                    </a:p>
                  </a:txBody>
                  <a:tcPr anchor="ctr"/>
                </a:tc>
              </a:tr>
              <a:tr h="370840">
                <a:tc>
                  <a:txBody>
                    <a:bodyPr/>
                    <a:lstStyle/>
                    <a:p>
                      <a:r>
                        <a:rPr lang="en-US" sz="2400" dirty="0">
                          <a:solidFill>
                            <a:schemeClr val="tx1">
                              <a:lumMod val="95000"/>
                              <a:lumOff val="5000"/>
                            </a:schemeClr>
                          </a:solidFill>
                        </a:rPr>
                        <a:t> ERU </a:t>
                      </a:r>
                    </a:p>
                  </a:txBody>
                  <a:tcPr anchor="ctr"/>
                </a:tc>
                <a:tc>
                  <a:txBody>
                    <a:bodyPr/>
                    <a:lstStyle/>
                    <a:p>
                      <a:pPr algn="ctr"/>
                      <a:r>
                        <a:rPr lang="en-US" dirty="0"/>
                        <a:t> Emission</a:t>
                      </a:r>
                      <a:br>
                        <a:rPr lang="en-US" dirty="0"/>
                      </a:br>
                      <a:r>
                        <a:rPr lang="en-US" dirty="0"/>
                        <a:t>Reduction</a:t>
                      </a:r>
                      <a:br>
                        <a:rPr lang="en-US" dirty="0"/>
                      </a:br>
                      <a:r>
                        <a:rPr lang="en-US" dirty="0"/>
                        <a:t>Units </a:t>
                      </a:r>
                    </a:p>
                  </a:txBody>
                  <a:tcPr anchor="ctr"/>
                </a:tc>
                <a:tc>
                  <a:txBody>
                    <a:bodyPr/>
                    <a:lstStyle/>
                    <a:p>
                      <a:pPr algn="ctr"/>
                      <a:r>
                        <a:rPr lang="en-US" dirty="0"/>
                        <a:t> </a:t>
                      </a:r>
                      <a:r>
                        <a:rPr lang="el-GR" dirty="0" smtClean="0"/>
                        <a:t>Εθνικό</a:t>
                      </a:r>
                      <a:r>
                        <a:rPr lang="el-GR" baseline="0" dirty="0" smtClean="0"/>
                        <a:t> Μητρώο</a:t>
                      </a:r>
                      <a:r>
                        <a:rPr lang="en-US" dirty="0" smtClean="0"/>
                        <a:t> </a:t>
                      </a:r>
                      <a:endParaRPr lang="en-US" dirty="0"/>
                    </a:p>
                  </a:txBody>
                  <a:tcPr anchor="ctr"/>
                </a:tc>
                <a:tc>
                  <a:txBody>
                    <a:bodyPr/>
                    <a:lstStyle/>
                    <a:p>
                      <a:r>
                        <a:rPr lang="el-GR" sz="1800" dirty="0" smtClean="0"/>
                        <a:t>Μονάδες από μετατροπή </a:t>
                      </a:r>
                      <a:r>
                        <a:rPr lang="en-US" sz="1800" dirty="0" smtClean="0"/>
                        <a:t>AAU </a:t>
                      </a:r>
                      <a:r>
                        <a:rPr lang="el-GR" sz="1800" dirty="0" smtClean="0"/>
                        <a:t>ή</a:t>
                      </a:r>
                      <a:r>
                        <a:rPr lang="el-GR" sz="1800" baseline="0" dirty="0" smtClean="0"/>
                        <a:t> </a:t>
                      </a:r>
                      <a:r>
                        <a:rPr lang="en-US" sz="1800" baseline="0" dirty="0" smtClean="0"/>
                        <a:t>RMU</a:t>
                      </a:r>
                      <a:r>
                        <a:rPr lang="el-GR" sz="1800" baseline="0" dirty="0" smtClean="0"/>
                        <a:t> στην βάση έργων Κοινής Εφαρμογής (</a:t>
                      </a:r>
                      <a:r>
                        <a:rPr lang="en-US" sz="1800" baseline="0" dirty="0" smtClean="0"/>
                        <a:t>JI)</a:t>
                      </a:r>
                      <a:endParaRPr lang="en-US" sz="1800" dirty="0"/>
                    </a:p>
                  </a:txBody>
                  <a:tcPr anchor="ctr"/>
                </a:tc>
              </a:tr>
              <a:tr h="370840">
                <a:tc>
                  <a:txBody>
                    <a:bodyPr/>
                    <a:lstStyle/>
                    <a:p>
                      <a:r>
                        <a:rPr lang="en-US" sz="2400" dirty="0">
                          <a:solidFill>
                            <a:schemeClr val="tx1">
                              <a:lumMod val="95000"/>
                              <a:lumOff val="5000"/>
                            </a:schemeClr>
                          </a:solidFill>
                        </a:rPr>
                        <a:t> CER </a:t>
                      </a:r>
                    </a:p>
                  </a:txBody>
                  <a:tcPr anchor="ctr"/>
                </a:tc>
                <a:tc>
                  <a:txBody>
                    <a:bodyPr/>
                    <a:lstStyle/>
                    <a:p>
                      <a:pPr algn="ctr"/>
                      <a:r>
                        <a:rPr lang="en-US"/>
                        <a:t> Certified</a:t>
                      </a:r>
                      <a:br>
                        <a:rPr lang="en-US"/>
                      </a:br>
                      <a:r>
                        <a:rPr lang="en-US"/>
                        <a:t>Emissions</a:t>
                      </a:r>
                      <a:br>
                        <a:rPr lang="en-US"/>
                      </a:br>
                      <a:r>
                        <a:rPr lang="en-US"/>
                        <a:t>Reductions </a:t>
                      </a:r>
                    </a:p>
                  </a:txBody>
                  <a:tcPr anchor="ctr"/>
                </a:tc>
                <a:tc>
                  <a:txBody>
                    <a:bodyPr/>
                    <a:lstStyle/>
                    <a:p>
                      <a:pPr algn="ctr"/>
                      <a:r>
                        <a:rPr lang="en-US" dirty="0"/>
                        <a:t> CDM</a:t>
                      </a:r>
                      <a:br>
                        <a:rPr lang="en-US" dirty="0"/>
                      </a:br>
                      <a:r>
                        <a:rPr lang="el-GR" dirty="0" smtClean="0"/>
                        <a:t>Μητρώο</a:t>
                      </a:r>
                      <a:endParaRPr lang="en-US" dirty="0"/>
                    </a:p>
                  </a:txBody>
                  <a:tcPr anchor="ctr"/>
                </a:tc>
                <a:tc>
                  <a:txBody>
                    <a:bodyPr/>
                    <a:lstStyle/>
                    <a:p>
                      <a:r>
                        <a:rPr lang="el-GR" sz="1800" dirty="0" smtClean="0"/>
                        <a:t>Πιστώσεις</a:t>
                      </a:r>
                      <a:r>
                        <a:rPr lang="el-GR" sz="1800" baseline="0" dirty="0" smtClean="0"/>
                        <a:t> από μείωση εκπομπών λόγω έργων Καθαρού Μηχανισμού Ανάπτυξης (</a:t>
                      </a:r>
                      <a:r>
                        <a:rPr lang="en-US" sz="1800" baseline="0" dirty="0" smtClean="0"/>
                        <a:t>CDM).</a:t>
                      </a:r>
                      <a:endParaRPr lang="en-US" sz="1800" dirty="0"/>
                    </a:p>
                  </a:txBody>
                  <a:tcPr anchor="ctr"/>
                </a:tc>
              </a:tr>
              <a:tr h="370840">
                <a:tc>
                  <a:txBody>
                    <a:bodyPr/>
                    <a:lstStyle/>
                    <a:p>
                      <a:r>
                        <a:rPr lang="en-US" sz="2400" dirty="0">
                          <a:solidFill>
                            <a:schemeClr val="tx1">
                              <a:lumMod val="95000"/>
                              <a:lumOff val="5000"/>
                            </a:schemeClr>
                          </a:solidFill>
                        </a:rPr>
                        <a:t> </a:t>
                      </a:r>
                      <a:r>
                        <a:rPr lang="en-US" sz="2400" dirty="0" err="1">
                          <a:solidFill>
                            <a:schemeClr val="tx1">
                              <a:lumMod val="95000"/>
                              <a:lumOff val="5000"/>
                            </a:schemeClr>
                          </a:solidFill>
                        </a:rPr>
                        <a:t>tCER</a:t>
                      </a:r>
                      <a:r>
                        <a:rPr lang="en-US" sz="2400" dirty="0">
                          <a:solidFill>
                            <a:schemeClr val="tx1">
                              <a:lumMod val="95000"/>
                              <a:lumOff val="5000"/>
                            </a:schemeClr>
                          </a:solidFill>
                        </a:rPr>
                        <a:t> </a:t>
                      </a:r>
                    </a:p>
                  </a:txBody>
                  <a:tcPr anchor="ctr"/>
                </a:tc>
                <a:tc>
                  <a:txBody>
                    <a:bodyPr/>
                    <a:lstStyle/>
                    <a:p>
                      <a:pPr algn="ctr"/>
                      <a:r>
                        <a:rPr lang="el-GR" dirty="0" smtClean="0"/>
                        <a:t>Προσωρινές</a:t>
                      </a:r>
                      <a:r>
                        <a:rPr lang="en-US" dirty="0"/>
                        <a:t/>
                      </a:r>
                      <a:br>
                        <a:rPr lang="en-US" dirty="0"/>
                      </a:br>
                      <a:r>
                        <a:rPr lang="en-US" dirty="0"/>
                        <a:t>CERs </a:t>
                      </a:r>
                    </a:p>
                  </a:txBody>
                  <a:tcPr anchor="ctr"/>
                </a:tc>
                <a:tc>
                  <a:txBody>
                    <a:bodyPr/>
                    <a:lstStyle/>
                    <a:p>
                      <a:pPr algn="ctr"/>
                      <a:r>
                        <a:rPr lang="en-US" dirty="0"/>
                        <a:t> CDM</a:t>
                      </a:r>
                      <a:br>
                        <a:rPr lang="en-US" dirty="0"/>
                      </a:br>
                      <a:r>
                        <a:rPr lang="el-GR" dirty="0" smtClean="0"/>
                        <a:t>Μητρώο</a:t>
                      </a:r>
                      <a:endParaRPr lang="en-US" dirty="0"/>
                    </a:p>
                  </a:txBody>
                  <a:tcPr anchor="ctr"/>
                </a:tc>
                <a:tc>
                  <a:txBody>
                    <a:bodyPr/>
                    <a:lstStyle/>
                    <a:p>
                      <a:r>
                        <a:rPr lang="el-GR" sz="1800" dirty="0" smtClean="0"/>
                        <a:t>Πιστώσεις</a:t>
                      </a:r>
                      <a:r>
                        <a:rPr lang="el-GR" sz="1800" baseline="0" dirty="0" smtClean="0"/>
                        <a:t> που έχουν δοθεί </a:t>
                      </a:r>
                      <a:r>
                        <a:rPr lang="el-GR" sz="1800" baseline="0" dirty="0" err="1" smtClean="0"/>
                        <a:t>γιά</a:t>
                      </a:r>
                      <a:r>
                        <a:rPr lang="el-GR" sz="1800" baseline="0" dirty="0" smtClean="0"/>
                        <a:t> μείωση εκπομπών </a:t>
                      </a:r>
                      <a:r>
                        <a:rPr lang="el-GR" sz="1800" baseline="0" dirty="0" err="1" smtClean="0"/>
                        <a:t>γιά</a:t>
                      </a:r>
                      <a:r>
                        <a:rPr lang="el-GR" sz="1800" baseline="0" dirty="0" smtClean="0"/>
                        <a:t> έργο ΚΜΑ από νέο ή παλιό δάσος.</a:t>
                      </a:r>
                      <a:endParaRPr lang="en-US" sz="1800" dirty="0"/>
                    </a:p>
                  </a:txBody>
                  <a:tcPr anchor="ctr"/>
                </a:tc>
              </a:tr>
              <a:tr h="370840">
                <a:tc>
                  <a:txBody>
                    <a:bodyPr/>
                    <a:lstStyle/>
                    <a:p>
                      <a:r>
                        <a:rPr lang="en-US" sz="2400" dirty="0">
                          <a:solidFill>
                            <a:schemeClr val="tx1">
                              <a:lumMod val="95000"/>
                              <a:lumOff val="5000"/>
                            </a:schemeClr>
                          </a:solidFill>
                        </a:rPr>
                        <a:t> </a:t>
                      </a:r>
                      <a:r>
                        <a:rPr lang="en-US" sz="2400" dirty="0" err="1">
                          <a:solidFill>
                            <a:schemeClr val="tx1">
                              <a:lumMod val="95000"/>
                              <a:lumOff val="5000"/>
                            </a:schemeClr>
                          </a:solidFill>
                        </a:rPr>
                        <a:t>lCER</a:t>
                      </a:r>
                      <a:r>
                        <a:rPr lang="en-US" sz="2400" dirty="0">
                          <a:solidFill>
                            <a:schemeClr val="tx1">
                              <a:lumMod val="95000"/>
                              <a:lumOff val="5000"/>
                            </a:schemeClr>
                          </a:solidFill>
                        </a:rPr>
                        <a:t> </a:t>
                      </a:r>
                    </a:p>
                  </a:txBody>
                  <a:tcPr anchor="ctr"/>
                </a:tc>
                <a:tc>
                  <a:txBody>
                    <a:bodyPr/>
                    <a:lstStyle/>
                    <a:p>
                      <a:pPr algn="ctr"/>
                      <a:r>
                        <a:rPr lang="el-GR" dirty="0" smtClean="0"/>
                        <a:t>Μακροχρόνιες</a:t>
                      </a:r>
                      <a:r>
                        <a:rPr lang="en-US" dirty="0"/>
                        <a:t/>
                      </a:r>
                      <a:br>
                        <a:rPr lang="en-US" dirty="0"/>
                      </a:br>
                      <a:r>
                        <a:rPr lang="en-US" dirty="0"/>
                        <a:t>CERs </a:t>
                      </a:r>
                    </a:p>
                  </a:txBody>
                  <a:tcPr anchor="ctr"/>
                </a:tc>
                <a:tc>
                  <a:txBody>
                    <a:bodyPr/>
                    <a:lstStyle/>
                    <a:p>
                      <a:pPr algn="ctr"/>
                      <a:r>
                        <a:rPr lang="en-US" dirty="0"/>
                        <a:t> CDM</a:t>
                      </a:r>
                      <a:br>
                        <a:rPr lang="en-US" dirty="0"/>
                      </a:br>
                      <a:r>
                        <a:rPr lang="el-GR" dirty="0" smtClean="0"/>
                        <a:t>Μητρώο</a:t>
                      </a:r>
                      <a:endParaRPr lang="en-US" dirty="0"/>
                    </a:p>
                  </a:txBody>
                  <a:tcPr anchor="ctr"/>
                </a:tc>
                <a:tc>
                  <a:txBody>
                    <a:bodyPr/>
                    <a:lstStyle/>
                    <a:p>
                      <a:r>
                        <a:rPr lang="el-GR" sz="1800" dirty="0" smtClean="0"/>
                        <a:t>Πιστώσεις</a:t>
                      </a:r>
                      <a:r>
                        <a:rPr lang="el-GR" sz="1800" baseline="0" dirty="0" smtClean="0"/>
                        <a:t> που έχουν δοθεί </a:t>
                      </a:r>
                      <a:r>
                        <a:rPr lang="el-GR" sz="1800" baseline="0" dirty="0" err="1" smtClean="0"/>
                        <a:t>γιά</a:t>
                      </a:r>
                      <a:r>
                        <a:rPr lang="el-GR" sz="1800" baseline="0" dirty="0" smtClean="0"/>
                        <a:t> μείωση εκπομπών </a:t>
                      </a:r>
                      <a:r>
                        <a:rPr lang="el-GR" sz="1800" baseline="0" dirty="0" err="1" smtClean="0"/>
                        <a:t>γιά</a:t>
                      </a:r>
                      <a:r>
                        <a:rPr lang="el-GR" sz="1800" baseline="0" dirty="0" smtClean="0"/>
                        <a:t> έργο ΚΜΑ από νέο ή παλιό δάσος</a:t>
                      </a:r>
                      <a:endParaRPr lang="en-US" sz="1800" dirty="0"/>
                    </a:p>
                  </a:txBody>
                  <a:tcPr anchor="ctr"/>
                </a:tc>
              </a:tr>
            </a:tbl>
          </a:graphicData>
        </a:graphic>
      </p:graphicFrame>
    </p:spTree>
    <p:extLst>
      <p:ext uri="{BB962C8B-B14F-4D97-AF65-F5344CB8AC3E}">
        <p14:creationId xmlns:p14="http://schemas.microsoft.com/office/powerpoint/2010/main" val="78067501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796908"/>
          </a:xfrm>
        </p:spPr>
        <p:txBody>
          <a:bodyPr>
            <a:noAutofit/>
          </a:bodyPr>
          <a:lstStyle/>
          <a:p>
            <a:pPr eaLnBrk="1" fontAlgn="auto" hangingPunct="1">
              <a:spcAft>
                <a:spcPts val="0"/>
              </a:spcAft>
              <a:defRPr/>
            </a:pPr>
            <a:r>
              <a:rPr lang="el-GR" sz="2800" dirty="0">
                <a:solidFill>
                  <a:srgbClr val="C00000"/>
                </a:solidFill>
              </a:rPr>
              <a:t>ΕΜΠΟΡΙΑ ΕΚΠΟΜΠΩΝ ΚΑΙ ΚΛΙΜΑΤΙΚΗ ΑΛΛΑΓΗ</a:t>
            </a:r>
          </a:p>
        </p:txBody>
      </p:sp>
      <p:sp>
        <p:nvSpPr>
          <p:cNvPr id="66563" name="Rectangle 3"/>
          <p:cNvSpPr>
            <a:spLocks noGrp="1" noChangeArrowheads="1"/>
          </p:cNvSpPr>
          <p:nvPr>
            <p:ph idx="1"/>
          </p:nvPr>
        </p:nvSpPr>
        <p:spPr>
          <a:xfrm>
            <a:off x="107504" y="1785938"/>
            <a:ext cx="8579296" cy="4221162"/>
          </a:xfrm>
        </p:spPr>
        <p:txBody>
          <a:bodyPr>
            <a:normAutofit fontScale="77500" lnSpcReduction="20000"/>
          </a:bodyPr>
          <a:lstStyle/>
          <a:p>
            <a:pPr marL="365760" indent="-256032" eaLnBrk="1" fontAlgn="auto" hangingPunct="1">
              <a:spcAft>
                <a:spcPts val="0"/>
              </a:spcAft>
              <a:buFont typeface="Wingdings 3"/>
              <a:buChar char=""/>
              <a:defRPr/>
            </a:pPr>
            <a:r>
              <a:rPr lang="el-GR" dirty="0"/>
              <a:t>ΑΥΞΑΝΕΙ ΤΗΝ ΕΥΕΛΙΞΙΑ ΚΑΙ ΑΠΟΔΟΤΙΚΟΤΗΤΑ ΤΩΝ ΔΕΣΜΕΥΣΕΩΝ, ΚΑΘΩΣ ΟΙ ΚΥΒΕΡΝΗΣΕΙΣ ΜΠΟΡΟΥΝ ΝΑ ΣΥΜΦΩΝΗΣΟΥΝ ΣΕ ΜΕΓΑΛΥΤΕΡΟ ΕΛΕΓΧΟ ΕΚΠΟΜΠΩΝ ΜΕ ΧΑΜΗΛΟΤΕΡΟ ΚΟΣΤΟΣ.</a:t>
            </a:r>
          </a:p>
          <a:p>
            <a:pPr marL="365760" indent="-256032" eaLnBrk="1" fontAlgn="auto" hangingPunct="1">
              <a:spcAft>
                <a:spcPts val="0"/>
              </a:spcAft>
              <a:buFont typeface="Wingdings 3"/>
              <a:buChar char=""/>
              <a:defRPr/>
            </a:pPr>
            <a:endParaRPr lang="el-GR" dirty="0" smtClean="0"/>
          </a:p>
          <a:p>
            <a:pPr marL="365760" indent="-256032" eaLnBrk="1" fontAlgn="auto" hangingPunct="1">
              <a:spcAft>
                <a:spcPts val="0"/>
              </a:spcAft>
              <a:buFont typeface="Wingdings 3"/>
              <a:buChar char=""/>
              <a:defRPr/>
            </a:pPr>
            <a:r>
              <a:rPr lang="el-GR" dirty="0" smtClean="0"/>
              <a:t>ΕΠΙΤΡΕΠΕΙ </a:t>
            </a:r>
            <a:r>
              <a:rPr lang="el-GR" dirty="0"/>
              <a:t>ΣΤΗΝ ΔΙΑΜΟΡΦΩΣΗ ΣΤΟΧΩΝ ΓΙΑΤΙ ΜΕΙΩΝΕΙ ΤΙΣ ΔΙΑΦΟΡΕΣ ΚΟΣΤΟΥΣ ΑΝΑΜΕΣΑ ΣΤΑ ΚΡΑΤΗ. </a:t>
            </a:r>
          </a:p>
          <a:p>
            <a:pPr marL="365760" indent="-256032" eaLnBrk="1" fontAlgn="auto" hangingPunct="1">
              <a:spcAft>
                <a:spcPts val="0"/>
              </a:spcAft>
              <a:buFont typeface="Wingdings 3"/>
              <a:buChar char=""/>
              <a:defRPr/>
            </a:pPr>
            <a:endParaRPr lang="el-GR" dirty="0" smtClean="0"/>
          </a:p>
          <a:p>
            <a:pPr marL="365760" indent="-256032" eaLnBrk="1" fontAlgn="auto" hangingPunct="1">
              <a:spcAft>
                <a:spcPts val="0"/>
              </a:spcAft>
              <a:buFont typeface="Wingdings 3"/>
              <a:buChar char=""/>
              <a:defRPr/>
            </a:pPr>
            <a:r>
              <a:rPr lang="el-GR" dirty="0" smtClean="0"/>
              <a:t>ΕΠΙΤΡΕΠΕΙ </a:t>
            </a:r>
            <a:r>
              <a:rPr lang="el-GR" dirty="0"/>
              <a:t>ΤΗΝ ΥΠΟΔΟΧΗ ΠΕΡΙΣΣΟΤΕΡΩΝ ΚΡΑΤΩΝ, ΑΚΟΜΑ ΚΑΙ ΑΝΑΠΤΥΣΣΟΜΕΝΩΝ, ΕΝΩ ΔΕΝ ΒΑΡΥΝΕΙ ΤΙΣ ΑΝΑΠΤΥΓΜΕΝΕΣ ΧΩΡΕΣ.</a:t>
            </a:r>
          </a:p>
        </p:txBody>
      </p:sp>
    </p:spTree>
    <p:extLst>
      <p:ext uri="{BB962C8B-B14F-4D97-AF65-F5344CB8AC3E}">
        <p14:creationId xmlns:p14="http://schemas.microsoft.com/office/powerpoint/2010/main" val="1634644606"/>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Autofit/>
          </a:bodyPr>
          <a:lstStyle/>
          <a:p>
            <a:pPr eaLnBrk="1" fontAlgn="auto" hangingPunct="1">
              <a:spcAft>
                <a:spcPts val="0"/>
              </a:spcAft>
              <a:defRPr/>
            </a:pPr>
            <a:r>
              <a:rPr lang="el-GR" sz="2800" dirty="0">
                <a:solidFill>
                  <a:srgbClr val="C00000"/>
                </a:solidFill>
              </a:rPr>
              <a:t>ΚΑΘΟΡΙΣΜΟΣ ΣΤΟΧΩΝ ΜΕΙΩΣΗΣ </a:t>
            </a:r>
            <a:r>
              <a:rPr lang="el-GR" sz="2800" dirty="0" smtClean="0">
                <a:solidFill>
                  <a:srgbClr val="C00000"/>
                </a:solidFill>
              </a:rPr>
              <a:t>ΕΚΠΟΜΠΩΝ</a:t>
            </a:r>
            <a:endParaRPr lang="el-GR" sz="2800" dirty="0">
              <a:solidFill>
                <a:srgbClr val="C00000"/>
              </a:solidFill>
            </a:endParaRPr>
          </a:p>
        </p:txBody>
      </p:sp>
      <p:sp>
        <p:nvSpPr>
          <p:cNvPr id="67587" name="Rectangle 3"/>
          <p:cNvSpPr>
            <a:spLocks noGrp="1" noChangeArrowheads="1"/>
          </p:cNvSpPr>
          <p:nvPr>
            <p:ph idx="1"/>
          </p:nvPr>
        </p:nvSpPr>
        <p:spPr>
          <a:xfrm>
            <a:off x="685800" y="1981200"/>
            <a:ext cx="7772400" cy="4267200"/>
          </a:xfrm>
        </p:spPr>
        <p:txBody>
          <a:bodyPr>
            <a:normAutofit fontScale="92500" lnSpcReduction="10000"/>
          </a:bodyPr>
          <a:lstStyle/>
          <a:p>
            <a:pPr marL="365760" indent="-256032" eaLnBrk="1" fontAlgn="auto" hangingPunct="1">
              <a:spcAft>
                <a:spcPts val="0"/>
              </a:spcAft>
              <a:buFont typeface="Wingdings 3"/>
              <a:buChar char=""/>
              <a:defRPr/>
            </a:pPr>
            <a:r>
              <a:rPr lang="el-GR" b="1" dirty="0"/>
              <a:t>ΠΟΣΟΣΤΟ %      </a:t>
            </a:r>
            <a:r>
              <a:rPr lang="en-US" b="1" dirty="0"/>
              <a:t>/FLAT RATE/</a:t>
            </a:r>
            <a:endParaRPr lang="el-GR" b="1" dirty="0"/>
          </a:p>
          <a:p>
            <a:pPr marL="365760" indent="-256032" eaLnBrk="1" fontAlgn="auto" hangingPunct="1">
              <a:spcAft>
                <a:spcPts val="0"/>
              </a:spcAft>
              <a:buFont typeface="Wingdings 3"/>
              <a:buChar char=""/>
              <a:defRPr/>
            </a:pPr>
            <a:endParaRPr lang="en-US" b="1" dirty="0"/>
          </a:p>
          <a:p>
            <a:pPr marL="365760" indent="-256032" eaLnBrk="1" fontAlgn="auto" hangingPunct="1">
              <a:spcAft>
                <a:spcPts val="0"/>
              </a:spcAft>
              <a:buFont typeface="Wingdings 3"/>
              <a:buChar char=""/>
              <a:defRPr/>
            </a:pPr>
            <a:r>
              <a:rPr lang="en-US" dirty="0"/>
              <a:t>EINAI A</a:t>
            </a:r>
            <a:r>
              <a:rPr lang="el-GR" dirty="0"/>
              <a:t>ΠΛΟ, </a:t>
            </a:r>
            <a:r>
              <a:rPr lang="el-GR" dirty="0" smtClean="0"/>
              <a:t>ΟΜΩΣ :</a:t>
            </a:r>
            <a:endParaRPr lang="el-GR" dirty="0"/>
          </a:p>
          <a:p>
            <a:pPr marL="365760" indent="-256032" eaLnBrk="1" fontAlgn="auto" hangingPunct="1">
              <a:spcAft>
                <a:spcPts val="0"/>
              </a:spcAft>
              <a:buFont typeface="Wingdings 3"/>
              <a:buChar char=""/>
              <a:defRPr/>
            </a:pPr>
            <a:r>
              <a:rPr lang="el-GR" dirty="0" smtClean="0"/>
              <a:t>ΟΙΚΟΝΟΜΙΚΑ ΜΗ ΑΠΟΔΟΤΙΚΟ</a:t>
            </a:r>
            <a:endParaRPr lang="el-GR" dirty="0"/>
          </a:p>
          <a:p>
            <a:pPr marL="365760" indent="-256032" eaLnBrk="1" fontAlgn="auto" hangingPunct="1">
              <a:spcAft>
                <a:spcPts val="0"/>
              </a:spcAft>
              <a:buFont typeface="Wingdings 3"/>
              <a:buChar char=""/>
              <a:defRPr/>
            </a:pPr>
            <a:r>
              <a:rPr lang="el-GR" dirty="0" smtClean="0"/>
              <a:t>ΠΕΡΙΒΑΛΛΟΝΤΙΚΑ ΜΗ ΑΠΟΤΕΛΕΣΜΑΤΙΚΟ</a:t>
            </a:r>
            <a:endParaRPr lang="el-GR" dirty="0"/>
          </a:p>
          <a:p>
            <a:pPr marL="365760" indent="-256032" eaLnBrk="1" fontAlgn="auto" hangingPunct="1">
              <a:spcAft>
                <a:spcPts val="0"/>
              </a:spcAft>
              <a:buFont typeface="Wingdings 3"/>
              <a:buChar char=""/>
              <a:defRPr/>
            </a:pPr>
            <a:r>
              <a:rPr lang="el-GR" dirty="0"/>
              <a:t>ΠΟΛΙΤΙΚΑ ΑΝΕΦΑΡΜΟΣΤΟ ΩΣ ΜΕΣΟΝ ΓΙΑ ΜΕΙΩΣΗ ΕΚΠΟΜΠΩΝ. </a:t>
            </a:r>
          </a:p>
          <a:p>
            <a:pPr marL="365760" indent="-256032" eaLnBrk="1" fontAlgn="auto" hangingPunct="1">
              <a:spcAft>
                <a:spcPts val="0"/>
              </a:spcAft>
              <a:buFontTx/>
              <a:buNone/>
              <a:defRPr/>
            </a:pPr>
            <a:r>
              <a:rPr lang="el-GR" dirty="0"/>
              <a:t>	</a:t>
            </a:r>
            <a:r>
              <a:rPr lang="el-GR" sz="2400" dirty="0"/>
              <a:t>(ΤΑ ΚΡΑΤΗ ΕΧΟΥΝ ΔΙΑΦΟΡΕΤΙΚΟ </a:t>
            </a:r>
            <a:r>
              <a:rPr lang="el-GR" sz="2400" u="sng" dirty="0"/>
              <a:t>ΚΟΣΤΟΣ</a:t>
            </a:r>
            <a:r>
              <a:rPr lang="el-GR" sz="2400" dirty="0"/>
              <a:t> ΜΕΙΩΣΗΣ ΕΚΠΟΜΠΩΝ, ΤΕΡΑΣΤΙΟ Ή ΚΑΘΟΛΟΥ </a:t>
            </a:r>
            <a:r>
              <a:rPr lang="el-GR" sz="2400" u="sng" dirty="0"/>
              <a:t>ΔΥΝΑΜΙΚΟ</a:t>
            </a:r>
            <a:r>
              <a:rPr lang="el-GR" sz="2400" dirty="0"/>
              <a:t> ΜΕΙΩΣΗΣ)</a:t>
            </a:r>
            <a:endParaRPr lang="el-GR" dirty="0"/>
          </a:p>
        </p:txBody>
      </p:sp>
    </p:spTree>
    <p:extLst>
      <p:ext uri="{BB962C8B-B14F-4D97-AF65-F5344CB8AC3E}">
        <p14:creationId xmlns:p14="http://schemas.microsoft.com/office/powerpoint/2010/main" val="1297590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l-GR" altLang="en-US" smtClean="0"/>
              <a:t>Ο κύκλος του άνθρακα</a:t>
            </a:r>
          </a:p>
        </p:txBody>
      </p:sp>
      <p:pic>
        <p:nvPicPr>
          <p:cNvPr id="8195" name="Picture 5" descr="Greenhouse gas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616075"/>
            <a:ext cx="6553200" cy="524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306280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fontAlgn="auto" hangingPunct="1">
              <a:spcAft>
                <a:spcPts val="0"/>
              </a:spcAft>
              <a:defRPr/>
            </a:pPr>
            <a:r>
              <a:rPr lang="el-GR" dirty="0">
                <a:solidFill>
                  <a:srgbClr val="C00000"/>
                </a:solidFill>
              </a:rPr>
              <a:t>ΤΕΛΙΚΗ ΣΥΜΦΩΝΙΑ</a:t>
            </a:r>
          </a:p>
        </p:txBody>
      </p:sp>
      <p:sp>
        <p:nvSpPr>
          <p:cNvPr id="71682" name="Rectangle 3"/>
          <p:cNvSpPr>
            <a:spLocks noGrp="1" noChangeArrowheads="1"/>
          </p:cNvSpPr>
          <p:nvPr>
            <p:ph idx="1"/>
          </p:nvPr>
        </p:nvSpPr>
        <p:spPr>
          <a:xfrm>
            <a:off x="285720" y="1481138"/>
            <a:ext cx="8572560" cy="4525962"/>
          </a:xfrm>
        </p:spPr>
        <p:txBody>
          <a:bodyPr>
            <a:normAutofit fontScale="92500" lnSpcReduction="20000"/>
          </a:bodyPr>
          <a:lstStyle/>
          <a:p>
            <a:pPr eaLnBrk="1" hangingPunct="1"/>
            <a:r>
              <a:rPr lang="el-GR" dirty="0" smtClean="0"/>
              <a:t>ΔΙΑΦΟΡΕΤΙΚΑ ΠΟΣΟΣΤΑ ΜΕΙΩΣΗΣ ΓΙΑ ΚΑΘΕ ΧΩΡΑ !!!</a:t>
            </a:r>
          </a:p>
          <a:p>
            <a:pPr eaLnBrk="1" hangingPunct="1"/>
            <a:endParaRPr lang="el-GR" dirty="0" smtClean="0"/>
          </a:p>
          <a:p>
            <a:pPr eaLnBrk="1" hangingPunct="1"/>
            <a:r>
              <a:rPr lang="el-GR" dirty="0" smtClean="0"/>
              <a:t>ΓΙΑ ΤΙΣ   ΗΠΑ, ΙΑΠΩΝΙΑ ΚΑΙ Ε.Ε.,  ΣΤΗΝ ΒΑΣΗ ΠΟΛΙΤΙΚΗΣ ΔΙΑΠΡΑΓΜΑΤΕΥΣΗΣ ΚΑΙ ΙΣΧΥΟΣ</a:t>
            </a:r>
          </a:p>
          <a:p>
            <a:pPr eaLnBrk="1" hangingPunct="1"/>
            <a:endParaRPr lang="el-GR" dirty="0" smtClean="0"/>
          </a:p>
          <a:p>
            <a:pPr eaLnBrk="1" hangingPunct="1"/>
            <a:r>
              <a:rPr lang="el-GR" dirty="0" smtClean="0"/>
              <a:t>ΓΙΑ ΤΙΣ ΥΠΟΛΟΙΠΕΣ ΧΩΡΕΣ ΤΟΥ ΑΝΝΕΧ Β, ΣΤΗΝ ΒΑΣΗ ΤΗΣ </a:t>
            </a:r>
            <a:r>
              <a:rPr lang="el-GR" i="1" u="sng" dirty="0" smtClean="0"/>
              <a:t>ΠΡΟΘΥΜΙΑΣ ΝΑ ΠΛΗΡΩΣΟΥΝ</a:t>
            </a:r>
            <a:r>
              <a:rPr lang="el-GR" dirty="0" smtClean="0"/>
              <a:t>, ΓΝΩΡΙΖΟΝΤΑΣ ΤΟΥΣ ΣΤΟΧΟΥΣ ΤΩΝ ΚΥΡΙΩΝ ΑΝΤΑΓΩΝΙΣΤΩΝ ΤΟΥΣ </a:t>
            </a:r>
          </a:p>
          <a:p>
            <a:pPr eaLnBrk="1" hangingPunct="1"/>
            <a:endParaRPr lang="el-GR" dirty="0" smtClean="0"/>
          </a:p>
        </p:txBody>
      </p:sp>
    </p:spTree>
    <p:extLst>
      <p:ext uri="{BB962C8B-B14F-4D97-AF65-F5344CB8AC3E}">
        <p14:creationId xmlns:p14="http://schemas.microsoft.com/office/powerpoint/2010/main" val="139927166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fontAlgn="auto" hangingPunct="1">
              <a:spcAft>
                <a:spcPts val="0"/>
              </a:spcAft>
              <a:defRPr/>
            </a:pPr>
            <a:r>
              <a:rPr lang="el-GR" dirty="0">
                <a:solidFill>
                  <a:srgbClr val="C00000"/>
                </a:solidFill>
              </a:rPr>
              <a:t>ΕΥΡΩΠΑΪΚΗ ΕΝΩΣΗ : ΣΤΟΧΟΙ ΜΕΙΩΣΗΣ</a:t>
            </a:r>
          </a:p>
        </p:txBody>
      </p:sp>
      <p:sp>
        <p:nvSpPr>
          <p:cNvPr id="72706" name="Rectangle 3"/>
          <p:cNvSpPr>
            <a:spLocks noGrp="1" noChangeArrowheads="1"/>
          </p:cNvSpPr>
          <p:nvPr>
            <p:ph idx="1"/>
          </p:nvPr>
        </p:nvSpPr>
        <p:spPr/>
        <p:txBody>
          <a:bodyPr>
            <a:normAutofit lnSpcReduction="10000"/>
          </a:bodyPr>
          <a:lstStyle/>
          <a:p>
            <a:pPr eaLnBrk="1" hangingPunct="1"/>
            <a:r>
              <a:rPr lang="el-GR" dirty="0" smtClean="0"/>
              <a:t>ΕΣΩΤΕΡΙΚΗ ΑΝΑΔΙΑΝΟΜΗ ΣΥΜΦΩΝΑ ΜΕ ΤΙΣ ΣΥΜΦΩΝΙΕΣ</a:t>
            </a:r>
          </a:p>
          <a:p>
            <a:pPr eaLnBrk="1" hangingPunct="1"/>
            <a:r>
              <a:rPr lang="el-GR" dirty="0" smtClean="0"/>
              <a:t>ΕΠΙΤΡΕΠΟΝΤΑΙ ΜΕΓΑΛΕΣ ΑΥΞΗΣΕΙΣ ΓΙΑ ΜΕΡΙΚΕΣ ΑΠΟ ΤΙΣ ΦΤΩΧΟΤΕΡΕΣ ΧΩΡΕΣ ΤΗΣ </a:t>
            </a:r>
            <a:r>
              <a:rPr lang="el-GR" i="1" dirty="0" smtClean="0"/>
              <a:t>ΣΥΝΟΧΗΣ</a:t>
            </a:r>
            <a:r>
              <a:rPr lang="el-GR" dirty="0" smtClean="0"/>
              <a:t>, ΠΟΥ ΑΝΤΙΣΤΑΘΜΙΖΟΝΤΑΙ ΜΕ,</a:t>
            </a:r>
          </a:p>
          <a:p>
            <a:pPr lvl="1" eaLnBrk="1" hangingPunct="1"/>
            <a:r>
              <a:rPr lang="el-GR" dirty="0" smtClean="0"/>
              <a:t>ΜΕΓΑΛΕΣ ΜΕΙΩΣΕΙΣ ΓΙΑ ΜΕΡΙΚΕΣ ΑΠΟ ΤΙΣ ΜΕΓΑΛΥΤΕΡΕΣ, ΠΛΟΥΣΙΟΤΕΡΕΣ ΚΑΙ ΥΨΗΛΟΤΕΡΑ ΕΚΠΕΜΠΟΥΣΕΣ ΧΩΡΕΣ</a:t>
            </a:r>
          </a:p>
          <a:p>
            <a:pPr lvl="1" eaLnBrk="1" hangingPunct="1"/>
            <a:r>
              <a:rPr lang="el-GR" dirty="0" smtClean="0"/>
              <a:t>ΟΡΙΣΜΟΣ </a:t>
            </a:r>
            <a:r>
              <a:rPr lang="el-GR" i="1" dirty="0" smtClean="0"/>
              <a:t>ΘΟΛΟΥ – </a:t>
            </a:r>
          </a:p>
          <a:p>
            <a:pPr lvl="1" eaLnBrk="1" hangingPunct="1">
              <a:buNone/>
            </a:pPr>
            <a:r>
              <a:rPr lang="el-GR" i="1" dirty="0" smtClean="0"/>
              <a:t>	</a:t>
            </a:r>
            <a:r>
              <a:rPr lang="en-US" i="1" dirty="0" smtClean="0"/>
              <a:t>BUBBLE</a:t>
            </a:r>
            <a:r>
              <a:rPr lang="en-US" dirty="0" smtClean="0"/>
              <a:t> </a:t>
            </a:r>
            <a:r>
              <a:rPr lang="el-GR" dirty="0" smtClean="0"/>
              <a:t>(ΑΡΘΡΟ 4-ΠΡΩΤΟΚΟΛΛΟ ΚΥΟΤΟ)</a:t>
            </a:r>
          </a:p>
        </p:txBody>
      </p:sp>
    </p:spTree>
    <p:extLst>
      <p:ext uri="{BB962C8B-B14F-4D97-AF65-F5344CB8AC3E}">
        <p14:creationId xmlns:p14="http://schemas.microsoft.com/office/powerpoint/2010/main" val="140937106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fontAlgn="auto" hangingPunct="1">
              <a:spcAft>
                <a:spcPts val="0"/>
              </a:spcAft>
              <a:defRPr/>
            </a:pPr>
            <a:r>
              <a:rPr lang="el-GR" dirty="0">
                <a:solidFill>
                  <a:srgbClr val="C00000"/>
                </a:solidFill>
              </a:rPr>
              <a:t>ΕΥΕΛΙΞΙΑ ΜΗΧΑΝΙΣΜΩΝ ΚΥΟΤΟ</a:t>
            </a:r>
          </a:p>
        </p:txBody>
      </p:sp>
      <p:sp>
        <p:nvSpPr>
          <p:cNvPr id="73730" name="Rectangle 3"/>
          <p:cNvSpPr>
            <a:spLocks noGrp="1" noChangeArrowheads="1"/>
          </p:cNvSpPr>
          <p:nvPr>
            <p:ph idx="1"/>
          </p:nvPr>
        </p:nvSpPr>
        <p:spPr>
          <a:xfrm>
            <a:off x="395536" y="1447800"/>
            <a:ext cx="8538152" cy="4800600"/>
          </a:xfrm>
        </p:spPr>
        <p:txBody>
          <a:bodyPr>
            <a:normAutofit fontScale="85000" lnSpcReduction="10000"/>
          </a:bodyPr>
          <a:lstStyle/>
          <a:p>
            <a:pPr eaLnBrk="1" hangingPunct="1"/>
            <a:r>
              <a:rPr lang="el-GR" dirty="0" smtClean="0"/>
              <a:t>ΔΕΣΜΕΥΣΕΙΣ ΓΙΑ </a:t>
            </a:r>
            <a:r>
              <a:rPr lang="el-GR" u="sng" dirty="0" smtClean="0"/>
              <a:t>ΟΙΚΟΓΕΝΕΙΑ</a:t>
            </a:r>
            <a:r>
              <a:rPr lang="el-GR" dirty="0" smtClean="0"/>
              <a:t> ΑΕΡΙΩΝ ΚΑΙ ΌΧΙ ΜΟΝΟΝ ΔΙΟΞΕΙΔΙΟ ΑΝΘΡΑΚΑ</a:t>
            </a:r>
          </a:p>
          <a:p>
            <a:pPr eaLnBrk="1" hangingPunct="1">
              <a:buFontTx/>
              <a:buNone/>
            </a:pPr>
            <a:r>
              <a:rPr lang="el-GR" dirty="0" smtClean="0"/>
              <a:t>		/ </a:t>
            </a:r>
            <a:r>
              <a:rPr lang="en-US" dirty="0" smtClean="0"/>
              <a:t>CH</a:t>
            </a:r>
            <a:r>
              <a:rPr lang="en-US" baseline="-25000" dirty="0" smtClean="0"/>
              <a:t>4</a:t>
            </a:r>
            <a:r>
              <a:rPr lang="en-US" dirty="0" smtClean="0"/>
              <a:t>, N</a:t>
            </a:r>
            <a:r>
              <a:rPr lang="en-US" baseline="-25000" dirty="0" smtClean="0"/>
              <a:t>2</a:t>
            </a:r>
            <a:r>
              <a:rPr lang="en-US" dirty="0" smtClean="0"/>
              <a:t>O, PFCs, HFCs, SF</a:t>
            </a:r>
            <a:r>
              <a:rPr lang="en-US" baseline="-25000" dirty="0" smtClean="0"/>
              <a:t>6</a:t>
            </a:r>
            <a:r>
              <a:rPr lang="el-GR" dirty="0" smtClean="0"/>
              <a:t> /</a:t>
            </a:r>
          </a:p>
          <a:p>
            <a:pPr eaLnBrk="1" hangingPunct="1">
              <a:buFontTx/>
              <a:buNone/>
            </a:pPr>
            <a:endParaRPr lang="en-US" dirty="0" smtClean="0"/>
          </a:p>
          <a:p>
            <a:pPr eaLnBrk="1" hangingPunct="1"/>
            <a:r>
              <a:rPr lang="en-US" u="sng" dirty="0" smtClean="0"/>
              <a:t>KATABO</a:t>
            </a:r>
            <a:r>
              <a:rPr lang="el-GR" u="sng" dirty="0" smtClean="0"/>
              <a:t>ΘΡΕΣ</a:t>
            </a:r>
            <a:r>
              <a:rPr lang="el-GR" dirty="0" smtClean="0"/>
              <a:t> – ΔΑΣΗ ΚΑΙ ΑΛΛΑΓΗ ΣΤΗΝ ΧΡΗΣΗ ΓΗΣ </a:t>
            </a:r>
          </a:p>
          <a:p>
            <a:pPr eaLnBrk="1" hangingPunct="1"/>
            <a:endParaRPr lang="el-GR" dirty="0" smtClean="0"/>
          </a:p>
          <a:p>
            <a:pPr eaLnBrk="1" hangingPunct="1"/>
            <a:r>
              <a:rPr lang="el-GR" u="sng" dirty="0" smtClean="0"/>
              <a:t>ΑΛΛΟΙ ΜΗΧΑΝΙΣΜΟΙ:</a:t>
            </a:r>
          </a:p>
          <a:p>
            <a:pPr eaLnBrk="1" hangingPunct="1">
              <a:buFontTx/>
              <a:buNone/>
            </a:pPr>
            <a:r>
              <a:rPr lang="el-GR" dirty="0" smtClean="0"/>
              <a:t>		- ΚΟΙΝΗ ΕΦΑΡΜΟΓΗ</a:t>
            </a:r>
          </a:p>
          <a:p>
            <a:pPr eaLnBrk="1" hangingPunct="1">
              <a:buFontTx/>
              <a:buNone/>
            </a:pPr>
            <a:r>
              <a:rPr lang="el-GR" dirty="0" smtClean="0"/>
              <a:t>		- ΜΗΧΑΝΙΣΜΟΣ ΚΑΘΑΡΗΣ ΑΝΑΠΤΥΞΗΣ</a:t>
            </a:r>
          </a:p>
          <a:p>
            <a:pPr eaLnBrk="1" hangingPunct="1">
              <a:buFontTx/>
              <a:buNone/>
            </a:pPr>
            <a:r>
              <a:rPr lang="el-GR" dirty="0" smtClean="0"/>
              <a:t>		</a:t>
            </a:r>
          </a:p>
        </p:txBody>
      </p:sp>
    </p:spTree>
    <p:extLst>
      <p:ext uri="{BB962C8B-B14F-4D97-AF65-F5344CB8AC3E}">
        <p14:creationId xmlns:p14="http://schemas.microsoft.com/office/powerpoint/2010/main" val="330900794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fontAlgn="auto" hangingPunct="1">
              <a:spcAft>
                <a:spcPts val="0"/>
              </a:spcAft>
              <a:defRPr/>
            </a:pPr>
            <a:r>
              <a:rPr lang="el-GR" dirty="0">
                <a:solidFill>
                  <a:srgbClr val="C00000"/>
                </a:solidFill>
              </a:rPr>
              <a:t>ΠΡΩΤΟΚΟΛΛΟ ΤΟΥ ΚΥΟΤΟ</a:t>
            </a:r>
          </a:p>
        </p:txBody>
      </p:sp>
      <p:sp>
        <p:nvSpPr>
          <p:cNvPr id="74754" name="Rectangle 3"/>
          <p:cNvSpPr>
            <a:spLocks noGrp="1" noChangeArrowheads="1"/>
          </p:cNvSpPr>
          <p:nvPr>
            <p:ph idx="1"/>
          </p:nvPr>
        </p:nvSpPr>
        <p:spPr/>
        <p:txBody>
          <a:bodyPr>
            <a:normAutofit/>
          </a:bodyPr>
          <a:lstStyle/>
          <a:p>
            <a:pPr eaLnBrk="1" hangingPunct="1"/>
            <a:r>
              <a:rPr lang="el-GR" dirty="0" smtClean="0"/>
              <a:t>ΟΙ ΜΗΧΑΝΙΣΜΟΙ ΔΕΝ ΑΠΟΤΕΛΟΥΝ ΔΕΣΜΕΥΣΕΙΣ ΓΙΑ ΤΗΝ ΜΕΙΩΣΗ ΤΗΣ </a:t>
            </a:r>
            <a:r>
              <a:rPr lang="el-GR" b="1" dirty="0" smtClean="0"/>
              <a:t>ΚΑΤΑΝΑΛΩΣΗΣ</a:t>
            </a:r>
            <a:r>
              <a:rPr lang="el-GR" dirty="0" smtClean="0"/>
              <a:t> ΕΝΕΡΓΕΙΑΣ</a:t>
            </a:r>
          </a:p>
          <a:p>
            <a:pPr eaLnBrk="1" hangingPunct="1"/>
            <a:endParaRPr lang="el-GR" dirty="0" smtClean="0"/>
          </a:p>
          <a:p>
            <a:pPr eaLnBrk="1" hangingPunct="1"/>
            <a:r>
              <a:rPr lang="el-GR" dirty="0" smtClean="0"/>
              <a:t>ΣΕ ΟΡΙΣΜΕΝΕΣ ΠΕΡΙΠΤΩΣΕΙΣ ΟΙ ΕΚΠΟΜΠΕΣ ΑΠΟ ΤΗΝ ΕΝΕΡΓΕΙΑ ΘΑ ΜΠΟΡΟΥΝ ΝΑ ΑΥΞΗΘΟΥΝ ΚΑΤΑ 10 – 20% ΧΩΡΙΣ ΝΑ ΚΑΤΑΣΤΡΑΤΗΓΕΙΤΑΙ Η ΣΥΜΦΩΝΙΑ.</a:t>
            </a:r>
          </a:p>
          <a:p>
            <a:pPr eaLnBrk="1" hangingPunct="1"/>
            <a:endParaRPr lang="el-GR" dirty="0" smtClean="0"/>
          </a:p>
        </p:txBody>
      </p:sp>
    </p:spTree>
    <p:extLst>
      <p:ext uri="{BB962C8B-B14F-4D97-AF65-F5344CB8AC3E}">
        <p14:creationId xmlns:p14="http://schemas.microsoft.com/office/powerpoint/2010/main" val="191237307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88913"/>
            <a:ext cx="7772400" cy="771525"/>
          </a:xfrm>
        </p:spPr>
        <p:txBody>
          <a:bodyPr>
            <a:normAutofit/>
          </a:bodyPr>
          <a:lstStyle/>
          <a:p>
            <a:pPr eaLnBrk="1" fontAlgn="auto" hangingPunct="1">
              <a:spcAft>
                <a:spcPts val="0"/>
              </a:spcAft>
              <a:defRPr/>
            </a:pPr>
            <a:r>
              <a:rPr lang="el-GR" dirty="0">
                <a:solidFill>
                  <a:srgbClr val="C00000"/>
                </a:solidFill>
              </a:rPr>
              <a:t>Ο ΘΟΛΟΣ ΤΗΣ ΕΥΡΩΠΑΙΚΗΣ ΕΝΩΣΗΣ</a:t>
            </a:r>
          </a:p>
        </p:txBody>
      </p:sp>
      <p:sp>
        <p:nvSpPr>
          <p:cNvPr id="75778" name="Rectangle 3"/>
          <p:cNvSpPr>
            <a:spLocks noGrp="1" noChangeArrowheads="1"/>
          </p:cNvSpPr>
          <p:nvPr>
            <p:ph idx="1"/>
          </p:nvPr>
        </p:nvSpPr>
        <p:spPr>
          <a:xfrm>
            <a:off x="1928794" y="1052513"/>
            <a:ext cx="6858048" cy="5400675"/>
          </a:xfrm>
        </p:spPr>
        <p:txBody>
          <a:bodyPr>
            <a:normAutofit lnSpcReduction="10000"/>
          </a:bodyPr>
          <a:lstStyle/>
          <a:p>
            <a:pPr eaLnBrk="1" hangingPunct="1">
              <a:lnSpc>
                <a:spcPct val="90000"/>
              </a:lnSpc>
            </a:pPr>
            <a:r>
              <a:rPr lang="el-GR" sz="1800" b="1" dirty="0" smtClean="0"/>
              <a:t>ΚΡΑΤΟΣ	ΣΤΟΧΟΣ ΜΕΙΩΣΗΣ </a:t>
            </a:r>
            <a:r>
              <a:rPr lang="el-GR" sz="1200" dirty="0" smtClean="0"/>
              <a:t>(ΑΠΟ ΤΟ ΕΠΙΠΕΔΟ 1990)</a:t>
            </a:r>
            <a:endParaRPr lang="el-GR" sz="1800" dirty="0" smtClean="0"/>
          </a:p>
          <a:p>
            <a:pPr eaLnBrk="1" hangingPunct="1">
              <a:lnSpc>
                <a:spcPct val="90000"/>
              </a:lnSpc>
            </a:pPr>
            <a:endParaRPr lang="el-GR" sz="1800" dirty="0" smtClean="0"/>
          </a:p>
          <a:p>
            <a:pPr eaLnBrk="1" hangingPunct="1">
              <a:lnSpc>
                <a:spcPct val="90000"/>
              </a:lnSpc>
            </a:pPr>
            <a:r>
              <a:rPr lang="el-GR" sz="2000" dirty="0" smtClean="0"/>
              <a:t>ΑΥΣΤΡΙΑ		-13%</a:t>
            </a:r>
          </a:p>
          <a:p>
            <a:pPr eaLnBrk="1" hangingPunct="1">
              <a:lnSpc>
                <a:spcPct val="90000"/>
              </a:lnSpc>
            </a:pPr>
            <a:r>
              <a:rPr lang="el-GR" sz="2000" dirty="0" smtClean="0"/>
              <a:t>ΒΕΛΓΙΟ		   -7.5%</a:t>
            </a:r>
          </a:p>
          <a:p>
            <a:pPr eaLnBrk="1" hangingPunct="1">
              <a:lnSpc>
                <a:spcPct val="90000"/>
              </a:lnSpc>
            </a:pPr>
            <a:r>
              <a:rPr lang="el-GR" sz="2000" dirty="0" smtClean="0"/>
              <a:t>ΔΑΝΙΑ		-21%</a:t>
            </a:r>
          </a:p>
          <a:p>
            <a:pPr eaLnBrk="1" hangingPunct="1">
              <a:lnSpc>
                <a:spcPct val="90000"/>
              </a:lnSpc>
            </a:pPr>
            <a:r>
              <a:rPr lang="el-GR" sz="2000" dirty="0" smtClean="0"/>
              <a:t>ΦΙΝΛΑΝΔΙΑ		    0%</a:t>
            </a:r>
          </a:p>
          <a:p>
            <a:pPr eaLnBrk="1" hangingPunct="1">
              <a:lnSpc>
                <a:spcPct val="90000"/>
              </a:lnSpc>
            </a:pPr>
            <a:r>
              <a:rPr lang="el-GR" sz="2000" dirty="0" smtClean="0"/>
              <a:t>ΓΑΛΛΙΑ		    0%</a:t>
            </a:r>
          </a:p>
          <a:p>
            <a:pPr eaLnBrk="1" hangingPunct="1">
              <a:lnSpc>
                <a:spcPct val="90000"/>
              </a:lnSpc>
            </a:pPr>
            <a:r>
              <a:rPr lang="el-GR" sz="2000" dirty="0" smtClean="0"/>
              <a:t>ΓΕΡΜΑΝΙΑ		-21%</a:t>
            </a:r>
          </a:p>
          <a:p>
            <a:pPr eaLnBrk="1" hangingPunct="1">
              <a:lnSpc>
                <a:spcPct val="90000"/>
              </a:lnSpc>
            </a:pPr>
            <a:r>
              <a:rPr lang="el-GR" sz="2000" b="1" u="sng" dirty="0" smtClean="0"/>
              <a:t>ΕΛΛΑΔΑ		+25%</a:t>
            </a:r>
          </a:p>
          <a:p>
            <a:pPr eaLnBrk="1" hangingPunct="1">
              <a:lnSpc>
                <a:spcPct val="90000"/>
              </a:lnSpc>
            </a:pPr>
            <a:r>
              <a:rPr lang="el-GR" sz="2000" dirty="0" smtClean="0"/>
              <a:t>ΙΡΛΑΝΔΙΑ		+15%</a:t>
            </a:r>
          </a:p>
          <a:p>
            <a:pPr eaLnBrk="1" hangingPunct="1">
              <a:lnSpc>
                <a:spcPct val="90000"/>
              </a:lnSpc>
            </a:pPr>
            <a:r>
              <a:rPr lang="el-GR" sz="2000" dirty="0" smtClean="0"/>
              <a:t>ΙΤΑΛΙΑ		   -6%</a:t>
            </a:r>
          </a:p>
          <a:p>
            <a:pPr eaLnBrk="1" hangingPunct="1">
              <a:lnSpc>
                <a:spcPct val="90000"/>
              </a:lnSpc>
            </a:pPr>
            <a:r>
              <a:rPr lang="el-GR" sz="2000" dirty="0" smtClean="0"/>
              <a:t>ΛΟΥΞΕΜΒΟΥΡΓΟ	 -28%</a:t>
            </a:r>
          </a:p>
          <a:p>
            <a:pPr eaLnBrk="1" hangingPunct="1">
              <a:lnSpc>
                <a:spcPct val="90000"/>
              </a:lnSpc>
            </a:pPr>
            <a:r>
              <a:rPr lang="el-GR" sz="2000" dirty="0" smtClean="0"/>
              <a:t>ΟΛΛΑΝΔΙΑ		  -6%</a:t>
            </a:r>
          </a:p>
          <a:p>
            <a:pPr eaLnBrk="1" hangingPunct="1">
              <a:lnSpc>
                <a:spcPct val="90000"/>
              </a:lnSpc>
            </a:pPr>
            <a:r>
              <a:rPr lang="el-GR" sz="2000" dirty="0" smtClean="0"/>
              <a:t>ΠΟΡΤΟΓΑΛΙΑ	+27%</a:t>
            </a:r>
          </a:p>
          <a:p>
            <a:pPr eaLnBrk="1" hangingPunct="1">
              <a:lnSpc>
                <a:spcPct val="90000"/>
              </a:lnSpc>
            </a:pPr>
            <a:r>
              <a:rPr lang="el-GR" sz="2000" dirty="0" smtClean="0"/>
              <a:t>ΙΣΠΑΝΙΑ		+15%</a:t>
            </a:r>
          </a:p>
          <a:p>
            <a:pPr eaLnBrk="1" hangingPunct="1">
              <a:lnSpc>
                <a:spcPct val="90000"/>
              </a:lnSpc>
            </a:pPr>
            <a:r>
              <a:rPr lang="el-GR" sz="2000" dirty="0" smtClean="0"/>
              <a:t>ΣΟΥΗΔΙΑ		  +4%</a:t>
            </a:r>
          </a:p>
          <a:p>
            <a:pPr eaLnBrk="1" hangingPunct="1">
              <a:lnSpc>
                <a:spcPct val="90000"/>
              </a:lnSpc>
            </a:pPr>
            <a:r>
              <a:rPr lang="el-GR" sz="2000" dirty="0" smtClean="0"/>
              <a:t>ΒΡΕΤΑΝΙΑ		-12.%</a:t>
            </a:r>
          </a:p>
        </p:txBody>
      </p:sp>
    </p:spTree>
    <p:extLst>
      <p:ext uri="{BB962C8B-B14F-4D97-AF65-F5344CB8AC3E}">
        <p14:creationId xmlns:p14="http://schemas.microsoft.com/office/powerpoint/2010/main" val="290626310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Autofit/>
          </a:bodyPr>
          <a:lstStyle/>
          <a:p>
            <a:pPr eaLnBrk="1" fontAlgn="auto" hangingPunct="1">
              <a:spcAft>
                <a:spcPts val="0"/>
              </a:spcAft>
              <a:defRPr/>
            </a:pPr>
            <a:r>
              <a:rPr lang="el-GR" sz="3200" dirty="0">
                <a:solidFill>
                  <a:srgbClr val="C00000"/>
                </a:solidFill>
              </a:rPr>
              <a:t>ΓΙΑΤΙ ΥΠΑΡΧΟΥΝ ΟΙ ΔΙΑΦΟΡΕΣ ΣΤΗΝ Ε.Ε.</a:t>
            </a:r>
          </a:p>
        </p:txBody>
      </p:sp>
      <p:sp>
        <p:nvSpPr>
          <p:cNvPr id="76802" name="Rectangle 3"/>
          <p:cNvSpPr>
            <a:spLocks noGrp="1" noChangeArrowheads="1"/>
          </p:cNvSpPr>
          <p:nvPr>
            <p:ph idx="1"/>
          </p:nvPr>
        </p:nvSpPr>
        <p:spPr>
          <a:xfrm>
            <a:off x="107504" y="1600200"/>
            <a:ext cx="8579296" cy="4525963"/>
          </a:xfrm>
        </p:spPr>
        <p:txBody>
          <a:bodyPr>
            <a:normAutofit fontScale="85000" lnSpcReduction="10000"/>
          </a:bodyPr>
          <a:lstStyle/>
          <a:p>
            <a:pPr eaLnBrk="1" hangingPunct="1"/>
            <a:r>
              <a:rPr lang="el-GR" dirty="0" smtClean="0"/>
              <a:t>ΟΙΚΟΝΟΜΙΚΟΙ ΚΑΙ ΘΕΣΜΙΚΟΙ ΛΟΓΟΙ</a:t>
            </a:r>
          </a:p>
          <a:p>
            <a:pPr eaLnBrk="1" hangingPunct="1"/>
            <a:endParaRPr lang="el-GR" dirty="0" smtClean="0"/>
          </a:p>
          <a:p>
            <a:pPr eaLnBrk="1" hangingPunct="1"/>
            <a:r>
              <a:rPr lang="el-GR" dirty="0" smtClean="0"/>
              <a:t>ΟΙ ΦΤΩΧΟΤΕΡΕΣ ΧΩΡΕΣ ΤΗΣ ΣΥΝΟΧΗΣ ΔΕΝ ΕΠΙΘΥΜΟΥΝ ΝΑ ΕΠΩΜΙΣΤΟΥΝ ΤΟ ΒΑΡΟΣ ΠΡΟΗΓΟΥΜΕΝΩΝ ΠΕΡΙΟΔΩΝ ΑΝΑΠΤΥΞΗΣ ΚΑΙ ΕΚΠΟΜΠΩΝ, ΚΑΙ ΜΠΟΡΟΥΝ ΕΤΣΙ ΝΑ ΑΝΕΒΑΣΟΥΝ ΤΟ ΕΠΙΠΕΔΟ ΖΩΗΣ ΚΑΙ ΚΑΤΑΝΑΛΩΣΗΣ ΕΝΕΡΓΕΙΑΣ.</a:t>
            </a:r>
          </a:p>
          <a:p>
            <a:pPr eaLnBrk="1" hangingPunct="1"/>
            <a:endParaRPr lang="el-GR" dirty="0" smtClean="0"/>
          </a:p>
          <a:p>
            <a:pPr eaLnBrk="1" hangingPunct="1"/>
            <a:r>
              <a:rPr lang="el-GR" dirty="0" smtClean="0"/>
              <a:t>ΟΙ ΠΛΟΥΣΙΟΤΕΡΕΣ ΧΩΡΕΣ ΘΑ ΠΡΕΠΕΙ ΝΑ ΜΕΙΩΣΟΥΝ ΤΙΣ ΕΚΠΟΜΠΕΣ ΏΣΤΕ Ο ΣΤΟΧΟΣ ΤΗΣ Ε.Ε. ΝΑ ΕΚΠΛΗΡΩΘΕΙ.</a:t>
            </a:r>
          </a:p>
        </p:txBody>
      </p:sp>
    </p:spTree>
    <p:extLst>
      <p:ext uri="{BB962C8B-B14F-4D97-AF65-F5344CB8AC3E}">
        <p14:creationId xmlns:p14="http://schemas.microsoft.com/office/powerpoint/2010/main" val="292483602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fontAlgn="auto" hangingPunct="1">
              <a:spcAft>
                <a:spcPts val="0"/>
              </a:spcAft>
              <a:defRPr/>
            </a:pPr>
            <a:r>
              <a:rPr lang="el-GR" dirty="0">
                <a:solidFill>
                  <a:srgbClr val="C00000"/>
                </a:solidFill>
              </a:rPr>
              <a:t>ΧΩΡΕΣ ΤΗΣ Ε.Ε. ΚΑΙ ΆΛΛΕΣ ΧΩΡΕΣ ΣΤΟ ΑΝΝΕΧ Β.</a:t>
            </a:r>
          </a:p>
        </p:txBody>
      </p:sp>
      <p:graphicFrame>
        <p:nvGraphicFramePr>
          <p:cNvPr id="4098" name="Object 3"/>
          <p:cNvGraphicFramePr>
            <a:graphicFrameLocks noGrp="1" noChangeAspect="1"/>
          </p:cNvGraphicFramePr>
          <p:nvPr>
            <p:ph type="chart" idx="1"/>
          </p:nvPr>
        </p:nvGraphicFramePr>
        <p:xfrm>
          <a:off x="33338" y="1928813"/>
          <a:ext cx="8936037" cy="4286250"/>
        </p:xfrm>
        <a:graphic>
          <a:graphicData uri="http://schemas.openxmlformats.org/presentationml/2006/ole">
            <mc:AlternateContent xmlns:mc="http://schemas.openxmlformats.org/markup-compatibility/2006">
              <mc:Choice xmlns:v="urn:schemas-microsoft-com:vml" Requires="v">
                <p:oleObj spid="_x0000_s2060" name="Γράφημα" r:id="rId5" imgW="7062120" imgH="3387600" progId="Excel.Sheet.8">
                  <p:embed/>
                </p:oleObj>
              </mc:Choice>
              <mc:Fallback>
                <p:oleObj name="Γράφημα" r:id="rId5" imgW="7062120" imgH="33876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 y="1928813"/>
                        <a:ext cx="8936037"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836972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fontAlgn="auto" hangingPunct="1">
              <a:spcAft>
                <a:spcPts val="0"/>
              </a:spcAft>
              <a:defRPr/>
            </a:pPr>
            <a:r>
              <a:rPr lang="el-GR" dirty="0">
                <a:solidFill>
                  <a:srgbClr val="C00000"/>
                </a:solidFill>
              </a:rPr>
              <a:t>ΠΡΩΤΟΚΟΛΛΟ ΚΥΟΤΟ</a:t>
            </a:r>
          </a:p>
        </p:txBody>
      </p:sp>
      <p:sp>
        <p:nvSpPr>
          <p:cNvPr id="77826" name="Rectangle 3"/>
          <p:cNvSpPr>
            <a:spLocks noGrp="1" noChangeArrowheads="1"/>
          </p:cNvSpPr>
          <p:nvPr>
            <p:ph idx="1"/>
          </p:nvPr>
        </p:nvSpPr>
        <p:spPr/>
        <p:txBody>
          <a:bodyPr>
            <a:normAutofit fontScale="92500" lnSpcReduction="10000"/>
          </a:bodyPr>
          <a:lstStyle/>
          <a:p>
            <a:pPr eaLnBrk="1" hangingPunct="1"/>
            <a:r>
              <a:rPr lang="el-GR" dirty="0" smtClean="0"/>
              <a:t>Ε.Ε.			</a:t>
            </a:r>
            <a:r>
              <a:rPr lang="en-US" dirty="0" smtClean="0"/>
              <a:t>	</a:t>
            </a:r>
            <a:r>
              <a:rPr lang="el-GR" dirty="0" smtClean="0"/>
              <a:t>	ΜΕΙΩΣΗ 8%</a:t>
            </a:r>
          </a:p>
          <a:p>
            <a:pPr eaLnBrk="1" hangingPunct="1"/>
            <a:r>
              <a:rPr lang="el-GR" dirty="0" smtClean="0"/>
              <a:t>ΗΠΑ			</a:t>
            </a:r>
            <a:r>
              <a:rPr lang="en-US" dirty="0" smtClean="0"/>
              <a:t>	</a:t>
            </a:r>
            <a:r>
              <a:rPr lang="el-GR" dirty="0" smtClean="0"/>
              <a:t>ΜΕΙΩΣΗ 7%</a:t>
            </a:r>
          </a:p>
          <a:p>
            <a:pPr eaLnBrk="1" hangingPunct="1"/>
            <a:r>
              <a:rPr lang="el-GR" dirty="0" smtClean="0"/>
              <a:t>ΙΑΠΩΝΙΑ			</a:t>
            </a:r>
            <a:r>
              <a:rPr lang="en-US" dirty="0" smtClean="0"/>
              <a:t>	</a:t>
            </a:r>
            <a:r>
              <a:rPr lang="el-GR" dirty="0" smtClean="0"/>
              <a:t>ΜΕΙΩΣΗ 6%</a:t>
            </a:r>
          </a:p>
          <a:p>
            <a:pPr eaLnBrk="1" hangingPunct="1"/>
            <a:r>
              <a:rPr lang="el-GR" dirty="0" smtClean="0"/>
              <a:t>ΑΥΣΤΡΑΛΙΑ 		</a:t>
            </a:r>
            <a:r>
              <a:rPr lang="en-US" dirty="0" smtClean="0"/>
              <a:t>	</a:t>
            </a:r>
            <a:r>
              <a:rPr lang="el-GR" dirty="0" smtClean="0"/>
              <a:t>ΑΥΞΗΣΗ 8%</a:t>
            </a:r>
          </a:p>
          <a:p>
            <a:pPr eaLnBrk="1" hangingPunct="1"/>
            <a:r>
              <a:rPr lang="el-GR" dirty="0" smtClean="0"/>
              <a:t>ΙΣΛΑΝΔΙΑ		</a:t>
            </a:r>
            <a:r>
              <a:rPr lang="en-US" dirty="0" smtClean="0"/>
              <a:t>	</a:t>
            </a:r>
            <a:r>
              <a:rPr lang="el-GR" dirty="0" smtClean="0"/>
              <a:t>ΑΥΞΗΣΗ 10%</a:t>
            </a:r>
          </a:p>
          <a:p>
            <a:pPr eaLnBrk="1" hangingPunct="1"/>
            <a:r>
              <a:rPr lang="el-GR" dirty="0" smtClean="0"/>
              <a:t>ΛΟΥΞΕΜΒΟΥΡΓΟ	</a:t>
            </a:r>
            <a:r>
              <a:rPr lang="en-US" dirty="0" smtClean="0"/>
              <a:t>	</a:t>
            </a:r>
            <a:r>
              <a:rPr lang="el-GR" dirty="0" smtClean="0"/>
              <a:t>ΜΕΙΩΣΗ 28%</a:t>
            </a:r>
          </a:p>
          <a:p>
            <a:pPr eaLnBrk="1" hangingPunct="1"/>
            <a:r>
              <a:rPr lang="el-GR" dirty="0" smtClean="0"/>
              <a:t>ΑΥΣΤΡΙΑ, ΔΑΝΙΑ κλπ. 		ΜΕΙΩΣΗ 21%</a:t>
            </a:r>
          </a:p>
          <a:p>
            <a:pPr eaLnBrk="1" hangingPunct="1"/>
            <a:r>
              <a:rPr lang="el-GR" b="1" dirty="0" smtClean="0">
                <a:solidFill>
                  <a:srgbClr val="C00000"/>
                </a:solidFill>
              </a:rPr>
              <a:t>ΕΛΛΑΔΑ 			</a:t>
            </a:r>
            <a:r>
              <a:rPr lang="en-US" b="1" dirty="0" smtClean="0">
                <a:solidFill>
                  <a:srgbClr val="C00000"/>
                </a:solidFill>
              </a:rPr>
              <a:t>	</a:t>
            </a:r>
            <a:r>
              <a:rPr lang="el-GR" b="1" dirty="0" smtClean="0">
                <a:solidFill>
                  <a:srgbClr val="C00000"/>
                </a:solidFill>
              </a:rPr>
              <a:t>ΑΥΞΗΣΗ +25%, </a:t>
            </a:r>
          </a:p>
          <a:p>
            <a:pPr eaLnBrk="1" hangingPunct="1"/>
            <a:r>
              <a:rPr lang="el-GR" dirty="0" smtClean="0"/>
              <a:t>ΠΟΡΤΟΓΑΛΙΑ 		</a:t>
            </a:r>
            <a:r>
              <a:rPr lang="en-US" dirty="0" smtClean="0"/>
              <a:t>	</a:t>
            </a:r>
            <a:r>
              <a:rPr lang="el-GR" dirty="0" smtClean="0"/>
              <a:t>ΑΥΞΗΣΗ +27%</a:t>
            </a:r>
          </a:p>
        </p:txBody>
      </p:sp>
    </p:spTree>
    <p:extLst>
      <p:ext uri="{BB962C8B-B14F-4D97-AF65-F5344CB8AC3E}">
        <p14:creationId xmlns:p14="http://schemas.microsoft.com/office/powerpoint/2010/main" val="291294636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260350"/>
            <a:ext cx="7772400" cy="1143000"/>
          </a:xfrm>
        </p:spPr>
        <p:txBody>
          <a:bodyPr>
            <a:normAutofit/>
          </a:bodyPr>
          <a:lstStyle/>
          <a:p>
            <a:pPr eaLnBrk="1" fontAlgn="auto" hangingPunct="1">
              <a:spcAft>
                <a:spcPts val="0"/>
              </a:spcAft>
              <a:defRPr/>
            </a:pPr>
            <a:r>
              <a:rPr lang="el-GR" dirty="0">
                <a:solidFill>
                  <a:srgbClr val="C00000"/>
                </a:solidFill>
              </a:rPr>
              <a:t>ΗΛΕΚΤΡΟΠΑΡΑΓΩΓΗ ΣΤΗΝ Ε.Ε.</a:t>
            </a:r>
          </a:p>
        </p:txBody>
      </p:sp>
      <p:sp>
        <p:nvSpPr>
          <p:cNvPr id="143363" name="Rectangle 3"/>
          <p:cNvSpPr>
            <a:spLocks noGrp="1" noChangeArrowheads="1"/>
          </p:cNvSpPr>
          <p:nvPr>
            <p:ph idx="1"/>
          </p:nvPr>
        </p:nvSpPr>
        <p:spPr>
          <a:xfrm>
            <a:off x="685800" y="1371600"/>
            <a:ext cx="7772400" cy="4114800"/>
          </a:xfrm>
        </p:spPr>
        <p:txBody>
          <a:bodyPr>
            <a:normAutofit fontScale="77500" lnSpcReduction="20000"/>
          </a:bodyPr>
          <a:lstStyle/>
          <a:p>
            <a:pPr marL="365760" indent="-256032" eaLnBrk="1" fontAlgn="auto" hangingPunct="1">
              <a:spcAft>
                <a:spcPts val="0"/>
              </a:spcAft>
              <a:buFontTx/>
              <a:buNone/>
              <a:defRPr/>
            </a:pPr>
            <a:r>
              <a:rPr lang="el-GR" u="sng" dirty="0"/>
              <a:t>	</a:t>
            </a:r>
            <a:r>
              <a:rPr lang="el-GR" b="1" u="sng" dirty="0">
                <a:solidFill>
                  <a:srgbClr val="FF0000"/>
                </a:solidFill>
              </a:rPr>
              <a:t>ΕΡΓΑΛΕΙΑ</a:t>
            </a:r>
            <a:r>
              <a:rPr lang="el-GR" u="sng" dirty="0"/>
              <a:t> ΟΙΚΟΝΟΜΙΚΗΣ ΠΟΛΙΤΙΚΗΣ</a:t>
            </a:r>
          </a:p>
          <a:p>
            <a:pPr marL="365760" indent="-256032" eaLnBrk="1" fontAlgn="auto" hangingPunct="1">
              <a:spcAft>
                <a:spcPts val="0"/>
              </a:spcAft>
              <a:buFontTx/>
              <a:buNone/>
              <a:defRPr/>
            </a:pPr>
            <a:endParaRPr lang="el-GR" dirty="0"/>
          </a:p>
          <a:p>
            <a:pPr marL="365760" indent="-256032" eaLnBrk="1" fontAlgn="auto" hangingPunct="1">
              <a:spcAft>
                <a:spcPts val="0"/>
              </a:spcAft>
              <a:buFontTx/>
              <a:buNone/>
              <a:defRPr/>
            </a:pPr>
            <a:r>
              <a:rPr lang="el-GR" dirty="0"/>
              <a:t>1. ΟΔΗΓΙΑ ΑΠΕΛΕΥΘΕΡΩΣΗΣ ΑΓΟΡΑΣ ΗΛΕΚΤΡΙΣΜΟΥ</a:t>
            </a:r>
          </a:p>
          <a:p>
            <a:pPr marL="365760" indent="-256032" eaLnBrk="1" fontAlgn="auto" hangingPunct="1">
              <a:spcAft>
                <a:spcPts val="0"/>
              </a:spcAft>
              <a:buFontTx/>
              <a:buNone/>
              <a:defRPr/>
            </a:pPr>
            <a:endParaRPr lang="el-GR" dirty="0"/>
          </a:p>
          <a:p>
            <a:pPr marL="365760" indent="-256032" eaLnBrk="1" fontAlgn="auto" hangingPunct="1">
              <a:spcAft>
                <a:spcPts val="0"/>
              </a:spcAft>
              <a:buFontTx/>
              <a:buNone/>
              <a:defRPr/>
            </a:pPr>
            <a:r>
              <a:rPr lang="el-GR" dirty="0"/>
              <a:t>2. ΟΔΗΓΙΑ ΑΝΑΝΕΩΣΙΜΩΝ ΠΗΓΩΝ ΕΝΕΡΓΕΙΑΣ</a:t>
            </a:r>
          </a:p>
          <a:p>
            <a:pPr marL="365760" indent="-256032" eaLnBrk="1" fontAlgn="auto" hangingPunct="1">
              <a:spcAft>
                <a:spcPts val="0"/>
              </a:spcAft>
              <a:buFontTx/>
              <a:buNone/>
              <a:defRPr/>
            </a:pPr>
            <a:endParaRPr lang="el-GR" dirty="0"/>
          </a:p>
          <a:p>
            <a:pPr marL="365760" indent="-256032" eaLnBrk="1" fontAlgn="auto" hangingPunct="1">
              <a:spcAft>
                <a:spcPts val="0"/>
              </a:spcAft>
              <a:buFontTx/>
              <a:buNone/>
              <a:defRPr/>
            </a:pPr>
            <a:r>
              <a:rPr lang="el-GR" dirty="0"/>
              <a:t>3. ΠΡΑΣΙΝΗ ΒΙΒΛΟΣ ΓΙΑ ΤΗΝ ΑΣΦΑΛΕΙΑ ΤΗΣ ΕΝΕΡΓΕΙΑΚΗΣ ΠΑΡΟΧΗΣ</a:t>
            </a:r>
          </a:p>
          <a:p>
            <a:pPr marL="365760" indent="-256032" eaLnBrk="1" fontAlgn="auto" hangingPunct="1">
              <a:spcAft>
                <a:spcPts val="0"/>
              </a:spcAft>
              <a:buFontTx/>
              <a:buNone/>
              <a:defRPr/>
            </a:pPr>
            <a:endParaRPr lang="el-GR" dirty="0"/>
          </a:p>
          <a:p>
            <a:pPr marL="365760" indent="-256032" eaLnBrk="1" fontAlgn="auto" hangingPunct="1">
              <a:spcAft>
                <a:spcPts val="0"/>
              </a:spcAft>
              <a:buFontTx/>
              <a:buNone/>
              <a:defRPr/>
            </a:pPr>
            <a:r>
              <a:rPr lang="el-GR" dirty="0"/>
              <a:t>4. ΤΟ ΕΥΡΩΠΑΙΚΟ ΠΡΟΓΡΑΜΜΑ ΓΙΑ ΤΗΝ ΚΛΙΜΑΤΙΚΗ ΑΛΛΑΓΗ</a:t>
            </a:r>
          </a:p>
        </p:txBody>
      </p:sp>
    </p:spTree>
    <p:extLst>
      <p:ext uri="{BB962C8B-B14F-4D97-AF65-F5344CB8AC3E}">
        <p14:creationId xmlns:p14="http://schemas.microsoft.com/office/powerpoint/2010/main" val="29707946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fontAlgn="auto" hangingPunct="1">
              <a:spcAft>
                <a:spcPts val="0"/>
              </a:spcAft>
              <a:defRPr/>
            </a:pPr>
            <a:r>
              <a:rPr lang="el-GR" sz="2800">
                <a:solidFill>
                  <a:srgbClr val="C00000"/>
                </a:solidFill>
              </a:rPr>
              <a:t>ΗΛΕΚΤΡΟΠΑΡΑΓΩΓΗ ΣΤΗΝ Ε.Ε. – ΑΝΑΛΥΣΗ ΕΝΑΛΛΑΚΤΙΚΩΝ ΠΟΛΙΤΙΚΩΝ</a:t>
            </a:r>
          </a:p>
        </p:txBody>
      </p:sp>
      <p:sp>
        <p:nvSpPr>
          <p:cNvPr id="79874" name="Rectangle 3"/>
          <p:cNvSpPr>
            <a:spLocks noGrp="1" noChangeArrowheads="1"/>
          </p:cNvSpPr>
          <p:nvPr>
            <p:ph idx="1"/>
          </p:nvPr>
        </p:nvSpPr>
        <p:spPr>
          <a:xfrm>
            <a:off x="539552" y="1447800"/>
            <a:ext cx="8394136" cy="4800600"/>
          </a:xfrm>
        </p:spPr>
        <p:txBody>
          <a:bodyPr>
            <a:normAutofit/>
          </a:bodyPr>
          <a:lstStyle/>
          <a:p>
            <a:pPr eaLnBrk="1" hangingPunct="1"/>
            <a:r>
              <a:rPr lang="el-GR" dirty="0" smtClean="0"/>
              <a:t>ΦΟΡΟΙ ΕΝΕΡΓΕΙΑΣ    ή  ΦΟΡΟΣ ΑΝΘΡΑΚΑ ?</a:t>
            </a:r>
          </a:p>
          <a:p>
            <a:pPr eaLnBrk="1" hangingPunct="1"/>
            <a:endParaRPr lang="el-GR" dirty="0" smtClean="0"/>
          </a:p>
          <a:p>
            <a:pPr eaLnBrk="1" hangingPunct="1"/>
            <a:r>
              <a:rPr lang="el-GR" dirty="0" smtClean="0"/>
              <a:t>ΑΥΞΗΣΗ ΤΟΥ ΠΟΣΟΣΤΟΥ ΤΩΝ ΑΠΕ ΣΤΗΝ ΗΛΕΚΤΡΟΠΑΡΑΓΩΓΗ</a:t>
            </a:r>
          </a:p>
          <a:p>
            <a:pPr eaLnBrk="1" hangingPunct="1"/>
            <a:endParaRPr lang="el-GR" dirty="0" smtClean="0"/>
          </a:p>
          <a:p>
            <a:pPr eaLnBrk="1" hangingPunct="1"/>
            <a:r>
              <a:rPr lang="el-GR" dirty="0" smtClean="0"/>
              <a:t>ΕΙΣΑΓΩΓΗ/ΕΞΑΠΛΩΣΗ ΤΟΥ Φ.Α.</a:t>
            </a:r>
          </a:p>
          <a:p>
            <a:pPr eaLnBrk="1" hangingPunct="1"/>
            <a:endParaRPr lang="el-GR" dirty="0" smtClean="0"/>
          </a:p>
          <a:p>
            <a:pPr eaLnBrk="1" hangingPunct="1"/>
            <a:r>
              <a:rPr lang="el-GR" dirty="0" smtClean="0"/>
              <a:t>ΕΠΙΤΑΧΥΝΣΗ ΕΝΕΡΓΕΙΑΚΗΣ ΑΠΟΔΟΣΗΣ</a:t>
            </a:r>
          </a:p>
        </p:txBody>
      </p:sp>
    </p:spTree>
    <p:extLst>
      <p:ext uri="{BB962C8B-B14F-4D97-AF65-F5344CB8AC3E}">
        <p14:creationId xmlns:p14="http://schemas.microsoft.com/office/powerpoint/2010/main" val="3884683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549275"/>
            <a:ext cx="8675688" cy="6507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6"/>
          <p:cNvSpPr>
            <a:spLocks noGrp="1" noChangeArrowheads="1"/>
          </p:cNvSpPr>
          <p:nvPr>
            <p:ph type="title"/>
          </p:nvPr>
        </p:nvSpPr>
        <p:spPr>
          <a:xfrm>
            <a:off x="457200" y="0"/>
            <a:ext cx="8229600" cy="633413"/>
          </a:xfrm>
        </p:spPr>
        <p:txBody>
          <a:bodyPr/>
          <a:lstStyle/>
          <a:p>
            <a:pPr eaLnBrk="1" hangingPunct="1"/>
            <a:r>
              <a:rPr lang="el-GR" altLang="en-US" smtClean="0">
                <a:solidFill>
                  <a:srgbClr val="FF0000"/>
                </a:solidFill>
              </a:rPr>
              <a:t>Ο κύκλος του Άνθρακα</a:t>
            </a:r>
          </a:p>
        </p:txBody>
      </p:sp>
    </p:spTree>
    <p:extLst>
      <p:ext uri="{BB962C8B-B14F-4D97-AF65-F5344CB8AC3E}">
        <p14:creationId xmlns:p14="http://schemas.microsoft.com/office/powerpoint/2010/main" val="184188077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ΠτΚ: ΑΠΟΤΕΛΕΣΜΑΤΑ (με : χρήση γης, αλλαγή χρήσης γης, δασοκομία)</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56792"/>
            <a:ext cx="9163824" cy="5282521"/>
          </a:xfrm>
        </p:spPr>
      </p:pic>
      <p:sp>
        <p:nvSpPr>
          <p:cNvPr id="4" name="Slide Number Placeholder 3"/>
          <p:cNvSpPr>
            <a:spLocks noGrp="1"/>
          </p:cNvSpPr>
          <p:nvPr>
            <p:ph type="sldNum" sz="quarter" idx="12"/>
          </p:nvPr>
        </p:nvSpPr>
        <p:spPr/>
        <p:txBody>
          <a:bodyPr/>
          <a:lstStyle/>
          <a:p>
            <a:fld id="{D1C8B253-8817-4F8E-9CC7-ADE2269EF8F6}" type="slidenum">
              <a:rPr lang="en-GB" smtClean="0"/>
              <a:t>180</a:t>
            </a:fld>
            <a:endParaRPr lang="en-GB"/>
          </a:p>
        </p:txBody>
      </p:sp>
    </p:spTree>
    <p:extLst>
      <p:ext uri="{BB962C8B-B14F-4D97-AF65-F5344CB8AC3E}">
        <p14:creationId xmlns:p14="http://schemas.microsoft.com/office/powerpoint/2010/main" val="289807488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ΠτΚ: ΑΠΟΤΕΛΕΣΜΑΤΑ (χωρίς : χρήση γης, αλλαγή χρήσης γης, δασοκομία)</a:t>
            </a:r>
            <a:endParaRPr lang="en-GB" dirty="0"/>
          </a:p>
        </p:txBody>
      </p:sp>
      <p:sp>
        <p:nvSpPr>
          <p:cNvPr id="4" name="Slide Number Placeholder 3"/>
          <p:cNvSpPr>
            <a:spLocks noGrp="1"/>
          </p:cNvSpPr>
          <p:nvPr>
            <p:ph type="sldNum" sz="quarter" idx="12"/>
          </p:nvPr>
        </p:nvSpPr>
        <p:spPr/>
        <p:txBody>
          <a:bodyPr/>
          <a:lstStyle/>
          <a:p>
            <a:fld id="{D1C8B253-8817-4F8E-9CC7-ADE2269EF8F6}" type="slidenum">
              <a:rPr lang="en-GB" smtClean="0"/>
              <a:t>181</a:t>
            </a:fld>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2777"/>
            <a:ext cx="9137536" cy="5445224"/>
          </a:xfrm>
        </p:spPr>
      </p:pic>
    </p:spTree>
    <p:extLst>
      <p:ext uri="{BB962C8B-B14F-4D97-AF65-F5344CB8AC3E}">
        <p14:creationId xmlns:p14="http://schemas.microsoft.com/office/powerpoint/2010/main" val="11442233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1" y="34127"/>
            <a:ext cx="7435944" cy="6812434"/>
          </a:xfrm>
        </p:spPr>
      </p:pic>
      <p:sp>
        <p:nvSpPr>
          <p:cNvPr id="4" name="Slide Number Placeholder 3"/>
          <p:cNvSpPr>
            <a:spLocks noGrp="1"/>
          </p:cNvSpPr>
          <p:nvPr>
            <p:ph type="sldNum" sz="quarter" idx="12"/>
          </p:nvPr>
        </p:nvSpPr>
        <p:spPr/>
        <p:txBody>
          <a:bodyPr/>
          <a:lstStyle/>
          <a:p>
            <a:fld id="{D1C8B253-8817-4F8E-9CC7-ADE2269EF8F6}" type="slidenum">
              <a:rPr lang="en-GB" smtClean="0"/>
              <a:t>182</a:t>
            </a:fld>
            <a:endParaRPr lang="en-GB"/>
          </a:p>
        </p:txBody>
      </p:sp>
      <p:sp>
        <p:nvSpPr>
          <p:cNvPr id="2" name="Title 1"/>
          <p:cNvSpPr>
            <a:spLocks noGrp="1"/>
          </p:cNvSpPr>
          <p:nvPr>
            <p:ph type="title"/>
          </p:nvPr>
        </p:nvSpPr>
        <p:spPr>
          <a:xfrm>
            <a:off x="5940152" y="3573016"/>
            <a:ext cx="3203848" cy="2943200"/>
          </a:xfrm>
        </p:spPr>
        <p:txBody>
          <a:bodyPr>
            <a:normAutofit/>
          </a:bodyPr>
          <a:lstStyle/>
          <a:p>
            <a:r>
              <a:rPr lang="el-GR" dirty="0" smtClean="0"/>
              <a:t>Μεταβολές στις εκπομπές αερίων ΦΘ 2013</a:t>
            </a:r>
            <a:endParaRPr lang="en-GB" dirty="0"/>
          </a:p>
        </p:txBody>
      </p:sp>
      <p:sp>
        <p:nvSpPr>
          <p:cNvPr id="6" name="TextBox 5"/>
          <p:cNvSpPr txBox="1"/>
          <p:nvPr/>
        </p:nvSpPr>
        <p:spPr>
          <a:xfrm>
            <a:off x="6112" y="148749"/>
            <a:ext cx="4320480" cy="707886"/>
          </a:xfrm>
          <a:prstGeom prst="rect">
            <a:avLst/>
          </a:prstGeom>
          <a:noFill/>
        </p:spPr>
        <p:txBody>
          <a:bodyPr wrap="square" rtlCol="0">
            <a:spAutoFit/>
          </a:bodyPr>
          <a:lstStyle/>
          <a:p>
            <a:r>
              <a:rPr lang="el-GR" sz="2000" dirty="0" smtClean="0">
                <a:solidFill>
                  <a:srgbClr val="C00000"/>
                </a:solidFill>
              </a:rPr>
              <a:t>με : χρήση γης, αλλαγή χρήσης γης, δασοκομία</a:t>
            </a:r>
            <a:endParaRPr lang="en-GB" sz="2000" dirty="0">
              <a:solidFill>
                <a:srgbClr val="C00000"/>
              </a:solidFill>
            </a:endParaRPr>
          </a:p>
        </p:txBody>
      </p:sp>
    </p:spTree>
    <p:extLst>
      <p:ext uri="{BB962C8B-B14F-4D97-AF65-F5344CB8AC3E}">
        <p14:creationId xmlns:p14="http://schemas.microsoft.com/office/powerpoint/2010/main" val="207685325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 y="836045"/>
            <a:ext cx="6589752" cy="6037196"/>
          </a:xfrm>
        </p:spPr>
      </p:pic>
      <p:sp>
        <p:nvSpPr>
          <p:cNvPr id="4" name="Slide Number Placeholder 3"/>
          <p:cNvSpPr>
            <a:spLocks noGrp="1"/>
          </p:cNvSpPr>
          <p:nvPr>
            <p:ph type="sldNum" sz="quarter" idx="12"/>
          </p:nvPr>
        </p:nvSpPr>
        <p:spPr/>
        <p:txBody>
          <a:bodyPr/>
          <a:lstStyle/>
          <a:p>
            <a:fld id="{D1C8B253-8817-4F8E-9CC7-ADE2269EF8F6}" type="slidenum">
              <a:rPr lang="en-GB" smtClean="0"/>
              <a:t>183</a:t>
            </a:fld>
            <a:endParaRPr lang="en-GB"/>
          </a:p>
        </p:txBody>
      </p:sp>
      <p:sp>
        <p:nvSpPr>
          <p:cNvPr id="6" name="TextBox 5"/>
          <p:cNvSpPr txBox="1"/>
          <p:nvPr/>
        </p:nvSpPr>
        <p:spPr>
          <a:xfrm>
            <a:off x="0" y="10483"/>
            <a:ext cx="4320480" cy="707886"/>
          </a:xfrm>
          <a:prstGeom prst="rect">
            <a:avLst/>
          </a:prstGeom>
          <a:noFill/>
        </p:spPr>
        <p:txBody>
          <a:bodyPr wrap="square" rtlCol="0">
            <a:spAutoFit/>
          </a:bodyPr>
          <a:lstStyle/>
          <a:p>
            <a:r>
              <a:rPr lang="el-GR" sz="2000" dirty="0" smtClean="0">
                <a:solidFill>
                  <a:srgbClr val="C00000"/>
                </a:solidFill>
              </a:rPr>
              <a:t>χωρίς : χρήση γης, αλλαγή χρήσης γης, δασοκομία</a:t>
            </a:r>
            <a:endParaRPr lang="en-GB" sz="2000" dirty="0">
              <a:solidFill>
                <a:srgbClr val="C00000"/>
              </a:solidFill>
            </a:endParaRPr>
          </a:p>
        </p:txBody>
      </p:sp>
      <p:sp>
        <p:nvSpPr>
          <p:cNvPr id="2" name="Title 1"/>
          <p:cNvSpPr>
            <a:spLocks noGrp="1"/>
          </p:cNvSpPr>
          <p:nvPr>
            <p:ph type="title"/>
          </p:nvPr>
        </p:nvSpPr>
        <p:spPr>
          <a:xfrm>
            <a:off x="5904304" y="3551238"/>
            <a:ext cx="3250704" cy="3298378"/>
          </a:xfrm>
        </p:spPr>
        <p:txBody>
          <a:bodyPr>
            <a:normAutofit/>
          </a:bodyPr>
          <a:lstStyle/>
          <a:p>
            <a:r>
              <a:rPr lang="el-GR" dirty="0" smtClean="0"/>
              <a:t>Μεταβολές στις εκπομπές αερίων ΦΘ 2013</a:t>
            </a:r>
            <a:endParaRPr lang="en-GB" dirty="0"/>
          </a:p>
        </p:txBody>
      </p:sp>
    </p:spTree>
    <p:extLst>
      <p:ext uri="{BB962C8B-B14F-4D97-AF65-F5344CB8AC3E}">
        <p14:creationId xmlns:p14="http://schemas.microsoft.com/office/powerpoint/2010/main" val="316536654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184</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3"/>
            <a:ext cx="110585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39364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185</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463"/>
            <a:ext cx="11058525" cy="667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5935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fontAlgn="auto" hangingPunct="1">
              <a:spcAft>
                <a:spcPts val="0"/>
              </a:spcAft>
              <a:defRPr/>
            </a:pPr>
            <a:r>
              <a:rPr lang="el-GR" dirty="0" smtClean="0"/>
              <a:t>τέλος</a:t>
            </a:r>
            <a:endParaRPr lang="el-GR" dirty="0"/>
          </a:p>
        </p:txBody>
      </p:sp>
      <p:sp>
        <p:nvSpPr>
          <p:cNvPr id="80898" name="Rectangle 3"/>
          <p:cNvSpPr>
            <a:spLocks noGrp="1" noChangeArrowheads="1"/>
          </p:cNvSpPr>
          <p:nvPr>
            <p:ph idx="1"/>
          </p:nvPr>
        </p:nvSpPr>
        <p:spPr/>
        <p:txBody>
          <a:bodyPr/>
          <a:lstStyle/>
          <a:p>
            <a:pPr eaLnBrk="1" hangingPunct="1"/>
            <a:endParaRPr lang="el-GR" smtClean="0"/>
          </a:p>
        </p:txBody>
      </p:sp>
    </p:spTree>
    <p:extLst>
      <p:ext uri="{BB962C8B-B14F-4D97-AF65-F5344CB8AC3E}">
        <p14:creationId xmlns:p14="http://schemas.microsoft.com/office/powerpoint/2010/main" val="387527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p:txBody>
          <a:bodyPr/>
          <a:lstStyle/>
          <a:p>
            <a:pPr eaLnBrk="1" hangingPunct="1"/>
            <a:endParaRPr lang="en-US" altLang="en-US" smtClean="0"/>
          </a:p>
        </p:txBody>
      </p:sp>
      <p:pic>
        <p:nvPicPr>
          <p:cNvPr id="10243" name="Picture 5" descr="figure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549275"/>
            <a:ext cx="8707438" cy="647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9848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2"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823912"/>
            <a:ext cx="69437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013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pPr eaLnBrk="1" hangingPunct="1"/>
            <a:r>
              <a:rPr lang="el-GR" altLang="en-US" sz="4000" smtClean="0"/>
              <a:t>Η τύχη του </a:t>
            </a:r>
            <a:r>
              <a:rPr lang="en-GB" altLang="en-US" sz="4000" smtClean="0"/>
              <a:t>CO</a:t>
            </a:r>
            <a:r>
              <a:rPr lang="en-GB" altLang="en-US" sz="4000" baseline="-25000" smtClean="0"/>
              <a:t>2</a:t>
            </a:r>
            <a:r>
              <a:rPr lang="en-GB" altLang="en-US" sz="4000" smtClean="0"/>
              <a:t> </a:t>
            </a:r>
            <a:r>
              <a:rPr lang="el-GR" altLang="en-US" sz="4000" smtClean="0"/>
              <a:t>της ατμόσφαιρας</a:t>
            </a:r>
          </a:p>
        </p:txBody>
      </p:sp>
      <p:pic>
        <p:nvPicPr>
          <p:cNvPr id="11267" name="Picture 5" descr="Emiss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268413"/>
            <a:ext cx="7416800" cy="491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6" name="Text Box 8"/>
          <p:cNvSpPr txBox="1">
            <a:spLocks noChangeArrowheads="1"/>
          </p:cNvSpPr>
          <p:nvPr/>
        </p:nvSpPr>
        <p:spPr bwMode="auto">
          <a:xfrm>
            <a:off x="950913" y="6092825"/>
            <a:ext cx="750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l-GR" altLang="en-US" sz="2400">
                <a:solidFill>
                  <a:srgbClr val="FF0000"/>
                </a:solidFill>
                <a:effectLst>
                  <a:outerShdw blurRad="38100" dist="38100" dir="2700000" algn="tl">
                    <a:srgbClr val="C0C0C0"/>
                  </a:outerShdw>
                </a:effectLst>
              </a:rPr>
              <a:t>50% απορρόφηση στους ωκεανούς και στό έδαφος</a:t>
            </a:r>
          </a:p>
        </p:txBody>
      </p:sp>
    </p:spTree>
    <p:extLst>
      <p:ext uri="{BB962C8B-B14F-4D97-AF65-F5344CB8AC3E}">
        <p14:creationId xmlns:p14="http://schemas.microsoft.com/office/powerpoint/2010/main" val="1710984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l-GR" altLang="en-US" sz="4000" smtClean="0"/>
              <a:t>Ο κύκλος του άνθρακα στο επίπεδο του εδάφους</a:t>
            </a:r>
          </a:p>
        </p:txBody>
      </p:sp>
      <p:pic>
        <p:nvPicPr>
          <p:cNvPr id="12291" name="Picture 5" descr="science_flo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95413"/>
            <a:ext cx="7380288" cy="546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7763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eaLnBrk="1" hangingPunct="1"/>
            <a:r>
              <a:rPr lang="el-GR" altLang="en-US" smtClean="0"/>
              <a:t>Αργή καύση τύρφης στο Βόρνεο</a:t>
            </a:r>
          </a:p>
        </p:txBody>
      </p:sp>
      <p:pic>
        <p:nvPicPr>
          <p:cNvPr id="13315" name="Picture 5" descr="Fi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113" y="1268413"/>
            <a:ext cx="8507413" cy="557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6307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 ΤΟ ΦΑΙΝΟΜΕΝΟ ΤΟΥ ΘΕΡΜΟΚΗΠΙΟΥ</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23</a:t>
            </a:fld>
            <a:endParaRPr lang="en-GB"/>
          </a:p>
        </p:txBody>
      </p:sp>
    </p:spTree>
    <p:extLst>
      <p:ext uri="{BB962C8B-B14F-4D97-AF65-F5344CB8AC3E}">
        <p14:creationId xmlns:p14="http://schemas.microsoft.com/office/powerpoint/2010/main" val="2072455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l-GR" sz="4000"/>
              <a:t>1. ΠΛΑΝΗΤΕΣ ΚΑΙ ΑΤΜΟΣΦΑΙΡΑ</a:t>
            </a:r>
          </a:p>
        </p:txBody>
      </p:sp>
      <p:pic>
        <p:nvPicPr>
          <p:cNvPr id="4100" name="Picture 4" descr="1"/>
          <p:cNvPicPr>
            <a:picLocks noGrp="1" noChangeAspect="1" noChangeArrowheads="1"/>
          </p:cNvPicPr>
          <p:nvPr>
            <p:ph idx="1"/>
          </p:nvPr>
        </p:nvPicPr>
        <p:blipFill>
          <a:blip r:embed="rId3" cstate="print"/>
          <a:srcRect/>
          <a:stretch>
            <a:fillRect/>
          </a:stretch>
        </p:blipFill>
        <p:spPr>
          <a:xfrm>
            <a:off x="468313" y="1268413"/>
            <a:ext cx="7848600" cy="5449887"/>
          </a:xfrm>
          <a:noFill/>
          <a:ln/>
        </p:spPr>
      </p:pic>
    </p:spTree>
    <p:extLst>
      <p:ext uri="{BB962C8B-B14F-4D97-AF65-F5344CB8AC3E}">
        <p14:creationId xmlns:p14="http://schemas.microsoft.com/office/powerpoint/2010/main" val="246056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normAutofit fontScale="90000"/>
          </a:bodyPr>
          <a:lstStyle/>
          <a:p>
            <a:r>
              <a:rPr lang="el-GR" sz="3200"/>
              <a:t>2. ΘΕΡΜΟΚΡΑΣΙΑ ΚΑΙ ΣΥΓΚΕΝΤΡΩΣΗ </a:t>
            </a:r>
            <a:r>
              <a:rPr lang="en-US" sz="3200"/>
              <a:t>CO</a:t>
            </a:r>
            <a:r>
              <a:rPr lang="en-US" sz="1600"/>
              <a:t>2</a:t>
            </a:r>
            <a:r>
              <a:rPr lang="el-GR" sz="3200"/>
              <a:t> ΣΤΗΝ ΑΤΜΟΣΦΑΙΡΑ</a:t>
            </a:r>
          </a:p>
        </p:txBody>
      </p:sp>
      <p:pic>
        <p:nvPicPr>
          <p:cNvPr id="10245" name="Picture 5" descr="2"/>
          <p:cNvPicPr>
            <a:picLocks noGrp="1" noChangeAspect="1" noChangeArrowheads="1"/>
          </p:cNvPicPr>
          <p:nvPr>
            <p:ph idx="1"/>
          </p:nvPr>
        </p:nvPicPr>
        <p:blipFill>
          <a:blip r:embed="rId3" cstate="print"/>
          <a:stretch>
            <a:fillRect/>
          </a:stretch>
        </p:blipFill>
        <p:spPr>
          <a:xfrm>
            <a:off x="467545" y="8055"/>
            <a:ext cx="8651304" cy="6846890"/>
          </a:xfrm>
          <a:noFill/>
          <a:ln/>
        </p:spPr>
      </p:pic>
    </p:spTree>
    <p:extLst>
      <p:ext uri="{BB962C8B-B14F-4D97-AF65-F5344CB8AC3E}">
        <p14:creationId xmlns:p14="http://schemas.microsoft.com/office/powerpoint/2010/main" val="646528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1" name="Rectangle 9"/>
          <p:cNvSpPr>
            <a:spLocks noGrp="1" noChangeArrowheads="1"/>
          </p:cNvSpPr>
          <p:nvPr>
            <p:ph type="title"/>
          </p:nvPr>
        </p:nvSpPr>
        <p:spPr/>
        <p:txBody>
          <a:bodyPr>
            <a:normAutofit fontScale="90000"/>
          </a:bodyPr>
          <a:lstStyle/>
          <a:p>
            <a:r>
              <a:rPr lang="el-GR" sz="2800"/>
              <a:t>ΤΟ ΗΛΕΚΤΡΟΜΑΓΝΗΤΙΚΟ ΦΑΣΜΑ ΚΑΙ ΟΙ ΑΚΤΙΝΟΒΟΛΙΕΣ ΓΗΣ ΚΑΙ ΗΛΙΟΥ</a:t>
            </a:r>
          </a:p>
        </p:txBody>
      </p:sp>
      <p:pic>
        <p:nvPicPr>
          <p:cNvPr id="69637" name="Picture 5" descr="solar radiation spectrum"/>
          <p:cNvPicPr>
            <a:picLocks noGrp="1" noChangeAspect="1" noChangeArrowheads="1"/>
          </p:cNvPicPr>
          <p:nvPr>
            <p:ph sz="half" idx="1"/>
          </p:nvPr>
        </p:nvPicPr>
        <p:blipFill>
          <a:blip r:embed="rId2" cstate="print"/>
          <a:srcRect/>
          <a:stretch>
            <a:fillRect/>
          </a:stretch>
        </p:blipFill>
        <p:spPr>
          <a:xfrm>
            <a:off x="971550" y="1773238"/>
            <a:ext cx="6481763" cy="1735137"/>
          </a:xfrm>
          <a:noFill/>
          <a:ln/>
        </p:spPr>
      </p:pic>
      <p:pic>
        <p:nvPicPr>
          <p:cNvPr id="69640" name="Picture 8" descr="solar and earth radiation"/>
          <p:cNvPicPr>
            <a:picLocks noGrp="1" noChangeAspect="1" noChangeArrowheads="1"/>
          </p:cNvPicPr>
          <p:nvPr>
            <p:ph sz="half" idx="2"/>
          </p:nvPr>
        </p:nvPicPr>
        <p:blipFill>
          <a:blip r:embed="rId3" cstate="print"/>
          <a:srcRect/>
          <a:stretch>
            <a:fillRect/>
          </a:stretch>
        </p:blipFill>
        <p:spPr>
          <a:xfrm>
            <a:off x="395288" y="3933825"/>
            <a:ext cx="7561262" cy="2560638"/>
          </a:xfrm>
          <a:noFill/>
          <a:ln/>
        </p:spPr>
      </p:pic>
    </p:spTree>
    <p:extLst>
      <p:ext uri="{BB962C8B-B14F-4D97-AF65-F5344CB8AC3E}">
        <p14:creationId xmlns:p14="http://schemas.microsoft.com/office/powerpoint/2010/main" val="3039304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Rectangle 6"/>
          <p:cNvSpPr>
            <a:spLocks noGrp="1" noChangeArrowheads="1"/>
          </p:cNvSpPr>
          <p:nvPr>
            <p:ph type="title"/>
          </p:nvPr>
        </p:nvSpPr>
        <p:spPr>
          <a:xfrm>
            <a:off x="4232" y="0"/>
            <a:ext cx="8229600" cy="836712"/>
          </a:xfrm>
        </p:spPr>
        <p:txBody>
          <a:bodyPr>
            <a:normAutofit fontScale="90000"/>
          </a:bodyPr>
          <a:lstStyle/>
          <a:p>
            <a:r>
              <a:rPr lang="el-GR" sz="2800" dirty="0"/>
              <a:t>Το φάσμα των ακτινοβολιών Γης και Ηλιου, και οι περιοχές απορροφήσεων</a:t>
            </a:r>
            <a:endParaRPr lang="en-US" sz="2800" dirty="0"/>
          </a:p>
        </p:txBody>
      </p:sp>
      <p:pic>
        <p:nvPicPr>
          <p:cNvPr id="86021" name="Picture 5" descr="i0007885"/>
          <p:cNvPicPr>
            <a:picLocks noGrp="1" noChangeAspect="1" noChangeArrowheads="1"/>
          </p:cNvPicPr>
          <p:nvPr>
            <p:ph idx="1"/>
          </p:nvPr>
        </p:nvPicPr>
        <p:blipFill>
          <a:blip r:embed="rId2" cstate="print"/>
          <a:stretch>
            <a:fillRect/>
          </a:stretch>
        </p:blipFill>
        <p:spPr>
          <a:xfrm>
            <a:off x="2123728" y="789925"/>
            <a:ext cx="6987480" cy="6068075"/>
          </a:xfrm>
          <a:noFill/>
          <a:ln/>
        </p:spPr>
      </p:pic>
    </p:spTree>
    <p:extLst>
      <p:ext uri="{BB962C8B-B14F-4D97-AF65-F5344CB8AC3E}">
        <p14:creationId xmlns:p14="http://schemas.microsoft.com/office/powerpoint/2010/main" val="3661015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title"/>
          </p:nvPr>
        </p:nvSpPr>
        <p:spPr/>
        <p:txBody>
          <a:bodyPr>
            <a:normAutofit fontScale="90000"/>
          </a:bodyPr>
          <a:lstStyle/>
          <a:p>
            <a:r>
              <a:rPr lang="el-GR" dirty="0" smtClean="0"/>
              <a:t>ΠΕΡΙΣΣΟΤΕΡΗ ΕΝΕΡΓΕΙΑ -&gt; </a:t>
            </a:r>
            <a:br>
              <a:rPr lang="el-GR" dirty="0" smtClean="0"/>
            </a:br>
            <a:r>
              <a:rPr lang="el-GR" dirty="0" smtClean="0"/>
              <a:t>-&gt; ΜΙΚΡΟΤΕΡΟ ΜΗΚΟΣ ΚΥΜΑΤΟΣ</a:t>
            </a:r>
            <a:endParaRPr lang="en-US" dirty="0"/>
          </a:p>
        </p:txBody>
      </p:sp>
      <p:pic>
        <p:nvPicPr>
          <p:cNvPr id="73733" name="Picture 5" descr="wavedemo"/>
          <p:cNvPicPr>
            <a:picLocks noGrp="1" noChangeAspect="1" noChangeArrowheads="1" noCrop="1"/>
          </p:cNvPicPr>
          <p:nvPr>
            <p:ph idx="1"/>
          </p:nvPr>
        </p:nvPicPr>
        <p:blipFill>
          <a:blip r:embed="rId3" cstate="print"/>
          <a:stretch>
            <a:fillRect/>
          </a:stretch>
        </p:blipFill>
        <p:spPr>
          <a:xfrm>
            <a:off x="1907704" y="1430778"/>
            <a:ext cx="7236296" cy="5427222"/>
          </a:xfrm>
          <a:noFill/>
          <a:ln/>
        </p:spPr>
      </p:pic>
    </p:spTree>
    <p:extLst>
      <p:ext uri="{BB962C8B-B14F-4D97-AF65-F5344CB8AC3E}">
        <p14:creationId xmlns:p14="http://schemas.microsoft.com/office/powerpoint/2010/main" val="323650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title"/>
          </p:nvPr>
        </p:nvSpPr>
        <p:spPr/>
        <p:txBody>
          <a:bodyPr>
            <a:normAutofit fontScale="90000"/>
          </a:bodyPr>
          <a:lstStyle/>
          <a:p>
            <a:r>
              <a:rPr lang="el-GR" sz="4000"/>
              <a:t>ΗΛΙΑΚΗ ΑΚΤΙΝΟΒΟΛΙΑ ΚΑΙ</a:t>
            </a:r>
            <a:br>
              <a:rPr lang="el-GR" sz="4000"/>
            </a:br>
            <a:r>
              <a:rPr lang="el-GR" sz="4000"/>
              <a:t>ΑΚΤΙΝΟΒΟΛΙΑ ΓΗΣ</a:t>
            </a:r>
          </a:p>
        </p:txBody>
      </p:sp>
      <p:pic>
        <p:nvPicPr>
          <p:cNvPr id="62469" name="Picture 5" descr="greenhouse"/>
          <p:cNvPicPr>
            <a:picLocks noGrp="1" noChangeAspect="1" noChangeArrowheads="1"/>
          </p:cNvPicPr>
          <p:nvPr>
            <p:ph idx="1"/>
          </p:nvPr>
        </p:nvPicPr>
        <p:blipFill>
          <a:blip r:embed="rId3" cstate="print"/>
          <a:stretch>
            <a:fillRect/>
          </a:stretch>
        </p:blipFill>
        <p:spPr>
          <a:xfrm>
            <a:off x="2483768" y="1404892"/>
            <a:ext cx="6639664" cy="5453108"/>
          </a:xfrm>
          <a:noFill/>
          <a:ln/>
        </p:spPr>
      </p:pic>
    </p:spTree>
    <p:extLst>
      <p:ext uri="{BB962C8B-B14F-4D97-AF65-F5344CB8AC3E}">
        <p14:creationId xmlns:p14="http://schemas.microsoft.com/office/powerpoint/2010/main" val="313697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3"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620688"/>
            <a:ext cx="6943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270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6"/>
          <p:cNvSpPr>
            <a:spLocks noGrp="1" noChangeArrowheads="1"/>
          </p:cNvSpPr>
          <p:nvPr>
            <p:ph type="title"/>
          </p:nvPr>
        </p:nvSpPr>
        <p:spPr/>
        <p:txBody>
          <a:bodyPr>
            <a:normAutofit fontScale="90000"/>
          </a:bodyPr>
          <a:lstStyle/>
          <a:p>
            <a:r>
              <a:rPr lang="el-GR" sz="4000"/>
              <a:t>ΓΙΑΤΙ ΤΟ </a:t>
            </a:r>
            <a:r>
              <a:rPr lang="en-US" sz="4000"/>
              <a:t>CO2 </a:t>
            </a:r>
            <a:r>
              <a:rPr lang="el-GR" sz="4000"/>
              <a:t>ΑΠΟΡΡΟΦΑ ΤΗΝ ΑΚΤΙΝΟΒΟΛΙΑ</a:t>
            </a:r>
          </a:p>
        </p:txBody>
      </p:sp>
      <p:pic>
        <p:nvPicPr>
          <p:cNvPr id="76805" name="Picture 5" descr="carbon"/>
          <p:cNvPicPr>
            <a:picLocks noGrp="1" noChangeAspect="1" noChangeArrowheads="1"/>
          </p:cNvPicPr>
          <p:nvPr>
            <p:ph idx="1"/>
          </p:nvPr>
        </p:nvPicPr>
        <p:blipFill>
          <a:blip r:embed="rId3" cstate="print"/>
          <a:stretch>
            <a:fillRect/>
          </a:stretch>
        </p:blipFill>
        <p:spPr>
          <a:xfrm>
            <a:off x="1331640" y="1432911"/>
            <a:ext cx="7200800" cy="5400600"/>
          </a:xfrm>
          <a:noFill/>
          <a:ln/>
        </p:spPr>
      </p:pic>
    </p:spTree>
    <p:extLst>
      <p:ext uri="{BB962C8B-B14F-4D97-AF65-F5344CB8AC3E}">
        <p14:creationId xmlns:p14="http://schemas.microsoft.com/office/powerpoint/2010/main" val="4007453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2074"/>
          </a:xfrm>
        </p:spPr>
        <p:txBody>
          <a:bodyPr>
            <a:noAutofit/>
          </a:bodyPr>
          <a:lstStyle/>
          <a:p>
            <a:r>
              <a:rPr lang="el-GR" sz="2800" dirty="0" smtClean="0">
                <a:solidFill>
                  <a:srgbClr val="FF0000"/>
                </a:solidFill>
              </a:rPr>
              <a:t>ΑΕΡΙΑ ΤΟΥ ΦΑΙΝΟΜΕΝΟΥ ΘΕΡΜΟΚΗΠΙΟΥ:</a:t>
            </a:r>
            <a:endParaRPr lang="en-GB" sz="2800" dirty="0">
              <a:solidFill>
                <a:srgbClr val="FF0000"/>
              </a:solidFill>
            </a:endParaRPr>
          </a:p>
        </p:txBody>
      </p:sp>
      <p:pic>
        <p:nvPicPr>
          <p:cNvPr id="4" name="Εικόνα 1"/>
          <p:cNvPicPr>
            <a:picLocks noGrp="1"/>
          </p:cNvPicPr>
          <p:nvPr>
            <p:ph idx="1"/>
          </p:nvPr>
        </p:nvPicPr>
        <p:blipFill>
          <a:blip r:embed="rId2" cstate="print"/>
          <a:stretch>
            <a:fillRect/>
          </a:stretch>
        </p:blipFill>
        <p:spPr bwMode="auto">
          <a:xfrm>
            <a:off x="2771800" y="1979713"/>
            <a:ext cx="6336392" cy="4878288"/>
          </a:xfrm>
          <a:prstGeom prst="rect">
            <a:avLst/>
          </a:prstGeom>
          <a:noFill/>
        </p:spPr>
      </p:pic>
      <p:sp>
        <p:nvSpPr>
          <p:cNvPr id="5" name="Title 1"/>
          <p:cNvSpPr txBox="1">
            <a:spLocks/>
          </p:cNvSpPr>
          <p:nvPr/>
        </p:nvSpPr>
        <p:spPr>
          <a:xfrm>
            <a:off x="0" y="83671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t>ΕΝΑ ΦΩΤΟΝΙΟ ΥΠΕΡΥΘΡΗΣ ΑΚΤΙΝΟΒΟΛΙΑΣ ΣΥΓΚΡΟΥΟΜΕΝΟ ΜΕ ΕΝΑ ΜΟΡΙΟ ΑΕΡΙΟΥ ΤΗΣ ΑΤΜΟΣΦΑΙΡΑΣ ΑΠΟΡΡΟΦΑΤΑΙ. Η ΕΝΕΡΓΕΙΑ ΤΟΥ ΠΡΟΚΑΛΕΙ ΚΑΜΨΗ, ΔΟΝΗΣΗ Η ΠΕΡΙΣΤΡΟΦΗ ΤΟΥ ΜΟΡΙΟΥ.</a:t>
            </a:r>
            <a:endParaRPr lang="en-GB" sz="2400" dirty="0"/>
          </a:p>
        </p:txBody>
      </p:sp>
    </p:spTree>
    <p:extLst>
      <p:ext uri="{BB962C8B-B14F-4D97-AF65-F5344CB8AC3E}">
        <p14:creationId xmlns:p14="http://schemas.microsoft.com/office/powerpoint/2010/main" val="1505750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3"/>
          <p:cNvPicPr>
            <a:picLocks noGrp="1"/>
          </p:cNvPicPr>
          <p:nvPr>
            <p:ph idx="1"/>
          </p:nvPr>
        </p:nvPicPr>
        <p:blipFill>
          <a:blip r:embed="rId2" cstate="print"/>
          <a:stretch>
            <a:fillRect/>
          </a:stretch>
        </p:blipFill>
        <p:spPr bwMode="auto">
          <a:xfrm>
            <a:off x="2566987" y="2334419"/>
            <a:ext cx="4010025" cy="3057525"/>
          </a:xfrm>
          <a:prstGeom prst="rect">
            <a:avLst/>
          </a:prstGeom>
          <a:noFill/>
        </p:spPr>
      </p:pic>
      <p:pic>
        <p:nvPicPr>
          <p:cNvPr id="4" name="Εικόνα 2" descr="&#10;"/>
          <p:cNvPicPr/>
          <p:nvPr/>
        </p:nvPicPr>
        <p:blipFill>
          <a:blip r:embed="rId3" cstate="print"/>
          <a:srcRect b="5112"/>
          <a:stretch>
            <a:fillRect/>
          </a:stretch>
        </p:blipFill>
        <p:spPr bwMode="auto">
          <a:xfrm>
            <a:off x="323528" y="570666"/>
            <a:ext cx="4104456" cy="2858334"/>
          </a:xfrm>
          <a:prstGeom prst="rect">
            <a:avLst/>
          </a:prstGeom>
          <a:noFill/>
        </p:spPr>
      </p:pic>
      <p:pic>
        <p:nvPicPr>
          <p:cNvPr id="6" name="Εικόνα 4"/>
          <p:cNvPicPr/>
          <p:nvPr/>
        </p:nvPicPr>
        <p:blipFill>
          <a:blip r:embed="rId4" cstate="print"/>
          <a:srcRect b="6783"/>
          <a:stretch>
            <a:fillRect/>
          </a:stretch>
        </p:blipFill>
        <p:spPr bwMode="auto">
          <a:xfrm>
            <a:off x="323528" y="3429000"/>
            <a:ext cx="3744416" cy="3024336"/>
          </a:xfrm>
          <a:prstGeom prst="rect">
            <a:avLst/>
          </a:prstGeom>
          <a:noFill/>
        </p:spPr>
      </p:pic>
      <p:pic>
        <p:nvPicPr>
          <p:cNvPr id="7" name="Εικόνα 5"/>
          <p:cNvPicPr/>
          <p:nvPr/>
        </p:nvPicPr>
        <p:blipFill>
          <a:blip r:embed="rId5" cstate="print"/>
          <a:srcRect b="4929"/>
          <a:stretch>
            <a:fillRect/>
          </a:stretch>
        </p:blipFill>
        <p:spPr bwMode="auto">
          <a:xfrm>
            <a:off x="4716016" y="3429000"/>
            <a:ext cx="4313788" cy="2880320"/>
          </a:xfrm>
          <a:prstGeom prst="rect">
            <a:avLst/>
          </a:prstGeom>
          <a:noFill/>
        </p:spPr>
      </p:pic>
      <p:sp>
        <p:nvSpPr>
          <p:cNvPr id="3" name="Title 2"/>
          <p:cNvSpPr>
            <a:spLocks noGrp="1"/>
          </p:cNvSpPr>
          <p:nvPr>
            <p:ph type="title"/>
          </p:nvPr>
        </p:nvSpPr>
        <p:spPr>
          <a:xfrm>
            <a:off x="0" y="1568"/>
            <a:ext cx="9144000" cy="569098"/>
          </a:xfrm>
        </p:spPr>
        <p:txBody>
          <a:bodyPr>
            <a:noAutofit/>
          </a:bodyPr>
          <a:lstStyle/>
          <a:p>
            <a:r>
              <a:rPr lang="el-GR" sz="2800" dirty="0" smtClean="0">
                <a:solidFill>
                  <a:srgbClr val="FF0000"/>
                </a:solidFill>
              </a:rPr>
              <a:t>Απορρόφηση φωτονίων από τα αέρια της ατμόσφαιρας</a:t>
            </a:r>
            <a:endParaRPr lang="en-GB" sz="2800" dirty="0">
              <a:solidFill>
                <a:srgbClr val="FF0000"/>
              </a:solidFill>
            </a:endParaRPr>
          </a:p>
        </p:txBody>
      </p:sp>
    </p:spTree>
    <p:extLst>
      <p:ext uri="{BB962C8B-B14F-4D97-AF65-F5344CB8AC3E}">
        <p14:creationId xmlns:p14="http://schemas.microsoft.com/office/powerpoint/2010/main" val="3909120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type="title"/>
          </p:nvPr>
        </p:nvSpPr>
        <p:spPr/>
        <p:txBody>
          <a:bodyPr>
            <a:normAutofit fontScale="90000"/>
          </a:bodyPr>
          <a:lstStyle/>
          <a:p>
            <a:r>
              <a:rPr lang="el-GR" dirty="0" smtClean="0"/>
              <a:t>Ηλιακή ακτινοβολία </a:t>
            </a:r>
            <a:br>
              <a:rPr lang="el-GR" dirty="0" smtClean="0"/>
            </a:br>
            <a:r>
              <a:rPr lang="el-GR" dirty="0" smtClean="0"/>
              <a:t>&amp; το σύστημα της Γης</a:t>
            </a:r>
            <a:endParaRPr lang="en-US" dirty="0"/>
          </a:p>
        </p:txBody>
      </p:sp>
      <p:pic>
        <p:nvPicPr>
          <p:cNvPr id="65541" name="Picture 5" descr="radiate"/>
          <p:cNvPicPr>
            <a:picLocks noGrp="1" noChangeAspect="1" noChangeArrowheads="1"/>
          </p:cNvPicPr>
          <p:nvPr>
            <p:ph idx="1"/>
          </p:nvPr>
        </p:nvPicPr>
        <p:blipFill>
          <a:blip r:embed="rId2" cstate="print"/>
          <a:stretch>
            <a:fillRect/>
          </a:stretch>
        </p:blipFill>
        <p:spPr>
          <a:xfrm>
            <a:off x="1907704" y="1511406"/>
            <a:ext cx="7128792" cy="5346594"/>
          </a:xfrm>
          <a:noFill/>
          <a:ln/>
        </p:spPr>
      </p:pic>
    </p:spTree>
    <p:extLst>
      <p:ext uri="{BB962C8B-B14F-4D97-AF65-F5344CB8AC3E}">
        <p14:creationId xmlns:p14="http://schemas.microsoft.com/office/powerpoint/2010/main" val="785295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Grp="1" noChangeArrowheads="1"/>
          </p:cNvSpPr>
          <p:nvPr>
            <p:ph type="title"/>
          </p:nvPr>
        </p:nvSpPr>
        <p:spPr/>
        <p:txBody>
          <a:bodyPr>
            <a:normAutofit fontScale="90000"/>
          </a:bodyPr>
          <a:lstStyle/>
          <a:p>
            <a:r>
              <a:rPr lang="el-GR" sz="4000"/>
              <a:t>ΣΥΣΤΗΜΑ ΑΤΜΟΣΦΑΙΡΑ-ΓΗ:</a:t>
            </a:r>
            <a:br>
              <a:rPr lang="el-GR" sz="4000"/>
            </a:br>
            <a:r>
              <a:rPr lang="el-GR" sz="4000"/>
              <a:t>ΠΟΣΟΣΤΑ ΑΚΤΙΝΟΒΟΛΙΩΝ</a:t>
            </a:r>
          </a:p>
        </p:txBody>
      </p:sp>
      <p:pic>
        <p:nvPicPr>
          <p:cNvPr id="54277" name="Picture 5" descr="cascade"/>
          <p:cNvPicPr>
            <a:picLocks noGrp="1" noChangeAspect="1" noChangeArrowheads="1"/>
          </p:cNvPicPr>
          <p:nvPr>
            <p:ph idx="1"/>
          </p:nvPr>
        </p:nvPicPr>
        <p:blipFill>
          <a:blip r:embed="rId3" cstate="print">
            <a:lum bright="12000"/>
          </a:blip>
          <a:stretch>
            <a:fillRect/>
          </a:stretch>
        </p:blipFill>
        <p:spPr>
          <a:xfrm>
            <a:off x="539553" y="1364084"/>
            <a:ext cx="8604448" cy="5485532"/>
          </a:xfrm>
          <a:noFill/>
          <a:ln/>
        </p:spPr>
      </p:pic>
    </p:spTree>
    <p:extLst>
      <p:ext uri="{BB962C8B-B14F-4D97-AF65-F5344CB8AC3E}">
        <p14:creationId xmlns:p14="http://schemas.microsoft.com/office/powerpoint/2010/main" val="706525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p:txBody>
          <a:bodyPr>
            <a:normAutofit fontScale="90000"/>
          </a:bodyPr>
          <a:lstStyle/>
          <a:p>
            <a:r>
              <a:rPr lang="el-GR" sz="3200" dirty="0"/>
              <a:t>ΤΟ ΦΑΙΝΟΜΕΝΟ ΤΟΥ ΘΕΡΜΟΚΗΠΙΟΥ: </a:t>
            </a:r>
            <a:r>
              <a:rPr lang="el-GR" sz="3200" dirty="0" smtClean="0"/>
              <a:t/>
            </a:r>
            <a:br>
              <a:rPr lang="el-GR" sz="3200" dirty="0" smtClean="0"/>
            </a:br>
            <a:r>
              <a:rPr lang="el-GR" sz="3200" dirty="0" smtClean="0"/>
              <a:t>ΡΟΕΣ ΕΝΕΡΓΕΙΑΣ</a:t>
            </a:r>
            <a:endParaRPr lang="el-GR" sz="3200" dirty="0"/>
          </a:p>
        </p:txBody>
      </p:sp>
      <p:pic>
        <p:nvPicPr>
          <p:cNvPr id="58373" name="Picture 5" descr="rad_bal"/>
          <p:cNvPicPr>
            <a:picLocks noGrp="1" noChangeAspect="1" noChangeArrowheads="1"/>
          </p:cNvPicPr>
          <p:nvPr>
            <p:ph idx="1"/>
          </p:nvPr>
        </p:nvPicPr>
        <p:blipFill>
          <a:blip r:embed="rId3" cstate="print"/>
          <a:srcRect/>
          <a:stretch>
            <a:fillRect/>
          </a:stretch>
        </p:blipFill>
        <p:spPr>
          <a:xfrm>
            <a:off x="755650" y="1557338"/>
            <a:ext cx="7561263" cy="5092700"/>
          </a:xfrm>
          <a:noFill/>
          <a:ln/>
        </p:spPr>
      </p:pic>
    </p:spTree>
    <p:extLst>
      <p:ext uri="{BB962C8B-B14F-4D97-AF65-F5344CB8AC3E}">
        <p14:creationId xmlns:p14="http://schemas.microsoft.com/office/powerpoint/2010/main" val="3247710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l-GR" sz="3200" dirty="0"/>
              <a:t>3. </a:t>
            </a:r>
            <a:r>
              <a:rPr lang="el-GR" sz="3200" dirty="0" smtClean="0"/>
              <a:t>ΗΛΙΑΚΗ ΑΚΤΙΝΟΒΟΛΙΑ &amp; </a:t>
            </a:r>
            <a:r>
              <a:rPr lang="el-GR" sz="3200" dirty="0"/>
              <a:t>ΣΥΓΚΕΝΤΡΩΣΗ </a:t>
            </a:r>
            <a:r>
              <a:rPr lang="en-US" sz="3200" dirty="0"/>
              <a:t>CO</a:t>
            </a:r>
            <a:r>
              <a:rPr lang="en-US" sz="1600" dirty="0"/>
              <a:t>2</a:t>
            </a:r>
            <a:r>
              <a:rPr lang="el-GR" sz="3200" dirty="0"/>
              <a:t> ΣΤΗΝ ΑΤΜΟΣΦΑΙΡΑ</a:t>
            </a:r>
          </a:p>
        </p:txBody>
      </p:sp>
      <p:pic>
        <p:nvPicPr>
          <p:cNvPr id="14341" name="Picture 5" descr="3"/>
          <p:cNvPicPr>
            <a:picLocks noGrp="1" noChangeAspect="1" noChangeArrowheads="1"/>
          </p:cNvPicPr>
          <p:nvPr>
            <p:ph sz="half" idx="1"/>
          </p:nvPr>
        </p:nvPicPr>
        <p:blipFill>
          <a:blip r:embed="rId3" cstate="print"/>
          <a:stretch>
            <a:fillRect/>
          </a:stretch>
        </p:blipFill>
        <p:spPr>
          <a:xfrm>
            <a:off x="2339752" y="1403171"/>
            <a:ext cx="6804248" cy="5423957"/>
          </a:xfrm>
          <a:noFill/>
          <a:ln/>
        </p:spPr>
      </p:pic>
    </p:spTree>
    <p:extLst>
      <p:ext uri="{BB962C8B-B14F-4D97-AF65-F5344CB8AC3E}">
        <p14:creationId xmlns:p14="http://schemas.microsoft.com/office/powerpoint/2010/main" val="2996402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normAutofit fontScale="90000"/>
          </a:bodyPr>
          <a:lstStyle/>
          <a:p>
            <a:r>
              <a:rPr lang="el-GR" sz="4000"/>
              <a:t>5. ΤΑ ΚΥΡΙΩΤΕΡΑ ΑΕΡΙΑ ΤΟΥ ΦΘ</a:t>
            </a:r>
          </a:p>
        </p:txBody>
      </p:sp>
      <p:pic>
        <p:nvPicPr>
          <p:cNvPr id="17413" name="Picture 5" descr="5.jpg - 84826 Bytes"/>
          <p:cNvPicPr>
            <a:picLocks noGrp="1" noChangeAspect="1" noChangeArrowheads="1"/>
          </p:cNvPicPr>
          <p:nvPr>
            <p:ph idx="1"/>
          </p:nvPr>
        </p:nvPicPr>
        <p:blipFill>
          <a:blip r:embed="rId3" cstate="print"/>
          <a:stretch>
            <a:fillRect/>
          </a:stretch>
        </p:blipFill>
        <p:spPr>
          <a:xfrm>
            <a:off x="971601" y="1102857"/>
            <a:ext cx="8153360" cy="5777239"/>
          </a:xfrm>
          <a:noFill/>
          <a:ln/>
        </p:spPr>
      </p:pic>
    </p:spTree>
    <p:extLst>
      <p:ext uri="{BB962C8B-B14F-4D97-AF65-F5344CB8AC3E}">
        <p14:creationId xmlns:p14="http://schemas.microsoft.com/office/powerpoint/2010/main" val="2927250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6"/>
          <p:cNvSpPr>
            <a:spLocks noGrp="1" noChangeArrowheads="1"/>
          </p:cNvSpPr>
          <p:nvPr>
            <p:ph type="title"/>
          </p:nvPr>
        </p:nvSpPr>
        <p:spPr>
          <a:xfrm>
            <a:off x="0" y="0"/>
            <a:ext cx="8229600" cy="764704"/>
          </a:xfrm>
        </p:spPr>
        <p:txBody>
          <a:bodyPr/>
          <a:lstStyle/>
          <a:p>
            <a:r>
              <a:rPr lang="el-GR" sz="3200" dirty="0"/>
              <a:t>11. Ο ΚΥΚΛΟΣ ΤΟΥ ΑΝΘΡΑΚΑ ΣΗΜΕΡΑ</a:t>
            </a:r>
          </a:p>
        </p:txBody>
      </p:sp>
      <p:pic>
        <p:nvPicPr>
          <p:cNvPr id="21509" name="Picture 5" descr="12"/>
          <p:cNvPicPr>
            <a:picLocks noGrp="1" noChangeAspect="1" noChangeArrowheads="1"/>
          </p:cNvPicPr>
          <p:nvPr>
            <p:ph idx="1"/>
          </p:nvPr>
        </p:nvPicPr>
        <p:blipFill>
          <a:blip r:embed="rId3" cstate="print"/>
          <a:stretch>
            <a:fillRect/>
          </a:stretch>
        </p:blipFill>
        <p:spPr>
          <a:xfrm>
            <a:off x="2627784" y="647955"/>
            <a:ext cx="6491456" cy="6176157"/>
          </a:xfrm>
          <a:noFill/>
          <a:ln/>
        </p:spPr>
      </p:pic>
    </p:spTree>
    <p:extLst>
      <p:ext uri="{BB962C8B-B14F-4D97-AF65-F5344CB8AC3E}">
        <p14:creationId xmlns:p14="http://schemas.microsoft.com/office/powerpoint/2010/main" val="3905989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6"/>
          <p:cNvSpPr>
            <a:spLocks noGrp="1" noChangeArrowheads="1"/>
          </p:cNvSpPr>
          <p:nvPr>
            <p:ph type="title"/>
          </p:nvPr>
        </p:nvSpPr>
        <p:spPr/>
        <p:txBody>
          <a:bodyPr>
            <a:normAutofit fontScale="90000"/>
          </a:bodyPr>
          <a:lstStyle/>
          <a:p>
            <a:r>
              <a:rPr lang="el-GR" sz="3200"/>
              <a:t>12. ΦΘ: ΑΝΑΣΤΑΛΤΙΚΟΙ ΠΑΡΑΓΟΝΤΕΣ</a:t>
            </a:r>
          </a:p>
        </p:txBody>
      </p:sp>
      <p:pic>
        <p:nvPicPr>
          <p:cNvPr id="37893" name="Picture 5" descr="13"/>
          <p:cNvPicPr>
            <a:picLocks noGrp="1" noChangeAspect="1" noChangeArrowheads="1"/>
          </p:cNvPicPr>
          <p:nvPr>
            <p:ph idx="1"/>
          </p:nvPr>
        </p:nvPicPr>
        <p:blipFill>
          <a:blip r:embed="rId3" cstate="print"/>
          <a:stretch>
            <a:fillRect/>
          </a:stretch>
        </p:blipFill>
        <p:spPr>
          <a:xfrm>
            <a:off x="1" y="1463039"/>
            <a:ext cx="9144000" cy="5394961"/>
          </a:xfrm>
          <a:noFill/>
          <a:ln/>
        </p:spPr>
      </p:pic>
    </p:spTree>
    <p:extLst>
      <p:ext uri="{BB962C8B-B14F-4D97-AF65-F5344CB8AC3E}">
        <p14:creationId xmlns:p14="http://schemas.microsoft.com/office/powerpoint/2010/main" val="151378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Εικόνα 1"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991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Λογότυπο επιχειρησιακού προγράμματος εκπαίδευσης και δια βίου μάθησης&#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862" y="5915025"/>
            <a:ext cx="37242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r>
              <a:rPr lang="el-GR" dirty="0"/>
              <a:t>ΕΝΕΡΓΕΙΑΚΗ ΠΟΛΙΤΙΚΗ ΚΑΙ ΔΙΑΧΕΙΡΙΣΗ - ΛΗΨΗ ΑΠΟΦΑΣΕΩΝ</a:t>
            </a:r>
            <a:endParaRPr lang="en-GB" dirty="0"/>
          </a:p>
        </p:txBody>
      </p:sp>
      <p:sp>
        <p:nvSpPr>
          <p:cNvPr id="5" name="Subtitle 4"/>
          <p:cNvSpPr>
            <a:spLocks noGrp="1"/>
          </p:cNvSpPr>
          <p:nvPr>
            <p:ph type="subTitle" idx="1"/>
          </p:nvPr>
        </p:nvSpPr>
        <p:spPr/>
        <p:txBody>
          <a:bodyPr/>
          <a:lstStyle/>
          <a:p>
            <a:r>
              <a:rPr lang="el-GR" dirty="0" smtClean="0"/>
              <a:t>ΔΙΑΛΕΞΗ </a:t>
            </a:r>
            <a:r>
              <a:rPr lang="el-GR" dirty="0" err="1" smtClean="0"/>
              <a:t>Νο</a:t>
            </a:r>
            <a:r>
              <a:rPr lang="el-GR" dirty="0" smtClean="0"/>
              <a:t> 01</a:t>
            </a:r>
            <a:endParaRPr lang="en-GB" dirty="0"/>
          </a:p>
        </p:txBody>
      </p:sp>
    </p:spTree>
    <p:extLst>
      <p:ext uri="{BB962C8B-B14F-4D97-AF65-F5344CB8AC3E}">
        <p14:creationId xmlns:p14="http://schemas.microsoft.com/office/powerpoint/2010/main" val="36572215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a:xfrm>
            <a:off x="5368" y="0"/>
            <a:ext cx="8229600" cy="764704"/>
          </a:xfrm>
        </p:spPr>
        <p:txBody>
          <a:bodyPr/>
          <a:lstStyle/>
          <a:p>
            <a:r>
              <a:rPr lang="el-GR" sz="3200" dirty="0"/>
              <a:t>18. ΚΛΙΜΑΤΙΚΗ ΑΛΛΑΓΗ: ΟΙ ΕΠΙΠΤΩΣΕΙΣ</a:t>
            </a:r>
          </a:p>
        </p:txBody>
      </p:sp>
      <p:pic>
        <p:nvPicPr>
          <p:cNvPr id="29701" name="Picture 5" descr="19.jpg - 54889 Bytes"/>
          <p:cNvPicPr>
            <a:picLocks noGrp="1" noChangeAspect="1" noChangeArrowheads="1"/>
          </p:cNvPicPr>
          <p:nvPr>
            <p:ph idx="1"/>
          </p:nvPr>
        </p:nvPicPr>
        <p:blipFill>
          <a:blip r:embed="rId3" cstate="print"/>
          <a:srcRect/>
          <a:stretch>
            <a:fillRect/>
          </a:stretch>
        </p:blipFill>
        <p:spPr>
          <a:xfrm>
            <a:off x="2051721" y="567331"/>
            <a:ext cx="7092280" cy="6290669"/>
          </a:xfrm>
          <a:noFill/>
          <a:ln/>
        </p:spPr>
      </p:pic>
    </p:spTree>
    <p:extLst>
      <p:ext uri="{BB962C8B-B14F-4D97-AF65-F5344CB8AC3E}">
        <p14:creationId xmlns:p14="http://schemas.microsoft.com/office/powerpoint/2010/main" val="3679483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Grp="1" noChangeArrowheads="1"/>
          </p:cNvSpPr>
          <p:nvPr>
            <p:ph type="title"/>
          </p:nvPr>
        </p:nvSpPr>
        <p:spPr>
          <a:xfrm>
            <a:off x="0" y="0"/>
            <a:ext cx="8229600" cy="1143000"/>
          </a:xfrm>
        </p:spPr>
        <p:txBody>
          <a:bodyPr>
            <a:normAutofit fontScale="90000"/>
          </a:bodyPr>
          <a:lstStyle/>
          <a:p>
            <a:pPr algn="l"/>
            <a:r>
              <a:rPr lang="en-US" sz="4000" dirty="0">
                <a:solidFill>
                  <a:srgbClr val="FF0000"/>
                </a:solidFill>
              </a:rPr>
              <a:t>MAUNA LOA</a:t>
            </a:r>
            <a:r>
              <a:rPr lang="el-GR" sz="4000" dirty="0">
                <a:solidFill>
                  <a:srgbClr val="FF0000"/>
                </a:solidFill>
              </a:rPr>
              <a:t> - ΧΑΒΑΗ</a:t>
            </a:r>
            <a:r>
              <a:rPr lang="en-US" sz="4000" dirty="0">
                <a:solidFill>
                  <a:srgbClr val="FF0000"/>
                </a:solidFill>
              </a:rPr>
              <a:t>: </a:t>
            </a:r>
            <a:r>
              <a:rPr lang="el-GR" sz="4000" dirty="0">
                <a:solidFill>
                  <a:srgbClr val="FF0000"/>
                </a:solidFill>
              </a:rPr>
              <a:t/>
            </a:r>
            <a:br>
              <a:rPr lang="el-GR" sz="4000" dirty="0">
                <a:solidFill>
                  <a:srgbClr val="FF0000"/>
                </a:solidFill>
              </a:rPr>
            </a:br>
            <a:r>
              <a:rPr lang="el-GR" sz="4000" dirty="0" smtClean="0">
                <a:solidFill>
                  <a:srgbClr val="FF0000"/>
                </a:solidFill>
              </a:rPr>
              <a:t>ΜΕΤΡΗΣΗ ΣΥΓΚΕΝΤΡΩΣΗΣ </a:t>
            </a:r>
            <a:r>
              <a:rPr lang="en-GB" sz="4000" dirty="0" smtClean="0">
                <a:solidFill>
                  <a:srgbClr val="FF0000"/>
                </a:solidFill>
              </a:rPr>
              <a:t>CO</a:t>
            </a:r>
            <a:r>
              <a:rPr lang="en-GB" sz="4000" baseline="-25000" dirty="0" smtClean="0">
                <a:solidFill>
                  <a:srgbClr val="FF0000"/>
                </a:solidFill>
              </a:rPr>
              <a:t>2</a:t>
            </a:r>
            <a:endParaRPr lang="el-GR" sz="4000" baseline="-25000" dirty="0">
              <a:solidFill>
                <a:srgbClr val="FF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124704"/>
            <a:ext cx="7261016" cy="5556900"/>
          </a:xfrm>
          <a:prstGeom prst="rect">
            <a:avLst/>
          </a:prstGeom>
        </p:spPr>
      </p:pic>
    </p:spTree>
    <p:extLst>
      <p:ext uri="{BB962C8B-B14F-4D97-AF65-F5344CB8AC3E}">
        <p14:creationId xmlns:p14="http://schemas.microsoft.com/office/powerpoint/2010/main" val="2743211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96"/>
            <a:ext cx="8229600" cy="682000"/>
          </a:xfrm>
        </p:spPr>
        <p:txBody>
          <a:bodyPr>
            <a:normAutofit/>
          </a:bodyPr>
          <a:lstStyle/>
          <a:p>
            <a:r>
              <a:rPr lang="el-GR" dirty="0" smtClean="0"/>
              <a:t>ΜΗΝΙΑΙΕΣ ΜΕΣΕΣ ΤΙΜΕΣ </a:t>
            </a:r>
            <a:r>
              <a:rPr lang="en-GB" dirty="0" smtClean="0"/>
              <a:t>CO2</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643051"/>
            <a:ext cx="8041352" cy="6213773"/>
          </a:xfrm>
        </p:spPr>
      </p:pic>
      <p:sp>
        <p:nvSpPr>
          <p:cNvPr id="4" name="Slide Number Placeholder 3"/>
          <p:cNvSpPr>
            <a:spLocks noGrp="1"/>
          </p:cNvSpPr>
          <p:nvPr>
            <p:ph type="sldNum" sz="quarter" idx="12"/>
          </p:nvPr>
        </p:nvSpPr>
        <p:spPr/>
        <p:txBody>
          <a:bodyPr/>
          <a:lstStyle/>
          <a:p>
            <a:fld id="{D1C8B253-8817-4F8E-9CC7-ADE2269EF8F6}" type="slidenum">
              <a:rPr lang="en-GB" smtClean="0"/>
              <a:t>42</a:t>
            </a:fld>
            <a:endParaRPr lang="en-GB"/>
          </a:p>
        </p:txBody>
      </p:sp>
    </p:spTree>
    <p:extLst>
      <p:ext uri="{BB962C8B-B14F-4D97-AF65-F5344CB8AC3E}">
        <p14:creationId xmlns:p14="http://schemas.microsoft.com/office/powerpoint/2010/main" val="3755736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6223"/>
            <a:ext cx="8605976" cy="6650073"/>
          </a:xfrm>
        </p:spPr>
      </p:pic>
      <p:sp>
        <p:nvSpPr>
          <p:cNvPr id="2" name="Title 1"/>
          <p:cNvSpPr>
            <a:spLocks noGrp="1"/>
          </p:cNvSpPr>
          <p:nvPr>
            <p:ph type="title"/>
          </p:nvPr>
        </p:nvSpPr>
        <p:spPr/>
        <p:txBody>
          <a:bodyPr>
            <a:normAutofit fontScale="90000"/>
          </a:bodyPr>
          <a:lstStyle/>
          <a:p>
            <a:r>
              <a:rPr lang="el-GR" dirty="0" smtClean="0">
                <a:solidFill>
                  <a:srgbClr val="C00000"/>
                </a:solidFill>
              </a:rPr>
              <a:t>ΜΕΣΕΣ ΤΙΜΕΣ </a:t>
            </a:r>
            <a:r>
              <a:rPr lang="en-GB" dirty="0" smtClean="0">
                <a:solidFill>
                  <a:srgbClr val="C00000"/>
                </a:solidFill>
              </a:rPr>
              <a:t>CO2</a:t>
            </a:r>
            <a:r>
              <a:rPr lang="el-GR" dirty="0" smtClean="0">
                <a:solidFill>
                  <a:srgbClr val="C00000"/>
                </a:solidFill>
              </a:rPr>
              <a:t> ΣΕ ΗΜΕΡΗΣΙΑ &amp; ΕΒΔΟΜΑΔΙΑΙΑ ΒΑΣΗ ΓΙΑ ΕΝΑ ΧΡΟΝΟ</a:t>
            </a:r>
            <a:endParaRPr lang="en-GB" dirty="0">
              <a:solidFill>
                <a:srgbClr val="C00000"/>
              </a:solidFill>
            </a:endParaRPr>
          </a:p>
        </p:txBody>
      </p:sp>
      <p:sp>
        <p:nvSpPr>
          <p:cNvPr id="4" name="Slide Number Placeholder 3"/>
          <p:cNvSpPr>
            <a:spLocks noGrp="1"/>
          </p:cNvSpPr>
          <p:nvPr>
            <p:ph type="sldNum" sz="quarter" idx="12"/>
          </p:nvPr>
        </p:nvSpPr>
        <p:spPr/>
        <p:txBody>
          <a:bodyPr/>
          <a:lstStyle/>
          <a:p>
            <a:fld id="{D1C8B253-8817-4F8E-9CC7-ADE2269EF8F6}" type="slidenum">
              <a:rPr lang="en-GB" smtClean="0"/>
              <a:t>43</a:t>
            </a:fld>
            <a:endParaRPr lang="en-GB"/>
          </a:p>
        </p:txBody>
      </p:sp>
    </p:spTree>
    <p:extLst>
      <p:ext uri="{BB962C8B-B14F-4D97-AF65-F5344CB8AC3E}">
        <p14:creationId xmlns:p14="http://schemas.microsoft.com/office/powerpoint/2010/main" val="4215751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Grp="1" noChangeArrowheads="1"/>
          </p:cNvSpPr>
          <p:nvPr>
            <p:ph type="title"/>
          </p:nvPr>
        </p:nvSpPr>
        <p:spPr/>
        <p:txBody>
          <a:bodyPr>
            <a:normAutofit fontScale="90000"/>
          </a:bodyPr>
          <a:lstStyle/>
          <a:p>
            <a:r>
              <a:rPr lang="el-GR" sz="2800"/>
              <a:t>21. Η ΠΡΟΒΛΕΨΗ ΓΙΑ ΤΗΝ ΘΕΡΜΟΚΡΑΣΙΑ</a:t>
            </a:r>
          </a:p>
        </p:txBody>
      </p:sp>
      <p:pic>
        <p:nvPicPr>
          <p:cNvPr id="33797" name="Picture 5" descr="22.jpg - 55311 Bytes"/>
          <p:cNvPicPr>
            <a:picLocks noGrp="1" noChangeAspect="1" noChangeArrowheads="1"/>
          </p:cNvPicPr>
          <p:nvPr>
            <p:ph sz="half" idx="1"/>
          </p:nvPr>
        </p:nvPicPr>
        <p:blipFill>
          <a:blip r:embed="rId3" cstate="print"/>
          <a:stretch>
            <a:fillRect/>
          </a:stretch>
        </p:blipFill>
        <p:spPr>
          <a:xfrm>
            <a:off x="0" y="1102515"/>
            <a:ext cx="5580112" cy="5755486"/>
          </a:xfrm>
          <a:noFill/>
          <a:ln/>
        </p:spPr>
      </p:pic>
    </p:spTree>
    <p:extLst>
      <p:ext uri="{BB962C8B-B14F-4D97-AF65-F5344CB8AC3E}">
        <p14:creationId xmlns:p14="http://schemas.microsoft.com/office/powerpoint/2010/main" val="4215419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a:xfrm>
            <a:off x="31264" y="16808"/>
            <a:ext cx="8229600" cy="1143000"/>
          </a:xfrm>
        </p:spPr>
        <p:txBody>
          <a:bodyPr/>
          <a:lstStyle/>
          <a:p>
            <a:r>
              <a:rPr lang="el-GR" sz="4000" dirty="0">
                <a:solidFill>
                  <a:srgbClr val="C00000"/>
                </a:solidFill>
              </a:rPr>
              <a:t>30. Η ΩΚΕΑΝΕΙΑ ΚΥΚΛΟΦΟΡΙΑ</a:t>
            </a:r>
          </a:p>
        </p:txBody>
      </p:sp>
      <p:pic>
        <p:nvPicPr>
          <p:cNvPr id="25605" name="Picture 5" descr="31.jpg - 68912 Bytes"/>
          <p:cNvPicPr>
            <a:picLocks noGrp="1" noChangeAspect="1" noChangeArrowheads="1"/>
          </p:cNvPicPr>
          <p:nvPr>
            <p:ph idx="1"/>
          </p:nvPr>
        </p:nvPicPr>
        <p:blipFill>
          <a:blip r:embed="rId3" cstate="print"/>
          <a:stretch>
            <a:fillRect/>
          </a:stretch>
        </p:blipFill>
        <p:spPr>
          <a:xfrm>
            <a:off x="0" y="1128195"/>
            <a:ext cx="8316416" cy="5714566"/>
          </a:xfrm>
          <a:noFill/>
          <a:ln/>
        </p:spPr>
      </p:pic>
    </p:spTree>
    <p:extLst>
      <p:ext uri="{BB962C8B-B14F-4D97-AF65-F5344CB8AC3E}">
        <p14:creationId xmlns:p14="http://schemas.microsoft.com/office/powerpoint/2010/main" val="154366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ΤΙ ΔΥΝΑΤΟΤΗΤΕΣ ΥΠΑΡΧΟΥΝ ΓΙΑ ΤΗΝ ΔΕΣΜΕΥΣΗ ΤΟΥ </a:t>
            </a:r>
            <a:r>
              <a:rPr lang="en-GB" dirty="0" smtClean="0"/>
              <a:t>CO2</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46</a:t>
            </a:fld>
            <a:endParaRPr lang="en-GB"/>
          </a:p>
        </p:txBody>
      </p:sp>
    </p:spTree>
    <p:extLst>
      <p:ext uri="{BB962C8B-B14F-4D97-AF65-F5344CB8AC3E}">
        <p14:creationId xmlns:p14="http://schemas.microsoft.com/office/powerpoint/2010/main" val="1157065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normAutofit fontScale="90000"/>
          </a:bodyPr>
          <a:lstStyle/>
          <a:p>
            <a:r>
              <a:rPr lang="el-GR" dirty="0">
                <a:solidFill>
                  <a:srgbClr val="C00000"/>
                </a:solidFill>
              </a:rPr>
              <a:t>ΑΠΟΘΗΚΕΥΣΗ ΤΟΥ </a:t>
            </a:r>
            <a:r>
              <a:rPr lang="en-US" dirty="0">
                <a:solidFill>
                  <a:srgbClr val="C00000"/>
                </a:solidFill>
              </a:rPr>
              <a:t>CO2</a:t>
            </a:r>
            <a:endParaRPr lang="el-GR" dirty="0">
              <a:solidFill>
                <a:srgbClr val="C00000"/>
              </a:solidFill>
            </a:endParaRPr>
          </a:p>
        </p:txBody>
      </p:sp>
      <p:sp>
        <p:nvSpPr>
          <p:cNvPr id="51206" name="Rectangle 6"/>
          <p:cNvSpPr>
            <a:spLocks noGrp="1" noChangeArrowheads="1"/>
          </p:cNvSpPr>
          <p:nvPr>
            <p:ph idx="1"/>
          </p:nvPr>
        </p:nvSpPr>
        <p:spPr/>
        <p:txBody>
          <a:bodyPr/>
          <a:lstStyle/>
          <a:p>
            <a:r>
              <a:rPr lang="el-GR"/>
              <a:t>ΣΕ ΕΞΑΝΤΛΗΜΕΝΟΥΣ ΤΑΜΙΕΥΤΗΡΕΣ ΠΕΤΡΕΛΑΙΟΥ ΚΑΙ ΦΥΣΙΚΟΥ ΑΕΡΙΟΥ</a:t>
            </a:r>
          </a:p>
          <a:p>
            <a:endParaRPr lang="el-GR"/>
          </a:p>
          <a:p>
            <a:r>
              <a:rPr lang="el-GR"/>
              <a:t>ΣΕ ΤΑΜΙΕΥΤΗΡΕΣ ΠΕΤΡΕΛΑΙΟΥ ΓΙΑ ΑΝΤΛΗΣΗ (ΣΤΗΝ ΣΥΝΕΧΕΙΑ ΠΑΡΑΜΕΝΕΙ ΣΤΟΝ ΤΑΜΙΕΥΤΗΡΑ)</a:t>
            </a:r>
          </a:p>
          <a:p>
            <a:endParaRPr lang="el-GR"/>
          </a:p>
          <a:p>
            <a:r>
              <a:rPr lang="el-GR"/>
              <a:t>ΣΕ ΟΡΥΧΕΙΑ ΚΑΡΒΟΥΝΟΥ</a:t>
            </a:r>
          </a:p>
          <a:p>
            <a:endParaRPr lang="el-GR"/>
          </a:p>
        </p:txBody>
      </p:sp>
    </p:spTree>
    <p:extLst>
      <p:ext uri="{BB962C8B-B14F-4D97-AF65-F5344CB8AC3E}">
        <p14:creationId xmlns:p14="http://schemas.microsoft.com/office/powerpoint/2010/main" val="1983841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title"/>
          </p:nvPr>
        </p:nvSpPr>
        <p:spPr/>
        <p:txBody>
          <a:bodyPr>
            <a:normAutofit fontScale="90000"/>
          </a:bodyPr>
          <a:lstStyle/>
          <a:p>
            <a:r>
              <a:rPr lang="el-GR" sz="4000" dirty="0">
                <a:solidFill>
                  <a:srgbClr val="C00000"/>
                </a:solidFill>
              </a:rPr>
              <a:t>ΑΠΟΜΑΚΡΥΝΣΗ ΤΟΥ </a:t>
            </a:r>
            <a:r>
              <a:rPr lang="en-US" sz="4000" dirty="0">
                <a:solidFill>
                  <a:srgbClr val="C00000"/>
                </a:solidFill>
              </a:rPr>
              <a:t>CO2 </a:t>
            </a:r>
            <a:r>
              <a:rPr lang="el-GR" sz="4000" dirty="0">
                <a:solidFill>
                  <a:srgbClr val="C00000"/>
                </a:solidFill>
              </a:rPr>
              <a:t>ΣΤΟΥΣ ΩΚΕΑΝΟΥΣ</a:t>
            </a:r>
          </a:p>
        </p:txBody>
      </p:sp>
      <p:pic>
        <p:nvPicPr>
          <p:cNvPr id="41989" name="Picture 5" descr="CO2 storage  in ocean"/>
          <p:cNvPicPr>
            <a:picLocks noGrp="1" noChangeAspect="1" noChangeArrowheads="1"/>
          </p:cNvPicPr>
          <p:nvPr>
            <p:ph idx="1"/>
          </p:nvPr>
        </p:nvPicPr>
        <p:blipFill>
          <a:blip r:embed="rId3" cstate="print"/>
          <a:srcRect/>
          <a:stretch>
            <a:fillRect/>
          </a:stretch>
        </p:blipFill>
        <p:spPr>
          <a:xfrm>
            <a:off x="1187450" y="1700213"/>
            <a:ext cx="6624638" cy="4924425"/>
          </a:xfrm>
          <a:noFill/>
          <a:ln/>
        </p:spPr>
      </p:pic>
    </p:spTree>
    <p:extLst>
      <p:ext uri="{BB962C8B-B14F-4D97-AF65-F5344CB8AC3E}">
        <p14:creationId xmlns:p14="http://schemas.microsoft.com/office/powerpoint/2010/main" val="1346168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549274"/>
            <a:ext cx="8697913" cy="1367557"/>
          </a:xfrm>
        </p:spPr>
        <p:txBody>
          <a:bodyPr>
            <a:noAutofit/>
          </a:bodyPr>
          <a:lstStyle/>
          <a:p>
            <a:r>
              <a:rPr lang="el-GR" sz="3200" dirty="0">
                <a:solidFill>
                  <a:srgbClr val="C00000"/>
                </a:solidFill>
              </a:rPr>
              <a:t>ΑΥΞΗΣΗ ΤΩΝ ΦΥΣΙΚΩΝ ΧΟΑΝΩΝ</a:t>
            </a:r>
            <a:r>
              <a:rPr lang="el-GR" sz="3200" dirty="0" smtClean="0">
                <a:solidFill>
                  <a:srgbClr val="C00000"/>
                </a:solidFill>
              </a:rPr>
              <a:t>:</a:t>
            </a:r>
            <a:r>
              <a:rPr lang="el-GR" sz="3200" dirty="0">
                <a:solidFill>
                  <a:srgbClr val="C00000"/>
                </a:solidFill>
              </a:rPr>
              <a:t/>
            </a:r>
            <a:br>
              <a:rPr lang="el-GR" sz="3200" dirty="0">
                <a:solidFill>
                  <a:srgbClr val="C00000"/>
                </a:solidFill>
              </a:rPr>
            </a:br>
            <a:r>
              <a:rPr lang="el-GR" sz="3200" dirty="0">
                <a:solidFill>
                  <a:srgbClr val="C00000"/>
                </a:solidFill>
              </a:rPr>
              <a:t>ΑΠΟΜΑΚΡΥΝΣΗ ΤΟΥ </a:t>
            </a:r>
            <a:r>
              <a:rPr lang="en-US" sz="3200" dirty="0">
                <a:solidFill>
                  <a:srgbClr val="C00000"/>
                </a:solidFill>
              </a:rPr>
              <a:t>CO2 </a:t>
            </a:r>
            <a:r>
              <a:rPr lang="el-GR" sz="3200" dirty="0">
                <a:solidFill>
                  <a:srgbClr val="C00000"/>
                </a:solidFill>
              </a:rPr>
              <a:t>ΜΕΣΩ ΤΗΣ ΑΝΑΔΑΣΩΣΗΣ</a:t>
            </a:r>
          </a:p>
        </p:txBody>
      </p:sp>
      <p:sp>
        <p:nvSpPr>
          <p:cNvPr id="49155" name="Rectangle 3"/>
          <p:cNvSpPr>
            <a:spLocks noGrp="1" noChangeArrowheads="1"/>
          </p:cNvSpPr>
          <p:nvPr>
            <p:ph idx="1"/>
          </p:nvPr>
        </p:nvSpPr>
        <p:spPr>
          <a:xfrm>
            <a:off x="539750" y="2708275"/>
            <a:ext cx="8229600" cy="3921125"/>
          </a:xfrm>
        </p:spPr>
        <p:txBody>
          <a:bodyPr/>
          <a:lstStyle/>
          <a:p>
            <a:r>
              <a:rPr lang="el-GR"/>
              <a:t>ΑΠΟΤΡΟΠΗ ΕΚΧΕΡΣΩΣΗΣ ΔΑΣΩΝ</a:t>
            </a:r>
          </a:p>
          <a:p>
            <a:r>
              <a:rPr lang="el-GR"/>
              <a:t>ΚΑΛΥΤΕΡΗ ΔΙΑΧΕΙΡΙΣΗ ΤΩΝ ΔΑΣΩΝ</a:t>
            </a:r>
          </a:p>
          <a:p>
            <a:r>
              <a:rPr lang="el-GR"/>
              <a:t>ΑΝΑΔΑΣΩΣΗ ΠΕΡΙΟΧΩΝ ΠΟΥ ΕΙΧΑΝ ΔΑΣΗ ΣΤΟ ΠΑΡΕΛΘΟΝ</a:t>
            </a:r>
          </a:p>
          <a:p>
            <a:r>
              <a:rPr lang="el-GR"/>
              <a:t>ΔΕΔΡΟΦΥΤΕΥΣΗ ΣΕ ΠΕΡΙΟΧΕΣ ΧΩΡΙΣ ΔΑΣΗ ΣΤΟ ΠΑΡΕΛΘΟΝ</a:t>
            </a:r>
          </a:p>
        </p:txBody>
      </p:sp>
    </p:spTree>
    <p:extLst>
      <p:ext uri="{BB962C8B-B14F-4D97-AF65-F5344CB8AC3E}">
        <p14:creationId xmlns:p14="http://schemas.microsoft.com/office/powerpoint/2010/main" val="3953075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2"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823912"/>
            <a:ext cx="69437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896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Β. Η ΚΛΙΜΑΤΙΚΗ ΑΛΛΑΓΗ</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50</a:t>
            </a:fld>
            <a:endParaRPr lang="en-GB"/>
          </a:p>
        </p:txBody>
      </p:sp>
    </p:spTree>
    <p:extLst>
      <p:ext uri="{BB962C8B-B14F-4D97-AF65-F5344CB8AC3E}">
        <p14:creationId xmlns:p14="http://schemas.microsoft.com/office/powerpoint/2010/main" val="3522518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solidFill>
                  <a:srgbClr val="C00000"/>
                </a:solidFill>
              </a:rPr>
              <a:t>ΚΛΙΜΑΤΙΚΗ ΑΛΛΑΓΗ</a:t>
            </a:r>
            <a:endParaRPr lang="en-GB" dirty="0">
              <a:solidFill>
                <a:srgbClr val="C00000"/>
              </a:solidFill>
            </a:endParaRPr>
          </a:p>
        </p:txBody>
      </p:sp>
      <p:sp>
        <p:nvSpPr>
          <p:cNvPr id="3" name="Content Placeholder 2"/>
          <p:cNvSpPr>
            <a:spLocks noGrp="1"/>
          </p:cNvSpPr>
          <p:nvPr>
            <p:ph idx="1"/>
          </p:nvPr>
        </p:nvSpPr>
        <p:spPr>
          <a:xfrm>
            <a:off x="179512" y="1196752"/>
            <a:ext cx="8784976" cy="5145435"/>
          </a:xfrm>
        </p:spPr>
        <p:txBody>
          <a:bodyPr>
            <a:normAutofit fontScale="92500" lnSpcReduction="20000"/>
          </a:bodyPr>
          <a:lstStyle/>
          <a:p>
            <a:pPr marL="0" indent="0">
              <a:buNone/>
            </a:pPr>
            <a:r>
              <a:rPr lang="el-GR" dirty="0" smtClean="0"/>
              <a:t>ΤΟ ΚΛΙΜΑ ΤΗΣ ΓΗΣ ΑΛΛΑΖΕΙ.</a:t>
            </a:r>
          </a:p>
          <a:p>
            <a:pPr marL="0" indent="0">
              <a:buNone/>
            </a:pPr>
            <a:r>
              <a:rPr lang="el-GR" dirty="0" smtClean="0"/>
              <a:t>ΑΥΞΗΣΗ ΘΕΡΜΟΚΡΑΣΙΩΝ</a:t>
            </a:r>
          </a:p>
          <a:p>
            <a:pPr marL="0" indent="0">
              <a:buNone/>
            </a:pPr>
            <a:r>
              <a:rPr lang="el-GR" dirty="0" smtClean="0"/>
              <a:t>ΜΕΤΑΒΟΛΗ ΕΠΙΠΕΔΩΝ ΧΙΟΝΟΠΤΩΣΗΣ &amp; ΒΡΟΧΟΠΤΩΣΗΣ </a:t>
            </a:r>
          </a:p>
          <a:p>
            <a:pPr marL="0" indent="0">
              <a:buNone/>
            </a:pPr>
            <a:r>
              <a:rPr lang="el-GR" dirty="0" smtClean="0"/>
              <a:t>ΙΣΧΥΡΕΣ ΒΡΟΧΟΠΤΩΣΕΙΣ, ΥΠΕΡΒΟΛΙΚΑ ΥΨΗΛΕΣ ΘΕΡΜΟΚΡΑΣΙΕΣ</a:t>
            </a:r>
          </a:p>
          <a:p>
            <a:pPr marL="0" indent="0">
              <a:buNone/>
            </a:pPr>
            <a:endParaRPr lang="el-GR" dirty="0" smtClean="0"/>
          </a:p>
          <a:p>
            <a:pPr marL="0" indent="0">
              <a:buNone/>
            </a:pPr>
            <a:r>
              <a:rPr lang="el-GR" dirty="0" smtClean="0"/>
              <a:t>ΥΠΑΡΧΕΙ Η ΒΕΒΑΙΟΤΗΤΑ ΟΤΙ ΟΙ ΜΕΤΑΒΟΛΕΣ ΟΦΕΙΛΟΝΤΑΙ ΣΤΑ ΑΥΞΑΝΟΜΕΝΑ ΕΠΙΠΕΔΑ ΤΟΥ  ΔΙΟΞΕΙΔΙΟΥ ΤΟΥ ΑΝΘΡΑΚΟΣ ΚΑΙ ΤΩΝ ΑΛΛΩΝ ΑΕΡΙΩΝ ΤΟΥ ΦΑΙΝΟΜΕΝΟΥ ΤΟΥ ΘΕΡΜΟΚΗΠΙΟΥ (ΦΘ)</a:t>
            </a:r>
            <a:endParaRPr lang="el-GR"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51</a:t>
            </a:fld>
            <a:endParaRPr lang="en-GB"/>
          </a:p>
        </p:txBody>
      </p:sp>
    </p:spTree>
    <p:extLst>
      <p:ext uri="{BB962C8B-B14F-4D97-AF65-F5344CB8AC3E}">
        <p14:creationId xmlns:p14="http://schemas.microsoft.com/office/powerpoint/2010/main" val="34506682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ΔΕΙΚΤΕΣ ΓΙΑ ΤΗΝ ΚΛΙΜΑΤΙΚΗ ΑΛΛΑΓΗ</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687639"/>
              </p:ext>
            </p:extLst>
          </p:nvPr>
        </p:nvGraphicFramePr>
        <p:xfrm>
          <a:off x="107502" y="1268760"/>
          <a:ext cx="8928996" cy="5128285"/>
        </p:xfrm>
        <a:graphic>
          <a:graphicData uri="http://schemas.openxmlformats.org/drawingml/2006/table">
            <a:tbl>
              <a:tblPr firstRow="1" bandRow="1">
                <a:tableStyleId>{EB344D84-9AFB-497E-A393-DC336BA19D2E}</a:tableStyleId>
              </a:tblPr>
              <a:tblGrid>
                <a:gridCol w="1488166"/>
                <a:gridCol w="1488166"/>
                <a:gridCol w="1488166"/>
                <a:gridCol w="1488166"/>
                <a:gridCol w="1488166"/>
                <a:gridCol w="1488166"/>
              </a:tblGrid>
              <a:tr h="647725">
                <a:tc>
                  <a:txBody>
                    <a:bodyPr/>
                    <a:lstStyle/>
                    <a:p>
                      <a:pPr algn="ctr">
                        <a:spcAft>
                          <a:spcPts val="0"/>
                        </a:spcAft>
                      </a:pPr>
                      <a:r>
                        <a:rPr lang="el-GR" sz="1800" u="none" strike="noStrike" dirty="0" smtClean="0">
                          <a:effectLst/>
                          <a:latin typeface="Cambria" panose="02040503050406030204" pitchFamily="18" charset="0"/>
                        </a:rPr>
                        <a:t>ΑΕΡΙΑ ΦΘ</a:t>
                      </a:r>
                      <a:endParaRPr lang="en-GB" sz="1800" b="1" dirty="0">
                        <a:effectLst/>
                        <a:latin typeface="Cambria" panose="02040503050406030204" pitchFamily="18" charset="0"/>
                        <a:ea typeface="Calibri"/>
                        <a:cs typeface="Times New Roman"/>
                      </a:endParaRPr>
                    </a:p>
                  </a:txBody>
                  <a:tcPr marL="68580" marR="68580" marT="0" marB="0" anchor="ctr"/>
                </a:tc>
                <a:tc>
                  <a:txBody>
                    <a:bodyPr/>
                    <a:lstStyle/>
                    <a:p>
                      <a:pPr marL="102235" algn="ctr">
                        <a:spcAft>
                          <a:spcPts val="0"/>
                        </a:spcAft>
                      </a:pPr>
                      <a:r>
                        <a:rPr lang="el-GR" sz="1800" u="none" strike="noStrike" dirty="0" smtClean="0">
                          <a:effectLst/>
                          <a:latin typeface="Cambria" panose="02040503050406030204" pitchFamily="18" charset="0"/>
                        </a:rPr>
                        <a:t>ΚΑΙΡΟΣ &amp; ΚΛΙΜΑ</a:t>
                      </a:r>
                      <a:endParaRPr lang="en-GB" sz="1800" b="1" dirty="0">
                        <a:effectLst/>
                        <a:latin typeface="Cambria" panose="02040503050406030204" pitchFamily="18" charset="0"/>
                        <a:ea typeface="Calibri"/>
                        <a:cs typeface="Times New Roman"/>
                      </a:endParaRPr>
                    </a:p>
                  </a:txBody>
                  <a:tcPr marL="68580" marR="68580" marT="0" marB="0" anchor="ctr"/>
                </a:tc>
                <a:tc>
                  <a:txBody>
                    <a:bodyPr/>
                    <a:lstStyle/>
                    <a:p>
                      <a:pPr marL="22225" algn="ctr">
                        <a:spcAft>
                          <a:spcPts val="0"/>
                        </a:spcAft>
                      </a:pPr>
                      <a:r>
                        <a:rPr lang="el-GR" sz="1800" u="none" strike="noStrike" dirty="0" smtClean="0">
                          <a:effectLst/>
                          <a:latin typeface="Cambria" panose="02040503050406030204" pitchFamily="18" charset="0"/>
                        </a:rPr>
                        <a:t>ΩΚΕΑΝΟΙ</a:t>
                      </a:r>
                      <a:endParaRPr lang="en-GB" sz="1800" b="1" dirty="0">
                        <a:effectLst/>
                        <a:latin typeface="Cambria" panose="02040503050406030204" pitchFamily="18" charset="0"/>
                        <a:ea typeface="Calibri"/>
                        <a:cs typeface="Times New Roman"/>
                      </a:endParaRPr>
                    </a:p>
                  </a:txBody>
                  <a:tcPr marL="68580" marR="68580" marT="0" marB="0" anchor="ctr"/>
                </a:tc>
                <a:tc>
                  <a:txBody>
                    <a:bodyPr/>
                    <a:lstStyle/>
                    <a:p>
                      <a:pPr marL="40640" algn="ctr">
                        <a:spcAft>
                          <a:spcPts val="0"/>
                        </a:spcAft>
                      </a:pPr>
                      <a:r>
                        <a:rPr lang="el-GR" sz="1800" u="none" strike="noStrike" kern="1200" dirty="0" smtClean="0">
                          <a:effectLst/>
                          <a:latin typeface="Cambria" panose="02040503050406030204" pitchFamily="18" charset="0"/>
                        </a:rPr>
                        <a:t>ΧΙΟΝΙ &amp; ΠΑΓΟΣ</a:t>
                      </a:r>
                      <a:endParaRPr lang="en-GB" sz="1800" b="1" u="none" strike="noStrike" kern="1200" dirty="0">
                        <a:solidFill>
                          <a:schemeClr val="tx1"/>
                        </a:solidFill>
                        <a:effectLst/>
                        <a:latin typeface="Cambria" panose="02040503050406030204" pitchFamily="18" charset="0"/>
                        <a:ea typeface="+mn-ea"/>
                        <a:cs typeface="+mn-cs"/>
                      </a:endParaRPr>
                    </a:p>
                  </a:txBody>
                  <a:tcPr marL="68580" marR="68580" marT="0" marB="0" anchor="ctr"/>
                </a:tc>
                <a:tc>
                  <a:txBody>
                    <a:bodyPr/>
                    <a:lstStyle/>
                    <a:p>
                      <a:pPr marL="33020" algn="ctr">
                        <a:spcAft>
                          <a:spcPts val="0"/>
                        </a:spcAft>
                      </a:pPr>
                      <a:r>
                        <a:rPr lang="el-GR" sz="1800" u="none" strike="noStrike" dirty="0" smtClean="0">
                          <a:effectLst/>
                          <a:latin typeface="Cambria" panose="02040503050406030204" pitchFamily="18" charset="0"/>
                        </a:rPr>
                        <a:t>ΥΓΕΙΑ &amp; ΚΟΙΝΩΝΙΑ</a:t>
                      </a:r>
                      <a:endParaRPr lang="en-GB" sz="1800" b="1" dirty="0">
                        <a:effectLst/>
                        <a:latin typeface="Cambria" panose="02040503050406030204" pitchFamily="18" charset="0"/>
                        <a:ea typeface="Calibri"/>
                        <a:cs typeface="Times New Roman"/>
                      </a:endParaRPr>
                    </a:p>
                  </a:txBody>
                  <a:tcPr marL="68580" marR="68580" marT="0" marB="0" anchor="ctr"/>
                </a:tc>
                <a:tc>
                  <a:txBody>
                    <a:bodyPr/>
                    <a:lstStyle/>
                    <a:p>
                      <a:pPr marL="32385" algn="ctr">
                        <a:spcAft>
                          <a:spcPts val="0"/>
                        </a:spcAft>
                      </a:pPr>
                      <a:r>
                        <a:rPr lang="el-GR" sz="1800" u="none" strike="noStrike" dirty="0" smtClean="0">
                          <a:effectLst/>
                          <a:latin typeface="Cambria" panose="02040503050406030204" pitchFamily="18" charset="0"/>
                        </a:rPr>
                        <a:t>ΟΙΚΟΣΥ-ΣΤΗΜΑΤΑ</a:t>
                      </a:r>
                      <a:endParaRPr lang="en-GB" sz="1800" b="1" dirty="0">
                        <a:effectLst/>
                        <a:latin typeface="Cambria" panose="02040503050406030204" pitchFamily="18" charset="0"/>
                        <a:ea typeface="Calibri"/>
                        <a:cs typeface="Times New Roman"/>
                      </a:endParaRPr>
                    </a:p>
                  </a:txBody>
                  <a:tcPr marL="68580" marR="68580" marT="0" marB="0" anchor="ctr"/>
                </a:tc>
              </a:tr>
              <a:tr h="370840">
                <a:tc>
                  <a:txBody>
                    <a:bodyPr/>
                    <a:lstStyle/>
                    <a:p>
                      <a:pPr algn="l">
                        <a:spcAft>
                          <a:spcPts val="0"/>
                        </a:spcAft>
                      </a:pPr>
                      <a:r>
                        <a:rPr lang="el-GR" sz="1600" u="none" strike="noStrike" dirty="0" smtClean="0">
                          <a:effectLst/>
                          <a:latin typeface="Cambria" panose="02040503050406030204" pitchFamily="18" charset="0"/>
                        </a:rPr>
                        <a:t>ΕΚΠΟΜΠΕΣ ΑΕΡΙΩΝ ΦΘ</a:t>
                      </a:r>
                      <a:endParaRPr lang="en-GB" sz="2400" dirty="0">
                        <a:effectLst/>
                        <a:latin typeface="Cambria" panose="02040503050406030204" pitchFamily="18" charset="0"/>
                      </a:endParaRPr>
                    </a:p>
                    <a:p>
                      <a:pPr marL="270510" algn="l">
                        <a:spcAft>
                          <a:spcPts val="0"/>
                        </a:spcAft>
                      </a:pPr>
                      <a:r>
                        <a:rPr lang="el-GR" sz="1600" dirty="0">
                          <a:effectLst/>
                          <a:latin typeface="Cambria" panose="02040503050406030204" pitchFamily="18" charset="0"/>
                        </a:rPr>
                        <a:t> </a:t>
                      </a:r>
                      <a:endParaRPr lang="en-GB" sz="2400" dirty="0">
                        <a:effectLst/>
                        <a:latin typeface="Cambria" panose="02040503050406030204" pitchFamily="18" charset="0"/>
                      </a:endParaRPr>
                    </a:p>
                    <a:p>
                      <a:pPr algn="l">
                        <a:spcAft>
                          <a:spcPts val="0"/>
                        </a:spcAft>
                      </a:pPr>
                      <a:r>
                        <a:rPr lang="el-GR" sz="1600" u="none" strike="noStrike" dirty="0" smtClean="0">
                          <a:effectLst/>
                          <a:latin typeface="Cambria" panose="02040503050406030204" pitchFamily="18" charset="0"/>
                        </a:rPr>
                        <a:t>ΣΥΓΚΕΝΤΡΩ-ΣΕΙΣ ΑΕΡΙΩΝ ΦΘ</a:t>
                      </a:r>
                      <a:endParaRPr lang="en-GB" sz="2400" dirty="0">
                        <a:effectLst/>
                        <a:latin typeface="Cambria" panose="02040503050406030204" pitchFamily="18" charset="0"/>
                      </a:endParaRPr>
                    </a:p>
                    <a:p>
                      <a:pPr marL="270510" algn="l">
                        <a:spcAft>
                          <a:spcPts val="0"/>
                        </a:spcAft>
                      </a:pPr>
                      <a:r>
                        <a:rPr lang="el-GR" sz="1600" dirty="0">
                          <a:effectLst/>
                          <a:latin typeface="Cambria" panose="02040503050406030204" pitchFamily="18" charset="0"/>
                        </a:rPr>
                        <a:t> </a:t>
                      </a:r>
                      <a:endParaRPr lang="en-GB" sz="2400" dirty="0">
                        <a:effectLst/>
                        <a:latin typeface="Cambria" panose="02040503050406030204" pitchFamily="18" charset="0"/>
                      </a:endParaRPr>
                    </a:p>
                    <a:p>
                      <a:pPr algn="l">
                        <a:spcAft>
                          <a:spcPts val="0"/>
                        </a:spcAft>
                      </a:pPr>
                      <a:r>
                        <a:rPr lang="en-GB" sz="1600" u="none" strike="noStrike" dirty="0">
                          <a:effectLst/>
                          <a:latin typeface="Cambria" panose="02040503050406030204" pitchFamily="18" charset="0"/>
                        </a:rPr>
                        <a:t>Climate Forcing</a:t>
                      </a:r>
                      <a:endParaRPr lang="en-GB" sz="2400" dirty="0">
                        <a:effectLst/>
                        <a:latin typeface="Cambria" panose="02040503050406030204" pitchFamily="18" charset="0"/>
                      </a:endParaRPr>
                    </a:p>
                    <a:p>
                      <a:pPr algn="l">
                        <a:spcAft>
                          <a:spcPts val="0"/>
                        </a:spcAft>
                      </a:pPr>
                      <a:r>
                        <a:rPr lang="en-GB" sz="1400" dirty="0">
                          <a:effectLst/>
                          <a:latin typeface="Cambria" panose="02040503050406030204" pitchFamily="18" charset="0"/>
                        </a:rPr>
                        <a:t> </a:t>
                      </a:r>
                      <a:endParaRPr lang="en-GB" sz="2000" dirty="0">
                        <a:effectLst/>
                        <a:latin typeface="Cambria" panose="02040503050406030204" pitchFamily="18" charset="0"/>
                        <a:ea typeface="Calibri"/>
                        <a:cs typeface="Times New Roman"/>
                      </a:endParaRPr>
                    </a:p>
                  </a:txBody>
                  <a:tcPr marL="68580" marR="68580" marT="0" marB="0"/>
                </a:tc>
                <a:tc>
                  <a:txBody>
                    <a:bodyPr/>
                    <a:lstStyle/>
                    <a:p>
                      <a:pPr algn="l">
                        <a:spcAft>
                          <a:spcPts val="0"/>
                        </a:spcAft>
                      </a:pPr>
                      <a:r>
                        <a:rPr lang="el-GR" sz="1400" u="none" strike="noStrike" dirty="0" smtClean="0">
                          <a:effectLst/>
                          <a:latin typeface="Cambria" panose="02040503050406030204" pitchFamily="18" charset="0"/>
                        </a:rPr>
                        <a:t>ΘΕΡΜΟΚΡΑΣΙΑ</a:t>
                      </a:r>
                      <a:r>
                        <a:rPr lang="el-GR" sz="1400" u="none" strike="noStrike" baseline="0" dirty="0" smtClean="0">
                          <a:effectLst/>
                          <a:latin typeface="Cambria" panose="02040503050406030204" pitchFamily="18" charset="0"/>
                        </a:rPr>
                        <a:t> ΠΛΑΝΗΤΗ</a:t>
                      </a:r>
                      <a:endParaRPr lang="en-GB" sz="2000" dirty="0">
                        <a:effectLst/>
                        <a:latin typeface="Cambria" panose="02040503050406030204" pitchFamily="18" charset="0"/>
                      </a:endParaRPr>
                    </a:p>
                    <a:p>
                      <a:pPr marL="201295"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ΥΨΗΛΕΣ &amp; ΧΑΜΗΛΕΣ</a:t>
                      </a:r>
                      <a:r>
                        <a:rPr lang="el-GR" sz="1400" u="none" strike="noStrike" baseline="0" dirty="0" smtClean="0">
                          <a:effectLst/>
                          <a:latin typeface="Cambria" panose="02040503050406030204" pitchFamily="18" charset="0"/>
                        </a:rPr>
                        <a:t> ΘΕΡΜΟΚΡΑΣΙΕΣ</a:t>
                      </a:r>
                      <a:endParaRPr lang="en-GB" sz="2000" dirty="0">
                        <a:effectLst/>
                        <a:latin typeface="Cambria" panose="02040503050406030204" pitchFamily="18" charset="0"/>
                      </a:endParaRPr>
                    </a:p>
                    <a:p>
                      <a:pPr marL="201295"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n-GB" sz="1400" u="none" strike="noStrike" dirty="0">
                          <a:effectLst/>
                          <a:latin typeface="Cambria" panose="02040503050406030204" pitchFamily="18" charset="0"/>
                        </a:rPr>
                        <a:t>U.S. </a:t>
                      </a:r>
                      <a:r>
                        <a:rPr lang="el-GR" sz="1400" u="none" strike="noStrike" dirty="0" smtClean="0">
                          <a:effectLst/>
                          <a:latin typeface="Cambria" panose="02040503050406030204" pitchFamily="18" charset="0"/>
                        </a:rPr>
                        <a:t>&amp; ΠΑΓΚΟΣΜΙΑ</a:t>
                      </a:r>
                      <a:r>
                        <a:rPr lang="el-GR" sz="1400" u="none" strike="noStrike" baseline="0" dirty="0" smtClean="0">
                          <a:effectLst/>
                          <a:latin typeface="Cambria" panose="02040503050406030204" pitchFamily="18" charset="0"/>
                        </a:rPr>
                        <a:t> ΒΡΟΧΟΠΤΩΣΗ</a:t>
                      </a:r>
                      <a:endParaRPr lang="en-GB" sz="2000" dirty="0">
                        <a:effectLst/>
                        <a:latin typeface="Cambria" panose="02040503050406030204" pitchFamily="18" charset="0"/>
                      </a:endParaRPr>
                    </a:p>
                    <a:p>
                      <a:pPr marL="201295"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ΙΣΧΥΡΕΣ ΒΡΟΧΟΠΤΩΣΕΙΣ</a:t>
                      </a:r>
                      <a:endParaRPr lang="en-GB" sz="2000" dirty="0">
                        <a:effectLst/>
                        <a:latin typeface="Cambria" panose="02040503050406030204" pitchFamily="18" charset="0"/>
                      </a:endParaRPr>
                    </a:p>
                    <a:p>
                      <a:pPr marL="201295"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ΞΗΡΑΣΙΑ</a:t>
                      </a:r>
                      <a:endParaRPr lang="en-GB" sz="2000" dirty="0">
                        <a:effectLst/>
                        <a:latin typeface="Cambria" panose="02040503050406030204" pitchFamily="18" charset="0"/>
                      </a:endParaRPr>
                    </a:p>
                    <a:p>
                      <a:pPr marL="201295"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ΔΡΑΣΤΗΡΙΟΤΗΤΑ ΤΡΟΠΙΚΩΝ ΚΥΚΛΩΝΩΝ</a:t>
                      </a:r>
                      <a:r>
                        <a:rPr lang="en-GB" sz="1400" dirty="0">
                          <a:effectLst/>
                          <a:latin typeface="Cambria" panose="02040503050406030204" pitchFamily="18" charset="0"/>
                        </a:rPr>
                        <a:t> </a:t>
                      </a:r>
                      <a:endParaRPr lang="en-GB" sz="2000" dirty="0">
                        <a:effectLst/>
                        <a:latin typeface="Cambria" panose="02040503050406030204" pitchFamily="18" charset="0"/>
                        <a:ea typeface="Calibri"/>
                        <a:cs typeface="Times New Roman"/>
                      </a:endParaRPr>
                    </a:p>
                  </a:txBody>
                  <a:tcPr marL="68580" marR="68580" marT="0" marB="0"/>
                </a:tc>
                <a:tc>
                  <a:txBody>
                    <a:bodyPr/>
                    <a:lstStyle/>
                    <a:p>
                      <a:pPr algn="l">
                        <a:spcAft>
                          <a:spcPts val="0"/>
                        </a:spcAft>
                      </a:pPr>
                      <a:r>
                        <a:rPr lang="el-GR" sz="1400" u="none" strike="noStrike" dirty="0" smtClean="0">
                          <a:effectLst/>
                          <a:latin typeface="Cambria" panose="02040503050406030204" pitchFamily="18" charset="0"/>
                        </a:rPr>
                        <a:t>ΘΕΡΜΟΤΗΤΑ</a:t>
                      </a:r>
                      <a:r>
                        <a:rPr lang="el-GR" sz="1400" u="none" strike="noStrike" baseline="0" dirty="0" smtClean="0">
                          <a:effectLst/>
                          <a:latin typeface="Cambria" panose="02040503050406030204" pitchFamily="18" charset="0"/>
                        </a:rPr>
                        <a:t> ΩΚΕΑΝΩΝ</a:t>
                      </a:r>
                      <a:endParaRPr lang="en-GB" sz="2000" dirty="0">
                        <a:effectLst/>
                        <a:latin typeface="Cambria" panose="02040503050406030204" pitchFamily="18" charset="0"/>
                      </a:endParaRPr>
                    </a:p>
                    <a:p>
                      <a:pPr marL="27686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ΘΕΡΜΟΚΡΑΣΙΑ ΕΠΙΦΑΝΕΙΑΣ ΘΑΛΑΣΣΑΣ</a:t>
                      </a:r>
                      <a:endParaRPr lang="en-GB" sz="2000" dirty="0">
                        <a:effectLst/>
                        <a:latin typeface="Cambria" panose="02040503050406030204" pitchFamily="18" charset="0"/>
                      </a:endParaRPr>
                    </a:p>
                    <a:p>
                      <a:pPr marL="27686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ΣΤΑΘΜΗ ΘΑΛΑΣΣΑΣ</a:t>
                      </a:r>
                      <a:endParaRPr lang="en-GB" sz="2000" dirty="0">
                        <a:effectLst/>
                        <a:latin typeface="Cambria" panose="02040503050406030204" pitchFamily="18" charset="0"/>
                      </a:endParaRPr>
                    </a:p>
                    <a:p>
                      <a:pPr marL="27686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ΟΞΥΤΗΤΑ ΩΚΕΑΝΩΝ</a:t>
                      </a:r>
                      <a:endParaRPr lang="en-GB" sz="2000" dirty="0">
                        <a:effectLst/>
                        <a:latin typeface="Cambria" panose="02040503050406030204" pitchFamily="18" charset="0"/>
                      </a:endParaRPr>
                    </a:p>
                    <a:p>
                      <a:pPr algn="l">
                        <a:spcAft>
                          <a:spcPts val="0"/>
                        </a:spcAft>
                      </a:pPr>
                      <a:r>
                        <a:rPr lang="en-GB" sz="1400" dirty="0">
                          <a:effectLst/>
                          <a:latin typeface="Cambria" panose="02040503050406030204" pitchFamily="18" charset="0"/>
                        </a:rPr>
                        <a:t> </a:t>
                      </a:r>
                      <a:endParaRPr lang="en-GB" sz="2000" dirty="0">
                        <a:effectLst/>
                        <a:latin typeface="Cambria" panose="02040503050406030204" pitchFamily="18" charset="0"/>
                        <a:ea typeface="Calibri"/>
                        <a:cs typeface="Times New Roman"/>
                      </a:endParaRPr>
                    </a:p>
                  </a:txBody>
                  <a:tcPr marL="68580" marR="68580" marT="0" marB="0"/>
                </a:tc>
                <a:tc>
                  <a:txBody>
                    <a:bodyPr/>
                    <a:lstStyle/>
                    <a:p>
                      <a:pPr algn="l">
                        <a:spcAft>
                          <a:spcPts val="0"/>
                        </a:spcAft>
                      </a:pPr>
                      <a:r>
                        <a:rPr lang="el-GR" sz="1400" u="none" strike="noStrike" dirty="0" smtClean="0">
                          <a:effectLst/>
                          <a:latin typeface="Cambria" panose="02040503050406030204" pitchFamily="18" charset="0"/>
                        </a:rPr>
                        <a:t>ΠΑΓΟΣ ΑΡΚΤΙΚΗΣ</a:t>
                      </a:r>
                      <a:endParaRPr lang="en-GB" sz="2000" dirty="0">
                        <a:effectLst/>
                        <a:latin typeface="Cambria" panose="02040503050406030204" pitchFamily="18" charset="0"/>
                      </a:endParaRPr>
                    </a:p>
                    <a:p>
                      <a:pPr marL="200025"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ΠΑΓΕΤΩΝΕΣ</a:t>
                      </a:r>
                    </a:p>
                    <a:p>
                      <a:pPr algn="l">
                        <a:spcAft>
                          <a:spcPts val="0"/>
                        </a:spcAft>
                      </a:pPr>
                      <a:endParaRPr lang="el-GR" sz="1400" u="none" strike="noStrike" dirty="0" smtClean="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ΠΑΓΟΙ ΛΙΜΝΩΝ</a:t>
                      </a:r>
                    </a:p>
                    <a:p>
                      <a:pPr algn="l">
                        <a:spcAft>
                          <a:spcPts val="0"/>
                        </a:spcAft>
                      </a:pPr>
                      <a:endParaRPr lang="el-GR" sz="1400" u="none" strike="noStrike" dirty="0" smtClean="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ΧΙΟΝΟΠΤΩΣΗ</a:t>
                      </a:r>
                    </a:p>
                    <a:p>
                      <a:pPr algn="l">
                        <a:spcAft>
                          <a:spcPts val="0"/>
                        </a:spcAft>
                      </a:pPr>
                      <a:endParaRPr lang="el-GR" sz="1400" u="none" strike="noStrike" dirty="0" smtClean="0">
                        <a:effectLst/>
                        <a:latin typeface="Cambria" panose="02040503050406030204" pitchFamily="18" charset="0"/>
                      </a:endParaRPr>
                    </a:p>
                    <a:p>
                      <a:pPr algn="l">
                        <a:spcAft>
                          <a:spcPts val="0"/>
                        </a:spcAft>
                      </a:pPr>
                      <a:r>
                        <a:rPr lang="el-GR" sz="1400" u="none" strike="noStrike" baseline="0" dirty="0" smtClean="0">
                          <a:effectLst/>
                          <a:latin typeface="Cambria" panose="02040503050406030204" pitchFamily="18" charset="0"/>
                        </a:rPr>
                        <a:t>ΧΙΟΝΟΚΑΛΥΨΗ</a:t>
                      </a:r>
                      <a:endParaRPr lang="en-GB" sz="2000" dirty="0">
                        <a:effectLst/>
                        <a:latin typeface="Cambria" panose="02040503050406030204" pitchFamily="18" charset="0"/>
                      </a:endParaRPr>
                    </a:p>
                    <a:p>
                      <a:pPr marL="200025"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n-GB" sz="1400" u="none" strike="noStrike" dirty="0" smtClean="0">
                          <a:effectLst/>
                          <a:latin typeface="Cambria" panose="02040503050406030204" pitchFamily="18" charset="0"/>
                        </a:rPr>
                        <a:t>Snowpack</a:t>
                      </a:r>
                      <a:endParaRPr lang="en-GB" sz="2000" dirty="0">
                        <a:effectLst/>
                        <a:latin typeface="Cambria" panose="02040503050406030204" pitchFamily="18" charset="0"/>
                      </a:endParaRPr>
                    </a:p>
                    <a:p>
                      <a:pPr algn="l">
                        <a:spcAft>
                          <a:spcPts val="0"/>
                        </a:spcAft>
                      </a:pPr>
                      <a:r>
                        <a:rPr lang="en-GB" sz="1400" dirty="0">
                          <a:effectLst/>
                          <a:latin typeface="Cambria" panose="02040503050406030204" pitchFamily="18" charset="0"/>
                        </a:rPr>
                        <a:t> </a:t>
                      </a:r>
                      <a:endParaRPr lang="en-GB" sz="2000" dirty="0">
                        <a:effectLst/>
                        <a:latin typeface="Cambria" panose="02040503050406030204" pitchFamily="18" charset="0"/>
                        <a:ea typeface="Calibri"/>
                        <a:cs typeface="Times New Roman"/>
                      </a:endParaRPr>
                    </a:p>
                  </a:txBody>
                  <a:tcPr marL="68580" marR="68580" marT="0" marB="0"/>
                </a:tc>
                <a:tc>
                  <a:txBody>
                    <a:bodyPr/>
                    <a:lstStyle/>
                    <a:p>
                      <a:pPr algn="l">
                        <a:spcAft>
                          <a:spcPts val="0"/>
                        </a:spcAft>
                      </a:pPr>
                      <a:r>
                        <a:rPr lang="el-GR" sz="1400" u="none" strike="noStrike" dirty="0" smtClean="0">
                          <a:effectLst/>
                          <a:latin typeface="Cambria" panose="02040503050406030204" pitchFamily="18" charset="0"/>
                        </a:rPr>
                        <a:t>ΒΑΘΜΟΗΜΕΡΕΣ</a:t>
                      </a:r>
                      <a:r>
                        <a:rPr lang="el-GR" sz="1400" u="none" strike="noStrike" baseline="0" dirty="0" smtClean="0">
                          <a:effectLst/>
                          <a:latin typeface="Cambria" panose="02040503050406030204" pitchFamily="18" charset="0"/>
                        </a:rPr>
                        <a:t> ΘΕΡΜΑΝΣΗΣ &amp; ΨΥΞΗΣ </a:t>
                      </a:r>
                      <a:r>
                        <a:rPr lang="en-GB" sz="1400" dirty="0" smtClean="0">
                          <a:effectLst/>
                          <a:latin typeface="Cambria" panose="02040503050406030204" pitchFamily="18" charset="0"/>
                        </a:rPr>
                        <a:t>*</a:t>
                      </a:r>
                      <a:endParaRPr lang="en-GB" sz="2000" dirty="0">
                        <a:effectLst/>
                        <a:latin typeface="Cambria" panose="02040503050406030204" pitchFamily="18" charset="0"/>
                      </a:endParaRPr>
                    </a:p>
                    <a:p>
                      <a:pPr marL="26162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ΘΑΝΑΤΟΙ ΛΟΓΩ ΖΕΣΤΗΣ</a:t>
                      </a:r>
                      <a:endParaRPr lang="en-GB" sz="2000" dirty="0">
                        <a:effectLst/>
                        <a:latin typeface="Cambria" panose="02040503050406030204" pitchFamily="18" charset="0"/>
                      </a:endParaRPr>
                    </a:p>
                    <a:p>
                      <a:pPr marL="26162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ΑΣΘΕΝΕΙΑ </a:t>
                      </a:r>
                      <a:r>
                        <a:rPr lang="en-GB" sz="1400" u="none" strike="noStrike" dirty="0" smtClean="0">
                          <a:effectLst/>
                          <a:latin typeface="Cambria" panose="02040503050406030204" pitchFamily="18" charset="0"/>
                        </a:rPr>
                        <a:t>Lyme </a:t>
                      </a:r>
                      <a:r>
                        <a:rPr lang="en-GB" sz="1400" dirty="0" smtClean="0">
                          <a:effectLst/>
                          <a:latin typeface="Cambria" panose="02040503050406030204" pitchFamily="18" charset="0"/>
                        </a:rPr>
                        <a:t>*</a:t>
                      </a:r>
                      <a:endParaRPr lang="en-GB" sz="2000" dirty="0">
                        <a:effectLst/>
                        <a:latin typeface="Cambria" panose="02040503050406030204" pitchFamily="18" charset="0"/>
                      </a:endParaRPr>
                    </a:p>
                    <a:p>
                      <a:pPr marL="26162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ΕΠΙΜΗΚΥΝΣΗ ΤΗΣ ΠΕΡΙΟΔΟΣ ΦΥΤΟΑΥΞΗΣΗΣ</a:t>
                      </a:r>
                    </a:p>
                    <a:p>
                      <a:pPr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n-GB" sz="1400" u="none" strike="noStrike" dirty="0">
                          <a:effectLst/>
                          <a:latin typeface="Cambria" panose="02040503050406030204" pitchFamily="18" charset="0"/>
                        </a:rPr>
                        <a:t>Ragweed </a:t>
                      </a:r>
                      <a:r>
                        <a:rPr lang="el-GR" sz="1400" u="none" strike="noStrike" dirty="0" smtClean="0">
                          <a:effectLst/>
                          <a:latin typeface="Cambria" panose="02040503050406030204" pitchFamily="18" charset="0"/>
                        </a:rPr>
                        <a:t>ΠΕΡΙΟΔΟΣ ΓΥΡΗΣ</a:t>
                      </a:r>
                      <a:endParaRPr lang="en-GB" sz="2000" dirty="0">
                        <a:effectLst/>
                        <a:latin typeface="Cambria" panose="02040503050406030204" pitchFamily="18" charset="0"/>
                      </a:endParaRPr>
                    </a:p>
                    <a:p>
                      <a:pPr algn="l">
                        <a:spcAft>
                          <a:spcPts val="0"/>
                        </a:spcAft>
                      </a:pPr>
                      <a:r>
                        <a:rPr lang="en-GB" sz="1400" dirty="0">
                          <a:effectLst/>
                          <a:latin typeface="Cambria" panose="02040503050406030204" pitchFamily="18" charset="0"/>
                        </a:rPr>
                        <a:t> </a:t>
                      </a:r>
                      <a:endParaRPr lang="en-GB" sz="2000" dirty="0">
                        <a:effectLst/>
                        <a:latin typeface="Cambria" panose="02040503050406030204" pitchFamily="18" charset="0"/>
                        <a:ea typeface="Calibri"/>
                        <a:cs typeface="Times New Roman"/>
                      </a:endParaRPr>
                    </a:p>
                  </a:txBody>
                  <a:tcPr marL="68580" marR="68580" marT="0" marB="0"/>
                </a:tc>
                <a:tc>
                  <a:txBody>
                    <a:bodyPr/>
                    <a:lstStyle/>
                    <a:p>
                      <a:pPr algn="l">
                        <a:spcAft>
                          <a:spcPts val="0"/>
                        </a:spcAft>
                      </a:pPr>
                      <a:r>
                        <a:rPr lang="el-GR" sz="1400" u="none" strike="noStrike" dirty="0" smtClean="0">
                          <a:effectLst/>
                          <a:latin typeface="Cambria" panose="02040503050406030204" pitchFamily="18" charset="0"/>
                        </a:rPr>
                        <a:t>ΑΝΕΞΕΛΕΓΚΤΕΣ ΦΩΤΙΕΣ</a:t>
                      </a:r>
                      <a:r>
                        <a:rPr lang="en-GB" sz="1400" dirty="0" smtClean="0">
                          <a:effectLst/>
                          <a:latin typeface="Cambria" panose="02040503050406030204" pitchFamily="18" charset="0"/>
                        </a:rPr>
                        <a:t>*</a:t>
                      </a:r>
                      <a:endParaRPr lang="en-GB" sz="2000" dirty="0">
                        <a:effectLst/>
                        <a:latin typeface="Cambria" panose="02040503050406030204" pitchFamily="18" charset="0"/>
                      </a:endParaRPr>
                    </a:p>
                    <a:p>
                      <a:pPr marL="29210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ΡΟΗ</a:t>
                      </a:r>
                      <a:r>
                        <a:rPr lang="el-GR" sz="1400" u="none" strike="noStrike" baseline="0" dirty="0" smtClean="0">
                          <a:effectLst/>
                          <a:latin typeface="Cambria" panose="02040503050406030204" pitchFamily="18" charset="0"/>
                        </a:rPr>
                        <a:t> ΠΟΤΑΜΩΝ</a:t>
                      </a:r>
                      <a:endParaRPr lang="en-GB" sz="2000" dirty="0">
                        <a:effectLst/>
                        <a:latin typeface="Cambria" panose="02040503050406030204" pitchFamily="18" charset="0"/>
                      </a:endParaRPr>
                    </a:p>
                    <a:p>
                      <a:pPr marL="29210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ΘΕΡΜΟΚΡΑΣΙΕΣ &amp; ΕΠΙΠΕΔΑ ΝΕΡΩΝ ΣΤΙΣ ΜΕΓΑΛΕΣ ΛΙΜΝΕΣ</a:t>
                      </a:r>
                      <a:r>
                        <a:rPr lang="en-GB" sz="1400" dirty="0" smtClean="0">
                          <a:effectLst/>
                          <a:latin typeface="Cambria" panose="02040503050406030204" pitchFamily="18" charset="0"/>
                        </a:rPr>
                        <a:t>*</a:t>
                      </a:r>
                      <a:endParaRPr lang="en-GB" sz="2000" dirty="0">
                        <a:effectLst/>
                        <a:latin typeface="Cambria" panose="02040503050406030204" pitchFamily="18" charset="0"/>
                      </a:endParaRPr>
                    </a:p>
                    <a:p>
                      <a:pPr marL="29210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ΕΥΡΟΣ</a:t>
                      </a:r>
                      <a:r>
                        <a:rPr lang="el-GR" sz="1400" u="none" strike="noStrike" baseline="0" dirty="0" smtClean="0">
                          <a:effectLst/>
                          <a:latin typeface="Cambria" panose="02040503050406030204" pitchFamily="18" charset="0"/>
                        </a:rPr>
                        <a:t> ΠΕΡΙΟΧΩΝ ΞΕΧΕΙΜΩΝΙΑΣΜΑΤΟΣ ΠΤΗΝΩΝ</a:t>
                      </a:r>
                      <a:endParaRPr lang="en-GB" sz="2000" dirty="0">
                        <a:effectLst/>
                        <a:latin typeface="Cambria" panose="02040503050406030204" pitchFamily="18" charset="0"/>
                      </a:endParaRPr>
                    </a:p>
                    <a:p>
                      <a:pPr marL="292100" algn="l">
                        <a:spcAft>
                          <a:spcPts val="0"/>
                        </a:spcAft>
                      </a:pPr>
                      <a:r>
                        <a:rPr lang="el-GR" sz="1400" dirty="0">
                          <a:effectLst/>
                          <a:latin typeface="Cambria" panose="02040503050406030204" pitchFamily="18" charset="0"/>
                        </a:rPr>
                        <a:t> </a:t>
                      </a:r>
                      <a:endParaRPr lang="en-GB" sz="2000" dirty="0">
                        <a:effectLst/>
                        <a:latin typeface="Cambria" panose="02040503050406030204" pitchFamily="18" charset="0"/>
                      </a:endParaRPr>
                    </a:p>
                    <a:p>
                      <a:pPr algn="l">
                        <a:spcAft>
                          <a:spcPts val="0"/>
                        </a:spcAft>
                      </a:pPr>
                      <a:r>
                        <a:rPr lang="el-GR" sz="1400" u="none" strike="noStrike" dirty="0" smtClean="0">
                          <a:effectLst/>
                          <a:latin typeface="Cambria" panose="02040503050406030204" pitchFamily="18" charset="0"/>
                        </a:rPr>
                        <a:t>ΗΜΕΡΟΜΗΝΙΕΣ ΑΝΘΟΦΟΡΙΑΣ</a:t>
                      </a:r>
                      <a:r>
                        <a:rPr lang="el-GR" sz="1400" u="none" strike="noStrike" baseline="0" dirty="0" smtClean="0">
                          <a:effectLst/>
                          <a:latin typeface="Cambria" panose="02040503050406030204" pitchFamily="18" charset="0"/>
                        </a:rPr>
                        <a:t> ΚΑΙ ΦΥΛΛΟΒΟΛΙΑΣ</a:t>
                      </a:r>
                      <a:endParaRPr lang="en-GB" sz="2000" dirty="0">
                        <a:effectLst/>
                        <a:latin typeface="Cambria" panose="02040503050406030204" pitchFamily="18" charset="0"/>
                      </a:endParaRPr>
                    </a:p>
                    <a:p>
                      <a:pPr algn="l">
                        <a:spcAft>
                          <a:spcPts val="0"/>
                        </a:spcAft>
                      </a:pPr>
                      <a:r>
                        <a:rPr lang="en-GB" sz="1400" dirty="0">
                          <a:effectLst/>
                          <a:latin typeface="Cambria" panose="02040503050406030204" pitchFamily="18" charset="0"/>
                        </a:rPr>
                        <a:t> </a:t>
                      </a:r>
                      <a:endParaRPr lang="en-GB" sz="2000" dirty="0">
                        <a:effectLst/>
                        <a:latin typeface="Cambria" panose="02040503050406030204" pitchFamily="18" charset="0"/>
                        <a:ea typeface="Calibri"/>
                        <a:cs typeface="Times New Roman"/>
                      </a:endParaRPr>
                    </a:p>
                  </a:txBody>
                  <a:tcPr marL="68580" marR="68580" marT="0" marB="0"/>
                </a:tc>
              </a:tr>
            </a:tbl>
          </a:graphicData>
        </a:graphic>
      </p:graphicFrame>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52</a:t>
            </a:fld>
            <a:endParaRPr lang="en-GB"/>
          </a:p>
        </p:txBody>
      </p:sp>
    </p:spTree>
    <p:extLst>
      <p:ext uri="{BB962C8B-B14F-4D97-AF65-F5344CB8AC3E}">
        <p14:creationId xmlns:p14="http://schemas.microsoft.com/office/powerpoint/2010/main" val="125654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562074"/>
          </a:xfrm>
        </p:spPr>
        <p:txBody>
          <a:bodyPr/>
          <a:lstStyle/>
          <a:p>
            <a:r>
              <a:rPr lang="el-GR" sz="2800" dirty="0">
                <a:solidFill>
                  <a:srgbClr val="C00000"/>
                </a:solidFill>
              </a:rPr>
              <a:t>ΠΑΡΑΓΟΝΤΕΣ </a:t>
            </a:r>
            <a:r>
              <a:rPr lang="el-GR" sz="2400" dirty="0">
                <a:solidFill>
                  <a:srgbClr val="C00000"/>
                </a:solidFill>
              </a:rPr>
              <a:t>ΠΟΥ </a:t>
            </a:r>
            <a:r>
              <a:rPr lang="el-GR" sz="2400" dirty="0" smtClean="0">
                <a:solidFill>
                  <a:srgbClr val="C00000"/>
                </a:solidFill>
              </a:rPr>
              <a:t>ΕΠΗΡΕΑΖΟΥΝ ΤΗΝ </a:t>
            </a:r>
            <a:r>
              <a:rPr lang="el-GR" sz="2800" dirty="0" smtClean="0">
                <a:solidFill>
                  <a:srgbClr val="C00000"/>
                </a:solidFill>
              </a:rPr>
              <a:t>ΚΛΙΜΑΤΙΚΗ ΑΛΛΑΓΗ</a:t>
            </a:r>
            <a:endParaRPr lang="en-GB" sz="2400" dirty="0">
              <a:solidFill>
                <a:srgbClr val="C00000"/>
              </a:solidFill>
            </a:endParaRPr>
          </a:p>
        </p:txBody>
      </p:sp>
      <p:sp>
        <p:nvSpPr>
          <p:cNvPr id="3" name="Content Placeholder 2"/>
          <p:cNvSpPr>
            <a:spLocks noGrp="1"/>
          </p:cNvSpPr>
          <p:nvPr>
            <p:ph idx="1"/>
          </p:nvPr>
        </p:nvSpPr>
        <p:spPr>
          <a:xfrm>
            <a:off x="0" y="1124744"/>
            <a:ext cx="9108504" cy="5616624"/>
          </a:xfrm>
        </p:spPr>
        <p:txBody>
          <a:bodyPr>
            <a:normAutofit fontScale="92500" lnSpcReduction="20000"/>
          </a:bodyPr>
          <a:lstStyle/>
          <a:p>
            <a:r>
              <a:rPr lang="el-GR" dirty="0" smtClean="0"/>
              <a:t>Ο ΡΥΘΜΟΣ ΑΥΞΗΣΗΣ ΤΗΣ ΣΥΓΚΕΝΤΡΩΣΗΣ ΤΩΝ ΑΕΡΙΩΝ ΤΟΥ ΦΘ</a:t>
            </a:r>
          </a:p>
          <a:p>
            <a:endParaRPr lang="el-GR" dirty="0" smtClean="0"/>
          </a:p>
          <a:p>
            <a:r>
              <a:rPr lang="el-GR" dirty="0" smtClean="0"/>
              <a:t>ΠΟΣΟ ΙΣΧΥΡΗ ΘΑ ΕΙΝΑΙ Η ΑΠΟΚΡΙΣΗ ΤΟΥ ΚΛΙΜΑΤΟΣ ( ΘΕΡΜΟΚΡΑΣΙΑ, ΒΡΟΧΟΠΤΩΣΗ, ΣΤΑΘΜΗ ΘΑΛΑΣΣΑΣ) ΣΤΗΝ ΑΥΞΗΣΗ ΤΩΝ ΣΥΓΚΕΝΤΡΩΣΕΩΝ ΤΩΝ ΑΕΡΙΩΝ ΤΟΥ ΦΘ </a:t>
            </a:r>
          </a:p>
          <a:p>
            <a:endParaRPr lang="el-GR" dirty="0" smtClean="0"/>
          </a:p>
          <a:p>
            <a:r>
              <a:rPr lang="el-GR" dirty="0" smtClean="0"/>
              <a:t>ΠΟΙΕΣ ΕΙΝΑΙ ΟΙ ΦΥΣΙΚΕΣ ΕΠΙΔΡΑΣΕΙΣ ΣΤΟ ΚΛΙΜΑ (ΗΦΑΙΣΤΕΙΑ, ΑΛΛΑΓΗ ΤΗΣ ΕΝΤΑΣΗΣ ΤΗΣ ΗΛΙΑΚΗΣ ΑΚΤΙΝΟΒΟΛΙΑΣ) ΚΑΙ ΣΤΙΣ ΦΥΣΙΚΕΣ ΔΙΕΡΓΑΣΙΕΣ ΤΟΥ ΚΛΙΜΑΤΙΚΟΥ ΣΥΣΤΗΜΑΤΟΣ ( Π.Χ. ΑΛΛΑΓΗ ΣΤΗΝ ΩΚΕΑΝΕΙΑ ΚΥΚΛΟΦΟΡΙΑ)</a:t>
            </a:r>
            <a:endParaRPr lang="en-GB" dirty="0"/>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53</a:t>
            </a:fld>
            <a:endParaRPr lang="en-GB"/>
          </a:p>
        </p:txBody>
      </p:sp>
    </p:spTree>
    <p:extLst>
      <p:ext uri="{BB962C8B-B14F-4D97-AF65-F5344CB8AC3E}">
        <p14:creationId xmlns:p14="http://schemas.microsoft.com/office/powerpoint/2010/main" val="3921648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28" y="1568"/>
            <a:ext cx="9077672" cy="1143000"/>
          </a:xfrm>
        </p:spPr>
        <p:txBody>
          <a:bodyPr>
            <a:normAutofit/>
          </a:bodyPr>
          <a:lstStyle/>
          <a:p>
            <a:r>
              <a:rPr lang="el-GR" dirty="0" smtClean="0">
                <a:solidFill>
                  <a:srgbClr val="C00000"/>
                </a:solidFill>
              </a:rPr>
              <a:t>ΤΟ ΠΕΡΙΒΑΛΛΟΝΤΙΚΟ ΣΥΣΤΗΜΑ ΤΗΣ ΓΗΣ</a:t>
            </a:r>
            <a:endParaRPr lang="en-GB" dirty="0">
              <a:solidFill>
                <a:srgbClr val="C00000"/>
              </a:solidFill>
            </a:endParaRPr>
          </a:p>
        </p:txBody>
      </p:sp>
      <p:sp>
        <p:nvSpPr>
          <p:cNvPr id="3" name="Content Placeholder 2"/>
          <p:cNvSpPr>
            <a:spLocks noGrp="1"/>
          </p:cNvSpPr>
          <p:nvPr>
            <p:ph idx="1"/>
          </p:nvPr>
        </p:nvSpPr>
        <p:spPr>
          <a:xfrm>
            <a:off x="179512" y="980728"/>
            <a:ext cx="8507288" cy="5145435"/>
          </a:xfrm>
        </p:spPr>
        <p:txBody>
          <a:bodyPr>
            <a:normAutofit/>
          </a:bodyPr>
          <a:lstStyle/>
          <a:p>
            <a:r>
              <a:rPr lang="el-GR" sz="2800" dirty="0" smtClean="0"/>
              <a:t>ΕΝΑ ΚΛΙΜΑΤΙΚΟ ΜΟΝΤΕΛΟ ΤΟΥ ΠΛΑΝΗΤΗ ΕΙΝΑΙ ΜΙΑ ΜΑΘΗΜΑΤΙΚΗ ΑΝΑΠΑΡΑΣΤΑΣΗ ΤΩΝ ΑΛΛΗΛΕΠΙΔΡΑΣΕΩΝ ΜΕΤΑΞΥ – ΑΛΛΑ ΣΤΟ ΕΣΩΤΕΡΙΚΟ – ΤΩΝ ΩΚΕΑΝΩΝ, ΤΟΥ ΕΔΑΦΟΥΣ, ΤΩΝ ΠΑΓΩΝ ΚΑΙ ΤΗΣ ΑΤΜΟΣΦΑΙΡΑΣ.</a:t>
            </a:r>
          </a:p>
          <a:p>
            <a:r>
              <a:rPr lang="el-GR" sz="2800" dirty="0" smtClean="0"/>
              <a:t>ΚΑΘΕ ΕΝΑ ΑΠΟ ΤΑ ΣΤΟΙΧΕΙΑ ΑΥΤΑ ΕΙΝΑΙ ΜΙΑ ΞΕΧΩΡΙΣΤΗ ΟΝΤΟΤΗΤΑ ΣΤΟ ΜΟΝΤΕΛΟ</a:t>
            </a:r>
            <a:r>
              <a:rPr lang="en-GB" sz="2800" dirty="0" smtClean="0"/>
              <a:t>.</a:t>
            </a:r>
            <a:endParaRPr lang="en-GB" sz="2800" dirty="0"/>
          </a:p>
          <a:p>
            <a:endParaRPr lang="en-GB" sz="28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54</a:t>
            </a:fld>
            <a:endParaRPr lang="en-GB"/>
          </a:p>
        </p:txBody>
      </p:sp>
      <p:sp>
        <p:nvSpPr>
          <p:cNvPr id="6" name="Rectangle 5"/>
          <p:cNvSpPr/>
          <p:nvPr/>
        </p:nvSpPr>
        <p:spPr>
          <a:xfrm>
            <a:off x="2843808" y="4165645"/>
            <a:ext cx="1080120"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rmAutofit/>
          </a:bodyPr>
          <a:lstStyle/>
          <a:p>
            <a:pPr algn="ctr"/>
            <a:r>
              <a:rPr lang="el-GR" dirty="0" smtClean="0">
                <a:solidFill>
                  <a:srgbClr val="FF0000"/>
                </a:solidFill>
              </a:rPr>
              <a:t>ΕΔΑΦΟΣ</a:t>
            </a:r>
            <a:endParaRPr lang="en-GB" dirty="0">
              <a:solidFill>
                <a:srgbClr val="FF0000"/>
              </a:solidFill>
            </a:endParaRPr>
          </a:p>
        </p:txBody>
      </p:sp>
      <p:sp>
        <p:nvSpPr>
          <p:cNvPr id="7" name="Rectangle 6"/>
          <p:cNvSpPr/>
          <p:nvPr/>
        </p:nvSpPr>
        <p:spPr>
          <a:xfrm>
            <a:off x="2843808" y="5242346"/>
            <a:ext cx="1080120"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rmAutofit/>
          </a:bodyPr>
          <a:lstStyle/>
          <a:p>
            <a:pPr algn="ctr"/>
            <a:r>
              <a:rPr lang="el-GR" dirty="0" smtClean="0">
                <a:solidFill>
                  <a:srgbClr val="FF0000"/>
                </a:solidFill>
              </a:rPr>
              <a:t>ΩΚΕΑΝΟΙ</a:t>
            </a:r>
            <a:endParaRPr lang="en-GB" dirty="0">
              <a:solidFill>
                <a:srgbClr val="FF0000"/>
              </a:solidFill>
            </a:endParaRPr>
          </a:p>
        </p:txBody>
      </p:sp>
      <p:sp>
        <p:nvSpPr>
          <p:cNvPr id="9" name="Rectangle 8"/>
          <p:cNvSpPr/>
          <p:nvPr/>
        </p:nvSpPr>
        <p:spPr>
          <a:xfrm>
            <a:off x="4796069" y="5209853"/>
            <a:ext cx="1080120"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rmAutofit/>
          </a:bodyPr>
          <a:lstStyle/>
          <a:p>
            <a:pPr algn="ctr"/>
            <a:r>
              <a:rPr lang="el-GR" dirty="0" smtClean="0">
                <a:solidFill>
                  <a:srgbClr val="FF0000"/>
                </a:solidFill>
              </a:rPr>
              <a:t>ΠΑΓΟΙ</a:t>
            </a:r>
            <a:endParaRPr lang="en-GB" dirty="0">
              <a:solidFill>
                <a:srgbClr val="FF0000"/>
              </a:solidFill>
            </a:endParaRPr>
          </a:p>
        </p:txBody>
      </p:sp>
      <p:sp>
        <p:nvSpPr>
          <p:cNvPr id="10" name="Rectangle 9"/>
          <p:cNvSpPr/>
          <p:nvPr/>
        </p:nvSpPr>
        <p:spPr>
          <a:xfrm>
            <a:off x="4788024" y="4155088"/>
            <a:ext cx="1080120" cy="7200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rmAutofit/>
          </a:bodyPr>
          <a:lstStyle/>
          <a:p>
            <a:pPr algn="ctr"/>
            <a:r>
              <a:rPr lang="el-GR" dirty="0" smtClean="0">
                <a:solidFill>
                  <a:srgbClr val="FF0000"/>
                </a:solidFill>
              </a:rPr>
              <a:t>ΑΤΜΟ-ΣΦΑΙΡΑ</a:t>
            </a:r>
            <a:endParaRPr lang="en-GB" dirty="0">
              <a:solidFill>
                <a:srgbClr val="FF0000"/>
              </a:solidFill>
            </a:endParaRPr>
          </a:p>
        </p:txBody>
      </p:sp>
      <p:cxnSp>
        <p:nvCxnSpPr>
          <p:cNvPr id="12" name="Straight Arrow Connector 11"/>
          <p:cNvCxnSpPr>
            <a:stCxn id="6" idx="3"/>
          </p:cNvCxnSpPr>
          <p:nvPr/>
        </p:nvCxnSpPr>
        <p:spPr>
          <a:xfrm>
            <a:off x="3923928" y="4525685"/>
            <a:ext cx="864096"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0"/>
          </p:cNvCxnSpPr>
          <p:nvPr/>
        </p:nvCxnSpPr>
        <p:spPr>
          <a:xfrm>
            <a:off x="5336129" y="4885725"/>
            <a:ext cx="0" cy="32412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2"/>
          </p:cNvCxnSpPr>
          <p:nvPr/>
        </p:nvCxnSpPr>
        <p:spPr>
          <a:xfrm flipV="1">
            <a:off x="3383868" y="4885725"/>
            <a:ext cx="0" cy="356621"/>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49080" y="5571345"/>
            <a:ext cx="864096"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49080" y="4875168"/>
            <a:ext cx="838944" cy="334685"/>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36504" y="4885725"/>
            <a:ext cx="859565" cy="349483"/>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44208" y="4155087"/>
            <a:ext cx="1728192" cy="17748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Autofit/>
          </a:bodyPr>
          <a:lstStyle/>
          <a:p>
            <a:pPr algn="ctr"/>
            <a:r>
              <a:rPr lang="el-GR" sz="2000" dirty="0" smtClean="0">
                <a:solidFill>
                  <a:schemeClr val="tx2"/>
                </a:solidFill>
              </a:rPr>
              <a:t>ΙΣΟΖΥΓΙΑ</a:t>
            </a:r>
          </a:p>
          <a:p>
            <a:pPr algn="ctr"/>
            <a:r>
              <a:rPr lang="el-GR" sz="2000" dirty="0" smtClean="0">
                <a:solidFill>
                  <a:schemeClr val="tx2"/>
                </a:solidFill>
              </a:rPr>
              <a:t>ΜΑΖΑΣ</a:t>
            </a:r>
          </a:p>
          <a:p>
            <a:pPr algn="ctr"/>
            <a:r>
              <a:rPr lang="el-GR" sz="2000" dirty="0" smtClean="0">
                <a:solidFill>
                  <a:schemeClr val="tx2"/>
                </a:solidFill>
              </a:rPr>
              <a:t>ΕΝΕΡΓΕΙΑΣ</a:t>
            </a:r>
          </a:p>
          <a:p>
            <a:pPr algn="ctr"/>
            <a:r>
              <a:rPr lang="el-GR" sz="2000" dirty="0" smtClean="0">
                <a:solidFill>
                  <a:schemeClr val="tx2"/>
                </a:solidFill>
              </a:rPr>
              <a:t>&amp;</a:t>
            </a:r>
          </a:p>
          <a:p>
            <a:pPr algn="ctr"/>
            <a:r>
              <a:rPr lang="el-GR" sz="2000" dirty="0" smtClean="0">
                <a:solidFill>
                  <a:schemeClr val="tx2"/>
                </a:solidFill>
              </a:rPr>
              <a:t>ΧΗΜΙΚΕΣ ΔΙΕΡΓΑΣΙΕΣ</a:t>
            </a:r>
            <a:endParaRPr lang="en-GB" sz="2000" dirty="0">
              <a:solidFill>
                <a:schemeClr val="tx2"/>
              </a:solidFill>
            </a:endParaRPr>
          </a:p>
        </p:txBody>
      </p:sp>
      <p:sp>
        <p:nvSpPr>
          <p:cNvPr id="23" name="Rectangle 22"/>
          <p:cNvSpPr/>
          <p:nvPr/>
        </p:nvSpPr>
        <p:spPr>
          <a:xfrm>
            <a:off x="611560" y="4195046"/>
            <a:ext cx="1728192" cy="17748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ormAutofit/>
          </a:bodyPr>
          <a:lstStyle/>
          <a:p>
            <a:pPr algn="ctr"/>
            <a:r>
              <a:rPr lang="el-GR" sz="2400" dirty="0" smtClean="0">
                <a:solidFill>
                  <a:schemeClr val="tx2"/>
                </a:solidFill>
              </a:rPr>
              <a:t>ΚΙΝΗΣΕΙΣ</a:t>
            </a:r>
          </a:p>
          <a:p>
            <a:pPr algn="ctr"/>
            <a:r>
              <a:rPr lang="el-GR" sz="2400" dirty="0" smtClean="0">
                <a:solidFill>
                  <a:schemeClr val="tx2"/>
                </a:solidFill>
              </a:rPr>
              <a:t>ΑΕΡΑ, </a:t>
            </a:r>
          </a:p>
          <a:p>
            <a:pPr algn="ctr"/>
            <a:r>
              <a:rPr lang="el-GR" sz="2400" dirty="0" smtClean="0">
                <a:solidFill>
                  <a:schemeClr val="tx2"/>
                </a:solidFill>
              </a:rPr>
              <a:t>ΝΕΡΟΥ ΚΑΙ ΕΝΕΡΓΕΙΑΣ</a:t>
            </a:r>
            <a:endParaRPr lang="en-GB" sz="2400" dirty="0">
              <a:solidFill>
                <a:schemeClr val="tx2"/>
              </a:solidFill>
            </a:endParaRPr>
          </a:p>
        </p:txBody>
      </p:sp>
    </p:spTree>
    <p:extLst>
      <p:ext uri="{BB962C8B-B14F-4D97-AF65-F5344CB8AC3E}">
        <p14:creationId xmlns:p14="http://schemas.microsoft.com/office/powerpoint/2010/main" val="3909190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ΔΗΜΙΟΥΡΓΙΑ ΚΑΝΝΑΒΟΥ ΜΕ ΚΕΛΛΙΑ</a:t>
            </a:r>
            <a:endParaRPr lang="en-GB" dirty="0"/>
          </a:p>
        </p:txBody>
      </p:sp>
      <p:sp>
        <p:nvSpPr>
          <p:cNvPr id="3" name="Content Placeholder 2"/>
          <p:cNvSpPr>
            <a:spLocks noGrp="1"/>
          </p:cNvSpPr>
          <p:nvPr>
            <p:ph idx="1"/>
          </p:nvPr>
        </p:nvSpPr>
        <p:spPr/>
        <p:txBody>
          <a:bodyPr>
            <a:normAutofit lnSpcReduction="10000"/>
          </a:bodyPr>
          <a:lstStyle/>
          <a:p>
            <a:r>
              <a:rPr lang="el-GR" dirty="0" smtClean="0"/>
              <a:t>ΚΑΘΕ ΣΤΟΙΧΕΙΟ ΤΟΥ ΚΛΙΜΑΤΙΚΟΥ ΜΟΝΤΕΛΟΥ ΧΩΡΙΖΕΤΑΙ ΣΕ ΕΝΑ ΣΥΝΟΛΟ «ΚΟΥΤΙΩΝ»</a:t>
            </a:r>
          </a:p>
          <a:p>
            <a:endParaRPr lang="el-GR" dirty="0" smtClean="0"/>
          </a:p>
          <a:p>
            <a:r>
              <a:rPr lang="el-GR" dirty="0" smtClean="0"/>
              <a:t>ΤΑ ΑΠΛΑ ΜΟΝΤΕΛΑ ΔΙΑΘΕΤΟΥΝ ΕΝΑΝ ΜΙΚΡΟ ΑΡΙΘΜΟ ΤΕΤΟΙΩΝ «ΚΟΥΤΙΩΝ»</a:t>
            </a:r>
          </a:p>
          <a:p>
            <a:endParaRPr lang="el-GR" dirty="0" smtClean="0"/>
          </a:p>
          <a:p>
            <a:r>
              <a:rPr lang="el-GR" dirty="0" smtClean="0"/>
              <a:t>ΤΑ ΠΟΛΥΠΛΟΚΑ ΜΟΝΤΕΛΑ ΑΚΡΙΒΕΙΑΣ ΜΠΟΡΕΙ ΝΑ ΕΧΟΥΝ ΠΕΡΙΣΣΟΤΕΡΑ ΑΠΟ 100,000 «ΚΟΥΤΙΑ»</a:t>
            </a:r>
          </a:p>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55</a:t>
            </a:fld>
            <a:endParaRPr lang="en-GB"/>
          </a:p>
        </p:txBody>
      </p:sp>
    </p:spTree>
    <p:extLst>
      <p:ext uri="{BB962C8B-B14F-4D97-AF65-F5344CB8AC3E}">
        <p14:creationId xmlns:p14="http://schemas.microsoft.com/office/powerpoint/2010/main" val="904092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ΜΟΝΤΕΛΟ ΓΕΝΙΚΗΣ ΚΥΚΛΟΦΟΡΙΑΣ</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56</a:t>
            </a:fld>
            <a:endParaRPr lang="en-GB"/>
          </a:p>
        </p:txBody>
      </p:sp>
      <p:pic>
        <p:nvPicPr>
          <p:cNvPr id="3074" name="Picture 2" descr="A schematic representation of the horizontal and vertical grid structure for a general circulation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72816"/>
            <a:ext cx="852246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3011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lic.ucl.ac.be/textbook/images/image3x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84784"/>
            <a:ext cx="6753225" cy="50577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980728"/>
            <a:ext cx="4211960" cy="1800200"/>
          </a:xfrm>
          <a:solidFill>
            <a:srgbClr val="FFFFCC"/>
          </a:solidFill>
        </p:spPr>
        <p:txBody>
          <a:bodyPr>
            <a:normAutofit fontScale="92500" lnSpcReduction="10000"/>
          </a:bodyPr>
          <a:lstStyle/>
          <a:p>
            <a:pPr marL="0" indent="0">
              <a:buNone/>
            </a:pPr>
            <a:r>
              <a:rPr lang="el-GR" dirty="0" smtClean="0"/>
              <a:t>Περιλαμβάνουν μοντέλα  της ατμόσφαιρας, του εδάφους, της ωκεάνειας κυκλοφορίας, </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57</a:t>
            </a:fld>
            <a:endParaRPr lang="en-GB"/>
          </a:p>
        </p:txBody>
      </p:sp>
      <p:sp>
        <p:nvSpPr>
          <p:cNvPr id="7" name="Content Placeholder 2"/>
          <p:cNvSpPr txBox="1">
            <a:spLocks/>
          </p:cNvSpPr>
          <p:nvPr/>
        </p:nvSpPr>
        <p:spPr>
          <a:xfrm>
            <a:off x="17342" y="2780928"/>
            <a:ext cx="3419872" cy="2823931"/>
          </a:xfrm>
          <a:prstGeom prst="rect">
            <a:avLst/>
          </a:prstGeom>
          <a:solidFill>
            <a:srgbClr val="FFFFCC"/>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dirty="0" smtClean="0"/>
              <a:t>των πάγων στους ωκεανούς, του κύκλου του άνθρακα, των χημικών διεργασιών στην ατμόσφαιρα.</a:t>
            </a:r>
            <a:endParaRPr lang="en-GB" dirty="0"/>
          </a:p>
        </p:txBody>
      </p:sp>
      <p:sp>
        <p:nvSpPr>
          <p:cNvPr id="2" name="Title 1"/>
          <p:cNvSpPr>
            <a:spLocks noGrp="1"/>
          </p:cNvSpPr>
          <p:nvPr>
            <p:ph type="title"/>
          </p:nvPr>
        </p:nvSpPr>
        <p:spPr>
          <a:xfrm>
            <a:off x="251520" y="16808"/>
            <a:ext cx="8856776" cy="994122"/>
          </a:xfrm>
        </p:spPr>
        <p:txBody>
          <a:bodyPr>
            <a:normAutofit fontScale="90000"/>
          </a:bodyPr>
          <a:lstStyle/>
          <a:p>
            <a:r>
              <a:rPr lang="el-GR" dirty="0" smtClean="0">
                <a:solidFill>
                  <a:srgbClr val="C00000"/>
                </a:solidFill>
              </a:rPr>
              <a:t>ΜΟΝΤΕΛΑ ΓΕΝΙΚΗΣ ΚΥΚΛΟΦΟΡΙΑΣ</a:t>
            </a:r>
            <a:br>
              <a:rPr lang="el-GR" dirty="0" smtClean="0">
                <a:solidFill>
                  <a:srgbClr val="C00000"/>
                </a:solidFill>
              </a:rPr>
            </a:br>
            <a:r>
              <a:rPr lang="el-GR" dirty="0" smtClean="0">
                <a:solidFill>
                  <a:srgbClr val="C00000"/>
                </a:solidFill>
              </a:rPr>
              <a:t>ΚΑΝΝΑΒΟΣ : 100 ΜΕΧΡΙ 200 </a:t>
            </a:r>
            <a:r>
              <a:rPr lang="en-GB" dirty="0" smtClean="0">
                <a:solidFill>
                  <a:srgbClr val="C00000"/>
                </a:solidFill>
              </a:rPr>
              <a:t>km</a:t>
            </a:r>
            <a:endParaRPr lang="en-GB" dirty="0">
              <a:solidFill>
                <a:srgbClr val="C00000"/>
              </a:solidFill>
            </a:endParaRPr>
          </a:p>
        </p:txBody>
      </p:sp>
    </p:spTree>
    <p:extLst>
      <p:ext uri="{BB962C8B-B14F-4D97-AF65-F5344CB8AC3E}">
        <p14:creationId xmlns:p14="http://schemas.microsoft.com/office/powerpoint/2010/main" val="20472560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58</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764703"/>
            <a:ext cx="6886153" cy="6102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78098"/>
          </a:xfrm>
        </p:spPr>
        <p:txBody>
          <a:bodyPr>
            <a:normAutofit/>
          </a:bodyPr>
          <a:lstStyle/>
          <a:p>
            <a:r>
              <a:rPr lang="el-GR" dirty="0" smtClean="0">
                <a:solidFill>
                  <a:srgbClr val="C00000"/>
                </a:solidFill>
              </a:rPr>
              <a:t>ΜΟΝΤΕΛΟ ΕΝΕΡΓΕΙΑΚΟΥ ΙΣΟΖΥΓΙΟΥ</a:t>
            </a:r>
            <a:endParaRPr lang="en-GB" dirty="0">
              <a:solidFill>
                <a:srgbClr val="C00000"/>
              </a:solidFill>
            </a:endParaRPr>
          </a:p>
        </p:txBody>
      </p:sp>
    </p:spTree>
    <p:extLst>
      <p:ext uri="{BB962C8B-B14F-4D97-AF65-F5344CB8AC3E}">
        <p14:creationId xmlns:p14="http://schemas.microsoft.com/office/powerpoint/2010/main" val="17202982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ΜΕΤΑΒΟΛΗ </a:t>
            </a:r>
            <a:r>
              <a:rPr lang="en-GB" dirty="0" smtClean="0"/>
              <a:t>CO2, CH4, N20</a:t>
            </a:r>
            <a:endParaRPr lang="en-GB" dirty="0"/>
          </a:p>
        </p:txBody>
      </p:sp>
      <p:sp>
        <p:nvSpPr>
          <p:cNvPr id="3" name="Content Placeholder 2"/>
          <p:cNvSpPr>
            <a:spLocks noGrp="1"/>
          </p:cNvSpPr>
          <p:nvPr>
            <p:ph idx="1"/>
          </p:nvPr>
        </p:nvSpPr>
        <p:spPr/>
        <p:txBody>
          <a:bodyPr/>
          <a:lstStyle/>
          <a:p>
            <a:endParaRPr lang="en-GB"/>
          </a:p>
        </p:txBody>
      </p:sp>
      <p:pic>
        <p:nvPicPr>
          <p:cNvPr id="1026" name="Picture 2" descr="http://www.epa.gov/climatechange/images/science/GHGConc2000-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23029"/>
            <a:ext cx="7620000" cy="54292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59</a:t>
            </a:fld>
            <a:endParaRPr lang="en-GB"/>
          </a:p>
        </p:txBody>
      </p:sp>
    </p:spTree>
    <p:extLst>
      <p:ext uri="{BB962C8B-B14F-4D97-AF65-F5344CB8AC3E}">
        <p14:creationId xmlns:p14="http://schemas.microsoft.com/office/powerpoint/2010/main" val="2341846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Εικόνα 3"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7" y="620688"/>
            <a:ext cx="69437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267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19"/>
            <a:ext cx="9144000" cy="562074"/>
          </a:xfrm>
        </p:spPr>
        <p:txBody>
          <a:bodyPr/>
          <a:lstStyle/>
          <a:p>
            <a:r>
              <a:rPr lang="el-GR" sz="2800" dirty="0" smtClean="0"/>
              <a:t>ΠΡΟΒΛΕΨΕΙΣ ΓΙΑ ΤΙΣ ΣΥΓΚΕΝΤΡΩΣΕΙΣ ΑΕΡΙΩΝ ΦΘ</a:t>
            </a:r>
            <a:endParaRPr lang="en-GB" sz="28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60</a:t>
            </a:fld>
            <a:endParaRPr lang="en-GB"/>
          </a:p>
        </p:txBody>
      </p:sp>
      <p:pic>
        <p:nvPicPr>
          <p:cNvPr id="6146" name="Picture 2" descr="http://www.epa.gov/climatechange/images/science/ScenarioCO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9" y="948402"/>
            <a:ext cx="8316416" cy="59095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55977" y="3877440"/>
            <a:ext cx="3983968" cy="504056"/>
          </a:xfrm>
          <a:ln>
            <a:solidFill>
              <a:srgbClr val="FF0000"/>
            </a:solidFill>
          </a:ln>
        </p:spPr>
        <p:txBody>
          <a:bodyPr>
            <a:normAutofit fontScale="92500" lnSpcReduction="10000"/>
          </a:bodyPr>
          <a:lstStyle/>
          <a:p>
            <a:pPr marL="0" indent="0">
              <a:buNone/>
            </a:pPr>
            <a:r>
              <a:rPr lang="el-GR" dirty="0" smtClean="0">
                <a:solidFill>
                  <a:srgbClr val="FF0000"/>
                </a:solidFill>
              </a:rPr>
              <a:t>ΣΕΝΑΡΙΑ</a:t>
            </a:r>
            <a:endParaRPr lang="en-GB" dirty="0">
              <a:solidFill>
                <a:srgbClr val="FF0000"/>
              </a:solidFill>
            </a:endParaRPr>
          </a:p>
        </p:txBody>
      </p:sp>
    </p:spTree>
    <p:extLst>
      <p:ext uri="{BB962C8B-B14F-4D97-AF65-F5344CB8AC3E}">
        <p14:creationId xmlns:p14="http://schemas.microsoft.com/office/powerpoint/2010/main" val="3447052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pa.gov/climatechange/images/science/ScenarioTempGraph-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106" y="2095500"/>
            <a:ext cx="668655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96" y="1568"/>
            <a:ext cx="8229600" cy="1143000"/>
          </a:xfrm>
        </p:spPr>
        <p:txBody>
          <a:bodyPr/>
          <a:lstStyle/>
          <a:p>
            <a:r>
              <a:rPr lang="el-GR" dirty="0" smtClean="0"/>
              <a:t>ΜΕΣΗ ΘΕΡΜΟΚΡΑΣΙΑ ΤΗΣ ΓΗΣ </a:t>
            </a:r>
            <a:r>
              <a:rPr lang="el-GR" sz="2400" dirty="0" smtClean="0"/>
              <a:t/>
            </a:r>
            <a:br>
              <a:rPr lang="el-GR" sz="2400" dirty="0" smtClean="0"/>
            </a:br>
            <a:r>
              <a:rPr lang="el-GR" sz="2400" dirty="0" smtClean="0"/>
              <a:t>(ΧΩΡΙΣ ΠΟΛΙΤΙΚΗ ΜΕΙΩΣΗΣ ΤΩΝ ΕΚΠΟΜΠΩΝ)</a:t>
            </a:r>
            <a:endParaRPr lang="en-GB" sz="2400" dirty="0"/>
          </a:p>
        </p:txBody>
      </p:sp>
      <p:sp>
        <p:nvSpPr>
          <p:cNvPr id="3" name="Content Placeholder 2"/>
          <p:cNvSpPr>
            <a:spLocks noGrp="1"/>
          </p:cNvSpPr>
          <p:nvPr>
            <p:ph idx="1"/>
          </p:nvPr>
        </p:nvSpPr>
        <p:spPr>
          <a:xfrm>
            <a:off x="0" y="1166019"/>
            <a:ext cx="8229600" cy="1182862"/>
          </a:xfrm>
        </p:spPr>
        <p:txBody>
          <a:bodyPr/>
          <a:lstStyle/>
          <a:p>
            <a:pPr marL="0" indent="0">
              <a:buNone/>
            </a:pPr>
            <a:r>
              <a:rPr lang="el-GR" dirty="0" smtClean="0"/>
              <a:t>ΜΕΤΑΒΟΛΕΣ ΩΣ ΠΡΟΣ ΤΟΝ ΜΕΣΟ ΟΡΟ ΤΗΣ ΠΕΡΙΟΔΟΥ 1960-1979.</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61</a:t>
            </a:fld>
            <a:endParaRPr lang="en-GB"/>
          </a:p>
        </p:txBody>
      </p:sp>
    </p:spTree>
    <p:extLst>
      <p:ext uri="{BB962C8B-B14F-4D97-AF65-F5344CB8AC3E}">
        <p14:creationId xmlns:p14="http://schemas.microsoft.com/office/powerpoint/2010/main" val="9850462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6" y="260648"/>
            <a:ext cx="3738229" cy="562074"/>
          </a:xfrm>
        </p:spPr>
        <p:txBody>
          <a:bodyPr>
            <a:normAutofit fontScale="90000"/>
          </a:bodyPr>
          <a:lstStyle/>
          <a:p>
            <a:r>
              <a:rPr lang="el-GR" dirty="0" smtClean="0"/>
              <a:t>ΘΕΡΜΟΚΡΑΣΙΕΣ</a:t>
            </a:r>
            <a:endParaRPr lang="en-GB" dirty="0"/>
          </a:p>
        </p:txBody>
      </p:sp>
      <p:sp>
        <p:nvSpPr>
          <p:cNvPr id="3" name="Content Placeholder 2"/>
          <p:cNvSpPr>
            <a:spLocks noGrp="1"/>
          </p:cNvSpPr>
          <p:nvPr>
            <p:ph idx="1"/>
          </p:nvPr>
        </p:nvSpPr>
        <p:spPr>
          <a:xfrm>
            <a:off x="0" y="1916832"/>
            <a:ext cx="3779912" cy="4941168"/>
          </a:xfrm>
        </p:spPr>
        <p:txBody>
          <a:bodyPr/>
          <a:lstStyle/>
          <a:p>
            <a:pPr marL="0" indent="0">
              <a:buNone/>
            </a:pPr>
            <a:r>
              <a:rPr lang="el-GR" dirty="0" smtClean="0"/>
              <a:t>ΘΕΡΜΟΚΡΑΣΙΕΣ ΣΤΙΣ ΗΠΑ ΓΙΑ :</a:t>
            </a:r>
          </a:p>
          <a:p>
            <a:r>
              <a:rPr lang="el-GR" dirty="0" smtClean="0"/>
              <a:t>ΣΕΝΑΡΙΟ ΥΨΗΛΩΝ ΕΚΠΟΜΠΩΝ</a:t>
            </a:r>
          </a:p>
          <a:p>
            <a:r>
              <a:rPr lang="el-GR" dirty="0" smtClean="0"/>
              <a:t>ΣΕΝΑΡΙΟ ΧΑΜΗΛΩΝ ΕΚΠΟΜΠΩΝ</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62</a:t>
            </a:fld>
            <a:endParaRPr lang="en-GB"/>
          </a:p>
        </p:txBody>
      </p:sp>
      <p:pic>
        <p:nvPicPr>
          <p:cNvPr id="8194" name="Picture 2" descr="http://www.epa.gov/climatechange/images/science/ScenarioUSTemp-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3" y="39703"/>
            <a:ext cx="5724128" cy="681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34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 y="166637"/>
            <a:ext cx="3347864" cy="562074"/>
          </a:xfrm>
        </p:spPr>
        <p:txBody>
          <a:bodyPr>
            <a:normAutofit fontScale="90000"/>
          </a:bodyPr>
          <a:lstStyle/>
          <a:p>
            <a:r>
              <a:rPr lang="el-GR" dirty="0" smtClean="0"/>
              <a:t>ΒΡΟΧΟΠΤΩΣΗ</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63</a:t>
            </a:fld>
            <a:endParaRPr lang="en-GB"/>
          </a:p>
        </p:txBody>
      </p:sp>
      <p:pic>
        <p:nvPicPr>
          <p:cNvPr id="9218" name="Picture 2" descr="http://www.epa.gov/climatechange/images/science/GlobalPrecipMap-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307" y="447674"/>
            <a:ext cx="5619750" cy="64103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601" y="836712"/>
            <a:ext cx="3830319" cy="5904656"/>
          </a:xfrm>
        </p:spPr>
        <p:txBody>
          <a:bodyPr>
            <a:noAutofit/>
          </a:bodyPr>
          <a:lstStyle/>
          <a:p>
            <a:r>
              <a:rPr lang="el-GR" sz="2400" dirty="0" smtClean="0"/>
              <a:t>ΕΠΑΝΩ: </a:t>
            </a:r>
            <a:r>
              <a:rPr lang="el-GR" sz="2000" dirty="0" smtClean="0"/>
              <a:t>ΠΡΟΒΛΕΨΕΙΣ ΔΕΚΕΜΒΡΙΟΥ, ΙΑΝΟΥΑΡΙΟΥ, ΦΕΒΡΟΥΑΡΙΟΥ</a:t>
            </a:r>
          </a:p>
          <a:p>
            <a:pPr>
              <a:spcBef>
                <a:spcPts val="0"/>
              </a:spcBef>
            </a:pPr>
            <a:endParaRPr lang="el-GR" sz="2400" dirty="0" smtClean="0"/>
          </a:p>
          <a:p>
            <a:r>
              <a:rPr lang="el-GR" sz="2400" dirty="0" smtClean="0"/>
              <a:t>ΚΑΤΩ: </a:t>
            </a:r>
            <a:r>
              <a:rPr lang="el-GR" sz="2000" dirty="0" smtClean="0"/>
              <a:t>ΠΡΟΒΛΕΨΕΙΣ ΙΟΥΝΙΟΥ, ΙΟΥΛΙΟΥ, ΑΥΓΟΥΣΤΟΥ</a:t>
            </a:r>
          </a:p>
          <a:p>
            <a:pPr marL="0" indent="0">
              <a:spcBef>
                <a:spcPts val="0"/>
              </a:spcBef>
              <a:buNone/>
            </a:pPr>
            <a:endParaRPr lang="el-GR" sz="2400" dirty="0" smtClean="0"/>
          </a:p>
          <a:p>
            <a:r>
              <a:rPr lang="el-GR" sz="2400" dirty="0" smtClean="0"/>
              <a:t>ΜΠΛΕ &amp; ΠΡΑΣΙΝΟ : ΑΥΞΗΣΗ ΒΡΟΧΟΠΤΩΣΗΣ</a:t>
            </a:r>
          </a:p>
          <a:p>
            <a:endParaRPr lang="el-GR" sz="2400" dirty="0" smtClean="0"/>
          </a:p>
          <a:p>
            <a:r>
              <a:rPr lang="el-GR" sz="2400" dirty="0" smtClean="0"/>
              <a:t>ΚΙΤΡΙΝΟ/ΡΟΖ : ΜΕΙΩΣΗ ΒΡΟΧΟΠΤΩΣΗΣ</a:t>
            </a:r>
            <a:endParaRPr lang="en-GB" sz="2400" dirty="0"/>
          </a:p>
        </p:txBody>
      </p:sp>
    </p:spTree>
    <p:extLst>
      <p:ext uri="{BB962C8B-B14F-4D97-AF65-F5344CB8AC3E}">
        <p14:creationId xmlns:p14="http://schemas.microsoft.com/office/powerpoint/2010/main" val="32191280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ΜΟΝΤΕΛΟ : ΑΠΩΛΕΙΕΣ ΠΑΓΩΝ (ΩΚΕΑΝΟΙ)</a:t>
            </a:r>
            <a:endParaRPr lang="en-GB" dirty="0"/>
          </a:p>
        </p:txBody>
      </p:sp>
      <p:sp>
        <p:nvSpPr>
          <p:cNvPr id="3" name="Content Placeholder 2"/>
          <p:cNvSpPr>
            <a:spLocks noGrp="1"/>
          </p:cNvSpPr>
          <p:nvPr>
            <p:ph idx="1"/>
          </p:nvPr>
        </p:nvSpPr>
        <p:spPr>
          <a:xfrm>
            <a:off x="0" y="980728"/>
            <a:ext cx="3635896" cy="5145435"/>
          </a:xfrm>
        </p:spPr>
        <p:txBody>
          <a:bodyPr>
            <a:normAutofit fontScale="92500"/>
          </a:bodyPr>
          <a:lstStyle/>
          <a:p>
            <a:r>
              <a:rPr lang="el-GR" dirty="0" smtClean="0"/>
              <a:t>ΣΗΜΕΡΑ</a:t>
            </a:r>
          </a:p>
          <a:p>
            <a:r>
              <a:rPr lang="el-GR" dirty="0" smtClean="0"/>
              <a:t>Α : ΜΑΡΤΙΟΣ</a:t>
            </a:r>
          </a:p>
          <a:p>
            <a:r>
              <a:rPr lang="el-GR" dirty="0" smtClean="0"/>
              <a:t>Β : ΣΕΠΤΕΜΒΡΙΟΣ</a:t>
            </a:r>
          </a:p>
          <a:p>
            <a:endParaRPr lang="el-GR" dirty="0"/>
          </a:p>
          <a:p>
            <a:r>
              <a:rPr lang="el-GR" dirty="0" smtClean="0"/>
              <a:t>ΤΕΛΟΣ 21</a:t>
            </a:r>
            <a:r>
              <a:rPr lang="el-GR" baseline="30000" dirty="0" smtClean="0"/>
              <a:t>ου</a:t>
            </a:r>
            <a:r>
              <a:rPr lang="el-GR" dirty="0" smtClean="0"/>
              <a:t> ΑΙΩΝΑ</a:t>
            </a:r>
          </a:p>
          <a:p>
            <a:r>
              <a:rPr lang="en-GB" dirty="0" smtClean="0"/>
              <a:t>C : </a:t>
            </a:r>
            <a:r>
              <a:rPr lang="el-GR" dirty="0" smtClean="0"/>
              <a:t>ΜΑΡΤΙΟΣ </a:t>
            </a:r>
            <a:r>
              <a:rPr lang="el-GR" sz="2000" dirty="0" smtClean="0"/>
              <a:t>(ΛΕΠΤΟΤΕΡΟ ΣΤΡΩΜΑ ΠΑΓΟΥ)</a:t>
            </a:r>
          </a:p>
          <a:p>
            <a:r>
              <a:rPr lang="en-GB" dirty="0" smtClean="0"/>
              <a:t>D : </a:t>
            </a:r>
            <a:r>
              <a:rPr lang="el-GR" dirty="0" smtClean="0"/>
              <a:t>ΣΕΠΤΕΜΒΡΙΟΣ </a:t>
            </a:r>
            <a:r>
              <a:rPr lang="el-GR" sz="2000" dirty="0" smtClean="0"/>
              <a:t>(ΧΩΡΙΣ ΠΑΓΟ)</a:t>
            </a:r>
            <a:endParaRPr lang="en-GB" sz="200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64</a:t>
            </a:fld>
            <a:endParaRPr lang="en-GB"/>
          </a:p>
        </p:txBody>
      </p:sp>
      <p:pic>
        <p:nvPicPr>
          <p:cNvPr id="10242" name="Picture 2" descr="Four maps of the Arctic showing mean sea-ice thickness - two for March and two for September. The maps show that the depth of sea-ice is much deeper (with a significant portion of the map with more than 6 feet sea-ice thickness) for the March images. The depth of the ice is thinner in the September images. Melting unter the A1B emissions scenario (the bottom two maps) shows significantly thinner sea-ice thickness for both the March and September 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920526"/>
            <a:ext cx="6012160" cy="492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41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65</a:t>
            </a:fld>
            <a:endParaRPr lang="en-GB"/>
          </a:p>
        </p:txBody>
      </p:sp>
      <p:pic>
        <p:nvPicPr>
          <p:cNvPr id="11266" name="Picture 2" descr="http://www.epa.gov/climatechange/images/science/ScenarioSLRGraph-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3067"/>
            <a:ext cx="9144000" cy="59449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Photograph of river running through glac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268760"/>
            <a:ext cx="4032448" cy="33549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9036496" cy="778098"/>
          </a:xfrm>
        </p:spPr>
        <p:txBody>
          <a:bodyPr>
            <a:normAutofit/>
          </a:bodyPr>
          <a:lstStyle/>
          <a:p>
            <a:r>
              <a:rPr lang="el-GR" dirty="0" smtClean="0"/>
              <a:t>ΣΤΑΘΜΗ ΘΑΛΑΣΣΑΣ</a:t>
            </a:r>
            <a:r>
              <a:rPr lang="en-GB" dirty="0" smtClean="0"/>
              <a:t> : </a:t>
            </a:r>
            <a:r>
              <a:rPr lang="el-GR" dirty="0" smtClean="0"/>
              <a:t>ΜΕΤΑΒΟΛΗ</a:t>
            </a:r>
            <a:endParaRPr lang="en-GB" dirty="0"/>
          </a:p>
        </p:txBody>
      </p:sp>
    </p:spTree>
    <p:extLst>
      <p:ext uri="{BB962C8B-B14F-4D97-AF65-F5344CB8AC3E}">
        <p14:creationId xmlns:p14="http://schemas.microsoft.com/office/powerpoint/2010/main" val="8301104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00"/>
            <a:ext cx="8229600" cy="562074"/>
          </a:xfrm>
        </p:spPr>
        <p:txBody>
          <a:bodyPr>
            <a:noAutofit/>
          </a:bodyPr>
          <a:lstStyle/>
          <a:p>
            <a:r>
              <a:rPr lang="el-GR" dirty="0" smtClean="0">
                <a:solidFill>
                  <a:schemeClr val="tx2">
                    <a:lumMod val="75000"/>
                  </a:schemeClr>
                </a:solidFill>
              </a:rPr>
              <a:t>ΟΞΙΝΙΣΗ ΩΚΕΑΝΩΝ ΛΟΓΩ ΔΙΑΛΥΣΗΣ </a:t>
            </a:r>
            <a:r>
              <a:rPr lang="en-GB" dirty="0" smtClean="0">
                <a:solidFill>
                  <a:schemeClr val="tx2">
                    <a:lumMod val="75000"/>
                  </a:schemeClr>
                </a:solidFill>
              </a:rPr>
              <a:t>CO</a:t>
            </a:r>
            <a:r>
              <a:rPr lang="en-GB" baseline="-25000" dirty="0" smtClean="0">
                <a:solidFill>
                  <a:schemeClr val="tx2">
                    <a:lumMod val="75000"/>
                  </a:schemeClr>
                </a:solidFill>
              </a:rPr>
              <a:t>2</a:t>
            </a:r>
            <a:endParaRPr lang="en-GB" baseline="-25000" dirty="0">
              <a:solidFill>
                <a:schemeClr val="tx2">
                  <a:lumMod val="75000"/>
                </a:schemeClr>
              </a:solidFill>
            </a:endParaRP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66</a:t>
            </a:fld>
            <a:endParaRPr lang="en-GB"/>
          </a:p>
        </p:txBody>
      </p:sp>
      <p:pic>
        <p:nvPicPr>
          <p:cNvPr id="12290" name="Picture 2" descr="http://www.epa.gov/climatechange/images/science/CalciumCarbonateMap-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743419"/>
            <a:ext cx="7386414" cy="61145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4365104"/>
            <a:ext cx="5456895" cy="2296354"/>
          </a:xfrm>
        </p:spPr>
        <p:txBody>
          <a:bodyPr>
            <a:normAutofit fontScale="85000" lnSpcReduction="10000"/>
          </a:bodyPr>
          <a:lstStyle/>
          <a:p>
            <a:pPr marL="0" indent="0">
              <a:buNone/>
            </a:pPr>
            <a:r>
              <a:rPr lang="el-GR" dirty="0" smtClean="0"/>
              <a:t>ΤΟ </a:t>
            </a:r>
            <a:r>
              <a:rPr lang="en-GB" dirty="0" smtClean="0"/>
              <a:t>pH </a:t>
            </a:r>
            <a:r>
              <a:rPr lang="el-GR" dirty="0" smtClean="0"/>
              <a:t>ΤΩΝ ΩΚΕΑΝΩΝ ΕΧΕΙ ΜΕΙΩΘΕΙ ΚΑΤΑ 0.1 </a:t>
            </a:r>
            <a:r>
              <a:rPr lang="en-GB" dirty="0" smtClean="0"/>
              <a:t>pH </a:t>
            </a:r>
            <a:r>
              <a:rPr lang="el-GR" dirty="0" smtClean="0"/>
              <a:t>ΑΠΟ ΤΗΝ ΠΡΟ-ΒΙΟΜΗΧΑΝΙΚΗ ΠΕΡΙΟΔΟ.</a:t>
            </a:r>
          </a:p>
          <a:p>
            <a:pPr marL="0" indent="0">
              <a:buNone/>
            </a:pPr>
            <a:endParaRPr lang="el-GR" dirty="0"/>
          </a:p>
          <a:p>
            <a:pPr marL="0" indent="0">
              <a:buNone/>
            </a:pPr>
            <a:r>
              <a:rPr lang="el-GR" dirty="0" smtClean="0"/>
              <a:t>(ΑΥΞΗΣΗ ΟΞΥΤΗΤΑΣ 25%)</a:t>
            </a:r>
            <a:endParaRPr lang="en-GB" dirty="0"/>
          </a:p>
        </p:txBody>
      </p:sp>
      <p:sp>
        <p:nvSpPr>
          <p:cNvPr id="6" name="Rectangle 5"/>
          <p:cNvSpPr/>
          <p:nvPr/>
        </p:nvSpPr>
        <p:spPr>
          <a:xfrm>
            <a:off x="32929" y="980728"/>
            <a:ext cx="648072" cy="288032"/>
          </a:xfrm>
          <a:prstGeom prst="rect">
            <a:avLst/>
          </a:prstGeom>
          <a:solidFill>
            <a:schemeClr val="accent3">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27584" y="980728"/>
            <a:ext cx="936104" cy="28803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&gt; 4.0</a:t>
            </a:r>
            <a:endParaRPr lang="en-GB" dirty="0">
              <a:solidFill>
                <a:srgbClr val="FF0000"/>
              </a:solidFill>
            </a:endParaRPr>
          </a:p>
        </p:txBody>
      </p:sp>
      <p:sp>
        <p:nvSpPr>
          <p:cNvPr id="9" name="Rectangle 8"/>
          <p:cNvSpPr/>
          <p:nvPr/>
        </p:nvSpPr>
        <p:spPr>
          <a:xfrm>
            <a:off x="32929" y="1556792"/>
            <a:ext cx="648072" cy="288032"/>
          </a:xfrm>
          <a:prstGeom prst="rect">
            <a:avLst/>
          </a:prstGeom>
          <a:solidFill>
            <a:srgbClr val="DBC05B"/>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2929" y="2204864"/>
            <a:ext cx="648072" cy="288032"/>
          </a:xfrm>
          <a:prstGeom prst="rect">
            <a:avLst/>
          </a:prstGeom>
          <a:solidFill>
            <a:schemeClr val="accent6">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2929" y="2852936"/>
            <a:ext cx="648072" cy="288032"/>
          </a:xfrm>
          <a:prstGeom prst="rect">
            <a:avLst/>
          </a:prstGeom>
          <a:solidFill>
            <a:srgbClr val="D1838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7584" y="1556792"/>
            <a:ext cx="936104" cy="28803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3.5 - 4.0</a:t>
            </a:r>
            <a:endParaRPr lang="en-GB" dirty="0">
              <a:solidFill>
                <a:srgbClr val="FF0000"/>
              </a:solidFill>
            </a:endParaRPr>
          </a:p>
        </p:txBody>
      </p:sp>
      <p:sp>
        <p:nvSpPr>
          <p:cNvPr id="13" name="Rectangle 12"/>
          <p:cNvSpPr/>
          <p:nvPr/>
        </p:nvSpPr>
        <p:spPr>
          <a:xfrm>
            <a:off x="827584" y="2204864"/>
            <a:ext cx="936104" cy="28803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3 - 3.5</a:t>
            </a:r>
            <a:endParaRPr lang="en-GB" dirty="0">
              <a:solidFill>
                <a:srgbClr val="FF0000"/>
              </a:solidFill>
            </a:endParaRPr>
          </a:p>
        </p:txBody>
      </p:sp>
      <p:sp>
        <p:nvSpPr>
          <p:cNvPr id="14" name="Rectangle 13"/>
          <p:cNvSpPr/>
          <p:nvPr/>
        </p:nvSpPr>
        <p:spPr>
          <a:xfrm>
            <a:off x="827584" y="2852936"/>
            <a:ext cx="936104" cy="288032"/>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&lt; 3.5</a:t>
            </a:r>
            <a:endParaRPr lang="en-GB" dirty="0">
              <a:solidFill>
                <a:srgbClr val="FF0000"/>
              </a:solidFill>
            </a:endParaRPr>
          </a:p>
        </p:txBody>
      </p:sp>
    </p:spTree>
    <p:extLst>
      <p:ext uri="{BB962C8B-B14F-4D97-AF65-F5344CB8AC3E}">
        <p14:creationId xmlns:p14="http://schemas.microsoft.com/office/powerpoint/2010/main" val="39983868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ΚΛΙΜΑ : ΤΙ ΓΝΩΡΙΖΟΥΜΕ ΓΙΑ ΜΕΤΑΒΟΛΕΣ ΣΤΟ ΠΑΡΕΛΘΟΝ</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67</a:t>
            </a:fld>
            <a:endParaRPr lang="en-GB"/>
          </a:p>
        </p:txBody>
      </p:sp>
    </p:spTree>
    <p:extLst>
      <p:ext uri="{BB962C8B-B14F-4D97-AF65-F5344CB8AC3E}">
        <p14:creationId xmlns:p14="http://schemas.microsoft.com/office/powerpoint/2010/main" val="1984398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Autofit/>
          </a:bodyPr>
          <a:lstStyle/>
          <a:p>
            <a:pPr eaLnBrk="1" fontAlgn="auto" hangingPunct="1">
              <a:spcAft>
                <a:spcPts val="0"/>
              </a:spcAft>
              <a:defRPr/>
            </a:pPr>
            <a:r>
              <a:rPr lang="el-GR" sz="2800" dirty="0">
                <a:solidFill>
                  <a:srgbClr val="C00000"/>
                </a:solidFill>
              </a:rPr>
              <a:t>ΚΛΙΜΑΤΙΚΕΣ ΑΛΛΑΓΕΣ: </a:t>
            </a:r>
            <a:r>
              <a:rPr lang="el-GR" sz="5400" dirty="0">
                <a:solidFill>
                  <a:srgbClr val="C00000"/>
                </a:solidFill>
              </a:rPr>
              <a:t/>
            </a:r>
            <a:br>
              <a:rPr lang="el-GR" sz="5400" dirty="0">
                <a:solidFill>
                  <a:srgbClr val="C00000"/>
                </a:solidFill>
              </a:rPr>
            </a:br>
            <a:r>
              <a:rPr lang="el-GR" sz="2800" dirty="0">
                <a:solidFill>
                  <a:srgbClr val="C00000"/>
                </a:solidFill>
              </a:rPr>
              <a:t>ΕΧΟΥΝ ΔΙΑΜΟΡΦΩΣΕΙ ΤΗΝ ΕΞΕΛΙΞΗ ΤΟΥ ΑΝΘΡΩΠΟΥ</a:t>
            </a:r>
          </a:p>
        </p:txBody>
      </p:sp>
      <p:sp>
        <p:nvSpPr>
          <p:cNvPr id="28674" name="Rectangle 3"/>
          <p:cNvSpPr>
            <a:spLocks noGrp="1" noChangeArrowheads="1"/>
          </p:cNvSpPr>
          <p:nvPr>
            <p:ph idx="1"/>
          </p:nvPr>
        </p:nvSpPr>
        <p:spPr/>
        <p:txBody>
          <a:bodyPr>
            <a:noAutofit/>
          </a:bodyPr>
          <a:lstStyle/>
          <a:p>
            <a:pPr eaLnBrk="1" hangingPunct="1"/>
            <a:endParaRPr lang="el-GR" sz="4000" dirty="0" smtClean="0"/>
          </a:p>
          <a:p>
            <a:pPr eaLnBrk="1" hangingPunct="1"/>
            <a:r>
              <a:rPr lang="el-GR" sz="2800" dirty="0" smtClean="0"/>
              <a:t>ΠΡΙΝ ΑΠΟ :   65,000,000 ΕΤΗ  </a:t>
            </a:r>
          </a:p>
          <a:p>
            <a:pPr eaLnBrk="1" hangingPunct="1">
              <a:buFontTx/>
              <a:buNone/>
            </a:pPr>
            <a:endParaRPr lang="el-GR" sz="2800" dirty="0" smtClean="0"/>
          </a:p>
          <a:p>
            <a:pPr eaLnBrk="1" hangingPunct="1">
              <a:lnSpc>
                <a:spcPct val="130000"/>
              </a:lnSpc>
            </a:pPr>
            <a:r>
              <a:rPr lang="el-GR" sz="2800" dirty="0" smtClean="0"/>
              <a:t>Η ΣΥΝΤΡΙΒΗ ΑΣΤΕΡΟΕΙΔΟΥΣ ΟΔΗΓΗΣΕ ΣΕ ΕΚΛΥΣΗ ΝΕΦΟΥΣ ΣΚΟΝΗΣ ΠΟΥ «ΚΡΥΩΣΕ» ΤΗ ΓΗ ΑΡΚΕΤΑ ΧΡΟΝΙΑ ΏΣΤΕ ΝΑ ΕΞΑΦΑΝΙΣΤΟΥΝ ΜΕΓΑΛΑ ΖΩΑ ΚΑΙ ΒΛΑΣΤΗΣΗ ΚΑΘΩΣ Η ΤΡΟΦΙΚΗ ΑΛΥΣΙΔΑ ΚΑΤΕΡΡΕΥΣΕ</a:t>
            </a:r>
          </a:p>
        </p:txBody>
      </p:sp>
    </p:spTree>
    <p:extLst>
      <p:ext uri="{BB962C8B-B14F-4D97-AF65-F5344CB8AC3E}">
        <p14:creationId xmlns:p14="http://schemas.microsoft.com/office/powerpoint/2010/main" val="15218968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23528" y="274638"/>
            <a:ext cx="8610160" cy="778098"/>
          </a:xfrm>
        </p:spPr>
        <p:txBody>
          <a:bodyPr>
            <a:noAutofit/>
          </a:bodyPr>
          <a:lstStyle/>
          <a:p>
            <a:pPr eaLnBrk="1" fontAlgn="auto" hangingPunct="1">
              <a:spcAft>
                <a:spcPts val="0"/>
              </a:spcAft>
              <a:defRPr/>
            </a:pPr>
            <a:r>
              <a:rPr lang="el-GR" sz="2800" dirty="0">
                <a:solidFill>
                  <a:srgbClr val="C00000"/>
                </a:solidFill>
                <a:latin typeface="Cambria" panose="02040503050406030204" pitchFamily="18" charset="0"/>
              </a:rPr>
              <a:t>ΚΛΙΜΑΤΙΚΕΣ ΑΛΛΑΓΕΣ: </a:t>
            </a:r>
            <a:br>
              <a:rPr lang="el-GR" sz="2800" dirty="0">
                <a:solidFill>
                  <a:srgbClr val="C00000"/>
                </a:solidFill>
                <a:latin typeface="Cambria" panose="02040503050406030204" pitchFamily="18" charset="0"/>
              </a:rPr>
            </a:br>
            <a:r>
              <a:rPr lang="el-GR" sz="2800" dirty="0">
                <a:solidFill>
                  <a:srgbClr val="C00000"/>
                </a:solidFill>
                <a:latin typeface="Cambria" panose="02040503050406030204" pitchFamily="18" charset="0"/>
              </a:rPr>
              <a:t>ΕΧΟΥΝ ΔΙΑΜΟΡΦΩΣΕΙ ΤΗΝ ΕΞΕΛΙΞΗ ΤΟΥ ΑΝΘΡΩΠΟΥ</a:t>
            </a:r>
          </a:p>
        </p:txBody>
      </p:sp>
      <p:sp>
        <p:nvSpPr>
          <p:cNvPr id="29698" name="Rectangle 3"/>
          <p:cNvSpPr>
            <a:spLocks noGrp="1" noChangeArrowheads="1"/>
          </p:cNvSpPr>
          <p:nvPr>
            <p:ph idx="1"/>
          </p:nvPr>
        </p:nvSpPr>
        <p:spPr>
          <a:xfrm>
            <a:off x="683568" y="1447800"/>
            <a:ext cx="8250120" cy="5149552"/>
          </a:xfrm>
        </p:spPr>
        <p:txBody>
          <a:bodyPr>
            <a:noAutofit/>
          </a:bodyPr>
          <a:lstStyle/>
          <a:p>
            <a:pPr algn="r" eaLnBrk="1" hangingPunct="1"/>
            <a:r>
              <a:rPr lang="el-GR" sz="2800" dirty="0" smtClean="0">
                <a:latin typeface="Cambria" panose="02040503050406030204" pitchFamily="18" charset="0"/>
              </a:rPr>
              <a:t>-</a:t>
            </a:r>
            <a:r>
              <a:rPr lang="en-US" sz="2800" dirty="0" smtClean="0">
                <a:latin typeface="Cambria" panose="02040503050406030204" pitchFamily="18" charset="0"/>
              </a:rPr>
              <a:t> </a:t>
            </a:r>
            <a:r>
              <a:rPr lang="el-GR" sz="2800" dirty="0" smtClean="0">
                <a:latin typeface="Cambria" panose="02040503050406030204" pitchFamily="18" charset="0"/>
              </a:rPr>
              <a:t>10,000,000 π.π.    ΞΗΡΑΣΙΑ</a:t>
            </a:r>
          </a:p>
          <a:p>
            <a:pPr algn="r" eaLnBrk="1" hangingPunct="1"/>
            <a:r>
              <a:rPr lang="el-GR" sz="2800" dirty="0" smtClean="0">
                <a:latin typeface="Cambria" panose="02040503050406030204" pitchFamily="18" charset="0"/>
              </a:rPr>
              <a:t>-</a:t>
            </a:r>
            <a:r>
              <a:rPr lang="en-US" sz="2800" dirty="0" smtClean="0">
                <a:latin typeface="Cambria" panose="02040503050406030204" pitchFamily="18" charset="0"/>
              </a:rPr>
              <a:t> </a:t>
            </a:r>
            <a:r>
              <a:rPr lang="el-GR" sz="2800" dirty="0" smtClean="0">
                <a:latin typeface="Cambria" panose="02040503050406030204" pitchFamily="18" charset="0"/>
              </a:rPr>
              <a:t>3,000,000 π.π. ΠΤΩΣΗ ΘΕΡΜΟΚΡΑΣΙΑΣ</a:t>
            </a:r>
          </a:p>
          <a:p>
            <a:pPr algn="r" eaLnBrk="1" hangingPunct="1"/>
            <a:r>
              <a:rPr lang="el-GR" sz="2800" dirty="0" smtClean="0">
                <a:latin typeface="Cambria" panose="02040503050406030204" pitchFamily="18" charset="0"/>
              </a:rPr>
              <a:t>ΤΑ ΔΑΣΗ ΤΗΣ ΑΦΡΙΚΗΣ ΑΝΤΙΚΑΘΙΣΤΑΝΤΑΙ ΜΕ ΣΑΒΑΝΝΑ</a:t>
            </a:r>
          </a:p>
          <a:p>
            <a:pPr algn="r" eaLnBrk="1" hangingPunct="1"/>
            <a:r>
              <a:rPr lang="el-GR" sz="2800" dirty="0" smtClean="0">
                <a:latin typeface="Cambria" panose="02040503050406030204" pitchFamily="18" charset="0"/>
              </a:rPr>
              <a:t>ΕΞΕΛΙΞΗ ΑΝΘΡΩΠΟΕΙΔΩΝ ΣΤΗ </a:t>
            </a:r>
            <a:r>
              <a:rPr lang="en-US" sz="2800" dirty="0" smtClean="0">
                <a:latin typeface="Cambria" panose="02040503050406030204" pitchFamily="18" charset="0"/>
              </a:rPr>
              <a:t>GREAT RIFT VALLEY OF AFRICA : </a:t>
            </a:r>
            <a:endParaRPr lang="el-GR" sz="2800" dirty="0" smtClean="0">
              <a:latin typeface="Cambria" panose="02040503050406030204" pitchFamily="18" charset="0"/>
            </a:endParaRPr>
          </a:p>
          <a:p>
            <a:pPr algn="r" eaLnBrk="1" hangingPunct="1"/>
            <a:r>
              <a:rPr lang="el-GR" sz="2800" dirty="0" smtClean="0">
                <a:latin typeface="Cambria" panose="02040503050406030204" pitchFamily="18" charset="0"/>
              </a:rPr>
              <a:t>ΟΡΘΙΟ ΠΕΡΠΑΤΗΜΑ </a:t>
            </a:r>
            <a:endParaRPr lang="en-US" sz="2800" dirty="0" smtClean="0">
              <a:latin typeface="Cambria" panose="02040503050406030204" pitchFamily="18" charset="0"/>
            </a:endParaRPr>
          </a:p>
          <a:p>
            <a:pPr lvl="1" algn="r" eaLnBrk="1" hangingPunct="1"/>
            <a:r>
              <a:rPr lang="el-GR" sz="2000" dirty="0" smtClean="0">
                <a:latin typeface="Cambria" panose="02040503050406030204" pitchFamily="18" charset="0"/>
              </a:rPr>
              <a:t>(ΛΙΓΩΤΕΡΗ ΕΚΘΕΣΗ ΣΕ ΗΛΙΑΚΗ ΑΚΤΙΝΟΒΟΛΙΑ &amp; </a:t>
            </a:r>
            <a:endParaRPr lang="en-US" sz="2000" dirty="0" smtClean="0">
              <a:latin typeface="Cambria" panose="02040503050406030204" pitchFamily="18" charset="0"/>
            </a:endParaRPr>
          </a:p>
          <a:p>
            <a:pPr lvl="1" algn="r" eaLnBrk="1" hangingPunct="1"/>
            <a:r>
              <a:rPr lang="el-GR" sz="2000" dirty="0" smtClean="0">
                <a:latin typeface="Cambria" panose="02040503050406030204" pitchFamily="18" charset="0"/>
              </a:rPr>
              <a:t>ΕΛΕΥΘΕΡΙΑ ΚΙΝΗΣΕΩΝ) </a:t>
            </a:r>
            <a:r>
              <a:rPr lang="el-GR" sz="2000" u="sng" dirty="0" smtClean="0">
                <a:latin typeface="Cambria" panose="02040503050406030204" pitchFamily="18" charset="0"/>
              </a:rPr>
              <a:t>ΚΑΙ</a:t>
            </a:r>
            <a:r>
              <a:rPr lang="el-GR" sz="2000" dirty="0" smtClean="0">
                <a:latin typeface="Cambria" panose="02040503050406030204" pitchFamily="18" charset="0"/>
              </a:rPr>
              <a:t> </a:t>
            </a:r>
            <a:endParaRPr lang="en-US" sz="2000" dirty="0" smtClean="0">
              <a:latin typeface="Cambria" panose="02040503050406030204" pitchFamily="18" charset="0"/>
            </a:endParaRPr>
          </a:p>
          <a:p>
            <a:pPr lvl="1" algn="r" eaLnBrk="1" hangingPunct="1"/>
            <a:r>
              <a:rPr lang="el-GR" sz="2000" dirty="0" smtClean="0">
                <a:latin typeface="Cambria" panose="02040503050406030204" pitchFamily="18" charset="0"/>
              </a:rPr>
              <a:t>ΜΕΓΑΛΥΤΕΡΟΣ ΕΓΚΕΦΑΛΟΣ </a:t>
            </a:r>
            <a:r>
              <a:rPr lang="el-GR" sz="2000" u="sng" dirty="0" smtClean="0">
                <a:latin typeface="Cambria" panose="02040503050406030204" pitchFamily="18" charset="0"/>
              </a:rPr>
              <a:t>ΚΑΙ</a:t>
            </a:r>
            <a:r>
              <a:rPr lang="el-GR" sz="2000" dirty="0" smtClean="0">
                <a:latin typeface="Cambria" panose="02040503050406030204" pitchFamily="18" charset="0"/>
              </a:rPr>
              <a:t> </a:t>
            </a:r>
            <a:endParaRPr lang="en-US" sz="2000" dirty="0" smtClean="0">
              <a:latin typeface="Cambria" panose="02040503050406030204" pitchFamily="18" charset="0"/>
            </a:endParaRPr>
          </a:p>
          <a:p>
            <a:pPr lvl="1" algn="r" eaLnBrk="1" hangingPunct="1"/>
            <a:r>
              <a:rPr lang="el-GR" sz="2000" dirty="0" smtClean="0">
                <a:latin typeface="Cambria" panose="02040503050406030204" pitchFamily="18" charset="0"/>
              </a:rPr>
              <a:t>ΧΟΡΤΟΦΑΓΟΣ/ΚΡΕΑΤΟΦΑΓΟΣ</a:t>
            </a:r>
          </a:p>
        </p:txBody>
      </p:sp>
    </p:spTree>
    <p:extLst>
      <p:ext uri="{BB962C8B-B14F-4D97-AF65-F5344CB8AC3E}">
        <p14:creationId xmlns:p14="http://schemas.microsoft.com/office/powerpoint/2010/main" val="3209937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ΚΛΙΜΑΤΙΚΗ ΑΛΛΑΓΗ &amp; ΠΡΩΤΟΚΟΛΛΟ ΤΟΥ ΚΥΟΤΟ</a:t>
            </a:r>
            <a:endParaRPr lang="en-GB" dirty="0"/>
          </a:p>
        </p:txBody>
      </p:sp>
      <p:sp>
        <p:nvSpPr>
          <p:cNvPr id="3" name="Subtitle 2"/>
          <p:cNvSpPr>
            <a:spLocks noGrp="1"/>
          </p:cNvSpPr>
          <p:nvPr>
            <p:ph type="subTitle" idx="1"/>
          </p:nvPr>
        </p:nvSpPr>
        <p:spPr>
          <a:xfrm>
            <a:off x="1371600" y="4797152"/>
            <a:ext cx="6400800" cy="841648"/>
          </a:xfrm>
        </p:spPr>
        <p:txBody>
          <a:bodyPr/>
          <a:lstStyle/>
          <a:p>
            <a:r>
              <a:rPr lang="el-GR" dirty="0" smtClean="0"/>
              <a:t>Δ.ΧΑΡΑΛΑΜΠΟΠΟΥΛΟΣ</a:t>
            </a:r>
            <a:endParaRPr lang="en-GB" dirty="0"/>
          </a:p>
        </p:txBody>
      </p:sp>
    </p:spTree>
    <p:extLst>
      <p:ext uri="{BB962C8B-B14F-4D97-AF65-F5344CB8AC3E}">
        <p14:creationId xmlns:p14="http://schemas.microsoft.com/office/powerpoint/2010/main" val="708869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274638"/>
            <a:ext cx="8964488" cy="1143000"/>
          </a:xfrm>
        </p:spPr>
        <p:txBody>
          <a:bodyPr>
            <a:noAutofit/>
          </a:bodyPr>
          <a:lstStyle/>
          <a:p>
            <a:pPr eaLnBrk="1" fontAlgn="auto" hangingPunct="1">
              <a:spcAft>
                <a:spcPts val="0"/>
              </a:spcAft>
              <a:defRPr/>
            </a:pPr>
            <a:r>
              <a:rPr lang="el-GR" sz="2800" dirty="0">
                <a:solidFill>
                  <a:srgbClr val="C00000"/>
                </a:solidFill>
                <a:latin typeface="Cambria" panose="02040503050406030204" pitchFamily="18" charset="0"/>
              </a:rPr>
              <a:t>ΚΛΙΜΑΤΙΚΕΣ ΑΛΛΑΓΕΣ: </a:t>
            </a:r>
            <a:br>
              <a:rPr lang="el-GR" sz="2800" dirty="0">
                <a:solidFill>
                  <a:srgbClr val="C00000"/>
                </a:solidFill>
                <a:latin typeface="Cambria" panose="02040503050406030204" pitchFamily="18" charset="0"/>
              </a:rPr>
            </a:br>
            <a:r>
              <a:rPr lang="el-GR" sz="2800" dirty="0">
                <a:solidFill>
                  <a:srgbClr val="C00000"/>
                </a:solidFill>
                <a:latin typeface="Cambria" panose="02040503050406030204" pitchFamily="18" charset="0"/>
              </a:rPr>
              <a:t>ΕΧΟΥΝ ΔΙΑΜΟΡΦΩΣΕΙ ΤΗΝ ΕΞΕΛΙΞΗ ΤΟΥ ΑΝΘΡΩΠΟΥ</a:t>
            </a:r>
          </a:p>
        </p:txBody>
      </p:sp>
      <p:sp>
        <p:nvSpPr>
          <p:cNvPr id="30722" name="Rectangle 3"/>
          <p:cNvSpPr>
            <a:spLocks noGrp="1" noChangeArrowheads="1"/>
          </p:cNvSpPr>
          <p:nvPr>
            <p:ph idx="1"/>
          </p:nvPr>
        </p:nvSpPr>
        <p:spPr>
          <a:xfrm>
            <a:off x="1259632" y="1844825"/>
            <a:ext cx="7427168" cy="4162276"/>
          </a:xfrm>
        </p:spPr>
        <p:txBody>
          <a:bodyPr>
            <a:noAutofit/>
          </a:bodyPr>
          <a:lstStyle/>
          <a:p>
            <a:pPr algn="r" eaLnBrk="1" hangingPunct="1"/>
            <a:r>
              <a:rPr lang="el-GR" dirty="0" smtClean="0"/>
              <a:t>ΕΠΟΧΗ ΠΑΓΕΤΩΝΩΝ 12,000 Π.Π. – </a:t>
            </a:r>
            <a:endParaRPr lang="en-US" dirty="0" smtClean="0"/>
          </a:p>
          <a:p>
            <a:pPr lvl="1" algn="r" eaLnBrk="1" hangingPunct="1"/>
            <a:r>
              <a:rPr lang="el-GR" sz="2000" dirty="0" smtClean="0"/>
              <a:t>ΠΤΩΣΗ ΣΤΑΘΜΗΣ ΩΚΕΑΝΩΝ</a:t>
            </a:r>
          </a:p>
          <a:p>
            <a:pPr algn="r" eaLnBrk="1" hangingPunct="1">
              <a:buFontTx/>
              <a:buChar char="-"/>
            </a:pPr>
            <a:r>
              <a:rPr lang="el-GR" sz="2800" dirty="0" smtClean="0"/>
              <a:t>ΟΔΗΓΕΙ ΣΕ ΜΕΤΑΝΑΣΤΕΥΣΕΙΣ ΣΕ ΑΜΕΡΙΚΗ</a:t>
            </a:r>
          </a:p>
          <a:p>
            <a:pPr algn="r" eaLnBrk="1" hangingPunct="1">
              <a:buFontTx/>
              <a:buNone/>
            </a:pPr>
            <a:endParaRPr lang="el-GR" sz="2800" dirty="0" smtClean="0"/>
          </a:p>
          <a:p>
            <a:pPr algn="r" eaLnBrk="1" hangingPunct="1"/>
            <a:r>
              <a:rPr lang="el-GR" i="1" dirty="0" smtClean="0"/>
              <a:t>ΜΙΚΡΗ</a:t>
            </a:r>
            <a:r>
              <a:rPr lang="el-GR" dirty="0" smtClean="0"/>
              <a:t> ΕΠΟΧΗ ΠΑΓΕΤΩΝΩΝ (ΑΡΧΕΣ ΜΕΣΑΙΩΝΑ)</a:t>
            </a:r>
          </a:p>
          <a:p>
            <a:pPr algn="r" eaLnBrk="1" hangingPunct="1">
              <a:buFontTx/>
              <a:buNone/>
            </a:pPr>
            <a:r>
              <a:rPr lang="el-GR" sz="2800" dirty="0" smtClean="0"/>
              <a:t>- ΟΔΗΓΕΙ ΣΕ ΠΕΡΙΟΔΟΥΣ ΞΗΡΑΣΙΑΣ, ΠΕΙΝΑΣ, &amp; ΣΕ ΕΠΑΝΑΣΤΑΣΕΙΣ</a:t>
            </a:r>
            <a:endParaRPr lang="el-GR" sz="2800" i="1" dirty="0" smtClean="0"/>
          </a:p>
        </p:txBody>
      </p:sp>
    </p:spTree>
    <p:extLst>
      <p:ext uri="{BB962C8B-B14F-4D97-AF65-F5344CB8AC3E}">
        <p14:creationId xmlns:p14="http://schemas.microsoft.com/office/powerpoint/2010/main" val="324689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pPr eaLnBrk="1" fontAlgn="auto" hangingPunct="1">
              <a:spcAft>
                <a:spcPts val="0"/>
              </a:spcAft>
              <a:defRPr/>
            </a:pPr>
            <a:r>
              <a:rPr lang="el-GR" sz="3200" dirty="0">
                <a:solidFill>
                  <a:srgbClr val="C00000"/>
                </a:solidFill>
                <a:latin typeface="+mn-lt"/>
                <a:ea typeface="+mn-ea"/>
                <a:cs typeface="+mn-cs"/>
              </a:rPr>
              <a:t>Α. ΚΛΙΜΑΤΙΚΕΣ ΑΛΛΑΓΕΣ: </a:t>
            </a:r>
          </a:p>
        </p:txBody>
      </p:sp>
      <p:sp>
        <p:nvSpPr>
          <p:cNvPr id="31746" name="Rectangle 3"/>
          <p:cNvSpPr>
            <a:spLocks noGrp="1" noChangeArrowheads="1"/>
          </p:cNvSpPr>
          <p:nvPr>
            <p:ph idx="1"/>
          </p:nvPr>
        </p:nvSpPr>
        <p:spPr/>
        <p:txBody>
          <a:bodyPr/>
          <a:lstStyle/>
          <a:p>
            <a:pPr eaLnBrk="1" hangingPunct="1">
              <a:buFontTx/>
              <a:buNone/>
            </a:pPr>
            <a:r>
              <a:rPr lang="el-GR" sz="2400" dirty="0" smtClean="0"/>
              <a:t>	</a:t>
            </a:r>
            <a:r>
              <a:rPr lang="el-GR" sz="2800" dirty="0" smtClean="0"/>
              <a:t>ΑΝΤΙΔΡΑΣΗ ΤΩΝ ΑΝΘΡΩΠΩΝ:</a:t>
            </a:r>
          </a:p>
          <a:p>
            <a:pPr eaLnBrk="1" hangingPunct="1">
              <a:buFontTx/>
              <a:buNone/>
            </a:pPr>
            <a:endParaRPr lang="el-GR" sz="3200" i="1" dirty="0" smtClean="0"/>
          </a:p>
          <a:p>
            <a:pPr eaLnBrk="1" hangingPunct="1"/>
            <a:r>
              <a:rPr lang="el-GR" sz="3200" i="1" dirty="0" smtClean="0"/>
              <a:t>ΠΡΟΣΑΡΜΟΓΗ</a:t>
            </a:r>
          </a:p>
          <a:p>
            <a:pPr eaLnBrk="1" hangingPunct="1"/>
            <a:r>
              <a:rPr lang="el-GR" sz="3200" i="1" dirty="0" smtClean="0"/>
              <a:t>ΜΕΤΑΝΑΣΤΕΥΣΗ</a:t>
            </a:r>
          </a:p>
          <a:p>
            <a:pPr eaLnBrk="1" hangingPunct="1"/>
            <a:r>
              <a:rPr lang="el-GR" sz="3200" i="1" dirty="0" smtClean="0"/>
              <a:t>ΑΝΑΠΤΥΞΗ ΕΥΦΥΙΑΣ</a:t>
            </a:r>
          </a:p>
        </p:txBody>
      </p:sp>
    </p:spTree>
    <p:extLst>
      <p:ext uri="{BB962C8B-B14F-4D97-AF65-F5344CB8AC3E}">
        <p14:creationId xmlns:p14="http://schemas.microsoft.com/office/powerpoint/2010/main" val="16151174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eaLnBrk="1" fontAlgn="auto" hangingPunct="1">
              <a:spcAft>
                <a:spcPts val="0"/>
              </a:spcAft>
              <a:defRPr/>
            </a:pPr>
            <a:r>
              <a:rPr lang="el-GR" sz="3200" dirty="0">
                <a:solidFill>
                  <a:srgbClr val="C00000"/>
                </a:solidFill>
                <a:latin typeface="+mn-lt"/>
                <a:ea typeface="+mn-ea"/>
                <a:cs typeface="+mn-cs"/>
              </a:rPr>
              <a:t>Β. ΚΛΙΜΑΤΙΚΕΣ ΑΛΛΑΓΕΣ: </a:t>
            </a:r>
          </a:p>
        </p:txBody>
      </p:sp>
      <p:sp>
        <p:nvSpPr>
          <p:cNvPr id="32770" name="Rectangle 3"/>
          <p:cNvSpPr>
            <a:spLocks noGrp="1" noChangeArrowheads="1"/>
          </p:cNvSpPr>
          <p:nvPr>
            <p:ph idx="1"/>
          </p:nvPr>
        </p:nvSpPr>
        <p:spPr/>
        <p:txBody>
          <a:bodyPr/>
          <a:lstStyle/>
          <a:p>
            <a:pPr eaLnBrk="1" hangingPunct="1">
              <a:buFontTx/>
              <a:buNone/>
            </a:pPr>
            <a:r>
              <a:rPr lang="el-GR" sz="2400" dirty="0" smtClean="0"/>
              <a:t>	ΣΗΜΕΡΑ:</a:t>
            </a:r>
          </a:p>
          <a:p>
            <a:pPr eaLnBrk="1" hangingPunct="1">
              <a:buFontTx/>
              <a:buNone/>
            </a:pPr>
            <a:endParaRPr lang="el-GR" sz="2400" dirty="0" smtClean="0"/>
          </a:p>
          <a:p>
            <a:pPr eaLnBrk="1" hangingPunct="1">
              <a:buFontTx/>
              <a:buChar char="-"/>
            </a:pPr>
            <a:r>
              <a:rPr lang="el-GR" sz="2400" dirty="0" smtClean="0"/>
              <a:t>ΑΝΑΠΤΥΞΗ ΒΙΟΜΗΧΑΝΙΑΣ</a:t>
            </a:r>
          </a:p>
          <a:p>
            <a:pPr eaLnBrk="1" hangingPunct="1">
              <a:buFontTx/>
              <a:buChar char="-"/>
            </a:pPr>
            <a:r>
              <a:rPr lang="el-GR" sz="2400" dirty="0" smtClean="0"/>
              <a:t>ΑΥΞΗΣΗ ΤΟΥ ΠΛΗΘΥΣΜΟΥ ΤΗΣ ΓΗΣ </a:t>
            </a:r>
          </a:p>
          <a:p>
            <a:pPr eaLnBrk="1" hangingPunct="1">
              <a:buFontTx/>
              <a:buNone/>
            </a:pPr>
            <a:r>
              <a:rPr lang="el-GR" sz="2400" dirty="0" smtClean="0"/>
              <a:t>	(ΑΔΥΝΑΜΙΑ ΜΕΤΑΝΑΣΤΕΥΣΗΣ, ΠΑΡΟΛΟ ΠΟΥ ΟΙ ΔΥΤΙΚΕΣ ΧΩΡΕΣ ΔΕΧΟΝΤΑΙ ΙΣΧΥΡΕΣ ΠΙΕΣΕΙΣ)</a:t>
            </a:r>
          </a:p>
          <a:p>
            <a:pPr eaLnBrk="1" hangingPunct="1">
              <a:buFontTx/>
              <a:buNone/>
            </a:pPr>
            <a:endParaRPr lang="el-GR" sz="2400" dirty="0" smtClean="0"/>
          </a:p>
          <a:p>
            <a:pPr eaLnBrk="1" hangingPunct="1">
              <a:buFontTx/>
              <a:buNone/>
            </a:pPr>
            <a:r>
              <a:rPr lang="el-GR" sz="2400" dirty="0" smtClean="0"/>
              <a:t>-	ΟΙ ΑΝΘΡΩΠΟΙ ΕΠΙΔΡΟΥΝ ΣΤΟ ΚΛΙΜΑ </a:t>
            </a:r>
          </a:p>
          <a:p>
            <a:pPr eaLnBrk="1" hangingPunct="1">
              <a:buFontTx/>
              <a:buNone/>
            </a:pPr>
            <a:r>
              <a:rPr lang="el-GR" sz="2400" dirty="0" smtClean="0"/>
              <a:t>	ΜΕ ΑΛΛΑΓΕΣ ΧΩΡΙΣ ΠΡΟΗΓΟΥΜΕΝΟ ΣΤΗΝ ΔΙΑΡΚΕΙΑ ΤΗΣ ΠΕΡΙΟΔΟΥ ΠΟΛΙΤΙΣΜΟΥ.</a:t>
            </a:r>
            <a:endParaRPr lang="el-GR" sz="3200" i="1" dirty="0" smtClean="0"/>
          </a:p>
        </p:txBody>
      </p:sp>
    </p:spTree>
    <p:extLst>
      <p:ext uri="{BB962C8B-B14F-4D97-AF65-F5344CB8AC3E}">
        <p14:creationId xmlns:p14="http://schemas.microsoft.com/office/powerpoint/2010/main" val="27520209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pPr eaLnBrk="1" fontAlgn="auto" hangingPunct="1">
              <a:spcAft>
                <a:spcPts val="0"/>
              </a:spcAft>
              <a:defRPr/>
            </a:pPr>
            <a:r>
              <a:rPr lang="el-GR" sz="3200" dirty="0">
                <a:solidFill>
                  <a:srgbClr val="C00000"/>
                </a:solidFill>
                <a:latin typeface="+mn-lt"/>
                <a:ea typeface="+mn-ea"/>
                <a:cs typeface="+mn-cs"/>
              </a:rPr>
              <a:t>Γ. ΚΛΙΜΑΤΙΚΕΣ ΑΛΛΑΓΕΣ: </a:t>
            </a:r>
          </a:p>
        </p:txBody>
      </p:sp>
      <p:sp>
        <p:nvSpPr>
          <p:cNvPr id="33794" name="Rectangle 3"/>
          <p:cNvSpPr>
            <a:spLocks noGrp="1" noChangeArrowheads="1"/>
          </p:cNvSpPr>
          <p:nvPr>
            <p:ph idx="1"/>
          </p:nvPr>
        </p:nvSpPr>
        <p:spPr/>
        <p:txBody>
          <a:bodyPr/>
          <a:lstStyle/>
          <a:p>
            <a:pPr marL="457200" indent="-457200" eaLnBrk="1" hangingPunct="1">
              <a:buFontTx/>
              <a:buNone/>
            </a:pPr>
            <a:r>
              <a:rPr lang="el-GR" sz="2400" dirty="0" smtClean="0"/>
              <a:t>	ΤΙ ΠΕΡΙΜΕΝΟΥΜΕ (ΕΠΙΣΤΗΜΟΝΙΚΑ ΤΕΚΜΗΡΙΩΜΕΝΟ):</a:t>
            </a:r>
          </a:p>
          <a:p>
            <a:pPr marL="457200" indent="-457200" eaLnBrk="1" hangingPunct="1">
              <a:buFontTx/>
              <a:buNone/>
            </a:pPr>
            <a:endParaRPr lang="el-GR" sz="2400" dirty="0" smtClean="0"/>
          </a:p>
          <a:p>
            <a:pPr marL="457200" indent="-457200" eaLnBrk="1" hangingPunct="1">
              <a:buFontTx/>
              <a:buAutoNum type="arabicPeriod"/>
            </a:pPr>
            <a:r>
              <a:rPr lang="el-GR" sz="2400" dirty="0" smtClean="0"/>
              <a:t>ΑΥΞΗΣΗ ΘΕΡΜΟΚΡΑΣΙΑΣ ΚΑΤ</a:t>
            </a:r>
            <a:r>
              <a:rPr lang="en-US" sz="2400" dirty="0" smtClean="0"/>
              <a:t>A</a:t>
            </a:r>
            <a:r>
              <a:rPr lang="el-GR" sz="2400" dirty="0" smtClean="0"/>
              <a:t>   </a:t>
            </a:r>
            <a:r>
              <a:rPr lang="el-GR" sz="3600" dirty="0" smtClean="0">
                <a:solidFill>
                  <a:srgbClr val="FF3300"/>
                </a:solidFill>
              </a:rPr>
              <a:t>1.0 – 3.5 </a:t>
            </a:r>
            <a:r>
              <a:rPr lang="el-GR" sz="3600" baseline="30000" dirty="0" smtClean="0">
                <a:solidFill>
                  <a:srgbClr val="FF3300"/>
                </a:solidFill>
              </a:rPr>
              <a:t>ο</a:t>
            </a:r>
            <a:r>
              <a:rPr lang="en-US" sz="3600" dirty="0" smtClean="0">
                <a:solidFill>
                  <a:srgbClr val="FF3300"/>
                </a:solidFill>
              </a:rPr>
              <a:t>C</a:t>
            </a:r>
            <a:r>
              <a:rPr lang="en-US" sz="2400" dirty="0" smtClean="0"/>
              <a:t>  </a:t>
            </a:r>
            <a:r>
              <a:rPr lang="el-GR" sz="2400" dirty="0" smtClean="0"/>
              <a:t> ΣΤΑ ΕΠΟΜΕΝΑ 100 ΧΡΟΝΙΑ</a:t>
            </a:r>
          </a:p>
          <a:p>
            <a:pPr marL="457200" indent="-457200" eaLnBrk="1" hangingPunct="1">
              <a:buFontTx/>
              <a:buNone/>
            </a:pPr>
            <a:r>
              <a:rPr lang="el-GR" sz="2400" dirty="0" smtClean="0"/>
              <a:t>	(ΗΔΗ ΥΠΑΡΧΕΙ ΜΙΑ ΑΥΞΗΣΗ </a:t>
            </a:r>
            <a:r>
              <a:rPr lang="el-GR" sz="3200" dirty="0" smtClean="0"/>
              <a:t>0.5 </a:t>
            </a:r>
            <a:r>
              <a:rPr lang="el-GR" sz="3200" baseline="30000" dirty="0" smtClean="0"/>
              <a:t>ο</a:t>
            </a:r>
            <a:r>
              <a:rPr lang="en-US" sz="3200" dirty="0" smtClean="0"/>
              <a:t>C</a:t>
            </a:r>
            <a:r>
              <a:rPr lang="en-US" sz="2400" dirty="0" smtClean="0"/>
              <a:t> </a:t>
            </a:r>
            <a:r>
              <a:rPr lang="el-GR" sz="2400" dirty="0" smtClean="0"/>
              <a:t>ΑΠΌ ΤΟ 1840)</a:t>
            </a:r>
          </a:p>
          <a:p>
            <a:pPr marL="457200" indent="-457200" eaLnBrk="1" hangingPunct="1">
              <a:buFontTx/>
              <a:buAutoNum type="arabicPeriod"/>
            </a:pPr>
            <a:endParaRPr lang="el-GR" sz="2400" dirty="0" smtClean="0"/>
          </a:p>
          <a:p>
            <a:pPr marL="457200" indent="-457200" eaLnBrk="1" hangingPunct="1">
              <a:buFontTx/>
              <a:buNone/>
            </a:pPr>
            <a:r>
              <a:rPr lang="el-GR" sz="2400" dirty="0" smtClean="0"/>
              <a:t>2	ΑΥΞΗΣΗ ΤΗΣ ΣΤΑΘΜΗΣ ΤΗΣ ΘΑΛΑΣΣΑΣ</a:t>
            </a:r>
          </a:p>
        </p:txBody>
      </p:sp>
    </p:spTree>
    <p:extLst>
      <p:ext uri="{BB962C8B-B14F-4D97-AF65-F5344CB8AC3E}">
        <p14:creationId xmlns:p14="http://schemas.microsoft.com/office/powerpoint/2010/main" val="2805886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6504"/>
            <a:ext cx="7772400" cy="1143000"/>
          </a:xfrm>
        </p:spPr>
        <p:txBody>
          <a:bodyPr>
            <a:normAutofit/>
          </a:bodyPr>
          <a:lstStyle/>
          <a:p>
            <a:pPr algn="l" eaLnBrk="1" fontAlgn="auto" hangingPunct="1">
              <a:spcAft>
                <a:spcPts val="0"/>
              </a:spcAft>
              <a:defRPr/>
            </a:pPr>
            <a:r>
              <a:rPr lang="el-GR" sz="2800" dirty="0">
                <a:solidFill>
                  <a:srgbClr val="C00000"/>
                </a:solidFill>
              </a:rPr>
              <a:t>ΜΕΤΑΒΟΛΗ ΘΕΡΜΟΚΡΑΣΙΑΣ </a:t>
            </a:r>
            <a:br>
              <a:rPr lang="el-GR" sz="2800" dirty="0">
                <a:solidFill>
                  <a:srgbClr val="C00000"/>
                </a:solidFill>
              </a:rPr>
            </a:br>
            <a:r>
              <a:rPr lang="el-GR" sz="2800" dirty="0">
                <a:solidFill>
                  <a:srgbClr val="C00000"/>
                </a:solidFill>
              </a:rPr>
              <a:t>ΑΠΟ ΤΟΝ Μ.Ο. ΤΗΣ ΠΕΡΙΟΔΟΥ 1961-1990</a:t>
            </a:r>
          </a:p>
        </p:txBody>
      </p:sp>
      <p:pic>
        <p:nvPicPr>
          <p:cNvPr id="34819" name="Picture 3"/>
          <p:cNvPicPr>
            <a:picLocks noGrp="1" noChangeAspect="1" noChangeArrowheads="1"/>
          </p:cNvPicPr>
          <p:nvPr>
            <p:ph type="chart" idx="1"/>
          </p:nvPr>
        </p:nvPicPr>
        <p:blipFill>
          <a:blip r:embed="rId3" cstate="print"/>
          <a:srcRect/>
          <a:stretch>
            <a:fillRect/>
          </a:stretch>
        </p:blipFill>
        <p:spPr>
          <a:xfrm>
            <a:off x="683569" y="1038085"/>
            <a:ext cx="8460432" cy="5819915"/>
          </a:xfrm>
          <a:noFill/>
        </p:spPr>
      </p:pic>
    </p:spTree>
    <p:extLst>
      <p:ext uri="{BB962C8B-B14F-4D97-AF65-F5344CB8AC3E}">
        <p14:creationId xmlns:p14="http://schemas.microsoft.com/office/powerpoint/2010/main" val="26651941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CO2 &amp; </a:t>
            </a:r>
            <a:r>
              <a:rPr lang="el-GR" sz="3600" dirty="0" smtClean="0"/>
              <a:t>ΘΕΡΜΟΚΡΑΣΙΑ ΓΙΑ 400,000 ΧΡΟΝΙΑ </a:t>
            </a:r>
            <a:endParaRPr lang="en-GB" sz="3600"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75</a:t>
            </a:fld>
            <a:endParaRPr lang="en-GB"/>
          </a:p>
        </p:txBody>
      </p:sp>
      <p:pic>
        <p:nvPicPr>
          <p:cNvPr id="3074" name="Picture 2" descr="http://www.skepticalscience.com/images/Milankovitch_Cycles_4000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7" y="1628800"/>
            <a:ext cx="8998263" cy="505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020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187624" y="116632"/>
            <a:ext cx="7772400" cy="595295"/>
          </a:xfrm>
        </p:spPr>
        <p:txBody>
          <a:bodyPr>
            <a:normAutofit/>
          </a:bodyPr>
          <a:lstStyle/>
          <a:p>
            <a:pPr eaLnBrk="1" fontAlgn="auto" hangingPunct="1">
              <a:spcAft>
                <a:spcPts val="0"/>
              </a:spcAft>
              <a:defRPr/>
            </a:pPr>
            <a:r>
              <a:rPr lang="el-GR" sz="2000" dirty="0" smtClean="0"/>
              <a:t>ΑΥΞΗΣΗ ΣΥΓΚΕΝΤΡΩΣΕΩΝ ΓΙΑ </a:t>
            </a:r>
            <a:r>
              <a:rPr lang="en-GB" sz="2000" dirty="0" smtClean="0"/>
              <a:t>CO2, N20, CH4, CFCs</a:t>
            </a:r>
            <a:endParaRPr lang="el-GR" sz="2000" dirty="0"/>
          </a:p>
        </p:txBody>
      </p:sp>
      <p:pic>
        <p:nvPicPr>
          <p:cNvPr id="210946" name="Picture 2"/>
          <p:cNvPicPr>
            <a:picLocks noChangeAspect="1" noChangeArrowheads="1"/>
          </p:cNvPicPr>
          <p:nvPr/>
        </p:nvPicPr>
        <p:blipFill>
          <a:blip r:embed="rId3" cstate="print"/>
          <a:srcRect/>
          <a:stretch>
            <a:fillRect/>
          </a:stretch>
        </p:blipFill>
        <p:spPr bwMode="auto">
          <a:xfrm>
            <a:off x="0" y="674370"/>
            <a:ext cx="9144000" cy="6183630"/>
          </a:xfrm>
          <a:prstGeom prst="rect">
            <a:avLst/>
          </a:prstGeom>
          <a:noFill/>
          <a:ln w="9525">
            <a:noFill/>
            <a:miter lim="800000"/>
            <a:headEnd/>
            <a:tailEnd/>
          </a:ln>
        </p:spPr>
      </p:pic>
    </p:spTree>
    <p:extLst>
      <p:ext uri="{BB962C8B-B14F-4D97-AF65-F5344CB8AC3E}">
        <p14:creationId xmlns:p14="http://schemas.microsoft.com/office/powerpoint/2010/main" val="30586678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0"/>
            <a:ext cx="7725460" cy="1143000"/>
          </a:xfrm>
        </p:spPr>
        <p:txBody>
          <a:bodyPr>
            <a:noAutofit/>
          </a:bodyPr>
          <a:lstStyle/>
          <a:p>
            <a:r>
              <a:rPr lang="el-GR" sz="3200" dirty="0" smtClean="0">
                <a:solidFill>
                  <a:srgbClr val="FF0000"/>
                </a:solidFill>
              </a:rPr>
              <a:t>Δείκτης μεταβολής θερμοκρασίας </a:t>
            </a:r>
            <a:br>
              <a:rPr lang="el-GR" sz="3200" dirty="0" smtClean="0">
                <a:solidFill>
                  <a:srgbClr val="FF0000"/>
                </a:solidFill>
              </a:rPr>
            </a:br>
            <a:r>
              <a:rPr lang="el-GR" sz="3200" dirty="0" smtClean="0">
                <a:solidFill>
                  <a:srgbClr val="FF0000"/>
                </a:solidFill>
              </a:rPr>
              <a:t>ξηράς-θάλασσας (πλανητική)</a:t>
            </a:r>
            <a:endParaRPr lang="el-GR" sz="3200" dirty="0">
              <a:solidFill>
                <a:srgbClr val="FF0000"/>
              </a:solidFill>
            </a:endParaRPr>
          </a:p>
        </p:txBody>
      </p:sp>
      <p:sp>
        <p:nvSpPr>
          <p:cNvPr id="3" name="2 - Θέση περιεχομένου"/>
          <p:cNvSpPr>
            <a:spLocks noGrp="1"/>
          </p:cNvSpPr>
          <p:nvPr>
            <p:ph idx="1"/>
          </p:nvPr>
        </p:nvSpPr>
        <p:spPr/>
        <p:txBody>
          <a:bodyPr/>
          <a:lstStyle/>
          <a:p>
            <a:endParaRPr lang="el-GR"/>
          </a:p>
        </p:txBody>
      </p:sp>
      <p:pic>
        <p:nvPicPr>
          <p:cNvPr id="212994" name="Picture 2"/>
          <p:cNvPicPr>
            <a:picLocks noChangeAspect="1" noChangeArrowheads="1"/>
          </p:cNvPicPr>
          <p:nvPr/>
        </p:nvPicPr>
        <p:blipFill>
          <a:blip r:embed="rId3" cstate="print"/>
          <a:srcRect/>
          <a:stretch>
            <a:fillRect/>
          </a:stretch>
        </p:blipFill>
        <p:spPr bwMode="auto">
          <a:xfrm>
            <a:off x="1466849" y="1171574"/>
            <a:ext cx="7463305" cy="5425777"/>
          </a:xfrm>
          <a:prstGeom prst="rect">
            <a:avLst/>
          </a:prstGeom>
          <a:noFill/>
          <a:ln w="9525">
            <a:noFill/>
            <a:miter lim="800000"/>
            <a:headEnd/>
            <a:tailEnd/>
          </a:ln>
        </p:spPr>
      </p:pic>
    </p:spTree>
    <p:extLst>
      <p:ext uri="{BB962C8B-B14F-4D97-AF65-F5344CB8AC3E}">
        <p14:creationId xmlns:p14="http://schemas.microsoft.com/office/powerpoint/2010/main" val="182721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pPr eaLnBrk="1" fontAlgn="auto" hangingPunct="1">
              <a:spcAft>
                <a:spcPts val="0"/>
              </a:spcAft>
              <a:defRPr/>
            </a:pPr>
            <a:r>
              <a:rPr lang="el-GR"/>
              <a:t>ΠΟΥ ΟΦΕΙΛΕΤΑΙ:	</a:t>
            </a:r>
            <a:endParaRPr lang="en-GB"/>
          </a:p>
        </p:txBody>
      </p:sp>
      <p:sp>
        <p:nvSpPr>
          <p:cNvPr id="19458" name="Rectangle 3"/>
          <p:cNvSpPr>
            <a:spLocks noGrp="1" noChangeArrowheads="1"/>
          </p:cNvSpPr>
          <p:nvPr>
            <p:ph idx="1"/>
          </p:nvPr>
        </p:nvSpPr>
        <p:spPr/>
        <p:txBody>
          <a:bodyPr>
            <a:normAutofit/>
          </a:bodyPr>
          <a:lstStyle/>
          <a:p>
            <a:pPr eaLnBrk="1" hangingPunct="1"/>
            <a:r>
              <a:rPr lang="el-GR" sz="3600" dirty="0" smtClean="0"/>
              <a:t>ΑΝΘΡΩΠΙΝΕΣ ΔΡΑΣΤΗΡΙΟΤΗΤΕΣ</a:t>
            </a:r>
          </a:p>
          <a:p>
            <a:pPr lvl="1" eaLnBrk="1" hangingPunct="1"/>
            <a:r>
              <a:rPr lang="el-GR" sz="2400" dirty="0" smtClean="0"/>
              <a:t>ΚΑΥΣΗ ΟΡΥΚΤΩΝ </a:t>
            </a:r>
            <a:r>
              <a:rPr lang="el-GR" sz="2400" b="1" dirty="0" smtClean="0">
                <a:solidFill>
                  <a:srgbClr val="FF0000"/>
                </a:solidFill>
              </a:rPr>
              <a:t>ΚΑΥΣΙΜΩΝ</a:t>
            </a:r>
          </a:p>
          <a:p>
            <a:pPr lvl="1" eaLnBrk="1" hangingPunct="1"/>
            <a:r>
              <a:rPr lang="el-GR" sz="2400" dirty="0" smtClean="0"/>
              <a:t>ΑΛΛΑΓΕΣ ΣΤΗ </a:t>
            </a:r>
            <a:r>
              <a:rPr lang="el-GR" sz="2400" b="1" dirty="0" smtClean="0">
                <a:solidFill>
                  <a:srgbClr val="FF0000"/>
                </a:solidFill>
              </a:rPr>
              <a:t>ΧΡΗΣΗ ΓΗΣ </a:t>
            </a:r>
            <a:r>
              <a:rPr lang="el-GR" sz="2400" dirty="0" smtClean="0"/>
              <a:t>... ...</a:t>
            </a:r>
          </a:p>
          <a:p>
            <a:pPr lvl="1" eaLnBrk="1" hangingPunct="1">
              <a:buFontTx/>
              <a:buNone/>
            </a:pPr>
            <a:endParaRPr lang="el-GR" sz="2000" dirty="0" smtClean="0"/>
          </a:p>
          <a:p>
            <a:pPr eaLnBrk="1" hangingPunct="1"/>
            <a:r>
              <a:rPr lang="el-GR" sz="3600" dirty="0" smtClean="0"/>
              <a:t>ΦΥΣΙΚΕΣ ΑΙΤΙΕΣ</a:t>
            </a:r>
          </a:p>
          <a:p>
            <a:pPr lvl="1" eaLnBrk="1" hangingPunct="1"/>
            <a:r>
              <a:rPr lang="el-GR" sz="2000" dirty="0" smtClean="0"/>
              <a:t>ΗΦΑΙΣΤΕΙΑΚΕΣ ΕΚΡΗΞΕΙΣ</a:t>
            </a:r>
          </a:p>
          <a:p>
            <a:pPr lvl="1" eaLnBrk="1" hangingPunct="1"/>
            <a:r>
              <a:rPr lang="el-GR" sz="2000" dirty="0" smtClean="0"/>
              <a:t>ΜΕΤΑΒΟΛΕΣ ΣΤΑ ΩΚΕΑΝΕΙΑ ΡΕΥΜΑΤΑ</a:t>
            </a:r>
          </a:p>
          <a:p>
            <a:pPr lvl="1" eaLnBrk="1" hangingPunct="1"/>
            <a:endParaRPr lang="el-GR" sz="2000" dirty="0" smtClean="0"/>
          </a:p>
          <a:p>
            <a:pPr lvl="1" eaLnBrk="1" hangingPunct="1"/>
            <a:r>
              <a:rPr lang="el-GR" sz="2000" dirty="0" smtClean="0"/>
              <a:t>ΜΕΤΑΒΟΛΕΣ ΣΤΟ ΕΠΙΠΕΔΟ ΤΗΣ ΗΛΙΑΚΗΣ ΑΚΤΙΝΟΒΟΛΙΑΣ (ΧΙΛΙΑΔΕΣ ΧΡΟΝΙΑ)</a:t>
            </a:r>
            <a:endParaRPr lang="en-GB" sz="2000" dirty="0" smtClean="0"/>
          </a:p>
          <a:p>
            <a:pPr eaLnBrk="1" hangingPunct="1">
              <a:buFontTx/>
              <a:buNone/>
            </a:pPr>
            <a:endParaRPr lang="en-GB" sz="2000" dirty="0" smtClean="0"/>
          </a:p>
        </p:txBody>
      </p:sp>
    </p:spTree>
    <p:extLst>
      <p:ext uri="{BB962C8B-B14F-4D97-AF65-F5344CB8AC3E}">
        <p14:creationId xmlns:p14="http://schemas.microsoft.com/office/powerpoint/2010/main" val="23823867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11188" y="115888"/>
            <a:ext cx="7772400" cy="649287"/>
          </a:xfrm>
        </p:spPr>
        <p:txBody>
          <a:bodyPr>
            <a:normAutofit/>
          </a:bodyPr>
          <a:lstStyle/>
          <a:p>
            <a:pPr eaLnBrk="1" fontAlgn="auto" hangingPunct="1">
              <a:spcAft>
                <a:spcPts val="0"/>
              </a:spcAft>
              <a:defRPr/>
            </a:pPr>
            <a:r>
              <a:rPr lang="el-GR"/>
              <a:t>ΔΕΔΟΜΕΝΑ</a:t>
            </a:r>
            <a:endParaRPr lang="en-GB"/>
          </a:p>
        </p:txBody>
      </p:sp>
      <p:sp>
        <p:nvSpPr>
          <p:cNvPr id="20483" name="Rectangle 3"/>
          <p:cNvSpPr>
            <a:spLocks noGrp="1" noChangeArrowheads="1"/>
          </p:cNvSpPr>
          <p:nvPr>
            <p:ph type="body" sz="half" idx="1"/>
          </p:nvPr>
        </p:nvSpPr>
        <p:spPr>
          <a:xfrm>
            <a:off x="0" y="765174"/>
            <a:ext cx="9144000" cy="5976193"/>
          </a:xfrm>
        </p:spPr>
        <p:txBody>
          <a:bodyPr>
            <a:noAutofit/>
          </a:bodyPr>
          <a:lstStyle/>
          <a:p>
            <a:pPr marL="274638" indent="-274638" eaLnBrk="1" hangingPunct="1">
              <a:lnSpc>
                <a:spcPct val="90000"/>
              </a:lnSpc>
            </a:pPr>
            <a:r>
              <a:rPr lang="el-GR" sz="2400" dirty="0" smtClean="0"/>
              <a:t>ΑΕΡΙΑ ΤΟΥ ΦΘ : </a:t>
            </a:r>
            <a:r>
              <a:rPr lang="el-GR" sz="2400" b="1" dirty="0" smtClean="0">
                <a:solidFill>
                  <a:srgbClr val="FF0000"/>
                </a:solidFill>
              </a:rPr>
              <a:t>ΔΙΟΞΕΙΔΙΟ ΑΝΘΡΑΚΑ, ΜΕΘΑΝΙΟ, ΟΞΕΙΔΙΑ ΑΖΩΤΟΥ, ΟΖΟΝ, </a:t>
            </a:r>
            <a:r>
              <a:rPr lang="en-GB" sz="2400" b="1" dirty="0" smtClean="0">
                <a:solidFill>
                  <a:srgbClr val="FF0000"/>
                </a:solidFill>
              </a:rPr>
              <a:t>CFCs, PFCs</a:t>
            </a:r>
            <a:endParaRPr lang="el-GR" sz="2400" b="1" dirty="0" smtClean="0">
              <a:solidFill>
                <a:srgbClr val="FF0000"/>
              </a:solidFill>
            </a:endParaRPr>
          </a:p>
          <a:p>
            <a:pPr marL="274638" indent="-274638" eaLnBrk="1" hangingPunct="1">
              <a:lnSpc>
                <a:spcPct val="90000"/>
              </a:lnSpc>
            </a:pPr>
            <a:r>
              <a:rPr lang="el-GR" sz="2400" dirty="0" smtClean="0">
                <a:solidFill>
                  <a:srgbClr val="C00000"/>
                </a:solidFill>
              </a:rPr>
              <a:t>ΟΙ ΜΕΣΕΣ ΘΕΡΜΟΚΡΑΣΙΕΣ ΕΠΙΦΑΝΕΙΑΣ ΕΧΟΥΝ ΑΥΞΗΘΕΙ ΚΑΤΑ 0.3-0.6</a:t>
            </a:r>
            <a:r>
              <a:rPr lang="en-US" sz="2400" dirty="0" smtClean="0">
                <a:solidFill>
                  <a:srgbClr val="C00000"/>
                </a:solidFill>
              </a:rPr>
              <a:t> </a:t>
            </a:r>
            <a:r>
              <a:rPr lang="el-GR" sz="2400" baseline="30000" dirty="0" smtClean="0">
                <a:solidFill>
                  <a:srgbClr val="C00000"/>
                </a:solidFill>
              </a:rPr>
              <a:t>ο</a:t>
            </a:r>
            <a:r>
              <a:rPr lang="en-GB" sz="2400" dirty="0" smtClean="0">
                <a:solidFill>
                  <a:srgbClr val="C00000"/>
                </a:solidFill>
              </a:rPr>
              <a:t>C </a:t>
            </a:r>
            <a:r>
              <a:rPr lang="el-GR" sz="2400" dirty="0" smtClean="0">
                <a:solidFill>
                  <a:srgbClr val="C00000"/>
                </a:solidFill>
              </a:rPr>
              <a:t>ΑΠΟ ΤΟ 1900</a:t>
            </a:r>
          </a:p>
          <a:p>
            <a:pPr marL="274638" indent="-274638" eaLnBrk="1" hangingPunct="1">
              <a:lnSpc>
                <a:spcPct val="90000"/>
              </a:lnSpc>
            </a:pPr>
            <a:r>
              <a:rPr lang="el-GR" sz="2400" dirty="0" smtClean="0">
                <a:solidFill>
                  <a:schemeClr val="tx2">
                    <a:lumMod val="50000"/>
                  </a:schemeClr>
                </a:solidFill>
              </a:rPr>
              <a:t>ΠΕΡΙΣΣΟΤΕΡΟ ΥΠΑΡΧΕΙ ΔΙΟΞΕΙΔΙΟ ΤΟΥ ΑΝΘΡΑΚΟΣ ΣΤΟ ΒΟΡΕΙΟ ΗΜΙΣΦΑΙΡΙΟ. ΓΙΑΤΙ ?</a:t>
            </a:r>
          </a:p>
          <a:p>
            <a:pPr marL="274638" indent="-274638" eaLnBrk="1" hangingPunct="1">
              <a:lnSpc>
                <a:spcPct val="90000"/>
              </a:lnSpc>
            </a:pPr>
            <a:r>
              <a:rPr lang="el-GR" sz="2400" dirty="0" smtClean="0">
                <a:solidFill>
                  <a:srgbClr val="C00000"/>
                </a:solidFill>
              </a:rPr>
              <a:t>Η ΜΕΣΗ ΣΤΑΘΜΗ ΤΗΣ ΕΠΙΦΑΝΕΙΑΣ ΤΗΣ ΘΑΛΑΣΣΑΣ ΕΧΕΙ ΑΝΕΛΘΕΙ ΚΑΤΑ 10-25 </a:t>
            </a:r>
            <a:r>
              <a:rPr lang="en-GB" sz="2400" dirty="0" smtClean="0">
                <a:solidFill>
                  <a:srgbClr val="C00000"/>
                </a:solidFill>
              </a:rPr>
              <a:t>cm</a:t>
            </a:r>
            <a:r>
              <a:rPr lang="el-GR" sz="2400" dirty="0" smtClean="0">
                <a:solidFill>
                  <a:srgbClr val="C00000"/>
                </a:solidFill>
              </a:rPr>
              <a:t> ΤΑ ΤΕΛΕΥΤΑΙΑ 100 ΧΡΟΝΙΑ.</a:t>
            </a:r>
          </a:p>
          <a:p>
            <a:pPr marL="274638" indent="-274638" eaLnBrk="1" hangingPunct="1">
              <a:lnSpc>
                <a:spcPct val="90000"/>
              </a:lnSpc>
            </a:pPr>
            <a:r>
              <a:rPr lang="el-GR" sz="2400" dirty="0" smtClean="0"/>
              <a:t>ΟΙ ΠΑΓΕΤΩΝΕΣ ΕΧΟΥΝ ΥΠΟΧΩΡΗΣΕΙ ΜΕ ΑΠΟΤΕΛΕΣΜΑ ΝΑ ΣΥΝΕΙΣΦΕΡΟΥΝ ΣΤΗΝ ΑΝΟΔΟ ΤΗΣ ΣΤΑΘΜΗΣ ΤΗΣ ΕΠΙΦΑΝΕΙΑΣ ΤΗΣ ΘΑΛΑΣΣΑΣ ΚΑΤΑ 2-4 </a:t>
            </a:r>
            <a:r>
              <a:rPr lang="en-GB" sz="2400" dirty="0" smtClean="0"/>
              <a:t>cm</a:t>
            </a:r>
            <a:r>
              <a:rPr lang="el-GR" sz="2400" dirty="0" smtClean="0"/>
              <a:t>.</a:t>
            </a:r>
          </a:p>
          <a:p>
            <a:pPr marL="274638" indent="-274638" eaLnBrk="1" hangingPunct="1">
              <a:lnSpc>
                <a:spcPct val="90000"/>
              </a:lnSpc>
            </a:pPr>
            <a:r>
              <a:rPr lang="el-GR" sz="2400" dirty="0" smtClean="0">
                <a:solidFill>
                  <a:srgbClr val="C00000"/>
                </a:solidFill>
              </a:rPr>
              <a:t>Η ΘΕΡΜΟΚΡΑΣΙΑ </a:t>
            </a:r>
            <a:r>
              <a:rPr lang="el-GR" sz="2400" b="1" dirty="0" smtClean="0">
                <a:solidFill>
                  <a:srgbClr val="C00000"/>
                </a:solidFill>
              </a:rPr>
              <a:t>ΔΕΝ</a:t>
            </a:r>
            <a:r>
              <a:rPr lang="el-GR" sz="2400" dirty="0" smtClean="0">
                <a:solidFill>
                  <a:srgbClr val="C00000"/>
                </a:solidFill>
              </a:rPr>
              <a:t> ΕΧΕΙ ΑΥΞΗΘΕΙ ΟΣΟ ΑΝΑΜΕΝΟΤΑΝ. </a:t>
            </a:r>
          </a:p>
          <a:p>
            <a:pPr marL="274638" indent="-274638" eaLnBrk="1" hangingPunct="1">
              <a:lnSpc>
                <a:spcPct val="90000"/>
              </a:lnSpc>
              <a:buFontTx/>
              <a:buNone/>
            </a:pPr>
            <a:r>
              <a:rPr lang="el-GR" sz="2400" dirty="0" smtClean="0">
                <a:solidFill>
                  <a:srgbClr val="C00000"/>
                </a:solidFill>
              </a:rPr>
              <a:t>	ΑΥΤΟ ΑΠΟΔΙΔΕΤΑΙ ΣΤΗΝ ΑΥΞΗΣΗ ΤΩΝ </a:t>
            </a:r>
            <a:r>
              <a:rPr lang="el-GR" sz="2400" b="1" dirty="0" smtClean="0">
                <a:solidFill>
                  <a:srgbClr val="C00000"/>
                </a:solidFill>
              </a:rPr>
              <a:t>ΑΕΡΟΛΥΜΑΤΩΝ </a:t>
            </a:r>
            <a:r>
              <a:rPr lang="el-GR" sz="2400" dirty="0" smtClean="0">
                <a:solidFill>
                  <a:srgbClr val="C00000"/>
                </a:solidFill>
              </a:rPr>
              <a:t>ΣΤΗΝ ΑΤΜΟΣΦΑΙΡΑ ΑΠΟ ΒΙΟΜΗΧΑΝΙΚΕΣ ΔΡΑΣΤΗΡΙΟΤΗΤΕΣ ΚΑΙ ΗΦΑΙΣΤΕΙΑ. ΕΜΠΟΔΙΖΟΥΝ ΜΕΡΟΣ ΤΗΣ ΑΚΤΙΝΟΒΟΛΙΑΣ ΚΑΙ ΕΠΙΒΑΛΛΟΥΝ ΜΙΑ ΑΝΑΣΤΡΟΦΗ ΕΠΙΔΡΑΣΗ ΨΥΞΗΣ.</a:t>
            </a:r>
            <a:endParaRPr lang="en-GB" sz="2400" dirty="0" smtClean="0">
              <a:solidFill>
                <a:srgbClr val="C00000"/>
              </a:solidFill>
            </a:endParaRPr>
          </a:p>
        </p:txBody>
      </p:sp>
    </p:spTree>
    <p:extLst>
      <p:ext uri="{BB962C8B-B14F-4D97-AF65-F5344CB8AC3E}">
        <p14:creationId xmlns:p14="http://schemas.microsoft.com/office/powerpoint/2010/main" val="1080951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pPr eaLnBrk="1" hangingPunct="1"/>
            <a:endParaRPr lang="en-US" altLang="en-US" smtClean="0"/>
          </a:p>
        </p:txBody>
      </p:sp>
      <p:pic>
        <p:nvPicPr>
          <p:cNvPr id="409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775" y="1052513"/>
            <a:ext cx="9023350" cy="5849937"/>
          </a:xfrm>
          <a:noFill/>
        </p:spPr>
      </p:pic>
    </p:spTree>
    <p:extLst>
      <p:ext uri="{BB962C8B-B14F-4D97-AF65-F5344CB8AC3E}">
        <p14:creationId xmlns:p14="http://schemas.microsoft.com/office/powerpoint/2010/main" val="42471985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0"/>
            <a:ext cx="7772400" cy="700087"/>
          </a:xfrm>
        </p:spPr>
        <p:txBody>
          <a:bodyPr/>
          <a:lstStyle/>
          <a:p>
            <a:pPr eaLnBrk="1" fontAlgn="auto" hangingPunct="1">
              <a:spcAft>
                <a:spcPts val="0"/>
              </a:spcAft>
              <a:defRPr/>
            </a:pPr>
            <a:r>
              <a:rPr lang="el-GR" sz="2800" dirty="0">
                <a:solidFill>
                  <a:srgbClr val="FF0000"/>
                </a:solidFill>
              </a:rPr>
              <a:t>ΑΛΛΑΓΗ ΚΛΙΜΑΤΟΣ – ΤΙ ΓΝΩΡΙΖΟΥΜΕ  -Α</a:t>
            </a:r>
          </a:p>
        </p:txBody>
      </p:sp>
      <p:sp>
        <p:nvSpPr>
          <p:cNvPr id="23554" name="Rectangle 3"/>
          <p:cNvSpPr>
            <a:spLocks noGrp="1" noChangeArrowheads="1"/>
          </p:cNvSpPr>
          <p:nvPr>
            <p:ph idx="1"/>
          </p:nvPr>
        </p:nvSpPr>
        <p:spPr>
          <a:xfrm>
            <a:off x="107504" y="620712"/>
            <a:ext cx="9036496" cy="6120656"/>
          </a:xfrm>
        </p:spPr>
        <p:txBody>
          <a:bodyPr>
            <a:noAutofit/>
          </a:bodyPr>
          <a:lstStyle/>
          <a:p>
            <a:pPr eaLnBrk="1" hangingPunct="1"/>
            <a:r>
              <a:rPr lang="el-GR" sz="2400" dirty="0" smtClean="0"/>
              <a:t>ΑΥΞΗΣΗ ΤΗΣ ΜΕΣΗΣ ΘΕΡΜΟΚΡΑΣΙΑΣ ΤΗΣ ΑΤΜΟΣΦΑΙΡΑΣ ΜΕΧΡΙ ΥΨΟΥΣ 8 </a:t>
            </a:r>
            <a:r>
              <a:rPr lang="en-US" sz="2400" dirty="0" smtClean="0"/>
              <a:t>km</a:t>
            </a:r>
            <a:r>
              <a:rPr lang="el-GR" sz="2400" dirty="0" smtClean="0"/>
              <a:t> ΣΤΗΝ ΠΕΡΙΟΔΟ 1960-2000.</a:t>
            </a:r>
          </a:p>
          <a:p>
            <a:pPr eaLnBrk="1" hangingPunct="1"/>
            <a:r>
              <a:rPr lang="el-GR" sz="2400" dirty="0" smtClean="0"/>
              <a:t>ΜΕΙΩΣΗ ΚΑΛΥΨΗΣ ΜΕ ΧΙΟΝΙ ΚΑΙ ΠΑΓΟ</a:t>
            </a:r>
          </a:p>
          <a:p>
            <a:pPr eaLnBrk="1" hangingPunct="1"/>
            <a:endParaRPr lang="en-GB" sz="2400" dirty="0" smtClean="0"/>
          </a:p>
          <a:p>
            <a:pPr eaLnBrk="1" hangingPunct="1"/>
            <a:r>
              <a:rPr lang="el-GR" sz="2400" dirty="0" smtClean="0"/>
              <a:t>ΑΥΞΗΣΗ ΝΕΦΟΚΑΛΥΨΗΣ ΚΑΤΆ 2% &amp; ΒΡΟΧΟΠΤΩΣΕΩΝ </a:t>
            </a:r>
          </a:p>
          <a:p>
            <a:pPr eaLnBrk="1" hangingPunct="1">
              <a:buFontTx/>
              <a:buNone/>
            </a:pPr>
            <a:r>
              <a:rPr lang="el-GR" sz="2400" dirty="0" smtClean="0"/>
              <a:t>	[0.5-1% ΣΤΑ ΜΕΣΑ ΚΑΙ ΥΨΗΛΑ ΚΑΙ 0.2-0.3% ΣΤΑ ΤΡΟΠΙΚΑ ΓΕΩΓΡΑΦΙΚΑ ΠΛΑΤΗ]</a:t>
            </a:r>
          </a:p>
          <a:p>
            <a:pPr eaLnBrk="1" hangingPunct="1"/>
            <a:endParaRPr lang="el-GR" sz="2400" dirty="0" smtClean="0"/>
          </a:p>
          <a:p>
            <a:pPr eaLnBrk="1" hangingPunct="1"/>
            <a:r>
              <a:rPr lang="el-GR" sz="2400" dirty="0" smtClean="0"/>
              <a:t>ΜΕΙΩΣΗ ΣΤΗΝ ΣΥΧΝΟΤΗΤΑ ΠΟΛΥ ΧΑΜΗΛΩΝ ΘΕΡΜΟΚΡΑΣΙΩΝ ΚΑΙ ΜΙΚΡΟΤΕΡΗ ΑΥΞΗΣΗ ΣΤΗΝ ΣΥΧΝΟΤΗΤΑ ΠΟΛΥ ΥΨΗΛΩΝ ΘΕΡΜΟΚΡΑΣΙΩΝ</a:t>
            </a:r>
          </a:p>
          <a:p>
            <a:pPr eaLnBrk="1" hangingPunct="1"/>
            <a:r>
              <a:rPr lang="el-GR" sz="2400" dirty="0" smtClean="0"/>
              <a:t>ΑΥΞΗΣΗ ΑΚΡΑΙΩΝ ΜΕΤΕΩΡΟΛΟΓΙΚΩΝ ΦΑΙΝΟΜΕΝΩΝ (ΞΗΡΑΣΙΕΣ, ΚΑΤΑΙΓΙΔΕΣ, …)</a:t>
            </a:r>
          </a:p>
        </p:txBody>
      </p:sp>
    </p:spTree>
    <p:extLst>
      <p:ext uri="{BB962C8B-B14F-4D97-AF65-F5344CB8AC3E}">
        <p14:creationId xmlns:p14="http://schemas.microsoft.com/office/powerpoint/2010/main" val="6143707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260350"/>
            <a:ext cx="7772400" cy="771525"/>
          </a:xfrm>
        </p:spPr>
        <p:txBody>
          <a:bodyPr/>
          <a:lstStyle/>
          <a:p>
            <a:pPr eaLnBrk="1" fontAlgn="auto" hangingPunct="1">
              <a:spcAft>
                <a:spcPts val="0"/>
              </a:spcAft>
              <a:defRPr/>
            </a:pPr>
            <a:r>
              <a:rPr lang="el-GR" sz="2800" dirty="0">
                <a:solidFill>
                  <a:srgbClr val="FF0000"/>
                </a:solidFill>
              </a:rPr>
              <a:t>ΑΛΛΑΓΗ ΚΛΙΜΑΤΟΣ – ΤΙ ΓΝΩΡΙΖΟΥΜΕ  -Β</a:t>
            </a:r>
          </a:p>
        </p:txBody>
      </p:sp>
      <p:sp>
        <p:nvSpPr>
          <p:cNvPr id="24578" name="Rectangle 3"/>
          <p:cNvSpPr>
            <a:spLocks noGrp="1" noChangeArrowheads="1"/>
          </p:cNvSpPr>
          <p:nvPr>
            <p:ph idx="1"/>
          </p:nvPr>
        </p:nvSpPr>
        <p:spPr>
          <a:xfrm>
            <a:off x="0" y="1124744"/>
            <a:ext cx="8858280" cy="5544616"/>
          </a:xfrm>
        </p:spPr>
        <p:txBody>
          <a:bodyPr>
            <a:noAutofit/>
          </a:bodyPr>
          <a:lstStyle/>
          <a:p>
            <a:pPr eaLnBrk="1" hangingPunct="1">
              <a:lnSpc>
                <a:spcPct val="90000"/>
              </a:lnSpc>
            </a:pPr>
            <a:r>
              <a:rPr lang="el-GR" sz="2400" dirty="0" smtClean="0"/>
              <a:t>ΟΙ ΕΚΠΟΜΠΕΣ ΑΕΡΙΩΝ ΦΘ &amp; ΑΕΡΟΛΥΜΑΤΩΝ ΣΥΝΕΧΙΖΟΥΝ ΝΑ ΜΕΤΑΒΑΛΛΟΥΝ ΤΗΝ ΣΥΣΤΑΣΗ ΤΗΣ ΑΤΜΟΣΦΑΙΡΑΣ</a:t>
            </a:r>
          </a:p>
          <a:p>
            <a:pPr eaLnBrk="1" hangingPunct="1">
              <a:lnSpc>
                <a:spcPct val="90000"/>
              </a:lnSpc>
            </a:pPr>
            <a:r>
              <a:rPr lang="el-GR" sz="2400" dirty="0" smtClean="0"/>
              <a:t>Η ΕΜΠΙΣΤΟΣΥΝΗ ΣΤΑ ΚΛΙΜΑΤΙΚΑ ΜΟΝΤΕΛΑ ΠΡΟΒΛΕΨΗΣ ΕΧΕΙ ΑΥΞΗΘΕΙ</a:t>
            </a:r>
          </a:p>
          <a:p>
            <a:pPr eaLnBrk="1" hangingPunct="1">
              <a:lnSpc>
                <a:spcPct val="90000"/>
              </a:lnSpc>
            </a:pPr>
            <a:r>
              <a:rPr lang="el-GR" sz="2400" dirty="0" smtClean="0"/>
              <a:t>ΥΠΑΡΧΟΥΝ ΝΕΕΣ ΚΑΙ ΙΣΧΥΡΟΤΕΡΕΣ ΕΝΔΕΙΞΕΙΣ ΟΤΙ ΤΟ ΜΕΓΑΛΥΤΕΡΟ ΜΕΡΟΣ ΤΗΣ ΥΠΕΡΘΕΡΜΑΝΣΗΣ ΣΤΑ ΤΕΛΕΥΤΑΙΑ 50 ΧΡΟΝΙΑ ΟΦΕΙΛΕΤΑΙ ΣΤΟΝ ΑΝΘΡΩΠΟ.</a:t>
            </a:r>
          </a:p>
          <a:p>
            <a:pPr eaLnBrk="1" hangingPunct="1">
              <a:lnSpc>
                <a:spcPct val="90000"/>
              </a:lnSpc>
            </a:pPr>
            <a:r>
              <a:rPr lang="el-GR" sz="2400" dirty="0" smtClean="0"/>
              <a:t>Η ΜΕΣΗ ΠΑΓΚΟΣΜΙΑ ΘΕΡΜΟΚΡΑΣΙΑ ΚΑΙ Η ΣΤΑΘΜΗ ΤΗΣ ΘΑΛΑΣΣΑΣ ΑΝΑΜΕΝΕΤΑΙ ΝΑ ΑΝΕΛΘΟΥΝ ΣΕ ΌΛΑ ΤΑ ΣΕΝΑΡΙΑ.</a:t>
            </a:r>
          </a:p>
          <a:p>
            <a:pPr eaLnBrk="1" hangingPunct="1">
              <a:lnSpc>
                <a:spcPct val="90000"/>
              </a:lnSpc>
            </a:pPr>
            <a:r>
              <a:rPr lang="el-GR" sz="2400" dirty="0" smtClean="0"/>
              <a:t>Η ΜΕΤΑΒΟΛΗ ΣΤΗΝ ΣΥΣΤΑΣΗ ΤΗΣ ΑΤΜΟΣΦΑΙΡΑΣ ΘΑ ΣΥΝΕΧΙΣΤΕΙ ΣΤΟΝ 21</a:t>
            </a:r>
            <a:r>
              <a:rPr lang="el-GR" sz="2400" baseline="30000" dirty="0" smtClean="0"/>
              <a:t>ο</a:t>
            </a:r>
            <a:r>
              <a:rPr lang="el-GR" sz="2400" dirty="0" smtClean="0"/>
              <a:t> ΑΙΩΝΑ.</a:t>
            </a:r>
          </a:p>
          <a:p>
            <a:pPr eaLnBrk="1" hangingPunct="1">
              <a:lnSpc>
                <a:spcPct val="90000"/>
              </a:lnSpc>
            </a:pPr>
            <a:r>
              <a:rPr lang="el-GR" sz="2400" dirty="0" smtClean="0"/>
              <a:t>Η ΑΝΘΡΩΠΟΓΕΝΗΣ ΚΛΙΜΑΤΙΚΗ ΑΛΛΑΓΗ ΘΑ ΕΞΑΚΟΛΟΥΘΗΣΕΙ ΓΙΑ ΠΟΛΛΟΥΣ ΑΙΩΝΕΣ.</a:t>
            </a:r>
          </a:p>
        </p:txBody>
      </p:sp>
    </p:spTree>
    <p:extLst>
      <p:ext uri="{BB962C8B-B14F-4D97-AF65-F5344CB8AC3E}">
        <p14:creationId xmlns:p14="http://schemas.microsoft.com/office/powerpoint/2010/main" val="35865518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115616" y="188913"/>
            <a:ext cx="7342584" cy="700087"/>
          </a:xfrm>
        </p:spPr>
        <p:txBody>
          <a:bodyPr>
            <a:normAutofit/>
          </a:bodyPr>
          <a:lstStyle/>
          <a:p>
            <a:pPr eaLnBrk="1" fontAlgn="auto" hangingPunct="1">
              <a:spcAft>
                <a:spcPts val="0"/>
              </a:spcAft>
              <a:defRPr/>
            </a:pPr>
            <a:r>
              <a:rPr lang="el-GR" sz="2800" dirty="0"/>
              <a:t>ΠΑΓΚΟΣΜΙΟ ΚΛΙΜΑ 2001-2100</a:t>
            </a:r>
          </a:p>
        </p:txBody>
      </p:sp>
      <p:pic>
        <p:nvPicPr>
          <p:cNvPr id="26627" name="Picture 3"/>
          <p:cNvPicPr>
            <a:picLocks noChangeAspect="1" noChangeArrowheads="1"/>
          </p:cNvPicPr>
          <p:nvPr/>
        </p:nvPicPr>
        <p:blipFill>
          <a:blip r:embed="rId3" cstate="print"/>
          <a:srcRect/>
          <a:stretch>
            <a:fillRect/>
          </a:stretch>
        </p:blipFill>
        <p:spPr bwMode="auto">
          <a:xfrm>
            <a:off x="254000" y="981075"/>
            <a:ext cx="8636000" cy="5588000"/>
          </a:xfrm>
          <a:prstGeom prst="rect">
            <a:avLst/>
          </a:prstGeom>
          <a:noFill/>
          <a:ln w="9525">
            <a:noFill/>
            <a:miter lim="800000"/>
            <a:headEnd/>
            <a:tailEnd/>
          </a:ln>
        </p:spPr>
      </p:pic>
    </p:spTree>
    <p:extLst>
      <p:ext uri="{BB962C8B-B14F-4D97-AF65-F5344CB8AC3E}">
        <p14:creationId xmlns:p14="http://schemas.microsoft.com/office/powerpoint/2010/main" val="31838182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404813"/>
            <a:ext cx="7772400" cy="576262"/>
          </a:xfrm>
        </p:spPr>
        <p:txBody>
          <a:bodyPr>
            <a:normAutofit fontScale="90000"/>
          </a:bodyPr>
          <a:lstStyle/>
          <a:p>
            <a:pPr eaLnBrk="1" fontAlgn="auto" hangingPunct="1">
              <a:spcAft>
                <a:spcPts val="0"/>
              </a:spcAft>
              <a:defRPr/>
            </a:pPr>
            <a:r>
              <a:rPr lang="el-GR" sz="4000" dirty="0">
                <a:solidFill>
                  <a:srgbClr val="C00000"/>
                </a:solidFill>
              </a:rPr>
              <a:t>ΣΕΝΑΡΙΑ</a:t>
            </a:r>
            <a:endParaRPr lang="en-GB" sz="2800" dirty="0">
              <a:solidFill>
                <a:srgbClr val="C00000"/>
              </a:solidFill>
            </a:endParaRPr>
          </a:p>
        </p:txBody>
      </p:sp>
      <p:sp>
        <p:nvSpPr>
          <p:cNvPr id="21506" name="Rectangle 3"/>
          <p:cNvSpPr>
            <a:spLocks noGrp="1" noChangeArrowheads="1"/>
          </p:cNvSpPr>
          <p:nvPr>
            <p:ph idx="1"/>
          </p:nvPr>
        </p:nvSpPr>
        <p:spPr>
          <a:xfrm>
            <a:off x="251520" y="1052513"/>
            <a:ext cx="8712968" cy="5688855"/>
          </a:xfrm>
        </p:spPr>
        <p:txBody>
          <a:bodyPr>
            <a:noAutofit/>
          </a:bodyPr>
          <a:lstStyle/>
          <a:p>
            <a:pPr eaLnBrk="1" hangingPunct="1">
              <a:lnSpc>
                <a:spcPct val="150000"/>
              </a:lnSpc>
            </a:pPr>
            <a:r>
              <a:rPr lang="el-GR" sz="2400" dirty="0" smtClean="0">
                <a:latin typeface="Cambria" panose="02040503050406030204" pitchFamily="18" charset="0"/>
              </a:rPr>
              <a:t>ΑΥΞΗΣΗ ΤΩΝ ΘΕΡΜΟΚΡΑΣΙΩΝ ΚΑΤΑ 1-3.5 </a:t>
            </a:r>
            <a:r>
              <a:rPr lang="el-GR" sz="2400" baseline="30000" dirty="0" smtClean="0">
                <a:latin typeface="Cambria" panose="02040503050406030204" pitchFamily="18" charset="0"/>
              </a:rPr>
              <a:t>ο</a:t>
            </a:r>
            <a:r>
              <a:rPr lang="en-GB" sz="2400" dirty="0" smtClean="0">
                <a:latin typeface="Cambria" panose="02040503050406030204" pitchFamily="18" charset="0"/>
              </a:rPr>
              <a:t>C</a:t>
            </a:r>
            <a:r>
              <a:rPr lang="el-GR" sz="2400" dirty="0" smtClean="0">
                <a:latin typeface="Cambria" panose="02040503050406030204" pitchFamily="18" charset="0"/>
              </a:rPr>
              <a:t> ΜΕΧΡΙ ΤΟ 2100.</a:t>
            </a:r>
          </a:p>
          <a:p>
            <a:pPr eaLnBrk="1" hangingPunct="1">
              <a:lnSpc>
                <a:spcPct val="150000"/>
              </a:lnSpc>
            </a:pPr>
            <a:r>
              <a:rPr lang="el-GR" sz="2400" dirty="0" smtClean="0">
                <a:latin typeface="Cambria" panose="02040503050406030204" pitchFamily="18" charset="0"/>
              </a:rPr>
              <a:t>Η ΜΕΓΙΣΤΗ ΘΕΡΜΑΝΣΗ ΘΑ ΕΠΕΛΘΕΙ ΣΤΗΝ ΑΡΚΤΙΚΗ ΤΟΝ ΧΕΙΜΩΝΑ.</a:t>
            </a:r>
          </a:p>
          <a:p>
            <a:pPr eaLnBrk="1" hangingPunct="1">
              <a:lnSpc>
                <a:spcPct val="150000"/>
              </a:lnSpc>
            </a:pPr>
            <a:r>
              <a:rPr lang="el-GR" sz="2400" dirty="0" smtClean="0">
                <a:latin typeface="Cambria" panose="02040503050406030204" pitchFamily="18" charset="0"/>
              </a:rPr>
              <a:t>ΕΞΑΤΜΙΣΗ ΚΑΙ ΒΡΟΧΟΠΤΩΣΗ ΘΑ ΑΥΞΗΘΟΥΝ ΣΕ ΠΟΛΛΕΣ ΠΕΡΙΟΧΕΣ</a:t>
            </a:r>
          </a:p>
          <a:p>
            <a:pPr eaLnBrk="1" hangingPunct="1">
              <a:lnSpc>
                <a:spcPct val="150000"/>
              </a:lnSpc>
            </a:pPr>
            <a:r>
              <a:rPr lang="el-GR" sz="2400" dirty="0" smtClean="0">
                <a:latin typeface="Cambria" panose="02040503050406030204" pitchFamily="18" charset="0"/>
              </a:rPr>
              <a:t>ΤΑ ΑΚΡΑΙΑ ΚΑΙΡΙΚΑ ΦΑΙΝΟΜΕΝΑ ΘΑ ΕΝΤΑΘΟΥΝ.</a:t>
            </a:r>
          </a:p>
          <a:p>
            <a:pPr eaLnBrk="1" hangingPunct="1">
              <a:lnSpc>
                <a:spcPct val="150000"/>
              </a:lnSpc>
            </a:pPr>
            <a:r>
              <a:rPr lang="el-GR" sz="2400" dirty="0" smtClean="0">
                <a:latin typeface="Cambria" panose="02040503050406030204" pitchFamily="18" charset="0"/>
              </a:rPr>
              <a:t>Η ΣΤΑΘΜΗ ΤΗΣ ΕΠΙΦΑΝΕΙΑΣ ΤΗΣ ΘΑΛΑΣΣΑΣ ΘΑ ΑΝΕΛΘΕΙ ΚΑΤΑ 15-95</a:t>
            </a:r>
            <a:r>
              <a:rPr lang="en-GB" sz="2400" dirty="0" smtClean="0">
                <a:latin typeface="Cambria" panose="02040503050406030204" pitchFamily="18" charset="0"/>
              </a:rPr>
              <a:t>cm</a:t>
            </a:r>
            <a:r>
              <a:rPr lang="el-GR" sz="2400" dirty="0" smtClean="0">
                <a:latin typeface="Cambria" panose="02040503050406030204" pitchFamily="18" charset="0"/>
              </a:rPr>
              <a:t> ΜΕΧΡΙ ΤΟ 2100, ΛΟΓΩ ΔΙΑΣΤΟΛΗΣ ΤΩΝ ΩΚΕΑΝΩΝ ΚΑΙ ΕΙΣΡΟΗΣ ΝΕΡΟΥ ΑΠΟ ΤΟ ΛΥΩΣΙΜΟ ΤΩΝ ΠΑΓΕΤΩΝΩΝ.</a:t>
            </a:r>
          </a:p>
          <a:p>
            <a:pPr eaLnBrk="1" hangingPunct="1">
              <a:lnSpc>
                <a:spcPct val="150000"/>
              </a:lnSpc>
            </a:pPr>
            <a:endParaRPr lang="en-GB" sz="2400" dirty="0" smtClean="0">
              <a:latin typeface="Cambria" panose="02040503050406030204" pitchFamily="18" charset="0"/>
            </a:endParaRPr>
          </a:p>
        </p:txBody>
      </p:sp>
    </p:spTree>
    <p:extLst>
      <p:ext uri="{BB962C8B-B14F-4D97-AF65-F5344CB8AC3E}">
        <p14:creationId xmlns:p14="http://schemas.microsoft.com/office/powerpoint/2010/main" val="135114421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84</a:t>
            </a:fld>
            <a:endParaRPr lang="en-GB"/>
          </a:p>
        </p:txBody>
      </p:sp>
    </p:spTree>
    <p:extLst>
      <p:ext uri="{BB962C8B-B14F-4D97-AF65-F5344CB8AC3E}">
        <p14:creationId xmlns:p14="http://schemas.microsoft.com/office/powerpoint/2010/main" val="11372924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l-GR" dirty="0" smtClean="0"/>
              <a:t>Γ. ΤΟ ΠΡΩΤΟΚΟΛΛΟ ΤΟΥ ΚΥΟΤΟ</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D1C8B253-8817-4F8E-9CC7-ADE2269EF8F6}" type="slidenum">
              <a:rPr lang="en-GB" smtClean="0"/>
              <a:t>85</a:t>
            </a:fld>
            <a:endParaRPr lang="en-GB"/>
          </a:p>
        </p:txBody>
      </p:sp>
    </p:spTree>
    <p:extLst>
      <p:ext uri="{BB962C8B-B14F-4D97-AF65-F5344CB8AC3E}">
        <p14:creationId xmlns:p14="http://schemas.microsoft.com/office/powerpoint/2010/main" val="9561330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b="1" dirty="0" smtClean="0"/>
              <a:t>Γ. Το Πρωτόκολλο του Κυότο</a:t>
            </a:r>
            <a:br>
              <a:rPr lang="el-GR" b="1" dirty="0" smtClean="0"/>
            </a:br>
            <a:r>
              <a:rPr lang="en-GB" b="1" dirty="0" smtClean="0"/>
              <a:t>The </a:t>
            </a:r>
            <a:r>
              <a:rPr lang="en-US" b="1" dirty="0" smtClean="0"/>
              <a:t>Kyoto Protocol</a:t>
            </a:r>
            <a:endParaRPr lang="el-GR" dirty="0"/>
          </a:p>
        </p:txBody>
      </p:sp>
      <p:sp>
        <p:nvSpPr>
          <p:cNvPr id="3" name="2 - Υπότιτλος"/>
          <p:cNvSpPr>
            <a:spLocks noGrp="1"/>
          </p:cNvSpPr>
          <p:nvPr>
            <p:ph type="subTitle" idx="1"/>
          </p:nvPr>
        </p:nvSpPr>
        <p:spPr>
          <a:xfrm>
            <a:off x="1403648" y="4077072"/>
            <a:ext cx="7406640" cy="1752600"/>
          </a:xfrm>
        </p:spPr>
        <p:txBody>
          <a:bodyPr>
            <a:normAutofit fontScale="85000" lnSpcReduction="10000"/>
          </a:bodyPr>
          <a:lstStyle/>
          <a:p>
            <a:r>
              <a:rPr lang="el-GR" dirty="0" smtClean="0">
                <a:solidFill>
                  <a:srgbClr val="002060"/>
                </a:solidFill>
              </a:rPr>
              <a:t>μια διεθνής, και νομικά δεσμεύουσα, συμφωνία </a:t>
            </a:r>
          </a:p>
          <a:p>
            <a:r>
              <a:rPr lang="el-GR" dirty="0" err="1" smtClean="0">
                <a:solidFill>
                  <a:srgbClr val="002060"/>
                </a:solidFill>
              </a:rPr>
              <a:t>γιά</a:t>
            </a:r>
            <a:r>
              <a:rPr lang="el-GR" dirty="0" smtClean="0">
                <a:solidFill>
                  <a:srgbClr val="002060"/>
                </a:solidFill>
              </a:rPr>
              <a:t> την μείωση των αερίων του ΦΘ, </a:t>
            </a:r>
          </a:p>
          <a:p>
            <a:r>
              <a:rPr lang="el-GR" dirty="0" smtClean="0">
                <a:solidFill>
                  <a:srgbClr val="002060"/>
                </a:solidFill>
              </a:rPr>
              <a:t>που μπήκε σε ισχύ από την 16</a:t>
            </a:r>
            <a:r>
              <a:rPr lang="el-GR" baseline="30000" dirty="0" smtClean="0">
                <a:solidFill>
                  <a:srgbClr val="002060"/>
                </a:solidFill>
              </a:rPr>
              <a:t>η</a:t>
            </a:r>
            <a:r>
              <a:rPr lang="el-GR" dirty="0" smtClean="0">
                <a:solidFill>
                  <a:srgbClr val="002060"/>
                </a:solidFill>
              </a:rPr>
              <a:t> Φεβρουαρίου 2005.</a:t>
            </a:r>
            <a:endParaRPr lang="el-GR" dirty="0">
              <a:solidFill>
                <a:srgbClr val="002060"/>
              </a:solidFill>
            </a:endParaRPr>
          </a:p>
        </p:txBody>
      </p:sp>
    </p:spTree>
    <p:extLst>
      <p:ext uri="{BB962C8B-B14F-4D97-AF65-F5344CB8AC3E}">
        <p14:creationId xmlns:p14="http://schemas.microsoft.com/office/powerpoint/2010/main" val="1204312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ΠΡΩΤΟΚΟΛΛΟ ΚΥΟΤΟ</a:t>
            </a:r>
            <a:endParaRPr lang="en-GB" dirty="0"/>
          </a:p>
        </p:txBody>
      </p:sp>
      <p:sp>
        <p:nvSpPr>
          <p:cNvPr id="3" name="Chart Placeholder 2"/>
          <p:cNvSpPr>
            <a:spLocks noGrp="1"/>
          </p:cNvSpPr>
          <p:nvPr>
            <p:ph type="chart" idx="1"/>
          </p:nvPr>
        </p:nvSpPr>
        <p:spPr/>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32" y="1628800"/>
            <a:ext cx="858512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1608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3528392" cy="3154362"/>
          </a:xfrm>
        </p:spPr>
        <p:txBody>
          <a:bodyPr>
            <a:normAutofit/>
          </a:bodyPr>
          <a:lstStyle/>
          <a:p>
            <a:r>
              <a:rPr lang="el-GR" sz="3600" dirty="0" smtClean="0"/>
              <a:t>Σχέση ατμοσφαιρικών συγκεντρώσεων </a:t>
            </a:r>
            <a:r>
              <a:rPr lang="en-US" sz="3600" dirty="0" smtClean="0"/>
              <a:t>CO</a:t>
            </a:r>
            <a:r>
              <a:rPr lang="en-US" sz="3600" baseline="-25000" dirty="0" smtClean="0"/>
              <a:t>2</a:t>
            </a:r>
            <a:r>
              <a:rPr lang="en-US" sz="3600" dirty="0" smtClean="0"/>
              <a:t> </a:t>
            </a:r>
            <a:r>
              <a:rPr lang="el-GR" sz="3600" dirty="0" smtClean="0"/>
              <a:t>με την θερμοκρασία</a:t>
            </a:r>
            <a:endParaRPr lang="el-GR" sz="3600" dirty="0"/>
          </a:p>
        </p:txBody>
      </p:sp>
      <p:pic>
        <p:nvPicPr>
          <p:cNvPr id="212994" name="Picture 2"/>
          <p:cNvPicPr>
            <a:picLocks noGrp="1" noChangeAspect="1" noChangeArrowheads="1"/>
          </p:cNvPicPr>
          <p:nvPr>
            <p:ph idx="1"/>
          </p:nvPr>
        </p:nvPicPr>
        <p:blipFill>
          <a:blip r:embed="rId3" cstate="print"/>
          <a:srcRect/>
          <a:stretch>
            <a:fillRect/>
          </a:stretch>
        </p:blipFill>
        <p:spPr bwMode="auto">
          <a:xfrm>
            <a:off x="3635896" y="1012664"/>
            <a:ext cx="5508104" cy="5845336"/>
          </a:xfrm>
          <a:prstGeom prst="rect">
            <a:avLst/>
          </a:prstGeom>
          <a:noFill/>
          <a:ln w="9525">
            <a:noFill/>
            <a:miter lim="800000"/>
            <a:headEnd/>
            <a:tailEnd/>
          </a:ln>
        </p:spPr>
      </p:pic>
      <p:sp>
        <p:nvSpPr>
          <p:cNvPr id="3" name="TextBox 2"/>
          <p:cNvSpPr txBox="1"/>
          <p:nvPr/>
        </p:nvSpPr>
        <p:spPr>
          <a:xfrm>
            <a:off x="3743908" y="404663"/>
            <a:ext cx="3348372" cy="461665"/>
          </a:xfrm>
          <a:prstGeom prst="rect">
            <a:avLst/>
          </a:prstGeom>
          <a:solidFill>
            <a:srgbClr val="FFFF00"/>
          </a:solidFill>
        </p:spPr>
        <p:txBody>
          <a:bodyPr wrap="square" rtlCol="0">
            <a:spAutoFit/>
          </a:bodyPr>
          <a:lstStyle/>
          <a:p>
            <a:pPr algn="ctr"/>
            <a:r>
              <a:rPr lang="el-GR" dirty="0" smtClean="0">
                <a:solidFill>
                  <a:srgbClr val="C00000"/>
                </a:solidFill>
              </a:rPr>
              <a:t>Αν τα όρια  </a:t>
            </a:r>
            <a:r>
              <a:rPr lang="en-GB" dirty="0" smtClean="0">
                <a:solidFill>
                  <a:srgbClr val="C00000"/>
                </a:solidFill>
              </a:rPr>
              <a:t>CO2 </a:t>
            </a:r>
            <a:r>
              <a:rPr lang="el-GR" dirty="0" smtClean="0">
                <a:solidFill>
                  <a:srgbClr val="C00000"/>
                </a:solidFill>
              </a:rPr>
              <a:t>εδώ</a:t>
            </a:r>
            <a:endParaRPr lang="en-GB" dirty="0">
              <a:solidFill>
                <a:srgbClr val="C00000"/>
              </a:solidFill>
            </a:endParaRPr>
          </a:p>
        </p:txBody>
      </p:sp>
      <p:sp>
        <p:nvSpPr>
          <p:cNvPr id="5" name="TextBox 4"/>
          <p:cNvSpPr txBox="1"/>
          <p:nvPr/>
        </p:nvSpPr>
        <p:spPr>
          <a:xfrm>
            <a:off x="7524327" y="404662"/>
            <a:ext cx="1509525" cy="461665"/>
          </a:xfrm>
          <a:prstGeom prst="rect">
            <a:avLst/>
          </a:prstGeom>
          <a:solidFill>
            <a:srgbClr val="FFFF00"/>
          </a:solidFill>
        </p:spPr>
        <p:txBody>
          <a:bodyPr wrap="square" rtlCol="0">
            <a:spAutoFit/>
          </a:bodyPr>
          <a:lstStyle/>
          <a:p>
            <a:r>
              <a:rPr lang="el-GR" dirty="0" smtClean="0">
                <a:solidFill>
                  <a:srgbClr val="C00000"/>
                </a:solidFill>
              </a:rPr>
              <a:t>αύξηση Τ </a:t>
            </a:r>
            <a:endParaRPr lang="en-GB" dirty="0">
              <a:solidFill>
                <a:srgbClr val="C00000"/>
              </a:solidFill>
            </a:endParaRPr>
          </a:p>
        </p:txBody>
      </p:sp>
      <p:sp>
        <p:nvSpPr>
          <p:cNvPr id="4" name="Right Arrow 3"/>
          <p:cNvSpPr/>
          <p:nvPr/>
        </p:nvSpPr>
        <p:spPr>
          <a:xfrm>
            <a:off x="6948264" y="404663"/>
            <a:ext cx="576063" cy="46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23551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Εξέλιξη συγκεντρώσεων </a:t>
            </a:r>
            <a:r>
              <a:rPr lang="en-US" dirty="0" smtClean="0"/>
              <a:t>CO</a:t>
            </a:r>
            <a:r>
              <a:rPr lang="en-US" baseline="-25000" dirty="0" smtClean="0"/>
              <a:t>2</a:t>
            </a:r>
            <a:r>
              <a:rPr lang="en-US" dirty="0" smtClean="0"/>
              <a:t> </a:t>
            </a:r>
            <a:r>
              <a:rPr lang="el-GR" dirty="0" smtClean="0"/>
              <a:t>με τις εκπομπές</a:t>
            </a:r>
            <a:endParaRPr lang="el-GR" dirty="0"/>
          </a:p>
        </p:txBody>
      </p:sp>
      <p:sp>
        <p:nvSpPr>
          <p:cNvPr id="3" name="2 - Θέση περιεχομένου"/>
          <p:cNvSpPr>
            <a:spLocks noGrp="1"/>
          </p:cNvSpPr>
          <p:nvPr>
            <p:ph idx="1"/>
          </p:nvPr>
        </p:nvSpPr>
        <p:spPr/>
        <p:txBody>
          <a:bodyPr/>
          <a:lstStyle/>
          <a:p>
            <a:r>
              <a:rPr lang="el-GR" dirty="0" smtClean="0"/>
              <a:t>Οι ανθρωπογενείς εκπομπές </a:t>
            </a:r>
            <a:r>
              <a:rPr lang="en-US" dirty="0" smtClean="0"/>
              <a:t>CO</a:t>
            </a:r>
            <a:r>
              <a:rPr lang="en-US" baseline="-25000" dirty="0" smtClean="0"/>
              <a:t>2</a:t>
            </a:r>
            <a:r>
              <a:rPr lang="en-US" dirty="0" smtClean="0"/>
              <a:t> </a:t>
            </a:r>
            <a:r>
              <a:rPr lang="el-GR" dirty="0" smtClean="0"/>
              <a:t>υπερβαίνουν </a:t>
            </a:r>
          </a:p>
          <a:p>
            <a:pPr>
              <a:buNone/>
            </a:pPr>
            <a:r>
              <a:rPr lang="el-GR" dirty="0" smtClean="0"/>
              <a:t>	τον ρυθμό απομάκρυνσης </a:t>
            </a:r>
          </a:p>
          <a:p>
            <a:pPr>
              <a:buNone/>
            </a:pPr>
            <a:r>
              <a:rPr lang="el-GR" dirty="0" smtClean="0"/>
              <a:t>	μέσω των φυσικών χοανών άνθρακα</a:t>
            </a:r>
          </a:p>
          <a:p>
            <a:pPr>
              <a:buNone/>
            </a:pPr>
            <a:endParaRPr lang="en-US" dirty="0" smtClean="0"/>
          </a:p>
          <a:p>
            <a:pPr>
              <a:buNone/>
            </a:pPr>
            <a:r>
              <a:rPr lang="en-US" dirty="0" smtClean="0"/>
              <a:t>	</a:t>
            </a:r>
            <a:r>
              <a:rPr lang="el-GR" dirty="0" smtClean="0"/>
              <a:t>Απαιτούνται μειώσεις της τάξεως του 80% </a:t>
            </a:r>
            <a:r>
              <a:rPr lang="el-GR" dirty="0" err="1" smtClean="0"/>
              <a:t>γιά</a:t>
            </a:r>
            <a:r>
              <a:rPr lang="el-GR" dirty="0" smtClean="0"/>
              <a:t> να σταθεροποιηθούν οι συγκεντρώσεις του </a:t>
            </a:r>
            <a:r>
              <a:rPr lang="en-US" dirty="0" smtClean="0"/>
              <a:t>CO</a:t>
            </a:r>
            <a:r>
              <a:rPr lang="en-US" baseline="-25000" dirty="0" smtClean="0"/>
              <a:t>2</a:t>
            </a:r>
            <a:r>
              <a:rPr lang="en-US" dirty="0" smtClean="0"/>
              <a:t> </a:t>
            </a:r>
            <a:endParaRPr lang="el-GR" dirty="0"/>
          </a:p>
        </p:txBody>
      </p:sp>
      <p:pic>
        <p:nvPicPr>
          <p:cNvPr id="214018" name="Picture 2"/>
          <p:cNvPicPr>
            <a:picLocks noChangeAspect="1" noChangeArrowheads="1"/>
          </p:cNvPicPr>
          <p:nvPr/>
        </p:nvPicPr>
        <p:blipFill>
          <a:blip r:embed="rId3" cstate="print"/>
          <a:srcRect/>
          <a:stretch>
            <a:fillRect/>
          </a:stretch>
        </p:blipFill>
        <p:spPr bwMode="auto">
          <a:xfrm>
            <a:off x="1547664" y="1402850"/>
            <a:ext cx="7402810" cy="5275372"/>
          </a:xfrm>
          <a:prstGeom prst="rect">
            <a:avLst/>
          </a:prstGeom>
          <a:noFill/>
          <a:ln w="9525">
            <a:noFill/>
            <a:miter lim="800000"/>
            <a:headEnd/>
            <a:tailEnd/>
          </a:ln>
        </p:spPr>
      </p:pic>
    </p:spTree>
    <p:extLst>
      <p:ext uri="{BB962C8B-B14F-4D97-AF65-F5344CB8AC3E}">
        <p14:creationId xmlns:p14="http://schemas.microsoft.com/office/powerpoint/2010/main" val="26439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additive="base">
                                        <p:cTn id="7" dur="500" fill="hold"/>
                                        <p:tgtEl>
                                          <p:spTgt spid="214018"/>
                                        </p:tgtEl>
                                        <p:attrNameLst>
                                          <p:attrName>ppt_x</p:attrName>
                                        </p:attrNameLst>
                                      </p:cBhvr>
                                      <p:tavLst>
                                        <p:tav tm="0">
                                          <p:val>
                                            <p:strVal val="#ppt_x"/>
                                          </p:val>
                                        </p:tav>
                                        <p:tav tm="100000">
                                          <p:val>
                                            <p:strVal val="#ppt_x"/>
                                          </p:val>
                                        </p:tav>
                                      </p:tavLst>
                                    </p:anim>
                                    <p:anim calcmode="lin" valueType="num">
                                      <p:cBhvr additive="base">
                                        <p:cTn id="8" dur="500" fill="hold"/>
                                        <p:tgtEl>
                                          <p:spTgt spid="214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pPr eaLnBrk="1" hangingPunct="1"/>
            <a:endParaRPr lang="en-US" altLang="en-US" smtClean="0"/>
          </a:p>
        </p:txBody>
      </p:sp>
      <p:pic>
        <p:nvPicPr>
          <p:cNvPr id="512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2988" y="1098550"/>
            <a:ext cx="8116887" cy="5759450"/>
          </a:xfrm>
          <a:noFill/>
        </p:spPr>
      </p:pic>
    </p:spTree>
    <p:extLst>
      <p:ext uri="{BB962C8B-B14F-4D97-AF65-F5344CB8AC3E}">
        <p14:creationId xmlns:p14="http://schemas.microsoft.com/office/powerpoint/2010/main" val="5746630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smtClean="0"/>
              <a:t>ΣΚΕΠΤΙΚΟ...</a:t>
            </a:r>
            <a:endParaRPr lang="el-GR" dirty="0"/>
          </a:p>
        </p:txBody>
      </p:sp>
      <p:sp>
        <p:nvSpPr>
          <p:cNvPr id="2" name="Content Placeholder 1"/>
          <p:cNvSpPr>
            <a:spLocks noGrp="1"/>
          </p:cNvSpPr>
          <p:nvPr>
            <p:ph idx="1"/>
          </p:nvPr>
        </p:nvSpPr>
        <p:spPr/>
        <p:txBody>
          <a:bodyPr/>
          <a:lstStyle/>
          <a:p>
            <a:pPr marL="0" indent="0" algn="just">
              <a:buNone/>
            </a:pPr>
            <a:r>
              <a:rPr lang="el-GR" sz="3200" dirty="0" smtClean="0">
                <a:solidFill>
                  <a:srgbClr val="C00000"/>
                </a:solidFill>
              </a:rPr>
              <a:t>... </a:t>
            </a:r>
            <a:r>
              <a:rPr lang="en-US" sz="3200" dirty="0" smtClean="0">
                <a:solidFill>
                  <a:srgbClr val="C00000"/>
                </a:solidFill>
              </a:rPr>
              <a:t>Recognizing that developed countries are principally responsible for the current high levels of GHG emissions in the atmosphere as a result of more than </a:t>
            </a:r>
            <a:r>
              <a:rPr lang="en-US" sz="3200" b="1" dirty="0" smtClean="0">
                <a:solidFill>
                  <a:srgbClr val="C00000"/>
                </a:solidFill>
              </a:rPr>
              <a:t>150 years of industrial activity</a:t>
            </a:r>
            <a:r>
              <a:rPr lang="en-US" sz="3200" dirty="0" smtClean="0">
                <a:solidFill>
                  <a:srgbClr val="C00000"/>
                </a:solidFill>
              </a:rPr>
              <a:t>, the Protocol places a heavier burden on developed nations under the principle of “common but differentiated responsibilities.”</a:t>
            </a:r>
            <a:endParaRPr lang="el-GR" sz="3200" dirty="0">
              <a:solidFill>
                <a:srgbClr val="C00000"/>
              </a:solidFill>
            </a:endParaRPr>
          </a:p>
        </p:txBody>
      </p:sp>
    </p:spTree>
    <p:extLst>
      <p:ext uri="{BB962C8B-B14F-4D97-AF65-F5344CB8AC3E}">
        <p14:creationId xmlns:p14="http://schemas.microsoft.com/office/powerpoint/2010/main" val="38693578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Βασικά στοιχεία</a:t>
            </a:r>
            <a:endParaRPr lang="el-GR" dirty="0"/>
          </a:p>
        </p:txBody>
      </p:sp>
      <p:sp>
        <p:nvSpPr>
          <p:cNvPr id="3" name="2 - Θέση περιεχομένου"/>
          <p:cNvSpPr>
            <a:spLocks noGrp="1"/>
          </p:cNvSpPr>
          <p:nvPr>
            <p:ph idx="1"/>
          </p:nvPr>
        </p:nvSpPr>
        <p:spPr>
          <a:xfrm>
            <a:off x="179512" y="1447800"/>
            <a:ext cx="8754176" cy="4800600"/>
          </a:xfrm>
        </p:spPr>
        <p:txBody>
          <a:bodyPr>
            <a:normAutofit/>
          </a:bodyPr>
          <a:lstStyle/>
          <a:p>
            <a:r>
              <a:rPr lang="el-GR" dirty="0" smtClean="0"/>
              <a:t>Αναγνωρίζει ότι η κύρια ευθύνη ανήκει στις βιομηχανικές χώρες λόγω 150 χρόνων βιομηχανικής παραγωγής,</a:t>
            </a:r>
          </a:p>
          <a:p>
            <a:r>
              <a:rPr lang="el-GR" dirty="0" smtClean="0"/>
              <a:t>Θέτει βαρύτερο φορτίο στις αναπτυγμένες χώρες,</a:t>
            </a:r>
          </a:p>
          <a:p>
            <a:r>
              <a:rPr lang="el-GR" dirty="0" smtClean="0"/>
              <a:t>Υπογράφηκε στο </a:t>
            </a:r>
            <a:r>
              <a:rPr lang="el-GR" dirty="0" err="1" smtClean="0"/>
              <a:t>Κυότο</a:t>
            </a:r>
            <a:r>
              <a:rPr lang="el-GR" dirty="0" smtClean="0"/>
              <a:t>, στις 11 Δεκ 1997, και μπήκε σε ισχύ στις 16 Φεβ 2005.</a:t>
            </a:r>
          </a:p>
          <a:p>
            <a:r>
              <a:rPr lang="el-GR" dirty="0" smtClean="0"/>
              <a:t>Οι κανόνες συμφωνήθηκαν στην σύνοδο</a:t>
            </a:r>
            <a:r>
              <a:rPr lang="en-US" dirty="0" smtClean="0"/>
              <a:t> COP 7 </a:t>
            </a:r>
            <a:r>
              <a:rPr lang="el-GR" dirty="0" smtClean="0"/>
              <a:t>στο Μαρακές το 2001</a:t>
            </a:r>
            <a:r>
              <a:rPr lang="en-US" dirty="0" smtClean="0"/>
              <a:t> </a:t>
            </a:r>
          </a:p>
          <a:p>
            <a:endParaRPr lang="el-GR" dirty="0"/>
          </a:p>
        </p:txBody>
      </p:sp>
    </p:spTree>
    <p:extLst>
      <p:ext uri="{BB962C8B-B14F-4D97-AF65-F5344CB8AC3E}">
        <p14:creationId xmlns:p14="http://schemas.microsoft.com/office/powerpoint/2010/main" val="35927280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B050"/>
                </a:solidFill>
              </a:rPr>
              <a:t>Βασική συνθήκη</a:t>
            </a:r>
            <a:endParaRPr lang="el-GR" b="1" dirty="0">
              <a:solidFill>
                <a:srgbClr val="00B050"/>
              </a:solidFill>
            </a:endParaRPr>
          </a:p>
        </p:txBody>
      </p:sp>
      <p:sp>
        <p:nvSpPr>
          <p:cNvPr id="3" name="2 - Θέση περιεχομένου"/>
          <p:cNvSpPr>
            <a:spLocks noGrp="1"/>
          </p:cNvSpPr>
          <p:nvPr>
            <p:ph idx="1"/>
          </p:nvPr>
        </p:nvSpPr>
        <p:spPr/>
        <p:txBody>
          <a:bodyPr>
            <a:normAutofit/>
          </a:bodyPr>
          <a:lstStyle/>
          <a:p>
            <a:pPr marL="92075" indent="-4763">
              <a:buNone/>
            </a:pPr>
            <a:r>
              <a:rPr lang="el-GR" sz="4000" dirty="0" smtClean="0"/>
              <a:t>Δέσμευση </a:t>
            </a:r>
          </a:p>
          <a:p>
            <a:pPr marL="92075" indent="-4763">
              <a:buNone/>
            </a:pPr>
            <a:r>
              <a:rPr lang="el-GR" sz="4000" dirty="0" smtClean="0"/>
              <a:t>37 βιομηχανικών χωρών και της Ευρωπαϊκής Ένωσης </a:t>
            </a:r>
          </a:p>
          <a:p>
            <a:pPr marL="92075" indent="-4763">
              <a:buNone/>
            </a:pPr>
            <a:r>
              <a:rPr lang="el-GR" sz="4000" dirty="0" err="1" smtClean="0"/>
              <a:t>γιά</a:t>
            </a:r>
            <a:r>
              <a:rPr lang="el-GR" sz="4000" dirty="0" smtClean="0"/>
              <a:t> μείωση των αερίων του ΦΘ </a:t>
            </a:r>
          </a:p>
          <a:p>
            <a:pPr marL="92075" indent="-4763">
              <a:buNone/>
            </a:pPr>
            <a:r>
              <a:rPr lang="el-GR" sz="4000" dirty="0" smtClean="0"/>
              <a:t>κατά </a:t>
            </a:r>
            <a:r>
              <a:rPr lang="el-GR" sz="4000" dirty="0" smtClean="0">
                <a:solidFill>
                  <a:srgbClr val="FF0000"/>
                </a:solidFill>
              </a:rPr>
              <a:t>5%</a:t>
            </a:r>
            <a:r>
              <a:rPr lang="el-GR" sz="4000" dirty="0" smtClean="0"/>
              <a:t> ως προς τα επίπεδα του </a:t>
            </a:r>
            <a:r>
              <a:rPr lang="el-GR" sz="4000" dirty="0" smtClean="0">
                <a:solidFill>
                  <a:srgbClr val="FF0000"/>
                </a:solidFill>
              </a:rPr>
              <a:t>1990</a:t>
            </a:r>
            <a:r>
              <a:rPr lang="el-GR" sz="4000" dirty="0" smtClean="0"/>
              <a:t>, </a:t>
            </a:r>
          </a:p>
          <a:p>
            <a:pPr marL="92075" indent="-4763">
              <a:buNone/>
            </a:pPr>
            <a:r>
              <a:rPr lang="el-GR" sz="4000" dirty="0" smtClean="0"/>
              <a:t>κατά την περίοδο </a:t>
            </a:r>
            <a:r>
              <a:rPr lang="el-GR" sz="4000" dirty="0" smtClean="0">
                <a:solidFill>
                  <a:srgbClr val="FF0000"/>
                </a:solidFill>
              </a:rPr>
              <a:t>2008-2012</a:t>
            </a:r>
            <a:r>
              <a:rPr lang="el-GR" sz="4000" dirty="0" smtClean="0"/>
              <a:t>.</a:t>
            </a:r>
            <a:endParaRPr lang="el-GR" sz="4000" dirty="0"/>
          </a:p>
        </p:txBody>
      </p:sp>
    </p:spTree>
    <p:extLst>
      <p:ext uri="{BB962C8B-B14F-4D97-AF65-F5344CB8AC3E}">
        <p14:creationId xmlns:p14="http://schemas.microsoft.com/office/powerpoint/2010/main" val="12925771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ΠτΚ - ΔΙΑΓΡΑΜΜΑ</a:t>
            </a:r>
            <a:endParaRPr lang="en-GB"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93</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68394"/>
            <a:ext cx="8235677" cy="462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1854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rmAutofit fontScale="90000"/>
          </a:bodyPr>
          <a:lstStyle/>
          <a:p>
            <a:pPr eaLnBrk="1" fontAlgn="auto" hangingPunct="1">
              <a:spcAft>
                <a:spcPts val="0"/>
              </a:spcAft>
              <a:defRPr/>
            </a:pPr>
            <a:r>
              <a:rPr lang="el-GR" b="1" dirty="0">
                <a:solidFill>
                  <a:srgbClr val="00B050"/>
                </a:solidFill>
              </a:rPr>
              <a:t>ΠΡΩΤΟΚΟΛΛΟ ΤΟΥ ΚΥΟΤΟ </a:t>
            </a:r>
            <a:r>
              <a:rPr lang="el-GR" b="1" dirty="0" smtClean="0">
                <a:solidFill>
                  <a:srgbClr val="00B050"/>
                </a:solidFill>
              </a:rPr>
              <a:t>ΜΗΧΑΝΙΣΜΟΙ (ΑΓΟΡΑΣ)</a:t>
            </a:r>
            <a:endParaRPr lang="el-GR" b="1" dirty="0">
              <a:solidFill>
                <a:srgbClr val="00B050"/>
              </a:solidFill>
            </a:endParaRPr>
          </a:p>
        </p:txBody>
      </p:sp>
      <p:sp>
        <p:nvSpPr>
          <p:cNvPr id="54274" name="Rectangle 3"/>
          <p:cNvSpPr>
            <a:spLocks noGrp="1" noChangeArrowheads="1"/>
          </p:cNvSpPr>
          <p:nvPr>
            <p:ph idx="1"/>
          </p:nvPr>
        </p:nvSpPr>
        <p:spPr/>
        <p:txBody>
          <a:bodyPr>
            <a:normAutofit/>
          </a:bodyPr>
          <a:lstStyle/>
          <a:p>
            <a:pPr eaLnBrk="1" hangingPunct="1"/>
            <a:r>
              <a:rPr lang="el-GR" dirty="0" smtClean="0"/>
              <a:t>Η ΜΕΙΩΣΗ ΤΩΝ ΕΚΠΟΜΠΩΝ </a:t>
            </a:r>
            <a:r>
              <a:rPr lang="en-US" dirty="0" smtClean="0"/>
              <a:t>CO</a:t>
            </a:r>
            <a:r>
              <a:rPr lang="en-US" baseline="-25000" dirty="0" smtClean="0"/>
              <a:t>2</a:t>
            </a:r>
            <a:r>
              <a:rPr lang="en-US" dirty="0" smtClean="0"/>
              <a:t> </a:t>
            </a:r>
            <a:r>
              <a:rPr lang="el-GR" dirty="0" smtClean="0"/>
              <a:t>ΘΑ ΗΤΑΝ ΠΟΛΥ ΑΚΡΙΒΗ ΛΥΣΗ ΓΙΑ ΤΙΣ ΟΙΚΟΝΟΜΙΕΣ ΤΩΝ ΒΙΟΜΗΧΑΝΙΚΩΝ ΧΩΡΩΝ</a:t>
            </a:r>
          </a:p>
          <a:p>
            <a:pPr eaLnBrk="1" hangingPunct="1"/>
            <a:r>
              <a:rPr lang="el-GR" dirty="0" smtClean="0"/>
              <a:t>ΒΑΣΙΚΗ ΙΔΕΑ ΔΙΑΠΡΑΓΜΑΤΕΥΣΕΩΝ : ΑΠΟΔΟΤΙΚΟΤΗΤΑ ΚΟΣΤΟΥΣ</a:t>
            </a:r>
          </a:p>
          <a:p>
            <a:pPr eaLnBrk="1" hangingPunct="1"/>
            <a:endParaRPr lang="el-GR" dirty="0" smtClean="0"/>
          </a:p>
          <a:p>
            <a:pPr eaLnBrk="1" hangingPunct="1"/>
            <a:r>
              <a:rPr lang="el-GR" dirty="0" smtClean="0"/>
              <a:t>ΕΝΑΛΛΑΚΤΙΚΕΣ ΛΥΣΕΙΣ:</a:t>
            </a:r>
          </a:p>
          <a:p>
            <a:pPr eaLnBrk="1" hangingPunct="1">
              <a:buFontTx/>
              <a:buNone/>
            </a:pPr>
            <a:r>
              <a:rPr lang="el-GR" dirty="0" smtClean="0"/>
              <a:t>	-	ΚΟΙΝΕΣ ΠΟΛΙΤΙΚΕΣ ΚΑΙ ΜΕΤΡΑ</a:t>
            </a:r>
          </a:p>
          <a:p>
            <a:pPr eaLnBrk="1" hangingPunct="1">
              <a:buFontTx/>
              <a:buNone/>
            </a:pPr>
            <a:r>
              <a:rPr lang="el-GR" dirty="0" smtClean="0"/>
              <a:t>	-	ΠΡΟΣΕΓΓΙΣΗ ΜΕΣΩ ΤΗΣ ΑΓΟΡΑΣ</a:t>
            </a:r>
          </a:p>
        </p:txBody>
      </p:sp>
    </p:spTree>
    <p:extLst>
      <p:ext uri="{BB962C8B-B14F-4D97-AF65-F5344CB8AC3E}">
        <p14:creationId xmlns:p14="http://schemas.microsoft.com/office/powerpoint/2010/main" val="7922603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3059832" cy="1143000"/>
          </a:xfrm>
        </p:spPr>
        <p:txBody>
          <a:bodyPr/>
          <a:lstStyle/>
          <a:p>
            <a:r>
              <a:rPr lang="el-GR" dirty="0" smtClean="0">
                <a:solidFill>
                  <a:srgbClr val="C00000"/>
                </a:solidFill>
              </a:rPr>
              <a:t>ΑΕΡΙΑ ΦΘ</a:t>
            </a:r>
            <a:endParaRPr lang="en-GB" dirty="0">
              <a:solidFill>
                <a:srgbClr val="C00000"/>
              </a:solidFill>
            </a:endParaRPr>
          </a:p>
        </p:txBody>
      </p:sp>
      <p:sp>
        <p:nvSpPr>
          <p:cNvPr id="3" name="Content Placeholder 2"/>
          <p:cNvSpPr>
            <a:spLocks noGrp="1"/>
          </p:cNvSpPr>
          <p:nvPr>
            <p:ph idx="1"/>
          </p:nvPr>
        </p:nvSpPr>
        <p:spPr>
          <a:xfrm>
            <a:off x="1619240" y="29767"/>
            <a:ext cx="7498080" cy="3411066"/>
          </a:xfrm>
        </p:spPr>
        <p:txBody>
          <a:bodyPr>
            <a:normAutofit lnSpcReduction="10000"/>
          </a:bodyPr>
          <a:lstStyle/>
          <a:p>
            <a:pPr algn="r"/>
            <a:r>
              <a:rPr lang="el-GR" dirty="0" smtClean="0"/>
              <a:t>ΔΙΟΞΕΙΔΙΟ ΤΟΥ ΑΝΘΡΑΚΑ</a:t>
            </a:r>
          </a:p>
          <a:p>
            <a:pPr algn="r"/>
            <a:r>
              <a:rPr lang="el-GR" dirty="0" smtClean="0"/>
              <a:t>ΜΕΘΑΝΙΟ</a:t>
            </a:r>
          </a:p>
          <a:p>
            <a:pPr algn="r"/>
            <a:r>
              <a:rPr lang="el-GR" dirty="0" smtClean="0"/>
              <a:t>ΥΠΟΞΕΙΔΙΟ ΤΟΥ ΑΖΩΤΟΥ Ν2Ο</a:t>
            </a:r>
          </a:p>
          <a:p>
            <a:pPr algn="r"/>
            <a:r>
              <a:rPr lang="el-GR" dirty="0" smtClean="0"/>
              <a:t>ΥΠΕΡΦΘΟΡΑΝΘΡΑΚΕΣ</a:t>
            </a:r>
            <a:r>
              <a:rPr lang="en-GB" dirty="0" smtClean="0"/>
              <a:t>, PFCs</a:t>
            </a:r>
            <a:endParaRPr lang="el-GR" dirty="0" smtClean="0"/>
          </a:p>
          <a:p>
            <a:pPr algn="r"/>
            <a:r>
              <a:rPr lang="el-GR" dirty="0" smtClean="0"/>
              <a:t>ΥΔΡΟΓΟΝΟΦΘΟΡΑΝΘΡΑΚΕΣ</a:t>
            </a:r>
            <a:r>
              <a:rPr lang="en-GB" dirty="0" smtClean="0"/>
              <a:t> HFCs</a:t>
            </a:r>
            <a:endParaRPr lang="el-GR" dirty="0" smtClean="0"/>
          </a:p>
          <a:p>
            <a:pPr algn="r"/>
            <a:r>
              <a:rPr lang="el-GR" dirty="0" smtClean="0"/>
              <a:t>ΕΞΑΦΘΟΡΙΟΥΧΟ ΘΕΙΟ, </a:t>
            </a:r>
            <a:r>
              <a:rPr lang="en-GB" dirty="0" smtClean="0"/>
              <a:t>SF6</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594" y="3429001"/>
            <a:ext cx="7330407" cy="326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1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067" y="32048"/>
            <a:ext cx="7498080" cy="850106"/>
          </a:xfrm>
        </p:spPr>
        <p:txBody>
          <a:bodyPr/>
          <a:lstStyle/>
          <a:p>
            <a:r>
              <a:rPr lang="el-GR" dirty="0" smtClean="0"/>
              <a:t>ΕΚΠΟΜΠΕΣ ΑΕΡΙΩΝ ΦΘ</a:t>
            </a:r>
            <a:endParaRPr lang="en-GB" dirty="0"/>
          </a:p>
        </p:txBody>
      </p:sp>
      <p:sp>
        <p:nvSpPr>
          <p:cNvPr id="3" name="Content Placeholder 2"/>
          <p:cNvSpPr>
            <a:spLocks noGrp="1"/>
          </p:cNvSpPr>
          <p:nvPr>
            <p:ph idx="1"/>
          </p:nvPr>
        </p:nvSpPr>
        <p:spPr/>
        <p:txBody>
          <a:bodyPr/>
          <a:lstStyle/>
          <a:p>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801093"/>
            <a:ext cx="8604448" cy="605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3932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ΔΥΝΑΤΟΤΗΤΕΣ ΜΕΙΩΣΗΣ ΦΘ</a:t>
            </a:r>
            <a:endParaRPr lang="en-GB" dirty="0"/>
          </a:p>
        </p:txBody>
      </p:sp>
      <p:sp>
        <p:nvSpPr>
          <p:cNvPr id="3" name="Content Placeholder 2"/>
          <p:cNvSpPr>
            <a:spLocks noGrp="1"/>
          </p:cNvSpPr>
          <p:nvPr>
            <p:ph idx="1"/>
          </p:nvPr>
        </p:nvSpPr>
        <p:spPr>
          <a:xfrm>
            <a:off x="1043608" y="2348880"/>
            <a:ext cx="7890080" cy="3899520"/>
          </a:xfrm>
        </p:spPr>
        <p:txBody>
          <a:bodyPr/>
          <a:lstStyle/>
          <a:p>
            <a:pPr algn="r"/>
            <a:r>
              <a:rPr lang="el-GR" dirty="0" smtClean="0"/>
              <a:t>ΑΥΞΗΣΗ ΑΠΟΔΟΣΗΣ ΜΕΤΑΤΡΟΠΗΣ ΕΝΕΡΓΕΙΑΣ</a:t>
            </a:r>
          </a:p>
          <a:p>
            <a:pPr algn="r"/>
            <a:r>
              <a:rPr lang="el-GR" dirty="0" smtClean="0"/>
              <a:t>ΑΠΕ</a:t>
            </a:r>
          </a:p>
          <a:p>
            <a:pPr algn="r"/>
            <a:r>
              <a:rPr lang="el-GR" dirty="0" smtClean="0"/>
              <a:t>ΦΥΣΙΚΟ ΑΕΡΙΟ</a:t>
            </a:r>
          </a:p>
          <a:p>
            <a:pPr algn="r"/>
            <a:r>
              <a:rPr lang="el-GR" dirty="0" smtClean="0"/>
              <a:t>ΚΑΛΛΙΕΡΓΕΙΑ ΔΑΣΩΝ (ΩΣ ΧΟΑΝΕΣ </a:t>
            </a:r>
            <a:r>
              <a:rPr lang="en-GB" dirty="0" smtClean="0"/>
              <a:t>CO</a:t>
            </a:r>
            <a:r>
              <a:rPr lang="en-GB" baseline="-25000" dirty="0" smtClean="0"/>
              <a:t>2</a:t>
            </a:r>
            <a:r>
              <a:rPr lang="en-GB" dirty="0" smtClean="0"/>
              <a:t>)</a:t>
            </a:r>
            <a:endParaRPr lang="el-GR" dirty="0" smtClean="0"/>
          </a:p>
          <a:p>
            <a:pPr algn="r"/>
            <a:r>
              <a:rPr lang="el-GR" dirty="0" smtClean="0"/>
              <a:t>ΕΞΟΙΚΟΝΟΜΗΣΗ ΕΝΕΡΓΙΑΣ ΚΑΙ ΣΗΘ</a:t>
            </a:r>
            <a:endParaRPr lang="en-GB" dirty="0"/>
          </a:p>
        </p:txBody>
      </p:sp>
    </p:spTree>
    <p:extLst>
      <p:ext uri="{BB962C8B-B14F-4D97-AF65-F5344CB8AC3E}">
        <p14:creationId xmlns:p14="http://schemas.microsoft.com/office/powerpoint/2010/main" val="42519760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6738"/>
          </a:xfrm>
        </p:spPr>
        <p:txBody>
          <a:bodyPr>
            <a:noAutofit/>
          </a:bodyPr>
          <a:lstStyle/>
          <a:p>
            <a:r>
              <a:rPr lang="el-GR" sz="3600" dirty="0" smtClean="0">
                <a:solidFill>
                  <a:schemeClr val="tx2">
                    <a:lumMod val="75000"/>
                  </a:schemeClr>
                </a:solidFill>
              </a:rPr>
              <a:t>ΣΥΜΦΩΝΙΑ ΓΙΑ ΤΟ ΚΛΙΜΑ - </a:t>
            </a:r>
            <a:r>
              <a:rPr lang="el-GR" sz="3600" dirty="0">
                <a:solidFill>
                  <a:schemeClr val="tx2">
                    <a:lumMod val="75000"/>
                  </a:schemeClr>
                </a:solidFill>
              </a:rPr>
              <a:t>ΤΟ ΠΡΩΤΟΚΟΛΛΟ ΤΟΥ </a:t>
            </a:r>
            <a:r>
              <a:rPr lang="el-GR" sz="3600" dirty="0" smtClean="0">
                <a:solidFill>
                  <a:schemeClr val="tx2">
                    <a:lumMod val="75000"/>
                  </a:schemeClr>
                </a:solidFill>
              </a:rPr>
              <a:t>ΚΥΟΤΟ</a:t>
            </a:r>
            <a:endParaRPr lang="en-GB" sz="3600" dirty="0">
              <a:solidFill>
                <a:schemeClr val="tx2">
                  <a:lumMod val="75000"/>
                </a:schemeClr>
              </a:solidFill>
            </a:endParaRPr>
          </a:p>
        </p:txBody>
      </p:sp>
      <p:sp>
        <p:nvSpPr>
          <p:cNvPr id="3" name="Content Placeholder 2"/>
          <p:cNvSpPr>
            <a:spLocks noGrp="1"/>
          </p:cNvSpPr>
          <p:nvPr>
            <p:ph idx="1"/>
          </p:nvPr>
        </p:nvSpPr>
        <p:spPr>
          <a:xfrm>
            <a:off x="0" y="908720"/>
            <a:ext cx="9144000" cy="5688632"/>
          </a:xfrm>
        </p:spPr>
        <p:txBody>
          <a:bodyPr>
            <a:noAutofit/>
          </a:bodyPr>
          <a:lstStyle/>
          <a:p>
            <a:r>
              <a:rPr lang="el-GR" sz="2400" dirty="0" smtClean="0"/>
              <a:t>ΔΙΕΘΝΗΣ ΣΥΜΦΩΝΙΑ ΓΙΑ ΤΗΝ ΚΛΙΜΑΤΙΚΗ ΑΛΛΑΓΗ ΣΤΑ ΠΛΑΙΣΙΑ ΤΟΥ ΟΗΕ</a:t>
            </a:r>
          </a:p>
          <a:p>
            <a:r>
              <a:rPr lang="el-GR" sz="2400" dirty="0" smtClean="0"/>
              <a:t>ΥΠΟΧΡΕΩΝΕΙ ΤΑ ΚΡΑΤΗ-ΜΕΛΗ ΣΕ ΣΤΟΧΟΥΣ ΜΕΙΩΣΗΣ ΤΩΝ ΕΚΠΟΜΠΩΝ ΣΕ ΕΝΑ ΔΙΕΘΝΕΣ ΔΕΣΜΕΥΤΙΚΟ ΠΛΑΙΣΙΟ. </a:t>
            </a:r>
          </a:p>
          <a:p>
            <a:r>
              <a:rPr lang="el-GR" sz="2400" dirty="0" smtClean="0">
                <a:solidFill>
                  <a:srgbClr val="FF0000"/>
                </a:solidFill>
              </a:rPr>
              <a:t>ΑΝΑΓΝΩΡΙΖΕΙ ΤΑ ΑΝΑΠΤΥΓΜΕΝΑ ΚΡΑΤΗ ΩΣ ΚΥΡΙΩΣ ΥΠΕΥΘΥΝΑ ΓΙΑ ΤΑ ΣΗΜΕΡΙΝΑ ΟΡΙΑ ΑΕΡΙΩΝ ΦΘ ΣΤΗΝ ΑΤΜΟΣΦΑΙΡΑ – ΑΠΟΤΕΛΕΣΜΑ 150 ΧΡΟΝΩΝ ΒΙΟΜΗΧΑΝΙΚΗΣ ΔΡΑΣΤΗΡΙΟΤΗΤΑΣ</a:t>
            </a:r>
          </a:p>
          <a:p>
            <a:r>
              <a:rPr lang="el-GR" sz="2400" dirty="0" smtClean="0"/>
              <a:t>ΘΕΤΕΙ ΕΝΑ ΒΑΡΥΤΕΡΟ ΦΟΡΤΙΟ ΣΤΑ ΑΝΑΠΤΥΓΜΕΝΑ ΕΘΝΗ ΚΑΤΩ ΑΠΟ ΤΗΝ ΑΡΧΗ «ΚΟΙΝΕΣ ΕΥΘΥΝΕΣ ΑΛΛΑ ΔΙΑΦΟΡΟΠΟΙΗΜΕΝΕΣ (ΓΙΑ ΚΑΘΕ ΜΕΛΟΣ) »...</a:t>
            </a:r>
          </a:p>
          <a:p>
            <a:endParaRPr lang="el-GR" sz="2400" dirty="0"/>
          </a:p>
          <a:p>
            <a:r>
              <a:rPr lang="el-GR" sz="2400" dirty="0" smtClean="0">
                <a:solidFill>
                  <a:srgbClr val="FF0000"/>
                </a:solidFill>
              </a:rPr>
              <a:t>ΤΟ ΠΡΩΤΟΚΟΛΛΟ ΤΟΥ ΚΥΟΤΟ ΥΙΟΘΕΤΗΘΗΚΕ ΣΤΟ ΚΥΟΤΟ, ΣΤΙΣ 11 ΔΕΚ 1997 ΚΑΙ ΜΠΗΚΕ ΣΕ ΕΦΑΡΜΟΓΗ ΣΤΙΣ 16 ΦΕΒ 2005.</a:t>
            </a:r>
          </a:p>
          <a:p>
            <a:r>
              <a:rPr lang="el-GR" sz="2400" dirty="0" smtClean="0">
                <a:solidFill>
                  <a:srgbClr val="FF0000"/>
                </a:solidFill>
              </a:rPr>
              <a:t>Η ΠΡΩΤΗ ΠΕΡΙΟΔΟΣ ΕΦΑΡΜΟΓΗΣ : 2008 – 2012.</a:t>
            </a:r>
            <a:endParaRPr lang="en-GB" sz="2400" dirty="0">
              <a:solidFill>
                <a:srgbClr val="FF0000"/>
              </a:solidFill>
            </a:endParaRP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98</a:t>
            </a:fld>
            <a:endParaRPr lang="en-GB"/>
          </a:p>
        </p:txBody>
      </p:sp>
    </p:spTree>
    <p:extLst>
      <p:ext uri="{BB962C8B-B14F-4D97-AF65-F5344CB8AC3E}">
        <p14:creationId xmlns:p14="http://schemas.microsoft.com/office/powerpoint/2010/main" val="9017528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562074"/>
          </a:xfrm>
        </p:spPr>
        <p:txBody>
          <a:bodyPr>
            <a:normAutofit fontScale="90000"/>
          </a:bodyPr>
          <a:lstStyle/>
          <a:p>
            <a:r>
              <a:rPr lang="en-GB" dirty="0" smtClean="0"/>
              <a:t>DOHA AMENDMENT TO THE KYOTO PROTOCOL</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96923814"/>
              </p:ext>
            </p:extLst>
          </p:nvPr>
        </p:nvGraphicFramePr>
        <p:xfrm>
          <a:off x="677860" y="2420888"/>
          <a:ext cx="8147304" cy="4320480"/>
        </p:xfrm>
        <a:graphic>
          <a:graphicData uri="http://schemas.openxmlformats.org/drawingml/2006/table">
            <a:tbl>
              <a:tblPr/>
              <a:tblGrid>
                <a:gridCol w="8147304"/>
              </a:tblGrid>
              <a:tr h="4320480">
                <a:tc>
                  <a:txBody>
                    <a:bodyPr/>
                    <a:lstStyle/>
                    <a:p>
                      <a:pPr>
                        <a:buFont typeface="Arial"/>
                        <a:buChar char="•"/>
                      </a:pPr>
                      <a:endParaRPr lang="en-GB" dirty="0"/>
                    </a:p>
                  </a:txBody>
                  <a:tcPr marL="66675" marR="66675" marT="66675" marB="66675">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C4C8B-6271-4CC4-BC2E-0349F1E71D19}" type="slidenum">
              <a:rPr lang="en-GB" smtClean="0"/>
              <a:t>99</a:t>
            </a:fld>
            <a:endParaRPr lang="en-GB"/>
          </a:p>
        </p:txBody>
      </p:sp>
      <p:sp>
        <p:nvSpPr>
          <p:cNvPr id="9" name="Rectangle 2"/>
          <p:cNvSpPr>
            <a:spLocks noChangeArrowheads="1"/>
          </p:cNvSpPr>
          <p:nvPr/>
        </p:nvSpPr>
        <p:spPr bwMode="auto">
          <a:xfrm>
            <a:off x="179512" y="980728"/>
            <a:ext cx="878497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l-GR" altLang="en-US" sz="2400" dirty="0" smtClean="0">
                <a:latin typeface="Cambria" panose="02040503050406030204" pitchFamily="18" charset="0"/>
                <a:cs typeface="Arial" charset="0"/>
              </a:rPr>
              <a:t>ΣΤΗΝ ΝΤΟΧΑ-ΚΑΤΑΡ, ΣΤΙΣ 8 ΔΕΚ 2012 ΥΙΟΘΕΤΗΘΗΚΕ Η :</a:t>
            </a:r>
          </a:p>
          <a:p>
            <a:pPr marL="0" marR="0" lvl="0" indent="0" algn="l" defTabSz="914400" rtl="0" eaLnBrk="1" fontAlgn="base" latinLnBrk="0" hangingPunct="1">
              <a:lnSpc>
                <a:spcPct val="100000"/>
              </a:lnSpc>
              <a:spcBef>
                <a:spcPct val="0"/>
              </a:spcBef>
              <a:spcAft>
                <a:spcPct val="0"/>
              </a:spcAft>
              <a:buClrTx/>
              <a:buSzTx/>
              <a:buFontTx/>
              <a:buNone/>
              <a:tabLst/>
            </a:pPr>
            <a:r>
              <a:rPr lang="el-GR" altLang="en-US" sz="2400" i="1" dirty="0" smtClean="0">
                <a:solidFill>
                  <a:srgbClr val="FF0000"/>
                </a:solidFill>
                <a:latin typeface="Cambria" panose="02040503050406030204" pitchFamily="18" charset="0"/>
                <a:cs typeface="Arial" charset="0"/>
              </a:rPr>
              <a:t>«ΔΙΟΡΘΩΣΗ ΤΗΣ ΝΤΟΧΑ ΣΤΟ ΠΡΩΤΟΚΟΛΛΟ ΤΟΥ ΚΥΟΤΟ»</a:t>
            </a:r>
          </a:p>
          <a:p>
            <a:pPr marL="271463" indent="-271463">
              <a:buFont typeface="Arial"/>
              <a:buChar char="•"/>
              <a:tabLst>
                <a:tab pos="357188" algn="l"/>
              </a:tabLst>
            </a:pPr>
            <a:endParaRPr lang="el-GR" sz="2400" dirty="0" smtClean="0">
              <a:latin typeface="Cambria" panose="02040503050406030204" pitchFamily="18" charset="0"/>
            </a:endParaRPr>
          </a:p>
          <a:p>
            <a:pPr marL="271463" indent="-271463">
              <a:buFont typeface="Arial"/>
              <a:buChar char="•"/>
              <a:tabLst>
                <a:tab pos="357188" algn="l"/>
              </a:tabLst>
            </a:pPr>
            <a:r>
              <a:rPr lang="el-GR" sz="2400" dirty="0" smtClean="0">
                <a:latin typeface="Cambria" panose="02040503050406030204" pitchFamily="18" charset="0"/>
              </a:rPr>
              <a:t>ΠΕΡΙΛΑΜΒΑΝΕΙ :</a:t>
            </a:r>
          </a:p>
          <a:p>
            <a:pPr marL="271463" indent="-271463">
              <a:buFont typeface="Arial"/>
              <a:buChar char="•"/>
              <a:tabLst>
                <a:tab pos="357188" algn="l"/>
              </a:tabLst>
            </a:pPr>
            <a:r>
              <a:rPr lang="el-GR" sz="2400" dirty="0" smtClean="0">
                <a:latin typeface="Cambria" panose="02040503050406030204" pitchFamily="18" charset="0"/>
              </a:rPr>
              <a:t>ΝΕΕΣ ΔΕΣΜΕΥΣΕΙΣ ΓΙΑ ΤΑ ΜΕΛΗ ΤΟΥ </a:t>
            </a:r>
            <a:r>
              <a:rPr lang="el-GR" sz="2400" b="1" i="1" dirty="0" smtClean="0">
                <a:latin typeface="Cambria" panose="02040503050406030204" pitchFamily="18" charset="0"/>
              </a:rPr>
              <a:t>ΠΑΡΑΡΤΗΜΑΤΟΣ</a:t>
            </a:r>
            <a:r>
              <a:rPr lang="el-GR" sz="2400" i="1" dirty="0" smtClean="0">
                <a:latin typeface="Cambria" panose="02040503050406030204" pitchFamily="18" charset="0"/>
              </a:rPr>
              <a:t> </a:t>
            </a:r>
            <a:r>
              <a:rPr lang="el-GR" sz="2400" b="1" i="1" dirty="0" smtClean="0">
                <a:latin typeface="Cambria" panose="02040503050406030204" pitchFamily="18" charset="0"/>
              </a:rPr>
              <a:t>Ι</a:t>
            </a:r>
            <a:r>
              <a:rPr lang="el-GR" sz="2400" dirty="0" smtClean="0">
                <a:solidFill>
                  <a:srgbClr val="FF0000"/>
                </a:solidFill>
                <a:latin typeface="Cambria" panose="02040503050406030204" pitchFamily="18" charset="0"/>
              </a:rPr>
              <a:t> * </a:t>
            </a:r>
            <a:r>
              <a:rPr lang="el-GR" sz="2400" dirty="0" smtClean="0">
                <a:latin typeface="Cambria" panose="02040503050406030204" pitchFamily="18" charset="0"/>
              </a:rPr>
              <a:t>ΠΟΥ ΣΥΜΦΩΝΗΣΑΝ ΣΕ ΜΙΑ ΔΕΥΤΕΡΗ ΔΕΣΜΕΥΤΙΚΗ ΠΕΡΙΟΔΟ ΑΠΟ ΤΗΝ 1 ΙΑΝ 2013 ΜΕΧΡΙ ΤΙΣ 31 ΔΕΚ 2020.</a:t>
            </a:r>
          </a:p>
          <a:p>
            <a:pPr marL="271463" indent="-271463">
              <a:buFont typeface="Arial"/>
              <a:buChar char="•"/>
              <a:tabLst>
                <a:tab pos="357188" algn="l"/>
              </a:tabLst>
            </a:pPr>
            <a:endParaRPr lang="el-GR" sz="2400" dirty="0" smtClean="0">
              <a:latin typeface="Cambria" panose="02040503050406030204" pitchFamily="18" charset="0"/>
            </a:endParaRPr>
          </a:p>
          <a:p>
            <a:pPr marL="271463" indent="-271463">
              <a:buFont typeface="Arial"/>
              <a:buChar char="•"/>
              <a:tabLst>
                <a:tab pos="357188" algn="l"/>
              </a:tabLst>
            </a:pPr>
            <a:r>
              <a:rPr lang="el-GR" sz="2400" dirty="0" smtClean="0">
                <a:latin typeface="Cambria" panose="02040503050406030204" pitchFamily="18" charset="0"/>
              </a:rPr>
              <a:t>ΜΙΑ ΑΝΑΘΕΩΡΗΜΕΝΗ ΛΙΣΤΑ ΑΕΡΙΩΝ ΤΟΥ ΦΘ ΓΙΑ ΤΗΝ 2</a:t>
            </a:r>
            <a:r>
              <a:rPr lang="el-GR" sz="2400" baseline="30000" dirty="0" smtClean="0">
                <a:latin typeface="Cambria" panose="02040503050406030204" pitchFamily="18" charset="0"/>
              </a:rPr>
              <a:t>η</a:t>
            </a:r>
            <a:r>
              <a:rPr lang="el-GR" sz="2400" dirty="0" smtClean="0">
                <a:latin typeface="Cambria" panose="02040503050406030204" pitchFamily="18" charset="0"/>
              </a:rPr>
              <a:t> ΠΕΡΙΟΔΟ.</a:t>
            </a:r>
          </a:p>
          <a:p>
            <a:pPr marL="271463" indent="-271463">
              <a:buFont typeface="Arial"/>
              <a:buChar char="•"/>
              <a:tabLst>
                <a:tab pos="357188" algn="l"/>
              </a:tabLst>
            </a:pPr>
            <a:endParaRPr lang="el-GR" sz="2400" dirty="0">
              <a:latin typeface="Cambria" panose="02040503050406030204" pitchFamily="18" charset="0"/>
            </a:endParaRPr>
          </a:p>
          <a:p>
            <a:pPr marL="271463" indent="-271463">
              <a:buFont typeface="Arial"/>
              <a:buChar char="•"/>
              <a:tabLst>
                <a:tab pos="357188" algn="l"/>
              </a:tabLst>
            </a:pPr>
            <a:r>
              <a:rPr lang="el-GR" sz="2400" dirty="0" smtClean="0">
                <a:latin typeface="Cambria" panose="02040503050406030204" pitchFamily="18" charset="0"/>
              </a:rPr>
              <a:t>ΔΙΟΡΘΩΣΕΙΣ ΣΕ ΟΡΙΣΜΕΝΑ ΑΡΘΡΑ ΤΟΥ ΠΡΩΤΟΚΟΛΛΟΥ ΑΝΑΦΟΡΙΚΑ ΜΕ ΤΗΝ 1</a:t>
            </a:r>
            <a:r>
              <a:rPr lang="el-GR" sz="2400" baseline="30000" dirty="0" smtClean="0">
                <a:latin typeface="Cambria" panose="02040503050406030204" pitchFamily="18" charset="0"/>
              </a:rPr>
              <a:t>η</a:t>
            </a:r>
            <a:r>
              <a:rPr lang="el-GR" sz="2400" dirty="0" smtClean="0">
                <a:latin typeface="Cambria" panose="02040503050406030204" pitchFamily="18" charset="0"/>
              </a:rPr>
              <a:t> ΠΕΡΙΟΔΟ</a:t>
            </a:r>
            <a:r>
              <a:rPr lang="en-GB" sz="2400" dirty="0">
                <a:latin typeface="Cambria" panose="02040503050406030204" pitchFamily="18" charset="0"/>
              </a:rPr>
              <a:t/>
            </a:r>
            <a:br>
              <a:rPr lang="en-GB" sz="2400" dirty="0">
                <a:latin typeface="Cambria" panose="02040503050406030204" pitchFamily="18" charset="0"/>
              </a:rPr>
            </a:br>
            <a:endParaRPr lang="en-GB" sz="2400" dirty="0">
              <a:latin typeface="Cambria" panose="02040503050406030204" pitchFamily="18" charset="0"/>
            </a:endParaRPr>
          </a:p>
          <a:p>
            <a:pPr>
              <a:tabLst>
                <a:tab pos="357188" algn="l"/>
              </a:tabLst>
            </a:pPr>
            <a:r>
              <a:rPr kumimoji="0" lang="el-GR" altLang="en-US" sz="2400" b="0" i="0" u="none" strike="noStrike" cap="none" normalizeH="0" baseline="0" dirty="0" smtClean="0">
                <a:ln>
                  <a:noFill/>
                </a:ln>
                <a:solidFill>
                  <a:srgbClr val="FF0000"/>
                </a:solidFill>
                <a:effectLst/>
                <a:latin typeface="Cambria" panose="02040503050406030204" pitchFamily="18" charset="0"/>
                <a:cs typeface="Arial" charset="0"/>
              </a:rPr>
              <a:t>* </a:t>
            </a:r>
            <a:r>
              <a:rPr lang="el-GR" sz="2400" dirty="0">
                <a:solidFill>
                  <a:srgbClr val="FF0000"/>
                </a:solidFill>
                <a:latin typeface="Cambria" panose="02040503050406030204" pitchFamily="18" charset="0"/>
              </a:rPr>
              <a:t>(</a:t>
            </a:r>
            <a:r>
              <a:rPr lang="en-GB" sz="2400" i="1" dirty="0">
                <a:solidFill>
                  <a:srgbClr val="FF0000"/>
                </a:solidFill>
                <a:latin typeface="Cambria" panose="02040503050406030204" pitchFamily="18" charset="0"/>
              </a:rPr>
              <a:t>ANNEX I</a:t>
            </a:r>
            <a:r>
              <a:rPr lang="en-GB" sz="2400" dirty="0">
                <a:solidFill>
                  <a:srgbClr val="FF0000"/>
                </a:solidFill>
                <a:latin typeface="Cambria" panose="02040503050406030204" pitchFamily="18" charset="0"/>
              </a:rPr>
              <a:t>) </a:t>
            </a:r>
            <a:endParaRPr kumimoji="0" lang="en-US" altLang="en-US" sz="2400" b="0" i="0" u="none" strike="noStrike" cap="none" normalizeH="0" baseline="0" dirty="0" smtClean="0">
              <a:ln>
                <a:noFill/>
              </a:ln>
              <a:solidFill>
                <a:srgbClr val="FF0000"/>
              </a:solidFill>
              <a:effectLst/>
              <a:latin typeface="Cambria" panose="02040503050406030204" pitchFamily="18" charset="0"/>
              <a:cs typeface="Arial" charset="0"/>
            </a:endParaRPr>
          </a:p>
        </p:txBody>
      </p:sp>
    </p:spTree>
    <p:extLst>
      <p:ext uri="{BB962C8B-B14F-4D97-AF65-F5344CB8AC3E}">
        <p14:creationId xmlns:p14="http://schemas.microsoft.com/office/powerpoint/2010/main" val="328413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TotalTime>
  <Words>10086</Words>
  <Application>Microsoft Office PowerPoint</Application>
  <PresentationFormat>On-screen Show (4:3)</PresentationFormat>
  <Paragraphs>1257</Paragraphs>
  <Slides>186</Slides>
  <Notes>111</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186</vt:i4>
      </vt:variant>
    </vt:vector>
  </HeadingPairs>
  <TitlesOfParts>
    <vt:vector size="189" baseType="lpstr">
      <vt:lpstr>Office Theme</vt:lpstr>
      <vt:lpstr>Worksheet</vt:lpstr>
      <vt:lpstr>Γράφημα</vt:lpstr>
      <vt:lpstr>ΕΝΕΡΓΕΙΑΚΗ ΠΟΛΙΤΙΚΗ ΚΑΙ ΔΙΑΧΕΙΡΙΣΗ - ΛΗΨΗ ΑΠΟΦΑΣΕΩΝ</vt:lpstr>
      <vt:lpstr>PowerPoint Presentation</vt:lpstr>
      <vt:lpstr>PowerPoint Presentation</vt:lpstr>
      <vt:lpstr>ΕΝΕΡΓΕΙΑΚΗ ΠΟΛΙΤΙΚΗ ΚΑΙ ΔΙΑΧΕΙΡΙΣΗ - ΛΗΨΗ ΑΠΟΦΑΣΕΩΝ</vt:lpstr>
      <vt:lpstr>PowerPoint Presentation</vt:lpstr>
      <vt:lpstr>PowerPoint Presentation</vt:lpstr>
      <vt:lpstr>ΚΛΙΜΑΤΙΚΗ ΑΛΛΑΓΗ &amp; ΠΡΩΤΟΚΟΛΛΟ ΤΟΥ ΚΥΟΤΟ</vt:lpstr>
      <vt:lpstr>PowerPoint Presentation</vt:lpstr>
      <vt:lpstr>PowerPoint Presentation</vt:lpstr>
      <vt:lpstr>Ωκεάνειες λύσεις αποθήκευσης CO2</vt:lpstr>
      <vt:lpstr>PowerPoint Presentation</vt:lpstr>
      <vt:lpstr>PowerPoint Presentation</vt:lpstr>
      <vt:lpstr>Δάσος: ο κύκλος του άνθρακα www.foresteurope.org</vt:lpstr>
      <vt:lpstr>PowerPoint Presentation</vt:lpstr>
      <vt:lpstr>PowerPoint Presentation</vt:lpstr>
      <vt:lpstr>Πληθυσμός της Γης 1800-1996</vt:lpstr>
      <vt:lpstr>Ο κύκλος του άνθρακα</vt:lpstr>
      <vt:lpstr>Ο κύκλος του Άνθρακα</vt:lpstr>
      <vt:lpstr>PowerPoint Presentation</vt:lpstr>
      <vt:lpstr>Η τύχη του CO2 της ατμόσφαιρας</vt:lpstr>
      <vt:lpstr>Ο κύκλος του άνθρακα στο επίπεδο του εδάφους</vt:lpstr>
      <vt:lpstr>Αργή καύση τύρφης στο Βόρνεο</vt:lpstr>
      <vt:lpstr>Α. ΤΟ ΦΑΙΝΟΜΕΝΟ ΤΟΥ ΘΕΡΜΟΚΗΠΙΟΥ</vt:lpstr>
      <vt:lpstr>1. ΠΛΑΝΗΤΕΣ ΚΑΙ ΑΤΜΟΣΦΑΙΡΑ</vt:lpstr>
      <vt:lpstr>2. ΘΕΡΜΟΚΡΑΣΙΑ ΚΑΙ ΣΥΓΚΕΝΤΡΩΣΗ CO2 ΣΤΗΝ ΑΤΜΟΣΦΑΙΡΑ</vt:lpstr>
      <vt:lpstr>ΤΟ ΗΛΕΚΤΡΟΜΑΓΝΗΤΙΚΟ ΦΑΣΜΑ ΚΑΙ ΟΙ ΑΚΤΙΝΟΒΟΛΙΕΣ ΓΗΣ ΚΑΙ ΗΛΙΟΥ</vt:lpstr>
      <vt:lpstr>Το φάσμα των ακτινοβολιών Γης και Ηλιου, και οι περιοχές απορροφήσεων</vt:lpstr>
      <vt:lpstr>ΠΕΡΙΣΣΟΤΕΡΗ ΕΝΕΡΓΕΙΑ -&gt;  -&gt; ΜΙΚΡΟΤΕΡΟ ΜΗΚΟΣ ΚΥΜΑΤΟΣ</vt:lpstr>
      <vt:lpstr>ΗΛΙΑΚΗ ΑΚΤΙΝΟΒΟΛΙΑ ΚΑΙ ΑΚΤΙΝΟΒΟΛΙΑ ΓΗΣ</vt:lpstr>
      <vt:lpstr>ΓΙΑΤΙ ΤΟ CO2 ΑΠΟΡΡΟΦΑ ΤΗΝ ΑΚΤΙΝΟΒΟΛΙΑ</vt:lpstr>
      <vt:lpstr>ΑΕΡΙΑ ΤΟΥ ΦΑΙΝΟΜΕΝΟΥ ΘΕΡΜΟΚΗΠΙΟΥ:</vt:lpstr>
      <vt:lpstr>Απορρόφηση φωτονίων από τα αέρια της ατμόσφαιρας</vt:lpstr>
      <vt:lpstr>Ηλιακή ακτινοβολία  &amp; το σύστημα της Γης</vt:lpstr>
      <vt:lpstr>ΣΥΣΤΗΜΑ ΑΤΜΟΣΦΑΙΡΑ-ΓΗ: ΠΟΣΟΣΤΑ ΑΚΤΙΝΟΒΟΛΙΩΝ</vt:lpstr>
      <vt:lpstr>ΤΟ ΦΑΙΝΟΜΕΝΟ ΤΟΥ ΘΕΡΜΟΚΗΠΙΟΥ:  ΡΟΕΣ ΕΝΕΡΓΕΙΑΣ</vt:lpstr>
      <vt:lpstr>3. ΗΛΙΑΚΗ ΑΚΤΙΝΟΒΟΛΙΑ &amp; ΣΥΓΚΕΝΤΡΩΣΗ CO2 ΣΤΗΝ ΑΤΜΟΣΦΑΙΡΑ</vt:lpstr>
      <vt:lpstr>5. ΤΑ ΚΥΡΙΩΤΕΡΑ ΑΕΡΙΑ ΤΟΥ ΦΘ</vt:lpstr>
      <vt:lpstr>11. Ο ΚΥΚΛΟΣ ΤΟΥ ΑΝΘΡΑΚΑ ΣΗΜΕΡΑ</vt:lpstr>
      <vt:lpstr>12. ΦΘ: ΑΝΑΣΤΑΛΤΙΚΟΙ ΠΑΡΑΓΟΝΤΕΣ</vt:lpstr>
      <vt:lpstr>18. ΚΛΙΜΑΤΙΚΗ ΑΛΛΑΓΗ: ΟΙ ΕΠΙΠΤΩΣΕΙΣ</vt:lpstr>
      <vt:lpstr>MAUNA LOA - ΧΑΒΑΗ:  ΜΕΤΡΗΣΗ ΣΥΓΚΕΝΤΡΩΣΗΣ CO2</vt:lpstr>
      <vt:lpstr>ΜΗΝΙΑΙΕΣ ΜΕΣΕΣ ΤΙΜΕΣ CO2</vt:lpstr>
      <vt:lpstr>ΜΕΣΕΣ ΤΙΜΕΣ CO2 ΣΕ ΗΜΕΡΗΣΙΑ &amp; ΕΒΔΟΜΑΔΙΑΙΑ ΒΑΣΗ ΓΙΑ ΕΝΑ ΧΡΟΝΟ</vt:lpstr>
      <vt:lpstr>21. Η ΠΡΟΒΛΕΨΗ ΓΙΑ ΤΗΝ ΘΕΡΜΟΚΡΑΣΙΑ</vt:lpstr>
      <vt:lpstr>30. Η ΩΚΕΑΝΕΙΑ ΚΥΚΛΟΦΟΡΙΑ</vt:lpstr>
      <vt:lpstr>ΤΙ ΔΥΝΑΤΟΤΗΤΕΣ ΥΠΑΡΧΟΥΝ ΓΙΑ ΤΗΝ ΔΕΣΜΕΥΣΗ ΤΟΥ CO2</vt:lpstr>
      <vt:lpstr>ΑΠΟΘΗΚΕΥΣΗ ΤΟΥ CO2</vt:lpstr>
      <vt:lpstr>ΑΠΟΜΑΚΡΥΝΣΗ ΤΟΥ CO2 ΣΤΟΥΣ ΩΚΕΑΝΟΥΣ</vt:lpstr>
      <vt:lpstr>ΑΥΞΗΣΗ ΤΩΝ ΦΥΣΙΚΩΝ ΧΟΑΝΩΝ: ΑΠΟΜΑΚΡΥΝΣΗ ΤΟΥ CO2 ΜΕΣΩ ΤΗΣ ΑΝΑΔΑΣΩΣΗΣ</vt:lpstr>
      <vt:lpstr>Β. Η ΚΛΙΜΑΤΙΚΗ ΑΛΛΑΓΗ</vt:lpstr>
      <vt:lpstr>ΚΛΙΜΑΤΙΚΗ ΑΛΛΑΓΗ</vt:lpstr>
      <vt:lpstr>ΔΕΙΚΤΕΣ ΓΙΑ ΤΗΝ ΚΛΙΜΑΤΙΚΗ ΑΛΛΑΓΗ</vt:lpstr>
      <vt:lpstr>ΠΑΡΑΓΟΝΤΕΣ ΠΟΥ ΕΠΗΡΕΑΖΟΥΝ ΤΗΝ ΚΛΙΜΑΤΙΚΗ ΑΛΛΑΓΗ</vt:lpstr>
      <vt:lpstr>ΤΟ ΠΕΡΙΒΑΛΛΟΝΤΙΚΟ ΣΥΣΤΗΜΑ ΤΗΣ ΓΗΣ</vt:lpstr>
      <vt:lpstr>ΔΗΜΙΟΥΡΓΙΑ ΚΑΝΝΑΒΟΥ ΜΕ ΚΕΛΛΙΑ</vt:lpstr>
      <vt:lpstr>ΜΟΝΤΕΛΟ ΓΕΝΙΚΗΣ ΚΥΚΛΟΦΟΡΙΑΣ</vt:lpstr>
      <vt:lpstr>ΜΟΝΤΕΛΑ ΓΕΝΙΚΗΣ ΚΥΚΛΟΦΟΡΙΑΣ ΚΑΝΝΑΒΟΣ : 100 ΜΕΧΡΙ 200 km</vt:lpstr>
      <vt:lpstr>ΜΟΝΤΕΛΟ ΕΝΕΡΓΕΙΑΚΟΥ ΙΣΟΖΥΓΙΟΥ</vt:lpstr>
      <vt:lpstr>ΜΕΤΑΒΟΛΗ CO2, CH4, N20</vt:lpstr>
      <vt:lpstr>ΠΡΟΒΛΕΨΕΙΣ ΓΙΑ ΤΙΣ ΣΥΓΚΕΝΤΡΩΣΕΙΣ ΑΕΡΙΩΝ ΦΘ</vt:lpstr>
      <vt:lpstr>ΜΕΣΗ ΘΕΡΜΟΚΡΑΣΙΑ ΤΗΣ ΓΗΣ  (ΧΩΡΙΣ ΠΟΛΙΤΙΚΗ ΜΕΙΩΣΗΣ ΤΩΝ ΕΚΠΟΜΠΩΝ)</vt:lpstr>
      <vt:lpstr>ΘΕΡΜΟΚΡΑΣΙΕΣ</vt:lpstr>
      <vt:lpstr>ΒΡΟΧΟΠΤΩΣΗ</vt:lpstr>
      <vt:lpstr>ΜΟΝΤΕΛΟ : ΑΠΩΛΕΙΕΣ ΠΑΓΩΝ (ΩΚΕΑΝΟΙ)</vt:lpstr>
      <vt:lpstr>ΣΤΑΘΜΗ ΘΑΛΑΣΣΑΣ : ΜΕΤΑΒΟΛΗ</vt:lpstr>
      <vt:lpstr>ΟΞΙΝΙΣΗ ΩΚΕΑΝΩΝ ΛΟΓΩ ΔΙΑΛΥΣΗΣ CO2</vt:lpstr>
      <vt:lpstr>ΚΛΙΜΑ : ΤΙ ΓΝΩΡΙΖΟΥΜΕ ΓΙΑ ΜΕΤΑΒΟΛΕΣ ΣΤΟ ΠΑΡΕΛΘΟΝ</vt:lpstr>
      <vt:lpstr>ΚΛΙΜΑΤΙΚΕΣ ΑΛΛΑΓΕΣ:  ΕΧΟΥΝ ΔΙΑΜΟΡΦΩΣΕΙ ΤΗΝ ΕΞΕΛΙΞΗ ΤΟΥ ΑΝΘΡΩΠΟΥ</vt:lpstr>
      <vt:lpstr>ΚΛΙΜΑΤΙΚΕΣ ΑΛΛΑΓΕΣ:  ΕΧΟΥΝ ΔΙΑΜΟΡΦΩΣΕΙ ΤΗΝ ΕΞΕΛΙΞΗ ΤΟΥ ΑΝΘΡΩΠΟΥ</vt:lpstr>
      <vt:lpstr>ΚΛΙΜΑΤΙΚΕΣ ΑΛΛΑΓΕΣ:  ΕΧΟΥΝ ΔΙΑΜΟΡΦΩΣΕΙ ΤΗΝ ΕΞΕΛΙΞΗ ΤΟΥ ΑΝΘΡΩΠΟΥ</vt:lpstr>
      <vt:lpstr>Α. ΚΛΙΜΑΤΙΚΕΣ ΑΛΛΑΓΕΣ: </vt:lpstr>
      <vt:lpstr>Β. ΚΛΙΜΑΤΙΚΕΣ ΑΛΛΑΓΕΣ: </vt:lpstr>
      <vt:lpstr>Γ. ΚΛΙΜΑΤΙΚΕΣ ΑΛΛΑΓΕΣ: </vt:lpstr>
      <vt:lpstr>ΜΕΤΑΒΟΛΗ ΘΕΡΜΟΚΡΑΣΙΑΣ  ΑΠΟ ΤΟΝ Μ.Ο. ΤΗΣ ΠΕΡΙΟΔΟΥ 1961-1990</vt:lpstr>
      <vt:lpstr>CO2 &amp; ΘΕΡΜΟΚΡΑΣΙΑ ΓΙΑ 400,000 ΧΡΟΝΙΑ </vt:lpstr>
      <vt:lpstr>ΑΥΞΗΣΗ ΣΥΓΚΕΝΤΡΩΣΕΩΝ ΓΙΑ CO2, N20, CH4, CFCs</vt:lpstr>
      <vt:lpstr>Δείκτης μεταβολής θερμοκρασίας  ξηράς-θάλασσας (πλανητική)</vt:lpstr>
      <vt:lpstr>ΠΟΥ ΟΦΕΙΛΕΤΑΙ: </vt:lpstr>
      <vt:lpstr>ΔΕΔΟΜΕΝΑ</vt:lpstr>
      <vt:lpstr>ΑΛΛΑΓΗ ΚΛΙΜΑΤΟΣ – ΤΙ ΓΝΩΡΙΖΟΥΜΕ  -Α</vt:lpstr>
      <vt:lpstr>ΑΛΛΑΓΗ ΚΛΙΜΑΤΟΣ – ΤΙ ΓΝΩΡΙΖΟΥΜΕ  -Β</vt:lpstr>
      <vt:lpstr>ΠΑΓΚΟΣΜΙΟ ΚΛΙΜΑ 2001-2100</vt:lpstr>
      <vt:lpstr>ΣΕΝΑΡΙΑ</vt:lpstr>
      <vt:lpstr>PowerPoint Presentation</vt:lpstr>
      <vt:lpstr>Γ. ΤΟ ΠΡΩΤΟΚΟΛΛΟ ΤΟΥ ΚΥΟΤΟ</vt:lpstr>
      <vt:lpstr>Γ. Το Πρωτόκολλο του Κυότο The Kyoto Protocol</vt:lpstr>
      <vt:lpstr>ΠΡΩΤΟΚΟΛΛΟ ΚΥΟΤΟ</vt:lpstr>
      <vt:lpstr>Σχέση ατμοσφαιρικών συγκεντρώσεων CO2 με την θερμοκρασία</vt:lpstr>
      <vt:lpstr>Εξέλιξη συγκεντρώσεων CO2 με τις εκπομπές</vt:lpstr>
      <vt:lpstr>ΣΚΕΠΤΙΚΟ...</vt:lpstr>
      <vt:lpstr>Βασικά στοιχεία</vt:lpstr>
      <vt:lpstr>Βασική συνθήκη</vt:lpstr>
      <vt:lpstr>ΠτΚ - ΔΙΑΓΡΑΜΜΑ</vt:lpstr>
      <vt:lpstr>ΠΡΩΤΟΚΟΛΛΟ ΤΟΥ ΚΥΟΤΟ ΜΗΧΑΝΙΣΜΟΙ (ΑΓΟΡΑΣ)</vt:lpstr>
      <vt:lpstr>ΑΕΡΙΑ ΦΘ</vt:lpstr>
      <vt:lpstr>ΕΚΠΟΜΠΕΣ ΑΕΡΙΩΝ ΦΘ</vt:lpstr>
      <vt:lpstr>ΔΥΝΑΤΟΤΗΤΕΣ ΜΕΙΩΣΗΣ ΦΘ</vt:lpstr>
      <vt:lpstr>ΣΥΜΦΩΝΙΑ ΓΙΑ ΤΟ ΚΛΙΜΑ - ΤΟ ΠΡΩΤΟΚΟΛΛΟ ΤΟΥ ΚΥΟΤΟ</vt:lpstr>
      <vt:lpstr>DOHA AMENDMENT TO THE KYOTO PROTOCOL</vt:lpstr>
      <vt:lpstr>ΔΕΣΜΕΥΣΕΙΣ</vt:lpstr>
      <vt:lpstr>ΜΗΧΑΝΙΣΜΟΙ ΜΕΙΩΣΗΣ ΕΚΠΟΜΠΩΝ</vt:lpstr>
      <vt:lpstr>MHXANIΣΜΟΙ ΤΟΥ ΠΡΩΤΟΚΟΛΛΟΥ ΤΟΥ ΚΥΟΤΟ</vt:lpstr>
      <vt:lpstr>ΟΙ ΜΗΧΑΝΙΣΜΟΙ - ΕΞΗΓΗΣΗ</vt:lpstr>
      <vt:lpstr>ΠΑΡΑΚΟΛΟΥΘΗΣΗ ΤΩΝ ΣΤΟΧΩΝ ΓΙΑ ΤΙΣ ΕΚΠΟΜΠΕΣ </vt:lpstr>
      <vt:lpstr>ΠΡΟΣΑΡΜΟΓΗ</vt:lpstr>
      <vt:lpstr>ΠΡΩΤΗ ΠΕΡΙΟΔΟΣ ΔΕΣΜΕΥΣΗΣ : ΣΤΟΧΟΙ </vt:lpstr>
      <vt:lpstr>ΠΛΑΙΣΙΟ ΣΥΜΜΟΡΦΩΣΗΣ ΠΡΟΣ ΤΙΣ ΑΠΑΙΤΗΣΕΙΣ ΤΟΥ ΠΡΩΤΟΚΟΛΛΟΥ ΓΙΑ ΤΙΣ ΧΩΡΕΣ ΤΟΥ ΠΑΡΑΡΤΗΜΑΤΑ Α</vt:lpstr>
      <vt:lpstr>YΠΟΧΡΕΩΣΕΙΣ ΜΕΡΩΝ</vt:lpstr>
      <vt:lpstr>ΥΠΟΧΡΕΩΣΕΙΣ ΤΩΝ ΜΕΡΩΝ (i)</vt:lpstr>
      <vt:lpstr>ΥΠΟΧΡΕΩΣΕΙΣ ΤΩΝ ΜΕΡΩΝ (ii)</vt:lpstr>
      <vt:lpstr>ΤΟΜΕΙΣ ΚΑΙ ΚΑΤΗΓΟΡΙΕΣ ΠΗΓΩΝ</vt:lpstr>
      <vt:lpstr>ΧΩΡΕΣ ΚΑΙ ΜΕΙΩΣΕΙΣ ΕΚΠΟΜΠΩΝ</vt:lpstr>
      <vt:lpstr>ΠτΚ - ΔΙΑΓΡΑΜΜΑ</vt:lpstr>
      <vt:lpstr>ΠτΚ: ΣΤΟΧΟΙ ΜΕΙΩΣΗΣ ΕΚΠΟΜΠΩΝ</vt:lpstr>
      <vt:lpstr>ΠΑΡΑΡΤΗΜΑ Ι : </vt:lpstr>
      <vt:lpstr>ΜΗΧΑΝΙΣΜΟΙ ΚΟΙΝΗΣ ΕΦΑΡΜΟΓΗΣ &amp; ΚΑΘΑΡΗΣ ΑΝΑΠΤΥΞΗΣ</vt:lpstr>
      <vt:lpstr>PowerPoint Presentation</vt:lpstr>
      <vt:lpstr>ΤΟ ΕΜΠΟΡΙΟ ΤΩΝ ΕΚΠΟΜΠΩΝ CO2 (emissions trading) </vt:lpstr>
      <vt:lpstr>MHXANIΣΜΟΣ ΚΟΙΝΗΣ ΕΦΑΡΜΟΓΗΣ  (joint implementation)</vt:lpstr>
      <vt:lpstr>ΜΗΧΑΝΙΣΜΟΣ «ΚΑΘΑΡΗΣ ΑΝΑΠΤΥΞΗΣ»  (CLEAN DEVELOPMENT MECHANISM)</vt:lpstr>
      <vt:lpstr>Γιά να συμμετάσχουν στους μηχανισμούς του Π Κυότο, τα μέλη του ANNEX 1, θα πρέπει:</vt:lpstr>
      <vt:lpstr>ΚΡΙΤΗΡΙΑ</vt:lpstr>
      <vt:lpstr>ΕΠΙΛΕΞΙΜΑ ΕΡΓΑ</vt:lpstr>
      <vt:lpstr>ΜΗΧΑΝΙΣΜΟΙ ΠΡΩΤΟΚΟΛΛΟΥ</vt:lpstr>
      <vt:lpstr>ΜΗΧΑΝΙΣΜΟΙ ΠΡΩΤΟΚΟΛΛΟΥ</vt:lpstr>
      <vt:lpstr>PowerPoint Presentation</vt:lpstr>
      <vt:lpstr>Παρακολούθηση στόχων  γιά μείωση των εκπομπών</vt:lpstr>
      <vt:lpstr>Κλιματική Αλλαγή: Προσαρμογή</vt:lpstr>
      <vt:lpstr>Συμμετοχή στο Kyoto Protocol, (Ιούνιος 2009),  Πράσινο = υπογραφή και επικύρωση Γκρί          = δεν έχουν αποφασίσει ακόμα Κόκκινο  = δεν σκοπεύουν να υπογράψουν </vt:lpstr>
      <vt:lpstr>Δέσμευση χωρών γιά μείωση CO2 στο 2008-12  Πράσινο = δέσμευση γιά μείωση Κίτρινο   = δέσμευση γιά 0% μείωση Κόκκινο  = καμμία δέσμευση γιά μείωση  </vt:lpstr>
      <vt:lpstr>Υποχρέωση χωρών από το ΠΚ το 2010  Πράσινο = Παράρτημα Ι – πλήρης υποχρέωση (καλούνται επίσης Χώρες Παραρτήματος ΙΙ) Κίτρινο   = Χώρες Παραρτήματος Ι – μερική υποχρέωση (Χώρες με οικονομίες σε μετάβαση) Κόκκινο  = καμμία υποχρέωση γιά μείωση  </vt:lpstr>
      <vt:lpstr>Ετήσιες εκπομπές ανά περιοχή</vt:lpstr>
      <vt:lpstr>Άλλες μονάδες εμπορίας στην αγορά άνθρακα</vt:lpstr>
      <vt:lpstr>PowerPoint Presentation</vt:lpstr>
      <vt:lpstr>σημειώσεις</vt:lpstr>
      <vt:lpstr>Μηχανισμός Καθαρής Ανάπτυξης</vt:lpstr>
      <vt:lpstr>PowerPoint Presentation</vt:lpstr>
      <vt:lpstr>Κατηγορίες χρήσης γης και κάλυψης</vt:lpstr>
      <vt:lpstr>Πυκνότητα άνθρακα στα δάση</vt:lpstr>
      <vt:lpstr>ΣΥΝΟΠΤΙΚΑ : ΟΙ ΑΝΤΙΔΡΑΣΕΙΣ ΠΑΓΚΟΣΜΙΑΣ ΚΟΙΝΟΤΗΤΑΣ</vt:lpstr>
      <vt:lpstr>ΠΡΩΤΟΚΟΛΛΟ ΤΟΥ ΚΥΟΤΟ α</vt:lpstr>
      <vt:lpstr>ΠΡΩΤΟΚΟΛΛΟ ΤΟΥ ΚΥΟΤΟ β</vt:lpstr>
      <vt:lpstr>ΠΡΩΤΟΚΟΛΛΟ ΤΟΥ ΚΥΟΤΟ – ΣΤΟΧΟΙ</vt:lpstr>
      <vt:lpstr>ΓΙΑΤΙ Η ΗΛΕΚΤΡΟΠΑΡΑΓΩΓΗ ?</vt:lpstr>
      <vt:lpstr>Η ΑΠΕΛΕΥΘΕΡΩΣΗ  ΤΗΣ ΑΓΟΡΑΣ ΗΛΕΚΤΡΙΚΗΣ ΕΝΕΡΓΕΙΑΣ</vt:lpstr>
      <vt:lpstr>ΑΠΕΛΕΥΘΕΡΩΣΗ ΑΓΟΡΑΣ ΗΛΕΚΤΡΙΣΜΟΥ</vt:lpstr>
      <vt:lpstr>ΑΠΕΛΕΥΘΕΡΩΣΗ ΑΓΟΡΑΣ ΗΛΕΚΤΡΙΣΜΟΥ –  ΣΥΝΟΨΗ ΕΥΚΑΙΡΙΩΝ ΜΕΙΩΣΗΣ ΕΚΠΟΜΠΩΝ</vt:lpstr>
      <vt:lpstr>ΑΠΕΛΕΥΘΕΡΩΣΗ ΑΓΟΡΑΣ ΗΛΕΚΤΡΙΣΜΟΥ –  ΣΥΝΟΨΗ ΕΥΚΑΙΡΙΩΝ ΜΕΙΩΣΗΣ ΕΚΠΟΜΠΩΝ</vt:lpstr>
      <vt:lpstr>ΤΟ ΠΡΩΤΟΚΟΛΛΟ ΤΟΥ ΚΥΟΤΟ</vt:lpstr>
      <vt:lpstr>ΠΡΩΤΟΚΟΛΛΟ ΚΥΟΤΟ – ΠΛΑΙΣΙΟ ΣΤΟΧΩΝ ΓΙΑ ΤΙΣ ΕΚΠΟΜΠΕΣ</vt:lpstr>
      <vt:lpstr>ΜΗΧΑΝΙΣΜΟΙ ΤΟΥ ΚΥΟΤΟ</vt:lpstr>
      <vt:lpstr>ΜΗΧΑΝΙΣΜΟΙ ΤΟΥ ΚΥΟΤΟ</vt:lpstr>
      <vt:lpstr>2. ΜΗΧΑΝΙΣΜΟΣ ΚΑΘΑΡΗΣ ΑΝΑΠΤΥΞΗΣ: ΒΑΣΙΚΑ</vt:lpstr>
      <vt:lpstr>2. ΜΗΧΑΝΙΣΜΟΣ ΚΑΘΑΡΗΣ ΑΝΑΠΤΥΞΗΣ: ΠΛΕΟΝΕΚΤΗΜΑΤΑ</vt:lpstr>
      <vt:lpstr>3. ΕΜΠΟΡΙΑ ΑΔΕΙΩΝ ΕΚΠΟΜΠΩΝ</vt:lpstr>
      <vt:lpstr>3. ΕΜΠΟΡΕΥΣΙΜΕΣ ΑΔΕΙΕΣ ΕΚΠΟΜΠΩΝ</vt:lpstr>
      <vt:lpstr>3. ΕΜΠΟΡIΑ ΕΚΠΟΜΠΩΝ – ΒΑΣΙΚΗ ΙΔΕΑ</vt:lpstr>
      <vt:lpstr>3. ΕΜΠΟΡIΑ ΕΚΠΟΜΠΩΝ – ΒΑΣΙΚΗ ΙΔΕΑ</vt:lpstr>
      <vt:lpstr>3. ΕΜΠΟΡΙΑ ΕΚΠΟΜΠΩΝ - ΠΡΟΪΣΤΟΡΙΑ</vt:lpstr>
      <vt:lpstr>3. ΕΜΠΟΡΙΑ ΕΚΠΟΜΠΩΝ</vt:lpstr>
      <vt:lpstr>ΕΜΠΟΡΙΑ ΕΚΠΟΜΠΩΝ</vt:lpstr>
      <vt:lpstr>ΕΜΠΟΡΙΑ ΕΚΠΟΜΠΩΝ - Α</vt:lpstr>
      <vt:lpstr>ΕΜΠΟΡΙΑ ΕΚΠΟΜΠΩΝ -Β</vt:lpstr>
      <vt:lpstr>ΑΣΑΦΕΙΕΣ ΕΜΠΟΡΙΑΣ ΕΚΠΟΜΠΩΝ</vt:lpstr>
      <vt:lpstr>ΛΟΓΙΣΤΙΚΗ ΠΛΑΤΦΟΡΜΑ</vt:lpstr>
      <vt:lpstr>PowerPoint Presentation</vt:lpstr>
      <vt:lpstr>PowerPoint Presentation</vt:lpstr>
      <vt:lpstr>ΕΜΠΟΡΙΑ ΕΚΠΟΜΠΩΝ ΚΑΙ ΚΛΙΜΑΤΙΚΗ ΑΛΛΑΓΗ</vt:lpstr>
      <vt:lpstr>ΚΑΘΟΡΙΣΜΟΣ ΣΤΟΧΩΝ ΜΕΙΩΣΗΣ ΕΚΠΟΜΠΩΝ</vt:lpstr>
      <vt:lpstr>ΤΕΛΙΚΗ ΣΥΜΦΩΝΙΑ</vt:lpstr>
      <vt:lpstr>ΕΥΡΩΠΑΪΚΗ ΕΝΩΣΗ : ΣΤΟΧΟΙ ΜΕΙΩΣΗΣ</vt:lpstr>
      <vt:lpstr>ΕΥΕΛΙΞΙΑ ΜΗΧΑΝΙΣΜΩΝ ΚΥΟΤΟ</vt:lpstr>
      <vt:lpstr>ΠΡΩΤΟΚΟΛΛΟ ΤΟΥ ΚΥΟΤΟ</vt:lpstr>
      <vt:lpstr>Ο ΘΟΛΟΣ ΤΗΣ ΕΥΡΩΠΑΙΚΗΣ ΕΝΩΣΗΣ</vt:lpstr>
      <vt:lpstr>ΓΙΑΤΙ ΥΠΑΡΧΟΥΝ ΟΙ ΔΙΑΦΟΡΕΣ ΣΤΗΝ Ε.Ε.</vt:lpstr>
      <vt:lpstr>ΧΩΡΕΣ ΤΗΣ Ε.Ε. ΚΑΙ ΆΛΛΕΣ ΧΩΡΕΣ ΣΤΟ ΑΝΝΕΧ Β.</vt:lpstr>
      <vt:lpstr>ΠΡΩΤΟΚΟΛΛΟ ΚΥΟΤΟ</vt:lpstr>
      <vt:lpstr>ΗΛΕΚΤΡΟΠΑΡΑΓΩΓΗ ΣΤΗΝ Ε.Ε.</vt:lpstr>
      <vt:lpstr>ΗΛΕΚΤΡΟΠΑΡΑΓΩΓΗ ΣΤΗΝ Ε.Ε. – ΑΝΑΛΥΣΗ ΕΝΑΛΛΑΚΤΙΚΩΝ ΠΟΛΙΤΙΚΩΝ</vt:lpstr>
      <vt:lpstr>ΠτΚ: ΑΠΟΤΕΛΕΣΜΑΤΑ (με : χρήση γης, αλλαγή χρήσης γης, δασοκομία)</vt:lpstr>
      <vt:lpstr>ΠτΚ: ΑΠΟΤΕΛΕΣΜΑΤΑ (χωρίς : χρήση γης, αλλαγή χρήσης γης, δασοκομία)</vt:lpstr>
      <vt:lpstr>Μεταβολές στις εκπομπές αερίων ΦΘ 2013</vt:lpstr>
      <vt:lpstr>Μεταβολές στις εκπομπές αερίων ΦΘ 2013</vt:lpstr>
      <vt:lpstr>PowerPoint Presentation</vt:lpstr>
      <vt:lpstr>PowerPoint Presentation</vt:lpstr>
      <vt:lpstr>τέλος</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ΚΛΙΜΑΤΙΚΗ ΑΛΛΑΓΗ &amp; ΠΡΩΤΟΚΟΛΛΟ ΤΟΥ ΚΥΟΤΟ</dc:title>
  <dc:creator>Dias Haralambopoulos</dc:creator>
  <cp:lastModifiedBy>Dias Haralambopoulos</cp:lastModifiedBy>
  <cp:revision>19</cp:revision>
  <dcterms:created xsi:type="dcterms:W3CDTF">2014-12-12T22:59:07Z</dcterms:created>
  <dcterms:modified xsi:type="dcterms:W3CDTF">2015-02-14T23:05:22Z</dcterms:modified>
</cp:coreProperties>
</file>